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Changa"/>
      <p:regular r:id="rId21"/>
      <p:bold r:id="rId22"/>
    </p:embeddedFont>
    <p:embeddedFont>
      <p:font typeface="Bree Serif"/>
      <p:regular r:id="rId23"/>
    </p:embeddedFont>
    <p:embeddedFont>
      <p:font typeface="Ex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E4BE8DA-8F94-47FE-8839-91270B59E9F5}">
  <a:tblStyle styleId="{7E4BE8DA-8F94-47FE-8839-91270B59E9F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Changa-bold.fntdata"/><Relationship Id="rId21" Type="http://schemas.openxmlformats.org/officeDocument/2006/relationships/font" Target="fonts/Changa-regular.fntdata"/><Relationship Id="rId24" Type="http://schemas.openxmlformats.org/officeDocument/2006/relationships/font" Target="fonts/Exo-regular.fntdata"/><Relationship Id="rId23" Type="http://schemas.openxmlformats.org/officeDocument/2006/relationships/font" Target="fonts/BreeSerif-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Exo-italic.fntdata"/><Relationship Id="rId25" Type="http://schemas.openxmlformats.org/officeDocument/2006/relationships/font" Target="fonts/Exo-bold.fntdata"/><Relationship Id="rId27" Type="http://schemas.openxmlformats.org/officeDocument/2006/relationships/font" Target="fonts/Exo-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1185eac0316540ef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185eac0316540ef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1a3612e564ec8206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a3612e564ec8206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1a3612e564ec8206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a3612e564ec8206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5cc511b498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5cc511b498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g7de8a50e8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7de8a50e8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6054de6bf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6054de6bf4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04d3d775c66937a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04d3d775c66937a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219793d73e798407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19793d73e798407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725fd24bb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725fd24bb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53ce71bd78bf02c4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53ce71bd78bf02c4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53ce71bd78bf02c4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53ce71bd78bf02c4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53ce71bd78bf02c4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53ce71bd78bf02c4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725fd24bb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725fd24bb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35675" y="251800"/>
            <a:ext cx="5392200" cy="6219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spcBef>
                <a:spcPts val="0"/>
              </a:spcBef>
              <a:spcAft>
                <a:spcPts val="0"/>
              </a:spcAft>
              <a:buSzPts val="3000"/>
              <a:buNone/>
              <a:defRPr b="1" sz="3000"/>
            </a:lvl2pPr>
            <a:lvl3pPr lvl="2" rtl="0">
              <a:spcBef>
                <a:spcPts val="0"/>
              </a:spcBef>
              <a:spcAft>
                <a:spcPts val="0"/>
              </a:spcAft>
              <a:buSzPts val="3000"/>
              <a:buNone/>
              <a:defRPr b="1" sz="3000"/>
            </a:lvl3pPr>
            <a:lvl4pPr lvl="3" rtl="0">
              <a:spcBef>
                <a:spcPts val="0"/>
              </a:spcBef>
              <a:spcAft>
                <a:spcPts val="0"/>
              </a:spcAft>
              <a:buSzPts val="3000"/>
              <a:buNone/>
              <a:defRPr b="1" sz="3000"/>
            </a:lvl4pPr>
            <a:lvl5pPr lvl="4" rtl="0">
              <a:spcBef>
                <a:spcPts val="0"/>
              </a:spcBef>
              <a:spcAft>
                <a:spcPts val="0"/>
              </a:spcAft>
              <a:buSzPts val="3000"/>
              <a:buNone/>
              <a:defRPr b="1" sz="3000"/>
            </a:lvl5pPr>
            <a:lvl6pPr lvl="5" rtl="0">
              <a:spcBef>
                <a:spcPts val="0"/>
              </a:spcBef>
              <a:spcAft>
                <a:spcPts val="0"/>
              </a:spcAft>
              <a:buSzPts val="3000"/>
              <a:buNone/>
              <a:defRPr b="1" sz="3000"/>
            </a:lvl6pPr>
            <a:lvl7pPr lvl="6" rtl="0">
              <a:spcBef>
                <a:spcPts val="0"/>
              </a:spcBef>
              <a:spcAft>
                <a:spcPts val="0"/>
              </a:spcAft>
              <a:buSzPts val="3000"/>
              <a:buNone/>
              <a:defRPr b="1" sz="3000"/>
            </a:lvl7pPr>
            <a:lvl8pPr lvl="7" rtl="0">
              <a:spcBef>
                <a:spcPts val="0"/>
              </a:spcBef>
              <a:spcAft>
                <a:spcPts val="0"/>
              </a:spcAft>
              <a:buSzPts val="3000"/>
              <a:buNone/>
              <a:defRPr b="1" sz="3000"/>
            </a:lvl8pPr>
            <a:lvl9pPr lvl="8" rtl="0">
              <a:spcBef>
                <a:spcPts val="0"/>
              </a:spcBef>
              <a:spcAft>
                <a:spcPts val="0"/>
              </a:spcAft>
              <a:buSzPts val="3000"/>
              <a:buNone/>
              <a:defRPr b="1" sz="3000"/>
            </a:lvl9pPr>
          </a:lstStyle>
          <a:p/>
        </p:txBody>
      </p:sp>
      <p:sp>
        <p:nvSpPr>
          <p:cNvPr id="13" name="Google Shape;13;p2"/>
          <p:cNvSpPr txBox="1"/>
          <p:nvPr>
            <p:ph idx="1" type="subTitle"/>
          </p:nvPr>
        </p:nvSpPr>
        <p:spPr>
          <a:xfrm>
            <a:off x="313875" y="1029075"/>
            <a:ext cx="3210900" cy="497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2"/>
          <p:cNvSpPr txBox="1"/>
          <p:nvPr>
            <p:ph idx="12" type="sldNum"/>
          </p:nvPr>
        </p:nvSpPr>
        <p:spPr>
          <a:xfrm>
            <a:off x="8756225" y="4807500"/>
            <a:ext cx="274200" cy="259800"/>
          </a:xfrm>
          <a:prstGeom prst="rect">
            <a:avLst/>
          </a:prstGeom>
        </p:spPr>
        <p:txBody>
          <a:bodyPr anchorCtr="0" anchor="ctr" bIns="91425" lIns="91425" spcFirstLastPara="1" rIns="91425" wrap="square" tIns="91425">
            <a:noAutofit/>
          </a:bodyPr>
          <a:lstStyle>
            <a:lvl1pPr lvl="0" rtl="0">
              <a:buNone/>
              <a:defRPr b="1">
                <a:latin typeface="Bree Serif"/>
                <a:ea typeface="Bree Serif"/>
                <a:cs typeface="Bree Serif"/>
                <a:sym typeface="Bree Serif"/>
              </a:defRPr>
            </a:lvl1pPr>
            <a:lvl2pPr lvl="1" rtl="0">
              <a:buNone/>
              <a:defRPr b="1">
                <a:latin typeface="Bree Serif"/>
                <a:ea typeface="Bree Serif"/>
                <a:cs typeface="Bree Serif"/>
                <a:sym typeface="Bree Serif"/>
              </a:defRPr>
            </a:lvl2pPr>
            <a:lvl3pPr lvl="2" rtl="0">
              <a:buNone/>
              <a:defRPr b="1">
                <a:latin typeface="Bree Serif"/>
                <a:ea typeface="Bree Serif"/>
                <a:cs typeface="Bree Serif"/>
                <a:sym typeface="Bree Serif"/>
              </a:defRPr>
            </a:lvl3pPr>
            <a:lvl4pPr lvl="3" rtl="0">
              <a:buNone/>
              <a:defRPr b="1">
                <a:latin typeface="Bree Serif"/>
                <a:ea typeface="Bree Serif"/>
                <a:cs typeface="Bree Serif"/>
                <a:sym typeface="Bree Serif"/>
              </a:defRPr>
            </a:lvl4pPr>
            <a:lvl5pPr lvl="4" rtl="0">
              <a:buNone/>
              <a:defRPr b="1">
                <a:latin typeface="Bree Serif"/>
                <a:ea typeface="Bree Serif"/>
                <a:cs typeface="Bree Serif"/>
                <a:sym typeface="Bree Serif"/>
              </a:defRPr>
            </a:lvl5pPr>
            <a:lvl6pPr lvl="5" rtl="0">
              <a:buNone/>
              <a:defRPr b="1">
                <a:latin typeface="Bree Serif"/>
                <a:ea typeface="Bree Serif"/>
                <a:cs typeface="Bree Serif"/>
                <a:sym typeface="Bree Serif"/>
              </a:defRPr>
            </a:lvl6pPr>
            <a:lvl7pPr lvl="6" rtl="0">
              <a:buNone/>
              <a:defRPr b="1">
                <a:latin typeface="Bree Serif"/>
                <a:ea typeface="Bree Serif"/>
                <a:cs typeface="Bree Serif"/>
                <a:sym typeface="Bree Serif"/>
              </a:defRPr>
            </a:lvl7pPr>
            <a:lvl8pPr lvl="7" rtl="0">
              <a:buNone/>
              <a:defRPr b="1">
                <a:latin typeface="Bree Serif"/>
                <a:ea typeface="Bree Serif"/>
                <a:cs typeface="Bree Serif"/>
                <a:sym typeface="Bree Serif"/>
              </a:defRPr>
            </a:lvl8pPr>
            <a:lvl9pPr lvl="8" rtl="0">
              <a:buNone/>
              <a:defRPr b="1">
                <a:latin typeface="Bree Serif"/>
                <a:ea typeface="Bree Serif"/>
                <a:cs typeface="Bree Serif"/>
                <a:sym typeface="Bree Serif"/>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9" name="Google Shape;49;p11"/>
          <p:cNvSpPr txBox="1"/>
          <p:nvPr>
            <p:ph idx="12" type="sldNum"/>
          </p:nvPr>
        </p:nvSpPr>
        <p:spPr>
          <a:xfrm>
            <a:off x="8775000" y="4730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775000" y="4730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8" name="Shape 58"/>
        <p:cNvGrpSpPr/>
        <p:nvPr/>
      </p:nvGrpSpPr>
      <p:grpSpPr>
        <a:xfrm>
          <a:off x="0" y="0"/>
          <a:ext cx="0" cy="0"/>
          <a:chOff x="0" y="0"/>
          <a:chExt cx="0" cy="0"/>
        </a:xfrm>
      </p:grpSpPr>
      <p:sp>
        <p:nvSpPr>
          <p:cNvPr id="59" name="Google Shape;59;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Bree Serif"/>
              <a:buNone/>
              <a:defRPr sz="4500">
                <a:latin typeface="Bree Serif"/>
                <a:ea typeface="Bree Serif"/>
                <a:cs typeface="Bree Serif"/>
                <a:sym typeface="Bree Serif"/>
              </a:defRPr>
            </a:lvl1pPr>
            <a:lvl2pPr lvl="1" rtl="0">
              <a:spcBef>
                <a:spcPts val="0"/>
              </a:spcBef>
              <a:spcAft>
                <a:spcPts val="0"/>
              </a:spcAft>
              <a:buSzPts val="1100"/>
              <a:buFont typeface="Bree Serif"/>
              <a:buNone/>
              <a:defRPr>
                <a:latin typeface="Bree Serif"/>
                <a:ea typeface="Bree Serif"/>
                <a:cs typeface="Bree Serif"/>
                <a:sym typeface="Bree Serif"/>
              </a:defRPr>
            </a:lvl2pPr>
            <a:lvl3pPr lvl="2" rtl="0">
              <a:spcBef>
                <a:spcPts val="0"/>
              </a:spcBef>
              <a:spcAft>
                <a:spcPts val="0"/>
              </a:spcAft>
              <a:buSzPts val="1100"/>
              <a:buFont typeface="Bree Serif"/>
              <a:buNone/>
              <a:defRPr>
                <a:latin typeface="Bree Serif"/>
                <a:ea typeface="Bree Serif"/>
                <a:cs typeface="Bree Serif"/>
                <a:sym typeface="Bree Serif"/>
              </a:defRPr>
            </a:lvl3pPr>
            <a:lvl4pPr lvl="3" rtl="0">
              <a:spcBef>
                <a:spcPts val="0"/>
              </a:spcBef>
              <a:spcAft>
                <a:spcPts val="0"/>
              </a:spcAft>
              <a:buSzPts val="1100"/>
              <a:buFont typeface="Bree Serif"/>
              <a:buNone/>
              <a:defRPr>
                <a:latin typeface="Bree Serif"/>
                <a:ea typeface="Bree Serif"/>
                <a:cs typeface="Bree Serif"/>
                <a:sym typeface="Bree Serif"/>
              </a:defRPr>
            </a:lvl4pPr>
            <a:lvl5pPr lvl="4" rtl="0">
              <a:spcBef>
                <a:spcPts val="0"/>
              </a:spcBef>
              <a:spcAft>
                <a:spcPts val="0"/>
              </a:spcAft>
              <a:buSzPts val="1100"/>
              <a:buFont typeface="Bree Serif"/>
              <a:buNone/>
              <a:defRPr>
                <a:latin typeface="Bree Serif"/>
                <a:ea typeface="Bree Serif"/>
                <a:cs typeface="Bree Serif"/>
                <a:sym typeface="Bree Serif"/>
              </a:defRPr>
            </a:lvl5pPr>
            <a:lvl6pPr lvl="5" rtl="0">
              <a:spcBef>
                <a:spcPts val="0"/>
              </a:spcBef>
              <a:spcAft>
                <a:spcPts val="0"/>
              </a:spcAft>
              <a:buSzPts val="1100"/>
              <a:buFont typeface="Bree Serif"/>
              <a:buNone/>
              <a:defRPr>
                <a:latin typeface="Bree Serif"/>
                <a:ea typeface="Bree Serif"/>
                <a:cs typeface="Bree Serif"/>
                <a:sym typeface="Bree Serif"/>
              </a:defRPr>
            </a:lvl6pPr>
            <a:lvl7pPr lvl="6" rtl="0">
              <a:spcBef>
                <a:spcPts val="0"/>
              </a:spcBef>
              <a:spcAft>
                <a:spcPts val="0"/>
              </a:spcAft>
              <a:buSzPts val="1100"/>
              <a:buFont typeface="Bree Serif"/>
              <a:buNone/>
              <a:defRPr>
                <a:latin typeface="Bree Serif"/>
                <a:ea typeface="Bree Serif"/>
                <a:cs typeface="Bree Serif"/>
                <a:sym typeface="Bree Serif"/>
              </a:defRPr>
            </a:lvl7pPr>
            <a:lvl8pPr lvl="7" rtl="0">
              <a:spcBef>
                <a:spcPts val="0"/>
              </a:spcBef>
              <a:spcAft>
                <a:spcPts val="0"/>
              </a:spcAft>
              <a:buSzPts val="1100"/>
              <a:buFont typeface="Bree Serif"/>
              <a:buNone/>
              <a:defRPr>
                <a:latin typeface="Bree Serif"/>
                <a:ea typeface="Bree Serif"/>
                <a:cs typeface="Bree Serif"/>
                <a:sym typeface="Bree Serif"/>
              </a:defRPr>
            </a:lvl8pPr>
            <a:lvl9pPr lvl="8" rtl="0">
              <a:spcBef>
                <a:spcPts val="0"/>
              </a:spcBef>
              <a:spcAft>
                <a:spcPts val="0"/>
              </a:spcAft>
              <a:buSzPts val="1100"/>
              <a:buFont typeface="Bree Serif"/>
              <a:buNone/>
              <a:defRPr>
                <a:latin typeface="Bree Serif"/>
                <a:ea typeface="Bree Serif"/>
                <a:cs typeface="Bree Serif"/>
                <a:sym typeface="Bree Serif"/>
              </a:defRPr>
            </a:lvl9pPr>
          </a:lstStyle>
          <a:p/>
        </p:txBody>
      </p:sp>
      <p:sp>
        <p:nvSpPr>
          <p:cNvPr id="60" name="Google Shape;60;p1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Font typeface="Bree Serif"/>
              <a:buNone/>
              <a:defRPr sz="1800">
                <a:latin typeface="Bree Serif"/>
                <a:ea typeface="Bree Serif"/>
                <a:cs typeface="Bree Serif"/>
                <a:sym typeface="Bree Serif"/>
              </a:defRPr>
            </a:lvl1pPr>
            <a:lvl2pPr lvl="1" rtl="0" algn="ctr">
              <a:lnSpc>
                <a:spcPct val="90000"/>
              </a:lnSpc>
              <a:spcBef>
                <a:spcPts val="400"/>
              </a:spcBef>
              <a:spcAft>
                <a:spcPts val="0"/>
              </a:spcAft>
              <a:buClr>
                <a:schemeClr val="dk1"/>
              </a:buClr>
              <a:buSzPts val="1500"/>
              <a:buFont typeface="Bree Serif"/>
              <a:buNone/>
              <a:defRPr sz="1500">
                <a:latin typeface="Bree Serif"/>
                <a:ea typeface="Bree Serif"/>
                <a:cs typeface="Bree Serif"/>
                <a:sym typeface="Bree Serif"/>
              </a:defRPr>
            </a:lvl2pPr>
            <a:lvl3pPr lvl="2" rtl="0" algn="ctr">
              <a:lnSpc>
                <a:spcPct val="90000"/>
              </a:lnSpc>
              <a:spcBef>
                <a:spcPts val="400"/>
              </a:spcBef>
              <a:spcAft>
                <a:spcPts val="0"/>
              </a:spcAft>
              <a:buClr>
                <a:schemeClr val="dk1"/>
              </a:buClr>
              <a:buSzPts val="1400"/>
              <a:buFont typeface="Bree Serif"/>
              <a:buNone/>
              <a:defRPr sz="1400">
                <a:latin typeface="Bree Serif"/>
                <a:ea typeface="Bree Serif"/>
                <a:cs typeface="Bree Serif"/>
                <a:sym typeface="Bree Serif"/>
              </a:defRPr>
            </a:lvl3pPr>
            <a:lvl4pPr lvl="3"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4pPr>
            <a:lvl5pPr lvl="4"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5pPr>
            <a:lvl6pPr lvl="5"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6pPr>
            <a:lvl7pPr lvl="6"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7pPr>
            <a:lvl8pPr lvl="7"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8pPr>
            <a:lvl9pPr lvl="8" rtl="0" algn="ctr">
              <a:lnSpc>
                <a:spcPct val="90000"/>
              </a:lnSpc>
              <a:spcBef>
                <a:spcPts val="400"/>
              </a:spcBef>
              <a:spcAft>
                <a:spcPts val="0"/>
              </a:spcAft>
              <a:buClr>
                <a:schemeClr val="dk1"/>
              </a:buClr>
              <a:buSzPts val="1200"/>
              <a:buFont typeface="Bree Serif"/>
              <a:buNone/>
              <a:defRPr sz="1200">
                <a:latin typeface="Bree Serif"/>
                <a:ea typeface="Bree Serif"/>
                <a:cs typeface="Bree Serif"/>
                <a:sym typeface="Bree Serif"/>
              </a:defRPr>
            </a:lvl9pPr>
          </a:lstStyle>
          <a:p/>
        </p:txBody>
      </p:sp>
      <p:sp>
        <p:nvSpPr>
          <p:cNvPr id="61" name="Google Shape;61;p14"/>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lvl1pPr lvl="0" rtl="0" algn="r">
              <a:buNone/>
              <a:defRPr sz="1300">
                <a:solidFill>
                  <a:schemeClr val="dk1"/>
                </a:solidFill>
                <a:latin typeface="Bree Serif"/>
                <a:ea typeface="Bree Serif"/>
                <a:cs typeface="Bree Serif"/>
                <a:sym typeface="Bree Serif"/>
              </a:defRPr>
            </a:lvl1pPr>
            <a:lvl2pPr lvl="1" rtl="0" algn="r">
              <a:buNone/>
              <a:defRPr sz="1300">
                <a:solidFill>
                  <a:schemeClr val="dk1"/>
                </a:solidFill>
                <a:latin typeface="Bree Serif"/>
                <a:ea typeface="Bree Serif"/>
                <a:cs typeface="Bree Serif"/>
                <a:sym typeface="Bree Serif"/>
              </a:defRPr>
            </a:lvl2pPr>
            <a:lvl3pPr lvl="2" rtl="0" algn="r">
              <a:buNone/>
              <a:defRPr sz="1300">
                <a:solidFill>
                  <a:schemeClr val="dk1"/>
                </a:solidFill>
                <a:latin typeface="Bree Serif"/>
                <a:ea typeface="Bree Serif"/>
                <a:cs typeface="Bree Serif"/>
                <a:sym typeface="Bree Serif"/>
              </a:defRPr>
            </a:lvl3pPr>
            <a:lvl4pPr lvl="3" rtl="0" algn="r">
              <a:buNone/>
              <a:defRPr sz="1300">
                <a:solidFill>
                  <a:schemeClr val="dk1"/>
                </a:solidFill>
                <a:latin typeface="Bree Serif"/>
                <a:ea typeface="Bree Serif"/>
                <a:cs typeface="Bree Serif"/>
                <a:sym typeface="Bree Serif"/>
              </a:defRPr>
            </a:lvl4pPr>
            <a:lvl5pPr lvl="4" rtl="0" algn="r">
              <a:buNone/>
              <a:defRPr sz="1300">
                <a:solidFill>
                  <a:schemeClr val="dk1"/>
                </a:solidFill>
                <a:latin typeface="Bree Serif"/>
                <a:ea typeface="Bree Serif"/>
                <a:cs typeface="Bree Serif"/>
                <a:sym typeface="Bree Serif"/>
              </a:defRPr>
            </a:lvl5pPr>
            <a:lvl6pPr lvl="5" rtl="0" algn="r">
              <a:buNone/>
              <a:defRPr sz="1300">
                <a:solidFill>
                  <a:schemeClr val="dk1"/>
                </a:solidFill>
                <a:latin typeface="Bree Serif"/>
                <a:ea typeface="Bree Serif"/>
                <a:cs typeface="Bree Serif"/>
                <a:sym typeface="Bree Serif"/>
              </a:defRPr>
            </a:lvl6pPr>
            <a:lvl7pPr lvl="6" rtl="0" algn="r">
              <a:buNone/>
              <a:defRPr sz="1300">
                <a:solidFill>
                  <a:schemeClr val="dk1"/>
                </a:solidFill>
                <a:latin typeface="Bree Serif"/>
                <a:ea typeface="Bree Serif"/>
                <a:cs typeface="Bree Serif"/>
                <a:sym typeface="Bree Serif"/>
              </a:defRPr>
            </a:lvl7pPr>
            <a:lvl8pPr lvl="7" rtl="0" algn="r">
              <a:buNone/>
              <a:defRPr sz="1300">
                <a:solidFill>
                  <a:schemeClr val="dk1"/>
                </a:solidFill>
                <a:latin typeface="Bree Serif"/>
                <a:ea typeface="Bree Serif"/>
                <a:cs typeface="Bree Serif"/>
                <a:sym typeface="Bree Serif"/>
              </a:defRPr>
            </a:lvl8pPr>
            <a:lvl9pPr lvl="8" rtl="0" algn="r">
              <a:buNone/>
              <a:defRPr sz="1300">
                <a:solidFill>
                  <a:schemeClr val="dk1"/>
                </a:solidFill>
                <a:latin typeface="Bree Serif"/>
                <a:ea typeface="Bree Serif"/>
                <a:cs typeface="Bree Serif"/>
                <a:sym typeface="Bree Serif"/>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8"/>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1"/>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idx="12" type="sldNum"/>
          </p:nvPr>
        </p:nvSpPr>
        <p:spPr>
          <a:xfrm>
            <a:off x="8775000" y="4730175"/>
            <a:ext cx="255600" cy="393600"/>
          </a:xfrm>
          <a:prstGeom prst="rect">
            <a:avLst/>
          </a:prstGeom>
        </p:spPr>
        <p:txBody>
          <a:bodyPr anchorCtr="0" anchor="ctr" bIns="91425" lIns="91425" spcFirstLastPara="1" rIns="91425" wrap="square" tIns="91425">
            <a:noAutofit/>
          </a:bodyPr>
          <a:lstStyle>
            <a:lvl1pPr lvl="0" rtl="0">
              <a:buNone/>
              <a:defRPr b="1">
                <a:solidFill>
                  <a:srgbClr val="000000"/>
                </a:solidFill>
              </a:defRPr>
            </a:lvl1pPr>
            <a:lvl2pPr lvl="1" rtl="0">
              <a:buNone/>
              <a:defRPr b="1">
                <a:solidFill>
                  <a:srgbClr val="000000"/>
                </a:solidFill>
              </a:defRPr>
            </a:lvl2pPr>
            <a:lvl3pPr lvl="2" rtl="0">
              <a:buNone/>
              <a:defRPr b="1">
                <a:solidFill>
                  <a:srgbClr val="000000"/>
                </a:solidFill>
              </a:defRPr>
            </a:lvl3pPr>
            <a:lvl4pPr lvl="3" rtl="0">
              <a:buNone/>
              <a:defRPr b="1">
                <a:solidFill>
                  <a:srgbClr val="000000"/>
                </a:solidFill>
              </a:defRPr>
            </a:lvl4pPr>
            <a:lvl5pPr lvl="4" rtl="0">
              <a:buNone/>
              <a:defRPr b="1">
                <a:solidFill>
                  <a:srgbClr val="000000"/>
                </a:solidFill>
              </a:defRPr>
            </a:lvl5pPr>
            <a:lvl6pPr lvl="5" rtl="0">
              <a:buNone/>
              <a:defRPr b="1">
                <a:solidFill>
                  <a:srgbClr val="000000"/>
                </a:solidFill>
              </a:defRPr>
            </a:lvl6pPr>
            <a:lvl7pPr lvl="6" rtl="0">
              <a:buNone/>
              <a:defRPr b="1">
                <a:solidFill>
                  <a:srgbClr val="000000"/>
                </a:solidFill>
              </a:defRPr>
            </a:lvl7pPr>
            <a:lvl8pPr lvl="7" rtl="0">
              <a:buNone/>
              <a:defRPr b="1">
                <a:solidFill>
                  <a:srgbClr val="000000"/>
                </a:solidFill>
              </a:defRPr>
            </a:lvl8pPr>
            <a:lvl9pPr lvl="8" rtl="0">
              <a:buNone/>
              <a:defRPr b="1">
                <a:solidFill>
                  <a:srgbClr val="000000"/>
                </a:solidFil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1" name="Shape 131"/>
        <p:cNvGrpSpPr/>
        <p:nvPr/>
      </p:nvGrpSpPr>
      <p:grpSpPr>
        <a:xfrm>
          <a:off x="0" y="0"/>
          <a:ext cx="0" cy="0"/>
          <a:chOff x="0" y="0"/>
          <a:chExt cx="0" cy="0"/>
        </a:xfrm>
      </p:grpSpPr>
      <p:sp>
        <p:nvSpPr>
          <p:cNvPr id="132" name="Google Shape;132;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3" name="Google Shape;133;p2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34" name="Google Shape;134;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5" name="Google Shape;135;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6" name="Google Shape;136;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37" name="Shape 137"/>
        <p:cNvGrpSpPr/>
        <p:nvPr/>
      </p:nvGrpSpPr>
      <p:grpSpPr>
        <a:xfrm>
          <a:off x="0" y="0"/>
          <a:ext cx="0" cy="0"/>
          <a:chOff x="0" y="0"/>
          <a:chExt cx="0" cy="0"/>
        </a:xfrm>
      </p:grpSpPr>
      <p:sp>
        <p:nvSpPr>
          <p:cNvPr id="138" name="Google Shape;138;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9" name="Google Shape;139;p2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0" name="Google Shape;140;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1" name="Google Shape;141;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2" name="Google Shape;142;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3" name="Shape 143"/>
        <p:cNvGrpSpPr/>
        <p:nvPr/>
      </p:nvGrpSpPr>
      <p:grpSpPr>
        <a:xfrm>
          <a:off x="0" y="0"/>
          <a:ext cx="0" cy="0"/>
          <a:chOff x="0" y="0"/>
          <a:chExt cx="0" cy="0"/>
        </a:xfrm>
      </p:grpSpPr>
      <p:sp>
        <p:nvSpPr>
          <p:cNvPr id="144" name="Google Shape;144;p2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5" name="Google Shape;145;p2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46" name="Google Shape;146;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7" name="Google Shape;147;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8" name="Google Shape;148;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49" name="Shape 149"/>
        <p:cNvGrpSpPr/>
        <p:nvPr/>
      </p:nvGrpSpPr>
      <p:grpSpPr>
        <a:xfrm>
          <a:off x="0" y="0"/>
          <a:ext cx="0" cy="0"/>
          <a:chOff x="0" y="0"/>
          <a:chExt cx="0" cy="0"/>
        </a:xfrm>
      </p:grpSpPr>
      <p:sp>
        <p:nvSpPr>
          <p:cNvPr id="150" name="Google Shape;150;p2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1" name="Google Shape;151;p2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2" name="Google Shape;152;p2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3" name="Google Shape;153;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4" name="Google Shape;154;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5" name="Google Shape;155;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56" name="Shape 156"/>
        <p:cNvGrpSpPr/>
        <p:nvPr/>
      </p:nvGrpSpPr>
      <p:grpSpPr>
        <a:xfrm>
          <a:off x="0" y="0"/>
          <a:ext cx="0" cy="0"/>
          <a:chOff x="0" y="0"/>
          <a:chExt cx="0" cy="0"/>
        </a:xfrm>
      </p:grpSpPr>
      <p:sp>
        <p:nvSpPr>
          <p:cNvPr id="157" name="Google Shape;157;p3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8" name="Google Shape;158;p3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59" name="Google Shape;159;p3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0" name="Google Shape;160;p3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1" name="Google Shape;161;p3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2" name="Google Shape;162;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3" name="Google Shape;163;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4" name="Google Shape;164;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5" name="Shape 165"/>
        <p:cNvGrpSpPr/>
        <p:nvPr/>
      </p:nvGrpSpPr>
      <p:grpSpPr>
        <a:xfrm>
          <a:off x="0" y="0"/>
          <a:ext cx="0" cy="0"/>
          <a:chOff x="0" y="0"/>
          <a:chExt cx="0" cy="0"/>
        </a:xfrm>
      </p:grpSpPr>
      <p:sp>
        <p:nvSpPr>
          <p:cNvPr id="166" name="Google Shape;166;p3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7" name="Google Shape;167;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8" name="Google Shape;168;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9" name="Google Shape;169;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0" name="Shape 170"/>
        <p:cNvGrpSpPr/>
        <p:nvPr/>
      </p:nvGrpSpPr>
      <p:grpSpPr>
        <a:xfrm>
          <a:off x="0" y="0"/>
          <a:ext cx="0" cy="0"/>
          <a:chOff x="0" y="0"/>
          <a:chExt cx="0" cy="0"/>
        </a:xfrm>
      </p:grpSpPr>
      <p:sp>
        <p:nvSpPr>
          <p:cNvPr id="171" name="Google Shape;171;p3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3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 name="Google Shape;20;p4"/>
          <p:cNvSpPr txBox="1"/>
          <p:nvPr>
            <p:ph idx="1" type="body"/>
          </p:nvPr>
        </p:nvSpPr>
        <p:spPr>
          <a:xfrm>
            <a:off x="254400" y="1255413"/>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 name="Google Shape;21;p4"/>
          <p:cNvSpPr txBox="1"/>
          <p:nvPr>
            <p:ph idx="12" type="sldNum"/>
          </p:nvPr>
        </p:nvSpPr>
        <p:spPr>
          <a:xfrm>
            <a:off x="8775000" y="4730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3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6" name="Google Shape;176;p3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77" name="Google Shape;177;p3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78" name="Google Shape;178;p3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9" name="Google Shape;179;p3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0" name="Google Shape;180;p3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81" name="Shape 181"/>
        <p:cNvGrpSpPr/>
        <p:nvPr/>
      </p:nvGrpSpPr>
      <p:grpSpPr>
        <a:xfrm>
          <a:off x="0" y="0"/>
          <a:ext cx="0" cy="0"/>
          <a:chOff x="0" y="0"/>
          <a:chExt cx="0" cy="0"/>
        </a:xfrm>
      </p:grpSpPr>
      <p:sp>
        <p:nvSpPr>
          <p:cNvPr id="182" name="Google Shape;182;p3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3" name="Google Shape;183;p3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84" name="Google Shape;184;p3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85" name="Google Shape;185;p3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6" name="Google Shape;186;p3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7" name="Google Shape;187;p3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88" name="Shape 188"/>
        <p:cNvGrpSpPr/>
        <p:nvPr/>
      </p:nvGrpSpPr>
      <p:grpSpPr>
        <a:xfrm>
          <a:off x="0" y="0"/>
          <a:ext cx="0" cy="0"/>
          <a:chOff x="0" y="0"/>
          <a:chExt cx="0" cy="0"/>
        </a:xfrm>
      </p:grpSpPr>
      <p:sp>
        <p:nvSpPr>
          <p:cNvPr id="189" name="Google Shape;189;p3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0" name="Google Shape;190;p3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1" name="Google Shape;191;p3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2" name="Google Shape;192;p3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3" name="Google Shape;193;p3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3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6" name="Google Shape;196;p3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 name="Google Shape;197;p3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8" name="Google Shape;198;p3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9" name="Google Shape;199;p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 name="Google Shape;26;p5"/>
          <p:cNvSpPr txBox="1"/>
          <p:nvPr>
            <p:ph idx="12" type="sldNum"/>
          </p:nvPr>
        </p:nvSpPr>
        <p:spPr>
          <a:xfrm>
            <a:off x="8775000" y="4730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9" name="Google Shape;29;p6"/>
          <p:cNvSpPr txBox="1"/>
          <p:nvPr>
            <p:ph idx="12" type="sldNum"/>
          </p:nvPr>
        </p:nvSpPr>
        <p:spPr>
          <a:xfrm>
            <a:off x="8775000" y="4730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 name="Google Shape;33;p7"/>
          <p:cNvSpPr txBox="1"/>
          <p:nvPr>
            <p:ph idx="12" type="sldNum"/>
          </p:nvPr>
        </p:nvSpPr>
        <p:spPr>
          <a:xfrm>
            <a:off x="8775000" y="4730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 name="Google Shape;36;p8"/>
          <p:cNvSpPr txBox="1"/>
          <p:nvPr>
            <p:ph idx="12" type="sldNum"/>
          </p:nvPr>
        </p:nvSpPr>
        <p:spPr>
          <a:xfrm>
            <a:off x="8775000" y="4730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2" name="Google Shape;42;p9"/>
          <p:cNvSpPr txBox="1"/>
          <p:nvPr>
            <p:ph idx="12" type="sldNum"/>
          </p:nvPr>
        </p:nvSpPr>
        <p:spPr>
          <a:xfrm>
            <a:off x="8775000" y="4730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775000" y="4730175"/>
            <a:ext cx="2556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1pPr>
            <a:lvl2pPr lvl="1"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2pPr>
            <a:lvl3pPr lvl="2"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3pPr>
            <a:lvl4pPr lvl="3"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4pPr>
            <a:lvl5pPr lvl="4"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5pPr>
            <a:lvl6pPr lvl="5"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6pPr>
            <a:lvl7pPr lvl="6"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7pPr>
            <a:lvl8pPr lvl="7"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8pPr>
            <a:lvl9pPr lvl="8" rtl="0">
              <a:spcBef>
                <a:spcPts val="0"/>
              </a:spcBef>
              <a:spcAft>
                <a:spcPts val="0"/>
              </a:spcAft>
              <a:buClr>
                <a:schemeClr val="dk1"/>
              </a:buClr>
              <a:buSzPts val="2400"/>
              <a:buFont typeface="Bree Serif"/>
              <a:buNone/>
              <a:defRPr sz="2400">
                <a:solidFill>
                  <a:schemeClr val="dk1"/>
                </a:solidFill>
                <a:latin typeface="Bree Serif"/>
                <a:ea typeface="Bree Serif"/>
                <a:cs typeface="Bree Serif"/>
                <a:sym typeface="Bree Serif"/>
              </a:defRPr>
            </a:lvl9pPr>
          </a:lstStyle>
          <a:p/>
        </p:txBody>
      </p:sp>
      <p:sp>
        <p:nvSpPr>
          <p:cNvPr id="7" name="Google Shape;7;p1"/>
          <p:cNvSpPr txBox="1"/>
          <p:nvPr>
            <p:ph idx="1" type="body"/>
          </p:nvPr>
        </p:nvSpPr>
        <p:spPr>
          <a:xfrm>
            <a:off x="254400" y="1255413"/>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Bree Serif"/>
              <a:buChar char="●"/>
              <a:defRPr sz="1800">
                <a:latin typeface="Bree Serif"/>
                <a:ea typeface="Bree Serif"/>
                <a:cs typeface="Bree Serif"/>
                <a:sym typeface="Bree Serif"/>
              </a:defRPr>
            </a:lvl1pPr>
            <a:lvl2pPr indent="-317500" lvl="1" marL="914400" rtl="0">
              <a:lnSpc>
                <a:spcPct val="115000"/>
              </a:lnSpc>
              <a:spcBef>
                <a:spcPts val="1600"/>
              </a:spcBef>
              <a:spcAft>
                <a:spcPts val="0"/>
              </a:spcAft>
              <a:buSzPts val="1400"/>
              <a:buFont typeface="Bree Serif"/>
              <a:buChar char="○"/>
              <a:defRPr>
                <a:latin typeface="Bree Serif"/>
                <a:ea typeface="Bree Serif"/>
                <a:cs typeface="Bree Serif"/>
                <a:sym typeface="Bree Serif"/>
              </a:defRPr>
            </a:lvl2pPr>
            <a:lvl3pPr indent="-317500" lvl="2" marL="1371600" rtl="0">
              <a:lnSpc>
                <a:spcPct val="115000"/>
              </a:lnSpc>
              <a:spcBef>
                <a:spcPts val="1600"/>
              </a:spcBef>
              <a:spcAft>
                <a:spcPts val="0"/>
              </a:spcAft>
              <a:buSzPts val="1400"/>
              <a:buFont typeface="Bree Serif"/>
              <a:buChar char="■"/>
              <a:defRPr>
                <a:latin typeface="Bree Serif"/>
                <a:ea typeface="Bree Serif"/>
                <a:cs typeface="Bree Serif"/>
                <a:sym typeface="Bree Serif"/>
              </a:defRPr>
            </a:lvl3pPr>
            <a:lvl4pPr indent="-317500" lvl="3" marL="1828800" rtl="0">
              <a:lnSpc>
                <a:spcPct val="115000"/>
              </a:lnSpc>
              <a:spcBef>
                <a:spcPts val="1600"/>
              </a:spcBef>
              <a:spcAft>
                <a:spcPts val="0"/>
              </a:spcAft>
              <a:buSzPts val="1400"/>
              <a:buFont typeface="Bree Serif"/>
              <a:buChar char="●"/>
              <a:defRPr>
                <a:latin typeface="Bree Serif"/>
                <a:ea typeface="Bree Serif"/>
                <a:cs typeface="Bree Serif"/>
                <a:sym typeface="Bree Serif"/>
              </a:defRPr>
            </a:lvl4pPr>
            <a:lvl5pPr indent="-317500" lvl="4" marL="2286000" rtl="0">
              <a:lnSpc>
                <a:spcPct val="115000"/>
              </a:lnSpc>
              <a:spcBef>
                <a:spcPts val="1600"/>
              </a:spcBef>
              <a:spcAft>
                <a:spcPts val="0"/>
              </a:spcAft>
              <a:buSzPts val="1400"/>
              <a:buFont typeface="Bree Serif"/>
              <a:buChar char="○"/>
              <a:defRPr>
                <a:latin typeface="Bree Serif"/>
                <a:ea typeface="Bree Serif"/>
                <a:cs typeface="Bree Serif"/>
                <a:sym typeface="Bree Serif"/>
              </a:defRPr>
            </a:lvl5pPr>
            <a:lvl6pPr indent="-317500" lvl="5" marL="2743200" rtl="0">
              <a:lnSpc>
                <a:spcPct val="115000"/>
              </a:lnSpc>
              <a:spcBef>
                <a:spcPts val="1600"/>
              </a:spcBef>
              <a:spcAft>
                <a:spcPts val="0"/>
              </a:spcAft>
              <a:buSzPts val="1400"/>
              <a:buFont typeface="Bree Serif"/>
              <a:buChar char="■"/>
              <a:defRPr>
                <a:latin typeface="Bree Serif"/>
                <a:ea typeface="Bree Serif"/>
                <a:cs typeface="Bree Serif"/>
                <a:sym typeface="Bree Serif"/>
              </a:defRPr>
            </a:lvl6pPr>
            <a:lvl7pPr indent="-317500" lvl="6" marL="3200400" rtl="0">
              <a:lnSpc>
                <a:spcPct val="115000"/>
              </a:lnSpc>
              <a:spcBef>
                <a:spcPts val="1600"/>
              </a:spcBef>
              <a:spcAft>
                <a:spcPts val="0"/>
              </a:spcAft>
              <a:buSzPts val="1400"/>
              <a:buFont typeface="Bree Serif"/>
              <a:buChar char="●"/>
              <a:defRPr>
                <a:latin typeface="Bree Serif"/>
                <a:ea typeface="Bree Serif"/>
                <a:cs typeface="Bree Serif"/>
                <a:sym typeface="Bree Serif"/>
              </a:defRPr>
            </a:lvl7pPr>
            <a:lvl8pPr indent="-317500" lvl="7" marL="3657600" rtl="0">
              <a:lnSpc>
                <a:spcPct val="115000"/>
              </a:lnSpc>
              <a:spcBef>
                <a:spcPts val="1600"/>
              </a:spcBef>
              <a:spcAft>
                <a:spcPts val="0"/>
              </a:spcAft>
              <a:buSzPts val="1400"/>
              <a:buFont typeface="Bree Serif"/>
              <a:buChar char="○"/>
              <a:defRPr>
                <a:latin typeface="Bree Serif"/>
                <a:ea typeface="Bree Serif"/>
                <a:cs typeface="Bree Serif"/>
                <a:sym typeface="Bree Serif"/>
              </a:defRPr>
            </a:lvl8pPr>
            <a:lvl9pPr indent="-317500" lvl="8" marL="4114800" rtl="0">
              <a:lnSpc>
                <a:spcPct val="115000"/>
              </a:lnSpc>
              <a:spcBef>
                <a:spcPts val="1600"/>
              </a:spcBef>
              <a:spcAft>
                <a:spcPts val="1600"/>
              </a:spcAft>
              <a:buSzPts val="1400"/>
              <a:buFont typeface="Bree Serif"/>
              <a:buChar char="■"/>
              <a:defRPr>
                <a:latin typeface="Bree Serif"/>
                <a:ea typeface="Bree Serif"/>
                <a:cs typeface="Bree Serif"/>
                <a:sym typeface="Bree Serif"/>
              </a:defRPr>
            </a:lvl9pPr>
          </a:lstStyle>
          <a:p/>
        </p:txBody>
      </p:sp>
      <p:sp>
        <p:nvSpPr>
          <p:cNvPr id="8" name="Google Shape;8;p1"/>
          <p:cNvSpPr/>
          <p:nvPr/>
        </p:nvSpPr>
        <p:spPr>
          <a:xfrm rot="-5400000">
            <a:off x="4242150" y="673425"/>
            <a:ext cx="234000" cy="8718300"/>
          </a:xfrm>
          <a:prstGeom prst="rect">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E1E2D"/>
              </a:solidFill>
            </a:endParaRPr>
          </a:p>
        </p:txBody>
      </p:sp>
      <p:pic>
        <p:nvPicPr>
          <p:cNvPr id="9" name="Google Shape;9;p1"/>
          <p:cNvPicPr preferRelativeResize="0"/>
          <p:nvPr/>
        </p:nvPicPr>
        <p:blipFill rotWithShape="1">
          <a:blip r:embed="rId1">
            <a:alphaModFix/>
          </a:blip>
          <a:srcRect b="56480" l="9407" r="71419" t="18268"/>
          <a:stretch/>
        </p:blipFill>
        <p:spPr>
          <a:xfrm>
            <a:off x="8730000" y="4771825"/>
            <a:ext cx="381749" cy="351950"/>
          </a:xfrm>
          <a:prstGeom prst="rect">
            <a:avLst/>
          </a:prstGeom>
          <a:noFill/>
          <a:ln>
            <a:noFill/>
          </a:ln>
        </p:spPr>
      </p:pic>
      <p:sp>
        <p:nvSpPr>
          <p:cNvPr id="10" name="Google Shape;10;p1"/>
          <p:cNvSpPr txBox="1"/>
          <p:nvPr>
            <p:ph idx="12" type="sldNum"/>
          </p:nvPr>
        </p:nvSpPr>
        <p:spPr>
          <a:xfrm>
            <a:off x="8775000" y="4730175"/>
            <a:ext cx="255600" cy="3936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FFFFFF"/>
                </a:solidFill>
                <a:latin typeface="Bree Serif"/>
                <a:ea typeface="Bree Serif"/>
                <a:cs typeface="Bree Serif"/>
                <a:sym typeface="Bree Serif"/>
              </a:defRPr>
            </a:lvl1pPr>
            <a:lvl2pPr lvl="1" rtl="0" algn="r">
              <a:buNone/>
              <a:defRPr sz="600">
                <a:solidFill>
                  <a:srgbClr val="FFFFFF"/>
                </a:solidFill>
                <a:latin typeface="Bree Serif"/>
                <a:ea typeface="Bree Serif"/>
                <a:cs typeface="Bree Serif"/>
                <a:sym typeface="Bree Serif"/>
              </a:defRPr>
            </a:lvl2pPr>
            <a:lvl3pPr lvl="2" rtl="0" algn="r">
              <a:buNone/>
              <a:defRPr sz="600">
                <a:solidFill>
                  <a:srgbClr val="FFFFFF"/>
                </a:solidFill>
                <a:latin typeface="Bree Serif"/>
                <a:ea typeface="Bree Serif"/>
                <a:cs typeface="Bree Serif"/>
                <a:sym typeface="Bree Serif"/>
              </a:defRPr>
            </a:lvl3pPr>
            <a:lvl4pPr lvl="3" rtl="0" algn="r">
              <a:buNone/>
              <a:defRPr sz="600">
                <a:solidFill>
                  <a:srgbClr val="FFFFFF"/>
                </a:solidFill>
                <a:latin typeface="Bree Serif"/>
                <a:ea typeface="Bree Serif"/>
                <a:cs typeface="Bree Serif"/>
                <a:sym typeface="Bree Serif"/>
              </a:defRPr>
            </a:lvl4pPr>
            <a:lvl5pPr lvl="4" rtl="0" algn="r">
              <a:buNone/>
              <a:defRPr sz="600">
                <a:solidFill>
                  <a:srgbClr val="FFFFFF"/>
                </a:solidFill>
                <a:latin typeface="Bree Serif"/>
                <a:ea typeface="Bree Serif"/>
                <a:cs typeface="Bree Serif"/>
                <a:sym typeface="Bree Serif"/>
              </a:defRPr>
            </a:lvl5pPr>
            <a:lvl6pPr lvl="5" rtl="0" algn="r">
              <a:buNone/>
              <a:defRPr sz="600">
                <a:solidFill>
                  <a:srgbClr val="FFFFFF"/>
                </a:solidFill>
                <a:latin typeface="Bree Serif"/>
                <a:ea typeface="Bree Serif"/>
                <a:cs typeface="Bree Serif"/>
                <a:sym typeface="Bree Serif"/>
              </a:defRPr>
            </a:lvl6pPr>
            <a:lvl7pPr lvl="6" rtl="0" algn="r">
              <a:buNone/>
              <a:defRPr sz="600">
                <a:solidFill>
                  <a:srgbClr val="FFFFFF"/>
                </a:solidFill>
                <a:latin typeface="Bree Serif"/>
                <a:ea typeface="Bree Serif"/>
                <a:cs typeface="Bree Serif"/>
                <a:sym typeface="Bree Serif"/>
              </a:defRPr>
            </a:lvl7pPr>
            <a:lvl8pPr lvl="7" rtl="0" algn="r">
              <a:buNone/>
              <a:defRPr sz="600">
                <a:solidFill>
                  <a:srgbClr val="FFFFFF"/>
                </a:solidFill>
                <a:latin typeface="Bree Serif"/>
                <a:ea typeface="Bree Serif"/>
                <a:cs typeface="Bree Serif"/>
                <a:sym typeface="Bree Serif"/>
              </a:defRPr>
            </a:lvl8pPr>
            <a:lvl9pPr lvl="8" rtl="0" algn="r">
              <a:buNone/>
              <a:defRPr sz="600">
                <a:solidFill>
                  <a:srgbClr val="FFFFFF"/>
                </a:solidFill>
                <a:latin typeface="Bree Serif"/>
                <a:ea typeface="Bree Serif"/>
                <a:cs typeface="Bree Serif"/>
                <a:sym typeface="Bree Serif"/>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Bree Serif"/>
              <a:buNone/>
              <a:defRPr i="0" sz="3300" u="none" cap="none" strike="noStrike">
                <a:solidFill>
                  <a:schemeClr val="dk1"/>
                </a:solidFill>
                <a:latin typeface="Bree Serif"/>
                <a:ea typeface="Bree Serif"/>
                <a:cs typeface="Bree Serif"/>
                <a:sym typeface="Bree Serif"/>
              </a:defRPr>
            </a:lvl1pPr>
            <a:lvl2pPr lvl="1" rtl="0">
              <a:spcBef>
                <a:spcPts val="0"/>
              </a:spcBef>
              <a:spcAft>
                <a:spcPts val="0"/>
              </a:spcAft>
              <a:buSzPts val="1100"/>
              <a:buFont typeface="Bree Serif"/>
              <a:buNone/>
              <a:defRPr sz="1400">
                <a:latin typeface="Bree Serif"/>
                <a:ea typeface="Bree Serif"/>
                <a:cs typeface="Bree Serif"/>
                <a:sym typeface="Bree Serif"/>
              </a:defRPr>
            </a:lvl2pPr>
            <a:lvl3pPr lvl="2" rtl="0">
              <a:spcBef>
                <a:spcPts val="0"/>
              </a:spcBef>
              <a:spcAft>
                <a:spcPts val="0"/>
              </a:spcAft>
              <a:buSzPts val="1100"/>
              <a:buFont typeface="Bree Serif"/>
              <a:buNone/>
              <a:defRPr sz="1400">
                <a:latin typeface="Bree Serif"/>
                <a:ea typeface="Bree Serif"/>
                <a:cs typeface="Bree Serif"/>
                <a:sym typeface="Bree Serif"/>
              </a:defRPr>
            </a:lvl3pPr>
            <a:lvl4pPr lvl="3" rtl="0">
              <a:spcBef>
                <a:spcPts val="0"/>
              </a:spcBef>
              <a:spcAft>
                <a:spcPts val="0"/>
              </a:spcAft>
              <a:buSzPts val="1100"/>
              <a:buFont typeface="Bree Serif"/>
              <a:buNone/>
              <a:defRPr sz="1400">
                <a:latin typeface="Bree Serif"/>
                <a:ea typeface="Bree Serif"/>
                <a:cs typeface="Bree Serif"/>
                <a:sym typeface="Bree Serif"/>
              </a:defRPr>
            </a:lvl4pPr>
            <a:lvl5pPr lvl="4" rtl="0">
              <a:spcBef>
                <a:spcPts val="0"/>
              </a:spcBef>
              <a:spcAft>
                <a:spcPts val="0"/>
              </a:spcAft>
              <a:buSzPts val="1100"/>
              <a:buFont typeface="Bree Serif"/>
              <a:buNone/>
              <a:defRPr sz="1400">
                <a:latin typeface="Bree Serif"/>
                <a:ea typeface="Bree Serif"/>
                <a:cs typeface="Bree Serif"/>
                <a:sym typeface="Bree Serif"/>
              </a:defRPr>
            </a:lvl5pPr>
            <a:lvl6pPr lvl="5" rtl="0">
              <a:spcBef>
                <a:spcPts val="0"/>
              </a:spcBef>
              <a:spcAft>
                <a:spcPts val="0"/>
              </a:spcAft>
              <a:buSzPts val="1100"/>
              <a:buFont typeface="Bree Serif"/>
              <a:buNone/>
              <a:defRPr sz="1400">
                <a:latin typeface="Bree Serif"/>
                <a:ea typeface="Bree Serif"/>
                <a:cs typeface="Bree Serif"/>
                <a:sym typeface="Bree Serif"/>
              </a:defRPr>
            </a:lvl6pPr>
            <a:lvl7pPr lvl="6" rtl="0">
              <a:spcBef>
                <a:spcPts val="0"/>
              </a:spcBef>
              <a:spcAft>
                <a:spcPts val="0"/>
              </a:spcAft>
              <a:buSzPts val="1100"/>
              <a:buFont typeface="Bree Serif"/>
              <a:buNone/>
              <a:defRPr sz="1400">
                <a:latin typeface="Bree Serif"/>
                <a:ea typeface="Bree Serif"/>
                <a:cs typeface="Bree Serif"/>
                <a:sym typeface="Bree Serif"/>
              </a:defRPr>
            </a:lvl7pPr>
            <a:lvl8pPr lvl="7" rtl="0">
              <a:spcBef>
                <a:spcPts val="0"/>
              </a:spcBef>
              <a:spcAft>
                <a:spcPts val="0"/>
              </a:spcAft>
              <a:buSzPts val="1100"/>
              <a:buFont typeface="Bree Serif"/>
              <a:buNone/>
              <a:defRPr sz="1400">
                <a:latin typeface="Bree Serif"/>
                <a:ea typeface="Bree Serif"/>
                <a:cs typeface="Bree Serif"/>
                <a:sym typeface="Bree Serif"/>
              </a:defRPr>
            </a:lvl8pPr>
            <a:lvl9pPr lvl="8" rtl="0">
              <a:spcBef>
                <a:spcPts val="0"/>
              </a:spcBef>
              <a:spcAft>
                <a:spcPts val="0"/>
              </a:spcAft>
              <a:buSzPts val="1100"/>
              <a:buFont typeface="Bree Serif"/>
              <a:buNone/>
              <a:defRPr sz="1400">
                <a:latin typeface="Bree Serif"/>
                <a:ea typeface="Bree Serif"/>
                <a:cs typeface="Bree Serif"/>
                <a:sym typeface="Bree Serif"/>
              </a:defRPr>
            </a:lvl9pPr>
          </a:lstStyle>
          <a:p/>
        </p:txBody>
      </p:sp>
      <p:sp>
        <p:nvSpPr>
          <p:cNvPr id="54" name="Google Shape;54;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Bree Serif"/>
              <a:buChar char="•"/>
              <a:defRPr i="0" sz="2100" u="none" cap="none" strike="noStrike">
                <a:solidFill>
                  <a:schemeClr val="dk1"/>
                </a:solidFill>
                <a:latin typeface="Bree Serif"/>
                <a:ea typeface="Bree Serif"/>
                <a:cs typeface="Bree Serif"/>
                <a:sym typeface="Bree Serif"/>
              </a:defRPr>
            </a:lvl1pPr>
            <a:lvl2pPr indent="-342900" lvl="1" marL="914400" marR="0" rtl="0" algn="l">
              <a:lnSpc>
                <a:spcPct val="90000"/>
              </a:lnSpc>
              <a:spcBef>
                <a:spcPts val="400"/>
              </a:spcBef>
              <a:spcAft>
                <a:spcPts val="0"/>
              </a:spcAft>
              <a:buClr>
                <a:schemeClr val="dk1"/>
              </a:buClr>
              <a:buSzPts val="1800"/>
              <a:buFont typeface="Bree Serif"/>
              <a:buChar char="•"/>
              <a:defRPr i="0" sz="1800" u="none" cap="none" strike="noStrike">
                <a:solidFill>
                  <a:schemeClr val="dk1"/>
                </a:solidFill>
                <a:latin typeface="Bree Serif"/>
                <a:ea typeface="Bree Serif"/>
                <a:cs typeface="Bree Serif"/>
                <a:sym typeface="Bree Serif"/>
              </a:defRPr>
            </a:lvl2pPr>
            <a:lvl3pPr indent="-323850" lvl="2" marL="1371600" marR="0" rtl="0" algn="l">
              <a:lnSpc>
                <a:spcPct val="90000"/>
              </a:lnSpc>
              <a:spcBef>
                <a:spcPts val="400"/>
              </a:spcBef>
              <a:spcAft>
                <a:spcPts val="0"/>
              </a:spcAft>
              <a:buClr>
                <a:schemeClr val="dk1"/>
              </a:buClr>
              <a:buSzPts val="1500"/>
              <a:buFont typeface="Bree Serif"/>
              <a:buChar char="•"/>
              <a:defRPr i="0" sz="1500" u="none" cap="none" strike="noStrike">
                <a:solidFill>
                  <a:schemeClr val="dk1"/>
                </a:solidFill>
                <a:latin typeface="Bree Serif"/>
                <a:ea typeface="Bree Serif"/>
                <a:cs typeface="Bree Serif"/>
                <a:sym typeface="Bree Serif"/>
              </a:defRPr>
            </a:lvl3pPr>
            <a:lvl4pPr indent="-317500" lvl="3" marL="18288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4pPr>
            <a:lvl5pPr indent="-317500" lvl="4" marL="22860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5pPr>
            <a:lvl6pPr indent="-317500" lvl="5" marL="27432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6pPr>
            <a:lvl7pPr indent="-317500" lvl="6" marL="32004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7pPr>
            <a:lvl8pPr indent="-317500" lvl="7" marL="36576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8pPr>
            <a:lvl9pPr indent="-317500" lvl="8" marL="4114800" marR="0" rtl="0" algn="l">
              <a:lnSpc>
                <a:spcPct val="90000"/>
              </a:lnSpc>
              <a:spcBef>
                <a:spcPts val="400"/>
              </a:spcBef>
              <a:spcAft>
                <a:spcPts val="0"/>
              </a:spcAft>
              <a:buClr>
                <a:schemeClr val="dk1"/>
              </a:buClr>
              <a:buSzPts val="1400"/>
              <a:buFont typeface="Bree Serif"/>
              <a:buChar char="•"/>
              <a:defRPr i="0" sz="1400" u="none" cap="none" strike="noStrike">
                <a:solidFill>
                  <a:schemeClr val="dk1"/>
                </a:solidFill>
                <a:latin typeface="Bree Serif"/>
                <a:ea typeface="Bree Serif"/>
                <a:cs typeface="Bree Serif"/>
                <a:sym typeface="Bree Serif"/>
              </a:defRPr>
            </a:lvl9pPr>
          </a:lstStyle>
          <a:p/>
        </p:txBody>
      </p:sp>
      <p:sp>
        <p:nvSpPr>
          <p:cNvPr id="55" name="Google Shape;55;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 name="Google Shape;56;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7" name="Google Shape;57;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0" marR="0" rtl="0" algn="l">
              <a:spcBef>
                <a:spcPts val="0"/>
              </a:spcBef>
              <a:buNone/>
              <a:defRPr b="0" i="0" sz="900" u="none" cap="none" strike="noStrike">
                <a:solidFill>
                  <a:srgbClr val="888888"/>
                </a:solidFill>
                <a:latin typeface="Calibri"/>
                <a:ea typeface="Calibri"/>
                <a:cs typeface="Calibri"/>
                <a:sym typeface="Calibri"/>
              </a:defRPr>
            </a:lvl2pPr>
            <a:lvl3pPr indent="0" lvl="2" marL="0" marR="0" rtl="0" algn="l">
              <a:spcBef>
                <a:spcPts val="0"/>
              </a:spcBef>
              <a:buNone/>
              <a:defRPr b="0" i="0" sz="900" u="none" cap="none" strike="noStrike">
                <a:solidFill>
                  <a:srgbClr val="888888"/>
                </a:solidFill>
                <a:latin typeface="Calibri"/>
                <a:ea typeface="Calibri"/>
                <a:cs typeface="Calibri"/>
                <a:sym typeface="Calibri"/>
              </a:defRPr>
            </a:lvl3pPr>
            <a:lvl4pPr indent="0" lvl="3" marL="0" marR="0" rtl="0" algn="l">
              <a:spcBef>
                <a:spcPts val="0"/>
              </a:spcBef>
              <a:buNone/>
              <a:defRPr b="0" i="0" sz="900" u="none" cap="none" strike="noStrike">
                <a:solidFill>
                  <a:srgbClr val="888888"/>
                </a:solidFill>
                <a:latin typeface="Calibri"/>
                <a:ea typeface="Calibri"/>
                <a:cs typeface="Calibri"/>
                <a:sym typeface="Calibri"/>
              </a:defRPr>
            </a:lvl4pPr>
            <a:lvl5pPr indent="0" lvl="4" marL="0" marR="0" rtl="0" algn="l">
              <a:spcBef>
                <a:spcPts val="0"/>
              </a:spcBef>
              <a:buNone/>
              <a:defRPr b="0" i="0" sz="900" u="none" cap="none" strike="noStrike">
                <a:solidFill>
                  <a:srgbClr val="888888"/>
                </a:solidFill>
                <a:latin typeface="Calibri"/>
                <a:ea typeface="Calibri"/>
                <a:cs typeface="Calibri"/>
                <a:sym typeface="Calibri"/>
              </a:defRPr>
            </a:lvl5pPr>
            <a:lvl6pPr indent="0" lvl="5" marL="0" marR="0" rtl="0" algn="l">
              <a:spcBef>
                <a:spcPts val="0"/>
              </a:spcBef>
              <a:buNone/>
              <a:defRPr b="0" i="0" sz="900" u="none" cap="none" strike="noStrike">
                <a:solidFill>
                  <a:srgbClr val="888888"/>
                </a:solidFill>
                <a:latin typeface="Calibri"/>
                <a:ea typeface="Calibri"/>
                <a:cs typeface="Calibri"/>
                <a:sym typeface="Calibri"/>
              </a:defRPr>
            </a:lvl6pPr>
            <a:lvl7pPr indent="0" lvl="6" marL="0" marR="0" rtl="0" algn="l">
              <a:spcBef>
                <a:spcPts val="0"/>
              </a:spcBef>
              <a:buNone/>
              <a:defRPr b="0" i="0" sz="900" u="none" cap="none" strike="noStrike">
                <a:solidFill>
                  <a:srgbClr val="888888"/>
                </a:solidFill>
                <a:latin typeface="Calibri"/>
                <a:ea typeface="Calibri"/>
                <a:cs typeface="Calibri"/>
                <a:sym typeface="Calibri"/>
              </a:defRPr>
            </a:lvl7pPr>
            <a:lvl8pPr indent="0" lvl="7" marL="0" marR="0" rtl="0" algn="l">
              <a:spcBef>
                <a:spcPts val="0"/>
              </a:spcBef>
              <a:buNone/>
              <a:defRPr b="0" i="0" sz="900" u="none" cap="none" strike="noStrike">
                <a:solidFill>
                  <a:srgbClr val="888888"/>
                </a:solidFill>
                <a:latin typeface="Calibri"/>
                <a:ea typeface="Calibri"/>
                <a:cs typeface="Calibri"/>
                <a:sym typeface="Calibri"/>
              </a:defRPr>
            </a:lvl8pPr>
            <a:lvl9pPr indent="0" lvl="8" marL="0" marR="0" rtl="0" algn="l">
              <a:spcBef>
                <a:spcPts val="0"/>
              </a:spcBef>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27" name="Google Shape;127;p2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8" name="Google Shape;128;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9" name="Google Shape;129;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0" name="Google Shape;130;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0" marR="0" rtl="0" algn="l">
              <a:spcBef>
                <a:spcPts val="0"/>
              </a:spcBef>
              <a:buNone/>
              <a:defRPr b="0" i="0" sz="900" u="none" cap="none" strike="noStrike">
                <a:solidFill>
                  <a:srgbClr val="888888"/>
                </a:solidFill>
                <a:latin typeface="Calibri"/>
                <a:ea typeface="Calibri"/>
                <a:cs typeface="Calibri"/>
                <a:sym typeface="Calibri"/>
              </a:defRPr>
            </a:lvl2pPr>
            <a:lvl3pPr indent="0" lvl="2" marL="0" marR="0" rtl="0" algn="l">
              <a:spcBef>
                <a:spcPts val="0"/>
              </a:spcBef>
              <a:buNone/>
              <a:defRPr b="0" i="0" sz="900" u="none" cap="none" strike="noStrike">
                <a:solidFill>
                  <a:srgbClr val="888888"/>
                </a:solidFill>
                <a:latin typeface="Calibri"/>
                <a:ea typeface="Calibri"/>
                <a:cs typeface="Calibri"/>
                <a:sym typeface="Calibri"/>
              </a:defRPr>
            </a:lvl3pPr>
            <a:lvl4pPr indent="0" lvl="3" marL="0" marR="0" rtl="0" algn="l">
              <a:spcBef>
                <a:spcPts val="0"/>
              </a:spcBef>
              <a:buNone/>
              <a:defRPr b="0" i="0" sz="900" u="none" cap="none" strike="noStrike">
                <a:solidFill>
                  <a:srgbClr val="888888"/>
                </a:solidFill>
                <a:latin typeface="Calibri"/>
                <a:ea typeface="Calibri"/>
                <a:cs typeface="Calibri"/>
                <a:sym typeface="Calibri"/>
              </a:defRPr>
            </a:lvl4pPr>
            <a:lvl5pPr indent="0" lvl="4" marL="0" marR="0" rtl="0" algn="l">
              <a:spcBef>
                <a:spcPts val="0"/>
              </a:spcBef>
              <a:buNone/>
              <a:defRPr b="0" i="0" sz="900" u="none" cap="none" strike="noStrike">
                <a:solidFill>
                  <a:srgbClr val="888888"/>
                </a:solidFill>
                <a:latin typeface="Calibri"/>
                <a:ea typeface="Calibri"/>
                <a:cs typeface="Calibri"/>
                <a:sym typeface="Calibri"/>
              </a:defRPr>
            </a:lvl5pPr>
            <a:lvl6pPr indent="0" lvl="5" marL="0" marR="0" rtl="0" algn="l">
              <a:spcBef>
                <a:spcPts val="0"/>
              </a:spcBef>
              <a:buNone/>
              <a:defRPr b="0" i="0" sz="900" u="none" cap="none" strike="noStrike">
                <a:solidFill>
                  <a:srgbClr val="888888"/>
                </a:solidFill>
                <a:latin typeface="Calibri"/>
                <a:ea typeface="Calibri"/>
                <a:cs typeface="Calibri"/>
                <a:sym typeface="Calibri"/>
              </a:defRPr>
            </a:lvl6pPr>
            <a:lvl7pPr indent="0" lvl="6" marL="0" marR="0" rtl="0" algn="l">
              <a:spcBef>
                <a:spcPts val="0"/>
              </a:spcBef>
              <a:buNone/>
              <a:defRPr b="0" i="0" sz="900" u="none" cap="none" strike="noStrike">
                <a:solidFill>
                  <a:srgbClr val="888888"/>
                </a:solidFill>
                <a:latin typeface="Calibri"/>
                <a:ea typeface="Calibri"/>
                <a:cs typeface="Calibri"/>
                <a:sym typeface="Calibri"/>
              </a:defRPr>
            </a:lvl7pPr>
            <a:lvl8pPr indent="0" lvl="7" marL="0" marR="0" rtl="0" algn="l">
              <a:spcBef>
                <a:spcPts val="0"/>
              </a:spcBef>
              <a:buNone/>
              <a:defRPr b="0" i="0" sz="900" u="none" cap="none" strike="noStrike">
                <a:solidFill>
                  <a:srgbClr val="888888"/>
                </a:solidFill>
                <a:latin typeface="Calibri"/>
                <a:ea typeface="Calibri"/>
                <a:cs typeface="Calibri"/>
                <a:sym typeface="Calibri"/>
              </a:defRPr>
            </a:lvl8pPr>
            <a:lvl9pPr indent="0" lvl="8" marL="0" marR="0" rtl="0" algn="l">
              <a:spcBef>
                <a:spcPts val="0"/>
              </a:spcBef>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9.jpg"/><Relationship Id="rId6" Type="http://schemas.openxmlformats.org/officeDocument/2006/relationships/hyperlink" Target="https://docs.google.com/presentation/d/1JD4j9V1SZbw_6y2NgFQe5aUfxkYqYphFJ-Vm0hIYwso/edit?usp=sharing" TargetMode="External"/><Relationship Id="rId7" Type="http://schemas.openxmlformats.org/officeDocument/2006/relationships/image" Target="../media/image4.jp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26.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37.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hyperlink" Target="https://twitter.com/Anatomy438" TargetMode="External"/><Relationship Id="rId5" Type="http://schemas.openxmlformats.org/officeDocument/2006/relationships/image" Target="../media/image35.png"/><Relationship Id="rId6" Type="http://schemas.openxmlformats.org/officeDocument/2006/relationships/hyperlink" Target="https://www.sarahah.com/messages/user/2bda1359-b366-4952-9ee4-9f797a9b65f3" TargetMode="External"/><Relationship Id="rId7"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1.jpg"/><Relationship Id="rId5" Type="http://schemas.openxmlformats.org/officeDocument/2006/relationships/image" Target="../media/image10.jpg"/><Relationship Id="rId6" Type="http://schemas.openxmlformats.org/officeDocument/2006/relationships/image" Target="../media/image5.jpg"/><Relationship Id="rId7" Type="http://schemas.openxmlformats.org/officeDocument/2006/relationships/image" Target="../media/image32.jpg"/><Relationship Id="rId8"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12.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14.jpg"/><Relationship Id="rId5"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40.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7"/>
          <p:cNvSpPr/>
          <p:nvPr/>
        </p:nvSpPr>
        <p:spPr>
          <a:xfrm>
            <a:off x="1736950" y="1207050"/>
            <a:ext cx="6233700" cy="2256900"/>
          </a:xfrm>
          <a:prstGeom prst="roundRect">
            <a:avLst>
              <a:gd fmla="val 16667" name="adj"/>
            </a:avLst>
          </a:prstGeom>
          <a:solidFill>
            <a:srgbClr val="FFFFFF"/>
          </a:solidFill>
          <a:ln cap="flat" cmpd="sng" w="28575">
            <a:solidFill>
              <a:srgbClr val="BE1E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5" name="Google Shape;205;p37"/>
          <p:cNvPicPr preferRelativeResize="0"/>
          <p:nvPr/>
        </p:nvPicPr>
        <p:blipFill rotWithShape="1">
          <a:blip r:embed="rId3">
            <a:alphaModFix/>
          </a:blip>
          <a:srcRect b="27591" l="14737" r="14411" t="24952"/>
          <a:stretch/>
        </p:blipFill>
        <p:spPr>
          <a:xfrm>
            <a:off x="2855400" y="4549500"/>
            <a:ext cx="938400" cy="594000"/>
          </a:xfrm>
          <a:prstGeom prst="rect">
            <a:avLst/>
          </a:prstGeom>
          <a:noFill/>
          <a:ln>
            <a:noFill/>
          </a:ln>
        </p:spPr>
      </p:pic>
      <p:pic>
        <p:nvPicPr>
          <p:cNvPr id="206" name="Google Shape;206;p37"/>
          <p:cNvPicPr preferRelativeResize="0"/>
          <p:nvPr/>
        </p:nvPicPr>
        <p:blipFill>
          <a:blip r:embed="rId4">
            <a:alphaModFix/>
          </a:blip>
          <a:stretch>
            <a:fillRect/>
          </a:stretch>
        </p:blipFill>
        <p:spPr>
          <a:xfrm>
            <a:off x="5127349" y="4405500"/>
            <a:ext cx="738025" cy="737999"/>
          </a:xfrm>
          <a:prstGeom prst="rect">
            <a:avLst/>
          </a:prstGeom>
          <a:noFill/>
          <a:ln>
            <a:noFill/>
          </a:ln>
        </p:spPr>
      </p:pic>
      <p:sp>
        <p:nvSpPr>
          <p:cNvPr id="207" name="Google Shape;207;p37"/>
          <p:cNvSpPr txBox="1"/>
          <p:nvPr/>
        </p:nvSpPr>
        <p:spPr>
          <a:xfrm>
            <a:off x="3127486" y="2526602"/>
            <a:ext cx="4102500" cy="3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Bree Serif"/>
                <a:ea typeface="Bree Serif"/>
                <a:cs typeface="Bree Serif"/>
                <a:sym typeface="Bree Serif"/>
              </a:rPr>
              <a:t>Reproductive </a:t>
            </a:r>
            <a:r>
              <a:rPr lang="ar" sz="1200">
                <a:solidFill>
                  <a:srgbClr val="000000"/>
                </a:solidFill>
                <a:latin typeface="Bree Serif"/>
                <a:ea typeface="Bree Serif"/>
                <a:cs typeface="Bree Serif"/>
                <a:sym typeface="Bree Serif"/>
              </a:rPr>
              <a:t>block-Anatomy-Lecture</a:t>
            </a:r>
            <a:endParaRPr sz="1200">
              <a:solidFill>
                <a:srgbClr val="595959"/>
              </a:solidFill>
            </a:endParaRPr>
          </a:p>
        </p:txBody>
      </p:sp>
      <p:sp>
        <p:nvSpPr>
          <p:cNvPr id="208" name="Google Shape;208;p37"/>
          <p:cNvSpPr txBox="1"/>
          <p:nvPr/>
        </p:nvSpPr>
        <p:spPr>
          <a:xfrm>
            <a:off x="3010775" y="1863050"/>
            <a:ext cx="4335900" cy="738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ar" sz="3000">
                <a:solidFill>
                  <a:schemeClr val="dk1"/>
                </a:solidFill>
                <a:latin typeface="Bree Serif"/>
                <a:ea typeface="Bree Serif"/>
                <a:cs typeface="Bree Serif"/>
                <a:sym typeface="Bree Serif"/>
              </a:rPr>
              <a:t>Female Reproductive System</a:t>
            </a:r>
            <a:endParaRPr b="1" sz="3000">
              <a:latin typeface="Bree Serif"/>
              <a:ea typeface="Bree Serif"/>
              <a:cs typeface="Bree Serif"/>
              <a:sym typeface="Bree Serif"/>
            </a:endParaRPr>
          </a:p>
        </p:txBody>
      </p:sp>
      <p:pic>
        <p:nvPicPr>
          <p:cNvPr id="209" name="Google Shape;209;p37"/>
          <p:cNvPicPr preferRelativeResize="0"/>
          <p:nvPr/>
        </p:nvPicPr>
        <p:blipFill rotWithShape="1">
          <a:blip r:embed="rId5">
            <a:alphaModFix/>
          </a:blip>
          <a:srcRect b="40678" l="16887" r="21277" t="28723"/>
          <a:stretch/>
        </p:blipFill>
        <p:spPr>
          <a:xfrm>
            <a:off x="3793797" y="4549512"/>
            <a:ext cx="1200360" cy="594000"/>
          </a:xfrm>
          <a:prstGeom prst="rect">
            <a:avLst/>
          </a:prstGeom>
          <a:noFill/>
          <a:ln>
            <a:noFill/>
          </a:ln>
        </p:spPr>
      </p:pic>
      <p:sp>
        <p:nvSpPr>
          <p:cNvPr id="210" name="Google Shape;210;p37"/>
          <p:cNvSpPr txBox="1"/>
          <p:nvPr/>
        </p:nvSpPr>
        <p:spPr>
          <a:xfrm>
            <a:off x="4670350" y="2921712"/>
            <a:ext cx="1051200" cy="2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800">
                <a:solidFill>
                  <a:srgbClr val="999999"/>
                </a:solidFill>
                <a:uFill>
                  <a:noFill/>
                </a:uFill>
                <a:latin typeface="Bree Serif"/>
                <a:ea typeface="Bree Serif"/>
                <a:cs typeface="Bree Serif"/>
                <a:sym typeface="Bree Serif"/>
                <a:hlinkClick r:id="rId6"/>
              </a:rPr>
              <a:t>Editing file </a:t>
            </a:r>
            <a:endParaRPr sz="800">
              <a:solidFill>
                <a:srgbClr val="999999"/>
              </a:solidFill>
              <a:latin typeface="Bree Serif"/>
              <a:ea typeface="Bree Serif"/>
              <a:cs typeface="Bree Serif"/>
              <a:sym typeface="Bree Serif"/>
            </a:endParaRPr>
          </a:p>
        </p:txBody>
      </p:sp>
      <p:pic>
        <p:nvPicPr>
          <p:cNvPr id="211" name="Google Shape;211;p37"/>
          <p:cNvPicPr preferRelativeResize="0"/>
          <p:nvPr/>
        </p:nvPicPr>
        <p:blipFill rotWithShape="1">
          <a:blip r:embed="rId7">
            <a:alphaModFix/>
          </a:blip>
          <a:srcRect b="15982" l="15947" r="18154" t="21754"/>
          <a:stretch/>
        </p:blipFill>
        <p:spPr>
          <a:xfrm>
            <a:off x="671950" y="1595275"/>
            <a:ext cx="2183451" cy="1555349"/>
          </a:xfrm>
          <a:prstGeom prst="rect">
            <a:avLst/>
          </a:prstGeom>
          <a:noFill/>
          <a:ln>
            <a:noFill/>
          </a:ln>
        </p:spPr>
      </p:pic>
      <p:pic>
        <p:nvPicPr>
          <p:cNvPr id="212" name="Google Shape;212;p37"/>
          <p:cNvPicPr preferRelativeResize="0"/>
          <p:nvPr/>
        </p:nvPicPr>
        <p:blipFill>
          <a:blip r:embed="rId8">
            <a:alphaModFix/>
          </a:blip>
          <a:stretch>
            <a:fillRect/>
          </a:stretch>
        </p:blipFill>
        <p:spPr>
          <a:xfrm>
            <a:off x="7536500" y="2879009"/>
            <a:ext cx="1200350" cy="7465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46"/>
          <p:cNvSpPr txBox="1"/>
          <p:nvPr>
            <p:ph type="ctrTitle"/>
          </p:nvPr>
        </p:nvSpPr>
        <p:spPr>
          <a:xfrm>
            <a:off x="268075" y="232100"/>
            <a:ext cx="3772200" cy="537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000000"/>
                </a:solidFill>
              </a:rPr>
              <a:t>Vagina</a:t>
            </a:r>
            <a:endParaRPr b="0">
              <a:solidFill>
                <a:srgbClr val="000000"/>
              </a:solidFill>
            </a:endParaRPr>
          </a:p>
        </p:txBody>
      </p:sp>
      <p:sp>
        <p:nvSpPr>
          <p:cNvPr id="498" name="Google Shape;498;p46"/>
          <p:cNvSpPr txBox="1"/>
          <p:nvPr>
            <p:ph type="ctrTitle"/>
          </p:nvPr>
        </p:nvSpPr>
        <p:spPr>
          <a:xfrm>
            <a:off x="87428" y="2665513"/>
            <a:ext cx="5176800" cy="433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ar" sz="2400">
                <a:solidFill>
                  <a:srgbClr val="000000"/>
                </a:solidFill>
              </a:rPr>
              <a:t>Relations of the vagina </a:t>
            </a:r>
            <a:endParaRPr sz="2400">
              <a:solidFill>
                <a:srgbClr val="000000"/>
              </a:solidFill>
            </a:endParaRPr>
          </a:p>
        </p:txBody>
      </p:sp>
      <p:sp>
        <p:nvSpPr>
          <p:cNvPr id="499" name="Google Shape;499;p46"/>
          <p:cNvSpPr txBox="1"/>
          <p:nvPr/>
        </p:nvSpPr>
        <p:spPr>
          <a:xfrm>
            <a:off x="2414630" y="3215825"/>
            <a:ext cx="1959300" cy="255000"/>
          </a:xfrm>
          <a:prstGeom prst="rect">
            <a:avLst/>
          </a:prstGeom>
          <a:solidFill>
            <a:srgbClr val="F4CCCC"/>
          </a:solidFill>
          <a:ln>
            <a:noFill/>
          </a:ln>
        </p:spPr>
        <p:txBody>
          <a:bodyPr anchorCtr="0" anchor="ctr" bIns="45700" lIns="0" spcFirstLastPara="1" rIns="91425" wrap="square" tIns="45700">
            <a:noAutofit/>
          </a:bodyPr>
          <a:lstStyle/>
          <a:p>
            <a:pPr indent="0" lvl="0" marL="0" rtl="0" algn="ctr">
              <a:spcBef>
                <a:spcPts val="0"/>
              </a:spcBef>
              <a:spcAft>
                <a:spcPts val="0"/>
              </a:spcAft>
              <a:buClr>
                <a:schemeClr val="lt1"/>
              </a:buClr>
              <a:buSzPts val="1400"/>
              <a:buFont typeface="Arial"/>
              <a:buNone/>
            </a:pPr>
            <a:r>
              <a:rPr b="1" lang="ar" sz="1200">
                <a:solidFill>
                  <a:schemeClr val="lt1"/>
                </a:solidFill>
                <a:latin typeface="Bree Serif"/>
                <a:ea typeface="Bree Serif"/>
                <a:cs typeface="Bree Serif"/>
                <a:sym typeface="Bree Serif"/>
              </a:rPr>
              <a:t>Lateral </a:t>
            </a:r>
            <a:endParaRPr sz="1200">
              <a:latin typeface="Bree Serif"/>
              <a:ea typeface="Bree Serif"/>
              <a:cs typeface="Bree Serif"/>
              <a:sym typeface="Bree Serif"/>
            </a:endParaRPr>
          </a:p>
        </p:txBody>
      </p:sp>
      <p:sp>
        <p:nvSpPr>
          <p:cNvPr id="500" name="Google Shape;500;p46"/>
          <p:cNvSpPr txBox="1"/>
          <p:nvPr/>
        </p:nvSpPr>
        <p:spPr>
          <a:xfrm>
            <a:off x="169250" y="4224500"/>
            <a:ext cx="4222500" cy="249000"/>
          </a:xfrm>
          <a:prstGeom prst="rect">
            <a:avLst/>
          </a:prstGeom>
          <a:solidFill>
            <a:srgbClr val="EA9999"/>
          </a:solidFill>
          <a:ln>
            <a:noFill/>
          </a:ln>
        </p:spPr>
        <p:txBody>
          <a:bodyPr anchorCtr="0" anchor="ctr" bIns="45700" lIns="0" spcFirstLastPara="1" rIns="91425" wrap="square" tIns="45700">
            <a:noAutofit/>
          </a:bodyPr>
          <a:lstStyle/>
          <a:p>
            <a:pPr indent="0" lvl="0" marL="0" rtl="0" algn="ctr">
              <a:spcBef>
                <a:spcPts val="0"/>
              </a:spcBef>
              <a:spcAft>
                <a:spcPts val="0"/>
              </a:spcAft>
              <a:buClr>
                <a:schemeClr val="lt1"/>
              </a:buClr>
              <a:buSzPts val="1400"/>
              <a:buFont typeface="Arial"/>
              <a:buNone/>
            </a:pPr>
            <a:r>
              <a:rPr b="1" lang="ar" sz="1200">
                <a:solidFill>
                  <a:schemeClr val="lt1"/>
                </a:solidFill>
                <a:latin typeface="Bree Serif"/>
                <a:ea typeface="Bree Serif"/>
                <a:cs typeface="Bree Serif"/>
                <a:sym typeface="Bree Serif"/>
              </a:rPr>
              <a:t>Posterior </a:t>
            </a:r>
            <a:endParaRPr sz="1200">
              <a:latin typeface="Bree Serif"/>
              <a:ea typeface="Bree Serif"/>
              <a:cs typeface="Bree Serif"/>
              <a:sym typeface="Bree Serif"/>
            </a:endParaRPr>
          </a:p>
        </p:txBody>
      </p:sp>
      <p:sp>
        <p:nvSpPr>
          <p:cNvPr id="501" name="Google Shape;501;p46"/>
          <p:cNvSpPr/>
          <p:nvPr/>
        </p:nvSpPr>
        <p:spPr>
          <a:xfrm>
            <a:off x="2414630" y="3476127"/>
            <a:ext cx="1959300" cy="6564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ar" sz="1200">
                <a:latin typeface="Bree Serif"/>
                <a:ea typeface="Bree Serif"/>
                <a:cs typeface="Bree Serif"/>
                <a:sym typeface="Bree Serif"/>
              </a:rPr>
              <a:t>ureters (in pelvis)</a:t>
            </a:r>
            <a:endParaRPr sz="1200">
              <a:latin typeface="Bree Serif"/>
              <a:ea typeface="Bree Serif"/>
              <a:cs typeface="Bree Serif"/>
              <a:sym typeface="Bree Serif"/>
            </a:endParaRPr>
          </a:p>
        </p:txBody>
      </p:sp>
      <p:sp>
        <p:nvSpPr>
          <p:cNvPr id="502" name="Google Shape;502;p46"/>
          <p:cNvSpPr/>
          <p:nvPr/>
        </p:nvSpPr>
        <p:spPr>
          <a:xfrm>
            <a:off x="151525" y="4472900"/>
            <a:ext cx="4222500" cy="3426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ar" sz="1200">
                <a:latin typeface="Bree Serif"/>
                <a:ea typeface="Bree Serif"/>
                <a:cs typeface="Bree Serif"/>
                <a:sym typeface="Bree Serif"/>
              </a:rPr>
              <a:t>Rectum (in pelvis) &amp; anal canal (in perineum)</a:t>
            </a:r>
            <a:endParaRPr sz="1200">
              <a:latin typeface="Bree Serif"/>
              <a:ea typeface="Bree Serif"/>
              <a:cs typeface="Bree Serif"/>
              <a:sym typeface="Bree Serif"/>
            </a:endParaRPr>
          </a:p>
        </p:txBody>
      </p:sp>
      <p:sp>
        <p:nvSpPr>
          <p:cNvPr id="503" name="Google Shape;503;p46"/>
          <p:cNvSpPr txBox="1"/>
          <p:nvPr/>
        </p:nvSpPr>
        <p:spPr>
          <a:xfrm>
            <a:off x="202538" y="3220337"/>
            <a:ext cx="1979400" cy="235500"/>
          </a:xfrm>
          <a:prstGeom prst="rect">
            <a:avLst/>
          </a:prstGeom>
          <a:solidFill>
            <a:srgbClr val="E06666"/>
          </a:solidFill>
          <a:ln>
            <a:noFill/>
          </a:ln>
        </p:spPr>
        <p:txBody>
          <a:bodyPr anchorCtr="0" anchor="ctr" bIns="45700" lIns="0" spcFirstLastPara="1" rIns="91425" wrap="square" tIns="45700">
            <a:noAutofit/>
          </a:bodyPr>
          <a:lstStyle/>
          <a:p>
            <a:pPr indent="0" lvl="0" marL="0" rtl="0" algn="ctr">
              <a:spcBef>
                <a:spcPts val="0"/>
              </a:spcBef>
              <a:spcAft>
                <a:spcPts val="0"/>
              </a:spcAft>
              <a:buClr>
                <a:schemeClr val="lt1"/>
              </a:buClr>
              <a:buSzPts val="1400"/>
              <a:buFont typeface="Arial"/>
              <a:buNone/>
            </a:pPr>
            <a:r>
              <a:rPr b="1" lang="ar" sz="1200">
                <a:solidFill>
                  <a:schemeClr val="lt1"/>
                </a:solidFill>
                <a:latin typeface="Bree Serif"/>
                <a:ea typeface="Bree Serif"/>
                <a:cs typeface="Bree Serif"/>
                <a:sym typeface="Bree Serif"/>
              </a:rPr>
              <a:t>Anterior </a:t>
            </a:r>
            <a:endParaRPr sz="1200">
              <a:latin typeface="Bree Serif"/>
              <a:ea typeface="Bree Serif"/>
              <a:cs typeface="Bree Serif"/>
              <a:sym typeface="Bree Serif"/>
            </a:endParaRPr>
          </a:p>
        </p:txBody>
      </p:sp>
      <p:sp>
        <p:nvSpPr>
          <p:cNvPr id="504" name="Google Shape;504;p46"/>
          <p:cNvSpPr/>
          <p:nvPr/>
        </p:nvSpPr>
        <p:spPr>
          <a:xfrm>
            <a:off x="202525" y="3451976"/>
            <a:ext cx="1979400" cy="684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ar" sz="1200">
                <a:latin typeface="Bree Serif"/>
                <a:ea typeface="Bree Serif"/>
                <a:cs typeface="Bree Serif"/>
                <a:sym typeface="Bree Serif"/>
              </a:rPr>
              <a:t>Urinary bladder (in pelvis) &amp; urethra (in perineum)</a:t>
            </a:r>
            <a:endParaRPr sz="1200">
              <a:solidFill>
                <a:schemeClr val="dk1"/>
              </a:solidFill>
              <a:latin typeface="Bree Serif"/>
              <a:ea typeface="Bree Serif"/>
              <a:cs typeface="Bree Serif"/>
              <a:sym typeface="Bree Serif"/>
            </a:endParaRPr>
          </a:p>
        </p:txBody>
      </p:sp>
      <p:pic>
        <p:nvPicPr>
          <p:cNvPr id="505" name="Google Shape;505;p46"/>
          <p:cNvPicPr preferRelativeResize="0"/>
          <p:nvPr/>
        </p:nvPicPr>
        <p:blipFill rotWithShape="1">
          <a:blip r:embed="rId3">
            <a:alphaModFix/>
          </a:blip>
          <a:srcRect b="20994" l="64851" r="4485" t="57649"/>
          <a:stretch/>
        </p:blipFill>
        <p:spPr>
          <a:xfrm>
            <a:off x="7117377" y="3769325"/>
            <a:ext cx="1713913" cy="894774"/>
          </a:xfrm>
          <a:prstGeom prst="rect">
            <a:avLst/>
          </a:prstGeom>
          <a:noFill/>
          <a:ln>
            <a:noFill/>
          </a:ln>
        </p:spPr>
      </p:pic>
      <p:sp>
        <p:nvSpPr>
          <p:cNvPr id="506" name="Google Shape;506;p46"/>
          <p:cNvSpPr txBox="1"/>
          <p:nvPr/>
        </p:nvSpPr>
        <p:spPr>
          <a:xfrm>
            <a:off x="268075" y="770000"/>
            <a:ext cx="6409500" cy="17739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rgbClr val="E06666"/>
              </a:buClr>
              <a:buSzPts val="1200"/>
              <a:buFont typeface="Bree Serif"/>
              <a:buChar char="●"/>
            </a:pPr>
            <a:r>
              <a:rPr lang="ar" sz="1200">
                <a:solidFill>
                  <a:schemeClr val="dk1"/>
                </a:solidFill>
                <a:highlight>
                  <a:srgbClr val="F4CCCC"/>
                </a:highlight>
                <a:latin typeface="Bree Serif"/>
                <a:ea typeface="Bree Serif"/>
                <a:cs typeface="Bree Serif"/>
                <a:sym typeface="Bree Serif"/>
              </a:rPr>
              <a:t>Structure</a:t>
            </a:r>
            <a:r>
              <a:rPr lang="ar" sz="1200">
                <a:solidFill>
                  <a:schemeClr val="dk1"/>
                </a:solidFill>
                <a:highlight>
                  <a:srgbClr val="F4CCCC"/>
                </a:highlight>
                <a:latin typeface="Bree Serif"/>
                <a:ea typeface="Bree Serif"/>
                <a:cs typeface="Bree Serif"/>
                <a:sym typeface="Bree Serif"/>
              </a:rPr>
              <a:t>:</a:t>
            </a:r>
            <a:r>
              <a:rPr lang="ar" sz="1200">
                <a:solidFill>
                  <a:schemeClr val="dk1"/>
                </a:solidFill>
                <a:latin typeface="Bree Serif"/>
                <a:ea typeface="Bree Serif"/>
                <a:cs typeface="Bree Serif"/>
                <a:sym typeface="Bree Serif"/>
              </a:rPr>
              <a:t> </a:t>
            </a:r>
            <a:r>
              <a:rPr lang="ar" sz="1200">
                <a:solidFill>
                  <a:schemeClr val="dk1"/>
                </a:solidFill>
                <a:latin typeface="Bree Serif"/>
                <a:ea typeface="Bree Serif"/>
                <a:cs typeface="Bree Serif"/>
                <a:sym typeface="Bree Serif"/>
              </a:rPr>
              <a:t>It’s Fibromuscular tube </a:t>
            </a:r>
            <a:endParaRPr sz="1200">
              <a:solidFill>
                <a:schemeClr val="dk1"/>
              </a:solidFill>
              <a:latin typeface="Bree Serif"/>
              <a:ea typeface="Bree Serif"/>
              <a:cs typeface="Bree Serif"/>
              <a:sym typeface="Bree Serif"/>
            </a:endParaRPr>
          </a:p>
          <a:p>
            <a:pPr indent="-304800" lvl="0" marL="457200" rtl="0" algn="l">
              <a:lnSpc>
                <a:spcPct val="115000"/>
              </a:lnSpc>
              <a:spcBef>
                <a:spcPts val="0"/>
              </a:spcBef>
              <a:spcAft>
                <a:spcPts val="0"/>
              </a:spcAft>
              <a:buClr>
                <a:srgbClr val="E06666"/>
              </a:buClr>
              <a:buSzPts val="1200"/>
              <a:buFont typeface="Bree Serif"/>
              <a:buChar char="●"/>
            </a:pPr>
            <a:r>
              <a:rPr lang="ar" sz="1200">
                <a:solidFill>
                  <a:schemeClr val="dk1"/>
                </a:solidFill>
                <a:highlight>
                  <a:srgbClr val="F4CCCC"/>
                </a:highlight>
                <a:latin typeface="Bree Serif"/>
                <a:ea typeface="Bree Serif"/>
                <a:cs typeface="Bree Serif"/>
                <a:sym typeface="Bree Serif"/>
              </a:rPr>
              <a:t>Extent:</a:t>
            </a:r>
            <a:r>
              <a:rPr lang="ar" sz="1200">
                <a:solidFill>
                  <a:schemeClr val="dk1"/>
                </a:solidFill>
                <a:latin typeface="Bree Serif"/>
                <a:ea typeface="Bree Serif"/>
                <a:cs typeface="Bree Serif"/>
                <a:sym typeface="Bree Serif"/>
              </a:rPr>
              <a:t> </a:t>
            </a:r>
            <a:r>
              <a:rPr lang="ar" sz="1200">
                <a:solidFill>
                  <a:schemeClr val="dk1"/>
                </a:solidFill>
                <a:latin typeface="Bree Serif"/>
                <a:ea typeface="Bree Serif"/>
                <a:cs typeface="Bree Serif"/>
                <a:sym typeface="Bree Serif"/>
              </a:rPr>
              <a:t>from external os, along pelvis &amp; perineum, to open in the vulva (female external genitalia), behind urethral opening</a:t>
            </a:r>
            <a:endParaRPr sz="1200">
              <a:solidFill>
                <a:schemeClr val="dk1"/>
              </a:solidFill>
              <a:latin typeface="Bree Serif"/>
              <a:ea typeface="Bree Serif"/>
              <a:cs typeface="Bree Serif"/>
              <a:sym typeface="Bree Serif"/>
            </a:endParaRPr>
          </a:p>
          <a:p>
            <a:pPr indent="-304800" lvl="0" marL="457200" rtl="0" algn="l">
              <a:lnSpc>
                <a:spcPct val="115000"/>
              </a:lnSpc>
              <a:spcBef>
                <a:spcPts val="0"/>
              </a:spcBef>
              <a:spcAft>
                <a:spcPts val="0"/>
              </a:spcAft>
              <a:buClr>
                <a:srgbClr val="E06666"/>
              </a:buClr>
              <a:buSzPts val="1200"/>
              <a:buFont typeface="Bree Serif"/>
              <a:buChar char="●"/>
            </a:pPr>
            <a:r>
              <a:rPr lang="ar" sz="1200">
                <a:solidFill>
                  <a:schemeClr val="dk1"/>
                </a:solidFill>
                <a:highlight>
                  <a:srgbClr val="F4CCCC"/>
                </a:highlight>
                <a:latin typeface="Bree Serif"/>
                <a:ea typeface="Bree Serif"/>
                <a:cs typeface="Bree Serif"/>
                <a:sym typeface="Bree Serif"/>
              </a:rPr>
              <a:t>Vagina fornices (arches) </a:t>
            </a:r>
            <a:r>
              <a:rPr lang="ar" sz="1000">
                <a:solidFill>
                  <a:srgbClr val="B7B7B7"/>
                </a:solidFill>
                <a:latin typeface="Bree Serif"/>
                <a:ea typeface="Bree Serif"/>
                <a:cs typeface="Bree Serif"/>
                <a:sym typeface="Bree Serif"/>
              </a:rPr>
              <a:t>: </a:t>
            </a:r>
            <a:r>
              <a:rPr lang="ar" sz="1100">
                <a:solidFill>
                  <a:srgbClr val="B7B7B7"/>
                </a:solidFill>
                <a:latin typeface="Bree Serif"/>
                <a:ea typeface="Bree Serif"/>
                <a:cs typeface="Bree Serif"/>
                <a:sym typeface="Bree Serif"/>
              </a:rPr>
              <a:t>are the superior portions of the vagina, extending into the recesses created by the vaginal portion of cervix. </a:t>
            </a:r>
            <a:endParaRPr sz="1100">
              <a:solidFill>
                <a:schemeClr val="dk1"/>
              </a:solidFill>
              <a:latin typeface="Bree Serif"/>
              <a:ea typeface="Bree Serif"/>
              <a:cs typeface="Bree Serif"/>
              <a:sym typeface="Bree Serif"/>
            </a:endParaRPr>
          </a:p>
          <a:p>
            <a:pPr indent="-304800" lvl="0" marL="457200" rtl="0" algn="l">
              <a:lnSpc>
                <a:spcPct val="115000"/>
              </a:lnSpc>
              <a:spcBef>
                <a:spcPts val="0"/>
              </a:spcBef>
              <a:spcAft>
                <a:spcPts val="0"/>
              </a:spcAft>
              <a:buClr>
                <a:srgbClr val="E06666"/>
              </a:buClr>
              <a:buSzPts val="1200"/>
              <a:buFont typeface="Bree Serif"/>
              <a:buChar char="●"/>
            </a:pPr>
            <a:r>
              <a:rPr lang="ar" sz="1200">
                <a:solidFill>
                  <a:schemeClr val="dk1"/>
                </a:solidFill>
                <a:highlight>
                  <a:srgbClr val="F4CCCC"/>
                </a:highlight>
                <a:latin typeface="Bree Serif"/>
                <a:ea typeface="Bree Serif"/>
                <a:cs typeface="Bree Serif"/>
                <a:sym typeface="Bree Serif"/>
              </a:rPr>
              <a:t>Length:</a:t>
            </a:r>
            <a:r>
              <a:rPr lang="ar" sz="1200">
                <a:solidFill>
                  <a:schemeClr val="dk1"/>
                </a:solidFill>
                <a:latin typeface="Bree Serif"/>
                <a:ea typeface="Bree Serif"/>
                <a:cs typeface="Bree Serif"/>
                <a:sym typeface="Bree Serif"/>
              </a:rPr>
              <a:t> Its anterior wall (7.5 cm) is shorter than its posterior wall (9 cm) </a:t>
            </a:r>
            <a:r>
              <a:rPr lang="ar" sz="1100">
                <a:solidFill>
                  <a:srgbClr val="B7B7B7"/>
                </a:solidFill>
                <a:latin typeface="Bree Serif"/>
                <a:ea typeface="Bree Serif"/>
                <a:cs typeface="Bree Serif"/>
                <a:sym typeface="Bree Serif"/>
              </a:rPr>
              <a:t>The difference in length is due to the position of uterus</a:t>
            </a:r>
            <a:endParaRPr sz="1100">
              <a:solidFill>
                <a:srgbClr val="B7B7B7"/>
              </a:solidFill>
              <a:latin typeface="Bree Serif"/>
              <a:ea typeface="Bree Serif"/>
              <a:cs typeface="Bree Serif"/>
              <a:sym typeface="Bree Serif"/>
            </a:endParaRPr>
          </a:p>
          <a:p>
            <a:pPr indent="-304800" lvl="0" marL="457200" rtl="0" algn="l">
              <a:lnSpc>
                <a:spcPct val="115000"/>
              </a:lnSpc>
              <a:spcBef>
                <a:spcPts val="0"/>
              </a:spcBef>
              <a:spcAft>
                <a:spcPts val="0"/>
              </a:spcAft>
              <a:buClr>
                <a:srgbClr val="E06666"/>
              </a:buClr>
              <a:buSzPts val="1200"/>
              <a:buFont typeface="Bree Serif"/>
              <a:buChar char="●"/>
            </a:pPr>
            <a:r>
              <a:rPr lang="ar" sz="1200">
                <a:solidFill>
                  <a:schemeClr val="dk1"/>
                </a:solidFill>
                <a:highlight>
                  <a:srgbClr val="F4CCCC"/>
                </a:highlight>
                <a:latin typeface="Bree Serif"/>
                <a:ea typeface="Bree Serif"/>
                <a:cs typeface="Bree Serif"/>
                <a:sym typeface="Bree Serif"/>
              </a:rPr>
              <a:t>Functions:</a:t>
            </a:r>
            <a:r>
              <a:rPr lang="ar" sz="1200">
                <a:solidFill>
                  <a:srgbClr val="E06666"/>
                </a:solidFill>
                <a:latin typeface="Bree Serif"/>
                <a:ea typeface="Bree Serif"/>
                <a:cs typeface="Bree Serif"/>
                <a:sym typeface="Bree Serif"/>
              </a:rPr>
              <a:t> </a:t>
            </a:r>
            <a:r>
              <a:rPr lang="ar" sz="1200">
                <a:solidFill>
                  <a:schemeClr val="dk1"/>
                </a:solidFill>
                <a:latin typeface="Bree Serif"/>
                <a:ea typeface="Bree Serif"/>
                <a:cs typeface="Bree Serif"/>
                <a:sym typeface="Bree Serif"/>
              </a:rPr>
              <a:t>1 ) Copulatory organ                         2) Birth canal</a:t>
            </a:r>
            <a:r>
              <a:rPr lang="ar" sz="1200">
                <a:solidFill>
                  <a:srgbClr val="E06666"/>
                </a:solidFill>
                <a:latin typeface="Bree Serif"/>
                <a:ea typeface="Bree Serif"/>
                <a:cs typeface="Bree Serif"/>
                <a:sym typeface="Bree Serif"/>
              </a:rPr>
              <a:t>.</a:t>
            </a:r>
            <a:endParaRPr sz="1200">
              <a:solidFill>
                <a:srgbClr val="E06666"/>
              </a:solidFill>
              <a:latin typeface="Bree Serif"/>
              <a:ea typeface="Bree Serif"/>
              <a:cs typeface="Bree Serif"/>
              <a:sym typeface="Bree Serif"/>
            </a:endParaRPr>
          </a:p>
        </p:txBody>
      </p:sp>
      <p:sp>
        <p:nvSpPr>
          <p:cNvPr id="507" name="Google Shape;507;p46"/>
          <p:cNvSpPr/>
          <p:nvPr/>
        </p:nvSpPr>
        <p:spPr>
          <a:xfrm>
            <a:off x="7232779" y="3866889"/>
            <a:ext cx="394800" cy="1455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6"/>
          <p:cNvSpPr/>
          <p:nvPr/>
        </p:nvSpPr>
        <p:spPr>
          <a:xfrm>
            <a:off x="7210275" y="4143963"/>
            <a:ext cx="349800" cy="1455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6"/>
          <p:cNvSpPr/>
          <p:nvPr/>
        </p:nvSpPr>
        <p:spPr>
          <a:xfrm>
            <a:off x="8368125" y="4126687"/>
            <a:ext cx="419100" cy="1455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6"/>
          <p:cNvSpPr txBox="1"/>
          <p:nvPr>
            <p:ph idx="12" type="sldNum"/>
          </p:nvPr>
        </p:nvSpPr>
        <p:spPr>
          <a:xfrm>
            <a:off x="8809754" y="4848814"/>
            <a:ext cx="178500" cy="171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pic>
        <p:nvPicPr>
          <p:cNvPr id="511" name="Google Shape;511;p46"/>
          <p:cNvPicPr preferRelativeResize="0"/>
          <p:nvPr/>
        </p:nvPicPr>
        <p:blipFill rotWithShape="1">
          <a:blip r:embed="rId4">
            <a:alphaModFix/>
          </a:blip>
          <a:srcRect b="0" l="26042" r="23082" t="0"/>
          <a:stretch/>
        </p:blipFill>
        <p:spPr>
          <a:xfrm>
            <a:off x="7161453" y="186225"/>
            <a:ext cx="1625775" cy="2019650"/>
          </a:xfrm>
          <a:prstGeom prst="rect">
            <a:avLst/>
          </a:prstGeom>
          <a:noFill/>
          <a:ln>
            <a:noFill/>
          </a:ln>
        </p:spPr>
      </p:pic>
      <p:grpSp>
        <p:nvGrpSpPr>
          <p:cNvPr id="512" name="Google Shape;512;p46"/>
          <p:cNvGrpSpPr/>
          <p:nvPr/>
        </p:nvGrpSpPr>
        <p:grpSpPr>
          <a:xfrm>
            <a:off x="4720600" y="3125178"/>
            <a:ext cx="2396775" cy="1338475"/>
            <a:chOff x="4556175" y="3547466"/>
            <a:chExt cx="2396775" cy="1338475"/>
          </a:xfrm>
        </p:grpSpPr>
        <p:pic>
          <p:nvPicPr>
            <p:cNvPr id="513" name="Google Shape;513;p46"/>
            <p:cNvPicPr preferRelativeResize="0"/>
            <p:nvPr/>
          </p:nvPicPr>
          <p:blipFill rotWithShape="1">
            <a:blip r:embed="rId5">
              <a:alphaModFix/>
            </a:blip>
            <a:srcRect b="26286" l="0" r="0" t="0"/>
            <a:stretch/>
          </p:blipFill>
          <p:spPr>
            <a:xfrm>
              <a:off x="4556175" y="3547466"/>
              <a:ext cx="2396775" cy="1338475"/>
            </a:xfrm>
            <a:prstGeom prst="rect">
              <a:avLst/>
            </a:prstGeom>
            <a:noFill/>
            <a:ln>
              <a:noFill/>
            </a:ln>
          </p:spPr>
        </p:pic>
        <p:sp>
          <p:nvSpPr>
            <p:cNvPr id="514" name="Google Shape;514;p46"/>
            <p:cNvSpPr/>
            <p:nvPr/>
          </p:nvSpPr>
          <p:spPr>
            <a:xfrm>
              <a:off x="6444125" y="4302100"/>
              <a:ext cx="479400" cy="2355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6"/>
            <p:cNvSpPr/>
            <p:nvPr/>
          </p:nvSpPr>
          <p:spPr>
            <a:xfrm>
              <a:off x="4783775" y="4424125"/>
              <a:ext cx="349800" cy="1455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6" name="Google Shape;516;p46"/>
          <p:cNvPicPr preferRelativeResize="0"/>
          <p:nvPr/>
        </p:nvPicPr>
        <p:blipFill rotWithShape="1">
          <a:blip r:embed="rId3">
            <a:alphaModFix/>
          </a:blip>
          <a:srcRect b="42483" l="64851" r="4485" t="23202"/>
          <a:stretch/>
        </p:blipFill>
        <p:spPr>
          <a:xfrm>
            <a:off x="7117375" y="2268743"/>
            <a:ext cx="1713924" cy="14377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47"/>
          <p:cNvSpPr txBox="1"/>
          <p:nvPr>
            <p:ph idx="12" type="sldNum"/>
          </p:nvPr>
        </p:nvSpPr>
        <p:spPr>
          <a:xfrm>
            <a:off x="8737025" y="4800575"/>
            <a:ext cx="337800" cy="25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522" name="Google Shape;522;p47"/>
          <p:cNvGraphicFramePr/>
          <p:nvPr/>
        </p:nvGraphicFramePr>
        <p:xfrm>
          <a:off x="108018" y="526149"/>
          <a:ext cx="3000000" cy="3000000"/>
        </p:xfrm>
        <a:graphic>
          <a:graphicData uri="http://schemas.openxmlformats.org/drawingml/2006/table">
            <a:tbl>
              <a:tblPr>
                <a:noFill/>
                <a:tableStyleId>{7E4BE8DA-8F94-47FE-8839-91270B59E9F5}</a:tableStyleId>
              </a:tblPr>
              <a:tblGrid>
                <a:gridCol w="935650"/>
                <a:gridCol w="1401225"/>
                <a:gridCol w="1483650"/>
                <a:gridCol w="1329400"/>
                <a:gridCol w="1483525"/>
              </a:tblGrid>
              <a:tr h="510100">
                <a:tc>
                  <a:txBody>
                    <a:bodyPr/>
                    <a:lstStyle/>
                    <a:p>
                      <a:pPr indent="0" lvl="0" marL="0" rtl="0" algn="ctr">
                        <a:spcBef>
                          <a:spcPts val="0"/>
                        </a:spcBef>
                        <a:spcAft>
                          <a:spcPts val="0"/>
                        </a:spcAft>
                        <a:buNone/>
                      </a:pPr>
                      <a:r>
                        <a:rPr b="1" lang="ar" sz="1200">
                          <a:latin typeface="Bree Serif"/>
                          <a:ea typeface="Bree Serif"/>
                          <a:cs typeface="Bree Serif"/>
                          <a:sym typeface="Bree Serif"/>
                        </a:rPr>
                        <a:t>Organ</a:t>
                      </a:r>
                      <a:endParaRPr b="1" sz="1200">
                        <a:latin typeface="Bree Serif"/>
                        <a:ea typeface="Bree Serif"/>
                        <a:cs typeface="Bree Serif"/>
                        <a:sym typeface="Bree Serif"/>
                      </a:endParaRPr>
                    </a:p>
                  </a:txBody>
                  <a:tcPr marT="91425" marB="91425" marR="91425" marL="91425" anchor="ctr">
                    <a:solidFill>
                      <a:srgbClr val="F4CCCC"/>
                    </a:solidFill>
                  </a:tcPr>
                </a:tc>
                <a:tc>
                  <a:txBody>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Arteries</a:t>
                      </a:r>
                      <a:endParaRPr sz="1200">
                        <a:solidFill>
                          <a:srgbClr val="FFFFFF"/>
                        </a:solidFill>
                        <a:latin typeface="Bree Serif"/>
                        <a:ea typeface="Bree Serif"/>
                        <a:cs typeface="Bree Serif"/>
                        <a:sym typeface="Bree Serif"/>
                      </a:endParaRPr>
                    </a:p>
                  </a:txBody>
                  <a:tcPr marT="91425" marB="91425" marR="91425" marL="91425" anchor="ctr">
                    <a:solidFill>
                      <a:srgbClr val="990000"/>
                    </a:solidFill>
                  </a:tcPr>
                </a:tc>
                <a:tc>
                  <a:txBody>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Veins</a:t>
                      </a:r>
                      <a:endParaRPr sz="1200">
                        <a:solidFill>
                          <a:srgbClr val="FFFFFF"/>
                        </a:solidFill>
                        <a:latin typeface="Bree Serif"/>
                        <a:ea typeface="Bree Serif"/>
                        <a:cs typeface="Bree Serif"/>
                        <a:sym typeface="Bree Serif"/>
                      </a:endParaRPr>
                    </a:p>
                  </a:txBody>
                  <a:tcPr marT="91425" marB="91425" marR="91425" marL="91425" anchor="ctr">
                    <a:solidFill>
                      <a:srgbClr val="6D9EEB"/>
                    </a:solidFill>
                  </a:tcPr>
                </a:tc>
                <a:tc>
                  <a:txBody>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Lymphatics</a:t>
                      </a:r>
                      <a:endParaRPr sz="1200">
                        <a:solidFill>
                          <a:srgbClr val="FFFFFF"/>
                        </a:solidFill>
                        <a:latin typeface="Bree Serif"/>
                        <a:ea typeface="Bree Serif"/>
                        <a:cs typeface="Bree Serif"/>
                        <a:sym typeface="Bree Serif"/>
                      </a:endParaRPr>
                    </a:p>
                  </a:txBody>
                  <a:tcPr marT="91425" marB="91425" marR="91425" marL="91425" anchor="ctr">
                    <a:solidFill>
                      <a:srgbClr val="B6D7A8"/>
                    </a:solidFill>
                  </a:tcPr>
                </a:tc>
                <a:tc>
                  <a:txBody>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Nerves (Autonomic)</a:t>
                      </a:r>
                      <a:endParaRPr sz="1200">
                        <a:solidFill>
                          <a:srgbClr val="FFFFFF"/>
                        </a:solidFill>
                        <a:latin typeface="Bree Serif"/>
                        <a:ea typeface="Bree Serif"/>
                        <a:cs typeface="Bree Serif"/>
                        <a:sym typeface="Bree Serif"/>
                      </a:endParaRPr>
                    </a:p>
                  </a:txBody>
                  <a:tcPr marT="91425" marB="91425" marR="91425" marL="91425" anchor="ctr">
                    <a:solidFill>
                      <a:srgbClr val="FFD966"/>
                    </a:solidFill>
                  </a:tcPr>
                </a:tc>
              </a:tr>
              <a:tr h="1125475">
                <a:tc>
                  <a:txBody>
                    <a:bodyPr/>
                    <a:lstStyle/>
                    <a:p>
                      <a:pPr indent="0" lvl="0" marL="0" rtl="0" algn="ctr">
                        <a:spcBef>
                          <a:spcPts val="0"/>
                        </a:spcBef>
                        <a:spcAft>
                          <a:spcPts val="0"/>
                        </a:spcAft>
                        <a:buNone/>
                      </a:pPr>
                      <a:r>
                        <a:rPr b="1" lang="ar" sz="1200">
                          <a:latin typeface="Bree Serif"/>
                          <a:ea typeface="Bree Serif"/>
                          <a:cs typeface="Bree Serif"/>
                          <a:sym typeface="Bree Serif"/>
                        </a:rPr>
                        <a:t>Ovaries</a:t>
                      </a:r>
                      <a:endParaRPr b="1" sz="1200">
                        <a:latin typeface="Bree Serif"/>
                        <a:ea typeface="Bree Serif"/>
                        <a:cs typeface="Bree Serif"/>
                        <a:sym typeface="Bree Serif"/>
                      </a:endParaRPr>
                    </a:p>
                  </a:txBody>
                  <a:tcPr marT="91425" marB="91425" marR="91425" marL="91425" anchor="ctr">
                    <a:solidFill>
                      <a:srgbClr val="F4CCCC"/>
                    </a:solidFill>
                  </a:tcPr>
                </a:tc>
                <a:tc>
                  <a:txBody>
                    <a:bodyPr/>
                    <a:lstStyle/>
                    <a:p>
                      <a:pPr indent="0" lvl="0" marL="0" rtl="0" algn="l">
                        <a:spcBef>
                          <a:spcPts val="0"/>
                        </a:spcBef>
                        <a:spcAft>
                          <a:spcPts val="0"/>
                        </a:spcAft>
                        <a:buNone/>
                      </a:pPr>
                      <a:r>
                        <a:rPr lang="ar" sz="900">
                          <a:latin typeface="Bree Serif"/>
                          <a:ea typeface="Bree Serif"/>
                          <a:cs typeface="Bree Serif"/>
                          <a:sym typeface="Bree Serif"/>
                        </a:rPr>
                        <a:t>Ovarian (</a:t>
                      </a:r>
                      <a:r>
                        <a:rPr lang="ar" sz="900">
                          <a:solidFill>
                            <a:srgbClr val="FF0000"/>
                          </a:solidFill>
                          <a:latin typeface="Bree Serif"/>
                          <a:ea typeface="Bree Serif"/>
                          <a:cs typeface="Bree Serif"/>
                          <a:sym typeface="Bree Serif"/>
                        </a:rPr>
                        <a:t>branch of abdominal aorta</a:t>
                      </a:r>
                      <a:r>
                        <a:rPr lang="ar" sz="900">
                          <a:latin typeface="Bree Serif"/>
                          <a:ea typeface="Bree Serif"/>
                          <a:cs typeface="Bree Serif"/>
                          <a:sym typeface="Bree Serif"/>
                        </a:rPr>
                        <a:t>)</a:t>
                      </a:r>
                      <a:endParaRPr sz="900">
                        <a:latin typeface="Bree Serif"/>
                        <a:ea typeface="Bree Serif"/>
                        <a:cs typeface="Bree Serif"/>
                        <a:sym typeface="Bree Serif"/>
                      </a:endParaRPr>
                    </a:p>
                  </a:txBody>
                  <a:tcPr marT="91425" marB="91425" marR="91425" marL="91425" anchor="ctr"/>
                </a:tc>
                <a:tc>
                  <a:txBody>
                    <a:bodyPr/>
                    <a:lstStyle/>
                    <a:p>
                      <a:pPr indent="0" lvl="0" marL="0" rtl="0" algn="l">
                        <a:spcBef>
                          <a:spcPts val="0"/>
                        </a:spcBef>
                        <a:spcAft>
                          <a:spcPts val="0"/>
                        </a:spcAft>
                        <a:buNone/>
                      </a:pPr>
                      <a:r>
                        <a:rPr lang="ar" sz="900">
                          <a:latin typeface="Bree Serif"/>
                          <a:ea typeface="Bree Serif"/>
                          <a:cs typeface="Bree Serif"/>
                          <a:sym typeface="Bree Serif"/>
                        </a:rPr>
                        <a:t>Ovarian (</a:t>
                      </a:r>
                      <a:r>
                        <a:rPr lang="ar" sz="900">
                          <a:solidFill>
                            <a:srgbClr val="B7B7B7"/>
                          </a:solidFill>
                          <a:latin typeface="Bree Serif"/>
                          <a:ea typeface="Bree Serif"/>
                          <a:cs typeface="Bree Serif"/>
                          <a:sym typeface="Bree Serif"/>
                        </a:rPr>
                        <a:t>drain </a:t>
                      </a:r>
                      <a:r>
                        <a:rPr lang="ar" sz="900">
                          <a:latin typeface="Bree Serif"/>
                          <a:ea typeface="Bree Serif"/>
                          <a:cs typeface="Bree Serif"/>
                          <a:sym typeface="Bree Serif"/>
                        </a:rPr>
                        <a:t>to inferior vena cava &amp; left renal vein)</a:t>
                      </a:r>
                      <a:endParaRPr sz="900">
                        <a:latin typeface="Bree Serif"/>
                        <a:ea typeface="Bree Serif"/>
                        <a:cs typeface="Bree Serif"/>
                        <a:sym typeface="Bree Serif"/>
                      </a:endParaRPr>
                    </a:p>
                  </a:txBody>
                  <a:tcPr marT="91425" marB="91425" marR="91425" marL="91425" anchor="ctr"/>
                </a:tc>
                <a:tc>
                  <a:txBody>
                    <a:bodyPr/>
                    <a:lstStyle/>
                    <a:p>
                      <a:pPr indent="0" lvl="0" marL="0" rtl="0" algn="l">
                        <a:spcBef>
                          <a:spcPts val="0"/>
                        </a:spcBef>
                        <a:spcAft>
                          <a:spcPts val="0"/>
                        </a:spcAft>
                        <a:buNone/>
                      </a:pPr>
                      <a:r>
                        <a:rPr lang="ar" sz="900">
                          <a:latin typeface="Bree Serif"/>
                          <a:ea typeface="Bree Serif"/>
                          <a:cs typeface="Bree Serif"/>
                          <a:sym typeface="Bree Serif"/>
                        </a:rPr>
                        <a:t>To </a:t>
                      </a:r>
                      <a:r>
                        <a:rPr lang="ar" sz="900">
                          <a:solidFill>
                            <a:srgbClr val="FF0000"/>
                          </a:solidFill>
                          <a:latin typeface="Bree Serif"/>
                          <a:ea typeface="Bree Serif"/>
                          <a:cs typeface="Bree Serif"/>
                          <a:sym typeface="Bree Serif"/>
                        </a:rPr>
                        <a:t>paraaortic lymph nodes</a:t>
                      </a:r>
                      <a:r>
                        <a:rPr lang="ar" sz="900">
                          <a:solidFill>
                            <a:srgbClr val="FF0000"/>
                          </a:solidFill>
                          <a:latin typeface="Bree Serif"/>
                          <a:ea typeface="Bree Serif"/>
                          <a:cs typeface="Bree Serif"/>
                          <a:sym typeface="Bree Serif"/>
                        </a:rPr>
                        <a:t> </a:t>
                      </a:r>
                      <a:r>
                        <a:rPr lang="ar" sz="900">
                          <a:latin typeface="Bree Serif"/>
                          <a:ea typeface="Bree Serif"/>
                          <a:cs typeface="Bree Serif"/>
                          <a:sym typeface="Bree Serif"/>
                        </a:rPr>
                        <a:t>(in abdomen)</a:t>
                      </a:r>
                      <a:r>
                        <a:rPr lang="ar" sz="800">
                          <a:solidFill>
                            <a:srgbClr val="B7B7B7"/>
                          </a:solidFill>
                          <a:latin typeface="Bree Serif"/>
                          <a:ea typeface="Bree Serif"/>
                          <a:cs typeface="Bree Serif"/>
                          <a:sym typeface="Bree Serif"/>
                        </a:rPr>
                        <a:t>also called the </a:t>
                      </a:r>
                      <a:r>
                        <a:rPr b="1" lang="ar" sz="800">
                          <a:solidFill>
                            <a:srgbClr val="B7B7B7"/>
                          </a:solidFill>
                          <a:latin typeface="Bree Serif"/>
                          <a:ea typeface="Bree Serif"/>
                          <a:cs typeface="Bree Serif"/>
                          <a:sym typeface="Bree Serif"/>
                        </a:rPr>
                        <a:t>sentinel lymph nodes</a:t>
                      </a:r>
                      <a:r>
                        <a:rPr lang="ar" sz="800">
                          <a:solidFill>
                            <a:srgbClr val="B7B7B7"/>
                          </a:solidFill>
                          <a:latin typeface="Bree Serif"/>
                          <a:ea typeface="Bree Serif"/>
                          <a:cs typeface="Bree Serif"/>
                          <a:sym typeface="Bree Serif"/>
                        </a:rPr>
                        <a:t> and are the first ones to drain a metastasizing cancer (e.g. ovarian cancer)</a:t>
                      </a:r>
                      <a:endParaRPr sz="800">
                        <a:solidFill>
                          <a:srgbClr val="B7B7B7"/>
                        </a:solidFill>
                        <a:latin typeface="Bree Serif"/>
                        <a:ea typeface="Bree Serif"/>
                        <a:cs typeface="Bree Serif"/>
                        <a:sym typeface="Bree Serif"/>
                      </a:endParaRPr>
                    </a:p>
                  </a:txBody>
                  <a:tcPr marT="91425" marB="91425" marR="91425" marL="91425" anchor="ctr"/>
                </a:tc>
                <a:tc>
                  <a:txBody>
                    <a:bodyPr/>
                    <a:lstStyle/>
                    <a:p>
                      <a:pPr indent="0" lvl="0" marL="0" rtl="0" algn="l">
                        <a:spcBef>
                          <a:spcPts val="0"/>
                        </a:spcBef>
                        <a:spcAft>
                          <a:spcPts val="0"/>
                        </a:spcAft>
                        <a:buNone/>
                      </a:pPr>
                      <a:r>
                        <a:rPr lang="ar" sz="900">
                          <a:latin typeface="Bree Serif"/>
                          <a:ea typeface="Bree Serif"/>
                          <a:cs typeface="Bree Serif"/>
                          <a:sym typeface="Bree Serif"/>
                        </a:rPr>
                        <a:t>Ovarian plexus (in abdomen)</a:t>
                      </a:r>
                      <a:endParaRPr sz="900">
                        <a:latin typeface="Bree Serif"/>
                        <a:ea typeface="Bree Serif"/>
                        <a:cs typeface="Bree Serif"/>
                        <a:sym typeface="Bree Serif"/>
                      </a:endParaRPr>
                    </a:p>
                  </a:txBody>
                  <a:tcPr marT="91425" marB="91425" marR="91425" marL="91425" anchor="ctr"/>
                </a:tc>
              </a:tr>
              <a:tr h="518750">
                <a:tc>
                  <a:txBody>
                    <a:bodyPr/>
                    <a:lstStyle/>
                    <a:p>
                      <a:pPr indent="0" lvl="0" marL="0" rtl="0" algn="ctr">
                        <a:spcBef>
                          <a:spcPts val="0"/>
                        </a:spcBef>
                        <a:spcAft>
                          <a:spcPts val="0"/>
                        </a:spcAft>
                        <a:buNone/>
                      </a:pPr>
                      <a:r>
                        <a:rPr b="1" lang="ar" sz="1200">
                          <a:latin typeface="Bree Serif"/>
                          <a:ea typeface="Bree Serif"/>
                          <a:cs typeface="Bree Serif"/>
                          <a:sym typeface="Bree Serif"/>
                        </a:rPr>
                        <a:t>Uterine tubes</a:t>
                      </a:r>
                      <a:endParaRPr b="1" sz="1200">
                        <a:latin typeface="Bree Serif"/>
                        <a:ea typeface="Bree Serif"/>
                        <a:cs typeface="Bree Serif"/>
                        <a:sym typeface="Bree Serif"/>
                      </a:endParaRPr>
                    </a:p>
                  </a:txBody>
                  <a:tcPr marT="91425" marB="91425" marR="91425" marL="91425" anchor="ctr">
                    <a:solidFill>
                      <a:srgbClr val="F4CCCC"/>
                    </a:solidFill>
                  </a:tcPr>
                </a:tc>
                <a:tc>
                  <a:txBody>
                    <a:bodyPr/>
                    <a:lstStyle/>
                    <a:p>
                      <a:pPr indent="0" lvl="0" marL="0" rtl="0" algn="l">
                        <a:spcBef>
                          <a:spcPts val="0"/>
                        </a:spcBef>
                        <a:spcAft>
                          <a:spcPts val="0"/>
                        </a:spcAft>
                        <a:buNone/>
                      </a:pPr>
                      <a:r>
                        <a:rPr lang="ar" sz="900">
                          <a:latin typeface="Bree Serif"/>
                          <a:ea typeface="Bree Serif"/>
                          <a:cs typeface="Bree Serif"/>
                          <a:sym typeface="Bree Serif"/>
                        </a:rPr>
                        <a:t>-Ovarian</a:t>
                      </a:r>
                      <a:r>
                        <a:rPr lang="ar" sz="900">
                          <a:latin typeface="Bree Serif"/>
                          <a:ea typeface="Bree Serif"/>
                          <a:cs typeface="Bree Serif"/>
                          <a:sym typeface="Bree Serif"/>
                        </a:rPr>
                        <a:t> </a:t>
                      </a:r>
                      <a:r>
                        <a:rPr lang="ar" sz="900">
                          <a:solidFill>
                            <a:srgbClr val="B7B7B7"/>
                          </a:solidFill>
                          <a:latin typeface="Bree Serif"/>
                          <a:ea typeface="Bree Serif"/>
                          <a:cs typeface="Bree Serif"/>
                          <a:sym typeface="Bree Serif"/>
                        </a:rPr>
                        <a:t>(lateral)</a:t>
                      </a:r>
                      <a:endParaRPr sz="900">
                        <a:solidFill>
                          <a:srgbClr val="B7B7B7"/>
                        </a:solidFill>
                        <a:latin typeface="Bree Serif"/>
                        <a:ea typeface="Bree Serif"/>
                        <a:cs typeface="Bree Serif"/>
                        <a:sym typeface="Bree Serif"/>
                      </a:endParaRPr>
                    </a:p>
                    <a:p>
                      <a:pPr indent="0" lvl="0" marL="0" rtl="0" algn="l">
                        <a:spcBef>
                          <a:spcPts val="0"/>
                        </a:spcBef>
                        <a:spcAft>
                          <a:spcPts val="0"/>
                        </a:spcAft>
                        <a:buNone/>
                      </a:pPr>
                      <a:r>
                        <a:rPr lang="ar" sz="900">
                          <a:latin typeface="Bree Serif"/>
                          <a:ea typeface="Bree Serif"/>
                          <a:cs typeface="Bree Serif"/>
                          <a:sym typeface="Bree Serif"/>
                        </a:rPr>
                        <a:t>-Uterine</a:t>
                      </a:r>
                      <a:r>
                        <a:rPr lang="ar" sz="900">
                          <a:latin typeface="Bree Serif"/>
                          <a:ea typeface="Bree Serif"/>
                          <a:cs typeface="Bree Serif"/>
                          <a:sym typeface="Bree Serif"/>
                        </a:rPr>
                        <a:t>.  </a:t>
                      </a:r>
                      <a:r>
                        <a:rPr lang="ar" sz="900">
                          <a:solidFill>
                            <a:srgbClr val="B7B7B7"/>
                          </a:solidFill>
                          <a:latin typeface="Bree Serif"/>
                          <a:ea typeface="Bree Serif"/>
                          <a:cs typeface="Bree Serif"/>
                          <a:sym typeface="Bree Serif"/>
                        </a:rPr>
                        <a:t>(Medial)</a:t>
                      </a:r>
                      <a:endParaRPr sz="900">
                        <a:solidFill>
                          <a:srgbClr val="B7B7B7"/>
                        </a:solidFill>
                        <a:latin typeface="Bree Serif"/>
                        <a:ea typeface="Bree Serif"/>
                        <a:cs typeface="Bree Serif"/>
                        <a:sym typeface="Bree Serif"/>
                      </a:endParaRPr>
                    </a:p>
                  </a:txBody>
                  <a:tcPr marT="91425" marB="91425" marR="91425" marL="91425" anchor="ctr"/>
                </a:tc>
                <a:tc>
                  <a:txBody>
                    <a:bodyPr/>
                    <a:lstStyle/>
                    <a:p>
                      <a:pPr indent="0" lvl="0" marL="0" rtl="0" algn="l">
                        <a:spcBef>
                          <a:spcPts val="0"/>
                        </a:spcBef>
                        <a:spcAft>
                          <a:spcPts val="0"/>
                        </a:spcAft>
                        <a:buNone/>
                      </a:pPr>
                      <a:r>
                        <a:rPr lang="ar" sz="900">
                          <a:latin typeface="Bree Serif"/>
                          <a:ea typeface="Bree Serif"/>
                          <a:cs typeface="Bree Serif"/>
                          <a:sym typeface="Bree Serif"/>
                        </a:rPr>
                        <a:t>-Ovarian</a:t>
                      </a:r>
                      <a:endParaRPr sz="900">
                        <a:latin typeface="Bree Serif"/>
                        <a:ea typeface="Bree Serif"/>
                        <a:cs typeface="Bree Serif"/>
                        <a:sym typeface="Bree Serif"/>
                      </a:endParaRPr>
                    </a:p>
                    <a:p>
                      <a:pPr indent="0" lvl="0" marL="0" rtl="0" algn="l">
                        <a:spcBef>
                          <a:spcPts val="0"/>
                        </a:spcBef>
                        <a:spcAft>
                          <a:spcPts val="0"/>
                        </a:spcAft>
                        <a:buNone/>
                      </a:pPr>
                      <a:r>
                        <a:rPr lang="ar" sz="900">
                          <a:latin typeface="Bree Serif"/>
                          <a:ea typeface="Bree Serif"/>
                          <a:cs typeface="Bree Serif"/>
                          <a:sym typeface="Bree Serif"/>
                        </a:rPr>
                        <a:t>-Uterine</a:t>
                      </a:r>
                      <a:endParaRPr sz="900">
                        <a:latin typeface="Bree Serif"/>
                        <a:ea typeface="Bree Serif"/>
                        <a:cs typeface="Bree Serif"/>
                        <a:sym typeface="Bree Serif"/>
                      </a:endParaRPr>
                    </a:p>
                  </a:txBody>
                  <a:tcPr marT="91425" marB="91425" marR="91425" marL="91425" anchor="ctr"/>
                </a:tc>
                <a:tc>
                  <a:txBody>
                    <a:bodyPr/>
                    <a:lstStyle/>
                    <a:p>
                      <a:pPr indent="0" lvl="0" marL="0" rtl="0" algn="l">
                        <a:spcBef>
                          <a:spcPts val="0"/>
                        </a:spcBef>
                        <a:spcAft>
                          <a:spcPts val="0"/>
                        </a:spcAft>
                        <a:buNone/>
                      </a:pPr>
                      <a:r>
                        <a:rPr lang="ar" sz="900">
                          <a:latin typeface="Bree Serif"/>
                          <a:ea typeface="Bree Serif"/>
                          <a:cs typeface="Bree Serif"/>
                          <a:sym typeface="Bree Serif"/>
                        </a:rPr>
                        <a:t>-Paraaortic</a:t>
                      </a:r>
                      <a:endParaRPr sz="900">
                        <a:latin typeface="Bree Serif"/>
                        <a:ea typeface="Bree Serif"/>
                        <a:cs typeface="Bree Serif"/>
                        <a:sym typeface="Bree Serif"/>
                      </a:endParaRPr>
                    </a:p>
                    <a:p>
                      <a:pPr indent="0" lvl="0" marL="0" rtl="0" algn="l">
                        <a:spcBef>
                          <a:spcPts val="0"/>
                        </a:spcBef>
                        <a:spcAft>
                          <a:spcPts val="0"/>
                        </a:spcAft>
                        <a:buNone/>
                      </a:pPr>
                      <a:r>
                        <a:rPr lang="ar" sz="900">
                          <a:latin typeface="Bree Serif"/>
                          <a:ea typeface="Bree Serif"/>
                          <a:cs typeface="Bree Serif"/>
                          <a:sym typeface="Bree Serif"/>
                        </a:rPr>
                        <a:t>-Internal iliac</a:t>
                      </a:r>
                      <a:endParaRPr sz="900">
                        <a:latin typeface="Bree Serif"/>
                        <a:ea typeface="Bree Serif"/>
                        <a:cs typeface="Bree Serif"/>
                        <a:sym typeface="Bree Serif"/>
                      </a:endParaRPr>
                    </a:p>
                  </a:txBody>
                  <a:tcPr marT="91425" marB="91425" marR="91425" marL="91425" anchor="ctr"/>
                </a:tc>
                <a:tc>
                  <a:txBody>
                    <a:bodyPr/>
                    <a:lstStyle/>
                    <a:p>
                      <a:pPr indent="0" lvl="0" marL="0" rtl="0" algn="l">
                        <a:spcBef>
                          <a:spcPts val="0"/>
                        </a:spcBef>
                        <a:spcAft>
                          <a:spcPts val="0"/>
                        </a:spcAft>
                        <a:buNone/>
                      </a:pPr>
                      <a:r>
                        <a:rPr lang="ar" sz="900">
                          <a:latin typeface="Bree Serif"/>
                          <a:ea typeface="Bree Serif"/>
                          <a:cs typeface="Bree Serif"/>
                          <a:sym typeface="Bree Serif"/>
                        </a:rPr>
                        <a:t>-Ovarian</a:t>
                      </a:r>
                      <a:endParaRPr sz="900">
                        <a:latin typeface="Bree Serif"/>
                        <a:ea typeface="Bree Serif"/>
                        <a:cs typeface="Bree Serif"/>
                        <a:sym typeface="Bree Serif"/>
                      </a:endParaRPr>
                    </a:p>
                    <a:p>
                      <a:pPr indent="0" lvl="0" marL="0" rtl="0" algn="l">
                        <a:spcBef>
                          <a:spcPts val="0"/>
                        </a:spcBef>
                        <a:spcAft>
                          <a:spcPts val="0"/>
                        </a:spcAft>
                        <a:buNone/>
                      </a:pPr>
                      <a:r>
                        <a:rPr lang="ar" sz="900">
                          <a:latin typeface="Bree Serif"/>
                          <a:ea typeface="Bree Serif"/>
                          <a:cs typeface="Bree Serif"/>
                          <a:sym typeface="Bree Serif"/>
                        </a:rPr>
                        <a:t>-Inferior hypogastric</a:t>
                      </a:r>
                      <a:endParaRPr sz="900">
                        <a:latin typeface="Bree Serif"/>
                        <a:ea typeface="Bree Serif"/>
                        <a:cs typeface="Bree Serif"/>
                        <a:sym typeface="Bree Serif"/>
                      </a:endParaRPr>
                    </a:p>
                  </a:txBody>
                  <a:tcPr marT="91425" marB="91425" marR="91425" marL="91425" anchor="ctr"/>
                </a:tc>
              </a:tr>
              <a:tr h="545775">
                <a:tc>
                  <a:txBody>
                    <a:bodyPr/>
                    <a:lstStyle/>
                    <a:p>
                      <a:pPr indent="0" lvl="0" marL="0" rtl="0" algn="ctr">
                        <a:spcBef>
                          <a:spcPts val="0"/>
                        </a:spcBef>
                        <a:spcAft>
                          <a:spcPts val="0"/>
                        </a:spcAft>
                        <a:buNone/>
                      </a:pPr>
                      <a:r>
                        <a:rPr b="1" lang="ar" sz="1200">
                          <a:latin typeface="Bree Serif"/>
                          <a:ea typeface="Bree Serif"/>
                          <a:cs typeface="Bree Serif"/>
                          <a:sym typeface="Bree Serif"/>
                        </a:rPr>
                        <a:t>Uterus</a:t>
                      </a:r>
                      <a:endParaRPr b="1" sz="1200">
                        <a:latin typeface="Bree Serif"/>
                        <a:ea typeface="Bree Serif"/>
                        <a:cs typeface="Bree Serif"/>
                        <a:sym typeface="Bree Serif"/>
                      </a:endParaRPr>
                    </a:p>
                  </a:txBody>
                  <a:tcPr marT="91425" marB="91425" marR="91425" marL="91425" anchor="ctr">
                    <a:solidFill>
                      <a:srgbClr val="F4CCCC"/>
                    </a:solidFill>
                  </a:tcPr>
                </a:tc>
                <a:tc>
                  <a:txBody>
                    <a:bodyPr/>
                    <a:lstStyle/>
                    <a:p>
                      <a:pPr indent="0" lvl="0" marL="0" rtl="0" algn="l">
                        <a:spcBef>
                          <a:spcPts val="0"/>
                        </a:spcBef>
                        <a:spcAft>
                          <a:spcPts val="0"/>
                        </a:spcAft>
                        <a:buNone/>
                      </a:pPr>
                      <a:r>
                        <a:rPr lang="ar" sz="900">
                          <a:latin typeface="Bree Serif"/>
                          <a:ea typeface="Bree Serif"/>
                          <a:cs typeface="Bree Serif"/>
                          <a:sym typeface="Bree Serif"/>
                        </a:rPr>
                        <a:t>Uterine (</a:t>
                      </a:r>
                      <a:r>
                        <a:rPr lang="ar" sz="900">
                          <a:solidFill>
                            <a:schemeClr val="dk1"/>
                          </a:solidFill>
                          <a:latin typeface="Bree Serif"/>
                          <a:ea typeface="Bree Serif"/>
                          <a:cs typeface="Bree Serif"/>
                          <a:sym typeface="Bree Serif"/>
                        </a:rPr>
                        <a:t>branch of  </a:t>
                      </a:r>
                      <a:r>
                        <a:rPr lang="ar" sz="900">
                          <a:latin typeface="Bree Serif"/>
                          <a:ea typeface="Bree Serif"/>
                          <a:cs typeface="Bree Serif"/>
                          <a:sym typeface="Bree Serif"/>
                        </a:rPr>
                        <a:t>internal iliac artery in pelvis)</a:t>
                      </a:r>
                      <a:endParaRPr sz="900">
                        <a:latin typeface="Bree Serif"/>
                        <a:ea typeface="Bree Serif"/>
                        <a:cs typeface="Bree Serif"/>
                        <a:sym typeface="Bree Serif"/>
                      </a:endParaRPr>
                    </a:p>
                  </a:txBody>
                  <a:tcPr marT="91425" marB="91425" marR="91425" marL="91425" anchor="ctr"/>
                </a:tc>
                <a:tc>
                  <a:txBody>
                    <a:bodyPr/>
                    <a:lstStyle/>
                    <a:p>
                      <a:pPr indent="0" lvl="0" marL="0" rtl="0" algn="l">
                        <a:spcBef>
                          <a:spcPts val="0"/>
                        </a:spcBef>
                        <a:spcAft>
                          <a:spcPts val="0"/>
                        </a:spcAft>
                        <a:buNone/>
                      </a:pPr>
                      <a:r>
                        <a:rPr lang="ar" sz="900">
                          <a:latin typeface="Bree Serif"/>
                          <a:ea typeface="Bree Serif"/>
                          <a:cs typeface="Bree Serif"/>
                          <a:sym typeface="Bree Serif"/>
                        </a:rPr>
                        <a:t>Uterine plexus (</a:t>
                      </a:r>
                      <a:r>
                        <a:rPr lang="ar" sz="900">
                          <a:solidFill>
                            <a:srgbClr val="B7B7B7"/>
                          </a:solidFill>
                          <a:latin typeface="Bree Serif"/>
                          <a:ea typeface="Bree Serif"/>
                          <a:cs typeface="Bree Serif"/>
                          <a:sym typeface="Bree Serif"/>
                        </a:rPr>
                        <a:t>drain </a:t>
                      </a:r>
                      <a:r>
                        <a:rPr lang="ar" sz="900">
                          <a:latin typeface="Bree Serif"/>
                          <a:ea typeface="Bree Serif"/>
                          <a:cs typeface="Bree Serif"/>
                          <a:sym typeface="Bree Serif"/>
                        </a:rPr>
                        <a:t>to internal iliac vein)</a:t>
                      </a:r>
                      <a:endParaRPr sz="900">
                        <a:latin typeface="Bree Serif"/>
                        <a:ea typeface="Bree Serif"/>
                        <a:cs typeface="Bree Serif"/>
                        <a:sym typeface="Bree Serif"/>
                      </a:endParaRPr>
                    </a:p>
                  </a:txBody>
                  <a:tcPr marT="91425" marB="91425" marR="91425" marL="91425" anchor="ctr"/>
                </a:tc>
                <a:tc rowSpan="2">
                  <a:txBody>
                    <a:bodyPr/>
                    <a:lstStyle/>
                    <a:p>
                      <a:pPr indent="0" lvl="0" marL="0" rtl="0" algn="l">
                        <a:spcBef>
                          <a:spcPts val="0"/>
                        </a:spcBef>
                        <a:spcAft>
                          <a:spcPts val="0"/>
                        </a:spcAft>
                        <a:buNone/>
                      </a:pPr>
                      <a:r>
                        <a:rPr lang="ar" sz="900">
                          <a:latin typeface="Bree Serif"/>
                          <a:ea typeface="Bree Serif"/>
                          <a:cs typeface="Bree Serif"/>
                          <a:sym typeface="Bree Serif"/>
                        </a:rPr>
                        <a:t>To internal iliac lymph nodes (in pelvis)</a:t>
                      </a:r>
                      <a:endParaRPr sz="900">
                        <a:latin typeface="Bree Serif"/>
                        <a:ea typeface="Bree Serif"/>
                        <a:cs typeface="Bree Serif"/>
                        <a:sym typeface="Bree Serif"/>
                      </a:endParaRPr>
                    </a:p>
                  </a:txBody>
                  <a:tcPr marT="91425" marB="91425" marR="91425" marL="91425" anchor="ctr"/>
                </a:tc>
                <a:tc rowSpan="2">
                  <a:txBody>
                    <a:bodyPr/>
                    <a:lstStyle/>
                    <a:p>
                      <a:pPr indent="0" lvl="0" marL="0" rtl="0" algn="l">
                        <a:spcBef>
                          <a:spcPts val="0"/>
                        </a:spcBef>
                        <a:spcAft>
                          <a:spcPts val="0"/>
                        </a:spcAft>
                        <a:buNone/>
                      </a:pPr>
                      <a:r>
                        <a:rPr lang="ar" sz="900">
                          <a:latin typeface="Bree Serif"/>
                          <a:ea typeface="Bree Serif"/>
                          <a:cs typeface="Bree Serif"/>
                          <a:sym typeface="Bree Serif"/>
                        </a:rPr>
                        <a:t>Inferior hypogastric plexus (in pelvis)</a:t>
                      </a:r>
                      <a:endParaRPr sz="900">
                        <a:latin typeface="Bree Serif"/>
                        <a:ea typeface="Bree Serif"/>
                        <a:cs typeface="Bree Serif"/>
                        <a:sym typeface="Bree Serif"/>
                      </a:endParaRPr>
                    </a:p>
                  </a:txBody>
                  <a:tcPr marT="91425" marB="91425" marR="91425" marL="91425" anchor="ctr"/>
                </a:tc>
              </a:tr>
              <a:tr h="545775">
                <a:tc>
                  <a:txBody>
                    <a:bodyPr/>
                    <a:lstStyle/>
                    <a:p>
                      <a:pPr indent="0" lvl="0" marL="0" rtl="0" algn="ctr">
                        <a:spcBef>
                          <a:spcPts val="0"/>
                        </a:spcBef>
                        <a:spcAft>
                          <a:spcPts val="0"/>
                        </a:spcAft>
                        <a:buNone/>
                      </a:pPr>
                      <a:r>
                        <a:rPr b="1" lang="ar" sz="1200">
                          <a:latin typeface="Bree Serif"/>
                          <a:ea typeface="Bree Serif"/>
                          <a:cs typeface="Bree Serif"/>
                          <a:sym typeface="Bree Serif"/>
                        </a:rPr>
                        <a:t>Vagina</a:t>
                      </a:r>
                      <a:endParaRPr b="1" sz="1200">
                        <a:latin typeface="Bree Serif"/>
                        <a:ea typeface="Bree Serif"/>
                        <a:cs typeface="Bree Serif"/>
                        <a:sym typeface="Bree Serif"/>
                      </a:endParaRPr>
                    </a:p>
                  </a:txBody>
                  <a:tcPr marT="91425" marB="91425" marR="91425" marL="91425" anchor="ctr">
                    <a:solidFill>
                      <a:srgbClr val="F4CCCC"/>
                    </a:solidFill>
                  </a:tcPr>
                </a:tc>
                <a:tc>
                  <a:txBody>
                    <a:bodyPr/>
                    <a:lstStyle/>
                    <a:p>
                      <a:pPr indent="0" lvl="0" marL="0" rtl="0" algn="l">
                        <a:spcBef>
                          <a:spcPts val="0"/>
                        </a:spcBef>
                        <a:spcAft>
                          <a:spcPts val="0"/>
                        </a:spcAft>
                        <a:buNone/>
                      </a:pPr>
                      <a:r>
                        <a:rPr lang="ar" sz="900">
                          <a:latin typeface="Bree Serif"/>
                          <a:ea typeface="Bree Serif"/>
                          <a:cs typeface="Bree Serif"/>
                          <a:sym typeface="Bree Serif"/>
                        </a:rPr>
                        <a:t>Vaginal (</a:t>
                      </a:r>
                      <a:r>
                        <a:rPr lang="ar" sz="900">
                          <a:solidFill>
                            <a:schemeClr val="dk1"/>
                          </a:solidFill>
                          <a:latin typeface="Bree Serif"/>
                          <a:ea typeface="Bree Serif"/>
                          <a:cs typeface="Bree Serif"/>
                          <a:sym typeface="Bree Serif"/>
                        </a:rPr>
                        <a:t>branch of  </a:t>
                      </a:r>
                      <a:r>
                        <a:rPr lang="ar" sz="900">
                          <a:latin typeface="Bree Serif"/>
                          <a:ea typeface="Bree Serif"/>
                          <a:cs typeface="Bree Serif"/>
                          <a:sym typeface="Bree Serif"/>
                        </a:rPr>
                        <a:t>internal iliac artery in pelvis)</a:t>
                      </a:r>
                      <a:endParaRPr sz="900">
                        <a:latin typeface="Bree Serif"/>
                        <a:ea typeface="Bree Serif"/>
                        <a:cs typeface="Bree Serif"/>
                        <a:sym typeface="Bree Serif"/>
                      </a:endParaRPr>
                    </a:p>
                  </a:txBody>
                  <a:tcPr marT="91425" marB="91425" marR="91425" marL="91425" anchor="ctr"/>
                </a:tc>
                <a:tc>
                  <a:txBody>
                    <a:bodyPr/>
                    <a:lstStyle/>
                    <a:p>
                      <a:pPr indent="0" lvl="0" marL="0" rtl="0" algn="l">
                        <a:spcBef>
                          <a:spcPts val="0"/>
                        </a:spcBef>
                        <a:spcAft>
                          <a:spcPts val="0"/>
                        </a:spcAft>
                        <a:buNone/>
                      </a:pPr>
                      <a:r>
                        <a:rPr lang="ar" sz="900">
                          <a:latin typeface="Bree Serif"/>
                          <a:ea typeface="Bree Serif"/>
                          <a:cs typeface="Bree Serif"/>
                          <a:sym typeface="Bree Serif"/>
                        </a:rPr>
                        <a:t>Vaginal plexus (</a:t>
                      </a:r>
                      <a:r>
                        <a:rPr lang="ar" sz="900">
                          <a:solidFill>
                            <a:srgbClr val="B7B7B7"/>
                          </a:solidFill>
                          <a:latin typeface="Bree Serif"/>
                          <a:ea typeface="Bree Serif"/>
                          <a:cs typeface="Bree Serif"/>
                          <a:sym typeface="Bree Serif"/>
                        </a:rPr>
                        <a:t>drain </a:t>
                      </a:r>
                      <a:r>
                        <a:rPr lang="ar" sz="900">
                          <a:latin typeface="Bree Serif"/>
                          <a:ea typeface="Bree Serif"/>
                          <a:cs typeface="Bree Serif"/>
                          <a:sym typeface="Bree Serif"/>
                        </a:rPr>
                        <a:t>to internal iliac vein)</a:t>
                      </a:r>
                      <a:endParaRPr sz="900">
                        <a:latin typeface="Bree Serif"/>
                        <a:ea typeface="Bree Serif"/>
                        <a:cs typeface="Bree Serif"/>
                        <a:sym typeface="Bree Serif"/>
                      </a:endParaRPr>
                    </a:p>
                  </a:txBody>
                  <a:tcPr marT="91425" marB="91425" marR="91425" marL="91425" anchor="ctr"/>
                </a:tc>
                <a:tc vMerge="1"/>
                <a:tc vMerge="1"/>
              </a:tr>
            </a:tbl>
          </a:graphicData>
        </a:graphic>
      </p:graphicFrame>
      <p:sp>
        <p:nvSpPr>
          <p:cNvPr id="523" name="Google Shape;523;p47"/>
          <p:cNvSpPr txBox="1"/>
          <p:nvPr>
            <p:ph type="ctrTitle"/>
          </p:nvPr>
        </p:nvSpPr>
        <p:spPr>
          <a:xfrm>
            <a:off x="108021" y="-94827"/>
            <a:ext cx="4126800" cy="70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000000"/>
                </a:solidFill>
              </a:rPr>
              <a:t>Arterial supply</a:t>
            </a:r>
            <a:endParaRPr b="0">
              <a:solidFill>
                <a:srgbClr val="000000"/>
              </a:solidFill>
            </a:endParaRPr>
          </a:p>
        </p:txBody>
      </p:sp>
      <p:pic>
        <p:nvPicPr>
          <p:cNvPr id="524" name="Google Shape;524;p47"/>
          <p:cNvPicPr preferRelativeResize="0"/>
          <p:nvPr/>
        </p:nvPicPr>
        <p:blipFill>
          <a:blip r:embed="rId3">
            <a:alphaModFix/>
          </a:blip>
          <a:stretch>
            <a:fillRect/>
          </a:stretch>
        </p:blipFill>
        <p:spPr>
          <a:xfrm>
            <a:off x="6855425" y="2375000"/>
            <a:ext cx="2288575" cy="1552450"/>
          </a:xfrm>
          <a:prstGeom prst="rect">
            <a:avLst/>
          </a:prstGeom>
          <a:noFill/>
          <a:ln>
            <a:noFill/>
          </a:ln>
        </p:spPr>
      </p:pic>
      <p:sp>
        <p:nvSpPr>
          <p:cNvPr id="525" name="Google Shape;525;p47"/>
          <p:cNvSpPr txBox="1"/>
          <p:nvPr/>
        </p:nvSpPr>
        <p:spPr>
          <a:xfrm>
            <a:off x="236238" y="4591009"/>
            <a:ext cx="7087800" cy="33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FF0000"/>
                </a:solidFill>
                <a:latin typeface="Bree Serif"/>
                <a:ea typeface="Bree Serif"/>
                <a:cs typeface="Bree Serif"/>
                <a:sym typeface="Bree Serif"/>
              </a:rPr>
              <a:t>Remember: </a:t>
            </a:r>
            <a:r>
              <a:rPr lang="ar" sz="1000">
                <a:solidFill>
                  <a:srgbClr val="B7B7B7"/>
                </a:solidFill>
                <a:latin typeface="Bree Serif"/>
                <a:ea typeface="Bree Serif"/>
                <a:cs typeface="Bree Serif"/>
                <a:sym typeface="Bree Serif"/>
              </a:rPr>
              <a:t>the supply to the ovaries and part of uterine tubes is a</a:t>
            </a:r>
            <a:r>
              <a:rPr lang="ar" sz="1000">
                <a:solidFill>
                  <a:srgbClr val="B7B7B7"/>
                </a:solidFill>
                <a:latin typeface="Bree Serif"/>
                <a:ea typeface="Bree Serif"/>
                <a:cs typeface="Bree Serif"/>
                <a:sym typeface="Bree Serif"/>
              </a:rPr>
              <a:t>lways </a:t>
            </a:r>
            <a:r>
              <a:rPr lang="ar" sz="1000">
                <a:solidFill>
                  <a:srgbClr val="B7B7B7"/>
                </a:solidFill>
                <a:latin typeface="Bree Serif"/>
                <a:ea typeface="Bree Serif"/>
                <a:cs typeface="Bree Serif"/>
                <a:sym typeface="Bree Serif"/>
              </a:rPr>
              <a:t>from the abdomen (</a:t>
            </a:r>
            <a:r>
              <a:rPr lang="ar" sz="1000">
                <a:solidFill>
                  <a:srgbClr val="B7B7B7"/>
                </a:solidFill>
                <a:latin typeface="Bree Serif"/>
                <a:ea typeface="Bree Serif"/>
                <a:cs typeface="Bree Serif"/>
                <a:sym typeface="Bree Serif"/>
              </a:rPr>
              <a:t>abdominal aorta)</a:t>
            </a:r>
            <a:r>
              <a:rPr lang="ar" sz="1000">
                <a:solidFill>
                  <a:srgbClr val="B7B7B7"/>
                </a:solidFill>
                <a:latin typeface="Bree Serif"/>
                <a:ea typeface="Bree Serif"/>
                <a:cs typeface="Bree Serif"/>
                <a:sym typeface="Bree Serif"/>
              </a:rPr>
              <a:t>.</a:t>
            </a:r>
            <a:endParaRPr sz="1000">
              <a:solidFill>
                <a:srgbClr val="B7B7B7"/>
              </a:solidFill>
              <a:latin typeface="Bree Serif"/>
              <a:ea typeface="Bree Serif"/>
              <a:cs typeface="Bree Serif"/>
              <a:sym typeface="Bree Serif"/>
            </a:endParaRPr>
          </a:p>
          <a:p>
            <a:pPr indent="0" lvl="0" marL="0" rtl="0" algn="l">
              <a:spcBef>
                <a:spcPts val="0"/>
              </a:spcBef>
              <a:spcAft>
                <a:spcPts val="0"/>
              </a:spcAft>
              <a:buNone/>
            </a:pPr>
            <a:r>
              <a:rPr lang="ar" sz="1000">
                <a:solidFill>
                  <a:srgbClr val="B7B7B7"/>
                </a:solidFill>
                <a:latin typeface="Bree Serif"/>
                <a:ea typeface="Bree Serif"/>
                <a:cs typeface="Bree Serif"/>
                <a:sym typeface="Bree Serif"/>
              </a:rPr>
              <a:t>While the supply of the uterus and vagina and part of the uterine tubes is always from the pelvis (internal iliac artery).</a:t>
            </a:r>
            <a:endParaRPr sz="1000">
              <a:solidFill>
                <a:srgbClr val="B7B7B7"/>
              </a:solidFill>
              <a:latin typeface="Bree Serif"/>
              <a:ea typeface="Bree Serif"/>
              <a:cs typeface="Bree Serif"/>
              <a:sym typeface="Bree Serif"/>
            </a:endParaRPr>
          </a:p>
        </p:txBody>
      </p:sp>
      <p:sp>
        <p:nvSpPr>
          <p:cNvPr id="526" name="Google Shape;526;p47"/>
          <p:cNvSpPr txBox="1"/>
          <p:nvPr/>
        </p:nvSpPr>
        <p:spPr>
          <a:xfrm>
            <a:off x="236250" y="4013657"/>
            <a:ext cx="6951600" cy="60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FF0000"/>
                </a:solidFill>
                <a:latin typeface="Bree Serif"/>
                <a:ea typeface="Bree Serif"/>
                <a:cs typeface="Bree Serif"/>
                <a:sym typeface="Bree Serif"/>
              </a:rPr>
              <a:t>Uterine artery</a:t>
            </a:r>
            <a:r>
              <a:rPr lang="ar" sz="1000">
                <a:solidFill>
                  <a:srgbClr val="B7B7B7"/>
                </a:solidFill>
                <a:latin typeface="Bree Serif"/>
                <a:ea typeface="Bree Serif"/>
                <a:cs typeface="Bree Serif"/>
                <a:sym typeface="Bree Serif"/>
              </a:rPr>
              <a:t> passes</a:t>
            </a:r>
            <a:r>
              <a:rPr lang="ar" sz="1000">
                <a:solidFill>
                  <a:srgbClr val="B7B7B7"/>
                </a:solidFill>
                <a:latin typeface="Bree Serif"/>
                <a:ea typeface="Bree Serif"/>
                <a:cs typeface="Bree Serif"/>
                <a:sym typeface="Bree Serif"/>
              </a:rPr>
              <a:t> from the internal iliac artery and crosses </a:t>
            </a:r>
            <a:r>
              <a:rPr lang="ar" sz="1000">
                <a:solidFill>
                  <a:srgbClr val="FF0000"/>
                </a:solidFill>
                <a:latin typeface="Bree Serif"/>
                <a:ea typeface="Bree Serif"/>
                <a:cs typeface="Bree Serif"/>
                <a:sym typeface="Bree Serif"/>
              </a:rPr>
              <a:t>above the ureter</a:t>
            </a:r>
            <a:r>
              <a:rPr lang="ar" sz="1000">
                <a:solidFill>
                  <a:srgbClr val="B7B7B7"/>
                </a:solidFill>
                <a:latin typeface="Bree Serif"/>
                <a:ea typeface="Bree Serif"/>
                <a:cs typeface="Bree Serif"/>
                <a:sym typeface="Bree Serif"/>
              </a:rPr>
              <a:t> and reaches the cervix at the level of external os this is important clinically for the surgeon when performing </a:t>
            </a:r>
            <a:r>
              <a:rPr lang="ar" sz="1000">
                <a:solidFill>
                  <a:srgbClr val="B7B7B7"/>
                </a:solidFill>
                <a:latin typeface="Bree Serif"/>
                <a:ea typeface="Bree Serif"/>
                <a:cs typeface="Bree Serif"/>
                <a:sym typeface="Bree Serif"/>
              </a:rPr>
              <a:t>hysterectomy</a:t>
            </a:r>
            <a:r>
              <a:rPr lang="ar" sz="1000">
                <a:solidFill>
                  <a:srgbClr val="B7B7B7"/>
                </a:solidFill>
                <a:latin typeface="Bree Serif"/>
                <a:ea typeface="Bree Serif"/>
                <a:cs typeface="Bree Serif"/>
                <a:sym typeface="Bree Serif"/>
              </a:rPr>
              <a:t> to differentiate and distinguish between the</a:t>
            </a:r>
            <a:r>
              <a:rPr lang="ar" sz="1000">
                <a:solidFill>
                  <a:srgbClr val="B7B7B7"/>
                </a:solidFill>
                <a:latin typeface="Bree Serif"/>
                <a:ea typeface="Bree Serif"/>
                <a:cs typeface="Bree Serif"/>
                <a:sym typeface="Bree Serif"/>
              </a:rPr>
              <a:t> uterine artery and the ureter</a:t>
            </a:r>
            <a:r>
              <a:rPr lang="ar" sz="1000">
                <a:solidFill>
                  <a:srgbClr val="B7B7B7"/>
                </a:solidFill>
                <a:latin typeface="Bree Serif"/>
                <a:ea typeface="Bree Serif"/>
                <a:cs typeface="Bree Serif"/>
                <a:sym typeface="Bree Serif"/>
              </a:rPr>
              <a:t>.</a:t>
            </a:r>
            <a:endParaRPr sz="1000">
              <a:solidFill>
                <a:srgbClr val="B7B7B7"/>
              </a:solidFill>
              <a:latin typeface="Bree Serif"/>
              <a:ea typeface="Bree Serif"/>
              <a:cs typeface="Bree Serif"/>
              <a:sym typeface="Bree Serif"/>
            </a:endParaRPr>
          </a:p>
          <a:p>
            <a:pPr indent="0" lvl="0" marL="0" rtl="0" algn="l">
              <a:spcBef>
                <a:spcPts val="0"/>
              </a:spcBef>
              <a:spcAft>
                <a:spcPts val="0"/>
              </a:spcAft>
              <a:buNone/>
            </a:pPr>
            <a:r>
              <a:rPr lang="ar" sz="1000">
                <a:solidFill>
                  <a:srgbClr val="B7B7B7"/>
                </a:solidFill>
                <a:latin typeface="Bree Serif"/>
                <a:ea typeface="Bree Serif"/>
                <a:cs typeface="Bree Serif"/>
                <a:sym typeface="Bree Serif"/>
              </a:rPr>
              <a:t>mnemonic= "</a:t>
            </a:r>
            <a:r>
              <a:rPr b="1" lang="ar" sz="1000">
                <a:solidFill>
                  <a:srgbClr val="B7B7B7"/>
                </a:solidFill>
                <a:latin typeface="Bree Serif"/>
                <a:ea typeface="Bree Serif"/>
                <a:cs typeface="Bree Serif"/>
                <a:sym typeface="Bree Serif"/>
              </a:rPr>
              <a:t>Water under the bridge</a:t>
            </a:r>
            <a:r>
              <a:rPr lang="ar" sz="1000">
                <a:solidFill>
                  <a:srgbClr val="B7B7B7"/>
                </a:solidFill>
                <a:latin typeface="Bree Serif"/>
                <a:ea typeface="Bree Serif"/>
                <a:cs typeface="Bree Serif"/>
                <a:sym typeface="Bree Serif"/>
              </a:rPr>
              <a:t>"means: water (urine=ureter) is inferior to the bridge (uterine artery)</a:t>
            </a:r>
            <a:endParaRPr sz="1000">
              <a:solidFill>
                <a:srgbClr val="B7B7B7"/>
              </a:solidFill>
              <a:latin typeface="Bree Serif"/>
              <a:ea typeface="Bree Serif"/>
              <a:cs typeface="Bree Serif"/>
              <a:sym typeface="Bree Serif"/>
            </a:endParaRPr>
          </a:p>
        </p:txBody>
      </p:sp>
      <p:grpSp>
        <p:nvGrpSpPr>
          <p:cNvPr id="527" name="Google Shape;527;p47"/>
          <p:cNvGrpSpPr/>
          <p:nvPr/>
        </p:nvGrpSpPr>
        <p:grpSpPr>
          <a:xfrm>
            <a:off x="6786250" y="652555"/>
            <a:ext cx="2288571" cy="1534238"/>
            <a:chOff x="6735200" y="567850"/>
            <a:chExt cx="2295227" cy="1617201"/>
          </a:xfrm>
        </p:grpSpPr>
        <p:pic>
          <p:nvPicPr>
            <p:cNvPr id="528" name="Google Shape;528;p47"/>
            <p:cNvPicPr preferRelativeResize="0"/>
            <p:nvPr/>
          </p:nvPicPr>
          <p:blipFill rotWithShape="1">
            <a:blip r:embed="rId4">
              <a:alphaModFix/>
            </a:blip>
            <a:srcRect b="0" l="637" r="1294" t="1185"/>
            <a:stretch/>
          </p:blipFill>
          <p:spPr>
            <a:xfrm>
              <a:off x="6735200" y="567850"/>
              <a:ext cx="2295227" cy="1617201"/>
            </a:xfrm>
            <a:prstGeom prst="rect">
              <a:avLst/>
            </a:prstGeom>
            <a:noFill/>
            <a:ln>
              <a:noFill/>
            </a:ln>
          </p:spPr>
        </p:pic>
        <p:sp>
          <p:nvSpPr>
            <p:cNvPr id="529" name="Google Shape;529;p47"/>
            <p:cNvSpPr/>
            <p:nvPr/>
          </p:nvSpPr>
          <p:spPr>
            <a:xfrm>
              <a:off x="8776850" y="1517075"/>
              <a:ext cx="69300" cy="87000"/>
            </a:xfrm>
            <a:prstGeom prst="star4">
              <a:avLst>
                <a:gd fmla="val 12500" name="adj"/>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7"/>
            <p:cNvSpPr/>
            <p:nvPr/>
          </p:nvSpPr>
          <p:spPr>
            <a:xfrm>
              <a:off x="8776850" y="1420093"/>
              <a:ext cx="69300" cy="87000"/>
            </a:xfrm>
            <a:prstGeom prst="star4">
              <a:avLst>
                <a:gd fmla="val 12500" name="adj"/>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1" name="Google Shape;531;p47"/>
          <p:cNvPicPr preferRelativeResize="0"/>
          <p:nvPr/>
        </p:nvPicPr>
        <p:blipFill>
          <a:blip r:embed="rId5">
            <a:alphaModFix/>
          </a:blip>
          <a:stretch>
            <a:fillRect/>
          </a:stretch>
        </p:blipFill>
        <p:spPr>
          <a:xfrm>
            <a:off x="48332" y="4013650"/>
            <a:ext cx="259834" cy="259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48"/>
          <p:cNvSpPr txBox="1"/>
          <p:nvPr/>
        </p:nvSpPr>
        <p:spPr>
          <a:xfrm>
            <a:off x="168803" y="78125"/>
            <a:ext cx="1277700" cy="6531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3000"/>
              <a:buFont typeface="Arial"/>
              <a:buNone/>
            </a:pPr>
            <a:r>
              <a:rPr b="1" lang="ar" sz="3000">
                <a:solidFill>
                  <a:schemeClr val="dk1"/>
                </a:solidFill>
                <a:latin typeface="Bree Serif"/>
                <a:ea typeface="Bree Serif"/>
                <a:cs typeface="Bree Serif"/>
                <a:sym typeface="Bree Serif"/>
              </a:rPr>
              <a:t>QUIZ</a:t>
            </a:r>
            <a:endParaRPr b="1" i="0" sz="3000" u="none" cap="none" strike="noStrike">
              <a:solidFill>
                <a:schemeClr val="dk1"/>
              </a:solidFill>
              <a:latin typeface="Bree Serif"/>
              <a:ea typeface="Bree Serif"/>
              <a:cs typeface="Bree Serif"/>
              <a:sym typeface="Bree Serif"/>
            </a:endParaRPr>
          </a:p>
        </p:txBody>
      </p:sp>
      <p:sp>
        <p:nvSpPr>
          <p:cNvPr id="537" name="Google Shape;537;p48"/>
          <p:cNvSpPr txBox="1"/>
          <p:nvPr/>
        </p:nvSpPr>
        <p:spPr>
          <a:xfrm>
            <a:off x="168800" y="625550"/>
            <a:ext cx="4751400" cy="37146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Q1: </a:t>
            </a:r>
            <a:r>
              <a:rPr lang="ar" sz="900">
                <a:solidFill>
                  <a:schemeClr val="dk1"/>
                </a:solidFill>
                <a:latin typeface="Bree Serif"/>
                <a:ea typeface="Bree Serif"/>
                <a:cs typeface="Bree Serif"/>
                <a:sym typeface="Bree Serif"/>
              </a:rPr>
              <a:t>Regarding the female reproductive organs, which one of this statement is correct?</a:t>
            </a:r>
            <a:endParaRPr sz="900">
              <a:solidFill>
                <a:schemeClr val="dk1"/>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 The ampulla is the most medial part of the</a:t>
            </a:r>
            <a:r>
              <a:rPr lang="ar" sz="900">
                <a:solidFill>
                  <a:srgbClr val="0070C0"/>
                </a:solidFill>
                <a:latin typeface="Bree Serif"/>
                <a:ea typeface="Bree Serif"/>
                <a:cs typeface="Bree Serif"/>
                <a:sym typeface="Bree Serif"/>
              </a:rPr>
              <a:t> </a:t>
            </a:r>
            <a:r>
              <a:rPr b="0" i="0" lang="ar" sz="900" u="none" cap="none" strike="noStrike">
                <a:solidFill>
                  <a:srgbClr val="0070C0"/>
                </a:solidFill>
                <a:latin typeface="Bree Serif"/>
                <a:ea typeface="Bree Serif"/>
                <a:cs typeface="Bree Serif"/>
                <a:sym typeface="Bree Serif"/>
              </a:rPr>
              <a:t>uterine tube.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B. </a:t>
            </a:r>
            <a:r>
              <a:rPr b="0" i="0" lang="ar" sz="900" u="none" cap="none" strike="noStrike">
                <a:solidFill>
                  <a:srgbClr val="0070C0"/>
                </a:solidFill>
                <a:latin typeface="Bree Serif"/>
                <a:ea typeface="Bree Serif"/>
                <a:cs typeface="Bree Serif"/>
                <a:sym typeface="Bree Serif"/>
              </a:rPr>
              <a:t>The rectum is anterior to the vagina.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C. </a:t>
            </a:r>
            <a:r>
              <a:rPr b="0" i="0" lang="ar" sz="900" u="none" cap="none" strike="noStrike">
                <a:solidFill>
                  <a:srgbClr val="0070C0"/>
                </a:solidFill>
                <a:latin typeface="Bree Serif"/>
                <a:ea typeface="Bree Serif"/>
                <a:cs typeface="Bree Serif"/>
                <a:sym typeface="Bree Serif"/>
              </a:rPr>
              <a:t>The ovarian artery is a branch of the internal</a:t>
            </a:r>
            <a:r>
              <a:rPr lang="ar" sz="900">
                <a:solidFill>
                  <a:srgbClr val="0070C0"/>
                </a:solidFill>
                <a:latin typeface="Bree Serif"/>
                <a:ea typeface="Bree Serif"/>
                <a:cs typeface="Bree Serif"/>
                <a:sym typeface="Bree Serif"/>
              </a:rPr>
              <a:t> </a:t>
            </a:r>
            <a:r>
              <a:rPr b="0" i="0" lang="ar" sz="900" u="none" cap="none" strike="noStrike">
                <a:solidFill>
                  <a:srgbClr val="0070C0"/>
                </a:solidFill>
                <a:latin typeface="Bree Serif"/>
                <a:ea typeface="Bree Serif"/>
                <a:cs typeface="Bree Serif"/>
                <a:sym typeface="Bree Serif"/>
              </a:rPr>
              <a:t>iliac artery of the pelvis.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D. </a:t>
            </a:r>
            <a:r>
              <a:rPr b="0" i="0" lang="ar" sz="900" u="none" cap="none" strike="noStrike">
                <a:solidFill>
                  <a:srgbClr val="0070C0"/>
                </a:solidFill>
                <a:latin typeface="Bree Serif"/>
                <a:ea typeface="Bree Serif"/>
                <a:cs typeface="Bree Serif"/>
                <a:sym typeface="Bree Serif"/>
              </a:rPr>
              <a:t>The uterine tube is enclosed in the broad</a:t>
            </a:r>
            <a:r>
              <a:rPr lang="ar" sz="900">
                <a:solidFill>
                  <a:srgbClr val="0070C0"/>
                </a:solidFill>
                <a:latin typeface="Bree Serif"/>
                <a:ea typeface="Bree Serif"/>
                <a:cs typeface="Bree Serif"/>
                <a:sym typeface="Bree Serif"/>
              </a:rPr>
              <a:t> </a:t>
            </a:r>
            <a:r>
              <a:rPr b="0" i="0" lang="ar" sz="900" u="none" cap="none" strike="noStrike">
                <a:solidFill>
                  <a:srgbClr val="0070C0"/>
                </a:solidFill>
                <a:latin typeface="Bree Serif"/>
                <a:ea typeface="Bree Serif"/>
                <a:cs typeface="Bree Serif"/>
                <a:sym typeface="Bree Serif"/>
              </a:rPr>
              <a:t>ligament of the uterus.</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Q2:</a:t>
            </a:r>
            <a:r>
              <a:rPr b="1" lang="ar" sz="900">
                <a:latin typeface="Bree Serif"/>
                <a:ea typeface="Bree Serif"/>
                <a:cs typeface="Bree Serif"/>
                <a:sym typeface="Bree Serif"/>
              </a:rPr>
              <a:t> </a:t>
            </a:r>
            <a:r>
              <a:rPr lang="ar" sz="900">
                <a:latin typeface="Bree Serif"/>
                <a:ea typeface="Bree Serif"/>
                <a:cs typeface="Bree Serif"/>
                <a:sym typeface="Bree Serif"/>
              </a:rPr>
              <a:t>Which one of the following structures is related to the lateral end of the ovary?</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A. Fimbriae of uterine tube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B. </a:t>
            </a:r>
            <a:r>
              <a:rPr b="0" i="0" lang="ar" sz="900" u="none" cap="none" strike="noStrike">
                <a:solidFill>
                  <a:srgbClr val="0070C0"/>
                </a:solidFill>
                <a:latin typeface="Bree Serif"/>
                <a:ea typeface="Bree Serif"/>
                <a:cs typeface="Bree Serif"/>
                <a:sym typeface="Bree Serif"/>
              </a:rPr>
              <a:t>Ampulla of uterine tube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C. </a:t>
            </a:r>
            <a:r>
              <a:rPr b="0" i="0" lang="ar" sz="900" u="none" cap="none" strike="noStrike">
                <a:solidFill>
                  <a:srgbClr val="0070C0"/>
                </a:solidFill>
                <a:latin typeface="Bree Serif"/>
                <a:ea typeface="Bree Serif"/>
                <a:cs typeface="Bree Serif"/>
                <a:sym typeface="Bree Serif"/>
              </a:rPr>
              <a:t>Ligament of ovary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lang="ar" sz="900">
                <a:solidFill>
                  <a:srgbClr val="0070C0"/>
                </a:solidFill>
                <a:latin typeface="Bree Serif"/>
                <a:ea typeface="Bree Serif"/>
                <a:cs typeface="Bree Serif"/>
                <a:sym typeface="Bree Serif"/>
              </a:rPr>
              <a:t>D. </a:t>
            </a:r>
            <a:r>
              <a:rPr b="0" i="0" lang="ar" sz="900" u="none" cap="none" strike="noStrike">
                <a:solidFill>
                  <a:srgbClr val="0070C0"/>
                </a:solidFill>
                <a:latin typeface="Bree Serif"/>
                <a:ea typeface="Bree Serif"/>
                <a:cs typeface="Bree Serif"/>
                <a:sym typeface="Bree Serif"/>
              </a:rPr>
              <a:t>Round ligament of uterus</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Q3: </a:t>
            </a:r>
            <a:r>
              <a:rPr lang="ar" sz="900">
                <a:solidFill>
                  <a:schemeClr val="dk1"/>
                </a:solidFill>
                <a:latin typeface="Bree Serif"/>
                <a:ea typeface="Bree Serif"/>
                <a:cs typeface="Bree Serif"/>
                <a:sym typeface="Bree Serif"/>
              </a:rPr>
              <a:t>Which one of the following structures is anterior to the uterus?</a:t>
            </a:r>
            <a:endParaRPr sz="900">
              <a:solidFill>
                <a:schemeClr val="dk1"/>
              </a:solidFill>
              <a:latin typeface="Bree Serif"/>
              <a:ea typeface="Bree Serif"/>
              <a:cs typeface="Bree Serif"/>
              <a:sym typeface="Bree Serif"/>
            </a:endParaRPr>
          </a:p>
          <a:p>
            <a:pPr indent="0" lvl="0" marL="0" marR="0" rtl="0" algn="l">
              <a:lnSpc>
                <a:spcPct val="150000"/>
              </a:lnSpc>
              <a:spcBef>
                <a:spcPts val="0"/>
              </a:spcBef>
              <a:spcAft>
                <a:spcPts val="0"/>
              </a:spcAft>
              <a:buNone/>
            </a:pPr>
            <a:r>
              <a:rPr lang="ar" sz="900">
                <a:solidFill>
                  <a:srgbClr val="0070C0"/>
                </a:solidFill>
                <a:latin typeface="Bree Serif"/>
                <a:ea typeface="Bree Serif"/>
                <a:cs typeface="Bree Serif"/>
                <a:sym typeface="Bree Serif"/>
              </a:rPr>
              <a:t>A. Urinary bladder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None/>
            </a:pPr>
            <a:r>
              <a:rPr lang="ar" sz="900">
                <a:solidFill>
                  <a:srgbClr val="0070C0"/>
                </a:solidFill>
                <a:latin typeface="Bree Serif"/>
                <a:ea typeface="Bree Serif"/>
                <a:cs typeface="Bree Serif"/>
                <a:sym typeface="Bree Serif"/>
              </a:rPr>
              <a:t>B. Ureter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None/>
            </a:pPr>
            <a:r>
              <a:rPr lang="ar" sz="900">
                <a:solidFill>
                  <a:srgbClr val="0070C0"/>
                </a:solidFill>
                <a:latin typeface="Bree Serif"/>
                <a:ea typeface="Bree Serif"/>
                <a:cs typeface="Bree Serif"/>
                <a:sym typeface="Bree Serif"/>
              </a:rPr>
              <a:t>C. Sigmoid colon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None/>
            </a:pPr>
            <a:r>
              <a:rPr lang="ar" sz="900">
                <a:solidFill>
                  <a:srgbClr val="0070C0"/>
                </a:solidFill>
                <a:latin typeface="Bree Serif"/>
                <a:ea typeface="Bree Serif"/>
                <a:cs typeface="Bree Serif"/>
                <a:sym typeface="Bree Serif"/>
              </a:rPr>
              <a:t>D. Ovary</a:t>
            </a:r>
            <a:endParaRPr sz="900">
              <a:solidFill>
                <a:srgbClr val="0070C0"/>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b="1" lang="ar" sz="900">
                <a:solidFill>
                  <a:srgbClr val="FF0000"/>
                </a:solidFill>
                <a:latin typeface="Bree Serif"/>
                <a:ea typeface="Bree Serif"/>
                <a:cs typeface="Bree Serif"/>
                <a:sym typeface="Bree Serif"/>
              </a:rPr>
              <a:t>Q4: </a:t>
            </a:r>
            <a:r>
              <a:rPr lang="ar" sz="900">
                <a:solidFill>
                  <a:schemeClr val="dk1"/>
                </a:solidFill>
                <a:latin typeface="Bree Serif"/>
                <a:ea typeface="Bree Serif"/>
                <a:cs typeface="Bree Serif"/>
                <a:sym typeface="Bree Serif"/>
              </a:rPr>
              <a:t>Which of the following is supplied by the ovarian artery?</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A. Ovaries &amp; uterus</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B. Ovaries &amp; uterine tubes </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C. Uterine tubes &amp; uterus </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D. Uterus &amp; vagina</a:t>
            </a:r>
            <a:endParaRPr sz="900">
              <a:solidFill>
                <a:schemeClr val="dk1"/>
              </a:solidFill>
              <a:latin typeface="Bree Serif"/>
              <a:ea typeface="Bree Serif"/>
              <a:cs typeface="Bree Serif"/>
              <a:sym typeface="Bree Serif"/>
            </a:endParaRPr>
          </a:p>
          <a:p>
            <a:pPr indent="0" lvl="0" marL="0" marR="0" rtl="0" algn="l">
              <a:lnSpc>
                <a:spcPct val="150000"/>
              </a:lnSpc>
              <a:spcBef>
                <a:spcPts val="0"/>
              </a:spcBef>
              <a:spcAft>
                <a:spcPts val="0"/>
              </a:spcAft>
              <a:buNone/>
            </a:pPr>
            <a:r>
              <a:t/>
            </a:r>
            <a:endParaRPr sz="900">
              <a:solidFill>
                <a:srgbClr val="0070C0"/>
              </a:solidFill>
              <a:latin typeface="Bree Serif"/>
              <a:ea typeface="Bree Serif"/>
              <a:cs typeface="Bree Serif"/>
              <a:sym typeface="Bree Serif"/>
            </a:endParaRPr>
          </a:p>
        </p:txBody>
      </p:sp>
      <p:sp>
        <p:nvSpPr>
          <p:cNvPr id="538" name="Google Shape;538;p48"/>
          <p:cNvSpPr txBox="1"/>
          <p:nvPr/>
        </p:nvSpPr>
        <p:spPr>
          <a:xfrm>
            <a:off x="4822325" y="625550"/>
            <a:ext cx="4524000" cy="42162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a:t>
            </a:r>
            <a:r>
              <a:rPr b="1" lang="ar" sz="900">
                <a:solidFill>
                  <a:srgbClr val="FF0000"/>
                </a:solidFill>
                <a:latin typeface="Bree Serif"/>
                <a:ea typeface="Bree Serif"/>
                <a:cs typeface="Bree Serif"/>
                <a:sym typeface="Bree Serif"/>
              </a:rPr>
              <a:t>5</a:t>
            </a:r>
            <a:r>
              <a:rPr b="1" i="0" lang="ar" sz="900" u="none" cap="none" strike="noStrike">
                <a:solidFill>
                  <a:srgbClr val="FF0000"/>
                </a:solidFill>
                <a:latin typeface="Bree Serif"/>
                <a:ea typeface="Bree Serif"/>
                <a:cs typeface="Bree Serif"/>
                <a:sym typeface="Bree Serif"/>
              </a:rPr>
              <a:t>: </a:t>
            </a:r>
            <a:r>
              <a:rPr lang="ar" sz="900">
                <a:solidFill>
                  <a:schemeClr val="dk1"/>
                </a:solidFill>
                <a:latin typeface="Bree Serif"/>
                <a:ea typeface="Bree Serif"/>
                <a:cs typeface="Bree Serif"/>
                <a:sym typeface="Bree Serif"/>
              </a:rPr>
              <a:t>Which of the following parts is the site of fertilization? </a:t>
            </a:r>
            <a:endParaRPr sz="900">
              <a:solidFill>
                <a:schemeClr val="dk1"/>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a:t>
            </a:r>
            <a:r>
              <a:rPr lang="ar" sz="900">
                <a:solidFill>
                  <a:srgbClr val="0070C0"/>
                </a:solidFill>
                <a:latin typeface="Bree Serif"/>
                <a:ea typeface="Bree Serif"/>
                <a:cs typeface="Bree Serif"/>
                <a:sym typeface="Bree Serif"/>
              </a:rPr>
              <a:t> Intramural part</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B. </a:t>
            </a:r>
            <a:r>
              <a:rPr lang="ar" sz="900">
                <a:solidFill>
                  <a:srgbClr val="0070C0"/>
                </a:solidFill>
                <a:latin typeface="Bree Serif"/>
                <a:ea typeface="Bree Serif"/>
                <a:cs typeface="Bree Serif"/>
                <a:sym typeface="Bree Serif"/>
              </a:rPr>
              <a:t>Isthmus</a:t>
            </a:r>
            <a:br>
              <a:rPr b="0" i="0" lang="ar" sz="900" u="none" cap="none" strike="noStrike">
                <a:solidFill>
                  <a:srgbClr val="000000"/>
                </a:solidFill>
                <a:latin typeface="Bree Serif"/>
                <a:ea typeface="Bree Serif"/>
                <a:cs typeface="Bree Serif"/>
                <a:sym typeface="Bree Serif"/>
              </a:rPr>
            </a:br>
            <a:r>
              <a:rPr b="0" i="0" lang="ar" sz="900" u="none" cap="none" strike="noStrike">
                <a:solidFill>
                  <a:srgbClr val="0070C0"/>
                </a:solidFill>
                <a:latin typeface="Bree Serif"/>
                <a:ea typeface="Bree Serif"/>
                <a:cs typeface="Bree Serif"/>
                <a:sym typeface="Bree Serif"/>
              </a:rPr>
              <a:t>C</a:t>
            </a:r>
            <a:r>
              <a:rPr lang="ar" sz="900">
                <a:solidFill>
                  <a:srgbClr val="0070C0"/>
                </a:solidFill>
                <a:latin typeface="Bree Serif"/>
                <a:ea typeface="Bree Serif"/>
                <a:cs typeface="Bree Serif"/>
                <a:sym typeface="Bree Serif"/>
              </a:rPr>
              <a:t>. Ampulla</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a:t>
            </a:r>
            <a:r>
              <a:rPr lang="ar" sz="900">
                <a:solidFill>
                  <a:srgbClr val="0070C0"/>
                </a:solidFill>
                <a:latin typeface="Bree Serif"/>
                <a:ea typeface="Bree Serif"/>
                <a:cs typeface="Bree Serif"/>
                <a:sym typeface="Bree Serif"/>
              </a:rPr>
              <a:t>Infundibulum</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1" i="0" lang="ar" sz="900" u="none" cap="none" strike="noStrike">
                <a:solidFill>
                  <a:srgbClr val="FF0000"/>
                </a:solidFill>
                <a:latin typeface="Bree Serif"/>
                <a:ea typeface="Bree Serif"/>
                <a:cs typeface="Bree Serif"/>
                <a:sym typeface="Bree Serif"/>
              </a:rPr>
              <a:t>Q</a:t>
            </a:r>
            <a:r>
              <a:rPr b="1" lang="ar" sz="900">
                <a:solidFill>
                  <a:srgbClr val="FF0000"/>
                </a:solidFill>
                <a:latin typeface="Bree Serif"/>
                <a:ea typeface="Bree Serif"/>
                <a:cs typeface="Bree Serif"/>
                <a:sym typeface="Bree Serif"/>
              </a:rPr>
              <a:t>6</a:t>
            </a:r>
            <a:r>
              <a:rPr b="1" i="0" lang="ar" sz="900" u="none" cap="none" strike="noStrike">
                <a:solidFill>
                  <a:srgbClr val="FF0000"/>
                </a:solidFill>
                <a:latin typeface="Bree Serif"/>
                <a:ea typeface="Bree Serif"/>
                <a:cs typeface="Bree Serif"/>
                <a:sym typeface="Bree Serif"/>
              </a:rPr>
              <a:t>: </a:t>
            </a:r>
            <a:r>
              <a:rPr lang="ar" sz="900">
                <a:solidFill>
                  <a:schemeClr val="dk1"/>
                </a:solidFill>
                <a:latin typeface="Bree Serif"/>
                <a:ea typeface="Bree Serif"/>
                <a:cs typeface="Bree Serif"/>
                <a:sym typeface="Bree Serif"/>
              </a:rPr>
              <a:t>Production of female germ cells is the function of which of the following?</a:t>
            </a:r>
            <a:endParaRPr b="0" i="0" sz="900" u="none" cap="none" strike="noStrike">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A. Vagina</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B. </a:t>
            </a:r>
            <a:r>
              <a:rPr lang="ar" sz="900">
                <a:solidFill>
                  <a:srgbClr val="0070C0"/>
                </a:solidFill>
                <a:latin typeface="Bree Serif"/>
                <a:ea typeface="Bree Serif"/>
                <a:cs typeface="Bree Serif"/>
                <a:sym typeface="Bree Serif"/>
              </a:rPr>
              <a:t>Uterus</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C. Ovaries</a:t>
            </a:r>
            <a:endParaRPr b="0" i="0" sz="900" u="none" cap="none" strike="noStrike">
              <a:solidFill>
                <a:srgbClr val="00000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rPr b="0" i="0" lang="ar" sz="900" u="none" cap="none" strike="noStrike">
                <a:solidFill>
                  <a:srgbClr val="0070C0"/>
                </a:solidFill>
                <a:latin typeface="Bree Serif"/>
                <a:ea typeface="Bree Serif"/>
                <a:cs typeface="Bree Serif"/>
                <a:sym typeface="Bree Serif"/>
              </a:rPr>
              <a:t>D. Uterine tubes</a:t>
            </a:r>
            <a:endParaRPr b="0" i="0" sz="900" u="none" cap="none" strike="noStrike">
              <a:solidFill>
                <a:srgbClr val="0070C0"/>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b="1" lang="ar" sz="900">
                <a:solidFill>
                  <a:srgbClr val="FF0000"/>
                </a:solidFill>
                <a:latin typeface="Bree Serif"/>
                <a:ea typeface="Bree Serif"/>
                <a:cs typeface="Bree Serif"/>
                <a:sym typeface="Bree Serif"/>
              </a:rPr>
              <a:t>Q7: </a:t>
            </a:r>
            <a:r>
              <a:rPr lang="ar" sz="900">
                <a:solidFill>
                  <a:schemeClr val="dk1"/>
                </a:solidFill>
                <a:latin typeface="Bree Serif"/>
                <a:ea typeface="Bree Serif"/>
                <a:cs typeface="Bree Serif"/>
                <a:sym typeface="Bree Serif"/>
              </a:rPr>
              <a:t>Which groups of lymph nodes are the sentinel nodes in cases of ovarian cancer?</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A. Paraaortic</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B. Uterus node</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C. External iliac</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D. Superficial inguinal</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b="1" lang="ar" sz="900">
                <a:solidFill>
                  <a:srgbClr val="FF0000"/>
                </a:solidFill>
                <a:latin typeface="Bree Serif"/>
                <a:ea typeface="Bree Serif"/>
                <a:cs typeface="Bree Serif"/>
                <a:sym typeface="Bree Serif"/>
              </a:rPr>
              <a:t>Q6: </a:t>
            </a:r>
            <a:r>
              <a:rPr lang="ar" sz="900">
                <a:solidFill>
                  <a:schemeClr val="dk1"/>
                </a:solidFill>
                <a:latin typeface="Bree Serif"/>
                <a:ea typeface="Bree Serif"/>
                <a:cs typeface="Bree Serif"/>
                <a:sym typeface="Bree Serif"/>
              </a:rPr>
              <a:t>Which one of the following structures is lateral to the Vagina?</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A. Ureter </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B. Uterus</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C. Ovaries</a:t>
            </a:r>
            <a:endParaRPr sz="900">
              <a:solidFill>
                <a:schemeClr val="dk1"/>
              </a:solidFill>
              <a:latin typeface="Bree Serif"/>
              <a:ea typeface="Bree Serif"/>
              <a:cs typeface="Bree Serif"/>
              <a:sym typeface="Bree Serif"/>
            </a:endParaRPr>
          </a:p>
          <a:p>
            <a:pPr indent="0" lvl="0" marL="0" rtl="0" algn="l">
              <a:lnSpc>
                <a:spcPct val="150000"/>
              </a:lnSpc>
              <a:spcBef>
                <a:spcPts val="0"/>
              </a:spcBef>
              <a:spcAft>
                <a:spcPts val="0"/>
              </a:spcAft>
              <a:buClr>
                <a:schemeClr val="dk1"/>
              </a:buClr>
              <a:buSzPts val="900"/>
              <a:buFont typeface="Arial"/>
              <a:buNone/>
            </a:pPr>
            <a:r>
              <a:rPr lang="ar" sz="900">
                <a:solidFill>
                  <a:srgbClr val="0070C0"/>
                </a:solidFill>
                <a:latin typeface="Bree Serif"/>
                <a:ea typeface="Bree Serif"/>
                <a:cs typeface="Bree Serif"/>
                <a:sym typeface="Bree Serif"/>
              </a:rPr>
              <a:t>D. Uterine tubes</a:t>
            </a:r>
            <a:endParaRPr sz="900">
              <a:solidFill>
                <a:schemeClr val="dk1"/>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t/>
            </a:r>
            <a:endParaRPr sz="900">
              <a:solidFill>
                <a:srgbClr val="0070C0"/>
              </a:solidFill>
              <a:latin typeface="Bree Serif"/>
              <a:ea typeface="Bree Serif"/>
              <a:cs typeface="Bree Serif"/>
              <a:sym typeface="Bree Serif"/>
            </a:endParaRPr>
          </a:p>
          <a:p>
            <a:pPr indent="0" lvl="0" marL="0" marR="0" rtl="0" algn="l">
              <a:lnSpc>
                <a:spcPct val="150000"/>
              </a:lnSpc>
              <a:spcBef>
                <a:spcPts val="0"/>
              </a:spcBef>
              <a:spcAft>
                <a:spcPts val="0"/>
              </a:spcAft>
              <a:buClr>
                <a:srgbClr val="000000"/>
              </a:buClr>
              <a:buSzPts val="900"/>
              <a:buFont typeface="Arial"/>
              <a:buNone/>
            </a:pPr>
            <a:r>
              <a:t/>
            </a:r>
            <a:endParaRPr b="0" i="0" sz="900" u="none" cap="none" strike="noStrike">
              <a:solidFill>
                <a:srgbClr val="262626"/>
              </a:solidFill>
              <a:latin typeface="Bree Serif"/>
              <a:ea typeface="Bree Serif"/>
              <a:cs typeface="Bree Serif"/>
              <a:sym typeface="Bree Serif"/>
            </a:endParaRPr>
          </a:p>
        </p:txBody>
      </p:sp>
      <p:sp>
        <p:nvSpPr>
          <p:cNvPr id="539" name="Google Shape;539;p48"/>
          <p:cNvSpPr txBox="1"/>
          <p:nvPr>
            <p:ph idx="12" type="sldNum"/>
          </p:nvPr>
        </p:nvSpPr>
        <p:spPr>
          <a:xfrm>
            <a:off x="8772125" y="4749900"/>
            <a:ext cx="2892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540" name="Google Shape;540;p48"/>
          <p:cNvGraphicFramePr/>
          <p:nvPr/>
        </p:nvGraphicFramePr>
        <p:xfrm>
          <a:off x="5882050" y="0"/>
          <a:ext cx="3000000" cy="3000000"/>
        </p:xfrm>
        <a:graphic>
          <a:graphicData uri="http://schemas.openxmlformats.org/drawingml/2006/table">
            <a:tbl>
              <a:tblPr>
                <a:noFill/>
                <a:tableStyleId>{7E4BE8DA-8F94-47FE-8839-91270B59E9F5}</a:tableStyleId>
              </a:tblPr>
              <a:tblGrid>
                <a:gridCol w="407750"/>
                <a:gridCol w="407750"/>
                <a:gridCol w="407750"/>
                <a:gridCol w="407750"/>
                <a:gridCol w="407750"/>
                <a:gridCol w="407750"/>
                <a:gridCol w="407750"/>
                <a:gridCol w="407750"/>
              </a:tblGrid>
              <a:tr h="223400">
                <a:tc>
                  <a:txBody>
                    <a:bodyPr/>
                    <a:lstStyle/>
                    <a:p>
                      <a:pPr indent="0" lvl="0" marL="0" rtl="0" algn="ctr">
                        <a:spcBef>
                          <a:spcPts val="0"/>
                        </a:spcBef>
                        <a:spcAft>
                          <a:spcPts val="0"/>
                        </a:spcAft>
                        <a:buNone/>
                      </a:pPr>
                      <a:r>
                        <a:rPr lang="ar" sz="800">
                          <a:latin typeface="Bree Serif"/>
                          <a:ea typeface="Bree Serif"/>
                          <a:cs typeface="Bree Serif"/>
                          <a:sym typeface="Bree Serif"/>
                        </a:rPr>
                        <a:t>Q1</a:t>
                      </a:r>
                      <a:endParaRPr sz="800">
                        <a:latin typeface="Bree Serif"/>
                        <a:ea typeface="Bree Serif"/>
                        <a:cs typeface="Bree Serif"/>
                        <a:sym typeface="Bree Serif"/>
                      </a:endParaRPr>
                    </a:p>
                  </a:txBody>
                  <a:tcPr marT="91425" marB="91425" marR="91425" marL="91425">
                    <a:solidFill>
                      <a:srgbClr val="F4CCCC"/>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Q2</a:t>
                      </a:r>
                      <a:endParaRPr sz="800">
                        <a:latin typeface="Bree Serif"/>
                        <a:ea typeface="Bree Serif"/>
                        <a:cs typeface="Bree Serif"/>
                        <a:sym typeface="Bree Serif"/>
                      </a:endParaRPr>
                    </a:p>
                  </a:txBody>
                  <a:tcPr marT="91425" marB="91425" marR="91425" marL="91425">
                    <a:solidFill>
                      <a:srgbClr val="F4CCCC"/>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Q3</a:t>
                      </a:r>
                      <a:endParaRPr sz="800">
                        <a:latin typeface="Bree Serif"/>
                        <a:ea typeface="Bree Serif"/>
                        <a:cs typeface="Bree Serif"/>
                        <a:sym typeface="Bree Serif"/>
                      </a:endParaRPr>
                    </a:p>
                  </a:txBody>
                  <a:tcPr marT="91425" marB="91425" marR="91425" marL="91425">
                    <a:solidFill>
                      <a:srgbClr val="F4CCCC"/>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Q4</a:t>
                      </a:r>
                      <a:endParaRPr sz="800">
                        <a:latin typeface="Bree Serif"/>
                        <a:ea typeface="Bree Serif"/>
                        <a:cs typeface="Bree Serif"/>
                        <a:sym typeface="Bree Serif"/>
                      </a:endParaRPr>
                    </a:p>
                  </a:txBody>
                  <a:tcPr marT="91425" marB="91425" marR="91425" marL="91425">
                    <a:solidFill>
                      <a:srgbClr val="F4CCCC"/>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Q5</a:t>
                      </a:r>
                      <a:endParaRPr sz="800">
                        <a:latin typeface="Bree Serif"/>
                        <a:ea typeface="Bree Serif"/>
                        <a:cs typeface="Bree Serif"/>
                        <a:sym typeface="Bree Serif"/>
                      </a:endParaRPr>
                    </a:p>
                  </a:txBody>
                  <a:tcPr marT="91425" marB="91425" marR="91425" marL="91425">
                    <a:solidFill>
                      <a:srgbClr val="F4CCCC"/>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Q6</a:t>
                      </a:r>
                      <a:endParaRPr sz="800">
                        <a:latin typeface="Bree Serif"/>
                        <a:ea typeface="Bree Serif"/>
                        <a:cs typeface="Bree Serif"/>
                        <a:sym typeface="Bree Serif"/>
                      </a:endParaRPr>
                    </a:p>
                  </a:txBody>
                  <a:tcPr marT="91425" marB="91425" marR="91425" marL="91425">
                    <a:solidFill>
                      <a:srgbClr val="F4CCCC"/>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Q7</a:t>
                      </a:r>
                      <a:endParaRPr sz="800">
                        <a:latin typeface="Bree Serif"/>
                        <a:ea typeface="Bree Serif"/>
                        <a:cs typeface="Bree Serif"/>
                        <a:sym typeface="Bree Serif"/>
                      </a:endParaRPr>
                    </a:p>
                  </a:txBody>
                  <a:tcPr marT="91425" marB="91425" marR="91425" marL="91425">
                    <a:solidFill>
                      <a:srgbClr val="F4CCCC"/>
                    </a:solidFill>
                  </a:tcPr>
                </a:tc>
                <a:tc>
                  <a:txBody>
                    <a:bodyPr/>
                    <a:lstStyle/>
                    <a:p>
                      <a:pPr indent="0" lvl="0" marL="0" rtl="0" algn="ctr">
                        <a:spcBef>
                          <a:spcPts val="0"/>
                        </a:spcBef>
                        <a:spcAft>
                          <a:spcPts val="0"/>
                        </a:spcAft>
                        <a:buNone/>
                      </a:pPr>
                      <a:r>
                        <a:rPr lang="ar" sz="800">
                          <a:latin typeface="Bree Serif"/>
                          <a:ea typeface="Bree Serif"/>
                          <a:cs typeface="Bree Serif"/>
                          <a:sym typeface="Bree Serif"/>
                        </a:rPr>
                        <a:t>Q8</a:t>
                      </a:r>
                      <a:endParaRPr sz="800">
                        <a:latin typeface="Bree Serif"/>
                        <a:ea typeface="Bree Serif"/>
                        <a:cs typeface="Bree Serif"/>
                        <a:sym typeface="Bree Serif"/>
                      </a:endParaRPr>
                    </a:p>
                  </a:txBody>
                  <a:tcPr marT="91425" marB="91425" marR="91425" marL="91425">
                    <a:solidFill>
                      <a:srgbClr val="F4CCCC"/>
                    </a:solidFill>
                  </a:tcPr>
                </a:tc>
              </a:tr>
              <a:tr h="223400">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D</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B</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C</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C</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c>
                  <a:txBody>
                    <a:bodyPr/>
                    <a:lstStyle/>
                    <a:p>
                      <a:pPr indent="0" lvl="0" marL="0" rtl="0" algn="ctr">
                        <a:spcBef>
                          <a:spcPts val="0"/>
                        </a:spcBef>
                        <a:spcAft>
                          <a:spcPts val="0"/>
                        </a:spcAft>
                        <a:buNone/>
                      </a:pPr>
                      <a:r>
                        <a:rPr lang="ar" sz="800">
                          <a:solidFill>
                            <a:srgbClr val="EFEFEF"/>
                          </a:solidFill>
                          <a:latin typeface="Bree Serif"/>
                          <a:ea typeface="Bree Serif"/>
                          <a:cs typeface="Bree Serif"/>
                          <a:sym typeface="Bree Serif"/>
                        </a:rPr>
                        <a:t>A</a:t>
                      </a:r>
                      <a:endParaRPr sz="800">
                        <a:solidFill>
                          <a:srgbClr val="EFEFEF"/>
                        </a:solidFill>
                        <a:latin typeface="Bree Serif"/>
                        <a:ea typeface="Bree Serif"/>
                        <a:cs typeface="Bree Serif"/>
                        <a:sym typeface="Bree Serif"/>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pic>
        <p:nvPicPr>
          <p:cNvPr id="545" name="Google Shape;545;p49"/>
          <p:cNvPicPr preferRelativeResize="0"/>
          <p:nvPr/>
        </p:nvPicPr>
        <p:blipFill rotWithShape="1">
          <a:blip r:embed="rId3">
            <a:alphaModFix/>
          </a:blip>
          <a:srcRect b="40678" l="16887" r="21277" t="28723"/>
          <a:stretch/>
        </p:blipFill>
        <p:spPr>
          <a:xfrm>
            <a:off x="7628876" y="92051"/>
            <a:ext cx="1459225" cy="722100"/>
          </a:xfrm>
          <a:prstGeom prst="rect">
            <a:avLst/>
          </a:prstGeom>
          <a:noFill/>
          <a:ln>
            <a:noFill/>
          </a:ln>
        </p:spPr>
      </p:pic>
      <p:sp>
        <p:nvSpPr>
          <p:cNvPr id="546" name="Google Shape;546;p49"/>
          <p:cNvSpPr txBox="1"/>
          <p:nvPr/>
        </p:nvSpPr>
        <p:spPr>
          <a:xfrm>
            <a:off x="2832925" y="217000"/>
            <a:ext cx="3088800" cy="6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0">
                <a:latin typeface="Bree Serif"/>
                <a:ea typeface="Bree Serif"/>
                <a:cs typeface="Bree Serif"/>
                <a:sym typeface="Bree Serif"/>
              </a:rPr>
              <a:t>Members board</a:t>
            </a:r>
            <a:endParaRPr b="1" sz="3000">
              <a:latin typeface="Bree Serif"/>
              <a:ea typeface="Bree Serif"/>
              <a:cs typeface="Bree Serif"/>
              <a:sym typeface="Bree Serif"/>
            </a:endParaRPr>
          </a:p>
        </p:txBody>
      </p:sp>
      <p:sp>
        <p:nvSpPr>
          <p:cNvPr id="547" name="Google Shape;547;p49"/>
          <p:cNvSpPr txBox="1"/>
          <p:nvPr/>
        </p:nvSpPr>
        <p:spPr>
          <a:xfrm>
            <a:off x="1231575" y="1104713"/>
            <a:ext cx="2330100" cy="346200"/>
          </a:xfrm>
          <a:prstGeom prst="rect">
            <a:avLst/>
          </a:prstGeom>
          <a:noFill/>
          <a:ln>
            <a:noFill/>
          </a:ln>
        </p:spPr>
        <p:txBody>
          <a:bodyPr anchorCtr="0" anchor="t" bIns="91425" lIns="91425" spcFirstLastPara="1" rIns="91425" wrap="square" tIns="91425">
            <a:noAutofit/>
          </a:bodyPr>
          <a:lstStyle/>
          <a:p>
            <a:pPr indent="-304800" lvl="0" marL="457200" rtl="0" algn="ctr">
              <a:spcBef>
                <a:spcPts val="0"/>
              </a:spcBef>
              <a:spcAft>
                <a:spcPts val="0"/>
              </a:spcAft>
              <a:buClr>
                <a:srgbClr val="BE1E2D"/>
              </a:buClr>
              <a:buSzPts val="1200"/>
              <a:buFont typeface="Bree Serif"/>
              <a:buChar char="●"/>
            </a:pPr>
            <a:r>
              <a:rPr b="1" lang="ar" sz="1200">
                <a:solidFill>
                  <a:srgbClr val="BE1E2D"/>
                </a:solidFill>
                <a:latin typeface="Bree Serif"/>
                <a:ea typeface="Bree Serif"/>
                <a:cs typeface="Bree Serif"/>
                <a:sym typeface="Bree Serif"/>
              </a:rPr>
              <a:t>Abdulrahman Shadid</a:t>
            </a:r>
            <a:endParaRPr b="1" sz="1200">
              <a:solidFill>
                <a:srgbClr val="BE1E2D"/>
              </a:solidFill>
              <a:latin typeface="Bree Serif"/>
              <a:ea typeface="Bree Serif"/>
              <a:cs typeface="Bree Serif"/>
              <a:sym typeface="Bree Serif"/>
            </a:endParaRPr>
          </a:p>
        </p:txBody>
      </p:sp>
      <p:sp>
        <p:nvSpPr>
          <p:cNvPr id="548" name="Google Shape;548;p49"/>
          <p:cNvSpPr txBox="1"/>
          <p:nvPr/>
        </p:nvSpPr>
        <p:spPr>
          <a:xfrm>
            <a:off x="4815550" y="1104737"/>
            <a:ext cx="2213100" cy="346200"/>
          </a:xfrm>
          <a:prstGeom prst="rect">
            <a:avLst/>
          </a:prstGeom>
          <a:noFill/>
          <a:ln>
            <a:noFill/>
          </a:ln>
        </p:spPr>
        <p:txBody>
          <a:bodyPr anchorCtr="0" anchor="t" bIns="91425" lIns="91425" spcFirstLastPara="1" rIns="91425" wrap="square" tIns="91425">
            <a:noAutofit/>
          </a:bodyPr>
          <a:lstStyle/>
          <a:p>
            <a:pPr indent="-241300" lvl="0" marL="342900" rtl="0" algn="ctr">
              <a:spcBef>
                <a:spcPts val="0"/>
              </a:spcBef>
              <a:spcAft>
                <a:spcPts val="0"/>
              </a:spcAft>
              <a:buClr>
                <a:srgbClr val="BE1E2D"/>
              </a:buClr>
              <a:buSzPts val="1200"/>
              <a:buFont typeface="Bree Serif"/>
              <a:buChar char="●"/>
            </a:pPr>
            <a:r>
              <a:rPr b="1" lang="ar" sz="1200">
                <a:solidFill>
                  <a:srgbClr val="BE1E2D"/>
                </a:solidFill>
                <a:latin typeface="Bree Serif"/>
                <a:ea typeface="Bree Serif"/>
                <a:cs typeface="Bree Serif"/>
                <a:sym typeface="Bree Serif"/>
              </a:rPr>
              <a:t>Ateen Almutairi</a:t>
            </a:r>
            <a:endParaRPr b="1" sz="1200">
              <a:solidFill>
                <a:srgbClr val="BE1E2D"/>
              </a:solidFill>
              <a:latin typeface="Bree Serif"/>
              <a:ea typeface="Bree Serif"/>
              <a:cs typeface="Bree Serif"/>
              <a:sym typeface="Bree Serif"/>
            </a:endParaRPr>
          </a:p>
        </p:txBody>
      </p:sp>
      <p:sp>
        <p:nvSpPr>
          <p:cNvPr id="549" name="Google Shape;549;p49"/>
          <p:cNvSpPr txBox="1"/>
          <p:nvPr/>
        </p:nvSpPr>
        <p:spPr>
          <a:xfrm>
            <a:off x="5127163" y="1490550"/>
            <a:ext cx="2411700" cy="32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latin typeface="Bree Serif"/>
                <a:ea typeface="Bree Serif"/>
                <a:cs typeface="Bree Serif"/>
                <a:sym typeface="Bree Serif"/>
              </a:rPr>
              <a:t>Girls team :</a:t>
            </a:r>
            <a:endParaRPr b="1" sz="1000">
              <a:latin typeface="Bree Serif"/>
              <a:ea typeface="Bree Serif"/>
              <a:cs typeface="Bree Serif"/>
              <a:sym typeface="Bree Serif"/>
            </a:endParaRPr>
          </a:p>
          <a:p>
            <a:pPr indent="0" lvl="0" marL="0" rtl="0" algn="l">
              <a:spcBef>
                <a:spcPts val="0"/>
              </a:spcBef>
              <a:spcAft>
                <a:spcPts val="0"/>
              </a:spcAft>
              <a:buNone/>
            </a:pPr>
            <a:r>
              <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Ajeed Al Rashoud</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‏Taif Alotaibi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‏Noura Al Turki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‏Amirah Al-Zahrani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‏Alhanouf Al-haluli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‏Sara Al-Abdulkarem</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‏Renad Al Haqbani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‏Nouf Al Humaidhi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Jude Al Khalifah</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Nouf Al Hussaini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 Danah Al Halees</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 Rema Al Mutawa</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 Maha Al Nahdi </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Razan Al zohaifi </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SzPts val="1000"/>
              <a:buFont typeface="Bree Serif"/>
              <a:buChar char="●"/>
            </a:pPr>
            <a:r>
              <a:rPr b="1" lang="ar" sz="1000">
                <a:latin typeface="Bree Serif"/>
                <a:ea typeface="Bree Serif"/>
                <a:cs typeface="Bree Serif"/>
                <a:sym typeface="Bree Serif"/>
              </a:rPr>
              <a:t>Ghalia </a:t>
            </a:r>
            <a:r>
              <a:rPr b="1" lang="ar" sz="1000">
                <a:solidFill>
                  <a:schemeClr val="dk1"/>
                </a:solidFill>
                <a:latin typeface="Bree Serif"/>
                <a:ea typeface="Bree Serif"/>
                <a:cs typeface="Bree Serif"/>
                <a:sym typeface="Bree Serif"/>
              </a:rPr>
              <a:t>Alnufaei</a:t>
            </a:r>
            <a:endParaRPr b="1" sz="1000">
              <a:latin typeface="Bree Serif"/>
              <a:ea typeface="Bree Serif"/>
              <a:cs typeface="Bree Serif"/>
              <a:sym typeface="Bree Serif"/>
            </a:endParaRPr>
          </a:p>
        </p:txBody>
      </p:sp>
      <p:sp>
        <p:nvSpPr>
          <p:cNvPr id="550" name="Google Shape;550;p49"/>
          <p:cNvSpPr txBox="1"/>
          <p:nvPr/>
        </p:nvSpPr>
        <p:spPr>
          <a:xfrm>
            <a:off x="3627475" y="769375"/>
            <a:ext cx="1499700" cy="41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400">
                <a:solidFill>
                  <a:srgbClr val="000000"/>
                </a:solidFill>
                <a:latin typeface="Bree Serif"/>
                <a:ea typeface="Bree Serif"/>
                <a:cs typeface="Bree Serif"/>
                <a:sym typeface="Bree Serif"/>
              </a:rPr>
              <a:t>Team leaders</a:t>
            </a:r>
            <a:endParaRPr b="1" sz="1400">
              <a:solidFill>
                <a:srgbClr val="000000"/>
              </a:solidFill>
            </a:endParaRPr>
          </a:p>
        </p:txBody>
      </p:sp>
      <p:sp>
        <p:nvSpPr>
          <p:cNvPr id="551" name="Google Shape;551;p49"/>
          <p:cNvSpPr/>
          <p:nvPr/>
        </p:nvSpPr>
        <p:spPr>
          <a:xfrm rot="10797124">
            <a:off x="8060850" y="4533850"/>
            <a:ext cx="1075800" cy="376500"/>
          </a:xfrm>
          <a:prstGeom prst="homePlate">
            <a:avLst>
              <a:gd fmla="val 50000" name="adj"/>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9"/>
          <p:cNvSpPr txBox="1"/>
          <p:nvPr/>
        </p:nvSpPr>
        <p:spPr>
          <a:xfrm>
            <a:off x="1680050" y="1341225"/>
            <a:ext cx="2411700" cy="246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ar" sz="1000">
                <a:latin typeface="Bree Serif"/>
                <a:ea typeface="Bree Serif"/>
                <a:cs typeface="Bree Serif"/>
                <a:sym typeface="Bree Serif"/>
              </a:rPr>
              <a:t>Boys team: </a:t>
            </a:r>
            <a:endParaRPr b="1" sz="1000">
              <a:latin typeface="Bree Serif"/>
              <a:ea typeface="Bree Serif"/>
              <a:cs typeface="Bree Serif"/>
              <a:sym typeface="Bree Serif"/>
            </a:endParaRPr>
          </a:p>
          <a:p>
            <a:pPr indent="-292100" lvl="0" marL="457200" rtl="0" algn="l">
              <a:lnSpc>
                <a:spcPct val="115000"/>
              </a:lnSpc>
              <a:spcBef>
                <a:spcPts val="1000"/>
              </a:spcBef>
              <a:spcAft>
                <a:spcPts val="0"/>
              </a:spcAft>
              <a:buClr>
                <a:srgbClr val="000000"/>
              </a:buClr>
              <a:buSzPts val="1000"/>
              <a:buFont typeface="Bree Serif"/>
              <a:buChar char="●"/>
            </a:pPr>
            <a:r>
              <a:rPr b="1" lang="ar" sz="1000">
                <a:latin typeface="Bree Serif"/>
                <a:ea typeface="Bree Serif"/>
                <a:cs typeface="Bree Serif"/>
                <a:sym typeface="Bree Serif"/>
              </a:rPr>
              <a:t>Mohammed Al-huqbani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Salman Alagla</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Ziyad Al-jofan</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Ali Aldawood</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Khalid Nagshabandi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Sameh nuser</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Abdullah Basamh</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Alwaleed Alsaleh</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Mohaned Makkawi</a:t>
            </a:r>
            <a:endParaRPr b="1" sz="1000">
              <a:latin typeface="Bree Serif"/>
              <a:ea typeface="Bree Serif"/>
              <a:cs typeface="Bree Serif"/>
              <a:sym typeface="Bree Serif"/>
            </a:endParaRPr>
          </a:p>
          <a:p>
            <a:pPr indent="-292100" lvl="0" marL="457200" rtl="0" algn="l">
              <a:lnSpc>
                <a:spcPct val="115000"/>
              </a:lnSpc>
              <a:spcBef>
                <a:spcPts val="0"/>
              </a:spcBef>
              <a:spcAft>
                <a:spcPts val="0"/>
              </a:spcAft>
              <a:buClr>
                <a:srgbClr val="000000"/>
              </a:buClr>
              <a:buSzPts val="1000"/>
              <a:buFont typeface="Bree Serif"/>
              <a:buChar char="●"/>
            </a:pPr>
            <a:r>
              <a:rPr b="1" lang="ar" sz="1000">
                <a:latin typeface="Bree Serif"/>
                <a:ea typeface="Bree Serif"/>
                <a:cs typeface="Bree Serif"/>
                <a:sym typeface="Bree Serif"/>
              </a:rPr>
              <a:t>Abdullah Alghamdi</a:t>
            </a:r>
            <a:endParaRPr b="1" sz="1000">
              <a:latin typeface="Bree Serif"/>
              <a:ea typeface="Bree Serif"/>
              <a:cs typeface="Bree Serif"/>
              <a:sym typeface="Bree Serif"/>
            </a:endParaRPr>
          </a:p>
        </p:txBody>
      </p:sp>
      <p:pic>
        <p:nvPicPr>
          <p:cNvPr id="553" name="Google Shape;553;p49">
            <a:hlinkClick r:id="rId4"/>
          </p:cNvPr>
          <p:cNvPicPr preferRelativeResize="0"/>
          <p:nvPr/>
        </p:nvPicPr>
        <p:blipFill>
          <a:blip r:embed="rId5">
            <a:alphaModFix/>
          </a:blip>
          <a:stretch>
            <a:fillRect/>
          </a:stretch>
        </p:blipFill>
        <p:spPr>
          <a:xfrm>
            <a:off x="8419788" y="4694550"/>
            <a:ext cx="217201" cy="198163"/>
          </a:xfrm>
          <a:prstGeom prst="rect">
            <a:avLst/>
          </a:prstGeom>
          <a:noFill/>
          <a:ln>
            <a:noFill/>
          </a:ln>
        </p:spPr>
      </p:pic>
      <p:pic>
        <p:nvPicPr>
          <p:cNvPr id="554" name="Google Shape;554;p49">
            <a:hlinkClick r:id="rId6"/>
          </p:cNvPr>
          <p:cNvPicPr preferRelativeResize="0"/>
          <p:nvPr/>
        </p:nvPicPr>
        <p:blipFill>
          <a:blip r:embed="rId7">
            <a:alphaModFix/>
          </a:blip>
          <a:stretch>
            <a:fillRect/>
          </a:stretch>
        </p:blipFill>
        <p:spPr>
          <a:xfrm>
            <a:off x="8721751" y="4722846"/>
            <a:ext cx="217200" cy="141600"/>
          </a:xfrm>
          <a:prstGeom prst="roundRect">
            <a:avLst>
              <a:gd fmla="val 16667" name="adj"/>
            </a:avLst>
          </a:prstGeom>
          <a:noFill/>
          <a:ln>
            <a:noFill/>
          </a:ln>
        </p:spPr>
      </p:pic>
      <p:sp>
        <p:nvSpPr>
          <p:cNvPr id="555" name="Google Shape;555;p49"/>
          <p:cNvSpPr txBox="1"/>
          <p:nvPr/>
        </p:nvSpPr>
        <p:spPr>
          <a:xfrm rot="-1103">
            <a:off x="8201548" y="4491094"/>
            <a:ext cx="935100" cy="231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800">
                <a:solidFill>
                  <a:srgbClr val="000000"/>
                </a:solidFill>
                <a:latin typeface="Bree Serif"/>
                <a:ea typeface="Bree Serif"/>
                <a:cs typeface="Bree Serif"/>
                <a:sym typeface="Bree Serif"/>
              </a:rPr>
              <a:t>Contact us: </a:t>
            </a:r>
            <a:endParaRPr b="1" sz="800">
              <a:solidFill>
                <a:srgbClr val="000000"/>
              </a:solidFill>
              <a:latin typeface="Bree Serif"/>
              <a:ea typeface="Bree Serif"/>
              <a:cs typeface="Bree Serif"/>
              <a:sym typeface="Bree Serif"/>
            </a:endParaRPr>
          </a:p>
          <a:p>
            <a:pPr indent="0" lvl="0" marL="0" rtl="0" algn="ctr">
              <a:lnSpc>
                <a:spcPct val="115000"/>
              </a:lnSpc>
              <a:spcBef>
                <a:spcPts val="0"/>
              </a:spcBef>
              <a:spcAft>
                <a:spcPts val="0"/>
              </a:spcAft>
              <a:buNone/>
            </a:pPr>
            <a:r>
              <a:t/>
            </a:r>
            <a:endParaRPr b="1" sz="800">
              <a:solidFill>
                <a:srgbClr val="000000"/>
              </a:solidFill>
              <a:latin typeface="Bree Serif"/>
              <a:ea typeface="Bree Serif"/>
              <a:cs typeface="Bree Serif"/>
              <a:sym typeface="Bree Serif"/>
            </a:endParaRPr>
          </a:p>
        </p:txBody>
      </p:sp>
      <p:pic>
        <p:nvPicPr>
          <p:cNvPr id="556" name="Google Shape;556;p49"/>
          <p:cNvPicPr preferRelativeResize="0"/>
          <p:nvPr/>
        </p:nvPicPr>
        <p:blipFill rotWithShape="1">
          <a:blip r:embed="rId3">
            <a:alphaModFix/>
          </a:blip>
          <a:srcRect b="40678" l="16887" r="48995" t="28723"/>
          <a:stretch/>
        </p:blipFill>
        <p:spPr>
          <a:xfrm>
            <a:off x="5297983" y="2417683"/>
            <a:ext cx="196875" cy="176575"/>
          </a:xfrm>
          <a:prstGeom prst="rect">
            <a:avLst/>
          </a:prstGeom>
          <a:noFill/>
          <a:ln>
            <a:noFill/>
          </a:ln>
        </p:spPr>
      </p:pic>
      <p:pic>
        <p:nvPicPr>
          <p:cNvPr id="557" name="Google Shape;557;p49"/>
          <p:cNvPicPr preferRelativeResize="0"/>
          <p:nvPr/>
        </p:nvPicPr>
        <p:blipFill rotWithShape="1">
          <a:blip r:embed="rId3">
            <a:alphaModFix/>
          </a:blip>
          <a:srcRect b="40678" l="16887" r="48995" t="28723"/>
          <a:stretch/>
        </p:blipFill>
        <p:spPr>
          <a:xfrm>
            <a:off x="5170940" y="1189546"/>
            <a:ext cx="196875" cy="176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6" name="Shape 216"/>
        <p:cNvGrpSpPr/>
        <p:nvPr/>
      </p:nvGrpSpPr>
      <p:grpSpPr>
        <a:xfrm>
          <a:off x="0" y="0"/>
          <a:ext cx="0" cy="0"/>
          <a:chOff x="0" y="0"/>
          <a:chExt cx="0" cy="0"/>
        </a:xfrm>
      </p:grpSpPr>
      <p:sp>
        <p:nvSpPr>
          <p:cNvPr id="217" name="Google Shape;217;p38"/>
          <p:cNvSpPr txBox="1"/>
          <p:nvPr/>
        </p:nvSpPr>
        <p:spPr>
          <a:xfrm>
            <a:off x="960875" y="1996300"/>
            <a:ext cx="5287800" cy="25290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List the organs of female reproductive system.</a:t>
            </a:r>
            <a:endParaRPr sz="1200">
              <a:solidFill>
                <a:schemeClr val="dk1"/>
              </a:solidFill>
              <a:latin typeface="Bree Serif"/>
              <a:ea typeface="Bree Serif"/>
              <a:cs typeface="Bree Serif"/>
              <a:sym typeface="Bree Serif"/>
            </a:endParaRPr>
          </a:p>
          <a:p>
            <a:pPr indent="-304800" lvl="0" marL="457200" rtl="0" algn="l">
              <a:lnSpc>
                <a:spcPct val="100000"/>
              </a:lnSpc>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Describe the pelvic peritoneum in female.</a:t>
            </a:r>
            <a:endParaRPr sz="1200">
              <a:solidFill>
                <a:schemeClr val="dk1"/>
              </a:solidFill>
              <a:latin typeface="Bree Serif"/>
              <a:ea typeface="Bree Serif"/>
              <a:cs typeface="Bree Serif"/>
              <a:sym typeface="Bree Serif"/>
            </a:endParaRPr>
          </a:p>
          <a:p>
            <a:pPr indent="-304800" lvl="0" marL="457200" rtl="0" algn="l">
              <a:lnSpc>
                <a:spcPct val="100000"/>
              </a:lnSpc>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Describe the position and relations of the ovaries.</a:t>
            </a:r>
            <a:endParaRPr sz="1200">
              <a:solidFill>
                <a:schemeClr val="dk1"/>
              </a:solidFill>
              <a:latin typeface="Bree Serif"/>
              <a:ea typeface="Bree Serif"/>
              <a:cs typeface="Bree Serif"/>
              <a:sym typeface="Bree Serif"/>
            </a:endParaRPr>
          </a:p>
          <a:p>
            <a:pPr indent="-304800" lvl="0" marL="457200" rtl="0" algn="l">
              <a:lnSpc>
                <a:spcPct val="100000"/>
              </a:lnSpc>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List the parts of the uterine tube.</a:t>
            </a:r>
            <a:endParaRPr sz="1200">
              <a:solidFill>
                <a:schemeClr val="dk1"/>
              </a:solidFill>
              <a:latin typeface="Bree Serif"/>
              <a:ea typeface="Bree Serif"/>
              <a:cs typeface="Bree Serif"/>
              <a:sym typeface="Bree Serif"/>
            </a:endParaRPr>
          </a:p>
          <a:p>
            <a:pPr indent="-304800" lvl="0" marL="457200" rtl="0" algn="l">
              <a:lnSpc>
                <a:spcPct val="100000"/>
              </a:lnSpc>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Describe the anatomy of uterus regarding: subdivisions, cavity, relations, ligaments &amp; main support.</a:t>
            </a:r>
            <a:endParaRPr sz="1200">
              <a:solidFill>
                <a:schemeClr val="dk1"/>
              </a:solidFill>
              <a:latin typeface="Bree Serif"/>
              <a:ea typeface="Bree Serif"/>
              <a:cs typeface="Bree Serif"/>
              <a:sym typeface="Bree Serif"/>
            </a:endParaRPr>
          </a:p>
          <a:p>
            <a:pPr indent="-304800" lvl="0" marL="457200" rtl="0" algn="l">
              <a:lnSpc>
                <a:spcPct val="100000"/>
              </a:lnSpc>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Describe the anatomy of vagina regarding: structure, extent, length &amp; relations.</a:t>
            </a:r>
            <a:endParaRPr sz="1200">
              <a:solidFill>
                <a:schemeClr val="dk1"/>
              </a:solidFill>
              <a:latin typeface="Bree Serif"/>
              <a:ea typeface="Bree Serif"/>
              <a:cs typeface="Bree Serif"/>
              <a:sym typeface="Bree Serif"/>
            </a:endParaRPr>
          </a:p>
          <a:p>
            <a:pPr indent="-304800" lvl="0" marL="457200" rtl="0" algn="l">
              <a:lnSpc>
                <a:spcPct val="100000"/>
              </a:lnSpc>
              <a:spcBef>
                <a:spcPts val="0"/>
              </a:spcBef>
              <a:spcAft>
                <a:spcPts val="0"/>
              </a:spcAft>
              <a:buClr>
                <a:schemeClr val="dk1"/>
              </a:buClr>
              <a:buSzPts val="1200"/>
              <a:buFont typeface="Bree Serif"/>
              <a:buChar char="●"/>
            </a:pPr>
            <a:r>
              <a:rPr lang="ar" sz="1200">
                <a:solidFill>
                  <a:schemeClr val="dk1"/>
                </a:solidFill>
                <a:latin typeface="Bree Serif"/>
                <a:ea typeface="Bree Serif"/>
                <a:cs typeface="Bree Serif"/>
                <a:sym typeface="Bree Serif"/>
              </a:rPr>
              <a:t>Describe the supply (arteries, veins, lymph, nerves) of female reproductive system.</a:t>
            </a:r>
            <a:endParaRPr sz="1200">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b="1" sz="1200">
              <a:latin typeface="Bree Serif"/>
              <a:ea typeface="Bree Serif"/>
              <a:cs typeface="Bree Serif"/>
              <a:sym typeface="Bree Serif"/>
            </a:endParaRPr>
          </a:p>
        </p:txBody>
      </p:sp>
      <p:sp>
        <p:nvSpPr>
          <p:cNvPr id="218" name="Google Shape;218;p38"/>
          <p:cNvSpPr txBox="1"/>
          <p:nvPr/>
        </p:nvSpPr>
        <p:spPr>
          <a:xfrm>
            <a:off x="1145000" y="1593700"/>
            <a:ext cx="5021700" cy="4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0000"/>
                </a:solidFill>
                <a:latin typeface="Bree Serif"/>
                <a:ea typeface="Bree Serif"/>
                <a:cs typeface="Bree Serif"/>
                <a:sym typeface="Bree Serif"/>
              </a:rPr>
              <a:t>At the end of the lecture, students should be able to:</a:t>
            </a:r>
            <a:endParaRPr/>
          </a:p>
        </p:txBody>
      </p:sp>
      <p:sp>
        <p:nvSpPr>
          <p:cNvPr id="219" name="Google Shape;219;p38"/>
          <p:cNvSpPr txBox="1"/>
          <p:nvPr/>
        </p:nvSpPr>
        <p:spPr>
          <a:xfrm>
            <a:off x="1658458" y="673236"/>
            <a:ext cx="3552600" cy="5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0">
                <a:solidFill>
                  <a:srgbClr val="000000"/>
                </a:solidFill>
                <a:latin typeface="Bree Serif"/>
                <a:ea typeface="Bree Serif"/>
                <a:cs typeface="Bree Serif"/>
                <a:sym typeface="Bree Serif"/>
              </a:rPr>
              <a:t>Objectives</a:t>
            </a:r>
            <a:endParaRPr b="1" sz="3000">
              <a:solidFill>
                <a:srgbClr val="000000"/>
              </a:solidFill>
              <a:latin typeface="Bree Serif"/>
              <a:ea typeface="Bree Serif"/>
              <a:cs typeface="Bree Serif"/>
              <a:sym typeface="Bree Serif"/>
            </a:endParaRPr>
          </a:p>
        </p:txBody>
      </p:sp>
      <p:pic>
        <p:nvPicPr>
          <p:cNvPr id="220" name="Google Shape;220;p38"/>
          <p:cNvPicPr preferRelativeResize="0"/>
          <p:nvPr/>
        </p:nvPicPr>
        <p:blipFill>
          <a:blip r:embed="rId3">
            <a:alphaModFix/>
          </a:blip>
          <a:stretch>
            <a:fillRect/>
          </a:stretch>
        </p:blipFill>
        <p:spPr>
          <a:xfrm>
            <a:off x="952550" y="1647201"/>
            <a:ext cx="192450" cy="234100"/>
          </a:xfrm>
          <a:prstGeom prst="rect">
            <a:avLst/>
          </a:prstGeom>
          <a:noFill/>
          <a:ln>
            <a:noFill/>
          </a:ln>
        </p:spPr>
      </p:pic>
      <p:sp>
        <p:nvSpPr>
          <p:cNvPr id="221" name="Google Shape;221;p38"/>
          <p:cNvSpPr txBox="1"/>
          <p:nvPr/>
        </p:nvSpPr>
        <p:spPr>
          <a:xfrm>
            <a:off x="6699375" y="413875"/>
            <a:ext cx="1965000" cy="1055100"/>
          </a:xfrm>
          <a:prstGeom prst="rect">
            <a:avLst/>
          </a:prstGeom>
          <a:noFill/>
          <a:ln cap="flat" cmpd="sng" w="19050">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ar" sz="1000" u="none" cap="none" strike="noStrike">
                <a:solidFill>
                  <a:srgbClr val="000000"/>
                </a:solidFill>
                <a:latin typeface="Bree Serif"/>
                <a:ea typeface="Bree Serif"/>
                <a:cs typeface="Bree Serif"/>
                <a:sym typeface="Bree Serif"/>
              </a:rPr>
              <a:t>Color guide :</a:t>
            </a:r>
            <a:endParaRPr b="1" i="0" sz="1000" u="none" cap="none" strike="noStrike">
              <a:solidFill>
                <a:srgbClr val="000000"/>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b="0" i="0" lang="ar" sz="1000" u="none" cap="none" strike="noStrike">
                <a:solidFill>
                  <a:srgbClr val="000000"/>
                </a:solidFill>
                <a:latin typeface="Bree Serif"/>
                <a:ea typeface="Bree Serif"/>
                <a:cs typeface="Bree Serif"/>
                <a:sym typeface="Bree Serif"/>
              </a:rPr>
              <a:t>Only in boys slides in </a:t>
            </a:r>
            <a:r>
              <a:rPr b="1" i="0" lang="ar" sz="1000" u="none" cap="none" strike="noStrike">
                <a:solidFill>
                  <a:srgbClr val="93C47D"/>
                </a:solidFill>
                <a:latin typeface="Bree Serif"/>
                <a:ea typeface="Bree Serif"/>
                <a:cs typeface="Bree Serif"/>
                <a:sym typeface="Bree Serif"/>
              </a:rPr>
              <a:t>Green</a:t>
            </a:r>
            <a:endParaRPr b="1" i="0" sz="1000" u="none" cap="none" strike="noStrike">
              <a:solidFill>
                <a:srgbClr val="93C47D"/>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b="0" i="0" lang="ar" sz="1000" u="none" cap="none" strike="noStrike">
                <a:solidFill>
                  <a:srgbClr val="000000"/>
                </a:solidFill>
                <a:latin typeface="Bree Serif"/>
                <a:ea typeface="Bree Serif"/>
                <a:cs typeface="Bree Serif"/>
                <a:sym typeface="Bree Serif"/>
              </a:rPr>
              <a:t>Only in girls slides in </a:t>
            </a:r>
            <a:r>
              <a:rPr b="1" i="0" lang="ar" sz="1000" u="none" cap="none" strike="noStrike">
                <a:solidFill>
                  <a:srgbClr val="674EA7"/>
                </a:solidFill>
                <a:latin typeface="Bree Serif"/>
                <a:ea typeface="Bree Serif"/>
                <a:cs typeface="Bree Serif"/>
                <a:sym typeface="Bree Serif"/>
              </a:rPr>
              <a:t>Purple</a:t>
            </a:r>
            <a:endParaRPr b="1" i="0" sz="1000" u="none" cap="none" strike="noStrike">
              <a:solidFill>
                <a:srgbClr val="674EA7"/>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b="0" i="0" lang="ar" sz="1000" u="none" cap="none" strike="noStrike">
                <a:solidFill>
                  <a:srgbClr val="000000"/>
                </a:solidFill>
                <a:latin typeface="Bree Serif"/>
                <a:ea typeface="Bree Serif"/>
                <a:cs typeface="Bree Serif"/>
                <a:sym typeface="Bree Serif"/>
              </a:rPr>
              <a:t>important in </a:t>
            </a:r>
            <a:r>
              <a:rPr b="1" i="0" lang="ar" sz="1000" u="none" cap="none" strike="noStrike">
                <a:solidFill>
                  <a:srgbClr val="FF0000"/>
                </a:solidFill>
                <a:latin typeface="Bree Serif"/>
                <a:ea typeface="Bree Serif"/>
                <a:cs typeface="Bree Serif"/>
                <a:sym typeface="Bree Serif"/>
              </a:rPr>
              <a:t>Red</a:t>
            </a:r>
            <a:endParaRPr b="1" i="0" sz="1000" u="none" cap="none" strike="noStrike">
              <a:solidFill>
                <a:srgbClr val="0070C0"/>
              </a:solidFill>
              <a:latin typeface="Bree Serif"/>
              <a:ea typeface="Bree Serif"/>
              <a:cs typeface="Bree Serif"/>
              <a:sym typeface="Bree Serif"/>
            </a:endParaRPr>
          </a:p>
          <a:p>
            <a:pPr indent="0" lvl="0" marL="0" marR="0" rtl="0" algn="l">
              <a:lnSpc>
                <a:spcPct val="115000"/>
              </a:lnSpc>
              <a:spcBef>
                <a:spcPts val="0"/>
              </a:spcBef>
              <a:spcAft>
                <a:spcPts val="0"/>
              </a:spcAft>
              <a:buClr>
                <a:srgbClr val="000000"/>
              </a:buClr>
              <a:buSzPts val="1200"/>
              <a:buFont typeface="Arial"/>
              <a:buNone/>
            </a:pPr>
            <a:r>
              <a:rPr lang="ar" sz="1000">
                <a:latin typeface="Bree Serif"/>
                <a:ea typeface="Bree Serif"/>
                <a:cs typeface="Bree Serif"/>
                <a:sym typeface="Bree Serif"/>
              </a:rPr>
              <a:t>Notes </a:t>
            </a:r>
            <a:r>
              <a:rPr b="0" i="0" lang="ar" sz="1000" u="none" cap="none" strike="noStrike">
                <a:solidFill>
                  <a:srgbClr val="000000"/>
                </a:solidFill>
                <a:latin typeface="Bree Serif"/>
                <a:ea typeface="Bree Serif"/>
                <a:cs typeface="Bree Serif"/>
                <a:sym typeface="Bree Serif"/>
              </a:rPr>
              <a:t>in </a:t>
            </a:r>
            <a:r>
              <a:rPr b="1" i="0" lang="ar" sz="1000" u="none" cap="none" strike="noStrike">
                <a:solidFill>
                  <a:srgbClr val="B7B7B7"/>
                </a:solidFill>
                <a:latin typeface="Bree Serif"/>
                <a:ea typeface="Bree Serif"/>
                <a:cs typeface="Bree Serif"/>
                <a:sym typeface="Bree Serif"/>
              </a:rPr>
              <a:t>Grey</a:t>
            </a:r>
            <a:endParaRPr b="0" i="0" sz="1000" u="none" cap="none" strike="noStrike">
              <a:solidFill>
                <a:srgbClr val="B7B7B7"/>
              </a:solidFill>
              <a:latin typeface="Bree Serif"/>
              <a:ea typeface="Bree Serif"/>
              <a:cs typeface="Bree Serif"/>
              <a:sym typeface="Bree Serif"/>
            </a:endParaRPr>
          </a:p>
        </p:txBody>
      </p:sp>
      <p:sp>
        <p:nvSpPr>
          <p:cNvPr id="222" name="Google Shape;222;p38"/>
          <p:cNvSpPr/>
          <p:nvPr/>
        </p:nvSpPr>
        <p:spPr>
          <a:xfrm rot="-5400000">
            <a:off x="4457100" y="-4457100"/>
            <a:ext cx="234000" cy="9148200"/>
          </a:xfrm>
          <a:prstGeom prst="rect">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 name="Google Shape;223;p38"/>
          <p:cNvPicPr preferRelativeResize="0"/>
          <p:nvPr/>
        </p:nvPicPr>
        <p:blipFill rotWithShape="1">
          <a:blip r:embed="rId4">
            <a:alphaModFix/>
          </a:blip>
          <a:srcRect b="79975" l="75041" r="14386" t="0"/>
          <a:stretch/>
        </p:blipFill>
        <p:spPr>
          <a:xfrm>
            <a:off x="7899088" y="1570116"/>
            <a:ext cx="387666" cy="373497"/>
          </a:xfrm>
          <a:prstGeom prst="rect">
            <a:avLst/>
          </a:prstGeom>
          <a:noFill/>
          <a:ln>
            <a:noFill/>
          </a:ln>
        </p:spPr>
      </p:pic>
      <p:pic>
        <p:nvPicPr>
          <p:cNvPr id="224" name="Google Shape;224;p38"/>
          <p:cNvPicPr preferRelativeResize="0"/>
          <p:nvPr/>
        </p:nvPicPr>
        <p:blipFill rotWithShape="1">
          <a:blip r:embed="rId4">
            <a:alphaModFix/>
          </a:blip>
          <a:srcRect b="85198" l="1163" r="89822" t="0"/>
          <a:stretch/>
        </p:blipFill>
        <p:spPr>
          <a:xfrm rot="-6953490">
            <a:off x="6808136" y="2657757"/>
            <a:ext cx="494555" cy="378077"/>
          </a:xfrm>
          <a:prstGeom prst="rect">
            <a:avLst/>
          </a:prstGeom>
          <a:noFill/>
          <a:ln>
            <a:noFill/>
          </a:ln>
        </p:spPr>
      </p:pic>
      <p:grpSp>
        <p:nvGrpSpPr>
          <p:cNvPr id="225" name="Google Shape;225;p38"/>
          <p:cNvGrpSpPr/>
          <p:nvPr/>
        </p:nvGrpSpPr>
        <p:grpSpPr>
          <a:xfrm>
            <a:off x="8205236" y="1943619"/>
            <a:ext cx="757024" cy="738050"/>
            <a:chOff x="177171" y="1726174"/>
            <a:chExt cx="1008155" cy="993338"/>
          </a:xfrm>
        </p:grpSpPr>
        <p:pic>
          <p:nvPicPr>
            <p:cNvPr id="226" name="Google Shape;226;p38"/>
            <p:cNvPicPr preferRelativeResize="0"/>
            <p:nvPr/>
          </p:nvPicPr>
          <p:blipFill rotWithShape="1">
            <a:blip r:embed="rId4">
              <a:alphaModFix/>
            </a:blip>
            <a:srcRect b="66792" l="9354" r="74521" t="0"/>
            <a:stretch/>
          </p:blipFill>
          <p:spPr>
            <a:xfrm rot="19">
              <a:off x="246927" y="1726176"/>
              <a:ext cx="938399" cy="929527"/>
            </a:xfrm>
            <a:prstGeom prst="rect">
              <a:avLst/>
            </a:prstGeom>
            <a:noFill/>
            <a:ln>
              <a:noFill/>
            </a:ln>
          </p:spPr>
        </p:pic>
        <p:sp>
          <p:nvSpPr>
            <p:cNvPr id="227" name="Google Shape;227;p38"/>
            <p:cNvSpPr/>
            <p:nvPr/>
          </p:nvSpPr>
          <p:spPr>
            <a:xfrm>
              <a:off x="177171" y="2413212"/>
              <a:ext cx="378300" cy="306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8" name="Google Shape;228;p38"/>
          <p:cNvPicPr preferRelativeResize="0"/>
          <p:nvPr/>
        </p:nvPicPr>
        <p:blipFill>
          <a:blip r:embed="rId5">
            <a:alphaModFix/>
          </a:blip>
          <a:stretch>
            <a:fillRect/>
          </a:stretch>
        </p:blipFill>
        <p:spPr>
          <a:xfrm rot="-1008638">
            <a:off x="7924062" y="2789172"/>
            <a:ext cx="489733" cy="555150"/>
          </a:xfrm>
          <a:prstGeom prst="rect">
            <a:avLst/>
          </a:prstGeom>
          <a:noFill/>
          <a:ln>
            <a:noFill/>
          </a:ln>
        </p:spPr>
      </p:pic>
      <p:pic>
        <p:nvPicPr>
          <p:cNvPr id="229" name="Google Shape;229;p38"/>
          <p:cNvPicPr preferRelativeResize="0"/>
          <p:nvPr/>
        </p:nvPicPr>
        <p:blipFill rotWithShape="1">
          <a:blip r:embed="rId6">
            <a:alphaModFix/>
          </a:blip>
          <a:srcRect b="68013" l="91893" r="-205" t="5657"/>
          <a:stretch/>
        </p:blipFill>
        <p:spPr>
          <a:xfrm>
            <a:off x="8509446" y="3156329"/>
            <a:ext cx="387666" cy="457199"/>
          </a:xfrm>
          <a:prstGeom prst="rect">
            <a:avLst/>
          </a:prstGeom>
          <a:noFill/>
          <a:ln>
            <a:noFill/>
          </a:ln>
        </p:spPr>
      </p:pic>
      <p:grpSp>
        <p:nvGrpSpPr>
          <p:cNvPr id="230" name="Google Shape;230;p38"/>
          <p:cNvGrpSpPr/>
          <p:nvPr/>
        </p:nvGrpSpPr>
        <p:grpSpPr>
          <a:xfrm>
            <a:off x="6954402" y="4119746"/>
            <a:ext cx="907747" cy="774053"/>
            <a:chOff x="-3" y="2941789"/>
            <a:chExt cx="1375790" cy="1109276"/>
          </a:xfrm>
        </p:grpSpPr>
        <p:grpSp>
          <p:nvGrpSpPr>
            <p:cNvPr id="231" name="Google Shape;231;p38"/>
            <p:cNvGrpSpPr/>
            <p:nvPr/>
          </p:nvGrpSpPr>
          <p:grpSpPr>
            <a:xfrm>
              <a:off x="4" y="2941789"/>
              <a:ext cx="1375784" cy="1109276"/>
              <a:chOff x="3566" y="2724900"/>
              <a:chExt cx="1375784" cy="1109276"/>
            </a:xfrm>
          </p:grpSpPr>
          <p:pic>
            <p:nvPicPr>
              <p:cNvPr id="232" name="Google Shape;232;p38"/>
              <p:cNvPicPr preferRelativeResize="0"/>
              <p:nvPr/>
            </p:nvPicPr>
            <p:blipFill rotWithShape="1">
              <a:blip r:embed="rId4">
                <a:alphaModFix/>
              </a:blip>
              <a:srcRect b="20196" l="11422" r="67978" t="45214"/>
              <a:stretch/>
            </p:blipFill>
            <p:spPr>
              <a:xfrm>
                <a:off x="40675" y="2835450"/>
                <a:ext cx="1236603" cy="998726"/>
              </a:xfrm>
              <a:prstGeom prst="rect">
                <a:avLst/>
              </a:prstGeom>
              <a:noFill/>
              <a:ln>
                <a:noFill/>
              </a:ln>
            </p:spPr>
          </p:pic>
          <p:sp>
            <p:nvSpPr>
              <p:cNvPr id="233" name="Google Shape;233;p38"/>
              <p:cNvSpPr/>
              <p:nvPr/>
            </p:nvSpPr>
            <p:spPr>
              <a:xfrm>
                <a:off x="791650" y="2724900"/>
                <a:ext cx="587700" cy="39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8"/>
              <p:cNvSpPr/>
              <p:nvPr/>
            </p:nvSpPr>
            <p:spPr>
              <a:xfrm rot="5156853">
                <a:off x="-59146" y="3362007"/>
                <a:ext cx="369323" cy="218337"/>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 name="Google Shape;235;p38"/>
            <p:cNvSpPr/>
            <p:nvPr/>
          </p:nvSpPr>
          <p:spPr>
            <a:xfrm>
              <a:off x="-3" y="3046914"/>
              <a:ext cx="355200" cy="7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6" name="Google Shape;236;p38"/>
          <p:cNvPicPr preferRelativeResize="0"/>
          <p:nvPr/>
        </p:nvPicPr>
        <p:blipFill rotWithShape="1">
          <a:blip r:embed="rId4">
            <a:alphaModFix/>
          </a:blip>
          <a:srcRect b="43033" l="23711" r="63311" t="26861"/>
          <a:stretch/>
        </p:blipFill>
        <p:spPr>
          <a:xfrm>
            <a:off x="7556425" y="3392430"/>
            <a:ext cx="548224" cy="646877"/>
          </a:xfrm>
          <a:prstGeom prst="rect">
            <a:avLst/>
          </a:prstGeom>
          <a:noFill/>
          <a:ln>
            <a:noFill/>
          </a:ln>
        </p:spPr>
      </p:pic>
      <p:pic>
        <p:nvPicPr>
          <p:cNvPr id="237" name="Google Shape;237;p38"/>
          <p:cNvPicPr preferRelativeResize="0"/>
          <p:nvPr/>
        </p:nvPicPr>
        <p:blipFill rotWithShape="1">
          <a:blip r:embed="rId7">
            <a:alphaModFix/>
          </a:blip>
          <a:srcRect b="4320" l="68721" r="-2572" t="32336"/>
          <a:stretch/>
        </p:blipFill>
        <p:spPr>
          <a:xfrm>
            <a:off x="7862143" y="3930872"/>
            <a:ext cx="1208422" cy="1150253"/>
          </a:xfrm>
          <a:prstGeom prst="rect">
            <a:avLst/>
          </a:prstGeom>
          <a:noFill/>
          <a:ln>
            <a:noFill/>
          </a:ln>
        </p:spPr>
      </p:pic>
      <p:pic>
        <p:nvPicPr>
          <p:cNvPr id="238" name="Google Shape;238;p38"/>
          <p:cNvPicPr preferRelativeResize="0"/>
          <p:nvPr/>
        </p:nvPicPr>
        <p:blipFill rotWithShape="1">
          <a:blip r:embed="rId4">
            <a:alphaModFix/>
          </a:blip>
          <a:srcRect b="21625" l="23798" r="67043" t="65529"/>
          <a:stretch/>
        </p:blipFill>
        <p:spPr>
          <a:xfrm rot="-794723">
            <a:off x="7732474" y="2336625"/>
            <a:ext cx="342053" cy="302748"/>
          </a:xfrm>
          <a:prstGeom prst="rect">
            <a:avLst/>
          </a:prstGeom>
          <a:noFill/>
          <a:ln>
            <a:noFill/>
          </a:ln>
        </p:spPr>
      </p:pic>
      <p:pic>
        <p:nvPicPr>
          <p:cNvPr id="239" name="Google Shape;239;p38"/>
          <p:cNvPicPr preferRelativeResize="0"/>
          <p:nvPr/>
        </p:nvPicPr>
        <p:blipFill rotWithShape="1">
          <a:blip r:embed="rId6">
            <a:alphaModFix/>
          </a:blip>
          <a:srcRect b="0" l="64708" r="25542" t="57992"/>
          <a:stretch/>
        </p:blipFill>
        <p:spPr>
          <a:xfrm rot="933220">
            <a:off x="7242581" y="2722319"/>
            <a:ext cx="432451" cy="688841"/>
          </a:xfrm>
          <a:prstGeom prst="rect">
            <a:avLst/>
          </a:prstGeom>
          <a:noFill/>
          <a:ln>
            <a:noFill/>
          </a:ln>
        </p:spPr>
      </p:pic>
      <p:pic>
        <p:nvPicPr>
          <p:cNvPr id="240" name="Google Shape;240;p38"/>
          <p:cNvPicPr preferRelativeResize="0"/>
          <p:nvPr/>
        </p:nvPicPr>
        <p:blipFill rotWithShape="1">
          <a:blip r:embed="rId8">
            <a:alphaModFix/>
          </a:blip>
          <a:srcRect b="71101" l="3438" r="72468" t="3439"/>
          <a:stretch/>
        </p:blipFill>
        <p:spPr>
          <a:xfrm rot="-18">
            <a:off x="6781305" y="1570119"/>
            <a:ext cx="968980" cy="964024"/>
          </a:xfrm>
          <a:prstGeom prst="rect">
            <a:avLst/>
          </a:prstGeom>
          <a:noFill/>
          <a:ln>
            <a:noFill/>
          </a:ln>
        </p:spPr>
      </p:pic>
      <p:pic>
        <p:nvPicPr>
          <p:cNvPr id="241" name="Google Shape;241;p38"/>
          <p:cNvPicPr preferRelativeResize="0"/>
          <p:nvPr/>
        </p:nvPicPr>
        <p:blipFill rotWithShape="1">
          <a:blip r:embed="rId6">
            <a:alphaModFix/>
          </a:blip>
          <a:srcRect b="49985" l="674" r="85148" t="34138"/>
          <a:stretch/>
        </p:blipFill>
        <p:spPr>
          <a:xfrm>
            <a:off x="6825732" y="3655093"/>
            <a:ext cx="791987" cy="3302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9"/>
          <p:cNvSpPr txBox="1"/>
          <p:nvPr>
            <p:ph type="ctrTitle"/>
          </p:nvPr>
        </p:nvSpPr>
        <p:spPr>
          <a:xfrm>
            <a:off x="157574" y="148891"/>
            <a:ext cx="5392200" cy="6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ar">
                <a:solidFill>
                  <a:srgbClr val="000000"/>
                </a:solidFill>
              </a:rPr>
              <a:t>Pelvic peritoneum in female</a:t>
            </a:r>
            <a:endParaRPr>
              <a:solidFill>
                <a:srgbClr val="000000"/>
              </a:solidFill>
            </a:endParaRPr>
          </a:p>
        </p:txBody>
      </p:sp>
      <p:sp>
        <p:nvSpPr>
          <p:cNvPr id="247" name="Google Shape;247;p39"/>
          <p:cNvSpPr txBox="1"/>
          <p:nvPr>
            <p:ph idx="1" type="subTitle"/>
          </p:nvPr>
        </p:nvSpPr>
        <p:spPr>
          <a:xfrm>
            <a:off x="492025" y="1063125"/>
            <a:ext cx="2842200" cy="11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ar" sz="1100">
                <a:highlight>
                  <a:srgbClr val="F4CCCC"/>
                </a:highlight>
              </a:rPr>
              <a:t>Rectouterine (Douglas) </a:t>
            </a:r>
            <a:r>
              <a:rPr lang="ar" sz="1100">
                <a:highlight>
                  <a:srgbClr val="F4CCCC"/>
                </a:highlight>
              </a:rPr>
              <a:t>pouch</a:t>
            </a:r>
            <a:r>
              <a:rPr lang="ar" sz="1100">
                <a:highlight>
                  <a:srgbClr val="F4CCCC"/>
                </a:highlight>
              </a:rPr>
              <a:t>:</a:t>
            </a:r>
            <a:r>
              <a:rPr lang="ar" sz="1100"/>
              <a:t> Reflection of peritoneum from rectum to upper part of posterior surface of vagina.</a:t>
            </a:r>
            <a:r>
              <a:rPr lang="ar" sz="1100">
                <a:solidFill>
                  <a:srgbClr val="B7B7B7"/>
                </a:solidFill>
              </a:rPr>
              <a:t> </a:t>
            </a:r>
            <a:r>
              <a:rPr lang="ar" sz="800">
                <a:solidFill>
                  <a:srgbClr val="B7B7B7"/>
                </a:solidFill>
              </a:rPr>
              <a:t>Used in the treatment of end stage renal failure in patients who are treated with </a:t>
            </a:r>
            <a:r>
              <a:rPr lang="ar" sz="800">
                <a:solidFill>
                  <a:srgbClr val="B7B7B7"/>
                </a:solidFill>
              </a:rPr>
              <a:t>peritoneal</a:t>
            </a:r>
            <a:r>
              <a:rPr lang="ar" sz="800">
                <a:solidFill>
                  <a:srgbClr val="B7B7B7"/>
                </a:solidFill>
              </a:rPr>
              <a:t> dialysis in which the tip of dialysis catheter is placed into the deepest point of the pouch.</a:t>
            </a:r>
            <a:endParaRPr sz="800">
              <a:solidFill>
                <a:srgbClr val="B7B7B7"/>
              </a:solidFill>
            </a:endParaRPr>
          </a:p>
          <a:p>
            <a:pPr indent="0" lvl="0" marL="0" rtl="0" algn="l">
              <a:spcBef>
                <a:spcPts val="0"/>
              </a:spcBef>
              <a:spcAft>
                <a:spcPts val="0"/>
              </a:spcAft>
              <a:buNone/>
            </a:pPr>
            <a:r>
              <a:rPr lang="ar" sz="800">
                <a:solidFill>
                  <a:srgbClr val="B7B7B7"/>
                </a:solidFill>
              </a:rPr>
              <a:t>(</a:t>
            </a:r>
            <a:r>
              <a:rPr lang="ar" sz="800">
                <a:solidFill>
                  <a:srgbClr val="B7B7B7"/>
                </a:solidFill>
              </a:rPr>
              <a:t>this is where pus collects in a pelvic infection)</a:t>
            </a:r>
            <a:endParaRPr sz="800">
              <a:solidFill>
                <a:srgbClr val="B7B7B7"/>
              </a:solidFill>
            </a:endParaRPr>
          </a:p>
        </p:txBody>
      </p:sp>
      <p:sp>
        <p:nvSpPr>
          <p:cNvPr id="248" name="Google Shape;248;p39"/>
          <p:cNvSpPr txBox="1"/>
          <p:nvPr>
            <p:ph idx="12" type="sldNum"/>
          </p:nvPr>
        </p:nvSpPr>
        <p:spPr>
          <a:xfrm>
            <a:off x="8808025" y="4807500"/>
            <a:ext cx="235800" cy="25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grpSp>
        <p:nvGrpSpPr>
          <p:cNvPr id="249" name="Google Shape;249;p39"/>
          <p:cNvGrpSpPr/>
          <p:nvPr/>
        </p:nvGrpSpPr>
        <p:grpSpPr>
          <a:xfrm>
            <a:off x="3108398" y="2494114"/>
            <a:ext cx="3055985" cy="1906682"/>
            <a:chOff x="467900" y="2417200"/>
            <a:chExt cx="4216315" cy="2486220"/>
          </a:xfrm>
        </p:grpSpPr>
        <p:pic>
          <p:nvPicPr>
            <p:cNvPr id="250" name="Google Shape;250;p39"/>
            <p:cNvPicPr preferRelativeResize="0"/>
            <p:nvPr/>
          </p:nvPicPr>
          <p:blipFill rotWithShape="1">
            <a:blip r:embed="rId3">
              <a:alphaModFix/>
            </a:blip>
            <a:srcRect b="24294" l="51680" r="2910" t="24310"/>
            <a:stretch/>
          </p:blipFill>
          <p:spPr>
            <a:xfrm>
              <a:off x="991477" y="2417200"/>
              <a:ext cx="2864290" cy="2430275"/>
            </a:xfrm>
            <a:prstGeom prst="rect">
              <a:avLst/>
            </a:prstGeom>
            <a:noFill/>
            <a:ln>
              <a:noFill/>
            </a:ln>
          </p:spPr>
        </p:pic>
        <p:sp>
          <p:nvSpPr>
            <p:cNvPr id="251" name="Google Shape;251;p39"/>
            <p:cNvSpPr txBox="1"/>
            <p:nvPr/>
          </p:nvSpPr>
          <p:spPr>
            <a:xfrm>
              <a:off x="547048" y="4595020"/>
              <a:ext cx="1663200" cy="30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Vesico-uterine pouch</a:t>
              </a:r>
              <a:endParaRPr sz="700">
                <a:highlight>
                  <a:srgbClr val="F4CCCC"/>
                </a:highlight>
              </a:endParaRPr>
            </a:p>
          </p:txBody>
        </p:sp>
        <p:sp>
          <p:nvSpPr>
            <p:cNvPr id="252" name="Google Shape;252;p39"/>
            <p:cNvSpPr txBox="1"/>
            <p:nvPr/>
          </p:nvSpPr>
          <p:spPr>
            <a:xfrm>
              <a:off x="3021015" y="4233565"/>
              <a:ext cx="1663200" cy="22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Recto-uterine pouch</a:t>
              </a:r>
              <a:endParaRPr sz="700">
                <a:highlight>
                  <a:srgbClr val="F4CCCC"/>
                </a:highlight>
              </a:endParaRPr>
            </a:p>
          </p:txBody>
        </p:sp>
        <p:sp>
          <p:nvSpPr>
            <p:cNvPr id="253" name="Google Shape;253;p39"/>
            <p:cNvSpPr txBox="1"/>
            <p:nvPr/>
          </p:nvSpPr>
          <p:spPr>
            <a:xfrm>
              <a:off x="467900" y="3379977"/>
              <a:ext cx="1269000" cy="12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Broad ligament</a:t>
              </a:r>
              <a:endParaRPr sz="700">
                <a:highlight>
                  <a:srgbClr val="F4CCCC"/>
                </a:highlight>
              </a:endParaRPr>
            </a:p>
          </p:txBody>
        </p:sp>
      </p:grpSp>
      <p:grpSp>
        <p:nvGrpSpPr>
          <p:cNvPr id="254" name="Google Shape;254;p39"/>
          <p:cNvGrpSpPr/>
          <p:nvPr/>
        </p:nvGrpSpPr>
        <p:grpSpPr>
          <a:xfrm>
            <a:off x="237442" y="2799427"/>
            <a:ext cx="3184884" cy="1671495"/>
            <a:chOff x="11782062" y="1406330"/>
            <a:chExt cx="2842124" cy="1453221"/>
          </a:xfrm>
        </p:grpSpPr>
        <p:grpSp>
          <p:nvGrpSpPr>
            <p:cNvPr id="255" name="Google Shape;255;p39"/>
            <p:cNvGrpSpPr/>
            <p:nvPr/>
          </p:nvGrpSpPr>
          <p:grpSpPr>
            <a:xfrm>
              <a:off x="12384644" y="1406330"/>
              <a:ext cx="2239542" cy="1453221"/>
              <a:chOff x="3212890" y="2430633"/>
              <a:chExt cx="4988956" cy="2376875"/>
            </a:xfrm>
          </p:grpSpPr>
          <p:pic>
            <p:nvPicPr>
              <p:cNvPr id="256" name="Google Shape;256;p39"/>
              <p:cNvPicPr preferRelativeResize="0"/>
              <p:nvPr/>
            </p:nvPicPr>
            <p:blipFill>
              <a:blip r:embed="rId4">
                <a:alphaModFix/>
              </a:blip>
              <a:stretch>
                <a:fillRect/>
              </a:stretch>
            </p:blipFill>
            <p:spPr>
              <a:xfrm>
                <a:off x="3212890" y="2430633"/>
                <a:ext cx="3511275" cy="2376875"/>
              </a:xfrm>
              <a:prstGeom prst="rect">
                <a:avLst/>
              </a:prstGeom>
              <a:noFill/>
              <a:ln>
                <a:noFill/>
              </a:ln>
            </p:spPr>
          </p:pic>
          <p:sp>
            <p:nvSpPr>
              <p:cNvPr id="257" name="Google Shape;257;p39"/>
              <p:cNvSpPr txBox="1"/>
              <p:nvPr/>
            </p:nvSpPr>
            <p:spPr>
              <a:xfrm>
                <a:off x="5746346" y="3465129"/>
                <a:ext cx="2455500" cy="13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recto-uterine pouch</a:t>
                </a:r>
                <a:endParaRPr sz="700">
                  <a:highlight>
                    <a:srgbClr val="F4CCCC"/>
                  </a:highlight>
                </a:endParaRPr>
              </a:p>
            </p:txBody>
          </p:sp>
        </p:grpSp>
        <p:sp>
          <p:nvSpPr>
            <p:cNvPr id="258" name="Google Shape;258;p39"/>
            <p:cNvSpPr txBox="1"/>
            <p:nvPr/>
          </p:nvSpPr>
          <p:spPr>
            <a:xfrm>
              <a:off x="11782062" y="2169225"/>
              <a:ext cx="1102200" cy="16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utero-vesical pouch</a:t>
              </a:r>
              <a:endParaRPr sz="700">
                <a:highlight>
                  <a:srgbClr val="F4CCCC"/>
                </a:highlight>
              </a:endParaRPr>
            </a:p>
          </p:txBody>
        </p:sp>
      </p:grpSp>
      <p:sp>
        <p:nvSpPr>
          <p:cNvPr id="259" name="Google Shape;259;p39"/>
          <p:cNvSpPr/>
          <p:nvPr/>
        </p:nvSpPr>
        <p:spPr>
          <a:xfrm>
            <a:off x="157563" y="1063126"/>
            <a:ext cx="351900" cy="415500"/>
          </a:xfrm>
          <a:prstGeom prst="rect">
            <a:avLst/>
          </a:prstGeom>
          <a:solidFill>
            <a:srgbClr val="EA9999"/>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rPr b="1" lang="ar" sz="1900">
                <a:solidFill>
                  <a:srgbClr val="FFFFFF"/>
                </a:solidFill>
                <a:latin typeface="Bree Serif"/>
                <a:ea typeface="Bree Serif"/>
                <a:cs typeface="Bree Serif"/>
                <a:sym typeface="Bree Serif"/>
              </a:rPr>
              <a:t>1</a:t>
            </a:r>
            <a:endParaRPr b="1" sz="1900">
              <a:solidFill>
                <a:srgbClr val="FFFFFF"/>
              </a:solidFill>
              <a:latin typeface="Bree Serif"/>
              <a:ea typeface="Bree Serif"/>
              <a:cs typeface="Bree Serif"/>
              <a:sym typeface="Bree Serif"/>
            </a:endParaRPr>
          </a:p>
        </p:txBody>
      </p:sp>
      <p:grpSp>
        <p:nvGrpSpPr>
          <p:cNvPr id="260" name="Google Shape;260;p39"/>
          <p:cNvGrpSpPr/>
          <p:nvPr/>
        </p:nvGrpSpPr>
        <p:grpSpPr>
          <a:xfrm>
            <a:off x="3422315" y="931162"/>
            <a:ext cx="5672765" cy="1402500"/>
            <a:chOff x="3470977" y="675912"/>
            <a:chExt cx="5672765" cy="1402500"/>
          </a:xfrm>
        </p:grpSpPr>
        <p:sp>
          <p:nvSpPr>
            <p:cNvPr id="261" name="Google Shape;261;p39"/>
            <p:cNvSpPr/>
            <p:nvPr/>
          </p:nvSpPr>
          <p:spPr>
            <a:xfrm>
              <a:off x="3470977" y="807279"/>
              <a:ext cx="351900" cy="427813"/>
            </a:xfrm>
            <a:prstGeom prst="rect">
              <a:avLst/>
            </a:prstGeom>
            <a:solidFill>
              <a:srgbClr val="EA9999"/>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rPr b="1" lang="ar" sz="1900">
                  <a:solidFill>
                    <a:srgbClr val="FFFFFF"/>
                  </a:solidFill>
                  <a:latin typeface="Bree Serif"/>
                  <a:ea typeface="Bree Serif"/>
                  <a:cs typeface="Bree Serif"/>
                  <a:sym typeface="Bree Serif"/>
                </a:rPr>
                <a:t>2</a:t>
              </a:r>
              <a:endParaRPr b="1" sz="1900">
                <a:solidFill>
                  <a:srgbClr val="FFFFFF"/>
                </a:solidFill>
                <a:latin typeface="Bree Serif"/>
                <a:ea typeface="Bree Serif"/>
                <a:cs typeface="Bree Serif"/>
                <a:sym typeface="Bree Serif"/>
              </a:endParaRPr>
            </a:p>
          </p:txBody>
        </p:sp>
        <p:sp>
          <p:nvSpPr>
            <p:cNvPr id="262" name="Google Shape;262;p39"/>
            <p:cNvSpPr txBox="1"/>
            <p:nvPr/>
          </p:nvSpPr>
          <p:spPr>
            <a:xfrm>
              <a:off x="3761161" y="719600"/>
              <a:ext cx="2712900" cy="79842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100">
                  <a:solidFill>
                    <a:schemeClr val="dk1"/>
                  </a:solidFill>
                  <a:highlight>
                    <a:srgbClr val="F4CCCC"/>
                  </a:highlight>
                  <a:latin typeface="Bree Serif"/>
                  <a:ea typeface="Bree Serif"/>
                  <a:cs typeface="Bree Serif"/>
                  <a:sym typeface="Bree Serif"/>
                </a:rPr>
                <a:t>Uterovesical (vesicouterine) pouch:</a:t>
              </a:r>
              <a:r>
                <a:rPr lang="ar" sz="1100">
                  <a:solidFill>
                    <a:schemeClr val="dk1"/>
                  </a:solidFill>
                  <a:latin typeface="Bree Serif"/>
                  <a:ea typeface="Bree Serif"/>
                  <a:cs typeface="Bree Serif"/>
                  <a:sym typeface="Bree Serif"/>
                </a:rPr>
                <a:t> Reflection of peritoneum from uterus to upper surface of urinary bladder.</a:t>
              </a:r>
              <a:endParaRPr sz="1100"/>
            </a:p>
          </p:txBody>
        </p:sp>
        <p:sp>
          <p:nvSpPr>
            <p:cNvPr id="263" name="Google Shape;263;p39"/>
            <p:cNvSpPr/>
            <p:nvPr/>
          </p:nvSpPr>
          <p:spPr>
            <a:xfrm>
              <a:off x="6573979" y="763888"/>
              <a:ext cx="351900" cy="412842"/>
            </a:xfrm>
            <a:prstGeom prst="rect">
              <a:avLst/>
            </a:prstGeom>
            <a:solidFill>
              <a:srgbClr val="EA9999"/>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rPr b="1" lang="ar" sz="1900">
                  <a:solidFill>
                    <a:srgbClr val="FFFFFF"/>
                  </a:solidFill>
                  <a:latin typeface="Bree Serif"/>
                  <a:ea typeface="Bree Serif"/>
                  <a:cs typeface="Bree Serif"/>
                  <a:sym typeface="Bree Serif"/>
                </a:rPr>
                <a:t>3</a:t>
              </a:r>
              <a:endParaRPr b="1" sz="1900">
                <a:solidFill>
                  <a:srgbClr val="FFFFFF"/>
                </a:solidFill>
                <a:latin typeface="Bree Serif"/>
                <a:ea typeface="Bree Serif"/>
                <a:cs typeface="Bree Serif"/>
                <a:sym typeface="Bree Serif"/>
              </a:endParaRPr>
            </a:p>
          </p:txBody>
        </p:sp>
        <p:sp>
          <p:nvSpPr>
            <p:cNvPr id="264" name="Google Shape;264;p39"/>
            <p:cNvSpPr txBox="1"/>
            <p:nvPr/>
          </p:nvSpPr>
          <p:spPr>
            <a:xfrm>
              <a:off x="6878443" y="675912"/>
              <a:ext cx="2265300" cy="14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chemeClr val="dk1"/>
                  </a:solidFill>
                  <a:highlight>
                    <a:srgbClr val="F4CCCC"/>
                  </a:highlight>
                  <a:latin typeface="Bree Serif"/>
                  <a:ea typeface="Bree Serif"/>
                  <a:cs typeface="Bree Serif"/>
                  <a:sym typeface="Bree Serif"/>
                </a:rPr>
                <a:t>Broad</a:t>
              </a:r>
              <a:r>
                <a:rPr lang="ar" sz="1100">
                  <a:solidFill>
                    <a:schemeClr val="dk1"/>
                  </a:solidFill>
                  <a:highlight>
                    <a:srgbClr val="F4CCCC"/>
                  </a:highlight>
                  <a:latin typeface="Bree Serif"/>
                  <a:ea typeface="Bree Serif"/>
                  <a:cs typeface="Bree Serif"/>
                  <a:sym typeface="Bree Serif"/>
                </a:rPr>
                <a:t> ligament of uterus:</a:t>
              </a:r>
              <a:r>
                <a:rPr lang="ar" sz="1100">
                  <a:solidFill>
                    <a:schemeClr val="dk1"/>
                  </a:solidFill>
                  <a:latin typeface="Bree Serif"/>
                  <a:ea typeface="Bree Serif"/>
                  <a:cs typeface="Bree Serif"/>
                  <a:sym typeface="Bree Serif"/>
                </a:rPr>
                <a:t> Extension of peritoneum from lateral wall of uterus to lateral wall of pelvis, encloses the uterine tubes.</a:t>
              </a:r>
              <a:endParaRPr sz="1100">
                <a:solidFill>
                  <a:schemeClr val="dk1"/>
                </a:solidFill>
                <a:latin typeface="Bree Serif"/>
                <a:ea typeface="Bree Serif"/>
                <a:cs typeface="Bree Serif"/>
                <a:sym typeface="Bree Serif"/>
              </a:endParaRPr>
            </a:p>
            <a:p>
              <a:pPr indent="0" lvl="0" marL="0" rtl="0" algn="l">
                <a:spcBef>
                  <a:spcPts val="0"/>
                </a:spcBef>
                <a:spcAft>
                  <a:spcPts val="0"/>
                </a:spcAft>
                <a:buNone/>
              </a:pPr>
              <a:r>
                <a:rPr lang="ar" sz="900">
                  <a:solidFill>
                    <a:srgbClr val="B7B7B7"/>
                  </a:solidFill>
                  <a:latin typeface="Bree Serif"/>
                  <a:ea typeface="Bree Serif"/>
                  <a:cs typeface="Bree Serif"/>
                  <a:sym typeface="Bree Serif"/>
                </a:rPr>
                <a:t>has 3 parts: Mesosalpinx, Mesovarium and Mesometrium</a:t>
              </a:r>
              <a:endParaRPr sz="900">
                <a:solidFill>
                  <a:srgbClr val="B7B7B7"/>
                </a:solidFill>
                <a:latin typeface="Bree Serif"/>
                <a:ea typeface="Bree Serif"/>
                <a:cs typeface="Bree Serif"/>
                <a:sym typeface="Bree Serif"/>
              </a:endParaRPr>
            </a:p>
          </p:txBody>
        </p:sp>
      </p:grpSp>
      <p:grpSp>
        <p:nvGrpSpPr>
          <p:cNvPr id="265" name="Google Shape;265;p39"/>
          <p:cNvGrpSpPr/>
          <p:nvPr/>
        </p:nvGrpSpPr>
        <p:grpSpPr>
          <a:xfrm>
            <a:off x="5742158" y="2371666"/>
            <a:ext cx="3401835" cy="2291851"/>
            <a:chOff x="5791536" y="17326"/>
            <a:chExt cx="2925051" cy="1773604"/>
          </a:xfrm>
        </p:grpSpPr>
        <p:grpSp>
          <p:nvGrpSpPr>
            <p:cNvPr id="266" name="Google Shape;266;p39"/>
            <p:cNvGrpSpPr/>
            <p:nvPr/>
          </p:nvGrpSpPr>
          <p:grpSpPr>
            <a:xfrm>
              <a:off x="6001866" y="17326"/>
              <a:ext cx="2446044" cy="1773604"/>
              <a:chOff x="5987163" y="117714"/>
              <a:chExt cx="3010887" cy="2079011"/>
            </a:xfrm>
          </p:grpSpPr>
          <p:pic>
            <p:nvPicPr>
              <p:cNvPr id="267" name="Google Shape;267;p39"/>
              <p:cNvPicPr preferRelativeResize="0"/>
              <p:nvPr/>
            </p:nvPicPr>
            <p:blipFill rotWithShape="1">
              <a:blip r:embed="rId5">
                <a:alphaModFix/>
              </a:blip>
              <a:srcRect b="0" l="0" r="0" t="0"/>
              <a:stretch/>
            </p:blipFill>
            <p:spPr>
              <a:xfrm>
                <a:off x="5987163" y="197371"/>
                <a:ext cx="2979631" cy="1999353"/>
              </a:xfrm>
              <a:prstGeom prst="rect">
                <a:avLst/>
              </a:prstGeom>
              <a:noFill/>
              <a:ln>
                <a:noFill/>
              </a:ln>
            </p:spPr>
          </p:pic>
          <p:grpSp>
            <p:nvGrpSpPr>
              <p:cNvPr id="268" name="Google Shape;268;p39"/>
              <p:cNvGrpSpPr/>
              <p:nvPr/>
            </p:nvGrpSpPr>
            <p:grpSpPr>
              <a:xfrm>
                <a:off x="6853906" y="117714"/>
                <a:ext cx="2144144" cy="1764333"/>
                <a:chOff x="6853906" y="117714"/>
                <a:chExt cx="2144144" cy="1764333"/>
              </a:xfrm>
            </p:grpSpPr>
            <p:sp>
              <p:nvSpPr>
                <p:cNvPr id="269" name="Google Shape;269;p39"/>
                <p:cNvSpPr txBox="1"/>
                <p:nvPr/>
              </p:nvSpPr>
              <p:spPr>
                <a:xfrm>
                  <a:off x="6853906" y="1709246"/>
                  <a:ext cx="583200" cy="17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Vagina</a:t>
                  </a:r>
                  <a:endParaRPr sz="700"/>
                </a:p>
              </p:txBody>
            </p:sp>
            <p:sp>
              <p:nvSpPr>
                <p:cNvPr id="270" name="Google Shape;270;p39"/>
                <p:cNvSpPr txBox="1"/>
                <p:nvPr/>
              </p:nvSpPr>
              <p:spPr>
                <a:xfrm>
                  <a:off x="7073471" y="117714"/>
                  <a:ext cx="711600" cy="79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Uterus</a:t>
                  </a:r>
                  <a:r>
                    <a:rPr lang="ar" sz="500">
                      <a:solidFill>
                        <a:schemeClr val="dk1"/>
                      </a:solidFill>
                      <a:highlight>
                        <a:srgbClr val="F4CCCC"/>
                      </a:highlight>
                      <a:latin typeface="Bree Serif"/>
                      <a:ea typeface="Bree Serif"/>
                      <a:cs typeface="Bree Serif"/>
                      <a:sym typeface="Bree Serif"/>
                    </a:rPr>
                    <a:t> </a:t>
                  </a:r>
                  <a:endParaRPr sz="500">
                    <a:highlight>
                      <a:srgbClr val="F4CCCC"/>
                    </a:highlight>
                  </a:endParaRPr>
                </a:p>
              </p:txBody>
            </p:sp>
            <p:sp>
              <p:nvSpPr>
                <p:cNvPr id="271" name="Google Shape;271;p39"/>
                <p:cNvSpPr txBox="1"/>
                <p:nvPr/>
              </p:nvSpPr>
              <p:spPr>
                <a:xfrm>
                  <a:off x="7661654" y="160585"/>
                  <a:ext cx="873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Uterine tube </a:t>
                  </a:r>
                  <a:endParaRPr sz="700">
                    <a:highlight>
                      <a:srgbClr val="F4CCCC"/>
                    </a:highlight>
                  </a:endParaRPr>
                </a:p>
              </p:txBody>
            </p:sp>
            <p:sp>
              <p:nvSpPr>
                <p:cNvPr id="272" name="Google Shape;272;p39"/>
                <p:cNvSpPr txBox="1"/>
                <p:nvPr/>
              </p:nvSpPr>
              <p:spPr>
                <a:xfrm>
                  <a:off x="7951350" y="1558654"/>
                  <a:ext cx="1046700" cy="21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Posterior view</a:t>
                  </a:r>
                  <a:endParaRPr sz="1000"/>
                </a:p>
              </p:txBody>
            </p:sp>
          </p:grpSp>
        </p:grpSp>
        <p:sp>
          <p:nvSpPr>
            <p:cNvPr id="273" name="Google Shape;273;p39"/>
            <p:cNvSpPr txBox="1"/>
            <p:nvPr/>
          </p:nvSpPr>
          <p:spPr>
            <a:xfrm>
              <a:off x="5791536" y="447664"/>
              <a:ext cx="578100" cy="14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Left ovary</a:t>
              </a:r>
              <a:endParaRPr sz="700"/>
            </a:p>
          </p:txBody>
        </p:sp>
        <p:sp>
          <p:nvSpPr>
            <p:cNvPr id="274" name="Google Shape;274;p39"/>
            <p:cNvSpPr txBox="1"/>
            <p:nvPr/>
          </p:nvSpPr>
          <p:spPr>
            <a:xfrm>
              <a:off x="8052987" y="521985"/>
              <a:ext cx="663600" cy="14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Right ovary</a:t>
              </a:r>
              <a:endParaRPr sz="700"/>
            </a:p>
          </p:txBody>
        </p:sp>
      </p:grpSp>
      <p:sp>
        <p:nvSpPr>
          <p:cNvPr id="275" name="Google Shape;275;p39"/>
          <p:cNvSpPr txBox="1"/>
          <p:nvPr/>
        </p:nvSpPr>
        <p:spPr>
          <a:xfrm>
            <a:off x="5549773" y="3283368"/>
            <a:ext cx="919800" cy="9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chemeClr val="dk1"/>
                </a:solidFill>
                <a:highlight>
                  <a:srgbClr val="F4CCCC"/>
                </a:highlight>
                <a:latin typeface="Bree Serif"/>
                <a:ea typeface="Bree Serif"/>
                <a:cs typeface="Bree Serif"/>
                <a:sym typeface="Bree Serif"/>
              </a:rPr>
              <a:t>Broad ligament</a:t>
            </a:r>
            <a:endParaRPr sz="700">
              <a:highlight>
                <a:srgbClr val="F4CCCC"/>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40"/>
          <p:cNvSpPr txBox="1"/>
          <p:nvPr>
            <p:ph idx="12" type="sldNum"/>
          </p:nvPr>
        </p:nvSpPr>
        <p:spPr>
          <a:xfrm>
            <a:off x="8804987" y="4836200"/>
            <a:ext cx="183900" cy="183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281" name="Google Shape;281;p40"/>
          <p:cNvSpPr txBox="1"/>
          <p:nvPr>
            <p:ph type="ctrTitle"/>
          </p:nvPr>
        </p:nvSpPr>
        <p:spPr>
          <a:xfrm>
            <a:off x="259250" y="375650"/>
            <a:ext cx="6198600" cy="55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000000"/>
                </a:solidFill>
              </a:rPr>
              <a:t>The Ovaries:</a:t>
            </a:r>
            <a:r>
              <a:rPr lang="ar" sz="2400">
                <a:solidFill>
                  <a:srgbClr val="660000"/>
                </a:solidFill>
              </a:rPr>
              <a:t> </a:t>
            </a:r>
            <a:endParaRPr b="0" sz="600">
              <a:solidFill>
                <a:srgbClr val="B7B7B7"/>
              </a:solidFill>
            </a:endParaRPr>
          </a:p>
          <a:p>
            <a:pPr indent="0" lvl="0" marL="0" rtl="0" algn="l">
              <a:spcBef>
                <a:spcPts val="0"/>
              </a:spcBef>
              <a:spcAft>
                <a:spcPts val="0"/>
              </a:spcAft>
              <a:buNone/>
            </a:pPr>
            <a:r>
              <a:t/>
            </a:r>
            <a:endParaRPr b="0" sz="800">
              <a:solidFill>
                <a:srgbClr val="B7B7B7"/>
              </a:solidFill>
            </a:endParaRPr>
          </a:p>
        </p:txBody>
      </p:sp>
      <p:sp>
        <p:nvSpPr>
          <p:cNvPr id="282" name="Google Shape;282;p40"/>
          <p:cNvSpPr txBox="1"/>
          <p:nvPr/>
        </p:nvSpPr>
        <p:spPr>
          <a:xfrm>
            <a:off x="218675" y="593401"/>
            <a:ext cx="8586300" cy="2003400"/>
          </a:xfrm>
          <a:prstGeom prst="rect">
            <a:avLst/>
          </a:prstGeom>
          <a:noFill/>
          <a:ln>
            <a:noFill/>
          </a:ln>
        </p:spPr>
        <p:txBody>
          <a:bodyPr anchorCtr="0" anchor="ctr" bIns="91425" lIns="91425" spcFirstLastPara="1" rIns="91425" wrap="square" tIns="91425">
            <a:noAutofit/>
          </a:bodyPr>
          <a:lstStyle/>
          <a:p>
            <a:pPr indent="-304800" lvl="0" marL="457200" rtl="0" algn="l">
              <a:lnSpc>
                <a:spcPct val="100000"/>
              </a:lnSpc>
              <a:spcBef>
                <a:spcPts val="0"/>
              </a:spcBef>
              <a:spcAft>
                <a:spcPts val="0"/>
              </a:spcAft>
              <a:buClr>
                <a:srgbClr val="E06666"/>
              </a:buClr>
              <a:buSzPts val="1200"/>
              <a:buFont typeface="Bree Serif"/>
              <a:buChar char="●"/>
            </a:pPr>
            <a:r>
              <a:rPr lang="ar" sz="1200">
                <a:latin typeface="Bree Serif"/>
                <a:ea typeface="Bree Serif"/>
                <a:cs typeface="Bree Serif"/>
                <a:sym typeface="Bree Serif"/>
              </a:rPr>
              <a:t>Primary sex organs in female</a:t>
            </a:r>
            <a:endParaRPr sz="1200">
              <a:latin typeface="Bree Serif"/>
              <a:ea typeface="Bree Serif"/>
              <a:cs typeface="Bree Serif"/>
              <a:sym typeface="Bree Serif"/>
            </a:endParaRPr>
          </a:p>
          <a:p>
            <a:pPr indent="-304800" lvl="0" marL="457200" rtl="0" algn="l">
              <a:lnSpc>
                <a:spcPct val="100000"/>
              </a:lnSpc>
              <a:spcBef>
                <a:spcPts val="0"/>
              </a:spcBef>
              <a:spcAft>
                <a:spcPts val="0"/>
              </a:spcAft>
              <a:buClr>
                <a:srgbClr val="E06666"/>
              </a:buClr>
              <a:buSzPts val="1200"/>
              <a:buFont typeface="Bree Serif"/>
              <a:buChar char="●"/>
            </a:pPr>
            <a:r>
              <a:rPr lang="ar" sz="1200">
                <a:latin typeface="Bree Serif"/>
                <a:ea typeface="Bree Serif"/>
                <a:cs typeface="Bree Serif"/>
                <a:sym typeface="Bree Serif"/>
              </a:rPr>
              <a:t>It is an almond-shaped organ</a:t>
            </a:r>
            <a:endParaRPr sz="1200">
              <a:solidFill>
                <a:srgbClr val="E06666"/>
              </a:solidFill>
              <a:latin typeface="Bree Serif"/>
              <a:ea typeface="Bree Serif"/>
              <a:cs typeface="Bree Serif"/>
              <a:sym typeface="Bree Serif"/>
            </a:endParaRPr>
          </a:p>
          <a:p>
            <a:pPr indent="-304800" lvl="0" marL="457200" rtl="0" algn="l">
              <a:lnSpc>
                <a:spcPct val="100000"/>
              </a:lnSpc>
              <a:spcBef>
                <a:spcPts val="0"/>
              </a:spcBef>
              <a:spcAft>
                <a:spcPts val="0"/>
              </a:spcAft>
              <a:buClr>
                <a:srgbClr val="E06666"/>
              </a:buClr>
              <a:buSzPts val="1200"/>
              <a:buFont typeface="Bree Serif"/>
              <a:buChar char="●"/>
            </a:pPr>
            <a:r>
              <a:rPr lang="ar" sz="1200">
                <a:latin typeface="Bree Serif"/>
                <a:ea typeface="Bree Serif"/>
                <a:cs typeface="Bree Serif"/>
                <a:sym typeface="Bree Serif"/>
              </a:rPr>
              <a:t>It is attached to the back of the broad ligament by a peritoneal fold </a:t>
            </a:r>
            <a:r>
              <a:rPr lang="ar" sz="1200">
                <a:solidFill>
                  <a:srgbClr val="A64D79"/>
                </a:solidFill>
                <a:latin typeface="Bree Serif"/>
                <a:ea typeface="Bree Serif"/>
                <a:cs typeface="Bree Serif"/>
                <a:sym typeface="Bree Serif"/>
              </a:rPr>
              <a:t>(mesovarium </a:t>
            </a:r>
            <a:r>
              <a:rPr lang="ar" sz="1000">
                <a:solidFill>
                  <a:srgbClr val="B7B7B7"/>
                </a:solidFill>
                <a:latin typeface="Bree Serif"/>
                <a:ea typeface="Bree Serif"/>
                <a:cs typeface="Bree Serif"/>
                <a:sym typeface="Bree Serif"/>
              </a:rPr>
              <a:t>&amp; the other parts of the </a:t>
            </a:r>
            <a:r>
              <a:rPr lang="ar" sz="1000">
                <a:solidFill>
                  <a:srgbClr val="B7B7B7"/>
                </a:solidFill>
                <a:latin typeface="Bree Serif"/>
                <a:ea typeface="Bree Serif"/>
                <a:cs typeface="Bree Serif"/>
                <a:sym typeface="Bree Serif"/>
              </a:rPr>
              <a:t>broad</a:t>
            </a:r>
            <a:r>
              <a:rPr lang="ar" sz="1000">
                <a:solidFill>
                  <a:srgbClr val="B7B7B7"/>
                </a:solidFill>
                <a:latin typeface="Bree Serif"/>
                <a:ea typeface="Bree Serif"/>
                <a:cs typeface="Bree Serif"/>
                <a:sym typeface="Bree Serif"/>
              </a:rPr>
              <a:t> ligament are important in keeping the ovaries in its place and position. The position of the ovaries are variable but usually are found hanging down in rectouterine pouch while during pregnancy the enlarging uterus will pull up the ovaries in the abdominal cavit</a:t>
            </a:r>
            <a:r>
              <a:rPr lang="ar" sz="1000">
                <a:solidFill>
                  <a:srgbClr val="B7B7B7"/>
                </a:solidFill>
                <a:latin typeface="Bree Serif"/>
                <a:ea typeface="Bree Serif"/>
                <a:cs typeface="Bree Serif"/>
                <a:sym typeface="Bree Serif"/>
              </a:rPr>
              <a:t>y</a:t>
            </a:r>
            <a:r>
              <a:rPr lang="ar" sz="1200">
                <a:solidFill>
                  <a:srgbClr val="A64D79"/>
                </a:solidFill>
                <a:latin typeface="Bree Serif"/>
                <a:ea typeface="Bree Serif"/>
                <a:cs typeface="Bree Serif"/>
                <a:sym typeface="Bree Serif"/>
              </a:rPr>
              <a:t>)</a:t>
            </a:r>
            <a:endParaRPr sz="1200">
              <a:solidFill>
                <a:srgbClr val="A64D79"/>
              </a:solidFill>
              <a:latin typeface="Bree Serif"/>
              <a:ea typeface="Bree Serif"/>
              <a:cs typeface="Bree Serif"/>
              <a:sym typeface="Bree Serif"/>
            </a:endParaRPr>
          </a:p>
          <a:p>
            <a:pPr indent="-304800" lvl="0" marL="457200" rtl="0" algn="l">
              <a:lnSpc>
                <a:spcPct val="100000"/>
              </a:lnSpc>
              <a:spcBef>
                <a:spcPts val="0"/>
              </a:spcBef>
              <a:spcAft>
                <a:spcPts val="0"/>
              </a:spcAft>
              <a:buClr>
                <a:srgbClr val="E06666"/>
              </a:buClr>
              <a:buSzPts val="1200"/>
              <a:buFont typeface="Bree Serif"/>
              <a:buChar char="●"/>
            </a:pPr>
            <a:r>
              <a:rPr lang="ar" sz="1200">
                <a:solidFill>
                  <a:schemeClr val="dk1"/>
                </a:solidFill>
                <a:latin typeface="Bree Serif"/>
                <a:ea typeface="Bree Serif"/>
                <a:cs typeface="Bree Serif"/>
                <a:sym typeface="Bree Serif"/>
              </a:rPr>
              <a:t>Its </a:t>
            </a:r>
            <a:r>
              <a:rPr b="1" lang="ar" sz="1200">
                <a:solidFill>
                  <a:schemeClr val="dk1"/>
                </a:solidFill>
                <a:latin typeface="Bree Serif"/>
                <a:ea typeface="Bree Serif"/>
                <a:cs typeface="Bree Serif"/>
                <a:sym typeface="Bree Serif"/>
              </a:rPr>
              <a:t>medial</a:t>
            </a:r>
            <a:r>
              <a:rPr lang="ar" sz="1200">
                <a:solidFill>
                  <a:schemeClr val="dk1"/>
                </a:solidFill>
                <a:latin typeface="Bree Serif"/>
                <a:ea typeface="Bree Serif"/>
                <a:cs typeface="Bree Serif"/>
                <a:sym typeface="Bree Serif"/>
              </a:rPr>
              <a:t> end is attached to the uterus by the </a:t>
            </a:r>
            <a:r>
              <a:rPr lang="ar" sz="1200">
                <a:solidFill>
                  <a:srgbClr val="674EA7"/>
                </a:solidFill>
                <a:latin typeface="Bree Serif"/>
                <a:ea typeface="Bree Serif"/>
                <a:cs typeface="Bree Serif"/>
                <a:sym typeface="Bree Serif"/>
              </a:rPr>
              <a:t>ligament of the ovary</a:t>
            </a:r>
            <a:endParaRPr sz="1200">
              <a:solidFill>
                <a:srgbClr val="674EA7"/>
              </a:solidFill>
              <a:latin typeface="Bree Serif"/>
              <a:ea typeface="Bree Serif"/>
              <a:cs typeface="Bree Serif"/>
              <a:sym typeface="Bree Serif"/>
            </a:endParaRPr>
          </a:p>
          <a:p>
            <a:pPr indent="-304800" lvl="0" marL="457200" rtl="0" algn="l">
              <a:lnSpc>
                <a:spcPct val="100000"/>
              </a:lnSpc>
              <a:spcBef>
                <a:spcPts val="0"/>
              </a:spcBef>
              <a:spcAft>
                <a:spcPts val="0"/>
              </a:spcAft>
              <a:buClr>
                <a:srgbClr val="E06666"/>
              </a:buClr>
              <a:buSzPts val="1200"/>
              <a:buFont typeface="Bree Serif"/>
              <a:buChar char="●"/>
            </a:pPr>
            <a:r>
              <a:rPr lang="ar" sz="1200">
                <a:solidFill>
                  <a:schemeClr val="dk1"/>
                </a:solidFill>
                <a:latin typeface="Bree Serif"/>
                <a:ea typeface="Bree Serif"/>
                <a:cs typeface="Bree Serif"/>
                <a:sym typeface="Bree Serif"/>
              </a:rPr>
              <a:t>Its </a:t>
            </a:r>
            <a:r>
              <a:rPr b="1" lang="ar" sz="1200">
                <a:solidFill>
                  <a:schemeClr val="dk1"/>
                </a:solidFill>
                <a:latin typeface="Bree Serif"/>
                <a:ea typeface="Bree Serif"/>
                <a:cs typeface="Bree Serif"/>
                <a:sym typeface="Bree Serif"/>
              </a:rPr>
              <a:t>lateral</a:t>
            </a:r>
            <a:r>
              <a:rPr lang="ar" sz="1200">
                <a:solidFill>
                  <a:schemeClr val="dk1"/>
                </a:solidFill>
                <a:latin typeface="Bree Serif"/>
                <a:ea typeface="Bree Serif"/>
                <a:cs typeface="Bree Serif"/>
                <a:sym typeface="Bree Serif"/>
              </a:rPr>
              <a:t> end is related to the </a:t>
            </a:r>
            <a:r>
              <a:rPr lang="ar" sz="1200">
                <a:solidFill>
                  <a:srgbClr val="6AA84F"/>
                </a:solidFill>
                <a:latin typeface="Bree Serif"/>
                <a:ea typeface="Bree Serif"/>
                <a:cs typeface="Bree Serif"/>
                <a:sym typeface="Bree Serif"/>
              </a:rPr>
              <a:t>fimbriae of the uterine tube</a:t>
            </a:r>
            <a:endParaRPr sz="1200">
              <a:solidFill>
                <a:srgbClr val="6AA84F"/>
              </a:solidFill>
              <a:latin typeface="Bree Serif"/>
              <a:ea typeface="Bree Serif"/>
              <a:cs typeface="Bree Serif"/>
              <a:sym typeface="Bree Serif"/>
            </a:endParaRPr>
          </a:p>
          <a:p>
            <a:pPr indent="-304800" lvl="0" marL="457200" rtl="0" algn="l">
              <a:lnSpc>
                <a:spcPct val="100000"/>
              </a:lnSpc>
              <a:spcBef>
                <a:spcPts val="0"/>
              </a:spcBef>
              <a:spcAft>
                <a:spcPts val="0"/>
              </a:spcAft>
              <a:buClr>
                <a:srgbClr val="E06666"/>
              </a:buClr>
              <a:buSzPts val="1200"/>
              <a:buFont typeface="Bree Serif"/>
              <a:buChar char="●"/>
            </a:pPr>
            <a:r>
              <a:rPr lang="ar" sz="1200">
                <a:solidFill>
                  <a:schemeClr val="dk1"/>
                </a:solidFill>
                <a:highlight>
                  <a:srgbClr val="F4CCCC"/>
                </a:highlight>
                <a:latin typeface="Bree Serif"/>
                <a:ea typeface="Bree Serif"/>
                <a:cs typeface="Bree Serif"/>
                <a:sym typeface="Bree Serif"/>
              </a:rPr>
              <a:t>Function:</a:t>
            </a:r>
            <a:r>
              <a:rPr lang="ar" sz="1200">
                <a:solidFill>
                  <a:schemeClr val="dk1"/>
                </a:solidFill>
                <a:latin typeface="Bree Serif"/>
                <a:ea typeface="Bree Serif"/>
                <a:cs typeface="Bree Serif"/>
                <a:sym typeface="Bree Serif"/>
              </a:rPr>
              <a:t> Production of female germ cells</a:t>
            </a:r>
            <a:r>
              <a:rPr lang="ar" sz="1200">
                <a:solidFill>
                  <a:srgbClr val="B7B7B7"/>
                </a:solidFill>
                <a:latin typeface="Bree Serif"/>
                <a:ea typeface="Bree Serif"/>
                <a:cs typeface="Bree Serif"/>
                <a:sym typeface="Bree Serif"/>
              </a:rPr>
              <a:t> (Oocyte/egg) </a:t>
            </a:r>
            <a:r>
              <a:rPr lang="ar" sz="1200">
                <a:solidFill>
                  <a:schemeClr val="dk1"/>
                </a:solidFill>
                <a:latin typeface="Bree Serif"/>
                <a:ea typeface="Bree Serif"/>
                <a:cs typeface="Bree Serif"/>
                <a:sym typeface="Bree Serif"/>
              </a:rPr>
              <a:t>, Secretion of female sex hormones </a:t>
            </a:r>
            <a:r>
              <a:rPr lang="ar" sz="1000">
                <a:solidFill>
                  <a:srgbClr val="B7B7B7"/>
                </a:solidFill>
                <a:latin typeface="Bree Serif"/>
                <a:ea typeface="Bree Serif"/>
                <a:cs typeface="Bree Serif"/>
                <a:sym typeface="Bree Serif"/>
              </a:rPr>
              <a:t>(estrogen &amp; progesterone)</a:t>
            </a:r>
            <a:endParaRPr sz="1000">
              <a:solidFill>
                <a:srgbClr val="B7B7B7"/>
              </a:solidFill>
              <a:latin typeface="Bree Serif"/>
              <a:ea typeface="Bree Serif"/>
              <a:cs typeface="Bree Serif"/>
              <a:sym typeface="Bree Serif"/>
            </a:endParaRPr>
          </a:p>
        </p:txBody>
      </p:sp>
      <p:pic>
        <p:nvPicPr>
          <p:cNvPr id="283" name="Google Shape;283;p40"/>
          <p:cNvPicPr preferRelativeResize="0"/>
          <p:nvPr/>
        </p:nvPicPr>
        <p:blipFill>
          <a:blip r:embed="rId3">
            <a:alphaModFix/>
          </a:blip>
          <a:stretch>
            <a:fillRect/>
          </a:stretch>
        </p:blipFill>
        <p:spPr>
          <a:xfrm>
            <a:off x="1465350" y="2804151"/>
            <a:ext cx="2689892" cy="1998950"/>
          </a:xfrm>
          <a:prstGeom prst="rect">
            <a:avLst/>
          </a:prstGeom>
          <a:noFill/>
          <a:ln>
            <a:noFill/>
          </a:ln>
        </p:spPr>
      </p:pic>
      <p:grpSp>
        <p:nvGrpSpPr>
          <p:cNvPr id="284" name="Google Shape;284;p40"/>
          <p:cNvGrpSpPr/>
          <p:nvPr/>
        </p:nvGrpSpPr>
        <p:grpSpPr>
          <a:xfrm>
            <a:off x="4772359" y="2816967"/>
            <a:ext cx="3022046" cy="1998959"/>
            <a:chOff x="5325736" y="71108"/>
            <a:chExt cx="3112944" cy="2138381"/>
          </a:xfrm>
        </p:grpSpPr>
        <p:pic>
          <p:nvPicPr>
            <p:cNvPr id="285" name="Google Shape;285;p40"/>
            <p:cNvPicPr preferRelativeResize="0"/>
            <p:nvPr/>
          </p:nvPicPr>
          <p:blipFill rotWithShape="1">
            <a:blip r:embed="rId4">
              <a:alphaModFix/>
            </a:blip>
            <a:srcRect b="0" l="0" r="0" t="0"/>
            <a:stretch/>
          </p:blipFill>
          <p:spPr>
            <a:xfrm>
              <a:off x="5325736" y="71108"/>
              <a:ext cx="3112944" cy="2138381"/>
            </a:xfrm>
            <a:prstGeom prst="rect">
              <a:avLst/>
            </a:prstGeom>
            <a:noFill/>
            <a:ln>
              <a:noFill/>
            </a:ln>
          </p:spPr>
        </p:pic>
        <p:sp>
          <p:nvSpPr>
            <p:cNvPr id="286" name="Google Shape;286;p40"/>
            <p:cNvSpPr/>
            <p:nvPr/>
          </p:nvSpPr>
          <p:spPr>
            <a:xfrm>
              <a:off x="7108346" y="189621"/>
              <a:ext cx="119100" cy="128700"/>
            </a:xfrm>
            <a:prstGeom prst="star4">
              <a:avLst>
                <a:gd fmla="val 12500" name="adj"/>
              </a:avLst>
            </a:prstGeom>
            <a:solidFill>
              <a:srgbClr val="674EA7"/>
            </a:solid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0"/>
            <p:cNvSpPr/>
            <p:nvPr/>
          </p:nvSpPr>
          <p:spPr>
            <a:xfrm>
              <a:off x="7953444" y="1247439"/>
              <a:ext cx="119100" cy="128700"/>
            </a:xfrm>
            <a:prstGeom prst="star4">
              <a:avLst>
                <a:gd fmla="val 125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0"/>
            <p:cNvSpPr/>
            <p:nvPr/>
          </p:nvSpPr>
          <p:spPr>
            <a:xfrm>
              <a:off x="7672208" y="1553271"/>
              <a:ext cx="119100" cy="128700"/>
            </a:xfrm>
            <a:prstGeom prst="star4">
              <a:avLst>
                <a:gd fmla="val 12500" name="adj"/>
              </a:avLst>
            </a:prstGeom>
            <a:solidFill>
              <a:srgbClr val="A64D79"/>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1"/>
          <p:cNvSpPr txBox="1"/>
          <p:nvPr>
            <p:ph type="ctrTitle"/>
          </p:nvPr>
        </p:nvSpPr>
        <p:spPr>
          <a:xfrm>
            <a:off x="188000" y="119841"/>
            <a:ext cx="5392200" cy="6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ar"/>
              <a:t>The uterine (fallopian) tubes</a:t>
            </a:r>
            <a:endParaRPr/>
          </a:p>
        </p:txBody>
      </p:sp>
      <p:sp>
        <p:nvSpPr>
          <p:cNvPr id="294" name="Google Shape;294;p41"/>
          <p:cNvSpPr txBox="1"/>
          <p:nvPr>
            <p:ph idx="12" type="sldNum"/>
          </p:nvPr>
        </p:nvSpPr>
        <p:spPr>
          <a:xfrm>
            <a:off x="8756225" y="4807500"/>
            <a:ext cx="274200" cy="25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295" name="Google Shape;295;p41"/>
          <p:cNvSpPr txBox="1"/>
          <p:nvPr/>
        </p:nvSpPr>
        <p:spPr>
          <a:xfrm>
            <a:off x="187991" y="601418"/>
            <a:ext cx="5716800" cy="10707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E06666"/>
              </a:buClr>
              <a:buSzPts val="1200"/>
              <a:buFont typeface="Bree Serif"/>
              <a:buChar char="●"/>
            </a:pPr>
            <a:r>
              <a:rPr lang="ar" sz="1200">
                <a:latin typeface="Bree Serif"/>
                <a:ea typeface="Bree Serif"/>
                <a:cs typeface="Bree Serif"/>
                <a:sym typeface="Bree Serif"/>
              </a:rPr>
              <a:t>It is 10 cm long</a:t>
            </a:r>
            <a:endParaRPr sz="1200">
              <a:latin typeface="Bree Serif"/>
              <a:ea typeface="Bree Serif"/>
              <a:cs typeface="Bree Serif"/>
              <a:sym typeface="Bree Serif"/>
            </a:endParaRPr>
          </a:p>
          <a:p>
            <a:pPr indent="-304800" lvl="0" marL="457200" rtl="0" algn="l">
              <a:spcBef>
                <a:spcPts val="0"/>
              </a:spcBef>
              <a:spcAft>
                <a:spcPts val="0"/>
              </a:spcAft>
              <a:buClr>
                <a:srgbClr val="E06666"/>
              </a:buClr>
              <a:buSzPts val="1200"/>
              <a:buFont typeface="Bree Serif"/>
              <a:buChar char="●"/>
            </a:pPr>
            <a:r>
              <a:rPr lang="ar" sz="1200">
                <a:latin typeface="Bree Serif"/>
                <a:ea typeface="Bree Serif"/>
                <a:cs typeface="Bree Serif"/>
                <a:sym typeface="Bree Serif"/>
              </a:rPr>
              <a:t>It is enclosed in the broad ligament of uterus</a:t>
            </a:r>
            <a:endParaRPr sz="1200">
              <a:solidFill>
                <a:srgbClr val="E06666"/>
              </a:solidFill>
              <a:latin typeface="Bree Serif"/>
              <a:ea typeface="Bree Serif"/>
              <a:cs typeface="Bree Serif"/>
              <a:sym typeface="Bree Serif"/>
            </a:endParaRPr>
          </a:p>
          <a:p>
            <a:pPr indent="-304800" lvl="0" marL="457200" rtl="0" algn="l">
              <a:spcBef>
                <a:spcPts val="0"/>
              </a:spcBef>
              <a:spcAft>
                <a:spcPts val="0"/>
              </a:spcAft>
              <a:buClr>
                <a:srgbClr val="E06666"/>
              </a:buClr>
              <a:buSzPts val="1200"/>
              <a:buFont typeface="Bree Serif"/>
              <a:buChar char="●"/>
            </a:pPr>
            <a:r>
              <a:rPr lang="ar" sz="1200">
                <a:solidFill>
                  <a:schemeClr val="dk1"/>
                </a:solidFill>
                <a:highlight>
                  <a:srgbClr val="F4CCCC"/>
                </a:highlight>
                <a:latin typeface="Bree Serif"/>
                <a:ea typeface="Bree Serif"/>
                <a:cs typeface="Bree Serif"/>
                <a:sym typeface="Bree Serif"/>
              </a:rPr>
              <a:t>Function:</a:t>
            </a:r>
            <a:r>
              <a:rPr lang="ar" sz="1200">
                <a:solidFill>
                  <a:schemeClr val="dk1"/>
                </a:solidFill>
                <a:latin typeface="Bree Serif"/>
                <a:ea typeface="Bree Serif"/>
                <a:cs typeface="Bree Serif"/>
                <a:sym typeface="Bree Serif"/>
              </a:rPr>
              <a:t> Site of fertilization, Transport of fertilized ovum into the uterus</a:t>
            </a:r>
            <a:endParaRPr sz="1200">
              <a:solidFill>
                <a:srgbClr val="E06666"/>
              </a:solidFill>
              <a:latin typeface="Bree Serif"/>
              <a:ea typeface="Bree Serif"/>
              <a:cs typeface="Bree Serif"/>
              <a:sym typeface="Bree Serif"/>
            </a:endParaRPr>
          </a:p>
          <a:p>
            <a:pPr indent="-304800" lvl="0" marL="457200" rtl="0" algn="l">
              <a:spcBef>
                <a:spcPts val="0"/>
              </a:spcBef>
              <a:spcAft>
                <a:spcPts val="0"/>
              </a:spcAft>
              <a:buClr>
                <a:srgbClr val="E06666"/>
              </a:buClr>
              <a:buSzPts val="1200"/>
              <a:buFont typeface="Bree Serif"/>
              <a:buChar char="●"/>
            </a:pPr>
            <a:r>
              <a:rPr lang="ar" sz="1200">
                <a:solidFill>
                  <a:schemeClr val="dk1"/>
                </a:solidFill>
                <a:latin typeface="Bree Serif"/>
                <a:ea typeface="Bree Serif"/>
                <a:cs typeface="Bree Serif"/>
                <a:sym typeface="Bree Serif"/>
              </a:rPr>
              <a:t>Divided into:</a:t>
            </a:r>
            <a:endParaRPr sz="1200">
              <a:solidFill>
                <a:schemeClr val="dk1"/>
              </a:solidFill>
              <a:latin typeface="Bree Serif"/>
              <a:ea typeface="Bree Serif"/>
              <a:cs typeface="Bree Serif"/>
              <a:sym typeface="Bree Serif"/>
            </a:endParaRPr>
          </a:p>
        </p:txBody>
      </p:sp>
      <p:pic>
        <p:nvPicPr>
          <p:cNvPr id="296" name="Google Shape;296;p41"/>
          <p:cNvPicPr preferRelativeResize="0"/>
          <p:nvPr/>
        </p:nvPicPr>
        <p:blipFill rotWithShape="1">
          <a:blip r:embed="rId3">
            <a:alphaModFix/>
          </a:blip>
          <a:srcRect b="34467" l="51031" r="894" t="36305"/>
          <a:stretch/>
        </p:blipFill>
        <p:spPr>
          <a:xfrm>
            <a:off x="6565104" y="240829"/>
            <a:ext cx="2400451" cy="1210601"/>
          </a:xfrm>
          <a:prstGeom prst="rect">
            <a:avLst/>
          </a:prstGeom>
          <a:noFill/>
          <a:ln>
            <a:noFill/>
          </a:ln>
        </p:spPr>
      </p:pic>
      <p:grpSp>
        <p:nvGrpSpPr>
          <p:cNvPr id="297" name="Google Shape;297;p41"/>
          <p:cNvGrpSpPr/>
          <p:nvPr/>
        </p:nvGrpSpPr>
        <p:grpSpPr>
          <a:xfrm>
            <a:off x="6212345" y="1554921"/>
            <a:ext cx="2680706" cy="2033671"/>
            <a:chOff x="2966617" y="-3591575"/>
            <a:chExt cx="2220414" cy="2301574"/>
          </a:xfrm>
        </p:grpSpPr>
        <p:pic>
          <p:nvPicPr>
            <p:cNvPr id="298" name="Google Shape;298;p41"/>
            <p:cNvPicPr preferRelativeResize="0"/>
            <p:nvPr/>
          </p:nvPicPr>
          <p:blipFill rotWithShape="1">
            <a:blip r:embed="rId4">
              <a:alphaModFix/>
            </a:blip>
            <a:srcRect b="0" l="0" r="44021" t="0"/>
            <a:stretch/>
          </p:blipFill>
          <p:spPr>
            <a:xfrm>
              <a:off x="3106280" y="-3591575"/>
              <a:ext cx="2080752" cy="2301574"/>
            </a:xfrm>
            <a:prstGeom prst="rect">
              <a:avLst/>
            </a:prstGeom>
            <a:noFill/>
            <a:ln>
              <a:noFill/>
            </a:ln>
          </p:spPr>
        </p:pic>
        <p:sp>
          <p:nvSpPr>
            <p:cNvPr id="299" name="Google Shape;299;p41"/>
            <p:cNvSpPr txBox="1"/>
            <p:nvPr/>
          </p:nvSpPr>
          <p:spPr>
            <a:xfrm>
              <a:off x="4335957" y="-3495957"/>
              <a:ext cx="407400" cy="21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chemeClr val="dk1"/>
                  </a:solidFill>
                  <a:highlight>
                    <a:srgbClr val="F4CCCC"/>
                  </a:highlight>
                  <a:latin typeface="Bree Serif"/>
                  <a:ea typeface="Bree Serif"/>
                  <a:cs typeface="Bree Serif"/>
                  <a:sym typeface="Bree Serif"/>
                </a:rPr>
                <a:t>1</a:t>
              </a:r>
              <a:endParaRPr sz="800">
                <a:highlight>
                  <a:srgbClr val="F4CCCC"/>
                </a:highlight>
              </a:endParaRPr>
            </a:p>
          </p:txBody>
        </p:sp>
        <p:sp>
          <p:nvSpPr>
            <p:cNvPr id="300" name="Google Shape;300;p41"/>
            <p:cNvSpPr txBox="1"/>
            <p:nvPr/>
          </p:nvSpPr>
          <p:spPr>
            <a:xfrm>
              <a:off x="4093071" y="-3495964"/>
              <a:ext cx="407400" cy="21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chemeClr val="dk1"/>
                  </a:solidFill>
                  <a:highlight>
                    <a:srgbClr val="F4CCCC"/>
                  </a:highlight>
                  <a:latin typeface="Bree Serif"/>
                  <a:ea typeface="Bree Serif"/>
                  <a:cs typeface="Bree Serif"/>
                  <a:sym typeface="Bree Serif"/>
                </a:rPr>
                <a:t>2</a:t>
              </a:r>
              <a:endParaRPr sz="800">
                <a:highlight>
                  <a:srgbClr val="F4CCCC"/>
                </a:highlight>
              </a:endParaRPr>
            </a:p>
          </p:txBody>
        </p:sp>
        <p:sp>
          <p:nvSpPr>
            <p:cNvPr id="301" name="Google Shape;301;p41"/>
            <p:cNvSpPr txBox="1"/>
            <p:nvPr/>
          </p:nvSpPr>
          <p:spPr>
            <a:xfrm>
              <a:off x="3632589" y="-3529276"/>
              <a:ext cx="407400" cy="17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chemeClr val="dk1"/>
                  </a:solidFill>
                  <a:highlight>
                    <a:srgbClr val="F4CCCC"/>
                  </a:highlight>
                  <a:latin typeface="Bree Serif"/>
                  <a:ea typeface="Bree Serif"/>
                  <a:cs typeface="Bree Serif"/>
                  <a:sym typeface="Bree Serif"/>
                </a:rPr>
                <a:t>3</a:t>
              </a:r>
              <a:endParaRPr sz="800">
                <a:highlight>
                  <a:srgbClr val="F4CCCC"/>
                </a:highlight>
              </a:endParaRPr>
            </a:p>
          </p:txBody>
        </p:sp>
        <p:sp>
          <p:nvSpPr>
            <p:cNvPr id="302" name="Google Shape;302;p41"/>
            <p:cNvSpPr txBox="1"/>
            <p:nvPr/>
          </p:nvSpPr>
          <p:spPr>
            <a:xfrm>
              <a:off x="2966617" y="-2859634"/>
              <a:ext cx="434700" cy="21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chemeClr val="dk1"/>
                  </a:solidFill>
                  <a:highlight>
                    <a:srgbClr val="F4CCCC"/>
                  </a:highlight>
                  <a:latin typeface="Bree Serif"/>
                  <a:ea typeface="Bree Serif"/>
                  <a:cs typeface="Bree Serif"/>
                  <a:sym typeface="Bree Serif"/>
                </a:rPr>
                <a:t>4</a:t>
              </a:r>
              <a:endParaRPr sz="800">
                <a:highlight>
                  <a:srgbClr val="F4CCCC"/>
                </a:highlight>
              </a:endParaRPr>
            </a:p>
          </p:txBody>
        </p:sp>
      </p:grpSp>
      <p:sp>
        <p:nvSpPr>
          <p:cNvPr id="303" name="Google Shape;303;p41"/>
          <p:cNvSpPr/>
          <p:nvPr/>
        </p:nvSpPr>
        <p:spPr>
          <a:xfrm>
            <a:off x="188000" y="1863175"/>
            <a:ext cx="1564800" cy="12105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solidFill>
                  <a:schemeClr val="dk1"/>
                </a:solidFill>
                <a:highlight>
                  <a:srgbClr val="F4CCCC"/>
                </a:highlight>
                <a:latin typeface="Bree Serif"/>
                <a:ea typeface="Bree Serif"/>
                <a:cs typeface="Bree Serif"/>
                <a:sym typeface="Bree Serif"/>
              </a:rPr>
              <a:t>Intramural part</a:t>
            </a:r>
            <a:endParaRPr sz="1200">
              <a:solidFill>
                <a:schemeClr val="dk1"/>
              </a:solidFill>
              <a:highlight>
                <a:srgbClr val="F4CCCC"/>
              </a:highlight>
              <a:latin typeface="Bree Serif"/>
              <a:ea typeface="Bree Serif"/>
              <a:cs typeface="Bree Serif"/>
              <a:sym typeface="Bree Serif"/>
            </a:endParaRPr>
          </a:p>
          <a:p>
            <a:pPr indent="0" lvl="0" marL="0" rtl="0" algn="ctr">
              <a:spcBef>
                <a:spcPts val="0"/>
              </a:spcBef>
              <a:spcAft>
                <a:spcPts val="0"/>
              </a:spcAft>
              <a:buNone/>
            </a:pPr>
            <a:r>
              <a:rPr lang="ar" sz="1200">
                <a:solidFill>
                  <a:schemeClr val="dk1"/>
                </a:solidFill>
                <a:latin typeface="Bree Serif"/>
                <a:ea typeface="Bree Serif"/>
                <a:cs typeface="Bree Serif"/>
                <a:sym typeface="Bree Serif"/>
              </a:rPr>
              <a:t> opening into the uterine wall</a:t>
            </a:r>
            <a:endParaRPr sz="1200">
              <a:latin typeface="Bree Serif"/>
              <a:ea typeface="Bree Serif"/>
              <a:cs typeface="Bree Serif"/>
              <a:sym typeface="Bree Serif"/>
            </a:endParaRPr>
          </a:p>
        </p:txBody>
      </p:sp>
      <p:grpSp>
        <p:nvGrpSpPr>
          <p:cNvPr id="304" name="Google Shape;304;p41"/>
          <p:cNvGrpSpPr/>
          <p:nvPr/>
        </p:nvGrpSpPr>
        <p:grpSpPr>
          <a:xfrm>
            <a:off x="152175" y="1801818"/>
            <a:ext cx="345911" cy="264595"/>
            <a:chOff x="-130910" y="5792369"/>
            <a:chExt cx="554700" cy="399629"/>
          </a:xfrm>
        </p:grpSpPr>
        <p:sp>
          <p:nvSpPr>
            <p:cNvPr id="305" name="Google Shape;305;p41"/>
            <p:cNvSpPr/>
            <p:nvPr/>
          </p:nvSpPr>
          <p:spPr>
            <a:xfrm>
              <a:off x="-73462" y="5792398"/>
              <a:ext cx="439800" cy="399600"/>
            </a:xfrm>
            <a:prstGeom prst="ellipse">
              <a:avLst/>
            </a:prstGeom>
            <a:solidFill>
              <a:srgbClr val="BE1E2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06" name="Google Shape;306;p41"/>
            <p:cNvSpPr/>
            <p:nvPr/>
          </p:nvSpPr>
          <p:spPr>
            <a:xfrm>
              <a:off x="-130910" y="5792369"/>
              <a:ext cx="554700" cy="399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Exo"/>
                  <a:ea typeface="Exo"/>
                  <a:cs typeface="Exo"/>
                  <a:sym typeface="Exo"/>
                </a:rPr>
                <a:t>01</a:t>
              </a:r>
              <a:endParaRPr i="0" sz="1200" u="none" cap="none" strike="noStrike">
                <a:solidFill>
                  <a:srgbClr val="FFFFFF"/>
                </a:solidFill>
                <a:latin typeface="Exo"/>
                <a:ea typeface="Exo"/>
                <a:cs typeface="Exo"/>
                <a:sym typeface="Exo"/>
              </a:endParaRPr>
            </a:p>
          </p:txBody>
        </p:sp>
      </p:grpSp>
      <p:grpSp>
        <p:nvGrpSpPr>
          <p:cNvPr id="307" name="Google Shape;307;p41"/>
          <p:cNvGrpSpPr/>
          <p:nvPr/>
        </p:nvGrpSpPr>
        <p:grpSpPr>
          <a:xfrm>
            <a:off x="1799398" y="1781454"/>
            <a:ext cx="1558114" cy="1313568"/>
            <a:chOff x="130175" y="3274207"/>
            <a:chExt cx="1429725" cy="1505005"/>
          </a:xfrm>
        </p:grpSpPr>
        <p:sp>
          <p:nvSpPr>
            <p:cNvPr id="308" name="Google Shape;308;p41"/>
            <p:cNvSpPr/>
            <p:nvPr/>
          </p:nvSpPr>
          <p:spPr>
            <a:xfrm>
              <a:off x="188000" y="3345512"/>
              <a:ext cx="1371900" cy="14337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solidFill>
                    <a:schemeClr val="dk1"/>
                  </a:solidFill>
                  <a:highlight>
                    <a:srgbClr val="F4CCCC"/>
                  </a:highlight>
                  <a:latin typeface="Bree Serif"/>
                  <a:ea typeface="Bree Serif"/>
                  <a:cs typeface="Bree Serif"/>
                  <a:sym typeface="Bree Serif"/>
                </a:rPr>
                <a:t>Isthmus</a:t>
              </a:r>
              <a:endParaRPr sz="1200">
                <a:solidFill>
                  <a:schemeClr val="dk1"/>
                </a:solidFill>
                <a:latin typeface="Bree Serif"/>
                <a:ea typeface="Bree Serif"/>
                <a:cs typeface="Bree Serif"/>
                <a:sym typeface="Bree Serif"/>
              </a:endParaRPr>
            </a:p>
            <a:p>
              <a:pPr indent="0" lvl="0" marL="0" rtl="0" algn="ctr">
                <a:spcBef>
                  <a:spcPts val="0"/>
                </a:spcBef>
                <a:spcAft>
                  <a:spcPts val="0"/>
                </a:spcAft>
                <a:buNone/>
              </a:pPr>
              <a:r>
                <a:rPr lang="ar" sz="1200">
                  <a:solidFill>
                    <a:schemeClr val="dk1"/>
                  </a:solidFill>
                  <a:latin typeface="Bree Serif"/>
                  <a:ea typeface="Bree Serif"/>
                  <a:cs typeface="Bree Serif"/>
                  <a:sym typeface="Bree Serif"/>
                </a:rPr>
                <a:t>narrowest part</a:t>
              </a:r>
              <a:endParaRPr sz="1200">
                <a:latin typeface="Bree Serif"/>
                <a:ea typeface="Bree Serif"/>
                <a:cs typeface="Bree Serif"/>
                <a:sym typeface="Bree Serif"/>
              </a:endParaRPr>
            </a:p>
          </p:txBody>
        </p:sp>
        <p:grpSp>
          <p:nvGrpSpPr>
            <p:cNvPr id="309" name="Google Shape;309;p41"/>
            <p:cNvGrpSpPr/>
            <p:nvPr/>
          </p:nvGrpSpPr>
          <p:grpSpPr>
            <a:xfrm>
              <a:off x="130175" y="3274207"/>
              <a:ext cx="387443" cy="303904"/>
              <a:chOff x="-2474037" y="8062274"/>
              <a:chExt cx="621300" cy="459000"/>
            </a:xfrm>
          </p:grpSpPr>
          <p:sp>
            <p:nvSpPr>
              <p:cNvPr id="310" name="Google Shape;310;p41"/>
              <p:cNvSpPr/>
              <p:nvPr/>
            </p:nvSpPr>
            <p:spPr>
              <a:xfrm>
                <a:off x="-2365294" y="8062274"/>
                <a:ext cx="403800" cy="459000"/>
              </a:xfrm>
              <a:prstGeom prst="ellipse">
                <a:avLst/>
              </a:prstGeom>
              <a:solidFill>
                <a:srgbClr val="BE1E2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11" name="Google Shape;311;p41"/>
              <p:cNvSpPr/>
              <p:nvPr/>
            </p:nvSpPr>
            <p:spPr>
              <a:xfrm>
                <a:off x="-2474037" y="8132313"/>
                <a:ext cx="621300" cy="318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Exo"/>
                    <a:ea typeface="Exo"/>
                    <a:cs typeface="Exo"/>
                    <a:sym typeface="Exo"/>
                  </a:rPr>
                  <a:t>02</a:t>
                </a:r>
                <a:endParaRPr i="0" sz="1200" u="none" cap="none" strike="noStrike">
                  <a:solidFill>
                    <a:srgbClr val="FFFFFF"/>
                  </a:solidFill>
                  <a:latin typeface="Exo"/>
                  <a:ea typeface="Exo"/>
                  <a:cs typeface="Exo"/>
                  <a:sym typeface="Exo"/>
                </a:endParaRPr>
              </a:p>
            </p:txBody>
          </p:sp>
        </p:grpSp>
      </p:grpSp>
      <p:grpSp>
        <p:nvGrpSpPr>
          <p:cNvPr id="312" name="Google Shape;312;p41"/>
          <p:cNvGrpSpPr/>
          <p:nvPr/>
        </p:nvGrpSpPr>
        <p:grpSpPr>
          <a:xfrm>
            <a:off x="3415864" y="1730241"/>
            <a:ext cx="2662215" cy="1421400"/>
            <a:chOff x="1630922" y="1823844"/>
            <a:chExt cx="3195553" cy="1478931"/>
          </a:xfrm>
        </p:grpSpPr>
        <p:sp>
          <p:nvSpPr>
            <p:cNvPr id="313" name="Google Shape;313;p41"/>
            <p:cNvSpPr/>
            <p:nvPr/>
          </p:nvSpPr>
          <p:spPr>
            <a:xfrm>
              <a:off x="1742475" y="1926075"/>
              <a:ext cx="3084000" cy="13767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solidFill>
                    <a:schemeClr val="dk1"/>
                  </a:solidFill>
                  <a:highlight>
                    <a:srgbClr val="F4CCCC"/>
                  </a:highlight>
                  <a:latin typeface="Bree Serif"/>
                  <a:ea typeface="Bree Serif"/>
                  <a:cs typeface="Bree Serif"/>
                  <a:sym typeface="Bree Serif"/>
                </a:rPr>
                <a:t>Ampulla</a:t>
              </a:r>
              <a:endParaRPr sz="1200">
                <a:solidFill>
                  <a:schemeClr val="dk1"/>
                </a:solidFill>
                <a:latin typeface="Bree Serif"/>
                <a:ea typeface="Bree Serif"/>
                <a:cs typeface="Bree Serif"/>
                <a:sym typeface="Bree Serif"/>
              </a:endParaRPr>
            </a:p>
            <a:p>
              <a:pPr indent="0" lvl="0" marL="0" rtl="0" algn="ctr">
                <a:spcBef>
                  <a:spcPts val="0"/>
                </a:spcBef>
                <a:spcAft>
                  <a:spcPts val="0"/>
                </a:spcAft>
                <a:buNone/>
              </a:pPr>
              <a:r>
                <a:rPr lang="ar" sz="1200">
                  <a:solidFill>
                    <a:schemeClr val="dk1"/>
                  </a:solidFill>
                  <a:latin typeface="Bree Serif"/>
                  <a:ea typeface="Bree Serif"/>
                  <a:cs typeface="Bree Serif"/>
                  <a:sym typeface="Bree Serif"/>
                </a:rPr>
                <a:t>widest part (</a:t>
              </a:r>
              <a:r>
                <a:rPr lang="ar" sz="1200">
                  <a:solidFill>
                    <a:srgbClr val="FF0000"/>
                  </a:solidFill>
                  <a:latin typeface="Bree Serif"/>
                  <a:ea typeface="Bree Serif"/>
                  <a:cs typeface="Bree Serif"/>
                  <a:sym typeface="Bree Serif"/>
                </a:rPr>
                <a:t>site of fertilization</a:t>
              </a:r>
              <a:r>
                <a:rPr lang="ar" sz="1200">
                  <a:solidFill>
                    <a:schemeClr val="dk1"/>
                  </a:solidFill>
                  <a:latin typeface="Bree Serif"/>
                  <a:ea typeface="Bree Serif"/>
                  <a:cs typeface="Bree Serif"/>
                  <a:sym typeface="Bree Serif"/>
                </a:rPr>
                <a:t>) </a:t>
              </a:r>
              <a:r>
                <a:rPr lang="ar" sz="1000">
                  <a:solidFill>
                    <a:srgbClr val="B7B7B7"/>
                  </a:solidFill>
                  <a:latin typeface="Bree Serif"/>
                  <a:ea typeface="Bree Serif"/>
                  <a:cs typeface="Bree Serif"/>
                  <a:sym typeface="Bree Serif"/>
                </a:rPr>
                <a:t>Equipped everything for the </a:t>
              </a:r>
              <a:r>
                <a:rPr lang="ar" sz="1000">
                  <a:solidFill>
                    <a:srgbClr val="B7B7B7"/>
                  </a:solidFill>
                  <a:latin typeface="Bree Serif"/>
                  <a:ea typeface="Bree Serif"/>
                  <a:cs typeface="Bree Serif"/>
                  <a:sym typeface="Bree Serif"/>
                </a:rPr>
                <a:t>fertilization </a:t>
              </a:r>
              <a:r>
                <a:rPr lang="ar" sz="1000">
                  <a:solidFill>
                    <a:srgbClr val="B7B7B7"/>
                  </a:solidFill>
                  <a:latin typeface="Bree Serif"/>
                  <a:ea typeface="Bree Serif"/>
                  <a:cs typeface="Bree Serif"/>
                  <a:sym typeface="Bree Serif"/>
                </a:rPr>
                <a:t>(the tissue lining of this area and the micro-environment signals all help the fertilization happens)</a:t>
              </a:r>
              <a:endParaRPr sz="1000">
                <a:solidFill>
                  <a:schemeClr val="dk1"/>
                </a:solidFill>
                <a:latin typeface="Bree Serif"/>
                <a:ea typeface="Bree Serif"/>
                <a:cs typeface="Bree Serif"/>
                <a:sym typeface="Bree Serif"/>
              </a:endParaRPr>
            </a:p>
          </p:txBody>
        </p:sp>
        <p:grpSp>
          <p:nvGrpSpPr>
            <p:cNvPr id="314" name="Google Shape;314;p41"/>
            <p:cNvGrpSpPr/>
            <p:nvPr/>
          </p:nvGrpSpPr>
          <p:grpSpPr>
            <a:xfrm>
              <a:off x="1630922" y="1823844"/>
              <a:ext cx="446373" cy="368260"/>
              <a:chOff x="-195393" y="5783557"/>
              <a:chExt cx="715800" cy="556200"/>
            </a:xfrm>
          </p:grpSpPr>
          <p:sp>
            <p:nvSpPr>
              <p:cNvPr id="315" name="Google Shape;315;p41"/>
              <p:cNvSpPr/>
              <p:nvPr/>
            </p:nvSpPr>
            <p:spPr>
              <a:xfrm>
                <a:off x="-57403" y="5853745"/>
                <a:ext cx="439800" cy="415800"/>
              </a:xfrm>
              <a:prstGeom prst="ellipse">
                <a:avLst/>
              </a:prstGeom>
              <a:solidFill>
                <a:srgbClr val="BE1E2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16" name="Google Shape;316;p41"/>
              <p:cNvSpPr/>
              <p:nvPr/>
            </p:nvSpPr>
            <p:spPr>
              <a:xfrm>
                <a:off x="-195393" y="5783557"/>
                <a:ext cx="715800" cy="556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Exo"/>
                    <a:ea typeface="Exo"/>
                    <a:cs typeface="Exo"/>
                    <a:sym typeface="Exo"/>
                  </a:rPr>
                  <a:t>03</a:t>
                </a:r>
                <a:endParaRPr i="0" sz="1200" u="none" cap="none" strike="noStrike">
                  <a:solidFill>
                    <a:srgbClr val="FFFFFF"/>
                  </a:solidFill>
                  <a:latin typeface="Exo"/>
                  <a:ea typeface="Exo"/>
                  <a:cs typeface="Exo"/>
                  <a:sym typeface="Exo"/>
                </a:endParaRPr>
              </a:p>
            </p:txBody>
          </p:sp>
        </p:grpSp>
      </p:grpSp>
      <p:grpSp>
        <p:nvGrpSpPr>
          <p:cNvPr id="317" name="Google Shape;317;p41"/>
          <p:cNvGrpSpPr/>
          <p:nvPr/>
        </p:nvGrpSpPr>
        <p:grpSpPr>
          <a:xfrm>
            <a:off x="718864" y="3209771"/>
            <a:ext cx="3159672" cy="1455625"/>
            <a:chOff x="918839" y="3130850"/>
            <a:chExt cx="3159672" cy="1455625"/>
          </a:xfrm>
        </p:grpSpPr>
        <p:sp>
          <p:nvSpPr>
            <p:cNvPr id="318" name="Google Shape;318;p41"/>
            <p:cNvSpPr/>
            <p:nvPr/>
          </p:nvSpPr>
          <p:spPr>
            <a:xfrm>
              <a:off x="1046711" y="3209775"/>
              <a:ext cx="3031800" cy="13767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solidFill>
                    <a:schemeClr val="dk1"/>
                  </a:solidFill>
                  <a:highlight>
                    <a:srgbClr val="F4CCCC"/>
                  </a:highlight>
                  <a:latin typeface="Bree Serif"/>
                  <a:ea typeface="Bree Serif"/>
                  <a:cs typeface="Bree Serif"/>
                  <a:sym typeface="Bree Serif"/>
                </a:rPr>
                <a:t>Infundibulum</a:t>
              </a:r>
              <a:endParaRPr sz="1200">
                <a:solidFill>
                  <a:schemeClr val="dk1"/>
                </a:solidFill>
                <a:latin typeface="Bree Serif"/>
                <a:ea typeface="Bree Serif"/>
                <a:cs typeface="Bree Serif"/>
                <a:sym typeface="Bree Serif"/>
              </a:endParaRPr>
            </a:p>
            <a:p>
              <a:pPr indent="0" lvl="0" marL="0" rtl="0" algn="ctr">
                <a:spcBef>
                  <a:spcPts val="0"/>
                </a:spcBef>
                <a:spcAft>
                  <a:spcPts val="0"/>
                </a:spcAft>
                <a:buNone/>
              </a:pPr>
              <a:r>
                <a:rPr lang="ar" sz="1200">
                  <a:solidFill>
                    <a:schemeClr val="dk1"/>
                  </a:solidFill>
                  <a:latin typeface="Bree Serif"/>
                  <a:ea typeface="Bree Serif"/>
                  <a:cs typeface="Bree Serif"/>
                  <a:sym typeface="Bree Serif"/>
                </a:rPr>
                <a:t>funnel- shaped end, has finger- like processes (fimbriae), related to ovary</a:t>
              </a:r>
              <a:endParaRPr sz="1200">
                <a:solidFill>
                  <a:schemeClr val="dk1"/>
                </a:solidFill>
                <a:latin typeface="Bree Serif"/>
                <a:ea typeface="Bree Serif"/>
                <a:cs typeface="Bree Serif"/>
                <a:sym typeface="Bree Serif"/>
              </a:endParaRPr>
            </a:p>
            <a:p>
              <a:pPr indent="0" lvl="0" marL="0" rtl="0" algn="ctr">
                <a:spcBef>
                  <a:spcPts val="0"/>
                </a:spcBef>
                <a:spcAft>
                  <a:spcPts val="0"/>
                </a:spcAft>
                <a:buNone/>
              </a:pPr>
              <a:r>
                <a:rPr lang="ar" sz="1000">
                  <a:solidFill>
                    <a:srgbClr val="B7B7B7"/>
                  </a:solidFill>
                  <a:latin typeface="Bree Serif"/>
                  <a:ea typeface="Bree Serif"/>
                  <a:cs typeface="Bree Serif"/>
                  <a:sym typeface="Bree Serif"/>
                </a:rPr>
                <a:t>fimbriae have a special movement that helps to grab the oocyte </a:t>
              </a:r>
              <a:endParaRPr sz="1000">
                <a:solidFill>
                  <a:srgbClr val="B7B7B7"/>
                </a:solidFill>
                <a:latin typeface="Bree Serif"/>
                <a:ea typeface="Bree Serif"/>
                <a:cs typeface="Bree Serif"/>
                <a:sym typeface="Bree Serif"/>
              </a:endParaRPr>
            </a:p>
          </p:txBody>
        </p:sp>
        <p:grpSp>
          <p:nvGrpSpPr>
            <p:cNvPr id="319" name="Google Shape;319;p41"/>
            <p:cNvGrpSpPr/>
            <p:nvPr/>
          </p:nvGrpSpPr>
          <p:grpSpPr>
            <a:xfrm>
              <a:off x="918839" y="3130850"/>
              <a:ext cx="528875" cy="264575"/>
              <a:chOff x="-297450" y="5853742"/>
              <a:chExt cx="848100" cy="399600"/>
            </a:xfrm>
          </p:grpSpPr>
          <p:sp>
            <p:nvSpPr>
              <p:cNvPr id="320" name="Google Shape;320;p41"/>
              <p:cNvSpPr/>
              <p:nvPr/>
            </p:nvSpPr>
            <p:spPr>
              <a:xfrm>
                <a:off x="-93295" y="5853742"/>
                <a:ext cx="439800" cy="399600"/>
              </a:xfrm>
              <a:prstGeom prst="ellipse">
                <a:avLst/>
              </a:prstGeom>
              <a:solidFill>
                <a:srgbClr val="BE1E2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21" name="Google Shape;321;p41"/>
              <p:cNvSpPr/>
              <p:nvPr/>
            </p:nvSpPr>
            <p:spPr>
              <a:xfrm>
                <a:off x="-297450" y="5931150"/>
                <a:ext cx="848100" cy="244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Exo"/>
                    <a:ea typeface="Exo"/>
                    <a:cs typeface="Exo"/>
                    <a:sym typeface="Exo"/>
                  </a:rPr>
                  <a:t>04</a:t>
                </a:r>
                <a:endParaRPr i="0" sz="1200" u="none" cap="none" strike="noStrike">
                  <a:solidFill>
                    <a:srgbClr val="FFFFFF"/>
                  </a:solidFill>
                  <a:latin typeface="Exo"/>
                  <a:ea typeface="Exo"/>
                  <a:cs typeface="Exo"/>
                  <a:sym typeface="Exo"/>
                </a:endParaRPr>
              </a:p>
            </p:txBody>
          </p:sp>
        </p:grpSp>
      </p:grpSp>
      <p:sp>
        <p:nvSpPr>
          <p:cNvPr id="322" name="Google Shape;322;p41"/>
          <p:cNvSpPr txBox="1"/>
          <p:nvPr/>
        </p:nvSpPr>
        <p:spPr>
          <a:xfrm>
            <a:off x="4336188" y="3540600"/>
            <a:ext cx="4807800" cy="137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800">
                <a:solidFill>
                  <a:srgbClr val="B7B7B7"/>
                </a:solidFill>
                <a:latin typeface="Bree Serif"/>
                <a:ea typeface="Bree Serif"/>
                <a:cs typeface="Bree Serif"/>
                <a:sym typeface="Bree Serif"/>
              </a:rPr>
              <a:t>Usually women are born with approximately 2 millions eggs in their ovaries. Before puberty about 11 thousands of these eggs die in every month. At puberty a woman has only about 400 thousands eggs remaining in her ovaries and after puberty a women will lose one thousand eggs every month instead of 11 thousands and only one of the one thousand follicles will mature and reach to the fallopian tubes. this phenomenon of the degeneration/dying of  this huge number of eggs is independent of any hormonal production, pregnancy, nutritional supplements, lifestyle, birth controlling pills. Basically independent of any process or anything that could be done even ovulation inhibition or stimulation and nothing will stop the death of one thousands eggs every month. This means out of the 2 millions follicles only about 400 follicles will be matured during the whole life of the woman. After menopause (age 50-55) only very little or no follicles remain in her ovaries.</a:t>
            </a:r>
            <a:endParaRPr sz="800">
              <a:solidFill>
                <a:srgbClr val="B7B7B7"/>
              </a:solidFill>
              <a:latin typeface="Bree Serif"/>
              <a:ea typeface="Bree Serif"/>
              <a:cs typeface="Bree Serif"/>
              <a:sym typeface="Bree Serif"/>
            </a:endParaRPr>
          </a:p>
        </p:txBody>
      </p:sp>
      <p:pic>
        <p:nvPicPr>
          <p:cNvPr id="323" name="Google Shape;323;p41"/>
          <p:cNvPicPr preferRelativeResize="0"/>
          <p:nvPr/>
        </p:nvPicPr>
        <p:blipFill>
          <a:blip r:embed="rId5">
            <a:alphaModFix/>
          </a:blip>
          <a:stretch>
            <a:fillRect/>
          </a:stretch>
        </p:blipFill>
        <p:spPr>
          <a:xfrm>
            <a:off x="4158985" y="3540591"/>
            <a:ext cx="274200" cy="274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2"/>
          <p:cNvSpPr txBox="1"/>
          <p:nvPr>
            <p:ph idx="12" type="sldNum"/>
          </p:nvPr>
        </p:nvSpPr>
        <p:spPr>
          <a:xfrm>
            <a:off x="8808021" y="4838503"/>
            <a:ext cx="187500" cy="175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329" name="Google Shape;329;p42"/>
          <p:cNvSpPr txBox="1"/>
          <p:nvPr>
            <p:ph type="ctrTitle"/>
          </p:nvPr>
        </p:nvSpPr>
        <p:spPr>
          <a:xfrm>
            <a:off x="138775" y="133914"/>
            <a:ext cx="6148800" cy="55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ar">
                <a:solidFill>
                  <a:srgbClr val="000000"/>
                </a:solidFill>
              </a:rPr>
              <a:t>The Uterus</a:t>
            </a:r>
            <a:endParaRPr b="0">
              <a:solidFill>
                <a:srgbClr val="000000"/>
              </a:solidFill>
            </a:endParaRPr>
          </a:p>
        </p:txBody>
      </p:sp>
      <p:sp>
        <p:nvSpPr>
          <p:cNvPr id="330" name="Google Shape;330;p42"/>
          <p:cNvSpPr/>
          <p:nvPr/>
        </p:nvSpPr>
        <p:spPr>
          <a:xfrm rot="-5400000">
            <a:off x="-251150" y="1734775"/>
            <a:ext cx="1409400" cy="281700"/>
          </a:xfrm>
          <a:prstGeom prst="roundRect">
            <a:avLst>
              <a:gd fmla="val 16667" name="adj"/>
            </a:avLst>
          </a:prstGeom>
          <a:solidFill>
            <a:srgbClr val="E06666"/>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b="1" lang="ar" sz="1000">
                <a:solidFill>
                  <a:srgbClr val="FFFFFF"/>
                </a:solidFill>
                <a:latin typeface="Bree Serif"/>
                <a:ea typeface="Bree Serif"/>
                <a:cs typeface="Bree Serif"/>
                <a:sym typeface="Bree Serif"/>
              </a:rPr>
              <a:t>Divided into:</a:t>
            </a:r>
            <a:endParaRPr sz="1000">
              <a:solidFill>
                <a:srgbClr val="FFFFFF"/>
              </a:solidFill>
              <a:latin typeface="Bree Serif"/>
              <a:ea typeface="Bree Serif"/>
              <a:cs typeface="Bree Serif"/>
              <a:sym typeface="Bree Serif"/>
            </a:endParaRPr>
          </a:p>
        </p:txBody>
      </p:sp>
      <p:cxnSp>
        <p:nvCxnSpPr>
          <p:cNvPr id="331" name="Google Shape;331;p42"/>
          <p:cNvCxnSpPr>
            <a:stCxn id="330" idx="2"/>
            <a:endCxn id="332" idx="1"/>
          </p:cNvCxnSpPr>
          <p:nvPr/>
        </p:nvCxnSpPr>
        <p:spPr>
          <a:xfrm>
            <a:off x="594400" y="1875625"/>
            <a:ext cx="247200" cy="600"/>
          </a:xfrm>
          <a:prstGeom prst="bentConnector3">
            <a:avLst>
              <a:gd fmla="val 49995" name="adj1"/>
            </a:avLst>
          </a:prstGeom>
          <a:noFill/>
          <a:ln cap="flat" cmpd="sng" w="9525">
            <a:solidFill>
              <a:srgbClr val="434343"/>
            </a:solidFill>
            <a:prstDash val="solid"/>
            <a:round/>
            <a:headEnd len="med" w="med" type="none"/>
            <a:tailEnd len="med" w="med" type="none"/>
          </a:ln>
        </p:spPr>
      </p:cxnSp>
      <p:cxnSp>
        <p:nvCxnSpPr>
          <p:cNvPr id="333" name="Google Shape;333;p42"/>
          <p:cNvCxnSpPr>
            <a:stCxn id="330" idx="2"/>
            <a:endCxn id="334" idx="1"/>
          </p:cNvCxnSpPr>
          <p:nvPr/>
        </p:nvCxnSpPr>
        <p:spPr>
          <a:xfrm flipH="1" rot="10800000">
            <a:off x="594400" y="1313725"/>
            <a:ext cx="247200" cy="561900"/>
          </a:xfrm>
          <a:prstGeom prst="bentConnector3">
            <a:avLst>
              <a:gd fmla="val 49997" name="adj1"/>
            </a:avLst>
          </a:prstGeom>
          <a:noFill/>
          <a:ln cap="flat" cmpd="sng" w="9525">
            <a:solidFill>
              <a:srgbClr val="434343"/>
            </a:solidFill>
            <a:prstDash val="solid"/>
            <a:round/>
            <a:headEnd len="med" w="med" type="none"/>
            <a:tailEnd len="med" w="med" type="none"/>
          </a:ln>
        </p:spPr>
      </p:cxnSp>
      <p:sp>
        <p:nvSpPr>
          <p:cNvPr id="334" name="Google Shape;334;p42"/>
          <p:cNvSpPr/>
          <p:nvPr/>
        </p:nvSpPr>
        <p:spPr>
          <a:xfrm>
            <a:off x="841583" y="1170727"/>
            <a:ext cx="942900" cy="2862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lang="ar" sz="1000">
                <a:highlight>
                  <a:srgbClr val="F4CCCC"/>
                </a:highlight>
                <a:latin typeface="Bree Serif"/>
                <a:ea typeface="Bree Serif"/>
                <a:cs typeface="Bree Serif"/>
                <a:sym typeface="Bree Serif"/>
              </a:rPr>
              <a:t>Fundus</a:t>
            </a:r>
            <a:endParaRPr sz="1000">
              <a:solidFill>
                <a:srgbClr val="E06666"/>
              </a:solidFill>
              <a:latin typeface="Bree Serif"/>
              <a:ea typeface="Bree Serif"/>
              <a:cs typeface="Bree Serif"/>
              <a:sym typeface="Bree Serif"/>
            </a:endParaRPr>
          </a:p>
        </p:txBody>
      </p:sp>
      <p:sp>
        <p:nvSpPr>
          <p:cNvPr id="332" name="Google Shape;332;p42"/>
          <p:cNvSpPr/>
          <p:nvPr/>
        </p:nvSpPr>
        <p:spPr>
          <a:xfrm>
            <a:off x="841574" y="1732997"/>
            <a:ext cx="942900" cy="2862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lang="ar" sz="1000">
                <a:highlight>
                  <a:srgbClr val="F4CCCC"/>
                </a:highlight>
                <a:latin typeface="Bree Serif"/>
                <a:ea typeface="Bree Serif"/>
                <a:cs typeface="Bree Serif"/>
                <a:sym typeface="Bree Serif"/>
              </a:rPr>
              <a:t>Body</a:t>
            </a:r>
            <a:endParaRPr sz="1000">
              <a:solidFill>
                <a:srgbClr val="E06666"/>
              </a:solidFill>
              <a:latin typeface="Bree Serif"/>
              <a:ea typeface="Bree Serif"/>
              <a:cs typeface="Bree Serif"/>
              <a:sym typeface="Bree Serif"/>
            </a:endParaRPr>
          </a:p>
        </p:txBody>
      </p:sp>
      <p:cxnSp>
        <p:nvCxnSpPr>
          <p:cNvPr id="335" name="Google Shape;335;p42"/>
          <p:cNvCxnSpPr>
            <a:stCxn id="330" idx="2"/>
            <a:endCxn id="336" idx="1"/>
          </p:cNvCxnSpPr>
          <p:nvPr/>
        </p:nvCxnSpPr>
        <p:spPr>
          <a:xfrm>
            <a:off x="594400" y="1875625"/>
            <a:ext cx="247200" cy="575700"/>
          </a:xfrm>
          <a:prstGeom prst="bentConnector3">
            <a:avLst>
              <a:gd fmla="val 49995" name="adj1"/>
            </a:avLst>
          </a:prstGeom>
          <a:noFill/>
          <a:ln cap="flat" cmpd="sng" w="9525">
            <a:solidFill>
              <a:srgbClr val="434343"/>
            </a:solidFill>
            <a:prstDash val="solid"/>
            <a:round/>
            <a:headEnd len="med" w="med" type="none"/>
            <a:tailEnd len="med" w="med" type="none"/>
          </a:ln>
        </p:spPr>
      </p:cxnSp>
      <p:sp>
        <p:nvSpPr>
          <p:cNvPr id="336" name="Google Shape;336;p42"/>
          <p:cNvSpPr/>
          <p:nvPr/>
        </p:nvSpPr>
        <p:spPr>
          <a:xfrm>
            <a:off x="841578" y="2321350"/>
            <a:ext cx="942900" cy="2598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None/>
            </a:pPr>
            <a:r>
              <a:rPr lang="ar" sz="1000">
                <a:highlight>
                  <a:srgbClr val="F4CCCC"/>
                </a:highlight>
                <a:latin typeface="Bree Serif"/>
                <a:ea typeface="Bree Serif"/>
                <a:cs typeface="Bree Serif"/>
                <a:sym typeface="Bree Serif"/>
              </a:rPr>
              <a:t>Cervix:</a:t>
            </a:r>
            <a:r>
              <a:rPr lang="ar" sz="1000">
                <a:latin typeface="Bree Serif"/>
                <a:ea typeface="Bree Serif"/>
                <a:cs typeface="Bree Serif"/>
                <a:sym typeface="Bree Serif"/>
              </a:rPr>
              <a:t> </a:t>
            </a:r>
            <a:endParaRPr sz="1000">
              <a:solidFill>
                <a:srgbClr val="E06666"/>
              </a:solidFill>
              <a:latin typeface="Bree Serif"/>
              <a:ea typeface="Bree Serif"/>
              <a:cs typeface="Bree Serif"/>
              <a:sym typeface="Bree Serif"/>
            </a:endParaRPr>
          </a:p>
        </p:txBody>
      </p:sp>
      <p:sp>
        <p:nvSpPr>
          <p:cNvPr id="337" name="Google Shape;337;p42"/>
          <p:cNvSpPr txBox="1"/>
          <p:nvPr/>
        </p:nvSpPr>
        <p:spPr>
          <a:xfrm>
            <a:off x="138775" y="601000"/>
            <a:ext cx="3511200" cy="464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E06666"/>
              </a:buClr>
              <a:buSzPts val="1200"/>
              <a:buFont typeface="Bree Serif"/>
              <a:buChar char="●"/>
            </a:pPr>
            <a:r>
              <a:rPr lang="ar" sz="1200">
                <a:solidFill>
                  <a:schemeClr val="dk1"/>
                </a:solidFill>
                <a:latin typeface="Bree Serif"/>
                <a:ea typeface="Bree Serif"/>
                <a:cs typeface="Bree Serif"/>
                <a:sym typeface="Bree Serif"/>
              </a:rPr>
              <a:t>A hollow, pear-shaped muscular organ</a:t>
            </a:r>
            <a:endParaRPr sz="1200">
              <a:solidFill>
                <a:srgbClr val="B7B7B7"/>
              </a:solidFill>
              <a:latin typeface="Bree Serif"/>
              <a:ea typeface="Bree Serif"/>
              <a:cs typeface="Bree Serif"/>
              <a:sym typeface="Bree Serif"/>
            </a:endParaRPr>
          </a:p>
          <a:p>
            <a:pPr indent="-304800" lvl="0" marL="457200" rtl="0" algn="l">
              <a:spcBef>
                <a:spcPts val="0"/>
              </a:spcBef>
              <a:spcAft>
                <a:spcPts val="0"/>
              </a:spcAft>
              <a:buClr>
                <a:srgbClr val="B7B7B7"/>
              </a:buClr>
              <a:buSzPts val="1200"/>
              <a:buFont typeface="Bree Serif"/>
              <a:buChar char="●"/>
            </a:pPr>
            <a:r>
              <a:rPr lang="ar" sz="1200">
                <a:solidFill>
                  <a:srgbClr val="B7B7B7"/>
                </a:solidFill>
                <a:latin typeface="Bree Serif"/>
                <a:ea typeface="Bree Serif"/>
                <a:cs typeface="Bree Serif"/>
                <a:sym typeface="Bree Serif"/>
              </a:rPr>
              <a:t>Function: </a:t>
            </a:r>
            <a:r>
              <a:rPr lang="ar" sz="1200">
                <a:solidFill>
                  <a:srgbClr val="B7B7B7"/>
                </a:solidFill>
                <a:latin typeface="Bree Serif"/>
                <a:ea typeface="Bree Serif"/>
                <a:cs typeface="Bree Serif"/>
                <a:sym typeface="Bree Serif"/>
              </a:rPr>
              <a:t>pregnancy </a:t>
            </a:r>
            <a:endParaRPr sz="1200">
              <a:solidFill>
                <a:srgbClr val="B7B7B7"/>
              </a:solidFill>
              <a:latin typeface="Bree Serif"/>
              <a:ea typeface="Bree Serif"/>
              <a:cs typeface="Bree Serif"/>
              <a:sym typeface="Bree Serif"/>
            </a:endParaRPr>
          </a:p>
        </p:txBody>
      </p:sp>
      <p:pic>
        <p:nvPicPr>
          <p:cNvPr id="338" name="Google Shape;338;p42"/>
          <p:cNvPicPr preferRelativeResize="0"/>
          <p:nvPr/>
        </p:nvPicPr>
        <p:blipFill rotWithShape="1">
          <a:blip r:embed="rId3">
            <a:alphaModFix/>
          </a:blip>
          <a:srcRect b="0" l="3138" r="0" t="10031"/>
          <a:stretch/>
        </p:blipFill>
        <p:spPr>
          <a:xfrm>
            <a:off x="7106185" y="890063"/>
            <a:ext cx="1967400" cy="1581774"/>
          </a:xfrm>
          <a:prstGeom prst="rect">
            <a:avLst/>
          </a:prstGeom>
          <a:noFill/>
          <a:ln>
            <a:noFill/>
          </a:ln>
        </p:spPr>
      </p:pic>
      <p:sp>
        <p:nvSpPr>
          <p:cNvPr id="339" name="Google Shape;339;p42"/>
          <p:cNvSpPr txBox="1"/>
          <p:nvPr/>
        </p:nvSpPr>
        <p:spPr>
          <a:xfrm>
            <a:off x="1595707" y="1124075"/>
            <a:ext cx="3000000" cy="353100"/>
          </a:xfrm>
          <a:prstGeom prst="rect">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Clr>
                <a:srgbClr val="E06666"/>
              </a:buClr>
              <a:buSzPts val="1000"/>
              <a:buFont typeface="Bree Serif"/>
              <a:buChar char="●"/>
            </a:pPr>
            <a:r>
              <a:rPr lang="ar" sz="1000">
                <a:solidFill>
                  <a:schemeClr val="dk1"/>
                </a:solidFill>
                <a:latin typeface="Bree Serif"/>
                <a:ea typeface="Bree Serif"/>
                <a:cs typeface="Bree Serif"/>
                <a:sym typeface="Bree Serif"/>
              </a:rPr>
              <a:t>no cavity </a:t>
            </a:r>
            <a:endParaRPr sz="1000">
              <a:solidFill>
                <a:srgbClr val="E06666"/>
              </a:solidFill>
              <a:latin typeface="Bree Serif"/>
              <a:ea typeface="Bree Serif"/>
              <a:cs typeface="Bree Serif"/>
              <a:sym typeface="Bree Serif"/>
            </a:endParaRPr>
          </a:p>
          <a:p>
            <a:pPr indent="-292100" lvl="0" marL="457200" rtl="0" algn="l">
              <a:spcBef>
                <a:spcPts val="0"/>
              </a:spcBef>
              <a:spcAft>
                <a:spcPts val="0"/>
              </a:spcAft>
              <a:buClr>
                <a:srgbClr val="E06666"/>
              </a:buClr>
              <a:buSzPts val="1000"/>
              <a:buFont typeface="Bree Serif"/>
              <a:buChar char="●"/>
            </a:pPr>
            <a:r>
              <a:rPr lang="ar" sz="1000">
                <a:solidFill>
                  <a:srgbClr val="B7B7B7"/>
                </a:solidFill>
                <a:latin typeface="Bree Serif"/>
                <a:ea typeface="Bree Serif"/>
                <a:cs typeface="Bree Serif"/>
                <a:sym typeface="Bree Serif"/>
              </a:rPr>
              <a:t>implantation site</a:t>
            </a:r>
            <a:endParaRPr sz="1000">
              <a:solidFill>
                <a:srgbClr val="B7B7B7"/>
              </a:solidFill>
              <a:latin typeface="Bree Serif"/>
              <a:ea typeface="Bree Serif"/>
              <a:cs typeface="Bree Serif"/>
              <a:sym typeface="Bree Serif"/>
            </a:endParaRPr>
          </a:p>
          <a:p>
            <a:pPr indent="-292100" lvl="0" marL="457200" rtl="0" algn="l">
              <a:spcBef>
                <a:spcPts val="0"/>
              </a:spcBef>
              <a:spcAft>
                <a:spcPts val="0"/>
              </a:spcAft>
              <a:buClr>
                <a:srgbClr val="FF0000"/>
              </a:buClr>
              <a:buSzPts val="1000"/>
              <a:buFont typeface="Bree Serif"/>
              <a:buChar char="●"/>
            </a:pPr>
            <a:r>
              <a:rPr lang="ar" sz="1000">
                <a:solidFill>
                  <a:srgbClr val="FF0000"/>
                </a:solidFill>
                <a:latin typeface="Bree Serif"/>
                <a:ea typeface="Bree Serif"/>
                <a:cs typeface="Bree Serif"/>
                <a:sym typeface="Bree Serif"/>
              </a:rPr>
              <a:t>above the level of uterine tubes</a:t>
            </a:r>
            <a:endParaRPr sz="1000">
              <a:solidFill>
                <a:srgbClr val="FF0000"/>
              </a:solidFill>
              <a:latin typeface="Bree Serif"/>
              <a:ea typeface="Bree Serif"/>
              <a:cs typeface="Bree Serif"/>
              <a:sym typeface="Bree Serif"/>
            </a:endParaRPr>
          </a:p>
        </p:txBody>
      </p:sp>
      <p:sp>
        <p:nvSpPr>
          <p:cNvPr id="340" name="Google Shape;340;p42"/>
          <p:cNvSpPr txBox="1"/>
          <p:nvPr/>
        </p:nvSpPr>
        <p:spPr>
          <a:xfrm>
            <a:off x="1595700" y="1655901"/>
            <a:ext cx="3000000" cy="433200"/>
          </a:xfrm>
          <a:prstGeom prst="rect">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Clr>
                <a:srgbClr val="E06666"/>
              </a:buClr>
              <a:buSzPts val="1000"/>
              <a:buFont typeface="Bree Serif"/>
              <a:buChar char="●"/>
            </a:pPr>
            <a:r>
              <a:rPr lang="ar" sz="1000">
                <a:solidFill>
                  <a:schemeClr val="dk1"/>
                </a:solidFill>
                <a:latin typeface="Bree Serif"/>
                <a:ea typeface="Bree Serif"/>
                <a:cs typeface="Bree Serif"/>
                <a:sym typeface="Bree Serif"/>
              </a:rPr>
              <a:t>cavity is triangular</a:t>
            </a:r>
            <a:endParaRPr sz="1000">
              <a:solidFill>
                <a:srgbClr val="E06666"/>
              </a:solidFill>
              <a:latin typeface="Bree Serif"/>
              <a:ea typeface="Bree Serif"/>
              <a:cs typeface="Bree Serif"/>
              <a:sym typeface="Bree Serif"/>
            </a:endParaRPr>
          </a:p>
          <a:p>
            <a:pPr indent="-292100" lvl="0" marL="457200" rtl="0" algn="l">
              <a:spcBef>
                <a:spcPts val="0"/>
              </a:spcBef>
              <a:spcAft>
                <a:spcPts val="0"/>
              </a:spcAft>
              <a:buClr>
                <a:srgbClr val="E06666"/>
              </a:buClr>
              <a:buSzPts val="1000"/>
              <a:buFont typeface="Bree Serif"/>
              <a:buChar char="●"/>
            </a:pPr>
            <a:r>
              <a:rPr lang="ar" sz="1000">
                <a:solidFill>
                  <a:schemeClr val="dk1"/>
                </a:solidFill>
                <a:latin typeface="Bree Serif"/>
                <a:ea typeface="Bree Serif"/>
                <a:cs typeface="Bree Serif"/>
                <a:sym typeface="Bree Serif"/>
              </a:rPr>
              <a:t>from the level of uterine tube to the level of the isthmus of uterus</a:t>
            </a:r>
            <a:endParaRPr/>
          </a:p>
        </p:txBody>
      </p:sp>
      <p:sp>
        <p:nvSpPr>
          <p:cNvPr id="341" name="Google Shape;341;p42"/>
          <p:cNvSpPr txBox="1"/>
          <p:nvPr/>
        </p:nvSpPr>
        <p:spPr>
          <a:xfrm>
            <a:off x="1595691" y="2192213"/>
            <a:ext cx="3348300" cy="623100"/>
          </a:xfrm>
          <a:prstGeom prst="rect">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Clr>
                <a:srgbClr val="E06666"/>
              </a:buClr>
              <a:buSzPts val="1000"/>
              <a:buFont typeface="Bree Serif"/>
              <a:buChar char="●"/>
            </a:pPr>
            <a:r>
              <a:rPr lang="ar" sz="1000">
                <a:solidFill>
                  <a:schemeClr val="dk1"/>
                </a:solidFill>
                <a:latin typeface="Bree Serif"/>
                <a:ea typeface="Bree Serif"/>
                <a:cs typeface="Bree Serif"/>
                <a:sym typeface="Bree Serif"/>
              </a:rPr>
              <a:t>cavity is fusiform</a:t>
            </a:r>
            <a:endParaRPr sz="1000">
              <a:solidFill>
                <a:srgbClr val="E06666"/>
              </a:solidFill>
              <a:latin typeface="Bree Serif"/>
              <a:ea typeface="Bree Serif"/>
              <a:cs typeface="Bree Serif"/>
              <a:sym typeface="Bree Serif"/>
            </a:endParaRPr>
          </a:p>
          <a:p>
            <a:pPr indent="-292100" lvl="0" marL="457200" rtl="0" algn="l">
              <a:spcBef>
                <a:spcPts val="0"/>
              </a:spcBef>
              <a:spcAft>
                <a:spcPts val="0"/>
              </a:spcAft>
              <a:buClr>
                <a:srgbClr val="E06666"/>
              </a:buClr>
              <a:buSzPts val="1000"/>
              <a:buFont typeface="Bree Serif"/>
              <a:buChar char="●"/>
            </a:pPr>
            <a:r>
              <a:rPr lang="ar" sz="1000">
                <a:solidFill>
                  <a:schemeClr val="dk1"/>
                </a:solidFill>
                <a:latin typeface="Bree Serif"/>
                <a:ea typeface="Bree Serif"/>
                <a:cs typeface="Bree Serif"/>
                <a:sym typeface="Bree Serif"/>
              </a:rPr>
              <a:t>below the level of the isthmus of the uterus</a:t>
            </a:r>
            <a:endParaRPr sz="1000">
              <a:solidFill>
                <a:srgbClr val="E06666"/>
              </a:solidFill>
              <a:latin typeface="Bree Serif"/>
              <a:ea typeface="Bree Serif"/>
              <a:cs typeface="Bree Serif"/>
              <a:sym typeface="Bree Serif"/>
            </a:endParaRPr>
          </a:p>
          <a:p>
            <a:pPr indent="-292100" lvl="0" marL="457200" rtl="0" algn="l">
              <a:spcBef>
                <a:spcPts val="0"/>
              </a:spcBef>
              <a:spcAft>
                <a:spcPts val="0"/>
              </a:spcAft>
              <a:buClr>
                <a:srgbClr val="E06666"/>
              </a:buClr>
              <a:buSzPts val="1000"/>
              <a:buFont typeface="Bree Serif"/>
              <a:buChar char="●"/>
            </a:pPr>
            <a:r>
              <a:rPr lang="ar" sz="1000">
                <a:solidFill>
                  <a:schemeClr val="dk1"/>
                </a:solidFill>
                <a:latin typeface="Bree Serif"/>
                <a:ea typeface="Bree Serif"/>
                <a:cs typeface="Bree Serif"/>
                <a:sym typeface="Bree Serif"/>
              </a:rPr>
              <a:t>divided into: Supravaginal part, Vaginal part</a:t>
            </a:r>
            <a:endParaRPr/>
          </a:p>
        </p:txBody>
      </p:sp>
      <p:sp>
        <p:nvSpPr>
          <p:cNvPr id="342" name="Google Shape;342;p42"/>
          <p:cNvSpPr txBox="1"/>
          <p:nvPr/>
        </p:nvSpPr>
        <p:spPr>
          <a:xfrm>
            <a:off x="2613061" y="3837373"/>
            <a:ext cx="913500" cy="237000"/>
          </a:xfrm>
          <a:prstGeom prst="rect">
            <a:avLst/>
          </a:prstGeom>
          <a:solidFill>
            <a:srgbClr val="F4CCCC"/>
          </a:solidFill>
          <a:ln>
            <a:noFill/>
          </a:ln>
        </p:spPr>
        <p:txBody>
          <a:bodyPr anchorCtr="0" anchor="ctr" bIns="45700" lIns="0" spcFirstLastPara="1" rIns="91425" wrap="square" tIns="45700">
            <a:noAutofit/>
          </a:bodyPr>
          <a:lstStyle/>
          <a:p>
            <a:pPr indent="0" lvl="0" marL="0" rtl="0" algn="ctr">
              <a:spcBef>
                <a:spcPts val="0"/>
              </a:spcBef>
              <a:spcAft>
                <a:spcPts val="0"/>
              </a:spcAft>
              <a:buClr>
                <a:schemeClr val="lt1"/>
              </a:buClr>
              <a:buSzPts val="1400"/>
              <a:buFont typeface="Arial"/>
              <a:buNone/>
            </a:pPr>
            <a:r>
              <a:rPr b="1" lang="ar" sz="1200">
                <a:solidFill>
                  <a:schemeClr val="lt1"/>
                </a:solidFill>
                <a:latin typeface="Bree Serif"/>
                <a:ea typeface="Bree Serif"/>
                <a:cs typeface="Bree Serif"/>
                <a:sym typeface="Bree Serif"/>
              </a:rPr>
              <a:t>Lateral</a:t>
            </a:r>
            <a:endParaRPr sz="1200">
              <a:latin typeface="Bree Serif"/>
              <a:ea typeface="Bree Serif"/>
              <a:cs typeface="Bree Serif"/>
              <a:sym typeface="Bree Serif"/>
            </a:endParaRPr>
          </a:p>
        </p:txBody>
      </p:sp>
      <p:sp>
        <p:nvSpPr>
          <p:cNvPr id="343" name="Google Shape;343;p42"/>
          <p:cNvSpPr txBox="1"/>
          <p:nvPr/>
        </p:nvSpPr>
        <p:spPr>
          <a:xfrm>
            <a:off x="1446627" y="3837373"/>
            <a:ext cx="904500" cy="237000"/>
          </a:xfrm>
          <a:prstGeom prst="rect">
            <a:avLst/>
          </a:prstGeom>
          <a:solidFill>
            <a:srgbClr val="EA9999"/>
          </a:solidFill>
          <a:ln>
            <a:noFill/>
          </a:ln>
        </p:spPr>
        <p:txBody>
          <a:bodyPr anchorCtr="0" anchor="ctr" bIns="45700" lIns="0" spcFirstLastPara="1" rIns="91425" wrap="square" tIns="45700">
            <a:noAutofit/>
          </a:bodyPr>
          <a:lstStyle/>
          <a:p>
            <a:pPr indent="0" lvl="0" marL="0" rtl="0" algn="ctr">
              <a:spcBef>
                <a:spcPts val="0"/>
              </a:spcBef>
              <a:spcAft>
                <a:spcPts val="0"/>
              </a:spcAft>
              <a:buClr>
                <a:schemeClr val="lt1"/>
              </a:buClr>
              <a:buSzPts val="1400"/>
              <a:buFont typeface="Arial"/>
              <a:buNone/>
            </a:pPr>
            <a:r>
              <a:rPr b="1" lang="ar" sz="1200">
                <a:solidFill>
                  <a:schemeClr val="lt1"/>
                </a:solidFill>
                <a:latin typeface="Bree Serif"/>
                <a:ea typeface="Bree Serif"/>
                <a:cs typeface="Bree Serif"/>
                <a:sym typeface="Bree Serif"/>
              </a:rPr>
              <a:t>Posterior</a:t>
            </a:r>
            <a:endParaRPr sz="1200">
              <a:latin typeface="Bree Serif"/>
              <a:ea typeface="Bree Serif"/>
              <a:cs typeface="Bree Serif"/>
              <a:sym typeface="Bree Serif"/>
            </a:endParaRPr>
          </a:p>
        </p:txBody>
      </p:sp>
      <p:sp>
        <p:nvSpPr>
          <p:cNvPr id="344" name="Google Shape;344;p42"/>
          <p:cNvSpPr/>
          <p:nvPr/>
        </p:nvSpPr>
        <p:spPr>
          <a:xfrm>
            <a:off x="2613061" y="4069711"/>
            <a:ext cx="913500" cy="675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ar" sz="1000">
                <a:latin typeface="Bree Serif"/>
                <a:ea typeface="Bree Serif"/>
                <a:cs typeface="Bree Serif"/>
                <a:sym typeface="Bree Serif"/>
              </a:rPr>
              <a:t>uterine artery</a:t>
            </a:r>
            <a:endParaRPr sz="1000">
              <a:solidFill>
                <a:srgbClr val="3F3F3F"/>
              </a:solidFill>
              <a:latin typeface="Bree Serif"/>
              <a:ea typeface="Bree Serif"/>
              <a:cs typeface="Bree Serif"/>
              <a:sym typeface="Bree Serif"/>
            </a:endParaRPr>
          </a:p>
        </p:txBody>
      </p:sp>
      <p:sp>
        <p:nvSpPr>
          <p:cNvPr id="345" name="Google Shape;345;p42"/>
          <p:cNvSpPr/>
          <p:nvPr/>
        </p:nvSpPr>
        <p:spPr>
          <a:xfrm>
            <a:off x="1437614" y="4069711"/>
            <a:ext cx="913500" cy="675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ar" sz="1000">
                <a:latin typeface="Bree Serif"/>
                <a:ea typeface="Bree Serif"/>
                <a:cs typeface="Bree Serif"/>
                <a:sym typeface="Bree Serif"/>
              </a:rPr>
              <a:t>sigmoid colon</a:t>
            </a:r>
            <a:endParaRPr sz="1000">
              <a:solidFill>
                <a:srgbClr val="3F3F3F"/>
              </a:solidFill>
              <a:latin typeface="Bree Serif"/>
              <a:ea typeface="Bree Serif"/>
              <a:cs typeface="Bree Serif"/>
              <a:sym typeface="Bree Serif"/>
            </a:endParaRPr>
          </a:p>
        </p:txBody>
      </p:sp>
      <p:sp>
        <p:nvSpPr>
          <p:cNvPr id="346" name="Google Shape;346;p42"/>
          <p:cNvSpPr txBox="1"/>
          <p:nvPr/>
        </p:nvSpPr>
        <p:spPr>
          <a:xfrm>
            <a:off x="261261" y="3848873"/>
            <a:ext cx="913500" cy="237000"/>
          </a:xfrm>
          <a:prstGeom prst="rect">
            <a:avLst/>
          </a:prstGeom>
          <a:solidFill>
            <a:srgbClr val="E06666"/>
          </a:solidFill>
          <a:ln>
            <a:noFill/>
          </a:ln>
        </p:spPr>
        <p:txBody>
          <a:bodyPr anchorCtr="0" anchor="ctr" bIns="45700" lIns="0" spcFirstLastPara="1" rIns="91425" wrap="square" tIns="45700">
            <a:noAutofit/>
          </a:bodyPr>
          <a:lstStyle/>
          <a:p>
            <a:pPr indent="0" lvl="0" marL="0" rtl="0" algn="ctr">
              <a:spcBef>
                <a:spcPts val="0"/>
              </a:spcBef>
              <a:spcAft>
                <a:spcPts val="0"/>
              </a:spcAft>
              <a:buClr>
                <a:schemeClr val="lt1"/>
              </a:buClr>
              <a:buSzPts val="1400"/>
              <a:buFont typeface="Arial"/>
              <a:buNone/>
            </a:pPr>
            <a:r>
              <a:rPr b="1" lang="ar" sz="1200">
                <a:solidFill>
                  <a:schemeClr val="lt1"/>
                </a:solidFill>
                <a:latin typeface="Bree Serif"/>
                <a:ea typeface="Bree Serif"/>
                <a:cs typeface="Bree Serif"/>
                <a:sym typeface="Bree Serif"/>
              </a:rPr>
              <a:t>Anterior</a:t>
            </a:r>
            <a:endParaRPr sz="1200">
              <a:latin typeface="Bree Serif"/>
              <a:ea typeface="Bree Serif"/>
              <a:cs typeface="Bree Serif"/>
              <a:sym typeface="Bree Serif"/>
            </a:endParaRPr>
          </a:p>
        </p:txBody>
      </p:sp>
      <p:sp>
        <p:nvSpPr>
          <p:cNvPr id="347" name="Google Shape;347;p42"/>
          <p:cNvSpPr/>
          <p:nvPr/>
        </p:nvSpPr>
        <p:spPr>
          <a:xfrm>
            <a:off x="261261" y="4081211"/>
            <a:ext cx="913500" cy="675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ar" sz="1000">
                <a:solidFill>
                  <a:schemeClr val="dk1"/>
                </a:solidFill>
                <a:latin typeface="Bree Serif"/>
                <a:ea typeface="Bree Serif"/>
                <a:cs typeface="Bree Serif"/>
                <a:sym typeface="Bree Serif"/>
              </a:rPr>
              <a:t>superior surface of urinary bladder</a:t>
            </a:r>
            <a:endParaRPr sz="1000">
              <a:solidFill>
                <a:srgbClr val="3F3F3F"/>
              </a:solidFill>
              <a:latin typeface="Bree Serif"/>
              <a:ea typeface="Bree Serif"/>
              <a:cs typeface="Bree Serif"/>
              <a:sym typeface="Bree Serif"/>
            </a:endParaRPr>
          </a:p>
        </p:txBody>
      </p:sp>
      <p:sp>
        <p:nvSpPr>
          <p:cNvPr id="348" name="Google Shape;348;p42"/>
          <p:cNvSpPr/>
          <p:nvPr/>
        </p:nvSpPr>
        <p:spPr>
          <a:xfrm>
            <a:off x="729320" y="3380706"/>
            <a:ext cx="2330100" cy="353100"/>
          </a:xfrm>
          <a:prstGeom prst="roundRect">
            <a:avLst>
              <a:gd fmla="val 50000" name="adj"/>
            </a:avLst>
          </a:prstGeom>
          <a:solidFill>
            <a:srgbClr val="F4CCCC"/>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Fundus + body + supravaginal part of cervix</a:t>
            </a:r>
            <a:endParaRPr sz="1000">
              <a:solidFill>
                <a:schemeClr val="dk1"/>
              </a:solidFill>
              <a:latin typeface="Bree Serif"/>
              <a:ea typeface="Bree Serif"/>
              <a:cs typeface="Bree Serif"/>
              <a:sym typeface="Bree Serif"/>
            </a:endParaRPr>
          </a:p>
        </p:txBody>
      </p:sp>
      <p:sp>
        <p:nvSpPr>
          <p:cNvPr id="349" name="Google Shape;349;p42"/>
          <p:cNvSpPr txBox="1"/>
          <p:nvPr/>
        </p:nvSpPr>
        <p:spPr>
          <a:xfrm>
            <a:off x="7506784" y="3834598"/>
            <a:ext cx="913500" cy="237000"/>
          </a:xfrm>
          <a:prstGeom prst="rect">
            <a:avLst/>
          </a:prstGeom>
          <a:solidFill>
            <a:srgbClr val="F4CCCC"/>
          </a:solidFill>
          <a:ln>
            <a:noFill/>
          </a:ln>
        </p:spPr>
        <p:txBody>
          <a:bodyPr anchorCtr="0" anchor="ctr" bIns="45700" lIns="0" spcFirstLastPara="1" rIns="91425" wrap="square" tIns="45700">
            <a:noAutofit/>
          </a:bodyPr>
          <a:lstStyle/>
          <a:p>
            <a:pPr indent="0" lvl="0" marL="0" rtl="0" algn="ctr">
              <a:spcBef>
                <a:spcPts val="0"/>
              </a:spcBef>
              <a:spcAft>
                <a:spcPts val="0"/>
              </a:spcAft>
              <a:buClr>
                <a:schemeClr val="lt1"/>
              </a:buClr>
              <a:buSzPts val="1400"/>
              <a:buFont typeface="Arial"/>
              <a:buNone/>
            </a:pPr>
            <a:r>
              <a:rPr b="1" lang="ar" sz="1200">
                <a:solidFill>
                  <a:schemeClr val="lt1"/>
                </a:solidFill>
                <a:latin typeface="Bree Serif"/>
                <a:ea typeface="Bree Serif"/>
                <a:cs typeface="Bree Serif"/>
                <a:sym typeface="Bree Serif"/>
              </a:rPr>
              <a:t>Lateral</a:t>
            </a:r>
            <a:endParaRPr sz="1200">
              <a:latin typeface="Bree Serif"/>
              <a:ea typeface="Bree Serif"/>
              <a:cs typeface="Bree Serif"/>
              <a:sym typeface="Bree Serif"/>
            </a:endParaRPr>
          </a:p>
        </p:txBody>
      </p:sp>
      <p:sp>
        <p:nvSpPr>
          <p:cNvPr id="350" name="Google Shape;350;p42"/>
          <p:cNvSpPr txBox="1"/>
          <p:nvPr/>
        </p:nvSpPr>
        <p:spPr>
          <a:xfrm>
            <a:off x="6340350" y="3834598"/>
            <a:ext cx="904500" cy="237000"/>
          </a:xfrm>
          <a:prstGeom prst="rect">
            <a:avLst/>
          </a:prstGeom>
          <a:solidFill>
            <a:srgbClr val="EA9999"/>
          </a:solidFill>
          <a:ln>
            <a:noFill/>
          </a:ln>
        </p:spPr>
        <p:txBody>
          <a:bodyPr anchorCtr="0" anchor="ctr" bIns="45700" lIns="0" spcFirstLastPara="1" rIns="91425" wrap="square" tIns="45700">
            <a:noAutofit/>
          </a:bodyPr>
          <a:lstStyle/>
          <a:p>
            <a:pPr indent="0" lvl="0" marL="0" rtl="0" algn="ctr">
              <a:spcBef>
                <a:spcPts val="0"/>
              </a:spcBef>
              <a:spcAft>
                <a:spcPts val="0"/>
              </a:spcAft>
              <a:buClr>
                <a:schemeClr val="lt1"/>
              </a:buClr>
              <a:buSzPts val="1400"/>
              <a:buFont typeface="Arial"/>
              <a:buNone/>
            </a:pPr>
            <a:r>
              <a:rPr b="1" lang="ar" sz="1200">
                <a:solidFill>
                  <a:schemeClr val="lt1"/>
                </a:solidFill>
                <a:latin typeface="Bree Serif"/>
                <a:ea typeface="Bree Serif"/>
                <a:cs typeface="Bree Serif"/>
                <a:sym typeface="Bree Serif"/>
              </a:rPr>
              <a:t>Posterior</a:t>
            </a:r>
            <a:endParaRPr sz="1200">
              <a:latin typeface="Bree Serif"/>
              <a:ea typeface="Bree Serif"/>
              <a:cs typeface="Bree Serif"/>
              <a:sym typeface="Bree Serif"/>
            </a:endParaRPr>
          </a:p>
        </p:txBody>
      </p:sp>
      <p:sp>
        <p:nvSpPr>
          <p:cNvPr id="351" name="Google Shape;351;p42"/>
          <p:cNvSpPr/>
          <p:nvPr/>
        </p:nvSpPr>
        <p:spPr>
          <a:xfrm>
            <a:off x="7506784" y="4066936"/>
            <a:ext cx="913500" cy="675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ar" sz="1000">
                <a:latin typeface="Bree Serif"/>
                <a:ea typeface="Bree Serif"/>
                <a:cs typeface="Bree Serif"/>
                <a:sym typeface="Bree Serif"/>
              </a:rPr>
              <a:t>lateral fornices of vagina</a:t>
            </a:r>
            <a:endParaRPr sz="1000">
              <a:latin typeface="Bree Serif"/>
              <a:ea typeface="Bree Serif"/>
              <a:cs typeface="Bree Serif"/>
              <a:sym typeface="Bree Serif"/>
            </a:endParaRPr>
          </a:p>
        </p:txBody>
      </p:sp>
      <p:sp>
        <p:nvSpPr>
          <p:cNvPr id="352" name="Google Shape;352;p42"/>
          <p:cNvSpPr/>
          <p:nvPr/>
        </p:nvSpPr>
        <p:spPr>
          <a:xfrm>
            <a:off x="6331337" y="4066936"/>
            <a:ext cx="913500" cy="675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ar" sz="1000">
                <a:latin typeface="Bree Serif"/>
                <a:ea typeface="Bree Serif"/>
                <a:cs typeface="Bree Serif"/>
                <a:sym typeface="Bree Serif"/>
              </a:rPr>
              <a:t>posterior fornix of vagina</a:t>
            </a:r>
            <a:endParaRPr sz="1000">
              <a:latin typeface="Bree Serif"/>
              <a:ea typeface="Bree Serif"/>
              <a:cs typeface="Bree Serif"/>
              <a:sym typeface="Bree Serif"/>
            </a:endParaRPr>
          </a:p>
        </p:txBody>
      </p:sp>
      <p:sp>
        <p:nvSpPr>
          <p:cNvPr id="353" name="Google Shape;353;p42"/>
          <p:cNvSpPr txBox="1"/>
          <p:nvPr/>
        </p:nvSpPr>
        <p:spPr>
          <a:xfrm>
            <a:off x="5154984" y="3846098"/>
            <a:ext cx="913500" cy="237000"/>
          </a:xfrm>
          <a:prstGeom prst="rect">
            <a:avLst/>
          </a:prstGeom>
          <a:solidFill>
            <a:srgbClr val="E06666"/>
          </a:solidFill>
          <a:ln>
            <a:noFill/>
          </a:ln>
        </p:spPr>
        <p:txBody>
          <a:bodyPr anchorCtr="0" anchor="ctr" bIns="45700" lIns="0" spcFirstLastPara="1" rIns="91425" wrap="square" tIns="45700">
            <a:noAutofit/>
          </a:bodyPr>
          <a:lstStyle/>
          <a:p>
            <a:pPr indent="0" lvl="0" marL="0" rtl="0" algn="ctr">
              <a:spcBef>
                <a:spcPts val="0"/>
              </a:spcBef>
              <a:spcAft>
                <a:spcPts val="0"/>
              </a:spcAft>
              <a:buClr>
                <a:schemeClr val="lt1"/>
              </a:buClr>
              <a:buSzPts val="1400"/>
              <a:buFont typeface="Arial"/>
              <a:buNone/>
            </a:pPr>
            <a:r>
              <a:rPr b="1" lang="ar" sz="1200">
                <a:solidFill>
                  <a:schemeClr val="lt1"/>
                </a:solidFill>
                <a:latin typeface="Bree Serif"/>
                <a:ea typeface="Bree Serif"/>
                <a:cs typeface="Bree Serif"/>
                <a:sym typeface="Bree Serif"/>
              </a:rPr>
              <a:t>Anterior</a:t>
            </a:r>
            <a:endParaRPr sz="1200">
              <a:latin typeface="Bree Serif"/>
              <a:ea typeface="Bree Serif"/>
              <a:cs typeface="Bree Serif"/>
              <a:sym typeface="Bree Serif"/>
            </a:endParaRPr>
          </a:p>
        </p:txBody>
      </p:sp>
      <p:sp>
        <p:nvSpPr>
          <p:cNvPr id="354" name="Google Shape;354;p42"/>
          <p:cNvSpPr/>
          <p:nvPr/>
        </p:nvSpPr>
        <p:spPr>
          <a:xfrm>
            <a:off x="5154984" y="4078436"/>
            <a:ext cx="913500" cy="6759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ar" sz="1000">
                <a:latin typeface="Bree Serif"/>
                <a:ea typeface="Bree Serif"/>
                <a:cs typeface="Bree Serif"/>
                <a:sym typeface="Bree Serif"/>
              </a:rPr>
              <a:t>anterior fornix of vagina</a:t>
            </a:r>
            <a:endParaRPr sz="1000">
              <a:solidFill>
                <a:schemeClr val="dk1"/>
              </a:solidFill>
              <a:latin typeface="Bree Serif"/>
              <a:ea typeface="Bree Serif"/>
              <a:cs typeface="Bree Serif"/>
              <a:sym typeface="Bree Serif"/>
            </a:endParaRPr>
          </a:p>
        </p:txBody>
      </p:sp>
      <p:sp>
        <p:nvSpPr>
          <p:cNvPr id="355" name="Google Shape;355;p42"/>
          <p:cNvSpPr/>
          <p:nvPr/>
        </p:nvSpPr>
        <p:spPr>
          <a:xfrm>
            <a:off x="5623023" y="3372181"/>
            <a:ext cx="2330100" cy="353100"/>
          </a:xfrm>
          <a:prstGeom prst="roundRect">
            <a:avLst>
              <a:gd fmla="val 50000" name="adj"/>
            </a:avLst>
          </a:prstGeom>
          <a:solidFill>
            <a:srgbClr val="F4CCCC"/>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ar" sz="1000">
                <a:solidFill>
                  <a:schemeClr val="dk1"/>
                </a:solidFill>
                <a:latin typeface="Bree Serif"/>
                <a:ea typeface="Bree Serif"/>
                <a:cs typeface="Bree Serif"/>
                <a:sym typeface="Bree Serif"/>
              </a:rPr>
              <a:t>Vaginal part of cervix</a:t>
            </a:r>
            <a:endParaRPr sz="1000">
              <a:solidFill>
                <a:schemeClr val="dk1"/>
              </a:solidFill>
              <a:latin typeface="Bree Serif"/>
              <a:ea typeface="Bree Serif"/>
              <a:cs typeface="Bree Serif"/>
              <a:sym typeface="Bree Serif"/>
            </a:endParaRPr>
          </a:p>
        </p:txBody>
      </p:sp>
      <p:grpSp>
        <p:nvGrpSpPr>
          <p:cNvPr id="356" name="Google Shape;356;p42"/>
          <p:cNvGrpSpPr/>
          <p:nvPr/>
        </p:nvGrpSpPr>
        <p:grpSpPr>
          <a:xfrm>
            <a:off x="4975237" y="807239"/>
            <a:ext cx="2099690" cy="1747419"/>
            <a:chOff x="4742589" y="819277"/>
            <a:chExt cx="2099690" cy="1747419"/>
          </a:xfrm>
        </p:grpSpPr>
        <p:grpSp>
          <p:nvGrpSpPr>
            <p:cNvPr id="357" name="Google Shape;357;p42"/>
            <p:cNvGrpSpPr/>
            <p:nvPr/>
          </p:nvGrpSpPr>
          <p:grpSpPr>
            <a:xfrm>
              <a:off x="4742589" y="819277"/>
              <a:ext cx="2099690" cy="1747419"/>
              <a:chOff x="4749576" y="1864672"/>
              <a:chExt cx="1890250" cy="1624750"/>
            </a:xfrm>
          </p:grpSpPr>
          <p:pic>
            <p:nvPicPr>
              <p:cNvPr id="358" name="Google Shape;358;p42"/>
              <p:cNvPicPr preferRelativeResize="0"/>
              <p:nvPr/>
            </p:nvPicPr>
            <p:blipFill>
              <a:blip r:embed="rId4">
                <a:alphaModFix/>
              </a:blip>
              <a:stretch>
                <a:fillRect/>
              </a:stretch>
            </p:blipFill>
            <p:spPr>
              <a:xfrm>
                <a:off x="4885385" y="1864672"/>
                <a:ext cx="1754441" cy="1624750"/>
              </a:xfrm>
              <a:prstGeom prst="rect">
                <a:avLst/>
              </a:prstGeom>
              <a:noFill/>
              <a:ln>
                <a:noFill/>
              </a:ln>
            </p:spPr>
          </p:pic>
          <p:sp>
            <p:nvSpPr>
              <p:cNvPr id="359" name="Google Shape;359;p42"/>
              <p:cNvSpPr txBox="1"/>
              <p:nvPr/>
            </p:nvSpPr>
            <p:spPr>
              <a:xfrm>
                <a:off x="4749576" y="2814916"/>
                <a:ext cx="658200" cy="15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500">
                    <a:highlight>
                      <a:srgbClr val="F4CCCC"/>
                    </a:highlight>
                    <a:latin typeface="Bree Serif"/>
                    <a:ea typeface="Bree Serif"/>
                    <a:cs typeface="Bree Serif"/>
                    <a:sym typeface="Bree Serif"/>
                  </a:rPr>
                  <a:t>Supravaginal part</a:t>
                </a:r>
                <a:endParaRPr sz="500">
                  <a:highlight>
                    <a:srgbClr val="F4CCCC"/>
                  </a:highlight>
                  <a:latin typeface="Bree Serif"/>
                  <a:ea typeface="Bree Serif"/>
                  <a:cs typeface="Bree Serif"/>
                  <a:sym typeface="Bree Serif"/>
                </a:endParaRPr>
              </a:p>
            </p:txBody>
          </p:sp>
          <p:cxnSp>
            <p:nvCxnSpPr>
              <p:cNvPr id="360" name="Google Shape;360;p42"/>
              <p:cNvCxnSpPr>
                <a:stCxn id="359" idx="3"/>
              </p:cNvCxnSpPr>
              <p:nvPr/>
            </p:nvCxnSpPr>
            <p:spPr>
              <a:xfrm flipH="1" rot="10800000">
                <a:off x="5407776" y="2850766"/>
                <a:ext cx="325800" cy="39300"/>
              </a:xfrm>
              <a:prstGeom prst="straightConnector1">
                <a:avLst/>
              </a:prstGeom>
              <a:noFill/>
              <a:ln cap="flat" cmpd="sng" w="9525">
                <a:solidFill>
                  <a:srgbClr val="000000"/>
                </a:solidFill>
                <a:prstDash val="solid"/>
                <a:round/>
                <a:headEnd len="med" w="med" type="none"/>
                <a:tailEnd len="med" w="med" type="none"/>
              </a:ln>
            </p:spPr>
          </p:cxnSp>
          <p:sp>
            <p:nvSpPr>
              <p:cNvPr id="361" name="Google Shape;361;p42"/>
              <p:cNvSpPr txBox="1"/>
              <p:nvPr/>
            </p:nvSpPr>
            <p:spPr>
              <a:xfrm>
                <a:off x="4993408" y="3040621"/>
                <a:ext cx="499200" cy="10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500">
                    <a:highlight>
                      <a:srgbClr val="F4CCCC"/>
                    </a:highlight>
                    <a:latin typeface="Bree Serif"/>
                    <a:ea typeface="Bree Serif"/>
                    <a:cs typeface="Bree Serif"/>
                    <a:sym typeface="Bree Serif"/>
                  </a:rPr>
                  <a:t>Vaginal</a:t>
                </a:r>
                <a:r>
                  <a:rPr lang="ar" sz="500">
                    <a:highlight>
                      <a:srgbClr val="F4CCCC"/>
                    </a:highlight>
                    <a:latin typeface="Bree Serif"/>
                    <a:ea typeface="Bree Serif"/>
                    <a:cs typeface="Bree Serif"/>
                    <a:sym typeface="Bree Serif"/>
                  </a:rPr>
                  <a:t> part</a:t>
                </a:r>
                <a:endParaRPr sz="500">
                  <a:highlight>
                    <a:srgbClr val="F4CCCC"/>
                  </a:highlight>
                  <a:latin typeface="Bree Serif"/>
                  <a:ea typeface="Bree Serif"/>
                  <a:cs typeface="Bree Serif"/>
                  <a:sym typeface="Bree Serif"/>
                </a:endParaRPr>
              </a:p>
            </p:txBody>
          </p:sp>
          <p:cxnSp>
            <p:nvCxnSpPr>
              <p:cNvPr id="362" name="Google Shape;362;p42"/>
              <p:cNvCxnSpPr>
                <a:stCxn id="361" idx="3"/>
              </p:cNvCxnSpPr>
              <p:nvPr/>
            </p:nvCxnSpPr>
            <p:spPr>
              <a:xfrm flipH="1" rot="10800000">
                <a:off x="5492608" y="2988571"/>
                <a:ext cx="253500" cy="104100"/>
              </a:xfrm>
              <a:prstGeom prst="straightConnector1">
                <a:avLst/>
              </a:prstGeom>
              <a:noFill/>
              <a:ln cap="flat" cmpd="sng" w="9525">
                <a:solidFill>
                  <a:srgbClr val="000000"/>
                </a:solidFill>
                <a:prstDash val="solid"/>
                <a:round/>
                <a:headEnd len="med" w="med" type="none"/>
                <a:tailEnd len="med" w="med" type="none"/>
              </a:ln>
            </p:spPr>
          </p:cxnSp>
        </p:grpSp>
        <p:sp>
          <p:nvSpPr>
            <p:cNvPr id="363" name="Google Shape;363;p42"/>
            <p:cNvSpPr txBox="1"/>
            <p:nvPr/>
          </p:nvSpPr>
          <p:spPr>
            <a:xfrm>
              <a:off x="6107092" y="1531397"/>
              <a:ext cx="709200" cy="12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600">
                  <a:highlight>
                    <a:srgbClr val="F4CCCC"/>
                  </a:highlight>
                  <a:latin typeface="Bree Serif"/>
                  <a:ea typeface="Bree Serif"/>
                  <a:cs typeface="Bree Serif"/>
                  <a:sym typeface="Bree Serif"/>
                </a:rPr>
                <a:t>Body</a:t>
              </a:r>
              <a:endParaRPr sz="600">
                <a:highlight>
                  <a:srgbClr val="F4CCCC"/>
                </a:highlight>
                <a:latin typeface="Bree Serif"/>
                <a:ea typeface="Bree Serif"/>
                <a:cs typeface="Bree Serif"/>
                <a:sym typeface="Bree Serif"/>
              </a:endParaRPr>
            </a:p>
          </p:txBody>
        </p:sp>
        <p:sp>
          <p:nvSpPr>
            <p:cNvPr id="364" name="Google Shape;364;p42"/>
            <p:cNvSpPr txBox="1"/>
            <p:nvPr/>
          </p:nvSpPr>
          <p:spPr>
            <a:xfrm>
              <a:off x="6107099" y="1920195"/>
              <a:ext cx="709200" cy="12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600">
                  <a:highlight>
                    <a:srgbClr val="F4CCCC"/>
                  </a:highlight>
                  <a:latin typeface="Bree Serif"/>
                  <a:ea typeface="Bree Serif"/>
                  <a:cs typeface="Bree Serif"/>
                  <a:sym typeface="Bree Serif"/>
                </a:rPr>
                <a:t>Cervix</a:t>
              </a:r>
              <a:endParaRPr sz="600">
                <a:highlight>
                  <a:srgbClr val="F4CCCC"/>
                </a:highlight>
                <a:latin typeface="Bree Serif"/>
                <a:ea typeface="Bree Serif"/>
                <a:cs typeface="Bree Serif"/>
                <a:sym typeface="Bree Serif"/>
              </a:endParaRPr>
            </a:p>
          </p:txBody>
        </p:sp>
        <p:sp>
          <p:nvSpPr>
            <p:cNvPr id="365" name="Google Shape;365;p42"/>
            <p:cNvSpPr txBox="1"/>
            <p:nvPr/>
          </p:nvSpPr>
          <p:spPr>
            <a:xfrm>
              <a:off x="5535386" y="1065131"/>
              <a:ext cx="709200" cy="12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600">
                  <a:highlight>
                    <a:srgbClr val="F4CCCC"/>
                  </a:highlight>
                  <a:latin typeface="Bree Serif"/>
                  <a:ea typeface="Bree Serif"/>
                  <a:cs typeface="Bree Serif"/>
                  <a:sym typeface="Bree Serif"/>
                </a:rPr>
                <a:t>Fundus</a:t>
              </a:r>
              <a:endParaRPr sz="600">
                <a:highlight>
                  <a:srgbClr val="F4CCCC"/>
                </a:highlight>
                <a:latin typeface="Bree Serif"/>
                <a:ea typeface="Bree Serif"/>
                <a:cs typeface="Bree Serif"/>
                <a:sym typeface="Bree Serif"/>
              </a:endParaRPr>
            </a:p>
          </p:txBody>
        </p:sp>
      </p:grpSp>
      <p:pic>
        <p:nvPicPr>
          <p:cNvPr id="366" name="Google Shape;366;p42"/>
          <p:cNvPicPr preferRelativeResize="0"/>
          <p:nvPr/>
        </p:nvPicPr>
        <p:blipFill rotWithShape="1">
          <a:blip r:embed="rId5">
            <a:alphaModFix/>
          </a:blip>
          <a:srcRect b="2702" l="1408" r="763" t="4420"/>
          <a:stretch/>
        </p:blipFill>
        <p:spPr>
          <a:xfrm>
            <a:off x="3740050" y="2965563"/>
            <a:ext cx="1192525" cy="911275"/>
          </a:xfrm>
          <a:prstGeom prst="rect">
            <a:avLst/>
          </a:prstGeom>
          <a:noFill/>
          <a:ln>
            <a:noFill/>
          </a:ln>
        </p:spPr>
      </p:pic>
      <p:pic>
        <p:nvPicPr>
          <p:cNvPr id="367" name="Google Shape;367;p42"/>
          <p:cNvPicPr preferRelativeResize="0"/>
          <p:nvPr/>
        </p:nvPicPr>
        <p:blipFill rotWithShape="1">
          <a:blip r:embed="rId6">
            <a:alphaModFix/>
          </a:blip>
          <a:srcRect b="20994" l="64851" r="4485" t="57649"/>
          <a:stretch/>
        </p:blipFill>
        <p:spPr>
          <a:xfrm>
            <a:off x="3702038" y="3970820"/>
            <a:ext cx="1287400" cy="675899"/>
          </a:xfrm>
          <a:prstGeom prst="rect">
            <a:avLst/>
          </a:prstGeom>
          <a:noFill/>
          <a:ln>
            <a:noFill/>
          </a:ln>
        </p:spPr>
      </p:pic>
      <p:sp>
        <p:nvSpPr>
          <p:cNvPr id="368" name="Google Shape;368;p42"/>
          <p:cNvSpPr/>
          <p:nvPr/>
        </p:nvSpPr>
        <p:spPr>
          <a:xfrm>
            <a:off x="3788721" y="4027089"/>
            <a:ext cx="296700" cy="1101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2"/>
          <p:cNvSpPr/>
          <p:nvPr/>
        </p:nvSpPr>
        <p:spPr>
          <a:xfrm>
            <a:off x="3771818" y="4236386"/>
            <a:ext cx="262800" cy="1101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2"/>
          <p:cNvSpPr/>
          <p:nvPr/>
        </p:nvSpPr>
        <p:spPr>
          <a:xfrm>
            <a:off x="4569235" y="4393374"/>
            <a:ext cx="314700" cy="1101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2"/>
          <p:cNvSpPr/>
          <p:nvPr/>
        </p:nvSpPr>
        <p:spPr>
          <a:xfrm>
            <a:off x="4034625" y="3470800"/>
            <a:ext cx="221100" cy="1101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2"/>
          <p:cNvSpPr txBox="1"/>
          <p:nvPr/>
        </p:nvSpPr>
        <p:spPr>
          <a:xfrm>
            <a:off x="-186975" y="2867900"/>
            <a:ext cx="3000000" cy="35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800">
                <a:solidFill>
                  <a:schemeClr val="dk1"/>
                </a:solidFill>
                <a:latin typeface="Bree Serif"/>
                <a:ea typeface="Bree Serif"/>
                <a:cs typeface="Bree Serif"/>
                <a:sym typeface="Bree Serif"/>
              </a:rPr>
              <a:t>Relations of uterus</a:t>
            </a:r>
            <a:endParaRPr b="1" sz="1800">
              <a:solidFill>
                <a:schemeClr val="dk1"/>
              </a:solidFill>
              <a:latin typeface="Bree Serif"/>
              <a:ea typeface="Bree Serif"/>
              <a:cs typeface="Bree Serif"/>
              <a:sym typeface="Bree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43"/>
          <p:cNvSpPr/>
          <p:nvPr/>
        </p:nvSpPr>
        <p:spPr>
          <a:xfrm>
            <a:off x="272525" y="2589751"/>
            <a:ext cx="877500" cy="837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378" name="Google Shape;378;p43"/>
          <p:cNvSpPr/>
          <p:nvPr/>
        </p:nvSpPr>
        <p:spPr>
          <a:xfrm>
            <a:off x="272525" y="2589760"/>
            <a:ext cx="877500" cy="837600"/>
          </a:xfrm>
          <a:prstGeom prst="rect">
            <a:avLst/>
          </a:prstGeom>
          <a:solidFill>
            <a:srgbClr val="EA9999"/>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t/>
            </a:r>
            <a:endParaRPr b="1" sz="2400">
              <a:solidFill>
                <a:srgbClr val="FFFFFF"/>
              </a:solidFill>
              <a:latin typeface="Bree Serif"/>
              <a:ea typeface="Bree Serif"/>
              <a:cs typeface="Bree Serif"/>
              <a:sym typeface="Bree Serif"/>
            </a:endParaRPr>
          </a:p>
        </p:txBody>
      </p:sp>
      <p:pic>
        <p:nvPicPr>
          <p:cNvPr id="379" name="Google Shape;379;p43"/>
          <p:cNvPicPr preferRelativeResize="0"/>
          <p:nvPr/>
        </p:nvPicPr>
        <p:blipFill rotWithShape="1">
          <a:blip r:embed="rId3">
            <a:alphaModFix/>
          </a:blip>
          <a:srcRect b="0" l="951" r="970" t="0"/>
          <a:stretch/>
        </p:blipFill>
        <p:spPr>
          <a:xfrm>
            <a:off x="6981812" y="2908799"/>
            <a:ext cx="2019300" cy="1152150"/>
          </a:xfrm>
          <a:prstGeom prst="rect">
            <a:avLst/>
          </a:prstGeom>
          <a:noFill/>
          <a:ln>
            <a:noFill/>
          </a:ln>
        </p:spPr>
      </p:pic>
      <p:sp>
        <p:nvSpPr>
          <p:cNvPr id="380" name="Google Shape;380;p43"/>
          <p:cNvSpPr txBox="1"/>
          <p:nvPr>
            <p:ph idx="12" type="sldNum"/>
          </p:nvPr>
        </p:nvSpPr>
        <p:spPr>
          <a:xfrm>
            <a:off x="8813221" y="4856007"/>
            <a:ext cx="157500" cy="119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pic>
        <p:nvPicPr>
          <p:cNvPr id="381" name="Google Shape;381;p43"/>
          <p:cNvPicPr preferRelativeResize="0"/>
          <p:nvPr/>
        </p:nvPicPr>
        <p:blipFill rotWithShape="1">
          <a:blip r:embed="rId4">
            <a:alphaModFix/>
          </a:blip>
          <a:srcRect b="2717" l="3992" r="5263" t="7289"/>
          <a:stretch/>
        </p:blipFill>
        <p:spPr>
          <a:xfrm>
            <a:off x="6192639" y="3155627"/>
            <a:ext cx="663600" cy="658500"/>
          </a:xfrm>
          <a:prstGeom prst="ellipse">
            <a:avLst/>
          </a:prstGeom>
          <a:noFill/>
          <a:ln>
            <a:noFill/>
          </a:ln>
        </p:spPr>
      </p:pic>
      <p:sp>
        <p:nvSpPr>
          <p:cNvPr id="382" name="Google Shape;382;p43"/>
          <p:cNvSpPr txBox="1"/>
          <p:nvPr>
            <p:ph type="ctrTitle"/>
          </p:nvPr>
        </p:nvSpPr>
        <p:spPr>
          <a:xfrm>
            <a:off x="189770" y="82258"/>
            <a:ext cx="5411700" cy="552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000000"/>
                </a:solidFill>
              </a:rPr>
              <a:t>The Uterus: </a:t>
            </a:r>
            <a:r>
              <a:rPr lang="ar">
                <a:solidFill>
                  <a:srgbClr val="000000"/>
                </a:solidFill>
              </a:rPr>
              <a:t>cervical canal </a:t>
            </a:r>
            <a:endParaRPr b="0">
              <a:solidFill>
                <a:srgbClr val="000000"/>
              </a:solidFill>
            </a:endParaRPr>
          </a:p>
        </p:txBody>
      </p:sp>
      <p:sp>
        <p:nvSpPr>
          <p:cNvPr id="383" name="Google Shape;383;p43"/>
          <p:cNvSpPr txBox="1"/>
          <p:nvPr/>
        </p:nvSpPr>
        <p:spPr>
          <a:xfrm>
            <a:off x="5865509" y="3831790"/>
            <a:ext cx="1317900" cy="35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highlight>
                  <a:srgbClr val="F4CCCC"/>
                </a:highlight>
                <a:latin typeface="Bree Serif"/>
                <a:ea typeface="Bree Serif"/>
                <a:cs typeface="Bree Serif"/>
                <a:sym typeface="Bree Serif"/>
              </a:rPr>
              <a:t>Nulliparous</a:t>
            </a:r>
            <a:endParaRPr sz="1200">
              <a:highlight>
                <a:srgbClr val="F4CCCC"/>
              </a:highlight>
              <a:latin typeface="Bree Serif"/>
              <a:ea typeface="Bree Serif"/>
              <a:cs typeface="Bree Serif"/>
              <a:sym typeface="Bree Serif"/>
            </a:endParaRPr>
          </a:p>
        </p:txBody>
      </p:sp>
      <p:sp>
        <p:nvSpPr>
          <p:cNvPr id="384" name="Google Shape;384;p43"/>
          <p:cNvSpPr txBox="1"/>
          <p:nvPr/>
        </p:nvSpPr>
        <p:spPr>
          <a:xfrm>
            <a:off x="6747334" y="3831804"/>
            <a:ext cx="1317900" cy="35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highlight>
                  <a:srgbClr val="F4CCCC"/>
                </a:highlight>
                <a:latin typeface="Bree Serif"/>
                <a:ea typeface="Bree Serif"/>
                <a:cs typeface="Bree Serif"/>
                <a:sym typeface="Bree Serif"/>
              </a:rPr>
              <a:t>Multiparous</a:t>
            </a:r>
            <a:endParaRPr sz="1200">
              <a:highlight>
                <a:srgbClr val="F4CCCC"/>
              </a:highlight>
              <a:latin typeface="Bree Serif"/>
              <a:ea typeface="Bree Serif"/>
              <a:cs typeface="Bree Serif"/>
              <a:sym typeface="Bree Serif"/>
            </a:endParaRPr>
          </a:p>
        </p:txBody>
      </p:sp>
      <p:grpSp>
        <p:nvGrpSpPr>
          <p:cNvPr id="385" name="Google Shape;385;p43"/>
          <p:cNvGrpSpPr/>
          <p:nvPr/>
        </p:nvGrpSpPr>
        <p:grpSpPr>
          <a:xfrm>
            <a:off x="6047864" y="587305"/>
            <a:ext cx="2724666" cy="2017157"/>
            <a:chOff x="7140468" y="257144"/>
            <a:chExt cx="1793369" cy="1257814"/>
          </a:xfrm>
        </p:grpSpPr>
        <p:pic>
          <p:nvPicPr>
            <p:cNvPr id="386" name="Google Shape;386;p43"/>
            <p:cNvPicPr preferRelativeResize="0"/>
            <p:nvPr/>
          </p:nvPicPr>
          <p:blipFill rotWithShape="1">
            <a:blip r:embed="rId5">
              <a:alphaModFix/>
            </a:blip>
            <a:srcRect b="2702" l="1408" r="763" t="4420"/>
            <a:stretch/>
          </p:blipFill>
          <p:spPr>
            <a:xfrm>
              <a:off x="7140468" y="257144"/>
              <a:ext cx="1793369" cy="1257814"/>
            </a:xfrm>
            <a:prstGeom prst="rect">
              <a:avLst/>
            </a:prstGeom>
            <a:noFill/>
            <a:ln>
              <a:noFill/>
            </a:ln>
          </p:spPr>
        </p:pic>
        <p:sp>
          <p:nvSpPr>
            <p:cNvPr id="387" name="Google Shape;387;p43"/>
            <p:cNvSpPr/>
            <p:nvPr/>
          </p:nvSpPr>
          <p:spPr>
            <a:xfrm>
              <a:off x="8471980" y="942740"/>
              <a:ext cx="255300" cy="864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3"/>
            <p:cNvSpPr/>
            <p:nvPr/>
          </p:nvSpPr>
          <p:spPr>
            <a:xfrm>
              <a:off x="8493120" y="1325191"/>
              <a:ext cx="255300" cy="864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9" name="Google Shape;389;p43"/>
          <p:cNvSpPr/>
          <p:nvPr/>
        </p:nvSpPr>
        <p:spPr>
          <a:xfrm>
            <a:off x="2770602" y="1299008"/>
            <a:ext cx="1584600" cy="918900"/>
          </a:xfrm>
          <a:prstGeom prst="righ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Bree Serif"/>
                <a:ea typeface="Bree Serif"/>
                <a:cs typeface="Bree Serif"/>
                <a:sym typeface="Bree Serif"/>
              </a:rPr>
              <a:t>External OS</a:t>
            </a:r>
            <a:endParaRPr b="1">
              <a:solidFill>
                <a:srgbClr val="FFFFFF"/>
              </a:solidFill>
              <a:latin typeface="Bree Serif"/>
              <a:ea typeface="Bree Serif"/>
              <a:cs typeface="Bree Serif"/>
              <a:sym typeface="Bree Serif"/>
            </a:endParaRPr>
          </a:p>
        </p:txBody>
      </p:sp>
      <p:sp>
        <p:nvSpPr>
          <p:cNvPr id="390" name="Google Shape;390;p43"/>
          <p:cNvSpPr/>
          <p:nvPr/>
        </p:nvSpPr>
        <p:spPr>
          <a:xfrm>
            <a:off x="1858084" y="864600"/>
            <a:ext cx="1584600" cy="886800"/>
          </a:xfrm>
          <a:prstGeom prst="leftArrow">
            <a:avLst>
              <a:gd fmla="val 50000" name="adj1"/>
              <a:gd fmla="val 50000" name="adj2"/>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Bree Serif"/>
                <a:ea typeface="Bree Serif"/>
                <a:cs typeface="Bree Serif"/>
                <a:sym typeface="Bree Serif"/>
              </a:rPr>
              <a:t>Internal</a:t>
            </a:r>
            <a:r>
              <a:rPr b="1" lang="ar">
                <a:latin typeface="Bree Serif"/>
                <a:ea typeface="Bree Serif"/>
                <a:cs typeface="Bree Serif"/>
                <a:sym typeface="Bree Serif"/>
              </a:rPr>
              <a:t> </a:t>
            </a:r>
            <a:r>
              <a:rPr b="1" lang="ar">
                <a:solidFill>
                  <a:srgbClr val="FFFFFF"/>
                </a:solidFill>
                <a:latin typeface="Bree Serif"/>
                <a:ea typeface="Bree Serif"/>
                <a:cs typeface="Bree Serif"/>
                <a:sym typeface="Bree Serif"/>
              </a:rPr>
              <a:t>OS</a:t>
            </a:r>
            <a:endParaRPr b="1">
              <a:solidFill>
                <a:srgbClr val="FFFFFF"/>
              </a:solidFill>
              <a:latin typeface="Bree Serif"/>
              <a:ea typeface="Bree Serif"/>
              <a:cs typeface="Bree Serif"/>
              <a:sym typeface="Bree Serif"/>
            </a:endParaRPr>
          </a:p>
        </p:txBody>
      </p:sp>
      <p:sp>
        <p:nvSpPr>
          <p:cNvPr id="391" name="Google Shape;391;p43"/>
          <p:cNvSpPr txBox="1"/>
          <p:nvPr/>
        </p:nvSpPr>
        <p:spPr>
          <a:xfrm>
            <a:off x="189775" y="1031263"/>
            <a:ext cx="1668300" cy="67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solidFill>
                  <a:schemeClr val="dk1"/>
                </a:solidFill>
                <a:latin typeface="Bree Serif"/>
                <a:ea typeface="Bree Serif"/>
                <a:cs typeface="Bree Serif"/>
                <a:sym typeface="Bree Serif"/>
              </a:rPr>
              <a:t>opening between cavity of body of uterus &amp; cavity of cervix (cervical canal)</a:t>
            </a:r>
            <a:endParaRPr sz="1200">
              <a:latin typeface="Bree Serif"/>
              <a:ea typeface="Bree Serif"/>
              <a:cs typeface="Bree Serif"/>
              <a:sym typeface="Bree Serif"/>
            </a:endParaRPr>
          </a:p>
        </p:txBody>
      </p:sp>
      <p:sp>
        <p:nvSpPr>
          <p:cNvPr id="392" name="Google Shape;392;p43"/>
          <p:cNvSpPr txBox="1"/>
          <p:nvPr/>
        </p:nvSpPr>
        <p:spPr>
          <a:xfrm>
            <a:off x="4355195" y="1551237"/>
            <a:ext cx="16683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Bree Serif"/>
                <a:ea typeface="Bree Serif"/>
                <a:cs typeface="Bree Serif"/>
                <a:sym typeface="Bree Serif"/>
              </a:rPr>
              <a:t>opening between cervical canal &amp; cavity of vagina</a:t>
            </a:r>
            <a:endParaRPr sz="1200">
              <a:latin typeface="Bree Serif"/>
              <a:ea typeface="Bree Serif"/>
              <a:cs typeface="Bree Serif"/>
              <a:sym typeface="Bree Serif"/>
            </a:endParaRPr>
          </a:p>
        </p:txBody>
      </p:sp>
      <p:cxnSp>
        <p:nvCxnSpPr>
          <p:cNvPr id="393" name="Google Shape;393;p43"/>
          <p:cNvCxnSpPr/>
          <p:nvPr/>
        </p:nvCxnSpPr>
        <p:spPr>
          <a:xfrm>
            <a:off x="4582050" y="1566362"/>
            <a:ext cx="915000" cy="0"/>
          </a:xfrm>
          <a:prstGeom prst="straightConnector1">
            <a:avLst/>
          </a:prstGeom>
          <a:noFill/>
          <a:ln cap="flat" cmpd="sng" w="9525">
            <a:solidFill>
              <a:srgbClr val="595959"/>
            </a:solidFill>
            <a:prstDash val="solid"/>
            <a:round/>
            <a:headEnd len="med" w="med" type="none"/>
            <a:tailEnd len="med" w="med" type="none"/>
          </a:ln>
        </p:spPr>
      </p:cxnSp>
      <p:cxnSp>
        <p:nvCxnSpPr>
          <p:cNvPr id="394" name="Google Shape;394;p43"/>
          <p:cNvCxnSpPr/>
          <p:nvPr/>
        </p:nvCxnSpPr>
        <p:spPr>
          <a:xfrm>
            <a:off x="4582038" y="2306651"/>
            <a:ext cx="915000" cy="0"/>
          </a:xfrm>
          <a:prstGeom prst="straightConnector1">
            <a:avLst/>
          </a:prstGeom>
          <a:noFill/>
          <a:ln cap="flat" cmpd="sng" w="9525">
            <a:solidFill>
              <a:srgbClr val="595959"/>
            </a:solidFill>
            <a:prstDash val="solid"/>
            <a:round/>
            <a:headEnd len="med" w="med" type="none"/>
            <a:tailEnd len="med" w="med" type="none"/>
          </a:ln>
        </p:spPr>
      </p:cxnSp>
      <p:cxnSp>
        <p:nvCxnSpPr>
          <p:cNvPr id="395" name="Google Shape;395;p43"/>
          <p:cNvCxnSpPr/>
          <p:nvPr/>
        </p:nvCxnSpPr>
        <p:spPr>
          <a:xfrm>
            <a:off x="508019" y="2048963"/>
            <a:ext cx="915000" cy="0"/>
          </a:xfrm>
          <a:prstGeom prst="straightConnector1">
            <a:avLst/>
          </a:prstGeom>
          <a:noFill/>
          <a:ln cap="flat" cmpd="sng" w="9525">
            <a:solidFill>
              <a:srgbClr val="595959"/>
            </a:solidFill>
            <a:prstDash val="solid"/>
            <a:round/>
            <a:headEnd len="med" w="med" type="none"/>
            <a:tailEnd len="med" w="med" type="none"/>
          </a:ln>
        </p:spPr>
      </p:cxnSp>
      <p:cxnSp>
        <p:nvCxnSpPr>
          <p:cNvPr id="396" name="Google Shape;396;p43"/>
          <p:cNvCxnSpPr/>
          <p:nvPr/>
        </p:nvCxnSpPr>
        <p:spPr>
          <a:xfrm>
            <a:off x="508019" y="1067144"/>
            <a:ext cx="915000" cy="0"/>
          </a:xfrm>
          <a:prstGeom prst="straightConnector1">
            <a:avLst/>
          </a:prstGeom>
          <a:noFill/>
          <a:ln cap="flat" cmpd="sng" w="9525">
            <a:solidFill>
              <a:srgbClr val="595959"/>
            </a:solidFill>
            <a:prstDash val="solid"/>
            <a:round/>
            <a:headEnd len="med" w="med" type="none"/>
            <a:tailEnd len="med" w="med" type="none"/>
          </a:ln>
        </p:spPr>
      </p:cxnSp>
      <p:sp>
        <p:nvSpPr>
          <p:cNvPr id="397" name="Google Shape;397;p43"/>
          <p:cNvSpPr/>
          <p:nvPr/>
        </p:nvSpPr>
        <p:spPr>
          <a:xfrm>
            <a:off x="272525" y="3709030"/>
            <a:ext cx="877500" cy="837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a:latin typeface="Bree Serif"/>
              <a:ea typeface="Bree Serif"/>
              <a:cs typeface="Bree Serif"/>
              <a:sym typeface="Bree Serif"/>
            </a:endParaRPr>
          </a:p>
        </p:txBody>
      </p:sp>
      <p:sp>
        <p:nvSpPr>
          <p:cNvPr id="398" name="Google Shape;398;p43"/>
          <p:cNvSpPr/>
          <p:nvPr/>
        </p:nvSpPr>
        <p:spPr>
          <a:xfrm>
            <a:off x="1152572" y="2589757"/>
            <a:ext cx="4564800" cy="838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Bree Serif"/>
                <a:ea typeface="Bree Serif"/>
                <a:cs typeface="Bree Serif"/>
                <a:sym typeface="Bree Serif"/>
              </a:rPr>
              <a:t>In a </a:t>
            </a:r>
            <a:r>
              <a:rPr b="1" lang="ar" sz="1200">
                <a:solidFill>
                  <a:schemeClr val="dk1"/>
                </a:solidFill>
                <a:highlight>
                  <a:srgbClr val="F4CCCC"/>
                </a:highlight>
                <a:latin typeface="Bree Serif"/>
                <a:ea typeface="Bree Serif"/>
                <a:cs typeface="Bree Serif"/>
                <a:sym typeface="Bree Serif"/>
              </a:rPr>
              <a:t>n</a:t>
            </a:r>
            <a:r>
              <a:rPr lang="ar" sz="1200">
                <a:solidFill>
                  <a:schemeClr val="dk1"/>
                </a:solidFill>
                <a:highlight>
                  <a:srgbClr val="F4CCCC"/>
                </a:highlight>
                <a:latin typeface="Bree Serif"/>
                <a:ea typeface="Bree Serif"/>
                <a:cs typeface="Bree Serif"/>
                <a:sym typeface="Bree Serif"/>
              </a:rPr>
              <a:t>ulliparous</a:t>
            </a:r>
            <a:r>
              <a:rPr lang="ar" sz="1200">
                <a:solidFill>
                  <a:schemeClr val="dk1"/>
                </a:solidFill>
                <a:latin typeface="Bree Serif"/>
                <a:ea typeface="Bree Serif"/>
                <a:cs typeface="Bree Serif"/>
                <a:sym typeface="Bree Serif"/>
              </a:rPr>
              <a:t> woman: external os appears circular</a:t>
            </a:r>
            <a:endParaRPr sz="1200">
              <a:solidFill>
                <a:schemeClr val="dk1"/>
              </a:solidFill>
              <a:latin typeface="Bree Serif"/>
              <a:ea typeface="Bree Serif"/>
              <a:cs typeface="Bree Serif"/>
              <a:sym typeface="Bree Serif"/>
            </a:endParaRPr>
          </a:p>
          <a:p>
            <a:pPr indent="0" lvl="0" marL="0" rtl="0" algn="l">
              <a:spcBef>
                <a:spcPts val="0"/>
              </a:spcBef>
              <a:spcAft>
                <a:spcPts val="0"/>
              </a:spcAft>
              <a:buNone/>
            </a:pPr>
            <a:r>
              <a:rPr lang="ar" sz="1200">
                <a:solidFill>
                  <a:srgbClr val="B7B7B7"/>
                </a:solidFill>
                <a:latin typeface="Bree Serif"/>
                <a:ea typeface="Bree Serif"/>
                <a:cs typeface="Bree Serif"/>
                <a:sym typeface="Bree Serif"/>
              </a:rPr>
              <a:t>(Woman who Didn’t give birth, external os appears intact)</a:t>
            </a:r>
            <a:endParaRPr sz="1200">
              <a:solidFill>
                <a:srgbClr val="B7B7B7"/>
              </a:solidFill>
              <a:latin typeface="Bree Serif"/>
              <a:ea typeface="Bree Serif"/>
              <a:cs typeface="Bree Serif"/>
              <a:sym typeface="Bree Serif"/>
            </a:endParaRPr>
          </a:p>
        </p:txBody>
      </p:sp>
      <p:sp>
        <p:nvSpPr>
          <p:cNvPr id="399" name="Google Shape;399;p43"/>
          <p:cNvSpPr/>
          <p:nvPr/>
        </p:nvSpPr>
        <p:spPr>
          <a:xfrm>
            <a:off x="1152572" y="3709050"/>
            <a:ext cx="4564800" cy="838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Bree Serif"/>
                <a:ea typeface="Bree Serif"/>
                <a:cs typeface="Bree Serif"/>
                <a:sym typeface="Bree Serif"/>
              </a:rPr>
              <a:t>In a </a:t>
            </a:r>
            <a:r>
              <a:rPr b="1" lang="ar" sz="1200">
                <a:solidFill>
                  <a:schemeClr val="dk1"/>
                </a:solidFill>
                <a:highlight>
                  <a:srgbClr val="F4CCCC"/>
                </a:highlight>
                <a:latin typeface="Bree Serif"/>
                <a:ea typeface="Bree Serif"/>
                <a:cs typeface="Bree Serif"/>
                <a:sym typeface="Bree Serif"/>
              </a:rPr>
              <a:t>m</a:t>
            </a:r>
            <a:r>
              <a:rPr lang="ar" sz="1200">
                <a:solidFill>
                  <a:schemeClr val="dk1"/>
                </a:solidFill>
                <a:highlight>
                  <a:srgbClr val="F4CCCC"/>
                </a:highlight>
                <a:latin typeface="Bree Serif"/>
                <a:ea typeface="Bree Serif"/>
                <a:cs typeface="Bree Serif"/>
                <a:sym typeface="Bree Serif"/>
              </a:rPr>
              <a:t>ultiparous</a:t>
            </a:r>
            <a:r>
              <a:rPr lang="ar" sz="1200">
                <a:solidFill>
                  <a:schemeClr val="dk1"/>
                </a:solidFill>
                <a:latin typeface="Bree Serif"/>
                <a:ea typeface="Bree Serif"/>
                <a:cs typeface="Bree Serif"/>
                <a:sym typeface="Bree Serif"/>
              </a:rPr>
              <a:t> woman: external os appears as a transverse slit with an anterior &amp; a posterior lip</a:t>
            </a:r>
            <a:endParaRPr sz="1200">
              <a:solidFill>
                <a:schemeClr val="dk1"/>
              </a:solidFill>
              <a:latin typeface="Bree Serif"/>
              <a:ea typeface="Bree Serif"/>
              <a:cs typeface="Bree Serif"/>
              <a:sym typeface="Bree Serif"/>
            </a:endParaRPr>
          </a:p>
          <a:p>
            <a:pPr indent="0" lvl="0" marL="0" rtl="0" algn="l">
              <a:spcBef>
                <a:spcPts val="0"/>
              </a:spcBef>
              <a:spcAft>
                <a:spcPts val="0"/>
              </a:spcAft>
              <a:buNone/>
            </a:pPr>
            <a:r>
              <a:rPr lang="ar" sz="1200">
                <a:solidFill>
                  <a:srgbClr val="B7B7B7"/>
                </a:solidFill>
                <a:latin typeface="Bree Serif"/>
                <a:ea typeface="Bree Serif"/>
                <a:cs typeface="Bree Serif"/>
                <a:sym typeface="Bree Serif"/>
              </a:rPr>
              <a:t>(B/c during birth there will be expansion of the muscles and this will form these lips)</a:t>
            </a:r>
            <a:endParaRPr sz="1200">
              <a:solidFill>
                <a:srgbClr val="B7B7B7"/>
              </a:solidFill>
              <a:latin typeface="Bree Serif"/>
              <a:ea typeface="Bree Serif"/>
              <a:cs typeface="Bree Serif"/>
              <a:sym typeface="Bree Serif"/>
            </a:endParaRPr>
          </a:p>
        </p:txBody>
      </p:sp>
      <p:sp>
        <p:nvSpPr>
          <p:cNvPr id="400" name="Google Shape;400;p43"/>
          <p:cNvSpPr/>
          <p:nvPr/>
        </p:nvSpPr>
        <p:spPr>
          <a:xfrm>
            <a:off x="272525" y="3709039"/>
            <a:ext cx="877500" cy="837600"/>
          </a:xfrm>
          <a:prstGeom prst="rect">
            <a:avLst/>
          </a:prstGeom>
          <a:solidFill>
            <a:srgbClr val="E06666"/>
          </a:solidFill>
          <a:ln>
            <a:noFill/>
          </a:ln>
          <a:effectLst>
            <a:outerShdw blurRad="57150" rotWithShape="0" algn="bl" dir="5400000" dist="19050">
              <a:srgbClr val="000000">
                <a:alpha val="25000"/>
              </a:srgbClr>
            </a:outerShdw>
          </a:effectLst>
        </p:spPr>
        <p:txBody>
          <a:bodyPr anchorCtr="0" anchor="ctr" bIns="68500" lIns="68500" spcFirstLastPara="1" rIns="68500" wrap="square" tIns="68500">
            <a:noAutofit/>
          </a:bodyPr>
          <a:lstStyle/>
          <a:p>
            <a:pPr indent="0" lvl="0" marL="0" rtl="0" algn="ctr">
              <a:spcBef>
                <a:spcPts val="0"/>
              </a:spcBef>
              <a:spcAft>
                <a:spcPts val="0"/>
              </a:spcAft>
              <a:buNone/>
            </a:pPr>
            <a:r>
              <a:t/>
            </a:r>
            <a:endParaRPr b="1" sz="2400">
              <a:solidFill>
                <a:srgbClr val="FFFFFF"/>
              </a:solidFill>
              <a:latin typeface="Bree Serif"/>
              <a:ea typeface="Bree Serif"/>
              <a:cs typeface="Bree Serif"/>
              <a:sym typeface="Bree Serif"/>
            </a:endParaRPr>
          </a:p>
        </p:txBody>
      </p:sp>
      <p:pic>
        <p:nvPicPr>
          <p:cNvPr id="401" name="Google Shape;401;p43"/>
          <p:cNvPicPr preferRelativeResize="0"/>
          <p:nvPr/>
        </p:nvPicPr>
        <p:blipFill rotWithShape="1">
          <a:blip r:embed="rId6">
            <a:alphaModFix/>
          </a:blip>
          <a:srcRect b="39986" l="55661" r="3772" t="3053"/>
          <a:stretch/>
        </p:blipFill>
        <p:spPr>
          <a:xfrm>
            <a:off x="355625" y="3756380"/>
            <a:ext cx="711300" cy="744300"/>
          </a:xfrm>
          <a:prstGeom prst="ellipse">
            <a:avLst/>
          </a:prstGeom>
          <a:noFill/>
          <a:ln>
            <a:noFill/>
          </a:ln>
        </p:spPr>
      </p:pic>
      <p:pic>
        <p:nvPicPr>
          <p:cNvPr id="402" name="Google Shape;402;p43"/>
          <p:cNvPicPr preferRelativeResize="0"/>
          <p:nvPr/>
        </p:nvPicPr>
        <p:blipFill rotWithShape="1">
          <a:blip r:embed="rId6">
            <a:alphaModFix/>
          </a:blip>
          <a:srcRect b="41270" l="12005" r="47423" t="3480"/>
          <a:stretch/>
        </p:blipFill>
        <p:spPr>
          <a:xfrm>
            <a:off x="355625" y="2647604"/>
            <a:ext cx="711300" cy="7215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44"/>
          <p:cNvSpPr txBox="1"/>
          <p:nvPr>
            <p:ph idx="12" type="sldNum"/>
          </p:nvPr>
        </p:nvSpPr>
        <p:spPr>
          <a:xfrm>
            <a:off x="8825341" y="4828270"/>
            <a:ext cx="141300" cy="171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408" name="Google Shape;408;p44"/>
          <p:cNvSpPr txBox="1"/>
          <p:nvPr>
            <p:ph type="ctrTitle"/>
          </p:nvPr>
        </p:nvSpPr>
        <p:spPr>
          <a:xfrm>
            <a:off x="307686" y="205640"/>
            <a:ext cx="3378900" cy="433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ar" sz="2800">
                <a:solidFill>
                  <a:srgbClr val="000000"/>
                </a:solidFill>
              </a:rPr>
              <a:t>Positions of uterus</a:t>
            </a:r>
            <a:endParaRPr b="0" sz="1200">
              <a:solidFill>
                <a:srgbClr val="000000"/>
              </a:solidFill>
            </a:endParaRPr>
          </a:p>
        </p:txBody>
      </p:sp>
      <p:grpSp>
        <p:nvGrpSpPr>
          <p:cNvPr id="409" name="Google Shape;409;p44"/>
          <p:cNvGrpSpPr/>
          <p:nvPr/>
        </p:nvGrpSpPr>
        <p:grpSpPr>
          <a:xfrm>
            <a:off x="2798630" y="991905"/>
            <a:ext cx="2500768" cy="1791160"/>
            <a:chOff x="2819550" y="341900"/>
            <a:chExt cx="2562000" cy="1760700"/>
          </a:xfrm>
        </p:grpSpPr>
        <p:sp>
          <p:nvSpPr>
            <p:cNvPr id="410" name="Google Shape;410;p44"/>
            <p:cNvSpPr txBox="1"/>
            <p:nvPr/>
          </p:nvSpPr>
          <p:spPr>
            <a:xfrm>
              <a:off x="2819550" y="341900"/>
              <a:ext cx="2562000" cy="1759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latin typeface="Bree Serif"/>
                <a:ea typeface="Bree Serif"/>
                <a:cs typeface="Bree Serif"/>
                <a:sym typeface="Bree Serif"/>
              </a:endParaRPr>
            </a:p>
            <a:p>
              <a:pPr indent="0" lvl="0" marL="0" rtl="0" algn="ctr">
                <a:spcBef>
                  <a:spcPts val="0"/>
                </a:spcBef>
                <a:spcAft>
                  <a:spcPts val="0"/>
                </a:spcAft>
                <a:buNone/>
              </a:pPr>
              <a:r>
                <a:rPr lang="ar" sz="1000">
                  <a:latin typeface="Bree Serif"/>
                  <a:ea typeface="Bree Serif"/>
                  <a:cs typeface="Bree Serif"/>
                  <a:sym typeface="Bree Serif"/>
                </a:rPr>
                <a:t>long axis of </a:t>
              </a:r>
              <a:r>
                <a:rPr b="1" lang="ar" sz="1000">
                  <a:latin typeface="Bree Serif"/>
                  <a:ea typeface="Bree Serif"/>
                  <a:cs typeface="Bree Serif"/>
                  <a:sym typeface="Bree Serif"/>
                </a:rPr>
                <a:t>whole </a:t>
              </a:r>
              <a:r>
                <a:rPr b="1" lang="ar" sz="1000">
                  <a:latin typeface="Bree Serif"/>
                  <a:ea typeface="Bree Serif"/>
                  <a:cs typeface="Bree Serif"/>
                  <a:sym typeface="Bree Serif"/>
                </a:rPr>
                <a:t>body </a:t>
              </a:r>
              <a:r>
                <a:rPr lang="ar" sz="1000">
                  <a:latin typeface="Bree Serif"/>
                  <a:ea typeface="Bree Serif"/>
                  <a:cs typeface="Bree Serif"/>
                  <a:sym typeface="Bree Serif"/>
                </a:rPr>
                <a:t>is bent forward on long axis of </a:t>
              </a:r>
              <a:r>
                <a:rPr b="1" lang="ar" sz="1000">
                  <a:latin typeface="Bree Serif"/>
                  <a:ea typeface="Bree Serif"/>
                  <a:cs typeface="Bree Serif"/>
                  <a:sym typeface="Bree Serif"/>
                </a:rPr>
                <a:t>cervix</a:t>
              </a:r>
              <a:endParaRPr b="1" sz="1000">
                <a:latin typeface="Bree Serif"/>
                <a:ea typeface="Bree Serif"/>
                <a:cs typeface="Bree Serif"/>
                <a:sym typeface="Bree Serif"/>
              </a:endParaRPr>
            </a:p>
            <a:p>
              <a:pPr indent="0" lvl="0" marL="0" rtl="0" algn="ctr">
                <a:spcBef>
                  <a:spcPts val="0"/>
                </a:spcBef>
                <a:spcAft>
                  <a:spcPts val="0"/>
                </a:spcAft>
                <a:buNone/>
              </a:pPr>
              <a:r>
                <a:t/>
              </a:r>
              <a:endParaRPr sz="1200">
                <a:latin typeface="Bree Serif"/>
                <a:ea typeface="Bree Serif"/>
                <a:cs typeface="Bree Serif"/>
                <a:sym typeface="Bree Serif"/>
              </a:endParaRPr>
            </a:p>
          </p:txBody>
        </p:sp>
        <p:sp>
          <p:nvSpPr>
            <p:cNvPr id="411" name="Google Shape;411;p44"/>
            <p:cNvSpPr/>
            <p:nvPr/>
          </p:nvSpPr>
          <p:spPr>
            <a:xfrm rot="-5400000">
              <a:off x="2818725" y="1237700"/>
              <a:ext cx="865800" cy="864000"/>
            </a:xfrm>
            <a:prstGeom prst="halfFrame">
              <a:avLst>
                <a:gd fmla="val 33333" name="adj1"/>
                <a:gd fmla="val 33333" name="adj2"/>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4"/>
            <p:cNvSpPr txBox="1"/>
            <p:nvPr/>
          </p:nvSpPr>
          <p:spPr>
            <a:xfrm>
              <a:off x="2819625" y="1614950"/>
              <a:ext cx="267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FFFFFF"/>
                  </a:solidFill>
                  <a:latin typeface="Changa"/>
                  <a:ea typeface="Changa"/>
                  <a:cs typeface="Changa"/>
                  <a:sym typeface="Changa"/>
                </a:rPr>
                <a:t>2</a:t>
              </a:r>
              <a:endParaRPr sz="1800">
                <a:solidFill>
                  <a:srgbClr val="FFFFFF"/>
                </a:solidFill>
                <a:latin typeface="Changa"/>
                <a:ea typeface="Changa"/>
                <a:cs typeface="Changa"/>
                <a:sym typeface="Changa"/>
              </a:endParaRPr>
            </a:p>
          </p:txBody>
        </p:sp>
      </p:grpSp>
      <p:grpSp>
        <p:nvGrpSpPr>
          <p:cNvPr id="413" name="Google Shape;413;p44"/>
          <p:cNvGrpSpPr/>
          <p:nvPr/>
        </p:nvGrpSpPr>
        <p:grpSpPr>
          <a:xfrm>
            <a:off x="174800" y="977485"/>
            <a:ext cx="2502818" cy="1804665"/>
            <a:chOff x="131475" y="327725"/>
            <a:chExt cx="2564100" cy="1773975"/>
          </a:xfrm>
        </p:grpSpPr>
        <p:sp>
          <p:nvSpPr>
            <p:cNvPr id="414" name="Google Shape;414;p44"/>
            <p:cNvSpPr txBox="1"/>
            <p:nvPr/>
          </p:nvSpPr>
          <p:spPr>
            <a:xfrm>
              <a:off x="131475" y="327725"/>
              <a:ext cx="2562000" cy="1759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latin typeface="Bree Serif"/>
                <a:ea typeface="Bree Serif"/>
                <a:cs typeface="Bree Serif"/>
                <a:sym typeface="Bree Serif"/>
              </a:endParaRPr>
            </a:p>
            <a:p>
              <a:pPr indent="0" lvl="0" marL="0" rtl="0" algn="ctr">
                <a:spcBef>
                  <a:spcPts val="0"/>
                </a:spcBef>
                <a:spcAft>
                  <a:spcPts val="0"/>
                </a:spcAft>
                <a:buNone/>
              </a:pPr>
              <a:r>
                <a:rPr lang="ar" sz="1000">
                  <a:latin typeface="Bree Serif"/>
                  <a:ea typeface="Bree Serif"/>
                  <a:cs typeface="Bree Serif"/>
                  <a:sym typeface="Bree Serif"/>
                </a:rPr>
                <a:t>l</a:t>
              </a:r>
              <a:r>
                <a:rPr lang="ar" sz="1000">
                  <a:latin typeface="Bree Serif"/>
                  <a:ea typeface="Bree Serif"/>
                  <a:cs typeface="Bree Serif"/>
                  <a:sym typeface="Bree Serif"/>
                </a:rPr>
                <a:t>ong axis of </a:t>
              </a:r>
              <a:r>
                <a:rPr b="1" lang="ar" sz="1000">
                  <a:latin typeface="Bree Serif"/>
                  <a:ea typeface="Bree Serif"/>
                  <a:cs typeface="Bree Serif"/>
                  <a:sym typeface="Bree Serif"/>
                </a:rPr>
                <a:t>whole uterus</a:t>
              </a:r>
              <a:r>
                <a:rPr lang="ar" sz="1000">
                  <a:latin typeface="Bree Serif"/>
                  <a:ea typeface="Bree Serif"/>
                  <a:cs typeface="Bree Serif"/>
                  <a:sym typeface="Bree Serif"/>
                </a:rPr>
                <a:t> is bent forward on long axis of </a:t>
              </a:r>
              <a:r>
                <a:rPr b="1" lang="ar" sz="1000">
                  <a:latin typeface="Bree Serif"/>
                  <a:ea typeface="Bree Serif"/>
                  <a:cs typeface="Bree Serif"/>
                  <a:sym typeface="Bree Serif"/>
                </a:rPr>
                <a:t>vagina </a:t>
              </a:r>
              <a:endParaRPr b="1" sz="1000">
                <a:latin typeface="Bree Serif"/>
                <a:ea typeface="Bree Serif"/>
                <a:cs typeface="Bree Serif"/>
                <a:sym typeface="Bree Serif"/>
              </a:endParaRPr>
            </a:p>
            <a:p>
              <a:pPr indent="0" lvl="0" marL="0" rtl="0" algn="ctr">
                <a:spcBef>
                  <a:spcPts val="0"/>
                </a:spcBef>
                <a:spcAft>
                  <a:spcPts val="0"/>
                </a:spcAft>
                <a:buNone/>
              </a:pPr>
              <a:r>
                <a:t/>
              </a:r>
              <a:endParaRPr sz="1200">
                <a:latin typeface="Bree Serif"/>
                <a:ea typeface="Bree Serif"/>
                <a:cs typeface="Bree Serif"/>
                <a:sym typeface="Bree Serif"/>
              </a:endParaRPr>
            </a:p>
          </p:txBody>
        </p:sp>
        <p:sp>
          <p:nvSpPr>
            <p:cNvPr id="415" name="Google Shape;415;p44"/>
            <p:cNvSpPr/>
            <p:nvPr/>
          </p:nvSpPr>
          <p:spPr>
            <a:xfrm rot="10800000">
              <a:off x="1831575" y="1237700"/>
              <a:ext cx="864000" cy="864000"/>
            </a:xfrm>
            <a:prstGeom prst="halfFrame">
              <a:avLst>
                <a:gd fmla="val 33333" name="adj1"/>
                <a:gd fmla="val 33333" name="adj2"/>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4"/>
            <p:cNvSpPr txBox="1"/>
            <p:nvPr/>
          </p:nvSpPr>
          <p:spPr>
            <a:xfrm>
              <a:off x="2400400" y="1601600"/>
              <a:ext cx="2670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FFFFFF"/>
                  </a:solidFill>
                  <a:latin typeface="Changa"/>
                  <a:ea typeface="Changa"/>
                  <a:cs typeface="Changa"/>
                  <a:sym typeface="Changa"/>
                </a:rPr>
                <a:t>1</a:t>
              </a:r>
              <a:endParaRPr sz="1800">
                <a:solidFill>
                  <a:srgbClr val="FFFFFF"/>
                </a:solidFill>
                <a:latin typeface="Changa"/>
                <a:ea typeface="Changa"/>
                <a:cs typeface="Changa"/>
                <a:sym typeface="Changa"/>
              </a:endParaRPr>
            </a:p>
          </p:txBody>
        </p:sp>
      </p:grpSp>
      <p:grpSp>
        <p:nvGrpSpPr>
          <p:cNvPr id="417" name="Google Shape;417;p44"/>
          <p:cNvGrpSpPr/>
          <p:nvPr/>
        </p:nvGrpSpPr>
        <p:grpSpPr>
          <a:xfrm>
            <a:off x="2798630" y="2851708"/>
            <a:ext cx="2500768" cy="1882717"/>
            <a:chOff x="2819550" y="2170075"/>
            <a:chExt cx="2562000" cy="1850700"/>
          </a:xfrm>
        </p:grpSpPr>
        <p:sp>
          <p:nvSpPr>
            <p:cNvPr id="418" name="Google Shape;418;p44"/>
            <p:cNvSpPr txBox="1"/>
            <p:nvPr/>
          </p:nvSpPr>
          <p:spPr>
            <a:xfrm>
              <a:off x="2819550" y="2170075"/>
              <a:ext cx="2562000" cy="1850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rgbClr val="FFFFFF"/>
                </a:solidFill>
                <a:highlight>
                  <a:srgbClr val="CC0000"/>
                </a:highlight>
                <a:latin typeface="Bree Serif"/>
                <a:ea typeface="Bree Serif"/>
                <a:cs typeface="Bree Serif"/>
                <a:sym typeface="Bree Serif"/>
              </a:endParaRPr>
            </a:p>
            <a:p>
              <a:pPr indent="0" lvl="0" marL="0" rtl="0" algn="ctr">
                <a:spcBef>
                  <a:spcPts val="0"/>
                </a:spcBef>
                <a:spcAft>
                  <a:spcPts val="0"/>
                </a:spcAft>
                <a:buNone/>
              </a:pPr>
              <a:r>
                <a:t/>
              </a:r>
              <a:endParaRPr sz="1000">
                <a:solidFill>
                  <a:srgbClr val="FFFFFF"/>
                </a:solidFill>
                <a:highlight>
                  <a:srgbClr val="CC0000"/>
                </a:highlight>
                <a:latin typeface="Bree Serif"/>
                <a:ea typeface="Bree Serif"/>
                <a:cs typeface="Bree Serif"/>
                <a:sym typeface="Bree Serif"/>
              </a:endParaRPr>
            </a:p>
            <a:p>
              <a:pPr indent="0" lvl="0" marL="0" rtl="0" algn="ctr">
                <a:spcBef>
                  <a:spcPts val="0"/>
                </a:spcBef>
                <a:spcAft>
                  <a:spcPts val="0"/>
                </a:spcAft>
                <a:buNone/>
              </a:pPr>
              <a:r>
                <a:t/>
              </a:r>
              <a:endParaRPr sz="1000">
                <a:solidFill>
                  <a:srgbClr val="FFFFFF"/>
                </a:solidFill>
                <a:highlight>
                  <a:srgbClr val="CC0000"/>
                </a:highlight>
                <a:latin typeface="Bree Serif"/>
                <a:ea typeface="Bree Serif"/>
                <a:cs typeface="Bree Serif"/>
                <a:sym typeface="Bree Serif"/>
              </a:endParaRPr>
            </a:p>
            <a:p>
              <a:pPr indent="0" lvl="0" marL="0" rtl="0" algn="ctr">
                <a:spcBef>
                  <a:spcPts val="0"/>
                </a:spcBef>
                <a:spcAft>
                  <a:spcPts val="0"/>
                </a:spcAft>
                <a:buNone/>
              </a:pPr>
              <a:r>
                <a:t/>
              </a:r>
              <a:endParaRPr sz="1000">
                <a:solidFill>
                  <a:srgbClr val="FFFFFF"/>
                </a:solidFill>
                <a:highlight>
                  <a:srgbClr val="CC0000"/>
                </a:highlight>
                <a:latin typeface="Bree Serif"/>
                <a:ea typeface="Bree Serif"/>
                <a:cs typeface="Bree Serif"/>
                <a:sym typeface="Bree Serif"/>
              </a:endParaRPr>
            </a:p>
            <a:p>
              <a:pPr indent="0" lvl="0" marL="0" rtl="0" algn="ctr">
                <a:spcBef>
                  <a:spcPts val="0"/>
                </a:spcBef>
                <a:spcAft>
                  <a:spcPts val="0"/>
                </a:spcAft>
                <a:buNone/>
              </a:pPr>
              <a:r>
                <a:t/>
              </a:r>
              <a:endParaRPr sz="1000">
                <a:solidFill>
                  <a:srgbClr val="FFFFFF"/>
                </a:solidFill>
                <a:highlight>
                  <a:srgbClr val="CC0000"/>
                </a:highlight>
                <a:latin typeface="Bree Serif"/>
                <a:ea typeface="Bree Serif"/>
                <a:cs typeface="Bree Serif"/>
                <a:sym typeface="Bree Serif"/>
              </a:endParaRPr>
            </a:p>
            <a:p>
              <a:pPr indent="0" lvl="0" marL="0" rtl="0" algn="ctr">
                <a:spcBef>
                  <a:spcPts val="0"/>
                </a:spcBef>
                <a:spcAft>
                  <a:spcPts val="0"/>
                </a:spcAft>
                <a:buNone/>
              </a:pPr>
              <a:r>
                <a:t/>
              </a:r>
              <a:endParaRPr sz="1000">
                <a:solidFill>
                  <a:srgbClr val="FFFFFF"/>
                </a:solidFill>
                <a:highlight>
                  <a:srgbClr val="CC0000"/>
                </a:highlight>
                <a:latin typeface="Bree Serif"/>
                <a:ea typeface="Bree Serif"/>
                <a:cs typeface="Bree Serif"/>
                <a:sym typeface="Bree Serif"/>
              </a:endParaRPr>
            </a:p>
            <a:p>
              <a:pPr indent="0" lvl="0" marL="0" rtl="0" algn="ctr">
                <a:spcBef>
                  <a:spcPts val="0"/>
                </a:spcBef>
                <a:spcAft>
                  <a:spcPts val="0"/>
                </a:spcAft>
                <a:buNone/>
              </a:pPr>
              <a:r>
                <a:t/>
              </a:r>
              <a:endParaRPr sz="1000">
                <a:latin typeface="Bree Serif"/>
                <a:ea typeface="Bree Serif"/>
                <a:cs typeface="Bree Serif"/>
                <a:sym typeface="Bree Serif"/>
              </a:endParaRPr>
            </a:p>
            <a:p>
              <a:pPr indent="0" lvl="0" marL="0" rtl="0" algn="ctr">
                <a:spcBef>
                  <a:spcPts val="0"/>
                </a:spcBef>
                <a:spcAft>
                  <a:spcPts val="0"/>
                </a:spcAft>
                <a:buNone/>
              </a:pPr>
              <a:r>
                <a:t/>
              </a:r>
              <a:endParaRPr sz="1000">
                <a:latin typeface="Bree Serif"/>
                <a:ea typeface="Bree Serif"/>
                <a:cs typeface="Bree Serif"/>
                <a:sym typeface="Bree Serif"/>
              </a:endParaRPr>
            </a:p>
            <a:p>
              <a:pPr indent="0" lvl="0" marL="0" rtl="0" algn="ctr">
                <a:spcBef>
                  <a:spcPts val="0"/>
                </a:spcBef>
                <a:spcAft>
                  <a:spcPts val="0"/>
                </a:spcAft>
                <a:buNone/>
              </a:pPr>
              <a:r>
                <a:rPr lang="ar" sz="1000">
                  <a:latin typeface="Bree Serif"/>
                  <a:ea typeface="Bree Serif"/>
                  <a:cs typeface="Bree Serif"/>
                  <a:sym typeface="Bree Serif"/>
                </a:rPr>
                <a:t>Long axis of </a:t>
              </a:r>
              <a:r>
                <a:rPr b="1" lang="ar" sz="1000">
                  <a:latin typeface="Bree Serif"/>
                  <a:ea typeface="Bree Serif"/>
                  <a:cs typeface="Bree Serif"/>
                  <a:sym typeface="Bree Serif"/>
                </a:rPr>
                <a:t>body </a:t>
              </a:r>
              <a:r>
                <a:rPr lang="ar" sz="1000">
                  <a:latin typeface="Bree Serif"/>
                  <a:ea typeface="Bree Serif"/>
                  <a:cs typeface="Bree Serif"/>
                  <a:sym typeface="Bree Serif"/>
                </a:rPr>
                <a:t>of uterus is bent backward on long axis of </a:t>
              </a:r>
              <a:r>
                <a:rPr b="1" lang="ar" sz="1000">
                  <a:latin typeface="Bree Serif"/>
                  <a:ea typeface="Bree Serif"/>
                  <a:cs typeface="Bree Serif"/>
                  <a:sym typeface="Bree Serif"/>
                </a:rPr>
                <a:t>cervix</a:t>
              </a:r>
              <a:endParaRPr b="1" sz="1000">
                <a:latin typeface="Bree Serif"/>
                <a:ea typeface="Bree Serif"/>
                <a:cs typeface="Bree Serif"/>
                <a:sym typeface="Bree Serif"/>
              </a:endParaRPr>
            </a:p>
          </p:txBody>
        </p:sp>
        <p:sp>
          <p:nvSpPr>
            <p:cNvPr id="419" name="Google Shape;419;p44"/>
            <p:cNvSpPr/>
            <p:nvPr/>
          </p:nvSpPr>
          <p:spPr>
            <a:xfrm>
              <a:off x="2819625" y="2170075"/>
              <a:ext cx="864000" cy="864000"/>
            </a:xfrm>
            <a:prstGeom prst="halfFrame">
              <a:avLst>
                <a:gd fmla="val 33333" name="adj1"/>
                <a:gd fmla="val 33333" name="adj2"/>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4"/>
            <p:cNvSpPr txBox="1"/>
            <p:nvPr/>
          </p:nvSpPr>
          <p:spPr>
            <a:xfrm>
              <a:off x="2819625" y="2184325"/>
              <a:ext cx="267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FFFFFF"/>
                  </a:solidFill>
                  <a:latin typeface="Changa"/>
                  <a:ea typeface="Changa"/>
                  <a:cs typeface="Changa"/>
                  <a:sym typeface="Changa"/>
                </a:rPr>
                <a:t>4</a:t>
              </a:r>
              <a:endParaRPr sz="1800">
                <a:solidFill>
                  <a:srgbClr val="FFFFFF"/>
                </a:solidFill>
                <a:latin typeface="Changa"/>
                <a:ea typeface="Changa"/>
                <a:cs typeface="Changa"/>
                <a:sym typeface="Changa"/>
              </a:endParaRPr>
            </a:p>
          </p:txBody>
        </p:sp>
      </p:grpSp>
      <p:grpSp>
        <p:nvGrpSpPr>
          <p:cNvPr id="421" name="Google Shape;421;p44"/>
          <p:cNvGrpSpPr/>
          <p:nvPr/>
        </p:nvGrpSpPr>
        <p:grpSpPr>
          <a:xfrm>
            <a:off x="174800" y="2851708"/>
            <a:ext cx="2502818" cy="1882717"/>
            <a:chOff x="131475" y="2170075"/>
            <a:chExt cx="2564100" cy="1850700"/>
          </a:xfrm>
        </p:grpSpPr>
        <p:sp>
          <p:nvSpPr>
            <p:cNvPr id="422" name="Google Shape;422;p44"/>
            <p:cNvSpPr txBox="1"/>
            <p:nvPr/>
          </p:nvSpPr>
          <p:spPr>
            <a:xfrm>
              <a:off x="131475" y="2170075"/>
              <a:ext cx="2562000" cy="1850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b="1" lang="ar" sz="1000">
                  <a:latin typeface="Bree Serif"/>
                  <a:ea typeface="Bree Serif"/>
                  <a:cs typeface="Bree Serif"/>
                  <a:sym typeface="Bree Serif"/>
                </a:rPr>
                <a:t>Fundus &amp; body </a:t>
              </a:r>
              <a:r>
                <a:rPr lang="ar" sz="1000">
                  <a:latin typeface="Bree Serif"/>
                  <a:ea typeface="Bree Serif"/>
                  <a:cs typeface="Bree Serif"/>
                  <a:sym typeface="Bree Serif"/>
                </a:rPr>
                <a:t>of uterus are bent backward on the </a:t>
              </a:r>
              <a:r>
                <a:rPr b="1" lang="ar" sz="1000">
                  <a:latin typeface="Bree Serif"/>
                  <a:ea typeface="Bree Serif"/>
                  <a:cs typeface="Bree Serif"/>
                  <a:sym typeface="Bree Serif"/>
                </a:rPr>
                <a:t>vagina </a:t>
              </a:r>
              <a:r>
                <a:rPr lang="ar" sz="1000">
                  <a:latin typeface="Bree Serif"/>
                  <a:ea typeface="Bree Serif"/>
                  <a:cs typeface="Bree Serif"/>
                  <a:sym typeface="Bree Serif"/>
                </a:rPr>
                <a:t>and</a:t>
              </a:r>
              <a:r>
                <a:rPr b="1" lang="ar" sz="1000">
                  <a:latin typeface="Bree Serif"/>
                  <a:ea typeface="Bree Serif"/>
                  <a:cs typeface="Bree Serif"/>
                  <a:sym typeface="Bree Serif"/>
                </a:rPr>
                <a:t> lie in rectouterine pouch</a:t>
              </a:r>
              <a:endParaRPr b="1" sz="1000">
                <a:latin typeface="Bree Serif"/>
                <a:ea typeface="Bree Serif"/>
                <a:cs typeface="Bree Serif"/>
                <a:sym typeface="Bree Serif"/>
              </a:endParaRPr>
            </a:p>
          </p:txBody>
        </p:sp>
        <p:sp>
          <p:nvSpPr>
            <p:cNvPr id="423" name="Google Shape;423;p44"/>
            <p:cNvSpPr/>
            <p:nvPr/>
          </p:nvSpPr>
          <p:spPr>
            <a:xfrm rot="5400000">
              <a:off x="1831575" y="2170075"/>
              <a:ext cx="864000" cy="864000"/>
            </a:xfrm>
            <a:prstGeom prst="halfFrame">
              <a:avLst>
                <a:gd fmla="val 33333" name="adj1"/>
                <a:gd fmla="val 33333" name="adj2"/>
              </a:avLst>
            </a:prstGeom>
            <a:solidFill>
              <a:srgbClr val="E06666"/>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4"/>
            <p:cNvSpPr txBox="1"/>
            <p:nvPr/>
          </p:nvSpPr>
          <p:spPr>
            <a:xfrm>
              <a:off x="2400400" y="2184325"/>
              <a:ext cx="267000" cy="476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ar" sz="1800">
                  <a:solidFill>
                    <a:srgbClr val="FFFFFF"/>
                  </a:solidFill>
                  <a:latin typeface="Changa"/>
                  <a:ea typeface="Changa"/>
                  <a:cs typeface="Changa"/>
                  <a:sym typeface="Changa"/>
                </a:rPr>
                <a:t>3</a:t>
              </a:r>
              <a:endParaRPr sz="1800">
                <a:solidFill>
                  <a:srgbClr val="FFFFFF"/>
                </a:solidFill>
                <a:latin typeface="Changa"/>
                <a:ea typeface="Changa"/>
                <a:cs typeface="Changa"/>
                <a:sym typeface="Changa"/>
              </a:endParaRPr>
            </a:p>
          </p:txBody>
        </p:sp>
      </p:grpSp>
      <p:pic>
        <p:nvPicPr>
          <p:cNvPr id="425" name="Google Shape;425;p44"/>
          <p:cNvPicPr preferRelativeResize="0"/>
          <p:nvPr/>
        </p:nvPicPr>
        <p:blipFill rotWithShape="1">
          <a:blip r:embed="rId3">
            <a:alphaModFix/>
          </a:blip>
          <a:srcRect b="3740" l="7555" r="4586" t="3434"/>
          <a:stretch/>
        </p:blipFill>
        <p:spPr>
          <a:xfrm>
            <a:off x="485000" y="1600688"/>
            <a:ext cx="938151" cy="1077375"/>
          </a:xfrm>
          <a:prstGeom prst="rect">
            <a:avLst/>
          </a:prstGeom>
          <a:noFill/>
          <a:ln>
            <a:noFill/>
          </a:ln>
        </p:spPr>
      </p:pic>
      <p:pic>
        <p:nvPicPr>
          <p:cNvPr id="426" name="Google Shape;426;p44"/>
          <p:cNvPicPr preferRelativeResize="0"/>
          <p:nvPr/>
        </p:nvPicPr>
        <p:blipFill rotWithShape="1">
          <a:blip r:embed="rId4">
            <a:alphaModFix/>
          </a:blip>
          <a:srcRect b="8076" l="12474" r="5565" t="5917"/>
          <a:stretch/>
        </p:blipFill>
        <p:spPr>
          <a:xfrm>
            <a:off x="1473971" y="1875011"/>
            <a:ext cx="903200" cy="607523"/>
          </a:xfrm>
          <a:prstGeom prst="rect">
            <a:avLst/>
          </a:prstGeom>
          <a:noFill/>
          <a:ln>
            <a:noFill/>
          </a:ln>
        </p:spPr>
      </p:pic>
      <p:pic>
        <p:nvPicPr>
          <p:cNvPr id="427" name="Google Shape;427;p44"/>
          <p:cNvPicPr preferRelativeResize="0"/>
          <p:nvPr/>
        </p:nvPicPr>
        <p:blipFill rotWithShape="1">
          <a:blip r:embed="rId5">
            <a:alphaModFix/>
          </a:blip>
          <a:srcRect b="6467" l="6643" r="2850" t="9646"/>
          <a:stretch/>
        </p:blipFill>
        <p:spPr>
          <a:xfrm>
            <a:off x="4220493" y="1600700"/>
            <a:ext cx="938150" cy="1077374"/>
          </a:xfrm>
          <a:prstGeom prst="rect">
            <a:avLst/>
          </a:prstGeom>
          <a:noFill/>
          <a:ln>
            <a:noFill/>
          </a:ln>
        </p:spPr>
      </p:pic>
      <p:pic>
        <p:nvPicPr>
          <p:cNvPr id="428" name="Google Shape;428;p44"/>
          <p:cNvPicPr preferRelativeResize="0"/>
          <p:nvPr/>
        </p:nvPicPr>
        <p:blipFill rotWithShape="1">
          <a:blip r:embed="rId6">
            <a:alphaModFix/>
          </a:blip>
          <a:srcRect b="10782" l="3181" r="9176" t="4385"/>
          <a:stretch/>
        </p:blipFill>
        <p:spPr>
          <a:xfrm>
            <a:off x="3138043" y="1785342"/>
            <a:ext cx="1082454" cy="708086"/>
          </a:xfrm>
          <a:prstGeom prst="rect">
            <a:avLst/>
          </a:prstGeom>
          <a:noFill/>
          <a:ln>
            <a:noFill/>
          </a:ln>
        </p:spPr>
      </p:pic>
      <p:pic>
        <p:nvPicPr>
          <p:cNvPr id="429" name="Google Shape;429;p44"/>
          <p:cNvPicPr preferRelativeResize="0"/>
          <p:nvPr/>
        </p:nvPicPr>
        <p:blipFill rotWithShape="1">
          <a:blip r:embed="rId7">
            <a:alphaModFix/>
          </a:blip>
          <a:srcRect b="2018" l="3586" r="0" t="0"/>
          <a:stretch/>
        </p:blipFill>
        <p:spPr>
          <a:xfrm>
            <a:off x="930900" y="2919900"/>
            <a:ext cx="903200" cy="1077500"/>
          </a:xfrm>
          <a:prstGeom prst="rect">
            <a:avLst/>
          </a:prstGeom>
          <a:noFill/>
          <a:ln>
            <a:noFill/>
          </a:ln>
        </p:spPr>
      </p:pic>
      <p:pic>
        <p:nvPicPr>
          <p:cNvPr id="430" name="Google Shape;430;p44"/>
          <p:cNvPicPr preferRelativeResize="0"/>
          <p:nvPr/>
        </p:nvPicPr>
        <p:blipFill rotWithShape="1">
          <a:blip r:embed="rId8">
            <a:alphaModFix/>
          </a:blip>
          <a:srcRect b="4081" l="7753" r="2197" t="2521"/>
          <a:stretch/>
        </p:blipFill>
        <p:spPr>
          <a:xfrm>
            <a:off x="3686575" y="2919875"/>
            <a:ext cx="883101" cy="1077500"/>
          </a:xfrm>
          <a:prstGeom prst="rect">
            <a:avLst/>
          </a:prstGeom>
          <a:noFill/>
          <a:ln>
            <a:noFill/>
          </a:ln>
        </p:spPr>
      </p:pic>
      <p:sp>
        <p:nvSpPr>
          <p:cNvPr id="431" name="Google Shape;431;p44"/>
          <p:cNvSpPr txBox="1"/>
          <p:nvPr/>
        </p:nvSpPr>
        <p:spPr>
          <a:xfrm>
            <a:off x="5569460" y="4186175"/>
            <a:ext cx="3255900" cy="548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highlight>
                  <a:srgbClr val="F4CCCC"/>
                </a:highlight>
                <a:latin typeface="Bree Serif"/>
                <a:ea typeface="Bree Serif"/>
                <a:cs typeface="Bree Serif"/>
                <a:sym typeface="Bree Serif"/>
              </a:rPr>
              <a:t>Anteverted</a:t>
            </a:r>
            <a:r>
              <a:rPr b="1" lang="ar" sz="1200">
                <a:latin typeface="Bree Serif"/>
                <a:ea typeface="Bree Serif"/>
                <a:cs typeface="Bree Serif"/>
                <a:sym typeface="Bree Serif"/>
              </a:rPr>
              <a:t> </a:t>
            </a:r>
            <a:r>
              <a:rPr b="1" lang="ar" sz="1200">
                <a:highlight>
                  <a:srgbClr val="EA9999"/>
                </a:highlight>
                <a:latin typeface="Bree Serif"/>
                <a:ea typeface="Bree Serif"/>
                <a:cs typeface="Bree Serif"/>
                <a:sym typeface="Bree Serif"/>
              </a:rPr>
              <a:t>Anteflexed </a:t>
            </a:r>
            <a:r>
              <a:rPr b="1" lang="ar" sz="1200">
                <a:latin typeface="Bree Serif"/>
                <a:ea typeface="Bree Serif"/>
                <a:cs typeface="Bree Serif"/>
                <a:sym typeface="Bree Serif"/>
              </a:rPr>
              <a:t>Uterus</a:t>
            </a:r>
            <a:endParaRPr b="1" sz="1200">
              <a:latin typeface="Bree Serif"/>
              <a:ea typeface="Bree Serif"/>
              <a:cs typeface="Bree Serif"/>
              <a:sym typeface="Bree Serif"/>
            </a:endParaRPr>
          </a:p>
        </p:txBody>
      </p:sp>
      <p:grpSp>
        <p:nvGrpSpPr>
          <p:cNvPr id="432" name="Google Shape;432;p44"/>
          <p:cNvGrpSpPr/>
          <p:nvPr/>
        </p:nvGrpSpPr>
        <p:grpSpPr>
          <a:xfrm>
            <a:off x="6378977" y="1487401"/>
            <a:ext cx="1621146" cy="2698783"/>
            <a:chOff x="6463393" y="1210178"/>
            <a:chExt cx="1923524" cy="3074485"/>
          </a:xfrm>
        </p:grpSpPr>
        <p:pic>
          <p:nvPicPr>
            <p:cNvPr id="433" name="Google Shape;433;p44"/>
            <p:cNvPicPr preferRelativeResize="0"/>
            <p:nvPr/>
          </p:nvPicPr>
          <p:blipFill rotWithShape="1">
            <a:blip r:embed="rId9">
              <a:alphaModFix/>
            </a:blip>
            <a:srcRect b="4081" l="54033" r="5971" t="58406"/>
            <a:stretch/>
          </p:blipFill>
          <p:spPr>
            <a:xfrm>
              <a:off x="6463393" y="2998069"/>
              <a:ext cx="1829774" cy="1286595"/>
            </a:xfrm>
            <a:prstGeom prst="rect">
              <a:avLst/>
            </a:prstGeom>
            <a:noFill/>
            <a:ln>
              <a:noFill/>
            </a:ln>
          </p:spPr>
        </p:pic>
        <p:pic>
          <p:nvPicPr>
            <p:cNvPr id="434" name="Google Shape;434;p44"/>
            <p:cNvPicPr preferRelativeResize="0"/>
            <p:nvPr/>
          </p:nvPicPr>
          <p:blipFill rotWithShape="1">
            <a:blip r:embed="rId9">
              <a:alphaModFix/>
            </a:blip>
            <a:srcRect b="42771" l="54033" r="5971" t="7032"/>
            <a:stretch/>
          </p:blipFill>
          <p:spPr>
            <a:xfrm>
              <a:off x="6557143" y="1210178"/>
              <a:ext cx="1829774" cy="1721626"/>
            </a:xfrm>
            <a:prstGeom prst="rect">
              <a:avLst/>
            </a:prstGeom>
            <a:noFill/>
            <a:ln>
              <a:noFill/>
            </a:ln>
          </p:spPr>
        </p:pic>
        <p:sp>
          <p:nvSpPr>
            <p:cNvPr id="435" name="Google Shape;435;p44"/>
            <p:cNvSpPr/>
            <p:nvPr/>
          </p:nvSpPr>
          <p:spPr>
            <a:xfrm>
              <a:off x="6693600" y="2526125"/>
              <a:ext cx="379200" cy="1941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4"/>
            <p:cNvSpPr/>
            <p:nvPr/>
          </p:nvSpPr>
          <p:spPr>
            <a:xfrm>
              <a:off x="7685675" y="2769697"/>
              <a:ext cx="607500" cy="1224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 name="Google Shape;437;p44"/>
          <p:cNvSpPr txBox="1"/>
          <p:nvPr/>
        </p:nvSpPr>
        <p:spPr>
          <a:xfrm>
            <a:off x="571888" y="962271"/>
            <a:ext cx="16212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highlight>
                  <a:srgbClr val="F4CCCC"/>
                </a:highlight>
                <a:latin typeface="Bree Serif"/>
                <a:ea typeface="Bree Serif"/>
                <a:cs typeface="Bree Serif"/>
                <a:sym typeface="Bree Serif"/>
              </a:rPr>
              <a:t>Anteverted uterus </a:t>
            </a:r>
            <a:endParaRPr sz="1200">
              <a:highlight>
                <a:srgbClr val="F4CCCC"/>
              </a:highlight>
            </a:endParaRPr>
          </a:p>
        </p:txBody>
      </p:sp>
      <p:sp>
        <p:nvSpPr>
          <p:cNvPr id="438" name="Google Shape;438;p44"/>
          <p:cNvSpPr txBox="1"/>
          <p:nvPr/>
        </p:nvSpPr>
        <p:spPr>
          <a:xfrm>
            <a:off x="3265705" y="955225"/>
            <a:ext cx="15666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highlight>
                  <a:srgbClr val="EA9999"/>
                </a:highlight>
                <a:latin typeface="Bree Serif"/>
                <a:ea typeface="Bree Serif"/>
                <a:cs typeface="Bree Serif"/>
                <a:sym typeface="Bree Serif"/>
              </a:rPr>
              <a:t>A</a:t>
            </a:r>
            <a:r>
              <a:rPr b="1" lang="ar" sz="1200">
                <a:solidFill>
                  <a:schemeClr val="dk1"/>
                </a:solidFill>
                <a:highlight>
                  <a:srgbClr val="EA9999"/>
                </a:highlight>
                <a:latin typeface="Bree Serif"/>
                <a:ea typeface="Bree Serif"/>
                <a:cs typeface="Bree Serif"/>
                <a:sym typeface="Bree Serif"/>
              </a:rPr>
              <a:t>nteflexed uterus  </a:t>
            </a:r>
            <a:endParaRPr b="1" sz="1200"/>
          </a:p>
        </p:txBody>
      </p:sp>
      <p:sp>
        <p:nvSpPr>
          <p:cNvPr id="439" name="Google Shape;439;p44"/>
          <p:cNvSpPr txBox="1"/>
          <p:nvPr/>
        </p:nvSpPr>
        <p:spPr>
          <a:xfrm>
            <a:off x="621450" y="3933500"/>
            <a:ext cx="17049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highlight>
                  <a:srgbClr val="E06666"/>
                </a:highlight>
                <a:latin typeface="Bree Serif"/>
                <a:ea typeface="Bree Serif"/>
                <a:cs typeface="Bree Serif"/>
                <a:sym typeface="Bree Serif"/>
              </a:rPr>
              <a:t>R</a:t>
            </a:r>
            <a:r>
              <a:rPr b="1" lang="ar" sz="1200">
                <a:highlight>
                  <a:srgbClr val="E06666"/>
                </a:highlight>
                <a:latin typeface="Bree Serif"/>
                <a:ea typeface="Bree Serif"/>
                <a:cs typeface="Bree Serif"/>
                <a:sym typeface="Bree Serif"/>
              </a:rPr>
              <a:t>etroverted uterus </a:t>
            </a:r>
            <a:endParaRPr b="1" sz="1200">
              <a:highlight>
                <a:srgbClr val="E06666"/>
              </a:highlight>
            </a:endParaRPr>
          </a:p>
        </p:txBody>
      </p:sp>
      <p:sp>
        <p:nvSpPr>
          <p:cNvPr id="440" name="Google Shape;440;p44"/>
          <p:cNvSpPr txBox="1"/>
          <p:nvPr/>
        </p:nvSpPr>
        <p:spPr>
          <a:xfrm>
            <a:off x="3211998" y="3933510"/>
            <a:ext cx="18231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highlight>
                  <a:srgbClr val="D64141"/>
                </a:highlight>
                <a:latin typeface="Bree Serif"/>
                <a:ea typeface="Bree Serif"/>
                <a:cs typeface="Bree Serif"/>
                <a:sym typeface="Bree Serif"/>
              </a:rPr>
              <a:t>Retroflexed Uterus </a:t>
            </a:r>
            <a:endParaRPr b="1" sz="1200">
              <a:highlight>
                <a:srgbClr val="D64141"/>
              </a:highlight>
              <a:latin typeface="Bree Serif"/>
              <a:ea typeface="Bree Serif"/>
              <a:cs typeface="Bree Serif"/>
              <a:sym typeface="Bree Serif"/>
            </a:endParaRPr>
          </a:p>
        </p:txBody>
      </p:sp>
      <p:sp>
        <p:nvSpPr>
          <p:cNvPr id="441" name="Google Shape;441;p44"/>
          <p:cNvSpPr txBox="1"/>
          <p:nvPr/>
        </p:nvSpPr>
        <p:spPr>
          <a:xfrm>
            <a:off x="5689541" y="770542"/>
            <a:ext cx="3000000" cy="5754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E06666"/>
                </a:solidFill>
                <a:latin typeface="Bree Serif"/>
                <a:ea typeface="Bree Serif"/>
                <a:cs typeface="Bree Serif"/>
                <a:sym typeface="Bree Serif"/>
              </a:rPr>
              <a:t>Usual position of uterus</a:t>
            </a:r>
            <a:endParaRPr b="1" sz="1800">
              <a:solidFill>
                <a:srgbClr val="E06666"/>
              </a:solidFill>
              <a:latin typeface="Bree Serif"/>
              <a:ea typeface="Bree Serif"/>
              <a:cs typeface="Bree Serif"/>
              <a:sym typeface="Bree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45"/>
          <p:cNvSpPr txBox="1"/>
          <p:nvPr>
            <p:ph idx="12" type="sldNum"/>
          </p:nvPr>
        </p:nvSpPr>
        <p:spPr>
          <a:xfrm>
            <a:off x="8756225" y="4807500"/>
            <a:ext cx="274200" cy="259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ar"/>
              <a:t>‹#›</a:t>
            </a:fld>
            <a:endParaRPr/>
          </a:p>
        </p:txBody>
      </p:sp>
      <p:sp>
        <p:nvSpPr>
          <p:cNvPr id="447" name="Google Shape;447;p45"/>
          <p:cNvSpPr txBox="1"/>
          <p:nvPr/>
        </p:nvSpPr>
        <p:spPr>
          <a:xfrm>
            <a:off x="137775" y="-2000"/>
            <a:ext cx="4727100" cy="5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000">
                <a:solidFill>
                  <a:schemeClr val="dk1"/>
                </a:solidFill>
                <a:latin typeface="Bree Serif"/>
                <a:ea typeface="Bree Serif"/>
                <a:cs typeface="Bree Serif"/>
                <a:sym typeface="Bree Serif"/>
              </a:rPr>
              <a:t>S</a:t>
            </a:r>
            <a:r>
              <a:rPr b="1" lang="ar" sz="3000">
                <a:solidFill>
                  <a:schemeClr val="dk1"/>
                </a:solidFill>
                <a:latin typeface="Bree Serif"/>
                <a:ea typeface="Bree Serif"/>
                <a:cs typeface="Bree Serif"/>
                <a:sym typeface="Bree Serif"/>
              </a:rPr>
              <a:t>upport of uterus</a:t>
            </a:r>
            <a:endParaRPr b="1" sz="3000">
              <a:solidFill>
                <a:schemeClr val="dk1"/>
              </a:solidFill>
              <a:latin typeface="Bree Serif"/>
              <a:ea typeface="Bree Serif"/>
              <a:cs typeface="Bree Serif"/>
              <a:sym typeface="Bree Serif"/>
            </a:endParaRPr>
          </a:p>
        </p:txBody>
      </p:sp>
      <p:sp>
        <p:nvSpPr>
          <p:cNvPr id="448" name="Google Shape;448;p45"/>
          <p:cNvSpPr txBox="1"/>
          <p:nvPr/>
        </p:nvSpPr>
        <p:spPr>
          <a:xfrm>
            <a:off x="335825" y="2473925"/>
            <a:ext cx="4690200" cy="8385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Extend from cervix to: </a:t>
            </a:r>
            <a:endParaRPr sz="1000">
              <a:solidFill>
                <a:schemeClr val="dk1"/>
              </a:solidFill>
              <a:latin typeface="Bree Serif"/>
              <a:ea typeface="Bree Serif"/>
              <a:cs typeface="Bree Serif"/>
              <a:sym typeface="Bree Serif"/>
            </a:endParaRPr>
          </a:p>
          <a:p>
            <a:pPr indent="-292100" lvl="1" marL="9144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anterior </a:t>
            </a:r>
            <a:r>
              <a:rPr lang="ar" sz="1000">
                <a:solidFill>
                  <a:schemeClr val="dk1"/>
                </a:solidFill>
                <a:latin typeface="Bree Serif"/>
                <a:ea typeface="Bree Serif"/>
                <a:cs typeface="Bree Serif"/>
                <a:sym typeface="Bree Serif"/>
              </a:rPr>
              <a:t>portion </a:t>
            </a:r>
            <a:r>
              <a:rPr lang="ar" sz="1000">
                <a:solidFill>
                  <a:schemeClr val="dk1"/>
                </a:solidFill>
                <a:latin typeface="Bree Serif"/>
                <a:ea typeface="Bree Serif"/>
                <a:cs typeface="Bree Serif"/>
                <a:sym typeface="Bree Serif"/>
              </a:rPr>
              <a:t>as a </a:t>
            </a:r>
            <a:r>
              <a:rPr lang="ar" sz="1000">
                <a:solidFill>
                  <a:srgbClr val="A64D79"/>
                </a:solidFill>
                <a:latin typeface="Bree Serif"/>
                <a:ea typeface="Bree Serif"/>
                <a:cs typeface="Bree Serif"/>
                <a:sym typeface="Bree Serif"/>
              </a:rPr>
              <a:t>pubocervical ligament</a:t>
            </a:r>
            <a:endParaRPr sz="1000">
              <a:solidFill>
                <a:schemeClr val="dk1"/>
              </a:solidFill>
              <a:latin typeface="Bree Serif"/>
              <a:ea typeface="Bree Serif"/>
              <a:cs typeface="Bree Serif"/>
              <a:sym typeface="Bree Serif"/>
            </a:endParaRPr>
          </a:p>
          <a:p>
            <a:pPr indent="-292100" lvl="1" marL="9144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lateral </a:t>
            </a:r>
            <a:r>
              <a:rPr lang="ar" sz="1000">
                <a:solidFill>
                  <a:schemeClr val="dk1"/>
                </a:solidFill>
                <a:latin typeface="Bree Serif"/>
                <a:ea typeface="Bree Serif"/>
                <a:cs typeface="Bree Serif"/>
                <a:sym typeface="Bree Serif"/>
              </a:rPr>
              <a:t>portion as a</a:t>
            </a:r>
            <a:r>
              <a:rPr lang="ar" sz="1000">
                <a:solidFill>
                  <a:schemeClr val="dk1"/>
                </a:solidFill>
                <a:latin typeface="Bree Serif"/>
                <a:ea typeface="Bree Serif"/>
                <a:cs typeface="Bree Serif"/>
                <a:sym typeface="Bree Serif"/>
              </a:rPr>
              <a:t> </a:t>
            </a:r>
            <a:r>
              <a:rPr lang="ar" sz="1000">
                <a:solidFill>
                  <a:srgbClr val="674EA7"/>
                </a:solidFill>
                <a:latin typeface="Bree Serif"/>
                <a:ea typeface="Bree Serif"/>
                <a:cs typeface="Bree Serif"/>
                <a:sym typeface="Bree Serif"/>
              </a:rPr>
              <a:t>transverse cervical or cardinal ligament</a:t>
            </a:r>
            <a:r>
              <a:rPr lang="ar" sz="1000">
                <a:solidFill>
                  <a:srgbClr val="674EA7"/>
                </a:solidFill>
                <a:latin typeface="Bree Serif"/>
                <a:ea typeface="Bree Serif"/>
                <a:cs typeface="Bree Serif"/>
                <a:sym typeface="Bree Serif"/>
              </a:rPr>
              <a:t> </a:t>
            </a:r>
            <a:r>
              <a:rPr lang="ar" sz="900">
                <a:solidFill>
                  <a:srgbClr val="B7B7B7"/>
                </a:solidFill>
                <a:latin typeface="Bree Serif"/>
                <a:ea typeface="Bree Serif"/>
                <a:cs typeface="Bree Serif"/>
                <a:sym typeface="Bree Serif"/>
              </a:rPr>
              <a:t>The strongest one</a:t>
            </a:r>
            <a:endParaRPr sz="900">
              <a:solidFill>
                <a:srgbClr val="B7B7B7"/>
              </a:solidFill>
              <a:latin typeface="Bree Serif"/>
              <a:ea typeface="Bree Serif"/>
              <a:cs typeface="Bree Serif"/>
              <a:sym typeface="Bree Serif"/>
            </a:endParaRPr>
          </a:p>
          <a:p>
            <a:pPr indent="-292100" lvl="1" marL="9144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posterior portion as an </a:t>
            </a:r>
            <a:r>
              <a:rPr lang="ar" sz="1000">
                <a:solidFill>
                  <a:srgbClr val="6AA84F"/>
                </a:solidFill>
                <a:latin typeface="Bree Serif"/>
                <a:ea typeface="Bree Serif"/>
                <a:cs typeface="Bree Serif"/>
                <a:sym typeface="Bree Serif"/>
              </a:rPr>
              <a:t>uterosacral or sacrocervical ligament</a:t>
            </a:r>
            <a:endParaRPr/>
          </a:p>
        </p:txBody>
      </p:sp>
      <p:sp>
        <p:nvSpPr>
          <p:cNvPr id="449" name="Google Shape;449;p45"/>
          <p:cNvSpPr txBox="1"/>
          <p:nvPr/>
        </p:nvSpPr>
        <p:spPr>
          <a:xfrm>
            <a:off x="338325" y="1499125"/>
            <a:ext cx="4215300" cy="784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Extends through inguinal canal to labium majus</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They are Round </a:t>
            </a:r>
            <a:r>
              <a:rPr lang="ar" sz="1000">
                <a:solidFill>
                  <a:schemeClr val="dk1"/>
                </a:solidFill>
                <a:latin typeface="Bree Serif"/>
                <a:ea typeface="Bree Serif"/>
                <a:cs typeface="Bree Serif"/>
                <a:sym typeface="Bree Serif"/>
              </a:rPr>
              <a:t>ligament </a:t>
            </a:r>
            <a:r>
              <a:rPr lang="ar" sz="900">
                <a:solidFill>
                  <a:srgbClr val="B7B7B7"/>
                </a:solidFill>
                <a:latin typeface="Bree Serif"/>
                <a:ea typeface="Bree Serif"/>
                <a:cs typeface="Bree Serif"/>
                <a:sym typeface="Bree Serif"/>
              </a:rPr>
              <a:t>(anterior to the uterine tube)</a:t>
            </a:r>
            <a:r>
              <a:rPr lang="ar" sz="1000">
                <a:solidFill>
                  <a:schemeClr val="dk1"/>
                </a:solidFill>
                <a:latin typeface="Bree Serif"/>
                <a:ea typeface="Bree Serif"/>
                <a:cs typeface="Bree Serif"/>
                <a:sym typeface="Bree Serif"/>
              </a:rPr>
              <a:t> </a:t>
            </a:r>
            <a:r>
              <a:rPr lang="ar" sz="900">
                <a:solidFill>
                  <a:srgbClr val="B7B7B7"/>
                </a:solidFill>
                <a:latin typeface="Bree Serif"/>
                <a:ea typeface="Bree Serif"/>
                <a:cs typeface="Bree Serif"/>
                <a:sym typeface="Bree Serif"/>
              </a:rPr>
              <a:t>and ovarian ligament  (posterior to the uterine tube)</a:t>
            </a:r>
            <a:endParaRPr sz="900">
              <a:solidFill>
                <a:srgbClr val="B7B7B7"/>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Round ligament will </a:t>
            </a:r>
            <a:r>
              <a:rPr lang="ar" sz="1000">
                <a:solidFill>
                  <a:srgbClr val="FF0000"/>
                </a:solidFill>
                <a:latin typeface="Bree Serif"/>
                <a:ea typeface="Bree Serif"/>
                <a:cs typeface="Bree Serif"/>
                <a:sym typeface="Bree Serif"/>
              </a:rPr>
              <a:t>maintains anteverted anteflexed position</a:t>
            </a:r>
            <a:r>
              <a:rPr lang="ar" sz="1000">
                <a:solidFill>
                  <a:schemeClr val="dk1"/>
                </a:solidFill>
                <a:latin typeface="Bree Serif"/>
                <a:ea typeface="Bree Serif"/>
                <a:cs typeface="Bree Serif"/>
                <a:sym typeface="Bree Serif"/>
              </a:rPr>
              <a:t>)  </a:t>
            </a:r>
            <a:endParaRPr sz="1000">
              <a:solidFill>
                <a:schemeClr val="dk1"/>
              </a:solidFill>
              <a:latin typeface="Bree Serif"/>
              <a:ea typeface="Bree Serif"/>
              <a:cs typeface="Bree Serif"/>
              <a:sym typeface="Bree Serif"/>
            </a:endParaRPr>
          </a:p>
        </p:txBody>
      </p:sp>
      <p:sp>
        <p:nvSpPr>
          <p:cNvPr id="450" name="Google Shape;450;p45"/>
          <p:cNvSpPr txBox="1"/>
          <p:nvPr/>
        </p:nvSpPr>
        <p:spPr>
          <a:xfrm>
            <a:off x="532500" y="1101950"/>
            <a:ext cx="4021200" cy="4011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Clr>
                <a:schemeClr val="dk1"/>
              </a:buClr>
              <a:buFont typeface="Arial"/>
              <a:buNone/>
            </a:pPr>
            <a:r>
              <a:rPr lang="ar" sz="1000">
                <a:latin typeface="Bree Serif"/>
                <a:ea typeface="Bree Serif"/>
                <a:cs typeface="Bree Serif"/>
                <a:sym typeface="Bree Serif"/>
              </a:rPr>
              <a:t>ligaments A</a:t>
            </a:r>
            <a:r>
              <a:rPr lang="ar" sz="1000">
                <a:latin typeface="Bree Serif"/>
                <a:ea typeface="Bree Serif"/>
                <a:cs typeface="Bree Serif"/>
                <a:sym typeface="Bree Serif"/>
              </a:rPr>
              <a:t>t junction between fundus &amp; body of uterus (At the level of uterine tube)</a:t>
            </a:r>
            <a:endParaRPr sz="1000">
              <a:latin typeface="Bree Serif"/>
              <a:ea typeface="Bree Serif"/>
              <a:cs typeface="Bree Serif"/>
              <a:sym typeface="Bree Serif"/>
            </a:endParaRPr>
          </a:p>
        </p:txBody>
      </p:sp>
      <p:sp>
        <p:nvSpPr>
          <p:cNvPr id="451" name="Google Shape;451;p45"/>
          <p:cNvSpPr txBox="1"/>
          <p:nvPr/>
        </p:nvSpPr>
        <p:spPr>
          <a:xfrm>
            <a:off x="574775" y="2218950"/>
            <a:ext cx="3978900" cy="3228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Clr>
                <a:schemeClr val="dk1"/>
              </a:buClr>
              <a:buSzPts val="1100"/>
              <a:buFont typeface="Arial"/>
              <a:buNone/>
            </a:pPr>
            <a:r>
              <a:rPr lang="ar" sz="1000">
                <a:solidFill>
                  <a:srgbClr val="FF0000"/>
                </a:solidFill>
                <a:latin typeface="Bree Serif"/>
                <a:ea typeface="Bree Serif"/>
                <a:cs typeface="Bree Serif"/>
                <a:sym typeface="Bree Serif"/>
              </a:rPr>
              <a:t>Ligaments of cervix.</a:t>
            </a:r>
            <a:endParaRPr sz="1000">
              <a:solidFill>
                <a:srgbClr val="FF0000"/>
              </a:solidFill>
              <a:latin typeface="Bree Serif"/>
              <a:ea typeface="Bree Serif"/>
              <a:cs typeface="Bree Serif"/>
              <a:sym typeface="Bree Serif"/>
            </a:endParaRPr>
          </a:p>
        </p:txBody>
      </p:sp>
      <p:cxnSp>
        <p:nvCxnSpPr>
          <p:cNvPr id="452" name="Google Shape;452;p45"/>
          <p:cNvCxnSpPr>
            <a:endCxn id="451" idx="1"/>
          </p:cNvCxnSpPr>
          <p:nvPr/>
        </p:nvCxnSpPr>
        <p:spPr>
          <a:xfrm flipH="1" rot="-5400000">
            <a:off x="-105175" y="1700400"/>
            <a:ext cx="1143600" cy="216300"/>
          </a:xfrm>
          <a:prstGeom prst="bentConnector2">
            <a:avLst/>
          </a:prstGeom>
          <a:noFill/>
          <a:ln cap="flat" cmpd="sng" w="9525">
            <a:solidFill>
              <a:srgbClr val="666666"/>
            </a:solidFill>
            <a:prstDash val="lgDash"/>
            <a:round/>
            <a:headEnd len="med" w="med" type="none"/>
            <a:tailEnd len="med" w="med" type="none"/>
          </a:ln>
        </p:spPr>
      </p:cxnSp>
      <p:sp>
        <p:nvSpPr>
          <p:cNvPr id="453" name="Google Shape;453;p45"/>
          <p:cNvSpPr/>
          <p:nvPr/>
        </p:nvSpPr>
        <p:spPr>
          <a:xfrm>
            <a:off x="200400" y="596625"/>
            <a:ext cx="2052300" cy="393900"/>
          </a:xfrm>
          <a:prstGeom prst="roundRect">
            <a:avLst>
              <a:gd fmla="val 16667" name="adj"/>
            </a:avLst>
          </a:prstGeom>
          <a:solidFill>
            <a:srgbClr val="F4CCCC"/>
          </a:solidFill>
          <a:ln>
            <a:noFill/>
          </a:ln>
        </p:spPr>
        <p:txBody>
          <a:bodyPr anchorCtr="0" anchor="ctr" bIns="121950" lIns="121950" spcFirstLastPara="1" rIns="121950" wrap="square" tIns="121950">
            <a:noAutofit/>
          </a:bodyPr>
          <a:lstStyle/>
          <a:p>
            <a:pPr indent="0" lvl="0" marL="0" rtl="0" algn="l">
              <a:spcBef>
                <a:spcPts val="0"/>
              </a:spcBef>
              <a:spcAft>
                <a:spcPts val="0"/>
              </a:spcAft>
              <a:buClr>
                <a:schemeClr val="dk1"/>
              </a:buClr>
              <a:buSzPts val="1100"/>
              <a:buFont typeface="Arial"/>
              <a:buNone/>
            </a:pPr>
            <a:r>
              <a:rPr b="1" lang="ar">
                <a:solidFill>
                  <a:srgbClr val="FFFFFF"/>
                </a:solidFill>
                <a:latin typeface="Bree Serif"/>
                <a:ea typeface="Bree Serif"/>
                <a:cs typeface="Bree Serif"/>
                <a:sym typeface="Bree Serif"/>
              </a:rPr>
              <a:t>Ligaments of uterus</a:t>
            </a:r>
            <a:endParaRPr b="1">
              <a:solidFill>
                <a:srgbClr val="FFFFFF"/>
              </a:solidFill>
              <a:latin typeface="Bree Serif"/>
              <a:ea typeface="Bree Serif"/>
              <a:cs typeface="Bree Serif"/>
              <a:sym typeface="Bree Serif"/>
            </a:endParaRPr>
          </a:p>
        </p:txBody>
      </p:sp>
      <p:sp>
        <p:nvSpPr>
          <p:cNvPr id="454" name="Google Shape;454;p45"/>
          <p:cNvSpPr/>
          <p:nvPr/>
        </p:nvSpPr>
        <p:spPr>
          <a:xfrm>
            <a:off x="314708" y="2226985"/>
            <a:ext cx="261600" cy="261600"/>
          </a:xfrm>
          <a:prstGeom prst="diamond">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Bree Serif"/>
              <a:ea typeface="Bree Serif"/>
              <a:cs typeface="Bree Serif"/>
              <a:sym typeface="Bree Serif"/>
            </a:endParaRPr>
          </a:p>
        </p:txBody>
      </p:sp>
      <p:cxnSp>
        <p:nvCxnSpPr>
          <p:cNvPr id="455" name="Google Shape;455;p45"/>
          <p:cNvCxnSpPr>
            <a:endCxn id="450" idx="1"/>
          </p:cNvCxnSpPr>
          <p:nvPr/>
        </p:nvCxnSpPr>
        <p:spPr>
          <a:xfrm flipH="1" rot="-5400000">
            <a:off x="289500" y="1059500"/>
            <a:ext cx="312000" cy="174000"/>
          </a:xfrm>
          <a:prstGeom prst="bentConnector2">
            <a:avLst/>
          </a:prstGeom>
          <a:noFill/>
          <a:ln cap="flat" cmpd="sng" w="9525">
            <a:solidFill>
              <a:srgbClr val="666666"/>
            </a:solidFill>
            <a:prstDash val="lgDash"/>
            <a:round/>
            <a:headEnd len="med" w="med" type="none"/>
            <a:tailEnd len="med" w="med" type="none"/>
          </a:ln>
        </p:spPr>
      </p:cxnSp>
      <p:sp>
        <p:nvSpPr>
          <p:cNvPr id="456" name="Google Shape;456;p45"/>
          <p:cNvSpPr/>
          <p:nvPr/>
        </p:nvSpPr>
        <p:spPr>
          <a:xfrm>
            <a:off x="597430" y="1622627"/>
            <a:ext cx="97500" cy="113400"/>
          </a:xfrm>
          <a:prstGeom prst="rightArrow">
            <a:avLst>
              <a:gd fmla="val 0" name="adj1"/>
              <a:gd fmla="val 158150" name="adj2"/>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5"/>
          <p:cNvSpPr/>
          <p:nvPr/>
        </p:nvSpPr>
        <p:spPr>
          <a:xfrm>
            <a:off x="597430" y="2589190"/>
            <a:ext cx="97500" cy="113400"/>
          </a:xfrm>
          <a:prstGeom prst="rightArrow">
            <a:avLst>
              <a:gd fmla="val 0" name="adj1"/>
              <a:gd fmla="val 158150" name="adj2"/>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5"/>
          <p:cNvSpPr/>
          <p:nvPr/>
        </p:nvSpPr>
        <p:spPr>
          <a:xfrm>
            <a:off x="335827" y="1171703"/>
            <a:ext cx="261600" cy="261600"/>
          </a:xfrm>
          <a:prstGeom prst="diamond">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Bree Serif"/>
              <a:ea typeface="Bree Serif"/>
              <a:cs typeface="Bree Serif"/>
              <a:sym typeface="Bree Serif"/>
            </a:endParaRPr>
          </a:p>
        </p:txBody>
      </p:sp>
      <p:sp>
        <p:nvSpPr>
          <p:cNvPr id="459" name="Google Shape;459;p45"/>
          <p:cNvSpPr txBox="1"/>
          <p:nvPr/>
        </p:nvSpPr>
        <p:spPr>
          <a:xfrm>
            <a:off x="345414" y="1200357"/>
            <a:ext cx="242400" cy="2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1</a:t>
            </a:r>
            <a:endParaRPr sz="1200"/>
          </a:p>
        </p:txBody>
      </p:sp>
      <p:sp>
        <p:nvSpPr>
          <p:cNvPr id="460" name="Google Shape;460;p45"/>
          <p:cNvSpPr txBox="1"/>
          <p:nvPr/>
        </p:nvSpPr>
        <p:spPr>
          <a:xfrm>
            <a:off x="314700" y="2193225"/>
            <a:ext cx="242400" cy="32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2</a:t>
            </a:r>
            <a:endParaRPr sz="1200"/>
          </a:p>
        </p:txBody>
      </p:sp>
      <p:cxnSp>
        <p:nvCxnSpPr>
          <p:cNvPr id="461" name="Google Shape;461;p45"/>
          <p:cNvCxnSpPr>
            <a:endCxn id="462" idx="1"/>
          </p:cNvCxnSpPr>
          <p:nvPr/>
        </p:nvCxnSpPr>
        <p:spPr>
          <a:xfrm flipH="1" rot="-5400000">
            <a:off x="4950950" y="1009900"/>
            <a:ext cx="393900" cy="184200"/>
          </a:xfrm>
          <a:prstGeom prst="bentConnector2">
            <a:avLst/>
          </a:prstGeom>
          <a:noFill/>
          <a:ln cap="flat" cmpd="sng" w="9525">
            <a:solidFill>
              <a:srgbClr val="666666"/>
            </a:solidFill>
            <a:prstDash val="lgDash"/>
            <a:round/>
            <a:headEnd len="med" w="med" type="none"/>
            <a:tailEnd len="med" w="med" type="none"/>
          </a:ln>
        </p:spPr>
      </p:cxnSp>
      <p:sp>
        <p:nvSpPr>
          <p:cNvPr id="462" name="Google Shape;462;p45"/>
          <p:cNvSpPr txBox="1"/>
          <p:nvPr/>
        </p:nvSpPr>
        <p:spPr>
          <a:xfrm>
            <a:off x="5240000" y="1168150"/>
            <a:ext cx="3465300" cy="261600"/>
          </a:xfrm>
          <a:prstGeom prst="rect">
            <a:avLst/>
          </a:prstGeom>
          <a:noFill/>
          <a:ln cap="flat" cmpd="sng" w="9525">
            <a:solidFill>
              <a:srgbClr val="666666"/>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000">
                <a:solidFill>
                  <a:schemeClr val="dk1"/>
                </a:solidFill>
                <a:latin typeface="Bree Serif"/>
                <a:ea typeface="Bree Serif"/>
                <a:cs typeface="Bree Serif"/>
                <a:sym typeface="Bree Serif"/>
              </a:rPr>
              <a:t>Levator Ani muscles</a:t>
            </a:r>
            <a:endParaRPr sz="1000">
              <a:latin typeface="Bree Serif"/>
              <a:ea typeface="Bree Serif"/>
              <a:cs typeface="Bree Serif"/>
              <a:sym typeface="Bree Serif"/>
            </a:endParaRPr>
          </a:p>
        </p:txBody>
      </p:sp>
      <p:sp>
        <p:nvSpPr>
          <p:cNvPr id="463" name="Google Shape;463;p45"/>
          <p:cNvSpPr/>
          <p:nvPr/>
        </p:nvSpPr>
        <p:spPr>
          <a:xfrm>
            <a:off x="4864875" y="656700"/>
            <a:ext cx="1826700" cy="393900"/>
          </a:xfrm>
          <a:prstGeom prst="roundRect">
            <a:avLst>
              <a:gd fmla="val 16667" name="adj"/>
            </a:avLst>
          </a:prstGeom>
          <a:solidFill>
            <a:srgbClr val="F4CCCC"/>
          </a:solid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b="1" lang="ar">
                <a:solidFill>
                  <a:srgbClr val="FFFFFF"/>
                </a:solidFill>
                <a:latin typeface="Bree Serif"/>
                <a:ea typeface="Bree Serif"/>
                <a:cs typeface="Bree Serif"/>
                <a:sym typeface="Bree Serif"/>
              </a:rPr>
              <a:t>M</a:t>
            </a:r>
            <a:r>
              <a:rPr b="1" lang="ar">
                <a:solidFill>
                  <a:srgbClr val="FFFFFF"/>
                </a:solidFill>
                <a:latin typeface="Bree Serif"/>
                <a:ea typeface="Bree Serif"/>
                <a:cs typeface="Bree Serif"/>
                <a:sym typeface="Bree Serif"/>
              </a:rPr>
              <a:t>uscles</a:t>
            </a:r>
            <a:endParaRPr b="1">
              <a:solidFill>
                <a:srgbClr val="FFFFFF"/>
              </a:solidFill>
              <a:latin typeface="Bree Serif"/>
              <a:ea typeface="Bree Serif"/>
              <a:cs typeface="Bree Serif"/>
              <a:sym typeface="Bree Serif"/>
            </a:endParaRPr>
          </a:p>
        </p:txBody>
      </p:sp>
      <p:sp>
        <p:nvSpPr>
          <p:cNvPr id="464" name="Google Shape;464;p45"/>
          <p:cNvSpPr txBox="1"/>
          <p:nvPr/>
        </p:nvSpPr>
        <p:spPr>
          <a:xfrm>
            <a:off x="5205925" y="1419700"/>
            <a:ext cx="3465300" cy="7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chemeClr val="dk1"/>
                </a:solidFill>
                <a:latin typeface="Bree Serif"/>
                <a:ea typeface="Bree Serif"/>
                <a:cs typeface="Bree Serif"/>
                <a:sym typeface="Bree Serif"/>
              </a:rPr>
              <a:t>Forms:</a:t>
            </a:r>
            <a:endParaRPr b="1"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pelvic floor: separate pelvis from perineum</a:t>
            </a:r>
            <a:endParaRPr sz="1000">
              <a:solidFill>
                <a:schemeClr val="dk1"/>
              </a:solidFill>
              <a:latin typeface="Bree Serif"/>
              <a:ea typeface="Bree Serif"/>
              <a:cs typeface="Bree Serif"/>
              <a:sym typeface="Bree Serif"/>
            </a:endParaRPr>
          </a:p>
          <a:p>
            <a:pPr indent="-292100" lvl="0" marL="457200"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pelvic diaphragm: traversed by </a:t>
            </a:r>
            <a:r>
              <a:rPr lang="ar" sz="1000">
                <a:solidFill>
                  <a:srgbClr val="3C78D8"/>
                </a:solidFill>
                <a:latin typeface="Bree Serif"/>
                <a:ea typeface="Bree Serif"/>
                <a:cs typeface="Bree Serif"/>
                <a:sym typeface="Bree Serif"/>
              </a:rPr>
              <a:t>urethra</a:t>
            </a:r>
            <a:r>
              <a:rPr lang="ar" sz="1000">
                <a:solidFill>
                  <a:schemeClr val="dk1"/>
                </a:solidFill>
                <a:latin typeface="Bree Serif"/>
                <a:ea typeface="Bree Serif"/>
                <a:cs typeface="Bree Serif"/>
                <a:sym typeface="Bree Serif"/>
              </a:rPr>
              <a:t>, </a:t>
            </a:r>
            <a:r>
              <a:rPr lang="ar" sz="1000">
                <a:solidFill>
                  <a:srgbClr val="F1C232"/>
                </a:solidFill>
                <a:latin typeface="Bree Serif"/>
                <a:ea typeface="Bree Serif"/>
                <a:cs typeface="Bree Serif"/>
                <a:sym typeface="Bree Serif"/>
              </a:rPr>
              <a:t>vagina</a:t>
            </a:r>
            <a:r>
              <a:rPr lang="ar" sz="1000">
                <a:solidFill>
                  <a:schemeClr val="dk1"/>
                </a:solidFill>
                <a:latin typeface="Bree Serif"/>
                <a:ea typeface="Bree Serif"/>
                <a:cs typeface="Bree Serif"/>
                <a:sym typeface="Bree Serif"/>
              </a:rPr>
              <a:t> &amp; </a:t>
            </a:r>
            <a:r>
              <a:rPr lang="ar" sz="1000">
                <a:solidFill>
                  <a:srgbClr val="45818E"/>
                </a:solidFill>
                <a:latin typeface="Bree Serif"/>
                <a:ea typeface="Bree Serif"/>
                <a:cs typeface="Bree Serif"/>
                <a:sym typeface="Bree Serif"/>
              </a:rPr>
              <a:t>rectum</a:t>
            </a:r>
            <a:r>
              <a:rPr lang="ar" sz="1000">
                <a:solidFill>
                  <a:schemeClr val="dk1"/>
                </a:solidFill>
                <a:latin typeface="Bree Serif"/>
                <a:ea typeface="Bree Serif"/>
                <a:cs typeface="Bree Serif"/>
                <a:sym typeface="Bree Serif"/>
              </a:rPr>
              <a:t> </a:t>
            </a:r>
            <a:endParaRPr sz="1000">
              <a:solidFill>
                <a:schemeClr val="dk1"/>
              </a:solidFill>
              <a:latin typeface="Bree Serif"/>
              <a:ea typeface="Bree Serif"/>
              <a:cs typeface="Bree Serif"/>
              <a:sym typeface="Bree Serif"/>
            </a:endParaRPr>
          </a:p>
          <a:p>
            <a:pPr indent="0" lvl="0" marL="0" rtl="0" algn="l">
              <a:spcBef>
                <a:spcPts val="0"/>
              </a:spcBef>
              <a:spcAft>
                <a:spcPts val="0"/>
              </a:spcAft>
              <a:buNone/>
            </a:pPr>
            <a:r>
              <a:rPr b="1" lang="ar" sz="1000">
                <a:solidFill>
                  <a:schemeClr val="dk1"/>
                </a:solidFill>
                <a:latin typeface="Bree Serif"/>
                <a:ea typeface="Bree Serif"/>
                <a:cs typeface="Bree Serif"/>
                <a:sym typeface="Bree Serif"/>
              </a:rPr>
              <a:t>Function</a:t>
            </a:r>
            <a:r>
              <a:rPr lang="ar" sz="1000">
                <a:solidFill>
                  <a:schemeClr val="dk1"/>
                </a:solidFill>
                <a:latin typeface="Bree Serif"/>
                <a:ea typeface="Bree Serif"/>
                <a:cs typeface="Bree Serif"/>
                <a:sym typeface="Bree Serif"/>
              </a:rPr>
              <a:t>: Support pelvic organs</a:t>
            </a:r>
            <a:endParaRPr/>
          </a:p>
        </p:txBody>
      </p:sp>
      <p:sp>
        <p:nvSpPr>
          <p:cNvPr id="465" name="Google Shape;465;p45"/>
          <p:cNvSpPr/>
          <p:nvPr/>
        </p:nvSpPr>
        <p:spPr>
          <a:xfrm>
            <a:off x="4953908" y="1149885"/>
            <a:ext cx="261600" cy="261600"/>
          </a:xfrm>
          <a:prstGeom prst="diamond">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Bree Serif"/>
              <a:ea typeface="Bree Serif"/>
              <a:cs typeface="Bree Serif"/>
              <a:sym typeface="Bree Serif"/>
            </a:endParaRPr>
          </a:p>
        </p:txBody>
      </p:sp>
      <p:sp>
        <p:nvSpPr>
          <p:cNvPr id="466" name="Google Shape;466;p45"/>
          <p:cNvSpPr txBox="1"/>
          <p:nvPr/>
        </p:nvSpPr>
        <p:spPr>
          <a:xfrm>
            <a:off x="4963513" y="1116128"/>
            <a:ext cx="242400" cy="32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1</a:t>
            </a:r>
            <a:endParaRPr sz="1200"/>
          </a:p>
        </p:txBody>
      </p:sp>
      <p:sp>
        <p:nvSpPr>
          <p:cNvPr id="467" name="Google Shape;467;p45"/>
          <p:cNvSpPr/>
          <p:nvPr/>
        </p:nvSpPr>
        <p:spPr>
          <a:xfrm>
            <a:off x="5150055" y="1547290"/>
            <a:ext cx="97500" cy="113400"/>
          </a:xfrm>
          <a:prstGeom prst="rightArrow">
            <a:avLst>
              <a:gd fmla="val 0" name="adj1"/>
              <a:gd fmla="val 158150" name="adj2"/>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5"/>
          <p:cNvSpPr/>
          <p:nvPr/>
        </p:nvSpPr>
        <p:spPr>
          <a:xfrm>
            <a:off x="5150055" y="2145090"/>
            <a:ext cx="97500" cy="113400"/>
          </a:xfrm>
          <a:prstGeom prst="rightArrow">
            <a:avLst>
              <a:gd fmla="val 0" name="adj1"/>
              <a:gd fmla="val 158150" name="adj2"/>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5"/>
          <p:cNvSpPr/>
          <p:nvPr/>
        </p:nvSpPr>
        <p:spPr>
          <a:xfrm>
            <a:off x="597430" y="1765340"/>
            <a:ext cx="97500" cy="113400"/>
          </a:xfrm>
          <a:prstGeom prst="rightArrow">
            <a:avLst>
              <a:gd fmla="val 0" name="adj1"/>
              <a:gd fmla="val 158150" name="adj2"/>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5"/>
          <p:cNvSpPr txBox="1"/>
          <p:nvPr/>
        </p:nvSpPr>
        <p:spPr>
          <a:xfrm>
            <a:off x="556562" y="3907515"/>
            <a:ext cx="274200" cy="39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Bree Serif"/>
                <a:ea typeface="Bree Serif"/>
                <a:cs typeface="Bree Serif"/>
                <a:sym typeface="Bree Serif"/>
              </a:rPr>
              <a:t>3</a:t>
            </a:r>
            <a:endParaRPr sz="1200"/>
          </a:p>
        </p:txBody>
      </p:sp>
      <p:grpSp>
        <p:nvGrpSpPr>
          <p:cNvPr id="471" name="Google Shape;471;p45"/>
          <p:cNvGrpSpPr/>
          <p:nvPr/>
        </p:nvGrpSpPr>
        <p:grpSpPr>
          <a:xfrm>
            <a:off x="485143" y="3413053"/>
            <a:ext cx="1924706" cy="1497023"/>
            <a:chOff x="134575" y="6590620"/>
            <a:chExt cx="1978116" cy="1478395"/>
          </a:xfrm>
        </p:grpSpPr>
        <p:pic>
          <p:nvPicPr>
            <p:cNvPr id="472" name="Google Shape;472;p45"/>
            <p:cNvPicPr preferRelativeResize="0"/>
            <p:nvPr/>
          </p:nvPicPr>
          <p:blipFill rotWithShape="1">
            <a:blip r:embed="rId3">
              <a:alphaModFix/>
            </a:blip>
            <a:srcRect b="27850" l="54547" r="3401" t="24320"/>
            <a:stretch/>
          </p:blipFill>
          <p:spPr>
            <a:xfrm>
              <a:off x="134582" y="6590620"/>
              <a:ext cx="1978108" cy="1478395"/>
            </a:xfrm>
            <a:prstGeom prst="rect">
              <a:avLst/>
            </a:prstGeom>
            <a:noFill/>
            <a:ln>
              <a:noFill/>
            </a:ln>
          </p:spPr>
        </p:pic>
        <p:sp>
          <p:nvSpPr>
            <p:cNvPr id="473" name="Google Shape;473;p45"/>
            <p:cNvSpPr txBox="1"/>
            <p:nvPr/>
          </p:nvSpPr>
          <p:spPr>
            <a:xfrm>
              <a:off x="134575" y="7573401"/>
              <a:ext cx="542400" cy="21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chemeClr val="dk1"/>
                  </a:solidFill>
                  <a:highlight>
                    <a:srgbClr val="F4CCCC"/>
                  </a:highlight>
                  <a:latin typeface="Bree Serif"/>
                  <a:ea typeface="Bree Serif"/>
                  <a:cs typeface="Bree Serif"/>
                  <a:sym typeface="Bree Serif"/>
                </a:rPr>
                <a:t>1</a:t>
              </a:r>
              <a:endParaRPr sz="800">
                <a:highlight>
                  <a:srgbClr val="F4CCCC"/>
                </a:highlight>
              </a:endParaRPr>
            </a:p>
          </p:txBody>
        </p:sp>
        <p:sp>
          <p:nvSpPr>
            <p:cNvPr id="474" name="Google Shape;474;p45"/>
            <p:cNvSpPr txBox="1"/>
            <p:nvPr/>
          </p:nvSpPr>
          <p:spPr>
            <a:xfrm>
              <a:off x="1623863" y="7078577"/>
              <a:ext cx="439500" cy="21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chemeClr val="dk1"/>
                  </a:solidFill>
                  <a:highlight>
                    <a:srgbClr val="F4CCCC"/>
                  </a:highlight>
                  <a:latin typeface="Bree Serif"/>
                  <a:ea typeface="Bree Serif"/>
                  <a:cs typeface="Bree Serif"/>
                  <a:sym typeface="Bree Serif"/>
                </a:rPr>
                <a:t>2</a:t>
              </a:r>
              <a:endParaRPr sz="800">
                <a:highlight>
                  <a:srgbClr val="F4CCCC"/>
                </a:highlight>
              </a:endParaRPr>
            </a:p>
          </p:txBody>
        </p:sp>
      </p:grpSp>
      <p:grpSp>
        <p:nvGrpSpPr>
          <p:cNvPr id="475" name="Google Shape;475;p45"/>
          <p:cNvGrpSpPr/>
          <p:nvPr/>
        </p:nvGrpSpPr>
        <p:grpSpPr>
          <a:xfrm>
            <a:off x="2482498" y="3327407"/>
            <a:ext cx="2201814" cy="1554122"/>
            <a:chOff x="2376577" y="3101086"/>
            <a:chExt cx="2221137" cy="1554122"/>
          </a:xfrm>
        </p:grpSpPr>
        <p:pic>
          <p:nvPicPr>
            <p:cNvPr id="476" name="Google Shape;476;p45"/>
            <p:cNvPicPr preferRelativeResize="0"/>
            <p:nvPr/>
          </p:nvPicPr>
          <p:blipFill rotWithShape="1">
            <a:blip r:embed="rId4">
              <a:alphaModFix/>
            </a:blip>
            <a:srcRect b="40684" l="55352" r="5592" t="18115"/>
            <a:stretch/>
          </p:blipFill>
          <p:spPr>
            <a:xfrm>
              <a:off x="2395871" y="3101086"/>
              <a:ext cx="2113352" cy="1554122"/>
            </a:xfrm>
            <a:prstGeom prst="rect">
              <a:avLst/>
            </a:prstGeom>
            <a:noFill/>
            <a:ln>
              <a:noFill/>
            </a:ln>
          </p:spPr>
        </p:pic>
        <p:sp>
          <p:nvSpPr>
            <p:cNvPr id="477" name="Google Shape;477;p45"/>
            <p:cNvSpPr/>
            <p:nvPr/>
          </p:nvSpPr>
          <p:spPr>
            <a:xfrm>
              <a:off x="2376577" y="3870189"/>
              <a:ext cx="98100" cy="106500"/>
            </a:xfrm>
            <a:prstGeom prst="star4">
              <a:avLst>
                <a:gd fmla="val 12500" name="adj"/>
              </a:avLst>
            </a:prstGeom>
            <a:solidFill>
              <a:srgbClr val="674EA7"/>
            </a:solid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5"/>
            <p:cNvSpPr/>
            <p:nvPr/>
          </p:nvSpPr>
          <p:spPr>
            <a:xfrm>
              <a:off x="4499615" y="3616910"/>
              <a:ext cx="98100" cy="106500"/>
            </a:xfrm>
            <a:prstGeom prst="star4">
              <a:avLst>
                <a:gd fmla="val 12500"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5"/>
            <p:cNvSpPr/>
            <p:nvPr/>
          </p:nvSpPr>
          <p:spPr>
            <a:xfrm>
              <a:off x="2436729" y="4228876"/>
              <a:ext cx="98100" cy="106500"/>
            </a:xfrm>
            <a:prstGeom prst="star4">
              <a:avLst>
                <a:gd fmla="val 12500" name="adj"/>
              </a:avLst>
            </a:prstGeom>
            <a:solidFill>
              <a:srgbClr val="A64D79"/>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0" name="Google Shape;480;p45"/>
          <p:cNvPicPr preferRelativeResize="0"/>
          <p:nvPr/>
        </p:nvPicPr>
        <p:blipFill rotWithShape="1">
          <a:blip r:embed="rId5">
            <a:alphaModFix/>
          </a:blip>
          <a:srcRect b="58296" l="69441" r="7611" t="10923"/>
          <a:stretch/>
        </p:blipFill>
        <p:spPr>
          <a:xfrm>
            <a:off x="5544900" y="2366350"/>
            <a:ext cx="1146675" cy="1177874"/>
          </a:xfrm>
          <a:prstGeom prst="rect">
            <a:avLst/>
          </a:prstGeom>
          <a:noFill/>
          <a:ln>
            <a:noFill/>
          </a:ln>
        </p:spPr>
      </p:pic>
      <p:sp>
        <p:nvSpPr>
          <p:cNvPr id="481" name="Google Shape;481;p45"/>
          <p:cNvSpPr/>
          <p:nvPr/>
        </p:nvSpPr>
        <p:spPr>
          <a:xfrm>
            <a:off x="5205925" y="3988925"/>
            <a:ext cx="3436500" cy="8274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l">
              <a:spcBef>
                <a:spcPts val="0"/>
              </a:spcBef>
              <a:spcAft>
                <a:spcPts val="0"/>
              </a:spcAft>
              <a:buNone/>
            </a:pPr>
            <a:r>
              <a:rPr lang="ar" sz="1000">
                <a:solidFill>
                  <a:schemeClr val="dk1"/>
                </a:solidFill>
                <a:latin typeface="Bree Serif"/>
                <a:ea typeface="Bree Serif"/>
                <a:cs typeface="Bree Serif"/>
                <a:sym typeface="Bree Serif"/>
              </a:rPr>
              <a:t>Downward displacement of uterus due to damage of:</a:t>
            </a:r>
            <a:endParaRPr sz="1000">
              <a:solidFill>
                <a:schemeClr val="dk1"/>
              </a:solidFill>
              <a:latin typeface="Bree Serif"/>
              <a:ea typeface="Bree Serif"/>
              <a:cs typeface="Bree Serif"/>
              <a:sym typeface="Bree Serif"/>
            </a:endParaRPr>
          </a:p>
          <a:p>
            <a:pPr indent="-292100" lvl="0" marL="179999"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Ligaments of uterus</a:t>
            </a:r>
            <a:endParaRPr sz="1000">
              <a:solidFill>
                <a:srgbClr val="E06666"/>
              </a:solidFill>
              <a:latin typeface="Bree Serif"/>
              <a:ea typeface="Bree Serif"/>
              <a:cs typeface="Bree Serif"/>
              <a:sym typeface="Bree Serif"/>
            </a:endParaRPr>
          </a:p>
          <a:p>
            <a:pPr indent="-292100" lvl="0" marL="179999" rtl="0" algn="l">
              <a:spcBef>
                <a:spcPts val="0"/>
              </a:spcBef>
              <a:spcAft>
                <a:spcPts val="0"/>
              </a:spcAft>
              <a:buClr>
                <a:schemeClr val="dk1"/>
              </a:buClr>
              <a:buSzPts val="1000"/>
              <a:buFont typeface="Bree Serif"/>
              <a:buChar char="●"/>
            </a:pPr>
            <a:r>
              <a:rPr lang="ar" sz="1000">
                <a:solidFill>
                  <a:schemeClr val="dk1"/>
                </a:solidFill>
                <a:latin typeface="Bree Serif"/>
                <a:ea typeface="Bree Serif"/>
                <a:cs typeface="Bree Serif"/>
                <a:sym typeface="Bree Serif"/>
              </a:rPr>
              <a:t>Levator ani muscles</a:t>
            </a:r>
            <a:endParaRPr b="1" sz="1200">
              <a:solidFill>
                <a:srgbClr val="660000"/>
              </a:solidFill>
              <a:latin typeface="Bree Serif"/>
              <a:ea typeface="Bree Serif"/>
              <a:cs typeface="Bree Serif"/>
              <a:sym typeface="Bree Serif"/>
            </a:endParaRPr>
          </a:p>
        </p:txBody>
      </p:sp>
      <p:sp>
        <p:nvSpPr>
          <p:cNvPr id="482" name="Google Shape;482;p45"/>
          <p:cNvSpPr txBox="1"/>
          <p:nvPr/>
        </p:nvSpPr>
        <p:spPr>
          <a:xfrm>
            <a:off x="5055800" y="3837800"/>
            <a:ext cx="3586500" cy="303000"/>
          </a:xfrm>
          <a:prstGeom prst="rect">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Bree Serif"/>
                <a:ea typeface="Bree Serif"/>
                <a:cs typeface="Bree Serif"/>
                <a:sym typeface="Bree Serif"/>
              </a:rPr>
              <a:t>Clinical anatomy : Uterine prolapse</a:t>
            </a:r>
            <a:endParaRPr/>
          </a:p>
        </p:txBody>
      </p:sp>
      <p:grpSp>
        <p:nvGrpSpPr>
          <p:cNvPr id="483" name="Google Shape;483;p45"/>
          <p:cNvGrpSpPr/>
          <p:nvPr/>
        </p:nvGrpSpPr>
        <p:grpSpPr>
          <a:xfrm>
            <a:off x="6881793" y="2371246"/>
            <a:ext cx="2110985" cy="1177873"/>
            <a:chOff x="6738776" y="2342209"/>
            <a:chExt cx="2211845" cy="1235963"/>
          </a:xfrm>
        </p:grpSpPr>
        <p:grpSp>
          <p:nvGrpSpPr>
            <p:cNvPr id="484" name="Google Shape;484;p45"/>
            <p:cNvGrpSpPr/>
            <p:nvPr/>
          </p:nvGrpSpPr>
          <p:grpSpPr>
            <a:xfrm>
              <a:off x="6738776" y="2342209"/>
              <a:ext cx="2211845" cy="1235963"/>
              <a:chOff x="6620277" y="2465072"/>
              <a:chExt cx="2211845" cy="1235963"/>
            </a:xfrm>
          </p:grpSpPr>
          <p:pic>
            <p:nvPicPr>
              <p:cNvPr id="485" name="Google Shape;485;p45"/>
              <p:cNvPicPr preferRelativeResize="0"/>
              <p:nvPr/>
            </p:nvPicPr>
            <p:blipFill rotWithShape="1">
              <a:blip r:embed="rId5">
                <a:alphaModFix/>
              </a:blip>
              <a:srcRect b="18251" l="55198" r="4095" t="48205"/>
              <a:stretch/>
            </p:blipFill>
            <p:spPr>
              <a:xfrm>
                <a:off x="6679691" y="2465072"/>
                <a:ext cx="2152430" cy="1235963"/>
              </a:xfrm>
              <a:prstGeom prst="rect">
                <a:avLst/>
              </a:prstGeom>
              <a:noFill/>
              <a:ln>
                <a:noFill/>
              </a:ln>
            </p:spPr>
          </p:pic>
          <p:sp>
            <p:nvSpPr>
              <p:cNvPr id="486" name="Google Shape;486;p45"/>
              <p:cNvSpPr/>
              <p:nvPr/>
            </p:nvSpPr>
            <p:spPr>
              <a:xfrm>
                <a:off x="6620277" y="3134976"/>
                <a:ext cx="98100" cy="106500"/>
              </a:xfrm>
              <a:prstGeom prst="star4">
                <a:avLst>
                  <a:gd fmla="val 12500" name="adj"/>
                </a:avLst>
              </a:prstGeom>
              <a:solidFill>
                <a:srgbClr val="45818E"/>
              </a:solid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5"/>
              <p:cNvSpPr/>
              <p:nvPr/>
            </p:nvSpPr>
            <p:spPr>
              <a:xfrm>
                <a:off x="8682402" y="2840391"/>
                <a:ext cx="98100" cy="106500"/>
              </a:xfrm>
              <a:prstGeom prst="star4">
                <a:avLst>
                  <a:gd fmla="val 12500" name="adj"/>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8" name="Google Shape;488;p45"/>
            <p:cNvSpPr/>
            <p:nvPr/>
          </p:nvSpPr>
          <p:spPr>
            <a:xfrm>
              <a:off x="8800710" y="2518498"/>
              <a:ext cx="98100" cy="106500"/>
            </a:xfrm>
            <a:prstGeom prst="star4">
              <a:avLst>
                <a:gd fmla="val 12500" name="adj"/>
              </a:avLst>
            </a:prstGeom>
            <a:solidFill>
              <a:srgbClr val="3C78D8"/>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9" name="Google Shape;489;p45"/>
          <p:cNvSpPr/>
          <p:nvPr/>
        </p:nvSpPr>
        <p:spPr>
          <a:xfrm rot="5396649">
            <a:off x="5054000" y="3829100"/>
            <a:ext cx="307800" cy="325200"/>
          </a:xfrm>
          <a:prstGeom prst="rtTriangl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5"/>
          <p:cNvSpPr/>
          <p:nvPr/>
        </p:nvSpPr>
        <p:spPr>
          <a:xfrm rot="-5403434">
            <a:off x="8335842" y="3862375"/>
            <a:ext cx="300300" cy="312300"/>
          </a:xfrm>
          <a:prstGeom prst="rtTriangl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1" name="Google Shape;491;p45"/>
          <p:cNvPicPr preferRelativeResize="0"/>
          <p:nvPr/>
        </p:nvPicPr>
        <p:blipFill>
          <a:blip r:embed="rId6">
            <a:alphaModFix/>
          </a:blip>
          <a:stretch>
            <a:fillRect/>
          </a:stretch>
        </p:blipFill>
        <p:spPr>
          <a:xfrm>
            <a:off x="7595737" y="4344450"/>
            <a:ext cx="683099" cy="463050"/>
          </a:xfrm>
          <a:prstGeom prst="rect">
            <a:avLst/>
          </a:prstGeom>
          <a:noFill/>
          <a:ln>
            <a:noFill/>
          </a:ln>
        </p:spPr>
      </p:pic>
      <p:sp>
        <p:nvSpPr>
          <p:cNvPr id="492" name="Google Shape;492;p45"/>
          <p:cNvSpPr/>
          <p:nvPr/>
        </p:nvSpPr>
        <p:spPr>
          <a:xfrm>
            <a:off x="597430" y="2048265"/>
            <a:ext cx="97500" cy="113400"/>
          </a:xfrm>
          <a:prstGeom prst="rightArrow">
            <a:avLst>
              <a:gd fmla="val 0" name="adj1"/>
              <a:gd fmla="val 158150" name="adj2"/>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B29E7C"/>
      </a:lt2>
      <a:accent1>
        <a:srgbClr val="F3D6B8"/>
      </a:accent1>
      <a:accent2>
        <a:srgbClr val="F8C38E"/>
      </a:accent2>
      <a:accent3>
        <a:srgbClr val="E6B788"/>
      </a:accent3>
      <a:accent4>
        <a:srgbClr val="EEB276"/>
      </a:accent4>
      <a:accent5>
        <a:srgbClr val="D09551"/>
      </a:accent5>
      <a:accent6>
        <a:srgbClr val="CEAE7E"/>
      </a:accent6>
      <a:hlink>
        <a:srgbClr val="2626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