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embeddedFontLst>
    <p:embeddedFont>
      <p:font typeface="Bree Serif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DDC689F-A8AA-48E9-B087-1698DDE09E1E}">
  <a:tblStyle styleId="{6DDC689F-A8AA-48E9-B087-1698DDE09E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font" Target="fonts/BreeSerif-regular.fntdata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85eac0316540ef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85eac0316540ef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cc511b498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cc511b49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7de8a50e8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7de8a50e8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054de6b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6054de6bf4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8fc4f1c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18fc4f1c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22b302e3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22b302e3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718fc4f1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718fc4f1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18fc4f1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18fc4f1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18fc4f1c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18fc4f1c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18fc4f1c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18fc4f1c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22b302e30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722b302e30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35675" y="2518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3875" y="1029075"/>
            <a:ext cx="32109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ree Serif"/>
              <a:buNone/>
              <a:defRPr sz="45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None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None/>
              <a:defRPr sz="15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</a:defRPr>
            </a:lvl1pPr>
            <a:lvl2pPr lvl="1" rtl="0">
              <a:buNone/>
              <a:defRPr b="1">
                <a:solidFill>
                  <a:srgbClr val="000000"/>
                </a:solidFill>
              </a:defRPr>
            </a:lvl2pPr>
            <a:lvl3pPr lvl="2" rtl="0">
              <a:buNone/>
              <a:defRPr b="1">
                <a:solidFill>
                  <a:srgbClr val="000000"/>
                </a:solidFill>
              </a:defRPr>
            </a:lvl3pPr>
            <a:lvl4pPr lvl="3" rtl="0">
              <a:buNone/>
              <a:defRPr b="1">
                <a:solidFill>
                  <a:srgbClr val="000000"/>
                </a:solidFill>
              </a:defRPr>
            </a:lvl4pPr>
            <a:lvl5pPr lvl="4" rtl="0">
              <a:buNone/>
              <a:defRPr b="1">
                <a:solidFill>
                  <a:srgbClr val="000000"/>
                </a:solidFill>
              </a:defRPr>
            </a:lvl5pPr>
            <a:lvl6pPr lvl="5" rtl="0">
              <a:buNone/>
              <a:defRPr b="1">
                <a:solidFill>
                  <a:srgbClr val="000000"/>
                </a:solidFill>
              </a:defRPr>
            </a:lvl6pPr>
            <a:lvl7pPr lvl="6" rtl="0">
              <a:buNone/>
              <a:defRPr b="1">
                <a:solidFill>
                  <a:srgbClr val="000000"/>
                </a:solidFill>
              </a:defRPr>
            </a:lvl7pPr>
            <a:lvl8pPr lvl="7" rtl="0">
              <a:buNone/>
              <a:defRPr b="1">
                <a:solidFill>
                  <a:srgbClr val="000000"/>
                </a:solidFill>
              </a:defRPr>
            </a:lvl8pPr>
            <a:lvl9pPr lvl="8" rtl="0">
              <a:buNone/>
              <a:defRPr b="1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9" name="Google Shape;159;p30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1" name="Google Shape;161;p30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 rot="-5400000">
            <a:off x="4242150" y="673425"/>
            <a:ext cx="234000" cy="87183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E1E2D"/>
              </a:solidFill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56480" l="9407" r="71419" t="18268"/>
          <a:stretch/>
        </p:blipFill>
        <p:spPr>
          <a:xfrm>
            <a:off x="8730000" y="4771825"/>
            <a:ext cx="381749" cy="3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ree Serif"/>
              <a:buNone/>
              <a:defRPr i="0" sz="33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ree Serif"/>
              <a:buChar char="•"/>
              <a:defRPr i="0" sz="21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•"/>
              <a:defRPr i="0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Char char="•"/>
              <a:defRPr i="0" sz="15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2.jpg"/><Relationship Id="rId5" Type="http://schemas.openxmlformats.org/officeDocument/2006/relationships/image" Target="../media/image11.jpg"/><Relationship Id="rId6" Type="http://schemas.openxmlformats.org/officeDocument/2006/relationships/hyperlink" Target="https://docs.google.com/presentation/d/1JD4j9V1SZbw_6y2NgFQe5aUfxkYqYphFJ-Vm0hIYwso/edit?usp=sharing" TargetMode="External"/><Relationship Id="rId7" Type="http://schemas.openxmlformats.org/officeDocument/2006/relationships/image" Target="../media/image9.jp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hyperlink" Target="https://twitter.com/Anatomy438" TargetMode="External"/><Relationship Id="rId5" Type="http://schemas.openxmlformats.org/officeDocument/2006/relationships/image" Target="../media/image18.png"/><Relationship Id="rId6" Type="http://schemas.openxmlformats.org/officeDocument/2006/relationships/hyperlink" Target="https://www.sarahah.com/messages/user/2bda1359-b366-4952-9ee4-9f797a9b65f3" TargetMode="External"/><Relationship Id="rId7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4.jpg"/><Relationship Id="rId5" Type="http://schemas.openxmlformats.org/officeDocument/2006/relationships/image" Target="../media/image8.jp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/>
          <p:nvPr/>
        </p:nvSpPr>
        <p:spPr>
          <a:xfrm>
            <a:off x="1736950" y="1207050"/>
            <a:ext cx="6233700" cy="2256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BE1E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7"/>
          <p:cNvPicPr preferRelativeResize="0"/>
          <p:nvPr/>
        </p:nvPicPr>
        <p:blipFill rotWithShape="1">
          <a:blip r:embed="rId3">
            <a:alphaModFix/>
          </a:blip>
          <a:srcRect b="27591" l="14737" r="14411" t="24952"/>
          <a:stretch/>
        </p:blipFill>
        <p:spPr>
          <a:xfrm>
            <a:off x="2855400" y="4549500"/>
            <a:ext cx="938400" cy="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349" y="4405500"/>
            <a:ext cx="738025" cy="7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7"/>
          <p:cNvSpPr txBox="1"/>
          <p:nvPr/>
        </p:nvSpPr>
        <p:spPr>
          <a:xfrm>
            <a:off x="2902786" y="2483902"/>
            <a:ext cx="41025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Reproductive </a:t>
            </a: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block-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Embryology</a:t>
            </a: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-Lecture 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2690740" y="1745900"/>
            <a:ext cx="46872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Development of Female Genital System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09" name="Google Shape;209;p37"/>
          <p:cNvPicPr preferRelativeResize="0"/>
          <p:nvPr/>
        </p:nvPicPr>
        <p:blipFill rotWithShape="1">
          <a:blip r:embed="rId5">
            <a:alphaModFix/>
          </a:blip>
          <a:srcRect b="40678" l="16887" r="21277" t="28723"/>
          <a:stretch/>
        </p:blipFill>
        <p:spPr>
          <a:xfrm>
            <a:off x="3793797" y="4549512"/>
            <a:ext cx="1200360" cy="5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7"/>
          <p:cNvSpPr txBox="1"/>
          <p:nvPr/>
        </p:nvSpPr>
        <p:spPr>
          <a:xfrm>
            <a:off x="4381050" y="2790112"/>
            <a:ext cx="10512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999999"/>
                </a:solidFill>
                <a:uFill>
                  <a:noFill/>
                </a:uFill>
                <a:latin typeface="Bree Serif"/>
                <a:ea typeface="Bree Serif"/>
                <a:cs typeface="Bree Serif"/>
                <a:sym typeface="Bree Serif"/>
                <a:hlinkClick r:id="rId6"/>
              </a:rPr>
              <a:t>Editing file </a:t>
            </a:r>
            <a:endParaRPr sz="8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1" name="Google Shape;211;p37"/>
          <p:cNvPicPr preferRelativeResize="0"/>
          <p:nvPr/>
        </p:nvPicPr>
        <p:blipFill rotWithShape="1">
          <a:blip r:embed="rId7">
            <a:alphaModFix/>
          </a:blip>
          <a:srcRect b="15982" l="15947" r="18154" t="21754"/>
          <a:stretch/>
        </p:blipFill>
        <p:spPr>
          <a:xfrm>
            <a:off x="671950" y="1595275"/>
            <a:ext cx="2183451" cy="15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36500" y="2879009"/>
            <a:ext cx="1200350" cy="746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"/>
          <p:cNvSpPr txBox="1"/>
          <p:nvPr/>
        </p:nvSpPr>
        <p:spPr>
          <a:xfrm>
            <a:off x="68607" y="51975"/>
            <a:ext cx="25521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QUIZ</a:t>
            </a:r>
            <a:endParaRPr b="1" i="0" sz="3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22" name="Google Shape;422;p46"/>
          <p:cNvSpPr txBox="1"/>
          <p:nvPr/>
        </p:nvSpPr>
        <p:spPr>
          <a:xfrm>
            <a:off x="88300" y="628900"/>
            <a:ext cx="4065600" cy="45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Q1: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Estrogens stimulate development of the …..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Genital System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external genitalia of the female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Ovary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Gonads 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Q2:</a:t>
            </a:r>
            <a:r>
              <a:rPr b="1"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which of these  event happened in 7th week of development 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Germ Cells invading the genital ridge 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Surface epithelium rise to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3rd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generation of cortical cords</a:t>
            </a:r>
            <a:endParaRPr b="0" i="0" sz="9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Mesenchyme cells originated from primitive streak and migrate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Gonads acquire male or female morphological characteristics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Q3: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of these form the lower two third of Vagina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 sinovaginal bulbs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caudal vertical part of Paramesonephric ducts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A horizontal part of Paramesonephric ducts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Urogenital groove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Q4: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 embryos with an XX chromosome 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cortex differentiates into a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Genital System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, and the medulla regresses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cortex regresses, and the medulla differentiates into  an ovary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 cortex differentiates into an ovary, and the medulla regresses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cortex regresses, and the medulla differentiates into a Genital System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23" name="Google Shape;423;p46"/>
          <p:cNvSpPr txBox="1"/>
          <p:nvPr/>
        </p:nvSpPr>
        <p:spPr>
          <a:xfrm>
            <a:off x="4572000" y="628900"/>
            <a:ext cx="4572000" cy="4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Q5: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Germ Cells invading the genital ridge happen in 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5th week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4th week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6th week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7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th week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Q6: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Cranial part  to cloacal membrane form 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clitoris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labia majora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labia minora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vestibule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Q7: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Cortical cords split into isolated cell clusters in which week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6th week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16th week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10th week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7th wee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k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Q8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 development Of Genital Ducts in males which of the following is correct 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Wolffian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duct system remains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and Mullerian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ducts  regress 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both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Wolffian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duct system and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Mullerian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ducts remains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Wolffian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duct system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regress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and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Mullerian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ducts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remains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both Wolffian duct system and Mullerian ducts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regress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24" name="Google Shape;424;p46"/>
          <p:cNvSpPr txBox="1"/>
          <p:nvPr>
            <p:ph idx="12" type="sldNum"/>
          </p:nvPr>
        </p:nvSpPr>
        <p:spPr>
          <a:xfrm>
            <a:off x="8779600" y="4749900"/>
            <a:ext cx="289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425" name="Google Shape;425;p46"/>
          <p:cNvGraphicFramePr/>
          <p:nvPr/>
        </p:nvGraphicFramePr>
        <p:xfrm>
          <a:off x="589560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{6DDC689F-A8AA-48E9-B087-1698DDE09E1E}</a:tableStyleId>
              </a:tblPr>
              <a:tblGrid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</a:tblGrid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Q1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Q2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Q3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Q4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Q5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Q6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Q7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Q8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7"/>
          <p:cNvPicPr preferRelativeResize="0"/>
          <p:nvPr/>
        </p:nvPicPr>
        <p:blipFill rotWithShape="1">
          <a:blip r:embed="rId3">
            <a:alphaModFix/>
          </a:blip>
          <a:srcRect b="40678" l="16887" r="21277" t="28723"/>
          <a:stretch/>
        </p:blipFill>
        <p:spPr>
          <a:xfrm>
            <a:off x="7628876" y="92051"/>
            <a:ext cx="1459225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7"/>
          <p:cNvSpPr txBox="1"/>
          <p:nvPr/>
        </p:nvSpPr>
        <p:spPr>
          <a:xfrm>
            <a:off x="2832925" y="217000"/>
            <a:ext cx="30888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Members board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2" name="Google Shape;432;p47"/>
          <p:cNvSpPr txBox="1"/>
          <p:nvPr/>
        </p:nvSpPr>
        <p:spPr>
          <a:xfrm>
            <a:off x="1231575" y="1104713"/>
            <a:ext cx="2330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BE1E2D"/>
                </a:solidFill>
                <a:latin typeface="Bree Serif"/>
                <a:ea typeface="Bree Serif"/>
                <a:cs typeface="Bree Serif"/>
                <a:sym typeface="Bree Serif"/>
              </a:rPr>
              <a:t>Abdulrahman Shadid</a:t>
            </a:r>
            <a:endParaRPr b="1" sz="1200">
              <a:solidFill>
                <a:srgbClr val="BE1E2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3" name="Google Shape;433;p47"/>
          <p:cNvSpPr txBox="1"/>
          <p:nvPr/>
        </p:nvSpPr>
        <p:spPr>
          <a:xfrm>
            <a:off x="4815550" y="1104737"/>
            <a:ext cx="2213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ctr"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BE1E2D"/>
                </a:solidFill>
                <a:latin typeface="Bree Serif"/>
                <a:ea typeface="Bree Serif"/>
                <a:cs typeface="Bree Serif"/>
                <a:sym typeface="Bree Serif"/>
              </a:rPr>
              <a:t>Ateen Almutairi</a:t>
            </a:r>
            <a:endParaRPr b="1" sz="1200">
              <a:solidFill>
                <a:srgbClr val="BE1E2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4" name="Google Shape;434;p47"/>
          <p:cNvSpPr txBox="1"/>
          <p:nvPr/>
        </p:nvSpPr>
        <p:spPr>
          <a:xfrm>
            <a:off x="5127163" y="1490550"/>
            <a:ext cx="24117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Girls team :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Ajeed Al Rashoud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‏Taif Alotaibi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‏Noura Al Turki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‏Amirah Al-Zahrani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‏Alhanouf Al-haluli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‏Sara Al-Abdulkarem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‏Renad Al Haqbani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‏Nouf Al Humaidhi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Jude Al Khalifah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Nouf Al Hussaini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Danah Al Halees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Rema Al Mutawa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Maha Al Nahdi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Razan Al zohaifi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Ghalia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Alnufaei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5" name="Google Shape;435;p47"/>
          <p:cNvSpPr txBox="1"/>
          <p:nvPr/>
        </p:nvSpPr>
        <p:spPr>
          <a:xfrm>
            <a:off x="3627475" y="769375"/>
            <a:ext cx="14997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Team leaders</a:t>
            </a:r>
            <a:endParaRPr b="1" sz="1400">
              <a:solidFill>
                <a:srgbClr val="000000"/>
              </a:solidFill>
            </a:endParaRPr>
          </a:p>
        </p:txBody>
      </p:sp>
      <p:sp>
        <p:nvSpPr>
          <p:cNvPr id="436" name="Google Shape;436;p47"/>
          <p:cNvSpPr/>
          <p:nvPr/>
        </p:nvSpPr>
        <p:spPr>
          <a:xfrm rot="10797111">
            <a:off x="7711675" y="4456323"/>
            <a:ext cx="1427701" cy="549900"/>
          </a:xfrm>
          <a:prstGeom prst="homePlate">
            <a:avLst>
              <a:gd fmla="val 50000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7"/>
          <p:cNvSpPr txBox="1"/>
          <p:nvPr/>
        </p:nvSpPr>
        <p:spPr>
          <a:xfrm>
            <a:off x="1680050" y="1341225"/>
            <a:ext cx="2411700" cy="2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Boys team: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Mohammed Al-huqbani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Salman Alagla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Ziyad Al-jofan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Ali Aldawood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Khalid Nagshabandi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Sameh nuser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Basamh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Alwaleed Alsaleh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Mohaned Makkawi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Alghamdi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38" name="Google Shape;438;p4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4200" y="4748137"/>
            <a:ext cx="217201" cy="19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66960" y="4776421"/>
            <a:ext cx="217200" cy="14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40" name="Google Shape;440;p47"/>
          <p:cNvSpPr txBox="1"/>
          <p:nvPr/>
        </p:nvSpPr>
        <p:spPr>
          <a:xfrm rot="-1103">
            <a:off x="8098995" y="4455877"/>
            <a:ext cx="9351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8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Contact us: </a:t>
            </a:r>
            <a:endParaRPr b="1" sz="8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41" name="Google Shape;441;p47"/>
          <p:cNvPicPr preferRelativeResize="0"/>
          <p:nvPr/>
        </p:nvPicPr>
        <p:blipFill rotWithShape="1">
          <a:blip r:embed="rId3">
            <a:alphaModFix/>
          </a:blip>
          <a:srcRect b="40678" l="16887" r="48995" t="28723"/>
          <a:stretch/>
        </p:blipFill>
        <p:spPr>
          <a:xfrm>
            <a:off x="1462850" y="1180425"/>
            <a:ext cx="217200" cy="194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/>
        </p:nvSpPr>
        <p:spPr>
          <a:xfrm>
            <a:off x="1062025" y="2171738"/>
            <a:ext cx="4875000" cy="19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●"/>
            </a:pPr>
            <a:r>
              <a:rPr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development of gonads (indifferent &amp; different). 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●"/>
            </a:pPr>
            <a:r>
              <a:rPr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development of the female gonad (ovary) and the internal genital organs (uterus, uterine tubes and vagina).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●"/>
            </a:pPr>
            <a:r>
              <a:rPr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development of the external genitalia. 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●"/>
            </a:pPr>
            <a:r>
              <a:rPr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the main congenital anomalies of female genital system.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8" name="Google Shape;218;p38"/>
          <p:cNvSpPr txBox="1"/>
          <p:nvPr/>
        </p:nvSpPr>
        <p:spPr>
          <a:xfrm>
            <a:off x="1145000" y="1593700"/>
            <a:ext cx="50217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At the end of the lecture, students should be able to:</a:t>
            </a:r>
            <a:endParaRPr/>
          </a:p>
        </p:txBody>
      </p:sp>
      <p:sp>
        <p:nvSpPr>
          <p:cNvPr id="219" name="Google Shape;219;p38"/>
          <p:cNvSpPr txBox="1"/>
          <p:nvPr/>
        </p:nvSpPr>
        <p:spPr>
          <a:xfrm>
            <a:off x="1658458" y="673236"/>
            <a:ext cx="355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Objectives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20" name="Google Shape;2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50" y="1647201"/>
            <a:ext cx="192450" cy="2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8"/>
          <p:cNvSpPr txBox="1"/>
          <p:nvPr/>
        </p:nvSpPr>
        <p:spPr>
          <a:xfrm>
            <a:off x="6699375" y="413875"/>
            <a:ext cx="1965000" cy="1055100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Color guide :</a:t>
            </a:r>
            <a:endParaRPr b="1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boys slides in </a:t>
            </a:r>
            <a:r>
              <a:rPr b="1" i="0" lang="ar" sz="1000" u="none" cap="none" strike="noStrike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Green</a:t>
            </a:r>
            <a:endParaRPr b="1" i="0" sz="1000" u="none" cap="none" strike="noStrike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girls slides in </a:t>
            </a:r>
            <a:r>
              <a:rPr b="1" i="0" lang="ar" sz="1000" u="none" cap="none" strike="noStrike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Purple</a:t>
            </a:r>
            <a:endParaRPr b="1" i="0" sz="1000" u="none" cap="none" strike="noStrike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important in </a:t>
            </a:r>
            <a:r>
              <a:rPr b="1" i="0" lang="ar" sz="10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Red</a:t>
            </a:r>
            <a:endParaRPr b="1" i="0" sz="10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Notes </a:t>
            </a: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i="0" lang="ar" sz="1000" u="none" cap="none" strike="noStrike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Grey</a:t>
            </a:r>
            <a:endParaRPr b="0" i="0" sz="1000" u="none" cap="none" strike="noStrike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2" name="Google Shape;222;p38"/>
          <p:cNvSpPr/>
          <p:nvPr/>
        </p:nvSpPr>
        <p:spPr>
          <a:xfrm rot="-5400000">
            <a:off x="4457100" y="-4457100"/>
            <a:ext cx="234000" cy="91482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8"/>
          <p:cNvPicPr preferRelativeResize="0"/>
          <p:nvPr/>
        </p:nvPicPr>
        <p:blipFill rotWithShape="1">
          <a:blip r:embed="rId4">
            <a:alphaModFix/>
          </a:blip>
          <a:srcRect b="79975" l="75041" r="14386" t="0"/>
          <a:stretch/>
        </p:blipFill>
        <p:spPr>
          <a:xfrm>
            <a:off x="7899088" y="1570116"/>
            <a:ext cx="387666" cy="37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8"/>
          <p:cNvPicPr preferRelativeResize="0"/>
          <p:nvPr/>
        </p:nvPicPr>
        <p:blipFill rotWithShape="1">
          <a:blip r:embed="rId4">
            <a:alphaModFix/>
          </a:blip>
          <a:srcRect b="85198" l="1163" r="89822" t="0"/>
          <a:stretch/>
        </p:blipFill>
        <p:spPr>
          <a:xfrm rot="-6953490">
            <a:off x="6808136" y="2657757"/>
            <a:ext cx="494555" cy="378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38"/>
          <p:cNvGrpSpPr/>
          <p:nvPr/>
        </p:nvGrpSpPr>
        <p:grpSpPr>
          <a:xfrm>
            <a:off x="8205236" y="1943619"/>
            <a:ext cx="757024" cy="738050"/>
            <a:chOff x="177171" y="1726174"/>
            <a:chExt cx="1008155" cy="993338"/>
          </a:xfrm>
        </p:grpSpPr>
        <p:pic>
          <p:nvPicPr>
            <p:cNvPr id="226" name="Google Shape;226;p38"/>
            <p:cNvPicPr preferRelativeResize="0"/>
            <p:nvPr/>
          </p:nvPicPr>
          <p:blipFill rotWithShape="1">
            <a:blip r:embed="rId4">
              <a:alphaModFix/>
            </a:blip>
            <a:srcRect b="66792" l="9354" r="74521" t="0"/>
            <a:stretch/>
          </p:blipFill>
          <p:spPr>
            <a:xfrm rot="19">
              <a:off x="246927" y="1726176"/>
              <a:ext cx="938399" cy="929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38"/>
            <p:cNvSpPr/>
            <p:nvPr/>
          </p:nvSpPr>
          <p:spPr>
            <a:xfrm>
              <a:off x="177171" y="2413212"/>
              <a:ext cx="378300" cy="306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8" name="Google Shape;22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08638">
            <a:off x="7848062" y="2852522"/>
            <a:ext cx="489733" cy="5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/>
          <p:cNvPicPr preferRelativeResize="0"/>
          <p:nvPr/>
        </p:nvPicPr>
        <p:blipFill rotWithShape="1">
          <a:blip r:embed="rId6">
            <a:alphaModFix/>
          </a:blip>
          <a:srcRect b="68013" l="91893" r="-205" t="5657"/>
          <a:stretch/>
        </p:blipFill>
        <p:spPr>
          <a:xfrm>
            <a:off x="8389899" y="3172829"/>
            <a:ext cx="387666" cy="4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 rotWithShape="1">
          <a:blip r:embed="rId6">
            <a:alphaModFix/>
          </a:blip>
          <a:srcRect b="49985" l="674" r="85148" t="34138"/>
          <a:stretch/>
        </p:blipFill>
        <p:spPr>
          <a:xfrm>
            <a:off x="6825732" y="3655093"/>
            <a:ext cx="791987" cy="330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38"/>
          <p:cNvGrpSpPr/>
          <p:nvPr/>
        </p:nvGrpSpPr>
        <p:grpSpPr>
          <a:xfrm>
            <a:off x="6954402" y="4119746"/>
            <a:ext cx="907747" cy="774053"/>
            <a:chOff x="-3" y="2941789"/>
            <a:chExt cx="1375790" cy="1109276"/>
          </a:xfrm>
        </p:grpSpPr>
        <p:grpSp>
          <p:nvGrpSpPr>
            <p:cNvPr id="232" name="Google Shape;232;p38"/>
            <p:cNvGrpSpPr/>
            <p:nvPr/>
          </p:nvGrpSpPr>
          <p:grpSpPr>
            <a:xfrm>
              <a:off x="4" y="2941789"/>
              <a:ext cx="1375784" cy="1109276"/>
              <a:chOff x="3566" y="2724900"/>
              <a:chExt cx="1375784" cy="1109276"/>
            </a:xfrm>
          </p:grpSpPr>
          <p:pic>
            <p:nvPicPr>
              <p:cNvPr id="233" name="Google Shape;233;p38"/>
              <p:cNvPicPr preferRelativeResize="0"/>
              <p:nvPr/>
            </p:nvPicPr>
            <p:blipFill rotWithShape="1">
              <a:blip r:embed="rId4">
                <a:alphaModFix/>
              </a:blip>
              <a:srcRect b="20196" l="11422" r="67978" t="45214"/>
              <a:stretch/>
            </p:blipFill>
            <p:spPr>
              <a:xfrm>
                <a:off x="40675" y="2835450"/>
                <a:ext cx="1236603" cy="9987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4" name="Google Shape;234;p38"/>
              <p:cNvSpPr/>
              <p:nvPr/>
            </p:nvSpPr>
            <p:spPr>
              <a:xfrm>
                <a:off x="791650" y="2724900"/>
                <a:ext cx="587700" cy="395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38"/>
              <p:cNvSpPr/>
              <p:nvPr/>
            </p:nvSpPr>
            <p:spPr>
              <a:xfrm rot="5156853">
                <a:off x="-59146" y="3362007"/>
                <a:ext cx="369323" cy="218337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6" name="Google Shape;236;p38"/>
            <p:cNvSpPr/>
            <p:nvPr/>
          </p:nvSpPr>
          <p:spPr>
            <a:xfrm>
              <a:off x="-3" y="3046914"/>
              <a:ext cx="355200" cy="76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7" name="Google Shape;237;p38"/>
          <p:cNvPicPr preferRelativeResize="0"/>
          <p:nvPr/>
        </p:nvPicPr>
        <p:blipFill rotWithShape="1">
          <a:blip r:embed="rId4">
            <a:alphaModFix/>
          </a:blip>
          <a:srcRect b="43033" l="23711" r="63311" t="26861"/>
          <a:stretch/>
        </p:blipFill>
        <p:spPr>
          <a:xfrm>
            <a:off x="7714795" y="3507019"/>
            <a:ext cx="486953" cy="57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 rotWithShape="1">
          <a:blip r:embed="rId7">
            <a:alphaModFix/>
          </a:blip>
          <a:srcRect b="4320" l="68721" r="-2572" t="32336"/>
          <a:stretch/>
        </p:blipFill>
        <p:spPr>
          <a:xfrm>
            <a:off x="7862143" y="3930872"/>
            <a:ext cx="1208422" cy="115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8"/>
          <p:cNvPicPr preferRelativeResize="0"/>
          <p:nvPr/>
        </p:nvPicPr>
        <p:blipFill rotWithShape="1">
          <a:blip r:embed="rId4">
            <a:alphaModFix/>
          </a:blip>
          <a:srcRect b="21625" l="23798" r="67043" t="65529"/>
          <a:stretch/>
        </p:blipFill>
        <p:spPr>
          <a:xfrm rot="-794723">
            <a:off x="7732474" y="2336625"/>
            <a:ext cx="342053" cy="3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8"/>
          <p:cNvPicPr preferRelativeResize="0"/>
          <p:nvPr/>
        </p:nvPicPr>
        <p:blipFill rotWithShape="1">
          <a:blip r:embed="rId6">
            <a:alphaModFix/>
          </a:blip>
          <a:srcRect b="0" l="64708" r="25542" t="57992"/>
          <a:stretch/>
        </p:blipFill>
        <p:spPr>
          <a:xfrm rot="933220">
            <a:off x="7242581" y="2722319"/>
            <a:ext cx="432451" cy="68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 rotWithShape="1">
          <a:blip r:embed="rId8">
            <a:alphaModFix/>
          </a:blip>
          <a:srcRect b="71101" l="3438" r="72468" t="3439"/>
          <a:stretch/>
        </p:blipFill>
        <p:spPr>
          <a:xfrm rot="-18">
            <a:off x="6781305" y="1570119"/>
            <a:ext cx="968980" cy="96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>
            <p:ph type="ctrTitle"/>
          </p:nvPr>
        </p:nvSpPr>
        <p:spPr>
          <a:xfrm>
            <a:off x="198850" y="197725"/>
            <a:ext cx="77487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Development Of Genital System</a:t>
            </a:r>
            <a:endParaRPr b="1"/>
          </a:p>
        </p:txBody>
      </p:sp>
      <p:sp>
        <p:nvSpPr>
          <p:cNvPr id="247" name="Google Shape;247;p39"/>
          <p:cNvSpPr txBox="1"/>
          <p:nvPr>
            <p:ph idx="1" type="subTitle"/>
          </p:nvPr>
        </p:nvSpPr>
        <p:spPr>
          <a:xfrm>
            <a:off x="133639" y="860812"/>
            <a:ext cx="8876700" cy="10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ar" sz="1200"/>
              <a:t>Sex of the embryo is determined genetically </a:t>
            </a:r>
            <a:r>
              <a:rPr lang="ar" sz="1200">
                <a:solidFill>
                  <a:srgbClr val="FF0000"/>
                </a:solidFill>
              </a:rPr>
              <a:t>at the time of fertilization</a:t>
            </a:r>
            <a:endParaRPr sz="1200">
              <a:solidFill>
                <a:srgbClr val="FF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ar" sz="1200"/>
              <a:t>Gonads do not acquire male or female morphological characteristics until </a:t>
            </a:r>
            <a:r>
              <a:rPr lang="ar" sz="1200">
                <a:solidFill>
                  <a:srgbClr val="FF0000"/>
                </a:solidFill>
              </a:rPr>
              <a:t>7th week of development</a:t>
            </a:r>
            <a:r>
              <a:rPr lang="ar" sz="1200"/>
              <a:t>.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ar" sz="1200"/>
              <a:t>if The </a:t>
            </a:r>
            <a:r>
              <a:rPr lang="ar" sz="1200"/>
              <a:t>Y chromosome exist, it will express a </a:t>
            </a:r>
            <a:r>
              <a:rPr lang="ar" sz="1200">
                <a:solidFill>
                  <a:schemeClr val="dk1"/>
                </a:solidFill>
              </a:rPr>
              <a:t>gene called</a:t>
            </a:r>
            <a:r>
              <a:rPr lang="ar" sz="1200"/>
              <a:t> Testis-determining factor (TDF) gene = Male 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ar" sz="1200">
                <a:solidFill>
                  <a:schemeClr val="dk1"/>
                </a:solidFill>
              </a:rPr>
              <a:t>No Y chromosome = </a:t>
            </a:r>
            <a:r>
              <a:rPr lang="ar" sz="1200"/>
              <a:t>No TDF = Female</a:t>
            </a:r>
            <a:endParaRPr sz="1200"/>
          </a:p>
        </p:txBody>
      </p:sp>
      <p:sp>
        <p:nvSpPr>
          <p:cNvPr id="248" name="Google Shape;248;p39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49" name="Google Shape;249;p39"/>
          <p:cNvSpPr txBox="1"/>
          <p:nvPr/>
        </p:nvSpPr>
        <p:spPr>
          <a:xfrm>
            <a:off x="198850" y="2540900"/>
            <a:ext cx="4782300" cy="23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Genital system are developed from 2 longitudinal ridges of mesoderm which run down the entire length of the dorsal body wall.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These ridges are called 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urogenital ridges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The medial region of this ridge differentiates into the </a:t>
            </a:r>
            <a:r>
              <a:rPr lang="ar" sz="12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genital</a:t>
            </a:r>
            <a:r>
              <a:rPr lang="ar" sz="12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ridge</a:t>
            </a:r>
            <a:r>
              <a:rPr lang="ar" sz="12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where the gonads develop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begin to develop during the</a:t>
            </a:r>
            <a:r>
              <a:rPr lang="ar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5th week 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 the</a:t>
            </a:r>
            <a:r>
              <a:rPr lang="ar" sz="12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genital ridge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, and they  are</a:t>
            </a: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first undifferentiated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and have only a cortex and a medulla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50" name="Google Shape;250;p39"/>
          <p:cNvGrpSpPr/>
          <p:nvPr/>
        </p:nvGrpSpPr>
        <p:grpSpPr>
          <a:xfrm>
            <a:off x="271363" y="2655953"/>
            <a:ext cx="363185" cy="2047681"/>
            <a:chOff x="7494366" y="1194399"/>
            <a:chExt cx="363185" cy="2271416"/>
          </a:xfrm>
        </p:grpSpPr>
        <p:grpSp>
          <p:nvGrpSpPr>
            <p:cNvPr id="251" name="Google Shape;251;p39"/>
            <p:cNvGrpSpPr/>
            <p:nvPr/>
          </p:nvGrpSpPr>
          <p:grpSpPr>
            <a:xfrm>
              <a:off x="7494370" y="1194399"/>
              <a:ext cx="363175" cy="459187"/>
              <a:chOff x="219906" y="1124884"/>
              <a:chExt cx="502455" cy="736349"/>
            </a:xfrm>
          </p:grpSpPr>
          <p:grpSp>
            <p:nvGrpSpPr>
              <p:cNvPr id="252" name="Google Shape;252;p39"/>
              <p:cNvGrpSpPr/>
              <p:nvPr/>
            </p:nvGrpSpPr>
            <p:grpSpPr>
              <a:xfrm>
                <a:off x="219906" y="1124884"/>
                <a:ext cx="502455" cy="736349"/>
                <a:chOff x="4041649" y="1707654"/>
                <a:chExt cx="1060704" cy="1429526"/>
              </a:xfrm>
            </p:grpSpPr>
            <p:sp>
              <p:nvSpPr>
                <p:cNvPr id="253" name="Google Shape;253;p39"/>
                <p:cNvSpPr/>
                <p:nvPr/>
              </p:nvSpPr>
              <p:spPr>
                <a:xfrm rot="10800000">
                  <a:off x="4041649" y="1707654"/>
                  <a:ext cx="1060704" cy="1429526"/>
                </a:xfrm>
                <a:custGeom>
                  <a:rect b="b" l="l" r="r" t="t"/>
                  <a:pathLst>
                    <a:path extrusionOk="0" h="1429526" w="1060704">
                      <a:moveTo>
                        <a:pt x="832104" y="1429526"/>
                      </a:moveTo>
                      <a:lnTo>
                        <a:pt x="228600" y="1429526"/>
                      </a:lnTo>
                      <a:lnTo>
                        <a:pt x="0" y="972326"/>
                      </a:lnTo>
                      <a:lnTo>
                        <a:pt x="543363" y="0"/>
                      </a:lnTo>
                      <a:lnTo>
                        <a:pt x="1060704" y="972326"/>
                      </a:lnTo>
                      <a:lnTo>
                        <a:pt x="832104" y="1429526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Bree Serif"/>
                    <a:ea typeface="Bree Serif"/>
                    <a:cs typeface="Bree Serif"/>
                    <a:sym typeface="Bree Serif"/>
                  </a:endParaRPr>
                </a:p>
              </p:txBody>
            </p:sp>
            <p:sp>
              <p:nvSpPr>
                <p:cNvPr id="254" name="Google Shape;254;p39"/>
                <p:cNvSpPr/>
                <p:nvPr/>
              </p:nvSpPr>
              <p:spPr>
                <a:xfrm>
                  <a:off x="4115403" y="1760695"/>
                  <a:ext cx="913200" cy="7944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Bree Serif"/>
                    <a:ea typeface="Bree Serif"/>
                    <a:cs typeface="Bree Serif"/>
                    <a:sym typeface="Bree Serif"/>
                  </a:endParaRPr>
                </a:p>
              </p:txBody>
            </p:sp>
          </p:grpSp>
          <p:sp>
            <p:nvSpPr>
              <p:cNvPr id="255" name="Google Shape;255;p39"/>
              <p:cNvSpPr txBox="1"/>
              <p:nvPr/>
            </p:nvSpPr>
            <p:spPr>
              <a:xfrm>
                <a:off x="279204" y="1152203"/>
                <a:ext cx="298800" cy="29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ar">
                    <a:latin typeface="Bree Serif"/>
                    <a:ea typeface="Bree Serif"/>
                    <a:cs typeface="Bree Serif"/>
                    <a:sym typeface="Bree Serif"/>
                  </a:rPr>
                  <a:t>1</a:t>
                </a:r>
                <a:endParaRPr b="1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grpSp>
          <p:nvGrpSpPr>
            <p:cNvPr id="256" name="Google Shape;256;p39"/>
            <p:cNvGrpSpPr/>
            <p:nvPr/>
          </p:nvGrpSpPr>
          <p:grpSpPr>
            <a:xfrm>
              <a:off x="7494366" y="1881713"/>
              <a:ext cx="363175" cy="459187"/>
              <a:chOff x="219906" y="1418519"/>
              <a:chExt cx="502455" cy="736349"/>
            </a:xfrm>
          </p:grpSpPr>
          <p:grpSp>
            <p:nvGrpSpPr>
              <p:cNvPr id="257" name="Google Shape;257;p39"/>
              <p:cNvGrpSpPr/>
              <p:nvPr/>
            </p:nvGrpSpPr>
            <p:grpSpPr>
              <a:xfrm>
                <a:off x="219906" y="1418519"/>
                <a:ext cx="502455" cy="736349"/>
                <a:chOff x="4041649" y="2277709"/>
                <a:chExt cx="1060704" cy="1429526"/>
              </a:xfrm>
            </p:grpSpPr>
            <p:sp>
              <p:nvSpPr>
                <p:cNvPr id="258" name="Google Shape;258;p39"/>
                <p:cNvSpPr/>
                <p:nvPr/>
              </p:nvSpPr>
              <p:spPr>
                <a:xfrm rot="10800000">
                  <a:off x="4041649" y="2277709"/>
                  <a:ext cx="1060704" cy="1429526"/>
                </a:xfrm>
                <a:custGeom>
                  <a:rect b="b" l="l" r="r" t="t"/>
                  <a:pathLst>
                    <a:path extrusionOk="0" h="1429526" w="1060704">
                      <a:moveTo>
                        <a:pt x="832104" y="1429526"/>
                      </a:moveTo>
                      <a:lnTo>
                        <a:pt x="228600" y="1429526"/>
                      </a:lnTo>
                      <a:lnTo>
                        <a:pt x="0" y="972326"/>
                      </a:lnTo>
                      <a:lnTo>
                        <a:pt x="543363" y="0"/>
                      </a:lnTo>
                      <a:lnTo>
                        <a:pt x="1060704" y="972326"/>
                      </a:lnTo>
                      <a:lnTo>
                        <a:pt x="832104" y="1429526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Bree Serif"/>
                    <a:ea typeface="Bree Serif"/>
                    <a:cs typeface="Bree Serif"/>
                    <a:sym typeface="Bree Serif"/>
                  </a:endParaRPr>
                </a:p>
              </p:txBody>
            </p:sp>
            <p:sp>
              <p:nvSpPr>
                <p:cNvPr id="259" name="Google Shape;259;p39"/>
                <p:cNvSpPr/>
                <p:nvPr/>
              </p:nvSpPr>
              <p:spPr>
                <a:xfrm>
                  <a:off x="4115403" y="2330750"/>
                  <a:ext cx="913200" cy="7944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Bree Serif"/>
                    <a:ea typeface="Bree Serif"/>
                    <a:cs typeface="Bree Serif"/>
                    <a:sym typeface="Bree Serif"/>
                  </a:endParaRPr>
                </a:p>
              </p:txBody>
            </p:sp>
          </p:grpSp>
          <p:sp>
            <p:nvSpPr>
              <p:cNvPr id="260" name="Google Shape;260;p39"/>
              <p:cNvSpPr txBox="1"/>
              <p:nvPr/>
            </p:nvSpPr>
            <p:spPr>
              <a:xfrm>
                <a:off x="283248" y="1445855"/>
                <a:ext cx="288600" cy="29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ar">
                    <a:latin typeface="Bree Serif"/>
                    <a:ea typeface="Bree Serif"/>
                    <a:cs typeface="Bree Serif"/>
                    <a:sym typeface="Bree Serif"/>
                  </a:rPr>
                  <a:t>2</a:t>
                </a:r>
                <a:endParaRPr b="1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grpSp>
          <p:nvGrpSpPr>
            <p:cNvPr id="261" name="Google Shape;261;p39"/>
            <p:cNvGrpSpPr/>
            <p:nvPr/>
          </p:nvGrpSpPr>
          <p:grpSpPr>
            <a:xfrm>
              <a:off x="7494376" y="2398299"/>
              <a:ext cx="363175" cy="459187"/>
              <a:chOff x="219906" y="1438379"/>
              <a:chExt cx="502455" cy="736349"/>
            </a:xfrm>
          </p:grpSpPr>
          <p:grpSp>
            <p:nvGrpSpPr>
              <p:cNvPr id="262" name="Google Shape;262;p39"/>
              <p:cNvGrpSpPr/>
              <p:nvPr/>
            </p:nvGrpSpPr>
            <p:grpSpPr>
              <a:xfrm>
                <a:off x="219906" y="1438379"/>
                <a:ext cx="502455" cy="736349"/>
                <a:chOff x="4041649" y="2316264"/>
                <a:chExt cx="1060704" cy="1429526"/>
              </a:xfrm>
            </p:grpSpPr>
            <p:sp>
              <p:nvSpPr>
                <p:cNvPr id="263" name="Google Shape;263;p39"/>
                <p:cNvSpPr/>
                <p:nvPr/>
              </p:nvSpPr>
              <p:spPr>
                <a:xfrm rot="10800000">
                  <a:off x="4041649" y="2316264"/>
                  <a:ext cx="1060704" cy="1429526"/>
                </a:xfrm>
                <a:custGeom>
                  <a:rect b="b" l="l" r="r" t="t"/>
                  <a:pathLst>
                    <a:path extrusionOk="0" h="1429526" w="1060704">
                      <a:moveTo>
                        <a:pt x="832104" y="1429526"/>
                      </a:moveTo>
                      <a:lnTo>
                        <a:pt x="228600" y="1429526"/>
                      </a:lnTo>
                      <a:lnTo>
                        <a:pt x="0" y="972326"/>
                      </a:lnTo>
                      <a:lnTo>
                        <a:pt x="543363" y="0"/>
                      </a:lnTo>
                      <a:lnTo>
                        <a:pt x="1060704" y="972326"/>
                      </a:lnTo>
                      <a:lnTo>
                        <a:pt x="832104" y="1429526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Bree Serif"/>
                    <a:ea typeface="Bree Serif"/>
                    <a:cs typeface="Bree Serif"/>
                    <a:sym typeface="Bree Serif"/>
                  </a:endParaRPr>
                </a:p>
              </p:txBody>
            </p:sp>
            <p:sp>
              <p:nvSpPr>
                <p:cNvPr id="264" name="Google Shape;264;p39"/>
                <p:cNvSpPr/>
                <p:nvPr/>
              </p:nvSpPr>
              <p:spPr>
                <a:xfrm>
                  <a:off x="4115403" y="2369305"/>
                  <a:ext cx="913200" cy="7944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Bree Serif"/>
                    <a:ea typeface="Bree Serif"/>
                    <a:cs typeface="Bree Serif"/>
                    <a:sym typeface="Bree Serif"/>
                  </a:endParaRPr>
                </a:p>
              </p:txBody>
            </p:sp>
          </p:grpSp>
          <p:sp>
            <p:nvSpPr>
              <p:cNvPr id="265" name="Google Shape;265;p39"/>
              <p:cNvSpPr txBox="1"/>
              <p:nvPr/>
            </p:nvSpPr>
            <p:spPr>
              <a:xfrm>
                <a:off x="291246" y="1482466"/>
                <a:ext cx="255600" cy="24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ar">
                    <a:latin typeface="Bree Serif"/>
                    <a:ea typeface="Bree Serif"/>
                    <a:cs typeface="Bree Serif"/>
                    <a:sym typeface="Bree Serif"/>
                  </a:rPr>
                  <a:t>3</a:t>
                </a:r>
                <a:endParaRPr b="1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grpSp>
          <p:nvGrpSpPr>
            <p:cNvPr id="266" name="Google Shape;266;p39"/>
            <p:cNvGrpSpPr/>
            <p:nvPr/>
          </p:nvGrpSpPr>
          <p:grpSpPr>
            <a:xfrm>
              <a:off x="7494367" y="3006620"/>
              <a:ext cx="363175" cy="459195"/>
              <a:chOff x="219906" y="1595479"/>
              <a:chExt cx="502455" cy="736361"/>
            </a:xfrm>
          </p:grpSpPr>
          <p:grpSp>
            <p:nvGrpSpPr>
              <p:cNvPr id="267" name="Google Shape;267;p39"/>
              <p:cNvGrpSpPr/>
              <p:nvPr/>
            </p:nvGrpSpPr>
            <p:grpSpPr>
              <a:xfrm>
                <a:off x="219906" y="1595491"/>
                <a:ext cx="502455" cy="736349"/>
                <a:chOff x="4041649" y="2621277"/>
                <a:chExt cx="1060704" cy="1429526"/>
              </a:xfrm>
            </p:grpSpPr>
            <p:sp>
              <p:nvSpPr>
                <p:cNvPr id="268" name="Google Shape;268;p39"/>
                <p:cNvSpPr/>
                <p:nvPr/>
              </p:nvSpPr>
              <p:spPr>
                <a:xfrm rot="10800000">
                  <a:off x="4041649" y="2621277"/>
                  <a:ext cx="1060704" cy="1429526"/>
                </a:xfrm>
                <a:custGeom>
                  <a:rect b="b" l="l" r="r" t="t"/>
                  <a:pathLst>
                    <a:path extrusionOk="0" h="1429526" w="1060704">
                      <a:moveTo>
                        <a:pt x="832104" y="1429526"/>
                      </a:moveTo>
                      <a:lnTo>
                        <a:pt x="228600" y="1429526"/>
                      </a:lnTo>
                      <a:lnTo>
                        <a:pt x="0" y="972326"/>
                      </a:lnTo>
                      <a:lnTo>
                        <a:pt x="543363" y="0"/>
                      </a:lnTo>
                      <a:lnTo>
                        <a:pt x="1060704" y="972326"/>
                      </a:lnTo>
                      <a:lnTo>
                        <a:pt x="832104" y="1429526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Bree Serif"/>
                    <a:ea typeface="Bree Serif"/>
                    <a:cs typeface="Bree Serif"/>
                    <a:sym typeface="Bree Serif"/>
                  </a:endParaRPr>
                </a:p>
              </p:txBody>
            </p:sp>
            <p:sp>
              <p:nvSpPr>
                <p:cNvPr id="269" name="Google Shape;269;p39"/>
                <p:cNvSpPr/>
                <p:nvPr/>
              </p:nvSpPr>
              <p:spPr>
                <a:xfrm>
                  <a:off x="4115403" y="2674318"/>
                  <a:ext cx="913200" cy="7944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Bree Serif"/>
                    <a:ea typeface="Bree Serif"/>
                    <a:cs typeface="Bree Serif"/>
                    <a:sym typeface="Bree Serif"/>
                  </a:endParaRPr>
                </a:p>
              </p:txBody>
            </p:sp>
          </p:grpSp>
          <p:sp>
            <p:nvSpPr>
              <p:cNvPr id="270" name="Google Shape;270;p39"/>
              <p:cNvSpPr txBox="1"/>
              <p:nvPr/>
            </p:nvSpPr>
            <p:spPr>
              <a:xfrm>
                <a:off x="291263" y="1595479"/>
                <a:ext cx="255600" cy="24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ar">
                    <a:latin typeface="Bree Serif"/>
                    <a:ea typeface="Bree Serif"/>
                    <a:cs typeface="Bree Serif"/>
                    <a:sym typeface="Bree Serif"/>
                  </a:rPr>
                  <a:t>4</a:t>
                </a:r>
                <a:endParaRPr b="1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</p:grpSp>
      <p:sp>
        <p:nvSpPr>
          <p:cNvPr id="271" name="Google Shape;271;p39"/>
          <p:cNvSpPr/>
          <p:nvPr/>
        </p:nvSpPr>
        <p:spPr>
          <a:xfrm>
            <a:off x="198850" y="1963688"/>
            <a:ext cx="25029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B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eginning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 of 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development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72" name="Google Shape;272;p39"/>
          <p:cNvPicPr preferRelativeResize="0"/>
          <p:nvPr/>
        </p:nvPicPr>
        <p:blipFill rotWithShape="1">
          <a:blip r:embed="rId3">
            <a:alphaModFix/>
          </a:blip>
          <a:srcRect b="20573" l="0" r="3698" t="9112"/>
          <a:stretch/>
        </p:blipFill>
        <p:spPr>
          <a:xfrm>
            <a:off x="5180550" y="2583168"/>
            <a:ext cx="3666849" cy="182328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/>
          <p:nvPr/>
        </p:nvSpPr>
        <p:spPr>
          <a:xfrm>
            <a:off x="7151350" y="2685825"/>
            <a:ext cx="391200" cy="312900"/>
          </a:xfrm>
          <a:prstGeom prst="rect">
            <a:avLst/>
          </a:prstGeom>
          <a:noFill/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cxnSp>
        <p:nvCxnSpPr>
          <p:cNvPr id="279" name="Google Shape;279;p40"/>
          <p:cNvCxnSpPr/>
          <p:nvPr/>
        </p:nvCxnSpPr>
        <p:spPr>
          <a:xfrm>
            <a:off x="265688" y="3005127"/>
            <a:ext cx="8666100" cy="0"/>
          </a:xfrm>
          <a:prstGeom prst="straightConnector1">
            <a:avLst/>
          </a:prstGeom>
          <a:noFill/>
          <a:ln cap="flat" cmpd="sng" w="63500">
            <a:solidFill>
              <a:srgbClr val="F3F3F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80" name="Google Shape;280;p40"/>
          <p:cNvSpPr/>
          <p:nvPr/>
        </p:nvSpPr>
        <p:spPr>
          <a:xfrm>
            <a:off x="5188702" y="2902175"/>
            <a:ext cx="164400" cy="1848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700" u="none" cap="none" strike="noStrik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81" name="Google Shape;281;p40"/>
          <p:cNvGrpSpPr/>
          <p:nvPr/>
        </p:nvGrpSpPr>
        <p:grpSpPr>
          <a:xfrm rot="10800000">
            <a:off x="4238200" y="2001426"/>
            <a:ext cx="845911" cy="862670"/>
            <a:chOff x="5019564" y="4294004"/>
            <a:chExt cx="914400" cy="1007204"/>
          </a:xfrm>
        </p:grpSpPr>
        <p:sp>
          <p:nvSpPr>
            <p:cNvPr id="282" name="Google Shape;282;p40"/>
            <p:cNvSpPr/>
            <p:nvPr/>
          </p:nvSpPr>
          <p:spPr>
            <a:xfrm>
              <a:off x="5413381" y="4294004"/>
              <a:ext cx="107700" cy="92700"/>
            </a:xfrm>
            <a:prstGeom prst="triangle">
              <a:avLst>
                <a:gd fmla="val 50000" name="adj"/>
              </a:avLst>
            </a:prstGeom>
            <a:noFill/>
            <a:ln cap="flat" cmpd="sng" w="12700">
              <a:solidFill>
                <a:srgbClr val="E066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5019564" y="4386808"/>
              <a:ext cx="914400" cy="914400"/>
            </a:xfrm>
            <a:prstGeom prst="arc">
              <a:avLst>
                <a:gd fmla="val 12899518" name="adj1"/>
                <a:gd fmla="val 19509433" name="adj2"/>
              </a:avLst>
            </a:prstGeom>
            <a:noFill/>
            <a:ln cap="flat" cmpd="sng" w="25400">
              <a:solidFill>
                <a:srgbClr val="E06666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40"/>
          <p:cNvSpPr txBox="1"/>
          <p:nvPr/>
        </p:nvSpPr>
        <p:spPr>
          <a:xfrm>
            <a:off x="-121825" y="1219538"/>
            <a:ext cx="2998200" cy="12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During the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4th week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Large primitive cells, called primordial sex cells, form in the</a:t>
            </a:r>
            <a:r>
              <a:rPr lang="ar" sz="1000">
                <a:solidFill>
                  <a:srgbClr val="E69138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F1C232"/>
                </a:solidFill>
                <a:latin typeface="Bree Serif"/>
                <a:ea typeface="Bree Serif"/>
                <a:cs typeface="Bree Serif"/>
                <a:sym typeface="Bree Serif"/>
              </a:rPr>
              <a:t>yolk sac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.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They migrate along the dorsal mesentery of the hindgut to the </a:t>
            </a:r>
            <a:r>
              <a:rPr lang="ar" sz="10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genital ridges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where they become incorporated into the developing gonads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5" name="Google Shape;285;p40"/>
          <p:cNvSpPr txBox="1"/>
          <p:nvPr/>
        </p:nvSpPr>
        <p:spPr>
          <a:xfrm>
            <a:off x="872848" y="2877366"/>
            <a:ext cx="1116600" cy="263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lang="ar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4th week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6" name="Google Shape;286;p40"/>
          <p:cNvSpPr txBox="1"/>
          <p:nvPr/>
        </p:nvSpPr>
        <p:spPr>
          <a:xfrm>
            <a:off x="2908550" y="1153825"/>
            <a:ext cx="35055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Germ Cells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arriving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at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5th week 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invading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genital ridge in the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6th week.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During arrival of Germ cells, the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epithelium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of the genital ridge proliferates, and epithelial cells penetrate the underlying mesenchyme Forming irregular shaped cord primitive sex cord indifferent gonad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7" name="Google Shape;287;p40"/>
          <p:cNvSpPr txBox="1"/>
          <p:nvPr/>
        </p:nvSpPr>
        <p:spPr>
          <a:xfrm>
            <a:off x="3047899" y="2877363"/>
            <a:ext cx="3226800" cy="2637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ar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5th &amp; 6th week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8" name="Google Shape;288;p40"/>
          <p:cNvSpPr txBox="1"/>
          <p:nvPr/>
        </p:nvSpPr>
        <p:spPr>
          <a:xfrm>
            <a:off x="7052607" y="2916829"/>
            <a:ext cx="1105800" cy="2637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ar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in embryos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9" name="Google Shape;289;p40"/>
          <p:cNvSpPr txBox="1"/>
          <p:nvPr>
            <p:ph type="ctrTitle"/>
          </p:nvPr>
        </p:nvSpPr>
        <p:spPr>
          <a:xfrm>
            <a:off x="158550" y="224725"/>
            <a:ext cx="85299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Development Of Undifferentiated Gonads</a:t>
            </a:r>
            <a:endParaRPr b="1"/>
          </a:p>
        </p:txBody>
      </p:sp>
      <p:grpSp>
        <p:nvGrpSpPr>
          <p:cNvPr id="290" name="Google Shape;290;p40"/>
          <p:cNvGrpSpPr/>
          <p:nvPr/>
        </p:nvGrpSpPr>
        <p:grpSpPr>
          <a:xfrm rot="10800000">
            <a:off x="1035400" y="1952051"/>
            <a:ext cx="845911" cy="862670"/>
            <a:chOff x="5019564" y="4294004"/>
            <a:chExt cx="914400" cy="1007204"/>
          </a:xfrm>
        </p:grpSpPr>
        <p:sp>
          <p:nvSpPr>
            <p:cNvPr id="291" name="Google Shape;291;p40"/>
            <p:cNvSpPr/>
            <p:nvPr/>
          </p:nvSpPr>
          <p:spPr>
            <a:xfrm>
              <a:off x="5413381" y="4294004"/>
              <a:ext cx="107700" cy="92700"/>
            </a:xfrm>
            <a:prstGeom prst="triangle">
              <a:avLst>
                <a:gd fmla="val 50000" name="adj"/>
              </a:avLst>
            </a:prstGeom>
            <a:noFill/>
            <a:ln cap="flat" cmpd="sng" w="12700">
              <a:solidFill>
                <a:srgbClr val="CC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5019564" y="4386808"/>
              <a:ext cx="914400" cy="914400"/>
            </a:xfrm>
            <a:prstGeom prst="arc">
              <a:avLst>
                <a:gd fmla="val 12899518" name="adj1"/>
                <a:gd fmla="val 19509433" name="adj2"/>
              </a:avLst>
            </a:prstGeom>
            <a:noFill/>
            <a:ln cap="flat" cmpd="sng" w="25400">
              <a:solidFill>
                <a:srgbClr val="CC0000"/>
              </a:solidFill>
              <a:prstDash val="solid"/>
              <a:miter lim="800000"/>
              <a:headEnd len="med" w="med" type="oval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3" name="Google Shape;2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39" y="3272225"/>
            <a:ext cx="2518826" cy="14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/>
          <p:nvPr/>
        </p:nvSpPr>
        <p:spPr>
          <a:xfrm>
            <a:off x="6639025" y="3715850"/>
            <a:ext cx="1988700" cy="113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 embryos with an XX chromosome complex, the </a:t>
            </a:r>
            <a:r>
              <a:rPr lang="ar" sz="1000">
                <a:solidFill>
                  <a:srgbClr val="05DE56"/>
                </a:solidFill>
                <a:latin typeface="Bree Serif"/>
                <a:ea typeface="Bree Serif"/>
                <a:cs typeface="Bree Serif"/>
                <a:sym typeface="Bree Serif"/>
              </a:rPr>
              <a:t>cortex differentiates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into an ovary, and the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medulla regresses. 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5" name="Google Shape;295;p40"/>
          <p:cNvSpPr/>
          <p:nvPr/>
        </p:nvSpPr>
        <p:spPr>
          <a:xfrm>
            <a:off x="6711050" y="1153825"/>
            <a:ext cx="1916700" cy="1170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 embryos with an XY complex, the </a:t>
            </a:r>
            <a:r>
              <a:rPr lang="ar" sz="1000">
                <a:solidFill>
                  <a:srgbClr val="05DE56"/>
                </a:solidFill>
                <a:latin typeface="Bree Serif"/>
                <a:ea typeface="Bree Serif"/>
                <a:cs typeface="Bree Serif"/>
                <a:sym typeface="Bree Serif"/>
              </a:rPr>
              <a:t>medulla differentiates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into a testis and the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cortex regresses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96" name="Google Shape;296;p40"/>
          <p:cNvCxnSpPr>
            <a:stCxn id="288" idx="2"/>
            <a:endCxn id="288" idx="2"/>
          </p:cNvCxnSpPr>
          <p:nvPr/>
        </p:nvCxnSpPr>
        <p:spPr>
          <a:xfrm>
            <a:off x="7605507" y="3180529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7" name="Google Shape;297;p40"/>
          <p:cNvSpPr/>
          <p:nvPr/>
        </p:nvSpPr>
        <p:spPr>
          <a:xfrm rot="5400000">
            <a:off x="7360450" y="2462050"/>
            <a:ext cx="478200" cy="317100"/>
          </a:xfrm>
          <a:prstGeom prst="leftArrow">
            <a:avLst>
              <a:gd fmla="val 55897" name="adj1"/>
              <a:gd fmla="val 50000" name="adj2"/>
            </a:avLst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8" name="Google Shape;298;p40"/>
          <p:cNvSpPr/>
          <p:nvPr/>
        </p:nvSpPr>
        <p:spPr>
          <a:xfrm rot="-5400000">
            <a:off x="7360450" y="3318200"/>
            <a:ext cx="478200" cy="317100"/>
          </a:xfrm>
          <a:prstGeom prst="leftArrow">
            <a:avLst>
              <a:gd fmla="val 50819" name="adj1"/>
              <a:gd fmla="val 50000" name="adj2"/>
            </a:avLst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9" name="Google Shape;299;p40"/>
          <p:cNvSpPr/>
          <p:nvPr/>
        </p:nvSpPr>
        <p:spPr>
          <a:xfrm>
            <a:off x="7085300" y="3715850"/>
            <a:ext cx="1040400" cy="2271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Females</a:t>
            </a:r>
            <a:endParaRPr i="0" sz="1200" u="none" cap="none" strike="noStrike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0" name="Google Shape;300;p40"/>
          <p:cNvSpPr/>
          <p:nvPr/>
        </p:nvSpPr>
        <p:spPr>
          <a:xfrm>
            <a:off x="7079350" y="2097275"/>
            <a:ext cx="1040400" cy="2271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M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ales</a:t>
            </a:r>
            <a:endParaRPr i="0" sz="1200" u="none" cap="none" strike="noStrike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301" name="Google Shape;301;p40"/>
          <p:cNvGrpSpPr/>
          <p:nvPr/>
        </p:nvGrpSpPr>
        <p:grpSpPr>
          <a:xfrm>
            <a:off x="2985350" y="3337550"/>
            <a:ext cx="3226800" cy="1102401"/>
            <a:chOff x="2985350" y="3337550"/>
            <a:chExt cx="3226800" cy="1102401"/>
          </a:xfrm>
        </p:grpSpPr>
        <p:pic>
          <p:nvPicPr>
            <p:cNvPr id="302" name="Google Shape;302;p40"/>
            <p:cNvPicPr preferRelativeResize="0"/>
            <p:nvPr/>
          </p:nvPicPr>
          <p:blipFill rotWithShape="1">
            <a:blip r:embed="rId4">
              <a:alphaModFix/>
            </a:blip>
            <a:srcRect b="0" l="0" r="0" t="62393"/>
            <a:stretch/>
          </p:blipFill>
          <p:spPr>
            <a:xfrm>
              <a:off x="2985350" y="3370935"/>
              <a:ext cx="3226800" cy="1069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40"/>
            <p:cNvSpPr/>
            <p:nvPr/>
          </p:nvSpPr>
          <p:spPr>
            <a:xfrm>
              <a:off x="4333250" y="3337550"/>
              <a:ext cx="449700" cy="153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4" name="Google Shape;304;p40"/>
          <p:cNvSpPr/>
          <p:nvPr/>
        </p:nvSpPr>
        <p:spPr>
          <a:xfrm>
            <a:off x="158550" y="3996143"/>
            <a:ext cx="391200" cy="144600"/>
          </a:xfrm>
          <a:prstGeom prst="rect">
            <a:avLst/>
          </a:prstGeom>
          <a:noFill/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>
            <p:ph type="ctrTitle"/>
          </p:nvPr>
        </p:nvSpPr>
        <p:spPr>
          <a:xfrm>
            <a:off x="158550" y="224700"/>
            <a:ext cx="85299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Development Of Ovary</a:t>
            </a:r>
            <a:endParaRPr b="1"/>
          </a:p>
        </p:txBody>
      </p:sp>
      <p:sp>
        <p:nvSpPr>
          <p:cNvPr id="310" name="Google Shape;310;p41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11" name="Google Shape;311;p41"/>
          <p:cNvSpPr txBox="1"/>
          <p:nvPr/>
        </p:nvSpPr>
        <p:spPr>
          <a:xfrm>
            <a:off x="115025" y="987950"/>
            <a:ext cx="52122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Primitive sex cords dissociate into irregular cell cluster.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Later they will disappear and are replaced by vascular stroma forming ovarian medulla.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Surface epithelium of the female gonad proliferate.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2" name="Google Shape;312;p41"/>
          <p:cNvSpPr/>
          <p:nvPr/>
        </p:nvSpPr>
        <p:spPr>
          <a:xfrm>
            <a:off x="267425" y="1913000"/>
            <a:ext cx="25029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7th week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3" name="Google Shape;313;p41"/>
          <p:cNvSpPr txBox="1"/>
          <p:nvPr/>
        </p:nvSpPr>
        <p:spPr>
          <a:xfrm>
            <a:off x="115025" y="2421550"/>
            <a:ext cx="52122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lang="ar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7th week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give rise to</a:t>
            </a: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2nd generation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of cords, cortical cords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Penetrate the underlying mesenchyme 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4" name="Google Shape;314;p41"/>
          <p:cNvSpPr txBox="1"/>
          <p:nvPr/>
        </p:nvSpPr>
        <p:spPr>
          <a:xfrm>
            <a:off x="115025" y="3617550"/>
            <a:ext cx="51429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lang="ar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4th month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these 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cortical cords 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split into isolated cell clusters which surrounding one or more primitive germ cells.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Germ cell will develop into oogonia and surrounding epithelial cells form follicular cells.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5" name="Google Shape;315;p41"/>
          <p:cNvSpPr/>
          <p:nvPr/>
        </p:nvSpPr>
        <p:spPr>
          <a:xfrm>
            <a:off x="267425" y="2979388"/>
            <a:ext cx="25029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4th month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16" name="Google Shape;316;p41"/>
          <p:cNvPicPr preferRelativeResize="0"/>
          <p:nvPr/>
        </p:nvPicPr>
        <p:blipFill rotWithShape="1">
          <a:blip r:embed="rId3">
            <a:alphaModFix/>
          </a:blip>
          <a:srcRect b="0" l="8062" r="0" t="0"/>
          <a:stretch/>
        </p:blipFill>
        <p:spPr>
          <a:xfrm>
            <a:off x="5366281" y="144674"/>
            <a:ext cx="3435543" cy="466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/>
          <p:nvPr>
            <p:ph idx="1" type="subTitle"/>
          </p:nvPr>
        </p:nvSpPr>
        <p:spPr>
          <a:xfrm>
            <a:off x="194575" y="988000"/>
            <a:ext cx="6183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ar" sz="1100">
                <a:solidFill>
                  <a:schemeClr val="dk1"/>
                </a:solidFill>
              </a:rPr>
              <a:t>Two pairs of genital ducts develop in both sexes:</a:t>
            </a:r>
            <a:endParaRPr sz="1100"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ar" sz="1100">
                <a:solidFill>
                  <a:schemeClr val="dk1"/>
                </a:solidFill>
              </a:rPr>
              <a:t>Mesonephric (</a:t>
            </a:r>
            <a:r>
              <a:rPr lang="ar" sz="1100">
                <a:solidFill>
                  <a:srgbClr val="FF0000"/>
                </a:solidFill>
              </a:rPr>
              <a:t>Wolffian</a:t>
            </a:r>
            <a:r>
              <a:rPr lang="ar" sz="1100">
                <a:solidFill>
                  <a:schemeClr val="dk1"/>
                </a:solidFill>
              </a:rPr>
              <a:t>) Ducts                  2.            Paramesonephric (</a:t>
            </a:r>
            <a:r>
              <a:rPr lang="ar" sz="1100">
                <a:solidFill>
                  <a:srgbClr val="FF0000"/>
                </a:solidFill>
              </a:rPr>
              <a:t>Mullerian</a:t>
            </a:r>
            <a:r>
              <a:rPr lang="ar" sz="1100">
                <a:solidFill>
                  <a:schemeClr val="dk1"/>
                </a:solidFill>
              </a:rPr>
              <a:t>) Ducts.</a:t>
            </a:r>
            <a:endParaRPr b="1" sz="1100"/>
          </a:p>
        </p:txBody>
      </p:sp>
      <p:sp>
        <p:nvSpPr>
          <p:cNvPr id="322" name="Google Shape;322;p42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23" name="Google Shape;323;p42"/>
          <p:cNvSpPr txBox="1"/>
          <p:nvPr>
            <p:ph type="ctrTitle"/>
          </p:nvPr>
        </p:nvSpPr>
        <p:spPr>
          <a:xfrm>
            <a:off x="135700" y="289900"/>
            <a:ext cx="63870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Development Of Genital Ducts</a:t>
            </a:r>
            <a:endParaRPr b="1"/>
          </a:p>
        </p:txBody>
      </p:sp>
      <p:pic>
        <p:nvPicPr>
          <p:cNvPr id="324" name="Google Shape;3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3700" y="738196"/>
            <a:ext cx="1910074" cy="1011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5" name="Google Shape;325;p42"/>
          <p:cNvPicPr preferRelativeResize="0"/>
          <p:nvPr/>
        </p:nvPicPr>
        <p:blipFill rotWithShape="1">
          <a:blip r:embed="rId4">
            <a:alphaModFix/>
          </a:blip>
          <a:srcRect b="0" l="0" r="17355" t="0"/>
          <a:stretch/>
        </p:blipFill>
        <p:spPr>
          <a:xfrm>
            <a:off x="7032863" y="1905875"/>
            <a:ext cx="1542131" cy="1114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6" name="Google Shape;32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8497" y="3176300"/>
            <a:ext cx="2228953" cy="14845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7" name="Google Shape;327;p42"/>
          <p:cNvSpPr txBox="1"/>
          <p:nvPr/>
        </p:nvSpPr>
        <p:spPr>
          <a:xfrm>
            <a:off x="248150" y="1830188"/>
            <a:ext cx="64626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Char char="●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esonephric duct system remains to form efferent ductules, epididymis, vas deferens and ejaculatory duct, The seminal vesicle develops as a diverticulum from the developing vas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Char char="●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Paramesonephric ducts  regress 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8" name="Google Shape;328;p42"/>
          <p:cNvSpPr txBox="1"/>
          <p:nvPr/>
        </p:nvSpPr>
        <p:spPr>
          <a:xfrm>
            <a:off x="48650" y="2955900"/>
            <a:ext cx="6621900" cy="16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Char char="●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esonephric ducts regress 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Char char="●"/>
            </a:pPr>
            <a:r>
              <a:rPr b="1"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Paramesonephric ducts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develop into uterine tubes, uterus, and upper vagina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Char char="●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Initially, in </a:t>
            </a:r>
            <a:r>
              <a:rPr b="1"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Paramesonephric ducts 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development 3 parts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can be recognized in each duct: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AutoNum type="arabicPeriod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 cranial vertical portion opens into abdominal cavity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AutoNum type="arabicPeriod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 horizontal part that crosses the mesonephric duct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1" marL="134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Char char="○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both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develop into the </a:t>
            </a:r>
            <a:r>
              <a:rPr lang="ar" sz="11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uterine tube </a:t>
            </a:r>
            <a:endParaRPr sz="11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AutoNum type="arabicPeriod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 caudal vertical part that fuses with its partner from the opposite side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1" marL="134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Char char="○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Form </a:t>
            </a:r>
            <a:r>
              <a:rPr lang="ar" sz="11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uterine canal </a:t>
            </a:r>
            <a:endParaRPr sz="11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1" marL="134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Char char="○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Fused give rise to the body and </a:t>
            </a:r>
            <a:r>
              <a:rPr lang="ar" sz="11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cervix of the uterus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1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and </a:t>
            </a:r>
            <a:r>
              <a:rPr lang="ar" sz="11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upper one third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1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of vagina</a:t>
            </a:r>
            <a:endParaRPr sz="11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1" marL="134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Char char="○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Mesenchyme will form muscular coat of the uterus myometrium &amp; perimetrium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9" name="Google Shape;329;p42"/>
          <p:cNvSpPr/>
          <p:nvPr/>
        </p:nvSpPr>
        <p:spPr>
          <a:xfrm>
            <a:off x="162525" y="1541752"/>
            <a:ext cx="1980900" cy="259800"/>
          </a:xfrm>
          <a:prstGeom prst="roundRect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lang="ar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Males</a:t>
            </a:r>
            <a:endParaRPr b="1" i="0" u="none" cap="none" strike="noStrik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0" name="Google Shape;330;p42"/>
          <p:cNvSpPr/>
          <p:nvPr/>
        </p:nvSpPr>
        <p:spPr>
          <a:xfrm>
            <a:off x="162525" y="2619900"/>
            <a:ext cx="1980900" cy="259800"/>
          </a:xfrm>
          <a:prstGeom prst="roundRect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In Females</a:t>
            </a:r>
            <a:endParaRPr b="1" i="0" u="none" cap="none" strike="noStrik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>
            <p:ph type="ctrTitle"/>
          </p:nvPr>
        </p:nvSpPr>
        <p:spPr>
          <a:xfrm>
            <a:off x="135675" y="175600"/>
            <a:ext cx="87570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Development Of Vagina and External genitalia</a:t>
            </a:r>
            <a:endParaRPr b="1"/>
          </a:p>
        </p:txBody>
      </p:sp>
      <p:sp>
        <p:nvSpPr>
          <p:cNvPr id="336" name="Google Shape;336;p43"/>
          <p:cNvSpPr txBox="1"/>
          <p:nvPr>
            <p:ph idx="1" type="subTitle"/>
          </p:nvPr>
        </p:nvSpPr>
        <p:spPr>
          <a:xfrm>
            <a:off x="64825" y="1275000"/>
            <a:ext cx="5271600" cy="7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After solid tip of </a:t>
            </a:r>
            <a:r>
              <a:rPr b="1" lang="ar"/>
              <a:t>paramesonephric ducts</a:t>
            </a:r>
            <a:r>
              <a:rPr lang="ar"/>
              <a:t> reaches the urogenital sinus, 2 solid evagination </a:t>
            </a:r>
            <a:r>
              <a:rPr lang="ar">
                <a:solidFill>
                  <a:srgbClr val="F1C232"/>
                </a:solidFill>
              </a:rPr>
              <a:t>(sinovaginal bulbs)</a:t>
            </a:r>
            <a:r>
              <a:rPr lang="ar"/>
              <a:t> grow out and proliferate to form vaginal plate </a:t>
            </a:r>
            <a:r>
              <a:rPr lang="ar">
                <a:solidFill>
                  <a:srgbClr val="B7B7B7"/>
                </a:solidFill>
              </a:rPr>
              <a:t>which is form the </a:t>
            </a:r>
            <a:r>
              <a:rPr lang="ar">
                <a:solidFill>
                  <a:srgbClr val="FF0000"/>
                </a:solidFill>
              </a:rPr>
              <a:t>lower two </a:t>
            </a:r>
            <a:r>
              <a:rPr lang="ar">
                <a:solidFill>
                  <a:srgbClr val="FF0000"/>
                </a:solidFill>
              </a:rPr>
              <a:t>third</a:t>
            </a:r>
            <a:r>
              <a:rPr lang="ar">
                <a:solidFill>
                  <a:srgbClr val="FF0000"/>
                </a:solidFill>
              </a:rPr>
              <a:t> </a:t>
            </a:r>
            <a:r>
              <a:rPr lang="ar">
                <a:solidFill>
                  <a:srgbClr val="B7B7B7"/>
                </a:solidFill>
              </a:rPr>
              <a:t>of Vagina</a:t>
            </a:r>
            <a:r>
              <a:rPr lang="ar"/>
              <a:t> 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ar"/>
              <a:t>By </a:t>
            </a:r>
            <a:r>
              <a:rPr lang="ar">
                <a:solidFill>
                  <a:srgbClr val="FF0000"/>
                </a:solidFill>
              </a:rPr>
              <a:t>5th week </a:t>
            </a:r>
            <a:r>
              <a:rPr lang="ar"/>
              <a:t>outgrowth is entirely canalized</a:t>
            </a:r>
            <a:endParaRPr/>
          </a:p>
        </p:txBody>
      </p:sp>
      <p:sp>
        <p:nvSpPr>
          <p:cNvPr id="337" name="Google Shape;337;p43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38" name="Google Shape;338;p43"/>
          <p:cNvSpPr txBox="1"/>
          <p:nvPr/>
        </p:nvSpPr>
        <p:spPr>
          <a:xfrm>
            <a:off x="135600" y="4452425"/>
            <a:ext cx="60144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Bree Serif"/>
              <a:buChar char="★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Estrogens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produced by both placenta and fetal ovaries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stimulate development of the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external genitalia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of the female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339" name="Google Shape;339;p43"/>
          <p:cNvGrpSpPr/>
          <p:nvPr/>
        </p:nvGrpSpPr>
        <p:grpSpPr>
          <a:xfrm>
            <a:off x="209645" y="3213136"/>
            <a:ext cx="363175" cy="459187"/>
            <a:chOff x="219906" y="1124884"/>
            <a:chExt cx="502455" cy="736349"/>
          </a:xfrm>
        </p:grpSpPr>
        <p:grpSp>
          <p:nvGrpSpPr>
            <p:cNvPr id="340" name="Google Shape;340;p43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41" name="Google Shape;341;p43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42" name="Google Shape;342;p43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43" name="Google Shape;343;p43"/>
            <p:cNvSpPr txBox="1"/>
            <p:nvPr/>
          </p:nvSpPr>
          <p:spPr>
            <a:xfrm>
              <a:off x="279204" y="1152203"/>
              <a:ext cx="298800" cy="29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344" name="Google Shape;344;p43"/>
          <p:cNvGrpSpPr/>
          <p:nvPr/>
        </p:nvGrpSpPr>
        <p:grpSpPr>
          <a:xfrm>
            <a:off x="3646266" y="2534352"/>
            <a:ext cx="363175" cy="459187"/>
            <a:chOff x="219906" y="1124884"/>
            <a:chExt cx="502455" cy="736349"/>
          </a:xfrm>
        </p:grpSpPr>
        <p:grpSp>
          <p:nvGrpSpPr>
            <p:cNvPr id="345" name="Google Shape;345;p43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46" name="Google Shape;346;p43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47" name="Google Shape;347;p43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48" name="Google Shape;348;p43"/>
            <p:cNvSpPr txBox="1"/>
            <p:nvPr/>
          </p:nvSpPr>
          <p:spPr>
            <a:xfrm>
              <a:off x="283248" y="1152220"/>
              <a:ext cx="288600" cy="29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3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349" name="Google Shape;349;p43"/>
          <p:cNvGrpSpPr/>
          <p:nvPr/>
        </p:nvGrpSpPr>
        <p:grpSpPr>
          <a:xfrm>
            <a:off x="209651" y="3931928"/>
            <a:ext cx="363175" cy="459187"/>
            <a:chOff x="219906" y="1124884"/>
            <a:chExt cx="502455" cy="736349"/>
          </a:xfrm>
        </p:grpSpPr>
        <p:grpSp>
          <p:nvGrpSpPr>
            <p:cNvPr id="350" name="Google Shape;350;p43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51" name="Google Shape;351;p43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52" name="Google Shape;352;p43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53" name="Google Shape;353;p43"/>
            <p:cNvSpPr txBox="1"/>
            <p:nvPr/>
          </p:nvSpPr>
          <p:spPr>
            <a:xfrm>
              <a:off x="291246" y="1168970"/>
              <a:ext cx="255600" cy="24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354" name="Google Shape;354;p43"/>
          <p:cNvGrpSpPr/>
          <p:nvPr/>
        </p:nvGrpSpPr>
        <p:grpSpPr>
          <a:xfrm>
            <a:off x="3646267" y="3474732"/>
            <a:ext cx="363175" cy="459187"/>
            <a:chOff x="219906" y="1124884"/>
            <a:chExt cx="502455" cy="736349"/>
          </a:xfrm>
        </p:grpSpPr>
        <p:grpSp>
          <p:nvGrpSpPr>
            <p:cNvPr id="355" name="Google Shape;355;p43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56" name="Google Shape;356;p43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57" name="Google Shape;357;p43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58" name="Google Shape;358;p43"/>
            <p:cNvSpPr txBox="1"/>
            <p:nvPr/>
          </p:nvSpPr>
          <p:spPr>
            <a:xfrm>
              <a:off x="291246" y="1168970"/>
              <a:ext cx="255600" cy="24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4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359" name="Google Shape;359;p43"/>
          <p:cNvGrpSpPr/>
          <p:nvPr/>
        </p:nvGrpSpPr>
        <p:grpSpPr>
          <a:xfrm>
            <a:off x="3638642" y="4043514"/>
            <a:ext cx="363175" cy="459187"/>
            <a:chOff x="219906" y="1124884"/>
            <a:chExt cx="502455" cy="736349"/>
          </a:xfrm>
        </p:grpSpPr>
        <p:grpSp>
          <p:nvGrpSpPr>
            <p:cNvPr id="360" name="Google Shape;360;p43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361" name="Google Shape;361;p43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362" name="Google Shape;362;p43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363" name="Google Shape;363;p43"/>
            <p:cNvSpPr txBox="1"/>
            <p:nvPr/>
          </p:nvSpPr>
          <p:spPr>
            <a:xfrm>
              <a:off x="291246" y="1168970"/>
              <a:ext cx="255600" cy="24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5</a:t>
              </a:r>
              <a:endParaRPr b="1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364" name="Google Shape;364;p43"/>
          <p:cNvSpPr txBox="1"/>
          <p:nvPr/>
        </p:nvSpPr>
        <p:spPr>
          <a:xfrm>
            <a:off x="563775" y="3152125"/>
            <a:ext cx="28857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Cranial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to cloacal membrane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the folds unite to form the genital tubercle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(Phalls)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, then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genital tubercle elongates slightly to form 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clitoris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5" name="Google Shape;365;p43"/>
          <p:cNvSpPr txBox="1"/>
          <p:nvPr/>
        </p:nvSpPr>
        <p:spPr>
          <a:xfrm>
            <a:off x="619125" y="3885975"/>
            <a:ext cx="26055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Caudally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folds are subdivided into 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urethral folds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anterior &amp; 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anal folds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posterior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/>
          </a:p>
        </p:txBody>
      </p:sp>
      <p:sp>
        <p:nvSpPr>
          <p:cNvPr id="366" name="Google Shape;366;p43"/>
          <p:cNvSpPr txBox="1"/>
          <p:nvPr/>
        </p:nvSpPr>
        <p:spPr>
          <a:xfrm>
            <a:off x="3989575" y="2441850"/>
            <a:ext cx="2679300" cy="17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another pair of elevation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, genital swelling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(Labioscrotal swellings)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become visible on each side of the urethral folds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(Labioscrotal Folds)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these will form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labia majora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they fuse to form posterior and anterior Labial Commissures.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7" name="Google Shape;367;p43"/>
          <p:cNvSpPr txBox="1"/>
          <p:nvPr/>
        </p:nvSpPr>
        <p:spPr>
          <a:xfrm>
            <a:off x="4019275" y="3474725"/>
            <a:ext cx="1952400" cy="6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Urethral folds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do not fuse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to form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labia minora</a:t>
            </a:r>
            <a:endParaRPr b="1"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8" name="Google Shape;368;p43"/>
          <p:cNvSpPr txBox="1"/>
          <p:nvPr/>
        </p:nvSpPr>
        <p:spPr>
          <a:xfrm>
            <a:off x="4019275" y="3974875"/>
            <a:ext cx="20034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Urogenital groove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is open and forms the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vestibule</a:t>
            </a:r>
            <a:endParaRPr b="1"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69" name="Google Shape;369;p43"/>
          <p:cNvPicPr preferRelativeResize="0"/>
          <p:nvPr/>
        </p:nvPicPr>
        <p:blipFill rotWithShape="1">
          <a:blip r:embed="rId3">
            <a:alphaModFix/>
          </a:blip>
          <a:srcRect b="51803" l="51664" r="3225" t="13878"/>
          <a:stretch/>
        </p:blipFill>
        <p:spPr>
          <a:xfrm>
            <a:off x="7340625" y="1084227"/>
            <a:ext cx="1620624" cy="92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3"/>
          <p:cNvPicPr preferRelativeResize="0"/>
          <p:nvPr/>
        </p:nvPicPr>
        <p:blipFill rotWithShape="1">
          <a:blip r:embed="rId3">
            <a:alphaModFix/>
          </a:blip>
          <a:srcRect b="11929" l="51664" r="3225" t="53752"/>
          <a:stretch/>
        </p:blipFill>
        <p:spPr>
          <a:xfrm>
            <a:off x="5623425" y="1122600"/>
            <a:ext cx="1620624" cy="8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2699" y="2543982"/>
            <a:ext cx="1274277" cy="212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3"/>
          <p:cNvPicPr preferRelativeResize="0"/>
          <p:nvPr/>
        </p:nvPicPr>
        <p:blipFill rotWithShape="1">
          <a:blip r:embed="rId5">
            <a:alphaModFix/>
          </a:blip>
          <a:srcRect b="0" l="32867" r="6592" t="0"/>
          <a:stretch/>
        </p:blipFill>
        <p:spPr>
          <a:xfrm>
            <a:off x="6541475" y="3781960"/>
            <a:ext cx="1449975" cy="89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3"/>
          <p:cNvPicPr preferRelativeResize="0"/>
          <p:nvPr/>
        </p:nvPicPr>
        <p:blipFill rotWithShape="1">
          <a:blip r:embed="rId6">
            <a:alphaModFix/>
          </a:blip>
          <a:srcRect b="0" l="0" r="69372" t="0"/>
          <a:stretch/>
        </p:blipFill>
        <p:spPr>
          <a:xfrm>
            <a:off x="6762437" y="2461250"/>
            <a:ext cx="1008056" cy="122441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3"/>
          <p:cNvSpPr txBox="1"/>
          <p:nvPr/>
        </p:nvSpPr>
        <p:spPr>
          <a:xfrm>
            <a:off x="64825" y="2537450"/>
            <a:ext cx="34989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in the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3rd week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, mesenchyme cells originated from primitive streak migrate around the </a:t>
            </a:r>
            <a:r>
              <a:rPr lang="ar" sz="1000">
                <a:solidFill>
                  <a:srgbClr val="3C78D8"/>
                </a:solidFill>
                <a:latin typeface="Bree Serif"/>
                <a:ea typeface="Bree Serif"/>
                <a:cs typeface="Bree Serif"/>
                <a:sym typeface="Bree Serif"/>
              </a:rPr>
              <a:t>cloacal</a:t>
            </a:r>
            <a:r>
              <a:rPr lang="ar" sz="1000">
                <a:solidFill>
                  <a:srgbClr val="3C78D8"/>
                </a:solidFill>
                <a:latin typeface="Bree Serif"/>
                <a:ea typeface="Bree Serif"/>
                <a:cs typeface="Bree Serif"/>
                <a:sym typeface="Bree Serif"/>
              </a:rPr>
              <a:t> membrane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to form a pair of cloacal folds.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5" name="Google Shape;375;p43"/>
          <p:cNvSpPr/>
          <p:nvPr/>
        </p:nvSpPr>
        <p:spPr>
          <a:xfrm>
            <a:off x="209650" y="2033350"/>
            <a:ext cx="25029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External genitalia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6" name="Google Shape;376;p43"/>
          <p:cNvSpPr/>
          <p:nvPr/>
        </p:nvSpPr>
        <p:spPr>
          <a:xfrm>
            <a:off x="209650" y="762175"/>
            <a:ext cx="25029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Vagina 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7" name="Google Shape;377;p43"/>
          <p:cNvSpPr/>
          <p:nvPr/>
        </p:nvSpPr>
        <p:spPr>
          <a:xfrm>
            <a:off x="5877025" y="1810925"/>
            <a:ext cx="363300" cy="91500"/>
          </a:xfrm>
          <a:prstGeom prst="rect">
            <a:avLst/>
          </a:prstGeom>
          <a:noFill/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3"/>
          <p:cNvSpPr/>
          <p:nvPr/>
        </p:nvSpPr>
        <p:spPr>
          <a:xfrm>
            <a:off x="7401694" y="3951209"/>
            <a:ext cx="435000" cy="174000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3"/>
          <p:cNvSpPr/>
          <p:nvPr/>
        </p:nvSpPr>
        <p:spPr>
          <a:xfrm>
            <a:off x="6962761" y="4109965"/>
            <a:ext cx="97200" cy="104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700">
                <a:latin typeface="Bree Serif"/>
                <a:ea typeface="Bree Serif"/>
                <a:cs typeface="Bree Serif"/>
                <a:sym typeface="Bree Serif"/>
              </a:rPr>
              <a:t>1</a:t>
            </a:r>
            <a:endParaRPr b="1" sz="7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0" name="Google Shape;380;p43"/>
          <p:cNvSpPr/>
          <p:nvPr/>
        </p:nvSpPr>
        <p:spPr>
          <a:xfrm>
            <a:off x="6962761" y="4583075"/>
            <a:ext cx="97200" cy="104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700">
                <a:latin typeface="Bree Serif"/>
                <a:ea typeface="Bree Serif"/>
                <a:cs typeface="Bree Serif"/>
                <a:sym typeface="Bree Serif"/>
              </a:rPr>
              <a:t>2</a:t>
            </a:r>
            <a:endParaRPr b="1" sz="7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1" name="Google Shape;381;p43"/>
          <p:cNvSpPr/>
          <p:nvPr/>
        </p:nvSpPr>
        <p:spPr>
          <a:xfrm>
            <a:off x="8281962" y="2944767"/>
            <a:ext cx="97200" cy="104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700">
                <a:latin typeface="Bree Serif"/>
                <a:ea typeface="Bree Serif"/>
                <a:cs typeface="Bree Serif"/>
                <a:sym typeface="Bree Serif"/>
              </a:rPr>
              <a:t>3</a:t>
            </a:r>
            <a:endParaRPr b="1" sz="7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2" name="Google Shape;382;p43"/>
          <p:cNvSpPr/>
          <p:nvPr/>
        </p:nvSpPr>
        <p:spPr>
          <a:xfrm>
            <a:off x="8281962" y="3686327"/>
            <a:ext cx="97200" cy="104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700">
                <a:latin typeface="Bree Serif"/>
                <a:ea typeface="Bree Serif"/>
                <a:cs typeface="Bree Serif"/>
                <a:sym typeface="Bree Serif"/>
              </a:rPr>
              <a:t>4</a:t>
            </a:r>
            <a:endParaRPr b="1" sz="7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3" name="Google Shape;383;p43"/>
          <p:cNvSpPr/>
          <p:nvPr/>
        </p:nvSpPr>
        <p:spPr>
          <a:xfrm>
            <a:off x="8302564" y="4438337"/>
            <a:ext cx="97200" cy="104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700">
                <a:latin typeface="Bree Serif"/>
                <a:ea typeface="Bree Serif"/>
                <a:cs typeface="Bree Serif"/>
                <a:sym typeface="Bree Serif"/>
              </a:rPr>
              <a:t>5</a:t>
            </a:r>
            <a:endParaRPr b="1" sz="7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4"/>
          <p:cNvSpPr txBox="1"/>
          <p:nvPr>
            <p:ph type="ctrTitle"/>
          </p:nvPr>
        </p:nvSpPr>
        <p:spPr>
          <a:xfrm>
            <a:off x="135675" y="2518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Congenital Anomalies</a:t>
            </a:r>
            <a:endParaRPr b="1"/>
          </a:p>
        </p:txBody>
      </p:sp>
      <p:sp>
        <p:nvSpPr>
          <p:cNvPr id="389" name="Google Shape;389;p44"/>
          <p:cNvSpPr txBox="1"/>
          <p:nvPr>
            <p:ph idx="1" type="subTitle"/>
          </p:nvPr>
        </p:nvSpPr>
        <p:spPr>
          <a:xfrm>
            <a:off x="209650" y="1543750"/>
            <a:ext cx="5616900" cy="32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ar" sz="1100"/>
              <a:t>Arrest of development of the uterovaginal primordium during the 8th week.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ar" sz="1100"/>
              <a:t>Incomplete development of the paramesonephric ducts.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ar" sz="1100"/>
              <a:t>Incomplete fusion of the paramesonephric ducts.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ar" sz="1100"/>
              <a:t>Failure of parts of one or both paramesonephric ducts to develop.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ar" sz="1100"/>
              <a:t>Incomplete canalization.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ar" sz="1100"/>
              <a:t>Cervical Atresia: It may be combined with incomplete development of the upper vagina or lower uterus.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ar" sz="1100"/>
              <a:t>Vaginal Anomalies:</a:t>
            </a:r>
            <a:endParaRPr sz="11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ar" sz="1100"/>
              <a:t>Atresia (Partial or complete).</a:t>
            </a:r>
            <a:endParaRPr sz="11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ar" sz="1100"/>
              <a:t>Double vagina.</a:t>
            </a:r>
            <a:endParaRPr sz="11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ar" sz="1100"/>
              <a:t>Transversely septate vagina: Results from faulty canalization of the fused müllerian ducts.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ar" sz="1100"/>
              <a:t>Remnants of mesonephric (wolffian) ducts may persist in the anterolateral wall of vagina or adjacent to the uterus within the broad ligament or mesosalpinx.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90" name="Google Shape;390;p44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91" name="Google Shape;391;p44"/>
          <p:cNvSpPr/>
          <p:nvPr/>
        </p:nvSpPr>
        <p:spPr>
          <a:xfrm>
            <a:off x="209650" y="921850"/>
            <a:ext cx="5162400" cy="6219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Various types of anomalies can result due to: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92" name="Google Shape;392;p44"/>
          <p:cNvPicPr preferRelativeResize="0"/>
          <p:nvPr/>
        </p:nvPicPr>
        <p:blipFill rotWithShape="1">
          <a:blip r:embed="rId3">
            <a:alphaModFix/>
          </a:blip>
          <a:srcRect b="1869" l="6160" r="4032" t="6015"/>
          <a:stretch/>
        </p:blipFill>
        <p:spPr>
          <a:xfrm>
            <a:off x="5574775" y="1735350"/>
            <a:ext cx="3455650" cy="233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4"/>
          <p:cNvSpPr/>
          <p:nvPr/>
        </p:nvSpPr>
        <p:spPr>
          <a:xfrm>
            <a:off x="113775" y="2647325"/>
            <a:ext cx="5162400" cy="6219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Some of common 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anomalies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4" name="Google Shape;394;p44"/>
          <p:cNvSpPr txBox="1"/>
          <p:nvPr/>
        </p:nvSpPr>
        <p:spPr>
          <a:xfrm>
            <a:off x="7649975" y="-6525"/>
            <a:ext cx="1494000" cy="3525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Girls’ slide only </a:t>
            </a:r>
            <a:endParaRPr sz="10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5"/>
          <p:cNvSpPr txBox="1"/>
          <p:nvPr>
            <p:ph type="ctrTitle"/>
          </p:nvPr>
        </p:nvSpPr>
        <p:spPr>
          <a:xfrm>
            <a:off x="135675" y="994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Summary: Timeline</a:t>
            </a:r>
            <a:r>
              <a:rPr b="1" lang="ar"/>
              <a:t> </a:t>
            </a:r>
            <a:endParaRPr b="1"/>
          </a:p>
        </p:txBody>
      </p:sp>
      <p:sp>
        <p:nvSpPr>
          <p:cNvPr id="400" name="Google Shape;400;p45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cxnSp>
        <p:nvCxnSpPr>
          <p:cNvPr id="401" name="Google Shape;401;p45"/>
          <p:cNvCxnSpPr/>
          <p:nvPr/>
        </p:nvCxnSpPr>
        <p:spPr>
          <a:xfrm>
            <a:off x="374125" y="838575"/>
            <a:ext cx="0" cy="3390900"/>
          </a:xfrm>
          <a:prstGeom prst="straightConnector1">
            <a:avLst/>
          </a:prstGeom>
          <a:noFill/>
          <a:ln cap="flat" cmpd="sng" w="2857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02" name="Google Shape;402;p45"/>
          <p:cNvSpPr/>
          <p:nvPr/>
        </p:nvSpPr>
        <p:spPr>
          <a:xfrm>
            <a:off x="374125" y="838575"/>
            <a:ext cx="31317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381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 Time of fertilization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3" name="Google Shape;403;p45"/>
          <p:cNvSpPr/>
          <p:nvPr/>
        </p:nvSpPr>
        <p:spPr>
          <a:xfrm>
            <a:off x="374125" y="1722500"/>
            <a:ext cx="31317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EA9999"/>
          </a:solidFill>
          <a:ln cap="flat" cmpd="sng" w="3810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3rd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 week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4" name="Google Shape;404;p45"/>
          <p:cNvSpPr txBox="1"/>
          <p:nvPr/>
        </p:nvSpPr>
        <p:spPr>
          <a:xfrm>
            <a:off x="374125" y="1339575"/>
            <a:ext cx="32841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Sex of the embryo is determined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genetically</a:t>
            </a:r>
            <a:endParaRPr b="1" sz="1000"/>
          </a:p>
        </p:txBody>
      </p:sp>
      <p:sp>
        <p:nvSpPr>
          <p:cNvPr id="405" name="Google Shape;405;p45"/>
          <p:cNvSpPr/>
          <p:nvPr/>
        </p:nvSpPr>
        <p:spPr>
          <a:xfrm>
            <a:off x="374125" y="2873125"/>
            <a:ext cx="31317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E06666"/>
          </a:solidFill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4th 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week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406" name="Google Shape;406;p45"/>
          <p:cNvCxnSpPr>
            <a:endCxn id="407" idx="1"/>
          </p:cNvCxnSpPr>
          <p:nvPr/>
        </p:nvCxnSpPr>
        <p:spPr>
          <a:xfrm>
            <a:off x="4488925" y="686250"/>
            <a:ext cx="0" cy="3907200"/>
          </a:xfrm>
          <a:prstGeom prst="straightConnector1">
            <a:avLst/>
          </a:prstGeom>
          <a:noFill/>
          <a:ln cap="flat" cmpd="sng" w="2857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08" name="Google Shape;408;p45"/>
          <p:cNvSpPr/>
          <p:nvPr/>
        </p:nvSpPr>
        <p:spPr>
          <a:xfrm>
            <a:off x="4488925" y="686175"/>
            <a:ext cx="31317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381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5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th week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9" name="Google Shape;409;p45"/>
          <p:cNvSpPr/>
          <p:nvPr/>
        </p:nvSpPr>
        <p:spPr>
          <a:xfrm>
            <a:off x="4488925" y="1920600"/>
            <a:ext cx="31317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EA9999"/>
          </a:solidFill>
          <a:ln cap="flat" cmpd="sng" w="3810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6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th week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4551825" y="3191200"/>
            <a:ext cx="44397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Gonads acquire male or female morphological characteristics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Surface epithelium rise to 2nd generation of cortical cords and cointine of Penetrating the underlying mesenchyme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1" name="Google Shape;411;p45"/>
          <p:cNvSpPr/>
          <p:nvPr/>
        </p:nvSpPr>
        <p:spPr>
          <a:xfrm>
            <a:off x="4488925" y="2720725"/>
            <a:ext cx="31317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E06666"/>
          </a:solidFill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7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th week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2" name="Google Shape;412;p45"/>
          <p:cNvSpPr txBox="1"/>
          <p:nvPr/>
        </p:nvSpPr>
        <p:spPr>
          <a:xfrm>
            <a:off x="363775" y="3408900"/>
            <a:ext cx="3294600" cy="9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Large primitive cells, called primordial sex cells, form in the yolk sac and migrate along the dorsal mesentery </a:t>
            </a:r>
            <a:endParaRPr/>
          </a:p>
        </p:txBody>
      </p:sp>
      <p:sp>
        <p:nvSpPr>
          <p:cNvPr id="413" name="Google Shape;413;p45"/>
          <p:cNvSpPr txBox="1"/>
          <p:nvPr/>
        </p:nvSpPr>
        <p:spPr>
          <a:xfrm>
            <a:off x="4472925" y="1112400"/>
            <a:ext cx="37566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Gonads start to develop 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Germ Cells arriving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epithelium of the genital ridge proliferates, and penetrate the underlying mesenchyme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Vagina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outgrowth is entirely canalized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4" name="Google Shape;414;p45"/>
          <p:cNvSpPr txBox="1"/>
          <p:nvPr/>
        </p:nvSpPr>
        <p:spPr>
          <a:xfrm>
            <a:off x="4512525" y="2407388"/>
            <a:ext cx="4515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Germ Cells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invading the genital ridge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7" name="Google Shape;407;p45"/>
          <p:cNvSpPr txBox="1"/>
          <p:nvPr/>
        </p:nvSpPr>
        <p:spPr>
          <a:xfrm>
            <a:off x="4488925" y="4282500"/>
            <a:ext cx="35268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ortical cords split into isolated cell clusters which surrounding one or more primitive germ cells.</a:t>
            </a:r>
            <a:endParaRPr sz="1000"/>
          </a:p>
        </p:txBody>
      </p:sp>
      <p:sp>
        <p:nvSpPr>
          <p:cNvPr id="415" name="Google Shape;415;p45"/>
          <p:cNvSpPr txBox="1"/>
          <p:nvPr/>
        </p:nvSpPr>
        <p:spPr>
          <a:xfrm>
            <a:off x="363775" y="2188525"/>
            <a:ext cx="30000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esenchyme cells originated from primitive streak migrate around the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cloacal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membrane to form a pair of cloacal folds.</a:t>
            </a:r>
            <a:endParaRPr/>
          </a:p>
        </p:txBody>
      </p:sp>
      <p:sp>
        <p:nvSpPr>
          <p:cNvPr id="416" name="Google Shape;416;p45"/>
          <p:cNvSpPr/>
          <p:nvPr/>
        </p:nvSpPr>
        <p:spPr>
          <a:xfrm>
            <a:off x="4488925" y="3711325"/>
            <a:ext cx="31317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381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16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th week (4th month)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29E7C"/>
      </a:lt2>
      <a:accent1>
        <a:srgbClr val="F3D6B8"/>
      </a:accent1>
      <a:accent2>
        <a:srgbClr val="F8C38E"/>
      </a:accent2>
      <a:accent3>
        <a:srgbClr val="E6B788"/>
      </a:accent3>
      <a:accent4>
        <a:srgbClr val="EEB276"/>
      </a:accent4>
      <a:accent5>
        <a:srgbClr val="D09551"/>
      </a:accent5>
      <a:accent6>
        <a:srgbClr val="CEAE7E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