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Mada"/>
      <p:regular r:id="rId18"/>
      <p:bold r:id="rId19"/>
    </p:embeddedFont>
    <p:embeddedFont>
      <p:font typeface="Bree Serif"/>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5B4944E-3734-47EB-9B26-1B128883B9A3}">
  <a:tblStyle styleId="{05B4944E-3734-47EB-9B26-1B128883B9A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BreeSerif-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font" Target="fonts/Mada-bold.fntdata"/><Relationship Id="rId6" Type="http://schemas.openxmlformats.org/officeDocument/2006/relationships/slideMaster" Target="slideMasters/slideMaster3.xml"/><Relationship Id="rId18" Type="http://schemas.openxmlformats.org/officeDocument/2006/relationships/font" Target="fonts/Mada-regular.fntdata"/><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1185eac0316540ef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85eac0316540ef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7de8a50e8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7de8a50e8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6054de6bf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6054de6bf4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718d1a988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18d1a988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726a839fd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726a839fd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726a839fd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726a839fd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7f7922ac30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7f7922ac30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7f7922ac3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7f7922ac3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460335b4206e6d07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460335b4206e6d07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5cc511b498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5cc511b498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35675" y="251800"/>
            <a:ext cx="5392200" cy="6219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b="1" sz="3000"/>
            </a:lvl1pPr>
            <a:lvl2pPr lvl="1" rtl="0">
              <a:spcBef>
                <a:spcPts val="0"/>
              </a:spcBef>
              <a:spcAft>
                <a:spcPts val="0"/>
              </a:spcAft>
              <a:buSzPts val="3000"/>
              <a:buNone/>
              <a:defRPr b="1" sz="3000"/>
            </a:lvl2pPr>
            <a:lvl3pPr lvl="2" rtl="0">
              <a:spcBef>
                <a:spcPts val="0"/>
              </a:spcBef>
              <a:spcAft>
                <a:spcPts val="0"/>
              </a:spcAft>
              <a:buSzPts val="3000"/>
              <a:buNone/>
              <a:defRPr b="1" sz="3000"/>
            </a:lvl3pPr>
            <a:lvl4pPr lvl="3" rtl="0">
              <a:spcBef>
                <a:spcPts val="0"/>
              </a:spcBef>
              <a:spcAft>
                <a:spcPts val="0"/>
              </a:spcAft>
              <a:buSzPts val="3000"/>
              <a:buNone/>
              <a:defRPr b="1" sz="3000"/>
            </a:lvl4pPr>
            <a:lvl5pPr lvl="4" rtl="0">
              <a:spcBef>
                <a:spcPts val="0"/>
              </a:spcBef>
              <a:spcAft>
                <a:spcPts val="0"/>
              </a:spcAft>
              <a:buSzPts val="3000"/>
              <a:buNone/>
              <a:defRPr b="1" sz="3000"/>
            </a:lvl5pPr>
            <a:lvl6pPr lvl="5" rtl="0">
              <a:spcBef>
                <a:spcPts val="0"/>
              </a:spcBef>
              <a:spcAft>
                <a:spcPts val="0"/>
              </a:spcAft>
              <a:buSzPts val="3000"/>
              <a:buNone/>
              <a:defRPr b="1" sz="3000"/>
            </a:lvl6pPr>
            <a:lvl7pPr lvl="6" rtl="0">
              <a:spcBef>
                <a:spcPts val="0"/>
              </a:spcBef>
              <a:spcAft>
                <a:spcPts val="0"/>
              </a:spcAft>
              <a:buSzPts val="3000"/>
              <a:buNone/>
              <a:defRPr b="1" sz="3000"/>
            </a:lvl7pPr>
            <a:lvl8pPr lvl="7" rtl="0">
              <a:spcBef>
                <a:spcPts val="0"/>
              </a:spcBef>
              <a:spcAft>
                <a:spcPts val="0"/>
              </a:spcAft>
              <a:buSzPts val="3000"/>
              <a:buNone/>
              <a:defRPr b="1" sz="3000"/>
            </a:lvl8pPr>
            <a:lvl9pPr lvl="8" rtl="0">
              <a:spcBef>
                <a:spcPts val="0"/>
              </a:spcBef>
              <a:spcAft>
                <a:spcPts val="0"/>
              </a:spcAft>
              <a:buSzPts val="3000"/>
              <a:buNone/>
              <a:defRPr b="1" sz="3000"/>
            </a:lvl9pPr>
          </a:lstStyle>
          <a:p/>
        </p:txBody>
      </p:sp>
      <p:sp>
        <p:nvSpPr>
          <p:cNvPr id="13" name="Google Shape;13;p2"/>
          <p:cNvSpPr txBox="1"/>
          <p:nvPr>
            <p:ph idx="1" type="subTitle"/>
          </p:nvPr>
        </p:nvSpPr>
        <p:spPr>
          <a:xfrm>
            <a:off x="313875" y="1029075"/>
            <a:ext cx="3210900" cy="49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2"/>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lvl1pPr lvl="0" rtl="0">
              <a:buNone/>
              <a:defRPr b="1">
                <a:latin typeface="Bree Serif"/>
                <a:ea typeface="Bree Serif"/>
                <a:cs typeface="Bree Serif"/>
                <a:sym typeface="Bree Serif"/>
              </a:defRPr>
            </a:lvl1pPr>
            <a:lvl2pPr lvl="1" rtl="0">
              <a:buNone/>
              <a:defRPr b="1">
                <a:latin typeface="Bree Serif"/>
                <a:ea typeface="Bree Serif"/>
                <a:cs typeface="Bree Serif"/>
                <a:sym typeface="Bree Serif"/>
              </a:defRPr>
            </a:lvl2pPr>
            <a:lvl3pPr lvl="2" rtl="0">
              <a:buNone/>
              <a:defRPr b="1">
                <a:latin typeface="Bree Serif"/>
                <a:ea typeface="Bree Serif"/>
                <a:cs typeface="Bree Serif"/>
                <a:sym typeface="Bree Serif"/>
              </a:defRPr>
            </a:lvl3pPr>
            <a:lvl4pPr lvl="3" rtl="0">
              <a:buNone/>
              <a:defRPr b="1">
                <a:latin typeface="Bree Serif"/>
                <a:ea typeface="Bree Serif"/>
                <a:cs typeface="Bree Serif"/>
                <a:sym typeface="Bree Serif"/>
              </a:defRPr>
            </a:lvl4pPr>
            <a:lvl5pPr lvl="4" rtl="0">
              <a:buNone/>
              <a:defRPr b="1">
                <a:latin typeface="Bree Serif"/>
                <a:ea typeface="Bree Serif"/>
                <a:cs typeface="Bree Serif"/>
                <a:sym typeface="Bree Serif"/>
              </a:defRPr>
            </a:lvl5pPr>
            <a:lvl6pPr lvl="5" rtl="0">
              <a:buNone/>
              <a:defRPr b="1">
                <a:latin typeface="Bree Serif"/>
                <a:ea typeface="Bree Serif"/>
                <a:cs typeface="Bree Serif"/>
                <a:sym typeface="Bree Serif"/>
              </a:defRPr>
            </a:lvl6pPr>
            <a:lvl7pPr lvl="6" rtl="0">
              <a:buNone/>
              <a:defRPr b="1">
                <a:latin typeface="Bree Serif"/>
                <a:ea typeface="Bree Serif"/>
                <a:cs typeface="Bree Serif"/>
                <a:sym typeface="Bree Serif"/>
              </a:defRPr>
            </a:lvl7pPr>
            <a:lvl8pPr lvl="7" rtl="0">
              <a:buNone/>
              <a:defRPr b="1">
                <a:latin typeface="Bree Serif"/>
                <a:ea typeface="Bree Serif"/>
                <a:cs typeface="Bree Serif"/>
                <a:sym typeface="Bree Serif"/>
              </a:defRPr>
            </a:lvl8pPr>
            <a:lvl9pPr lvl="8" rtl="0">
              <a:buNone/>
              <a:defRPr b="1">
                <a:latin typeface="Bree Serif"/>
                <a:ea typeface="Bree Serif"/>
                <a:cs typeface="Bree Serif"/>
                <a:sym typeface="Bree Serif"/>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8" name="Google Shape;48;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9" name="Google Shape;49;p11"/>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Bree Serif"/>
              <a:buNone/>
              <a:defRPr sz="4500">
                <a:latin typeface="Bree Serif"/>
                <a:ea typeface="Bree Serif"/>
                <a:cs typeface="Bree Serif"/>
                <a:sym typeface="Bree Serif"/>
              </a:defRPr>
            </a:lvl1pPr>
            <a:lvl2pPr lvl="1" rtl="0">
              <a:spcBef>
                <a:spcPts val="0"/>
              </a:spcBef>
              <a:spcAft>
                <a:spcPts val="0"/>
              </a:spcAft>
              <a:buSzPts val="1100"/>
              <a:buFont typeface="Bree Serif"/>
              <a:buNone/>
              <a:defRPr>
                <a:latin typeface="Bree Serif"/>
                <a:ea typeface="Bree Serif"/>
                <a:cs typeface="Bree Serif"/>
                <a:sym typeface="Bree Serif"/>
              </a:defRPr>
            </a:lvl2pPr>
            <a:lvl3pPr lvl="2" rtl="0">
              <a:spcBef>
                <a:spcPts val="0"/>
              </a:spcBef>
              <a:spcAft>
                <a:spcPts val="0"/>
              </a:spcAft>
              <a:buSzPts val="1100"/>
              <a:buFont typeface="Bree Serif"/>
              <a:buNone/>
              <a:defRPr>
                <a:latin typeface="Bree Serif"/>
                <a:ea typeface="Bree Serif"/>
                <a:cs typeface="Bree Serif"/>
                <a:sym typeface="Bree Serif"/>
              </a:defRPr>
            </a:lvl3pPr>
            <a:lvl4pPr lvl="3" rtl="0">
              <a:spcBef>
                <a:spcPts val="0"/>
              </a:spcBef>
              <a:spcAft>
                <a:spcPts val="0"/>
              </a:spcAft>
              <a:buSzPts val="1100"/>
              <a:buFont typeface="Bree Serif"/>
              <a:buNone/>
              <a:defRPr>
                <a:latin typeface="Bree Serif"/>
                <a:ea typeface="Bree Serif"/>
                <a:cs typeface="Bree Serif"/>
                <a:sym typeface="Bree Serif"/>
              </a:defRPr>
            </a:lvl4pPr>
            <a:lvl5pPr lvl="4" rtl="0">
              <a:spcBef>
                <a:spcPts val="0"/>
              </a:spcBef>
              <a:spcAft>
                <a:spcPts val="0"/>
              </a:spcAft>
              <a:buSzPts val="1100"/>
              <a:buFont typeface="Bree Serif"/>
              <a:buNone/>
              <a:defRPr>
                <a:latin typeface="Bree Serif"/>
                <a:ea typeface="Bree Serif"/>
                <a:cs typeface="Bree Serif"/>
                <a:sym typeface="Bree Serif"/>
              </a:defRPr>
            </a:lvl5pPr>
            <a:lvl6pPr lvl="5" rtl="0">
              <a:spcBef>
                <a:spcPts val="0"/>
              </a:spcBef>
              <a:spcAft>
                <a:spcPts val="0"/>
              </a:spcAft>
              <a:buSzPts val="1100"/>
              <a:buFont typeface="Bree Serif"/>
              <a:buNone/>
              <a:defRPr>
                <a:latin typeface="Bree Serif"/>
                <a:ea typeface="Bree Serif"/>
                <a:cs typeface="Bree Serif"/>
                <a:sym typeface="Bree Serif"/>
              </a:defRPr>
            </a:lvl6pPr>
            <a:lvl7pPr lvl="6" rtl="0">
              <a:spcBef>
                <a:spcPts val="0"/>
              </a:spcBef>
              <a:spcAft>
                <a:spcPts val="0"/>
              </a:spcAft>
              <a:buSzPts val="1100"/>
              <a:buFont typeface="Bree Serif"/>
              <a:buNone/>
              <a:defRPr>
                <a:latin typeface="Bree Serif"/>
                <a:ea typeface="Bree Serif"/>
                <a:cs typeface="Bree Serif"/>
                <a:sym typeface="Bree Serif"/>
              </a:defRPr>
            </a:lvl7pPr>
            <a:lvl8pPr lvl="7" rtl="0">
              <a:spcBef>
                <a:spcPts val="0"/>
              </a:spcBef>
              <a:spcAft>
                <a:spcPts val="0"/>
              </a:spcAft>
              <a:buSzPts val="1100"/>
              <a:buFont typeface="Bree Serif"/>
              <a:buNone/>
              <a:defRPr>
                <a:latin typeface="Bree Serif"/>
                <a:ea typeface="Bree Serif"/>
                <a:cs typeface="Bree Serif"/>
                <a:sym typeface="Bree Serif"/>
              </a:defRPr>
            </a:lvl8pPr>
            <a:lvl9pPr lvl="8" rtl="0">
              <a:spcBef>
                <a:spcPts val="0"/>
              </a:spcBef>
              <a:spcAft>
                <a:spcPts val="0"/>
              </a:spcAft>
              <a:buSzPts val="1100"/>
              <a:buFont typeface="Bree Serif"/>
              <a:buNone/>
              <a:defRPr>
                <a:latin typeface="Bree Serif"/>
                <a:ea typeface="Bree Serif"/>
                <a:cs typeface="Bree Serif"/>
                <a:sym typeface="Bree Serif"/>
              </a:defRPr>
            </a:lvl9pPr>
          </a:lstStyle>
          <a:p/>
        </p:txBody>
      </p:sp>
      <p:sp>
        <p:nvSpPr>
          <p:cNvPr id="60" name="Google Shape;60;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Font typeface="Bree Serif"/>
              <a:buNone/>
              <a:defRPr sz="1800">
                <a:latin typeface="Bree Serif"/>
                <a:ea typeface="Bree Serif"/>
                <a:cs typeface="Bree Serif"/>
                <a:sym typeface="Bree Serif"/>
              </a:defRPr>
            </a:lvl1pPr>
            <a:lvl2pPr lvl="1" rtl="0" algn="ctr">
              <a:lnSpc>
                <a:spcPct val="90000"/>
              </a:lnSpc>
              <a:spcBef>
                <a:spcPts val="400"/>
              </a:spcBef>
              <a:spcAft>
                <a:spcPts val="0"/>
              </a:spcAft>
              <a:buClr>
                <a:schemeClr val="dk1"/>
              </a:buClr>
              <a:buSzPts val="1500"/>
              <a:buFont typeface="Bree Serif"/>
              <a:buNone/>
              <a:defRPr sz="1500">
                <a:latin typeface="Bree Serif"/>
                <a:ea typeface="Bree Serif"/>
                <a:cs typeface="Bree Serif"/>
                <a:sym typeface="Bree Serif"/>
              </a:defRPr>
            </a:lvl2pPr>
            <a:lvl3pPr lvl="2" rtl="0" algn="ctr">
              <a:lnSpc>
                <a:spcPct val="90000"/>
              </a:lnSpc>
              <a:spcBef>
                <a:spcPts val="400"/>
              </a:spcBef>
              <a:spcAft>
                <a:spcPts val="0"/>
              </a:spcAft>
              <a:buClr>
                <a:schemeClr val="dk1"/>
              </a:buClr>
              <a:buSzPts val="1400"/>
              <a:buFont typeface="Bree Serif"/>
              <a:buNone/>
              <a:defRPr sz="1400">
                <a:latin typeface="Bree Serif"/>
                <a:ea typeface="Bree Serif"/>
                <a:cs typeface="Bree Serif"/>
                <a:sym typeface="Bree Serif"/>
              </a:defRPr>
            </a:lvl3pPr>
            <a:lvl4pPr lvl="3"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4pPr>
            <a:lvl5pPr lvl="4"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5pPr>
            <a:lvl6pPr lvl="5"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6pPr>
            <a:lvl7pPr lvl="6"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7pPr>
            <a:lvl8pPr lvl="7"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8pPr>
            <a:lvl9pPr lvl="8" rtl="0" algn="ctr">
              <a:lnSpc>
                <a:spcPct val="90000"/>
              </a:lnSpc>
              <a:spcBef>
                <a:spcPts val="400"/>
              </a:spcBef>
              <a:spcAft>
                <a:spcPts val="0"/>
              </a:spcAft>
              <a:buClr>
                <a:schemeClr val="dk1"/>
              </a:buClr>
              <a:buSzPts val="1200"/>
              <a:buFont typeface="Bree Serif"/>
              <a:buNone/>
              <a:defRPr sz="1200">
                <a:latin typeface="Bree Serif"/>
                <a:ea typeface="Bree Serif"/>
                <a:cs typeface="Bree Serif"/>
                <a:sym typeface="Bree Serif"/>
              </a:defRPr>
            </a:lvl9pPr>
          </a:lstStyle>
          <a:p/>
        </p:txBody>
      </p:sp>
      <p:sp>
        <p:nvSpPr>
          <p:cNvPr id="61" name="Google Shape;61;p1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lgn="r">
              <a:buNone/>
              <a:defRPr sz="1300">
                <a:solidFill>
                  <a:schemeClr val="dk1"/>
                </a:solidFill>
                <a:latin typeface="Bree Serif"/>
                <a:ea typeface="Bree Serif"/>
                <a:cs typeface="Bree Serif"/>
                <a:sym typeface="Bree Serif"/>
              </a:defRPr>
            </a:lvl1pPr>
            <a:lvl2pPr lvl="1" rtl="0" algn="r">
              <a:buNone/>
              <a:defRPr sz="1300">
                <a:solidFill>
                  <a:schemeClr val="dk1"/>
                </a:solidFill>
                <a:latin typeface="Bree Serif"/>
                <a:ea typeface="Bree Serif"/>
                <a:cs typeface="Bree Serif"/>
                <a:sym typeface="Bree Serif"/>
              </a:defRPr>
            </a:lvl2pPr>
            <a:lvl3pPr lvl="2" rtl="0" algn="r">
              <a:buNone/>
              <a:defRPr sz="1300">
                <a:solidFill>
                  <a:schemeClr val="dk1"/>
                </a:solidFill>
                <a:latin typeface="Bree Serif"/>
                <a:ea typeface="Bree Serif"/>
                <a:cs typeface="Bree Serif"/>
                <a:sym typeface="Bree Serif"/>
              </a:defRPr>
            </a:lvl3pPr>
            <a:lvl4pPr lvl="3" rtl="0" algn="r">
              <a:buNone/>
              <a:defRPr sz="1300">
                <a:solidFill>
                  <a:schemeClr val="dk1"/>
                </a:solidFill>
                <a:latin typeface="Bree Serif"/>
                <a:ea typeface="Bree Serif"/>
                <a:cs typeface="Bree Serif"/>
                <a:sym typeface="Bree Serif"/>
              </a:defRPr>
            </a:lvl4pPr>
            <a:lvl5pPr lvl="4" rtl="0" algn="r">
              <a:buNone/>
              <a:defRPr sz="1300">
                <a:solidFill>
                  <a:schemeClr val="dk1"/>
                </a:solidFill>
                <a:latin typeface="Bree Serif"/>
                <a:ea typeface="Bree Serif"/>
                <a:cs typeface="Bree Serif"/>
                <a:sym typeface="Bree Serif"/>
              </a:defRPr>
            </a:lvl5pPr>
            <a:lvl6pPr lvl="5" rtl="0" algn="r">
              <a:buNone/>
              <a:defRPr sz="1300">
                <a:solidFill>
                  <a:schemeClr val="dk1"/>
                </a:solidFill>
                <a:latin typeface="Bree Serif"/>
                <a:ea typeface="Bree Serif"/>
                <a:cs typeface="Bree Serif"/>
                <a:sym typeface="Bree Serif"/>
              </a:defRPr>
            </a:lvl6pPr>
            <a:lvl7pPr lvl="6" rtl="0" algn="r">
              <a:buNone/>
              <a:defRPr sz="1300">
                <a:solidFill>
                  <a:schemeClr val="dk1"/>
                </a:solidFill>
                <a:latin typeface="Bree Serif"/>
                <a:ea typeface="Bree Serif"/>
                <a:cs typeface="Bree Serif"/>
                <a:sym typeface="Bree Serif"/>
              </a:defRPr>
            </a:lvl7pPr>
            <a:lvl8pPr lvl="7" rtl="0" algn="r">
              <a:buNone/>
              <a:defRPr sz="1300">
                <a:solidFill>
                  <a:schemeClr val="dk1"/>
                </a:solidFill>
                <a:latin typeface="Bree Serif"/>
                <a:ea typeface="Bree Serif"/>
                <a:cs typeface="Bree Serif"/>
                <a:sym typeface="Bree Serif"/>
              </a:defRPr>
            </a:lvl8pPr>
            <a:lvl9pPr lvl="8" rtl="0" algn="r">
              <a:buNone/>
              <a:defRPr sz="1300">
                <a:solidFill>
                  <a:schemeClr val="dk1"/>
                </a:solidFill>
                <a:latin typeface="Bree Serif"/>
                <a:ea typeface="Bree Serif"/>
                <a:cs typeface="Bree Serif"/>
                <a:sym typeface="Bree Serif"/>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8"/>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1"/>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7" name="Google Shape;17;p3"/>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b="1">
                <a:solidFill>
                  <a:srgbClr val="000000"/>
                </a:solidFill>
              </a:defRPr>
            </a:lvl1pPr>
            <a:lvl2pPr lvl="1" rtl="0">
              <a:buNone/>
              <a:defRPr b="1">
                <a:solidFill>
                  <a:srgbClr val="000000"/>
                </a:solidFill>
              </a:defRPr>
            </a:lvl2pPr>
            <a:lvl3pPr lvl="2" rtl="0">
              <a:buNone/>
              <a:defRPr b="1">
                <a:solidFill>
                  <a:srgbClr val="000000"/>
                </a:solidFill>
              </a:defRPr>
            </a:lvl3pPr>
            <a:lvl4pPr lvl="3" rtl="0">
              <a:buNone/>
              <a:defRPr b="1">
                <a:solidFill>
                  <a:srgbClr val="000000"/>
                </a:solidFill>
              </a:defRPr>
            </a:lvl4pPr>
            <a:lvl5pPr lvl="4" rtl="0">
              <a:buNone/>
              <a:defRPr b="1">
                <a:solidFill>
                  <a:srgbClr val="000000"/>
                </a:solidFill>
              </a:defRPr>
            </a:lvl5pPr>
            <a:lvl6pPr lvl="5" rtl="0">
              <a:buNone/>
              <a:defRPr b="1">
                <a:solidFill>
                  <a:srgbClr val="000000"/>
                </a:solidFill>
              </a:defRPr>
            </a:lvl6pPr>
            <a:lvl7pPr lvl="6" rtl="0">
              <a:buNone/>
              <a:defRPr b="1">
                <a:solidFill>
                  <a:srgbClr val="000000"/>
                </a:solidFill>
              </a:defRPr>
            </a:lvl7pPr>
            <a:lvl8pPr lvl="7" rtl="0">
              <a:buNone/>
              <a:defRPr b="1">
                <a:solidFill>
                  <a:srgbClr val="000000"/>
                </a:solidFill>
              </a:defRPr>
            </a:lvl8pPr>
            <a:lvl9pPr lvl="8" rtl="0">
              <a:buNone/>
              <a:defRPr b="1">
                <a:solidFill>
                  <a:srgbClr val="000000"/>
                </a:solidFill>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8" name="Google Shape;108;p22"/>
          <p:cNvSpPr/>
          <p:nvPr>
            <p:ph idx="2" type="pic"/>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5" name="Google Shape;115;p23"/>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1" name="Google Shape;121;p2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1" name="Shape 131"/>
        <p:cNvGrpSpPr/>
        <p:nvPr/>
      </p:nvGrpSpPr>
      <p:grpSpPr>
        <a:xfrm>
          <a:off x="0" y="0"/>
          <a:ext cx="0" cy="0"/>
          <a:chOff x="0" y="0"/>
          <a:chExt cx="0" cy="0"/>
        </a:xfrm>
      </p:grpSpPr>
      <p:sp>
        <p:nvSpPr>
          <p:cNvPr id="132" name="Google Shape;132;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3" name="Google Shape;133;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34" name="Google Shape;134;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6" name="Google Shape;136;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7" name="Shape 137"/>
        <p:cNvGrpSpPr/>
        <p:nvPr/>
      </p:nvGrpSpPr>
      <p:grpSpPr>
        <a:xfrm>
          <a:off x="0" y="0"/>
          <a:ext cx="0" cy="0"/>
          <a:chOff x="0" y="0"/>
          <a:chExt cx="0" cy="0"/>
        </a:xfrm>
      </p:grpSpPr>
      <p:sp>
        <p:nvSpPr>
          <p:cNvPr id="138" name="Google Shape;138;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9" name="Google Shape;139;p2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0" name="Google Shape;140;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1" name="Google Shape;141;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2" name="Google Shape;142;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3" name="Shape 143"/>
        <p:cNvGrpSpPr/>
        <p:nvPr/>
      </p:nvGrpSpPr>
      <p:grpSpPr>
        <a:xfrm>
          <a:off x="0" y="0"/>
          <a:ext cx="0" cy="0"/>
          <a:chOff x="0" y="0"/>
          <a:chExt cx="0" cy="0"/>
        </a:xfrm>
      </p:grpSpPr>
      <p:sp>
        <p:nvSpPr>
          <p:cNvPr id="144" name="Google Shape;144;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5" name="Google Shape;145;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46" name="Google Shape;146;p2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8" name="Google Shape;148;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49" name="Shape 149"/>
        <p:cNvGrpSpPr/>
        <p:nvPr/>
      </p:nvGrpSpPr>
      <p:grpSpPr>
        <a:xfrm>
          <a:off x="0" y="0"/>
          <a:ext cx="0" cy="0"/>
          <a:chOff x="0" y="0"/>
          <a:chExt cx="0" cy="0"/>
        </a:xfrm>
      </p:grpSpPr>
      <p:sp>
        <p:nvSpPr>
          <p:cNvPr id="150" name="Google Shape;150;p2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1" name="Google Shape;151;p29"/>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2" name="Google Shape;152;p2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4" name="Google Shape;154;p2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5" name="Google Shape;155;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56" name="Shape 156"/>
        <p:cNvGrpSpPr/>
        <p:nvPr/>
      </p:nvGrpSpPr>
      <p:grpSpPr>
        <a:xfrm>
          <a:off x="0" y="0"/>
          <a:ext cx="0" cy="0"/>
          <a:chOff x="0" y="0"/>
          <a:chExt cx="0" cy="0"/>
        </a:xfrm>
      </p:grpSpPr>
      <p:sp>
        <p:nvSpPr>
          <p:cNvPr id="157" name="Google Shape;157;p30"/>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8" name="Google Shape;158;p30"/>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59" name="Google Shape;159;p30"/>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p30"/>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1" name="Google Shape;161;p30"/>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3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3" name="Google Shape;163;p3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4" name="Google Shape;164;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5" name="Shape 165"/>
        <p:cNvGrpSpPr/>
        <p:nvPr/>
      </p:nvGrpSpPr>
      <p:grpSpPr>
        <a:xfrm>
          <a:off x="0" y="0"/>
          <a:ext cx="0" cy="0"/>
          <a:chOff x="0" y="0"/>
          <a:chExt cx="0" cy="0"/>
        </a:xfrm>
      </p:grpSpPr>
      <p:sp>
        <p:nvSpPr>
          <p:cNvPr id="166" name="Google Shape;166;p3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7" name="Google Shape;167;p3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8" name="Google Shape;168;p3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9" name="Google Shape;169;p3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0" name="Shape 170"/>
        <p:cNvGrpSpPr/>
        <p:nvPr/>
      </p:nvGrpSpPr>
      <p:grpSpPr>
        <a:xfrm>
          <a:off x="0" y="0"/>
          <a:ext cx="0" cy="0"/>
          <a:chOff x="0" y="0"/>
          <a:chExt cx="0" cy="0"/>
        </a:xfrm>
      </p:grpSpPr>
      <p:sp>
        <p:nvSpPr>
          <p:cNvPr id="171" name="Google Shape;171;p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2" name="Google Shape;172;p3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3" name="Google Shape;173;p3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0" name="Google Shape;20;p4"/>
          <p:cNvSpPr txBox="1"/>
          <p:nvPr>
            <p:ph idx="1" type="body"/>
          </p:nvPr>
        </p:nvSpPr>
        <p:spPr>
          <a:xfrm>
            <a:off x="254400" y="1255413"/>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1" name="Google Shape;21;p4"/>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74" name="Shape 174"/>
        <p:cNvGrpSpPr/>
        <p:nvPr/>
      </p:nvGrpSpPr>
      <p:grpSpPr>
        <a:xfrm>
          <a:off x="0" y="0"/>
          <a:ext cx="0" cy="0"/>
          <a:chOff x="0" y="0"/>
          <a:chExt cx="0" cy="0"/>
        </a:xfrm>
      </p:grpSpPr>
      <p:sp>
        <p:nvSpPr>
          <p:cNvPr id="175" name="Google Shape;175;p3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6" name="Google Shape;176;p3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7" name="Google Shape;177;p3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78" name="Google Shape;178;p3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9" name="Google Shape;179;p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0" name="Google Shape;180;p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1" name="Shape 181"/>
        <p:cNvGrpSpPr/>
        <p:nvPr/>
      </p:nvGrpSpPr>
      <p:grpSpPr>
        <a:xfrm>
          <a:off x="0" y="0"/>
          <a:ext cx="0" cy="0"/>
          <a:chOff x="0" y="0"/>
          <a:chExt cx="0" cy="0"/>
        </a:xfrm>
      </p:grpSpPr>
      <p:sp>
        <p:nvSpPr>
          <p:cNvPr id="182" name="Google Shape;182;p3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3" name="Google Shape;183;p34"/>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84" name="Google Shape;184;p3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5" name="Google Shape;185;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6" name="Google Shape;186;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7" name="Google Shape;187;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8" name="Shape 188"/>
        <p:cNvGrpSpPr/>
        <p:nvPr/>
      </p:nvGrpSpPr>
      <p:grpSpPr>
        <a:xfrm>
          <a:off x="0" y="0"/>
          <a:ext cx="0" cy="0"/>
          <a:chOff x="0" y="0"/>
          <a:chExt cx="0" cy="0"/>
        </a:xfrm>
      </p:grpSpPr>
      <p:sp>
        <p:nvSpPr>
          <p:cNvPr id="189" name="Google Shape;189;p3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0" name="Google Shape;190;p3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1" name="Google Shape;191;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2" name="Google Shape;192;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3" name="Google Shape;193;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4" name="Shape 194"/>
        <p:cNvGrpSpPr/>
        <p:nvPr/>
      </p:nvGrpSpPr>
      <p:grpSpPr>
        <a:xfrm>
          <a:off x="0" y="0"/>
          <a:ext cx="0" cy="0"/>
          <a:chOff x="0" y="0"/>
          <a:chExt cx="0" cy="0"/>
        </a:xfrm>
      </p:grpSpPr>
      <p:sp>
        <p:nvSpPr>
          <p:cNvPr id="195" name="Google Shape;195;p36"/>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6" name="Google Shape;196;p36"/>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7" name="Google Shape;197;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8" name="Google Shape;198;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9" name="Google Shape;199;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29" name="Google Shape;29;p6"/>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3" name="Google Shape;33;p7"/>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6" name="Google Shape;36;p8"/>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0" name="Google Shape;4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2" name="Google Shape;42;p9"/>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775000" y="4730175"/>
            <a:ext cx="2556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1pPr>
            <a:lvl2pPr lvl="1"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2pPr>
            <a:lvl3pPr lvl="2"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3pPr>
            <a:lvl4pPr lvl="3"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4pPr>
            <a:lvl5pPr lvl="4"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5pPr>
            <a:lvl6pPr lvl="5"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6pPr>
            <a:lvl7pPr lvl="6"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7pPr>
            <a:lvl8pPr lvl="7"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8pPr>
            <a:lvl9pPr lvl="8" rtl="0">
              <a:spcBef>
                <a:spcPts val="0"/>
              </a:spcBef>
              <a:spcAft>
                <a:spcPts val="0"/>
              </a:spcAft>
              <a:buClr>
                <a:schemeClr val="dk1"/>
              </a:buClr>
              <a:buSzPts val="2400"/>
              <a:buFont typeface="Bree Serif"/>
              <a:buNone/>
              <a:defRPr sz="2400">
                <a:solidFill>
                  <a:schemeClr val="dk1"/>
                </a:solidFill>
                <a:latin typeface="Bree Serif"/>
                <a:ea typeface="Bree Serif"/>
                <a:cs typeface="Bree Serif"/>
                <a:sym typeface="Bree Serif"/>
              </a:defRPr>
            </a:lvl9pPr>
          </a:lstStyle>
          <a:p/>
        </p:txBody>
      </p:sp>
      <p:sp>
        <p:nvSpPr>
          <p:cNvPr id="7" name="Google Shape;7;p1"/>
          <p:cNvSpPr txBox="1"/>
          <p:nvPr>
            <p:ph idx="1" type="body"/>
          </p:nvPr>
        </p:nvSpPr>
        <p:spPr>
          <a:xfrm>
            <a:off x="254400" y="1255413"/>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Font typeface="Bree Serif"/>
              <a:buChar char="●"/>
              <a:defRPr sz="1800">
                <a:latin typeface="Bree Serif"/>
                <a:ea typeface="Bree Serif"/>
                <a:cs typeface="Bree Serif"/>
                <a:sym typeface="Bree Serif"/>
              </a:defRPr>
            </a:lvl1pPr>
            <a:lvl2pPr indent="-317500" lvl="1" marL="914400" rtl="0">
              <a:lnSpc>
                <a:spcPct val="115000"/>
              </a:lnSpc>
              <a:spcBef>
                <a:spcPts val="1600"/>
              </a:spcBef>
              <a:spcAft>
                <a:spcPts val="0"/>
              </a:spcAft>
              <a:buSzPts val="1400"/>
              <a:buFont typeface="Bree Serif"/>
              <a:buChar char="○"/>
              <a:defRPr>
                <a:latin typeface="Bree Serif"/>
                <a:ea typeface="Bree Serif"/>
                <a:cs typeface="Bree Serif"/>
                <a:sym typeface="Bree Serif"/>
              </a:defRPr>
            </a:lvl2pPr>
            <a:lvl3pPr indent="-317500" lvl="2" marL="1371600" rtl="0">
              <a:lnSpc>
                <a:spcPct val="115000"/>
              </a:lnSpc>
              <a:spcBef>
                <a:spcPts val="1600"/>
              </a:spcBef>
              <a:spcAft>
                <a:spcPts val="0"/>
              </a:spcAft>
              <a:buSzPts val="1400"/>
              <a:buFont typeface="Bree Serif"/>
              <a:buChar char="■"/>
              <a:defRPr>
                <a:latin typeface="Bree Serif"/>
                <a:ea typeface="Bree Serif"/>
                <a:cs typeface="Bree Serif"/>
                <a:sym typeface="Bree Serif"/>
              </a:defRPr>
            </a:lvl3pPr>
            <a:lvl4pPr indent="-317500" lvl="3" marL="1828800" rtl="0">
              <a:lnSpc>
                <a:spcPct val="115000"/>
              </a:lnSpc>
              <a:spcBef>
                <a:spcPts val="1600"/>
              </a:spcBef>
              <a:spcAft>
                <a:spcPts val="0"/>
              </a:spcAft>
              <a:buSzPts val="1400"/>
              <a:buFont typeface="Bree Serif"/>
              <a:buChar char="●"/>
              <a:defRPr>
                <a:latin typeface="Bree Serif"/>
                <a:ea typeface="Bree Serif"/>
                <a:cs typeface="Bree Serif"/>
                <a:sym typeface="Bree Serif"/>
              </a:defRPr>
            </a:lvl4pPr>
            <a:lvl5pPr indent="-317500" lvl="4" marL="2286000" rtl="0">
              <a:lnSpc>
                <a:spcPct val="115000"/>
              </a:lnSpc>
              <a:spcBef>
                <a:spcPts val="1600"/>
              </a:spcBef>
              <a:spcAft>
                <a:spcPts val="0"/>
              </a:spcAft>
              <a:buSzPts val="1400"/>
              <a:buFont typeface="Bree Serif"/>
              <a:buChar char="○"/>
              <a:defRPr>
                <a:latin typeface="Bree Serif"/>
                <a:ea typeface="Bree Serif"/>
                <a:cs typeface="Bree Serif"/>
                <a:sym typeface="Bree Serif"/>
              </a:defRPr>
            </a:lvl5pPr>
            <a:lvl6pPr indent="-317500" lvl="5" marL="2743200" rtl="0">
              <a:lnSpc>
                <a:spcPct val="115000"/>
              </a:lnSpc>
              <a:spcBef>
                <a:spcPts val="1600"/>
              </a:spcBef>
              <a:spcAft>
                <a:spcPts val="0"/>
              </a:spcAft>
              <a:buSzPts val="1400"/>
              <a:buFont typeface="Bree Serif"/>
              <a:buChar char="■"/>
              <a:defRPr>
                <a:latin typeface="Bree Serif"/>
                <a:ea typeface="Bree Serif"/>
                <a:cs typeface="Bree Serif"/>
                <a:sym typeface="Bree Serif"/>
              </a:defRPr>
            </a:lvl6pPr>
            <a:lvl7pPr indent="-317500" lvl="6" marL="3200400" rtl="0">
              <a:lnSpc>
                <a:spcPct val="115000"/>
              </a:lnSpc>
              <a:spcBef>
                <a:spcPts val="1600"/>
              </a:spcBef>
              <a:spcAft>
                <a:spcPts val="0"/>
              </a:spcAft>
              <a:buSzPts val="1400"/>
              <a:buFont typeface="Bree Serif"/>
              <a:buChar char="●"/>
              <a:defRPr>
                <a:latin typeface="Bree Serif"/>
                <a:ea typeface="Bree Serif"/>
                <a:cs typeface="Bree Serif"/>
                <a:sym typeface="Bree Serif"/>
              </a:defRPr>
            </a:lvl7pPr>
            <a:lvl8pPr indent="-317500" lvl="7" marL="3657600" rtl="0">
              <a:lnSpc>
                <a:spcPct val="115000"/>
              </a:lnSpc>
              <a:spcBef>
                <a:spcPts val="1600"/>
              </a:spcBef>
              <a:spcAft>
                <a:spcPts val="0"/>
              </a:spcAft>
              <a:buSzPts val="1400"/>
              <a:buFont typeface="Bree Serif"/>
              <a:buChar char="○"/>
              <a:defRPr>
                <a:latin typeface="Bree Serif"/>
                <a:ea typeface="Bree Serif"/>
                <a:cs typeface="Bree Serif"/>
                <a:sym typeface="Bree Serif"/>
              </a:defRPr>
            </a:lvl8pPr>
            <a:lvl9pPr indent="-317500" lvl="8" marL="4114800" rtl="0">
              <a:lnSpc>
                <a:spcPct val="115000"/>
              </a:lnSpc>
              <a:spcBef>
                <a:spcPts val="1600"/>
              </a:spcBef>
              <a:spcAft>
                <a:spcPts val="1600"/>
              </a:spcAft>
              <a:buSzPts val="1400"/>
              <a:buFont typeface="Bree Serif"/>
              <a:buChar char="■"/>
              <a:defRPr>
                <a:latin typeface="Bree Serif"/>
                <a:ea typeface="Bree Serif"/>
                <a:cs typeface="Bree Serif"/>
                <a:sym typeface="Bree Serif"/>
              </a:defRPr>
            </a:lvl9pPr>
          </a:lstStyle>
          <a:p/>
        </p:txBody>
      </p:sp>
      <p:sp>
        <p:nvSpPr>
          <p:cNvPr id="8" name="Google Shape;8;p1"/>
          <p:cNvSpPr/>
          <p:nvPr/>
        </p:nvSpPr>
        <p:spPr>
          <a:xfrm rot="-5400000">
            <a:off x="4242150" y="673425"/>
            <a:ext cx="234000" cy="87183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BE1E2D"/>
              </a:solidFill>
            </a:endParaRPr>
          </a:p>
        </p:txBody>
      </p:sp>
      <p:pic>
        <p:nvPicPr>
          <p:cNvPr id="9" name="Google Shape;9;p1"/>
          <p:cNvPicPr preferRelativeResize="0"/>
          <p:nvPr/>
        </p:nvPicPr>
        <p:blipFill rotWithShape="1">
          <a:blip r:embed="rId1">
            <a:alphaModFix/>
          </a:blip>
          <a:srcRect b="56480" l="9407" r="71419" t="18268"/>
          <a:stretch/>
        </p:blipFill>
        <p:spPr>
          <a:xfrm>
            <a:off x="8730000" y="4771825"/>
            <a:ext cx="381749" cy="351950"/>
          </a:xfrm>
          <a:prstGeom prst="rect">
            <a:avLst/>
          </a:prstGeom>
          <a:noFill/>
          <a:ln>
            <a:noFill/>
          </a:ln>
        </p:spPr>
      </p:pic>
      <p:sp>
        <p:nvSpPr>
          <p:cNvPr id="10" name="Google Shape;10;p1"/>
          <p:cNvSpPr txBox="1"/>
          <p:nvPr>
            <p:ph idx="12" type="sldNum"/>
          </p:nvPr>
        </p:nvSpPr>
        <p:spPr>
          <a:xfrm>
            <a:off x="8775000" y="4730175"/>
            <a:ext cx="255600" cy="393600"/>
          </a:xfrm>
          <a:prstGeom prst="rect">
            <a:avLst/>
          </a:prstGeom>
          <a:noFill/>
          <a:ln>
            <a:noFill/>
          </a:ln>
        </p:spPr>
        <p:txBody>
          <a:bodyPr anchorCtr="0" anchor="ctr" bIns="91425" lIns="91425" spcFirstLastPara="1" rIns="91425" wrap="square" tIns="91425">
            <a:noAutofit/>
          </a:bodyPr>
          <a:lstStyle>
            <a:lvl1pPr lvl="0" rtl="0" algn="r">
              <a:buNone/>
              <a:defRPr sz="600">
                <a:solidFill>
                  <a:srgbClr val="FFFFFF"/>
                </a:solidFill>
                <a:latin typeface="Bree Serif"/>
                <a:ea typeface="Bree Serif"/>
                <a:cs typeface="Bree Serif"/>
                <a:sym typeface="Bree Serif"/>
              </a:defRPr>
            </a:lvl1pPr>
            <a:lvl2pPr lvl="1" rtl="0" algn="r">
              <a:buNone/>
              <a:defRPr sz="600">
                <a:solidFill>
                  <a:srgbClr val="FFFFFF"/>
                </a:solidFill>
                <a:latin typeface="Bree Serif"/>
                <a:ea typeface="Bree Serif"/>
                <a:cs typeface="Bree Serif"/>
                <a:sym typeface="Bree Serif"/>
              </a:defRPr>
            </a:lvl2pPr>
            <a:lvl3pPr lvl="2" rtl="0" algn="r">
              <a:buNone/>
              <a:defRPr sz="600">
                <a:solidFill>
                  <a:srgbClr val="FFFFFF"/>
                </a:solidFill>
                <a:latin typeface="Bree Serif"/>
                <a:ea typeface="Bree Serif"/>
                <a:cs typeface="Bree Serif"/>
                <a:sym typeface="Bree Serif"/>
              </a:defRPr>
            </a:lvl3pPr>
            <a:lvl4pPr lvl="3" rtl="0" algn="r">
              <a:buNone/>
              <a:defRPr sz="600">
                <a:solidFill>
                  <a:srgbClr val="FFFFFF"/>
                </a:solidFill>
                <a:latin typeface="Bree Serif"/>
                <a:ea typeface="Bree Serif"/>
                <a:cs typeface="Bree Serif"/>
                <a:sym typeface="Bree Serif"/>
              </a:defRPr>
            </a:lvl4pPr>
            <a:lvl5pPr lvl="4" rtl="0" algn="r">
              <a:buNone/>
              <a:defRPr sz="600">
                <a:solidFill>
                  <a:srgbClr val="FFFFFF"/>
                </a:solidFill>
                <a:latin typeface="Bree Serif"/>
                <a:ea typeface="Bree Serif"/>
                <a:cs typeface="Bree Serif"/>
                <a:sym typeface="Bree Serif"/>
              </a:defRPr>
            </a:lvl5pPr>
            <a:lvl6pPr lvl="5" rtl="0" algn="r">
              <a:buNone/>
              <a:defRPr sz="600">
                <a:solidFill>
                  <a:srgbClr val="FFFFFF"/>
                </a:solidFill>
                <a:latin typeface="Bree Serif"/>
                <a:ea typeface="Bree Serif"/>
                <a:cs typeface="Bree Serif"/>
                <a:sym typeface="Bree Serif"/>
              </a:defRPr>
            </a:lvl6pPr>
            <a:lvl7pPr lvl="6" rtl="0" algn="r">
              <a:buNone/>
              <a:defRPr sz="600">
                <a:solidFill>
                  <a:srgbClr val="FFFFFF"/>
                </a:solidFill>
                <a:latin typeface="Bree Serif"/>
                <a:ea typeface="Bree Serif"/>
                <a:cs typeface="Bree Serif"/>
                <a:sym typeface="Bree Serif"/>
              </a:defRPr>
            </a:lvl7pPr>
            <a:lvl8pPr lvl="7" rtl="0" algn="r">
              <a:buNone/>
              <a:defRPr sz="600">
                <a:solidFill>
                  <a:srgbClr val="FFFFFF"/>
                </a:solidFill>
                <a:latin typeface="Bree Serif"/>
                <a:ea typeface="Bree Serif"/>
                <a:cs typeface="Bree Serif"/>
                <a:sym typeface="Bree Serif"/>
              </a:defRPr>
            </a:lvl8pPr>
            <a:lvl9pPr lvl="8" rtl="0" algn="r">
              <a:buNone/>
              <a:defRPr sz="600">
                <a:solidFill>
                  <a:srgbClr val="FFFFFF"/>
                </a:solidFill>
                <a:latin typeface="Bree Serif"/>
                <a:ea typeface="Bree Serif"/>
                <a:cs typeface="Bree Serif"/>
                <a:sym typeface="Bree Serif"/>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Bree Serif"/>
              <a:buNone/>
              <a:defRPr i="0" sz="3300" u="none" cap="none" strike="noStrike">
                <a:solidFill>
                  <a:schemeClr val="dk1"/>
                </a:solidFill>
                <a:latin typeface="Bree Serif"/>
                <a:ea typeface="Bree Serif"/>
                <a:cs typeface="Bree Serif"/>
                <a:sym typeface="Bree Serif"/>
              </a:defRPr>
            </a:lvl1pPr>
            <a:lvl2pPr lvl="1" rtl="0">
              <a:spcBef>
                <a:spcPts val="0"/>
              </a:spcBef>
              <a:spcAft>
                <a:spcPts val="0"/>
              </a:spcAft>
              <a:buSzPts val="1100"/>
              <a:buFont typeface="Bree Serif"/>
              <a:buNone/>
              <a:defRPr sz="1400">
                <a:latin typeface="Bree Serif"/>
                <a:ea typeface="Bree Serif"/>
                <a:cs typeface="Bree Serif"/>
                <a:sym typeface="Bree Serif"/>
              </a:defRPr>
            </a:lvl2pPr>
            <a:lvl3pPr lvl="2" rtl="0">
              <a:spcBef>
                <a:spcPts val="0"/>
              </a:spcBef>
              <a:spcAft>
                <a:spcPts val="0"/>
              </a:spcAft>
              <a:buSzPts val="1100"/>
              <a:buFont typeface="Bree Serif"/>
              <a:buNone/>
              <a:defRPr sz="1400">
                <a:latin typeface="Bree Serif"/>
                <a:ea typeface="Bree Serif"/>
                <a:cs typeface="Bree Serif"/>
                <a:sym typeface="Bree Serif"/>
              </a:defRPr>
            </a:lvl3pPr>
            <a:lvl4pPr lvl="3" rtl="0">
              <a:spcBef>
                <a:spcPts val="0"/>
              </a:spcBef>
              <a:spcAft>
                <a:spcPts val="0"/>
              </a:spcAft>
              <a:buSzPts val="1100"/>
              <a:buFont typeface="Bree Serif"/>
              <a:buNone/>
              <a:defRPr sz="1400">
                <a:latin typeface="Bree Serif"/>
                <a:ea typeface="Bree Serif"/>
                <a:cs typeface="Bree Serif"/>
                <a:sym typeface="Bree Serif"/>
              </a:defRPr>
            </a:lvl4pPr>
            <a:lvl5pPr lvl="4" rtl="0">
              <a:spcBef>
                <a:spcPts val="0"/>
              </a:spcBef>
              <a:spcAft>
                <a:spcPts val="0"/>
              </a:spcAft>
              <a:buSzPts val="1100"/>
              <a:buFont typeface="Bree Serif"/>
              <a:buNone/>
              <a:defRPr sz="1400">
                <a:latin typeface="Bree Serif"/>
                <a:ea typeface="Bree Serif"/>
                <a:cs typeface="Bree Serif"/>
                <a:sym typeface="Bree Serif"/>
              </a:defRPr>
            </a:lvl5pPr>
            <a:lvl6pPr lvl="5" rtl="0">
              <a:spcBef>
                <a:spcPts val="0"/>
              </a:spcBef>
              <a:spcAft>
                <a:spcPts val="0"/>
              </a:spcAft>
              <a:buSzPts val="1100"/>
              <a:buFont typeface="Bree Serif"/>
              <a:buNone/>
              <a:defRPr sz="1400">
                <a:latin typeface="Bree Serif"/>
                <a:ea typeface="Bree Serif"/>
                <a:cs typeface="Bree Serif"/>
                <a:sym typeface="Bree Serif"/>
              </a:defRPr>
            </a:lvl6pPr>
            <a:lvl7pPr lvl="6" rtl="0">
              <a:spcBef>
                <a:spcPts val="0"/>
              </a:spcBef>
              <a:spcAft>
                <a:spcPts val="0"/>
              </a:spcAft>
              <a:buSzPts val="1100"/>
              <a:buFont typeface="Bree Serif"/>
              <a:buNone/>
              <a:defRPr sz="1400">
                <a:latin typeface="Bree Serif"/>
                <a:ea typeface="Bree Serif"/>
                <a:cs typeface="Bree Serif"/>
                <a:sym typeface="Bree Serif"/>
              </a:defRPr>
            </a:lvl7pPr>
            <a:lvl8pPr lvl="7" rtl="0">
              <a:spcBef>
                <a:spcPts val="0"/>
              </a:spcBef>
              <a:spcAft>
                <a:spcPts val="0"/>
              </a:spcAft>
              <a:buSzPts val="1100"/>
              <a:buFont typeface="Bree Serif"/>
              <a:buNone/>
              <a:defRPr sz="1400">
                <a:latin typeface="Bree Serif"/>
                <a:ea typeface="Bree Serif"/>
                <a:cs typeface="Bree Serif"/>
                <a:sym typeface="Bree Serif"/>
              </a:defRPr>
            </a:lvl8pPr>
            <a:lvl9pPr lvl="8" rtl="0">
              <a:spcBef>
                <a:spcPts val="0"/>
              </a:spcBef>
              <a:spcAft>
                <a:spcPts val="0"/>
              </a:spcAft>
              <a:buSzPts val="1100"/>
              <a:buFont typeface="Bree Serif"/>
              <a:buNone/>
              <a:defRPr sz="1400">
                <a:latin typeface="Bree Serif"/>
                <a:ea typeface="Bree Serif"/>
                <a:cs typeface="Bree Serif"/>
                <a:sym typeface="Bree Serif"/>
              </a:defRPr>
            </a:lvl9pPr>
          </a:lstStyle>
          <a:p/>
        </p:txBody>
      </p:sp>
      <p:sp>
        <p:nvSpPr>
          <p:cNvPr id="54" name="Google Shape;54;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Bree Serif"/>
              <a:buChar char="•"/>
              <a:defRPr i="0" sz="2100" u="none" cap="none" strike="noStrike">
                <a:solidFill>
                  <a:schemeClr val="dk1"/>
                </a:solidFill>
                <a:latin typeface="Bree Serif"/>
                <a:ea typeface="Bree Serif"/>
                <a:cs typeface="Bree Serif"/>
                <a:sym typeface="Bree Serif"/>
              </a:defRPr>
            </a:lvl1pPr>
            <a:lvl2pPr indent="-342900" lvl="1" marL="914400" marR="0" rtl="0" algn="l">
              <a:lnSpc>
                <a:spcPct val="90000"/>
              </a:lnSpc>
              <a:spcBef>
                <a:spcPts val="400"/>
              </a:spcBef>
              <a:spcAft>
                <a:spcPts val="0"/>
              </a:spcAft>
              <a:buClr>
                <a:schemeClr val="dk1"/>
              </a:buClr>
              <a:buSzPts val="1800"/>
              <a:buFont typeface="Bree Serif"/>
              <a:buChar char="•"/>
              <a:defRPr i="0" sz="1800" u="none" cap="none" strike="noStrike">
                <a:solidFill>
                  <a:schemeClr val="dk1"/>
                </a:solidFill>
                <a:latin typeface="Bree Serif"/>
                <a:ea typeface="Bree Serif"/>
                <a:cs typeface="Bree Serif"/>
                <a:sym typeface="Bree Serif"/>
              </a:defRPr>
            </a:lvl2pPr>
            <a:lvl3pPr indent="-323850" lvl="2" marL="1371600" marR="0" rtl="0" algn="l">
              <a:lnSpc>
                <a:spcPct val="90000"/>
              </a:lnSpc>
              <a:spcBef>
                <a:spcPts val="400"/>
              </a:spcBef>
              <a:spcAft>
                <a:spcPts val="0"/>
              </a:spcAft>
              <a:buClr>
                <a:schemeClr val="dk1"/>
              </a:buClr>
              <a:buSzPts val="1500"/>
              <a:buFont typeface="Bree Serif"/>
              <a:buChar char="•"/>
              <a:defRPr i="0" sz="1500" u="none" cap="none" strike="noStrike">
                <a:solidFill>
                  <a:schemeClr val="dk1"/>
                </a:solidFill>
                <a:latin typeface="Bree Serif"/>
                <a:ea typeface="Bree Serif"/>
                <a:cs typeface="Bree Serif"/>
                <a:sym typeface="Bree Serif"/>
              </a:defRPr>
            </a:lvl3pPr>
            <a:lvl4pPr indent="-317500" lvl="3" marL="18288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4pPr>
            <a:lvl5pPr indent="-317500" lvl="4" marL="22860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5pPr>
            <a:lvl6pPr indent="-317500" lvl="5" marL="27432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6pPr>
            <a:lvl7pPr indent="-317500" lvl="6" marL="32004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7pPr>
            <a:lvl8pPr indent="-317500" lvl="7" marL="36576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8pPr>
            <a:lvl9pPr indent="-317500" lvl="8" marL="4114800" marR="0" rtl="0" algn="l">
              <a:lnSpc>
                <a:spcPct val="90000"/>
              </a:lnSpc>
              <a:spcBef>
                <a:spcPts val="400"/>
              </a:spcBef>
              <a:spcAft>
                <a:spcPts val="0"/>
              </a:spcAft>
              <a:buClr>
                <a:schemeClr val="dk1"/>
              </a:buClr>
              <a:buSzPts val="1400"/>
              <a:buFont typeface="Bree Serif"/>
              <a:buChar char="•"/>
              <a:defRPr i="0" sz="1400" u="none" cap="none" strike="noStrike">
                <a:solidFill>
                  <a:schemeClr val="dk1"/>
                </a:solidFill>
                <a:latin typeface="Bree Serif"/>
                <a:ea typeface="Bree Serif"/>
                <a:cs typeface="Bree Serif"/>
                <a:sym typeface="Bree Serif"/>
              </a:defRPr>
            </a:lvl9pPr>
          </a:lstStyle>
          <a:p/>
        </p:txBody>
      </p:sp>
      <p:sp>
        <p:nvSpPr>
          <p:cNvPr id="55" name="Google Shape;55;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6" name="Google Shape;56;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7" name="Google Shape;57;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0" marR="0" rtl="0" algn="l">
              <a:spcBef>
                <a:spcPts val="0"/>
              </a:spcBef>
              <a:buNone/>
              <a:defRPr b="0" i="0" sz="900" u="none" cap="none" strike="noStrike">
                <a:solidFill>
                  <a:srgbClr val="888888"/>
                </a:solidFill>
                <a:latin typeface="Calibri"/>
                <a:ea typeface="Calibri"/>
                <a:cs typeface="Calibri"/>
                <a:sym typeface="Calibri"/>
              </a:defRPr>
            </a:lvl2pPr>
            <a:lvl3pPr indent="0" lvl="2" marL="0" marR="0" rtl="0" algn="l">
              <a:spcBef>
                <a:spcPts val="0"/>
              </a:spcBef>
              <a:buNone/>
              <a:defRPr b="0" i="0" sz="900" u="none" cap="none" strike="noStrike">
                <a:solidFill>
                  <a:srgbClr val="888888"/>
                </a:solidFill>
                <a:latin typeface="Calibri"/>
                <a:ea typeface="Calibri"/>
                <a:cs typeface="Calibri"/>
                <a:sym typeface="Calibri"/>
              </a:defRPr>
            </a:lvl3pPr>
            <a:lvl4pPr indent="0" lvl="3" marL="0" marR="0" rtl="0" algn="l">
              <a:spcBef>
                <a:spcPts val="0"/>
              </a:spcBef>
              <a:buNone/>
              <a:defRPr b="0" i="0" sz="900" u="none" cap="none" strike="noStrike">
                <a:solidFill>
                  <a:srgbClr val="888888"/>
                </a:solidFill>
                <a:latin typeface="Calibri"/>
                <a:ea typeface="Calibri"/>
                <a:cs typeface="Calibri"/>
                <a:sym typeface="Calibri"/>
              </a:defRPr>
            </a:lvl4pPr>
            <a:lvl5pPr indent="0" lvl="4" marL="0" marR="0" rtl="0" algn="l">
              <a:spcBef>
                <a:spcPts val="0"/>
              </a:spcBef>
              <a:buNone/>
              <a:defRPr b="0" i="0" sz="900" u="none" cap="none" strike="noStrike">
                <a:solidFill>
                  <a:srgbClr val="888888"/>
                </a:solidFill>
                <a:latin typeface="Calibri"/>
                <a:ea typeface="Calibri"/>
                <a:cs typeface="Calibri"/>
                <a:sym typeface="Calibri"/>
              </a:defRPr>
            </a:lvl5pPr>
            <a:lvl6pPr indent="0" lvl="5" marL="0" marR="0" rtl="0" algn="l">
              <a:spcBef>
                <a:spcPts val="0"/>
              </a:spcBef>
              <a:buNone/>
              <a:defRPr b="0" i="0" sz="900" u="none" cap="none" strike="noStrike">
                <a:solidFill>
                  <a:srgbClr val="888888"/>
                </a:solidFill>
                <a:latin typeface="Calibri"/>
                <a:ea typeface="Calibri"/>
                <a:cs typeface="Calibri"/>
                <a:sym typeface="Calibri"/>
              </a:defRPr>
            </a:lvl6pPr>
            <a:lvl7pPr indent="0" lvl="6" marL="0" marR="0" rtl="0" algn="l">
              <a:spcBef>
                <a:spcPts val="0"/>
              </a:spcBef>
              <a:buNone/>
              <a:defRPr b="0" i="0" sz="900" u="none" cap="none" strike="noStrike">
                <a:solidFill>
                  <a:srgbClr val="888888"/>
                </a:solidFill>
                <a:latin typeface="Calibri"/>
                <a:ea typeface="Calibri"/>
                <a:cs typeface="Calibri"/>
                <a:sym typeface="Calibri"/>
              </a:defRPr>
            </a:lvl7pPr>
            <a:lvl8pPr indent="0" lvl="7" marL="0" marR="0" rtl="0" algn="l">
              <a:spcBef>
                <a:spcPts val="0"/>
              </a:spcBef>
              <a:buNone/>
              <a:defRPr b="0" i="0" sz="900" u="none" cap="none" strike="noStrike">
                <a:solidFill>
                  <a:srgbClr val="888888"/>
                </a:solidFill>
                <a:latin typeface="Calibri"/>
                <a:ea typeface="Calibri"/>
                <a:cs typeface="Calibri"/>
                <a:sym typeface="Calibri"/>
              </a:defRPr>
            </a:lvl8pPr>
            <a:lvl9pPr indent="0" lvl="8" marL="0" marR="0" rtl="0" algn="l">
              <a:spcBef>
                <a:spcPts val="0"/>
              </a:spcBef>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27" name="Google Shape;127;p2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8" name="Google Shape;128;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9" name="Google Shape;129;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0" name="Google Shape;130;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0" marR="0" rtl="0" algn="l">
              <a:spcBef>
                <a:spcPts val="0"/>
              </a:spcBef>
              <a:buNone/>
              <a:defRPr b="0" i="0" sz="900" u="none" cap="none" strike="noStrike">
                <a:solidFill>
                  <a:srgbClr val="888888"/>
                </a:solidFill>
                <a:latin typeface="Calibri"/>
                <a:ea typeface="Calibri"/>
                <a:cs typeface="Calibri"/>
                <a:sym typeface="Calibri"/>
              </a:defRPr>
            </a:lvl2pPr>
            <a:lvl3pPr indent="0" lvl="2" marL="0" marR="0" rtl="0" algn="l">
              <a:spcBef>
                <a:spcPts val="0"/>
              </a:spcBef>
              <a:buNone/>
              <a:defRPr b="0" i="0" sz="900" u="none" cap="none" strike="noStrike">
                <a:solidFill>
                  <a:srgbClr val="888888"/>
                </a:solidFill>
                <a:latin typeface="Calibri"/>
                <a:ea typeface="Calibri"/>
                <a:cs typeface="Calibri"/>
                <a:sym typeface="Calibri"/>
              </a:defRPr>
            </a:lvl3pPr>
            <a:lvl4pPr indent="0" lvl="3" marL="0" marR="0" rtl="0" algn="l">
              <a:spcBef>
                <a:spcPts val="0"/>
              </a:spcBef>
              <a:buNone/>
              <a:defRPr b="0" i="0" sz="900" u="none" cap="none" strike="noStrike">
                <a:solidFill>
                  <a:srgbClr val="888888"/>
                </a:solidFill>
                <a:latin typeface="Calibri"/>
                <a:ea typeface="Calibri"/>
                <a:cs typeface="Calibri"/>
                <a:sym typeface="Calibri"/>
              </a:defRPr>
            </a:lvl4pPr>
            <a:lvl5pPr indent="0" lvl="4" marL="0" marR="0" rtl="0" algn="l">
              <a:spcBef>
                <a:spcPts val="0"/>
              </a:spcBef>
              <a:buNone/>
              <a:defRPr b="0" i="0" sz="900" u="none" cap="none" strike="noStrike">
                <a:solidFill>
                  <a:srgbClr val="888888"/>
                </a:solidFill>
                <a:latin typeface="Calibri"/>
                <a:ea typeface="Calibri"/>
                <a:cs typeface="Calibri"/>
                <a:sym typeface="Calibri"/>
              </a:defRPr>
            </a:lvl5pPr>
            <a:lvl6pPr indent="0" lvl="5" marL="0" marR="0" rtl="0" algn="l">
              <a:spcBef>
                <a:spcPts val="0"/>
              </a:spcBef>
              <a:buNone/>
              <a:defRPr b="0" i="0" sz="900" u="none" cap="none" strike="noStrike">
                <a:solidFill>
                  <a:srgbClr val="888888"/>
                </a:solidFill>
                <a:latin typeface="Calibri"/>
                <a:ea typeface="Calibri"/>
                <a:cs typeface="Calibri"/>
                <a:sym typeface="Calibri"/>
              </a:defRPr>
            </a:lvl6pPr>
            <a:lvl7pPr indent="0" lvl="6" marL="0" marR="0" rtl="0" algn="l">
              <a:spcBef>
                <a:spcPts val="0"/>
              </a:spcBef>
              <a:buNone/>
              <a:defRPr b="0" i="0" sz="900" u="none" cap="none" strike="noStrike">
                <a:solidFill>
                  <a:srgbClr val="888888"/>
                </a:solidFill>
                <a:latin typeface="Calibri"/>
                <a:ea typeface="Calibri"/>
                <a:cs typeface="Calibri"/>
                <a:sym typeface="Calibri"/>
              </a:defRPr>
            </a:lvl7pPr>
            <a:lvl8pPr indent="0" lvl="7" marL="0" marR="0" rtl="0" algn="l">
              <a:spcBef>
                <a:spcPts val="0"/>
              </a:spcBef>
              <a:buNone/>
              <a:defRPr b="0" i="0" sz="900" u="none" cap="none" strike="noStrike">
                <a:solidFill>
                  <a:srgbClr val="888888"/>
                </a:solidFill>
                <a:latin typeface="Calibri"/>
                <a:ea typeface="Calibri"/>
                <a:cs typeface="Calibri"/>
                <a:sym typeface="Calibri"/>
              </a:defRPr>
            </a:lvl8pPr>
            <a:lvl9pPr indent="0" lvl="8" marL="0" marR="0" rtl="0" algn="l">
              <a:spcBef>
                <a:spcPts val="0"/>
              </a:spcBef>
              <a:buNone/>
              <a:defRPr b="0" i="0" sz="9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hyperlink" Target="https://www.youtube.com/watch?v=8uYuNvh_b6c" TargetMode="External"/><Relationship Id="rId5" Type="http://schemas.openxmlformats.org/officeDocument/2006/relationships/image" Target="../media/image4.jpg"/><Relationship Id="rId6" Type="http://schemas.openxmlformats.org/officeDocument/2006/relationships/hyperlink" Target="https://docs.google.com/presentation/d/1JD4j9V1SZbw_6y2NgFQe5aUfxkYqYphFJ-Vm0hIYwso/edit?usp=sharing" TargetMode="External"/><Relationship Id="rId7" Type="http://schemas.openxmlformats.org/officeDocument/2006/relationships/image" Target="../media/image5.jpg"/><Relationship Id="rId8"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hyperlink" Target="https://twitter.com/Anatomy438" TargetMode="External"/><Relationship Id="rId5" Type="http://schemas.openxmlformats.org/officeDocument/2006/relationships/image" Target="../media/image26.png"/><Relationship Id="rId6" Type="http://schemas.openxmlformats.org/officeDocument/2006/relationships/hyperlink" Target="https://www.sarahah.com/messages/user/2bda1359-b366-4952-9ee4-9f797a9b65f3" TargetMode="External"/><Relationship Id="rId7"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9.jpg"/><Relationship Id="rId9" Type="http://schemas.openxmlformats.org/officeDocument/2006/relationships/hyperlink" Target="https://www.youtube.com/watch?v=68EnJITH-5Q" TargetMode="External"/><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4.jpg"/><Relationship Id="rId8"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19.png"/><Relationship Id="rId6"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0.jpg"/><Relationship Id="rId5" Type="http://schemas.openxmlformats.org/officeDocument/2006/relationships/image" Target="../media/image2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7"/>
          <p:cNvSpPr/>
          <p:nvPr/>
        </p:nvSpPr>
        <p:spPr>
          <a:xfrm>
            <a:off x="1736950" y="1207050"/>
            <a:ext cx="6233700" cy="2256900"/>
          </a:xfrm>
          <a:prstGeom prst="roundRect">
            <a:avLst>
              <a:gd fmla="val 16667" name="adj"/>
            </a:avLst>
          </a:prstGeom>
          <a:solidFill>
            <a:srgbClr val="FFFFFF"/>
          </a:solidFill>
          <a:ln cap="flat" cmpd="sng" w="28575">
            <a:solidFill>
              <a:srgbClr val="BE1E2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5" name="Google Shape;205;p37"/>
          <p:cNvPicPr preferRelativeResize="0"/>
          <p:nvPr/>
        </p:nvPicPr>
        <p:blipFill rotWithShape="1">
          <a:blip r:embed="rId3">
            <a:alphaModFix/>
          </a:blip>
          <a:srcRect b="27591" l="14737" r="14411" t="24952"/>
          <a:stretch/>
        </p:blipFill>
        <p:spPr>
          <a:xfrm>
            <a:off x="2855400" y="4549500"/>
            <a:ext cx="938400" cy="594000"/>
          </a:xfrm>
          <a:prstGeom prst="rect">
            <a:avLst/>
          </a:prstGeom>
          <a:noFill/>
          <a:ln>
            <a:noFill/>
          </a:ln>
        </p:spPr>
      </p:pic>
      <p:pic>
        <p:nvPicPr>
          <p:cNvPr id="206" name="Google Shape;206;p37"/>
          <p:cNvPicPr preferRelativeResize="0"/>
          <p:nvPr/>
        </p:nvPicPr>
        <p:blipFill>
          <a:blip r:embed="rId4">
            <a:alphaModFix/>
          </a:blip>
          <a:stretch>
            <a:fillRect/>
          </a:stretch>
        </p:blipFill>
        <p:spPr>
          <a:xfrm>
            <a:off x="5127349" y="4405500"/>
            <a:ext cx="738025" cy="737999"/>
          </a:xfrm>
          <a:prstGeom prst="rect">
            <a:avLst/>
          </a:prstGeom>
          <a:noFill/>
          <a:ln>
            <a:noFill/>
          </a:ln>
        </p:spPr>
      </p:pic>
      <p:sp>
        <p:nvSpPr>
          <p:cNvPr id="207" name="Google Shape;207;p37"/>
          <p:cNvSpPr txBox="1"/>
          <p:nvPr/>
        </p:nvSpPr>
        <p:spPr>
          <a:xfrm>
            <a:off x="2855411" y="2483902"/>
            <a:ext cx="4102500" cy="39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Bree Serif"/>
                <a:ea typeface="Bree Serif"/>
                <a:cs typeface="Bree Serif"/>
                <a:sym typeface="Bree Serif"/>
              </a:rPr>
              <a:t>Reproductive </a:t>
            </a:r>
            <a:r>
              <a:rPr lang="ar" sz="1200">
                <a:solidFill>
                  <a:srgbClr val="000000"/>
                </a:solidFill>
                <a:latin typeface="Bree Serif"/>
                <a:ea typeface="Bree Serif"/>
                <a:cs typeface="Bree Serif"/>
                <a:sym typeface="Bree Serif"/>
              </a:rPr>
              <a:t>block-</a:t>
            </a:r>
            <a:r>
              <a:rPr lang="ar" sz="1200">
                <a:latin typeface="Bree Serif"/>
                <a:ea typeface="Bree Serif"/>
                <a:cs typeface="Bree Serif"/>
                <a:sym typeface="Bree Serif"/>
              </a:rPr>
              <a:t>Embryology </a:t>
            </a:r>
            <a:r>
              <a:rPr lang="ar" sz="1200">
                <a:solidFill>
                  <a:srgbClr val="000000"/>
                </a:solidFill>
                <a:latin typeface="Bree Serif"/>
                <a:ea typeface="Bree Serif"/>
                <a:cs typeface="Bree Serif"/>
                <a:sym typeface="Bree Serif"/>
              </a:rPr>
              <a:t>-Lecture 2</a:t>
            </a:r>
            <a:endParaRPr sz="1200">
              <a:solidFill>
                <a:srgbClr val="595959"/>
              </a:solidFill>
            </a:endParaRPr>
          </a:p>
        </p:txBody>
      </p:sp>
      <p:sp>
        <p:nvSpPr>
          <p:cNvPr id="208" name="Google Shape;208;p37"/>
          <p:cNvSpPr txBox="1"/>
          <p:nvPr/>
        </p:nvSpPr>
        <p:spPr>
          <a:xfrm>
            <a:off x="2791650" y="1403731"/>
            <a:ext cx="4230000" cy="1170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ar" sz="3000">
                <a:latin typeface="Bree Serif"/>
                <a:ea typeface="Bree Serif"/>
                <a:cs typeface="Bree Serif"/>
                <a:sym typeface="Bree Serif"/>
              </a:rPr>
              <a:t>Gametogenesis and uterine cycles</a:t>
            </a:r>
            <a:endParaRPr b="1" sz="3000">
              <a:latin typeface="Bree Serif"/>
              <a:ea typeface="Bree Serif"/>
              <a:cs typeface="Bree Serif"/>
              <a:sym typeface="Bree Serif"/>
            </a:endParaRPr>
          </a:p>
        </p:txBody>
      </p:sp>
      <p:pic>
        <p:nvPicPr>
          <p:cNvPr id="209" name="Google Shape;209;p37"/>
          <p:cNvPicPr preferRelativeResize="0"/>
          <p:nvPr/>
        </p:nvPicPr>
        <p:blipFill rotWithShape="1">
          <a:blip r:embed="rId5">
            <a:alphaModFix/>
          </a:blip>
          <a:srcRect b="40678" l="16887" r="21277" t="28723"/>
          <a:stretch/>
        </p:blipFill>
        <p:spPr>
          <a:xfrm>
            <a:off x="3793797" y="4549512"/>
            <a:ext cx="1200360" cy="594000"/>
          </a:xfrm>
          <a:prstGeom prst="rect">
            <a:avLst/>
          </a:prstGeom>
          <a:noFill/>
          <a:ln>
            <a:noFill/>
          </a:ln>
        </p:spPr>
      </p:pic>
      <p:sp>
        <p:nvSpPr>
          <p:cNvPr id="210" name="Google Shape;210;p37"/>
          <p:cNvSpPr txBox="1"/>
          <p:nvPr/>
        </p:nvSpPr>
        <p:spPr>
          <a:xfrm>
            <a:off x="4381050" y="2790112"/>
            <a:ext cx="1051200" cy="2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800">
                <a:solidFill>
                  <a:srgbClr val="999999"/>
                </a:solidFill>
                <a:uFill>
                  <a:noFill/>
                </a:uFill>
                <a:latin typeface="Bree Serif"/>
                <a:ea typeface="Bree Serif"/>
                <a:cs typeface="Bree Serif"/>
                <a:sym typeface="Bree Serif"/>
                <a:hlinkClick r:id="rId6"/>
              </a:rPr>
              <a:t>Editing file </a:t>
            </a:r>
            <a:endParaRPr sz="800">
              <a:solidFill>
                <a:srgbClr val="999999"/>
              </a:solidFill>
              <a:latin typeface="Bree Serif"/>
              <a:ea typeface="Bree Serif"/>
              <a:cs typeface="Bree Serif"/>
              <a:sym typeface="Bree Serif"/>
            </a:endParaRPr>
          </a:p>
        </p:txBody>
      </p:sp>
      <p:pic>
        <p:nvPicPr>
          <p:cNvPr id="211" name="Google Shape;211;p37"/>
          <p:cNvPicPr preferRelativeResize="0"/>
          <p:nvPr/>
        </p:nvPicPr>
        <p:blipFill rotWithShape="1">
          <a:blip r:embed="rId7">
            <a:alphaModFix/>
          </a:blip>
          <a:srcRect b="15982" l="15947" r="18154" t="21754"/>
          <a:stretch/>
        </p:blipFill>
        <p:spPr>
          <a:xfrm>
            <a:off x="671950" y="1595275"/>
            <a:ext cx="2183451" cy="1555349"/>
          </a:xfrm>
          <a:prstGeom prst="rect">
            <a:avLst/>
          </a:prstGeom>
          <a:noFill/>
          <a:ln>
            <a:noFill/>
          </a:ln>
        </p:spPr>
      </p:pic>
      <p:pic>
        <p:nvPicPr>
          <p:cNvPr id="212" name="Google Shape;212;p37"/>
          <p:cNvPicPr preferRelativeResize="0"/>
          <p:nvPr/>
        </p:nvPicPr>
        <p:blipFill>
          <a:blip r:embed="rId8">
            <a:alphaModFix/>
          </a:blip>
          <a:stretch>
            <a:fillRect/>
          </a:stretch>
        </p:blipFill>
        <p:spPr>
          <a:xfrm>
            <a:off x="7536500" y="2879009"/>
            <a:ext cx="1200350" cy="746516"/>
          </a:xfrm>
          <a:prstGeom prst="rect">
            <a:avLst/>
          </a:prstGeom>
          <a:noFill/>
          <a:ln>
            <a:noFill/>
          </a:ln>
        </p:spPr>
      </p:pic>
      <p:sp>
        <p:nvSpPr>
          <p:cNvPr id="213" name="Google Shape;213;p37"/>
          <p:cNvSpPr txBox="1"/>
          <p:nvPr/>
        </p:nvSpPr>
        <p:spPr>
          <a:xfrm>
            <a:off x="3793800" y="3150625"/>
            <a:ext cx="2466300" cy="39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100">
                <a:uFill>
                  <a:noFill/>
                </a:uFill>
                <a:latin typeface="Baloo Bhaijaan"/>
                <a:ea typeface="Baloo Bhaijaan"/>
                <a:cs typeface="Baloo Bhaijaan"/>
                <a:sym typeface="Baloo Bhaijaan"/>
                <a:hlinkClick r:id="rId9"/>
              </a:rPr>
              <a:t>Stay educated</a:t>
            </a:r>
            <a:endParaRPr sz="1100">
              <a:latin typeface="Baloo Bhaijaan"/>
              <a:ea typeface="Baloo Bhaijaan"/>
              <a:cs typeface="Baloo Bhaijaan"/>
              <a:sym typeface="Baloo Bhaijaan"/>
            </a:endParaRPr>
          </a:p>
        </p:txBody>
      </p:sp>
      <p:sp>
        <p:nvSpPr>
          <p:cNvPr id="214" name="Google Shape;214;p37"/>
          <p:cNvSpPr txBox="1"/>
          <p:nvPr/>
        </p:nvSpPr>
        <p:spPr>
          <a:xfrm>
            <a:off x="196650" y="360525"/>
            <a:ext cx="3498600" cy="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15" name="Google Shape;215;p37"/>
          <p:cNvPicPr preferRelativeResize="0"/>
          <p:nvPr/>
        </p:nvPicPr>
        <p:blipFill>
          <a:blip r:embed="rId10">
            <a:alphaModFix/>
          </a:blip>
          <a:stretch>
            <a:fillRect/>
          </a:stretch>
        </p:blipFill>
        <p:spPr>
          <a:xfrm>
            <a:off x="5951185" y="4435913"/>
            <a:ext cx="738026" cy="738026"/>
          </a:xfrm>
          <a:prstGeom prst="rect">
            <a:avLst/>
          </a:prstGeom>
          <a:noFill/>
          <a:ln>
            <a:noFill/>
          </a:ln>
        </p:spPr>
      </p:pic>
      <p:sp>
        <p:nvSpPr>
          <p:cNvPr id="216" name="Google Shape;216;p37"/>
          <p:cNvSpPr txBox="1"/>
          <p:nvPr/>
        </p:nvSpPr>
        <p:spPr>
          <a:xfrm>
            <a:off x="6972700" y="4678525"/>
            <a:ext cx="12699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
                <a:solidFill>
                  <a:srgbClr val="EFEFEF"/>
                </a:solidFill>
                <a:latin typeface="Calibri"/>
                <a:ea typeface="Calibri"/>
                <a:cs typeface="Calibri"/>
                <a:sym typeface="Calibri"/>
              </a:rPr>
              <a:t>&lt;Slightly bigger than the academic’s </a:t>
            </a:r>
            <a:endParaRPr sz="100">
              <a:solidFill>
                <a:srgbClr val="EFEFE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pic>
        <p:nvPicPr>
          <p:cNvPr id="450" name="Google Shape;450;p46"/>
          <p:cNvPicPr preferRelativeResize="0"/>
          <p:nvPr/>
        </p:nvPicPr>
        <p:blipFill rotWithShape="1">
          <a:blip r:embed="rId3">
            <a:alphaModFix/>
          </a:blip>
          <a:srcRect b="40678" l="16887" r="21277" t="28723"/>
          <a:stretch/>
        </p:blipFill>
        <p:spPr>
          <a:xfrm>
            <a:off x="7628876" y="92051"/>
            <a:ext cx="1459225" cy="722100"/>
          </a:xfrm>
          <a:prstGeom prst="rect">
            <a:avLst/>
          </a:prstGeom>
          <a:noFill/>
          <a:ln>
            <a:noFill/>
          </a:ln>
        </p:spPr>
      </p:pic>
      <p:sp>
        <p:nvSpPr>
          <p:cNvPr id="451" name="Google Shape;451;p46"/>
          <p:cNvSpPr txBox="1"/>
          <p:nvPr/>
        </p:nvSpPr>
        <p:spPr>
          <a:xfrm>
            <a:off x="2832925" y="217000"/>
            <a:ext cx="3088800" cy="6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000">
                <a:latin typeface="Bree Serif"/>
                <a:ea typeface="Bree Serif"/>
                <a:cs typeface="Bree Serif"/>
                <a:sym typeface="Bree Serif"/>
              </a:rPr>
              <a:t>Members board</a:t>
            </a:r>
            <a:endParaRPr b="1" sz="3000">
              <a:latin typeface="Bree Serif"/>
              <a:ea typeface="Bree Serif"/>
              <a:cs typeface="Bree Serif"/>
              <a:sym typeface="Bree Serif"/>
            </a:endParaRPr>
          </a:p>
        </p:txBody>
      </p:sp>
      <p:sp>
        <p:nvSpPr>
          <p:cNvPr id="452" name="Google Shape;452;p46"/>
          <p:cNvSpPr txBox="1"/>
          <p:nvPr/>
        </p:nvSpPr>
        <p:spPr>
          <a:xfrm>
            <a:off x="1231575" y="1104713"/>
            <a:ext cx="2330100" cy="346200"/>
          </a:xfrm>
          <a:prstGeom prst="rect">
            <a:avLst/>
          </a:prstGeom>
          <a:noFill/>
          <a:ln>
            <a:noFill/>
          </a:ln>
        </p:spPr>
        <p:txBody>
          <a:bodyPr anchorCtr="0" anchor="t" bIns="91425" lIns="91425" spcFirstLastPara="1" rIns="91425" wrap="square" tIns="91425">
            <a:noAutofit/>
          </a:bodyPr>
          <a:lstStyle/>
          <a:p>
            <a:pPr indent="-304800" lvl="0" marL="457200" rtl="0" algn="ctr">
              <a:spcBef>
                <a:spcPts val="0"/>
              </a:spcBef>
              <a:spcAft>
                <a:spcPts val="0"/>
              </a:spcAft>
              <a:buClr>
                <a:srgbClr val="BE1E2D"/>
              </a:buClr>
              <a:buSzPts val="1200"/>
              <a:buFont typeface="Bree Serif"/>
              <a:buChar char="●"/>
            </a:pPr>
            <a:r>
              <a:rPr b="1" lang="ar" sz="1200">
                <a:solidFill>
                  <a:srgbClr val="BE1E2D"/>
                </a:solidFill>
                <a:latin typeface="Bree Serif"/>
                <a:ea typeface="Bree Serif"/>
                <a:cs typeface="Bree Serif"/>
                <a:sym typeface="Bree Serif"/>
              </a:rPr>
              <a:t>Abdulrahman Shadid</a:t>
            </a:r>
            <a:endParaRPr b="1" sz="1200">
              <a:solidFill>
                <a:srgbClr val="BE1E2D"/>
              </a:solidFill>
              <a:latin typeface="Bree Serif"/>
              <a:ea typeface="Bree Serif"/>
              <a:cs typeface="Bree Serif"/>
              <a:sym typeface="Bree Serif"/>
            </a:endParaRPr>
          </a:p>
        </p:txBody>
      </p:sp>
      <p:sp>
        <p:nvSpPr>
          <p:cNvPr id="453" name="Google Shape;453;p46"/>
          <p:cNvSpPr txBox="1"/>
          <p:nvPr/>
        </p:nvSpPr>
        <p:spPr>
          <a:xfrm>
            <a:off x="4815550" y="1104737"/>
            <a:ext cx="2213100" cy="346200"/>
          </a:xfrm>
          <a:prstGeom prst="rect">
            <a:avLst/>
          </a:prstGeom>
          <a:noFill/>
          <a:ln>
            <a:noFill/>
          </a:ln>
        </p:spPr>
        <p:txBody>
          <a:bodyPr anchorCtr="0" anchor="t" bIns="91425" lIns="91425" spcFirstLastPara="1" rIns="91425" wrap="square" tIns="91425">
            <a:noAutofit/>
          </a:bodyPr>
          <a:lstStyle/>
          <a:p>
            <a:pPr indent="-241300" lvl="0" marL="342900" rtl="0" algn="ctr">
              <a:spcBef>
                <a:spcPts val="0"/>
              </a:spcBef>
              <a:spcAft>
                <a:spcPts val="0"/>
              </a:spcAft>
              <a:buClr>
                <a:srgbClr val="BE1E2D"/>
              </a:buClr>
              <a:buSzPts val="1200"/>
              <a:buFont typeface="Bree Serif"/>
              <a:buChar char="●"/>
            </a:pPr>
            <a:r>
              <a:rPr b="1" lang="ar" sz="1200">
                <a:solidFill>
                  <a:srgbClr val="BE1E2D"/>
                </a:solidFill>
                <a:latin typeface="Bree Serif"/>
                <a:ea typeface="Bree Serif"/>
                <a:cs typeface="Bree Serif"/>
                <a:sym typeface="Bree Serif"/>
              </a:rPr>
              <a:t>Ateen Almutairi</a:t>
            </a:r>
            <a:endParaRPr b="1" sz="1200">
              <a:solidFill>
                <a:srgbClr val="BE1E2D"/>
              </a:solidFill>
              <a:latin typeface="Bree Serif"/>
              <a:ea typeface="Bree Serif"/>
              <a:cs typeface="Bree Serif"/>
              <a:sym typeface="Bree Serif"/>
            </a:endParaRPr>
          </a:p>
        </p:txBody>
      </p:sp>
      <p:sp>
        <p:nvSpPr>
          <p:cNvPr id="454" name="Google Shape;454;p46"/>
          <p:cNvSpPr txBox="1"/>
          <p:nvPr/>
        </p:nvSpPr>
        <p:spPr>
          <a:xfrm>
            <a:off x="5127163" y="1490550"/>
            <a:ext cx="2411700" cy="32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Bree Serif"/>
                <a:ea typeface="Bree Serif"/>
                <a:cs typeface="Bree Serif"/>
                <a:sym typeface="Bree Serif"/>
              </a:rPr>
              <a:t>Girls team :</a:t>
            </a:r>
            <a:endParaRPr b="1" sz="1000">
              <a:latin typeface="Bree Serif"/>
              <a:ea typeface="Bree Serif"/>
              <a:cs typeface="Bree Serif"/>
              <a:sym typeface="Bree Serif"/>
            </a:endParaRPr>
          </a:p>
          <a:p>
            <a:pPr indent="0" lvl="0" marL="0" rtl="0" algn="l">
              <a:spcBef>
                <a:spcPts val="0"/>
              </a:spcBef>
              <a:spcAft>
                <a:spcPts val="0"/>
              </a:spcAft>
              <a:buNone/>
            </a:pPr>
            <a:r>
              <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Ajeed Al Rashoud</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‏Taif Alotaibi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‏Noura Al Turki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‏Amirah Al-Zahrani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‏Alhanouf Al-haluli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‏Sara Al-Abdulkarem</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‏Renad Al Haqbani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‏Nouf Al Humaidhi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Jude Al Khalifah</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Nouf Al Hussaini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 Danah Al Halees</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 Rema Al Mutawa</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 Maha Al Nahdi </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Razan Al zohaifi </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SzPts val="1000"/>
              <a:buFont typeface="Bree Serif"/>
              <a:buChar char="●"/>
            </a:pPr>
            <a:r>
              <a:rPr b="1" lang="ar" sz="1000">
                <a:latin typeface="Bree Serif"/>
                <a:ea typeface="Bree Serif"/>
                <a:cs typeface="Bree Serif"/>
                <a:sym typeface="Bree Serif"/>
              </a:rPr>
              <a:t>Ghalia </a:t>
            </a:r>
            <a:r>
              <a:rPr b="1" lang="ar" sz="1000">
                <a:solidFill>
                  <a:schemeClr val="dk1"/>
                </a:solidFill>
                <a:latin typeface="Bree Serif"/>
                <a:ea typeface="Bree Serif"/>
                <a:cs typeface="Bree Serif"/>
                <a:sym typeface="Bree Serif"/>
              </a:rPr>
              <a:t>Alnufaei</a:t>
            </a:r>
            <a:endParaRPr b="1" sz="1000">
              <a:latin typeface="Bree Serif"/>
              <a:ea typeface="Bree Serif"/>
              <a:cs typeface="Bree Serif"/>
              <a:sym typeface="Bree Serif"/>
            </a:endParaRPr>
          </a:p>
        </p:txBody>
      </p:sp>
      <p:sp>
        <p:nvSpPr>
          <p:cNvPr id="455" name="Google Shape;455;p46"/>
          <p:cNvSpPr txBox="1"/>
          <p:nvPr/>
        </p:nvSpPr>
        <p:spPr>
          <a:xfrm>
            <a:off x="3627475" y="769375"/>
            <a:ext cx="1499700" cy="41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400">
                <a:solidFill>
                  <a:srgbClr val="000000"/>
                </a:solidFill>
                <a:latin typeface="Bree Serif"/>
                <a:ea typeface="Bree Serif"/>
                <a:cs typeface="Bree Serif"/>
                <a:sym typeface="Bree Serif"/>
              </a:rPr>
              <a:t>Team leaders</a:t>
            </a:r>
            <a:endParaRPr b="1" sz="1400">
              <a:solidFill>
                <a:srgbClr val="000000"/>
              </a:solidFill>
            </a:endParaRPr>
          </a:p>
        </p:txBody>
      </p:sp>
      <p:sp>
        <p:nvSpPr>
          <p:cNvPr id="456" name="Google Shape;456;p46"/>
          <p:cNvSpPr/>
          <p:nvPr/>
        </p:nvSpPr>
        <p:spPr>
          <a:xfrm rot="10797124">
            <a:off x="8060850" y="4533850"/>
            <a:ext cx="1075800" cy="376500"/>
          </a:xfrm>
          <a:prstGeom prst="homePlate">
            <a:avLst>
              <a:gd fmla="val 50000" name="adj"/>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6"/>
          <p:cNvSpPr txBox="1"/>
          <p:nvPr/>
        </p:nvSpPr>
        <p:spPr>
          <a:xfrm>
            <a:off x="1680050" y="1341225"/>
            <a:ext cx="2411700" cy="246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ar" sz="1000">
                <a:latin typeface="Bree Serif"/>
                <a:ea typeface="Bree Serif"/>
                <a:cs typeface="Bree Serif"/>
                <a:sym typeface="Bree Serif"/>
              </a:rPr>
              <a:t>Boys team: </a:t>
            </a:r>
            <a:endParaRPr b="1" sz="1000">
              <a:latin typeface="Bree Serif"/>
              <a:ea typeface="Bree Serif"/>
              <a:cs typeface="Bree Serif"/>
              <a:sym typeface="Bree Serif"/>
            </a:endParaRPr>
          </a:p>
          <a:p>
            <a:pPr indent="-292100" lvl="0" marL="457200" rtl="0" algn="l">
              <a:lnSpc>
                <a:spcPct val="115000"/>
              </a:lnSpc>
              <a:spcBef>
                <a:spcPts val="1000"/>
              </a:spcBef>
              <a:spcAft>
                <a:spcPts val="0"/>
              </a:spcAft>
              <a:buClr>
                <a:srgbClr val="000000"/>
              </a:buClr>
              <a:buSzPts val="1000"/>
              <a:buFont typeface="Bree Serif"/>
              <a:buChar char="●"/>
            </a:pPr>
            <a:r>
              <a:rPr b="1" lang="ar" sz="1000">
                <a:latin typeface="Bree Serif"/>
                <a:ea typeface="Bree Serif"/>
                <a:cs typeface="Bree Serif"/>
                <a:sym typeface="Bree Serif"/>
              </a:rPr>
              <a:t>Mohammed Al-huqbani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Salman Alagla</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Ziyad Al-jofan</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Ali Aldawood</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Khalid Nagshabandi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Sameh nuser</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Abdullah Basamh</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Alwaleed Alsaleh</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Mohaned Makkawi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000000"/>
              </a:buClr>
              <a:buSzPts val="1000"/>
              <a:buFont typeface="Bree Serif"/>
              <a:buChar char="●"/>
            </a:pPr>
            <a:r>
              <a:rPr b="1" lang="ar" sz="1000">
                <a:latin typeface="Bree Serif"/>
                <a:ea typeface="Bree Serif"/>
                <a:cs typeface="Bree Serif"/>
                <a:sym typeface="Bree Serif"/>
              </a:rPr>
              <a:t>Abdullah Alghamdi</a:t>
            </a:r>
            <a:endParaRPr b="1" sz="1000">
              <a:latin typeface="Bree Serif"/>
              <a:ea typeface="Bree Serif"/>
              <a:cs typeface="Bree Serif"/>
              <a:sym typeface="Bree Serif"/>
            </a:endParaRPr>
          </a:p>
          <a:p>
            <a:pPr indent="-292100" lvl="0" marL="457200" rtl="0" algn="l">
              <a:lnSpc>
                <a:spcPct val="115000"/>
              </a:lnSpc>
              <a:spcBef>
                <a:spcPts val="0"/>
              </a:spcBef>
              <a:spcAft>
                <a:spcPts val="0"/>
              </a:spcAft>
              <a:buClr>
                <a:srgbClr val="695D46"/>
              </a:buClr>
              <a:buSzPts val="1000"/>
              <a:buFont typeface="Bree Serif"/>
              <a:buChar char="●"/>
            </a:pPr>
            <a:r>
              <a:rPr b="1" lang="ar" sz="1000">
                <a:latin typeface="Bree Serif"/>
                <a:ea typeface="Bree Serif"/>
                <a:cs typeface="Bree Serif"/>
                <a:sym typeface="Bree Serif"/>
              </a:rPr>
              <a:t>Badr Alshehri</a:t>
            </a:r>
            <a:endParaRPr b="1" sz="1000">
              <a:latin typeface="Bree Serif"/>
              <a:ea typeface="Bree Serif"/>
              <a:cs typeface="Bree Serif"/>
              <a:sym typeface="Bree Serif"/>
            </a:endParaRPr>
          </a:p>
        </p:txBody>
      </p:sp>
      <p:pic>
        <p:nvPicPr>
          <p:cNvPr id="458" name="Google Shape;458;p46">
            <a:hlinkClick r:id="rId4"/>
          </p:cNvPr>
          <p:cNvPicPr preferRelativeResize="0"/>
          <p:nvPr/>
        </p:nvPicPr>
        <p:blipFill>
          <a:blip r:embed="rId5">
            <a:alphaModFix/>
          </a:blip>
          <a:stretch>
            <a:fillRect/>
          </a:stretch>
        </p:blipFill>
        <p:spPr>
          <a:xfrm>
            <a:off x="8419788" y="4694550"/>
            <a:ext cx="217201" cy="198163"/>
          </a:xfrm>
          <a:prstGeom prst="rect">
            <a:avLst/>
          </a:prstGeom>
          <a:noFill/>
          <a:ln>
            <a:noFill/>
          </a:ln>
        </p:spPr>
      </p:pic>
      <p:pic>
        <p:nvPicPr>
          <p:cNvPr id="459" name="Google Shape;459;p46">
            <a:hlinkClick r:id="rId6"/>
          </p:cNvPr>
          <p:cNvPicPr preferRelativeResize="0"/>
          <p:nvPr/>
        </p:nvPicPr>
        <p:blipFill>
          <a:blip r:embed="rId7">
            <a:alphaModFix/>
          </a:blip>
          <a:stretch>
            <a:fillRect/>
          </a:stretch>
        </p:blipFill>
        <p:spPr>
          <a:xfrm>
            <a:off x="8721751" y="4722846"/>
            <a:ext cx="217200" cy="141600"/>
          </a:xfrm>
          <a:prstGeom prst="roundRect">
            <a:avLst>
              <a:gd fmla="val 16667" name="adj"/>
            </a:avLst>
          </a:prstGeom>
          <a:noFill/>
          <a:ln>
            <a:noFill/>
          </a:ln>
        </p:spPr>
      </p:pic>
      <p:sp>
        <p:nvSpPr>
          <p:cNvPr id="460" name="Google Shape;460;p46"/>
          <p:cNvSpPr txBox="1"/>
          <p:nvPr/>
        </p:nvSpPr>
        <p:spPr>
          <a:xfrm rot="-1103">
            <a:off x="8201548" y="4491094"/>
            <a:ext cx="935100" cy="23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ar" sz="800">
                <a:solidFill>
                  <a:srgbClr val="000000"/>
                </a:solidFill>
                <a:latin typeface="Bree Serif"/>
                <a:ea typeface="Bree Serif"/>
                <a:cs typeface="Bree Serif"/>
                <a:sym typeface="Bree Serif"/>
              </a:rPr>
              <a:t>Contact us: </a:t>
            </a:r>
            <a:endParaRPr b="1" sz="800">
              <a:solidFill>
                <a:srgbClr val="000000"/>
              </a:solidFill>
              <a:latin typeface="Bree Serif"/>
              <a:ea typeface="Bree Serif"/>
              <a:cs typeface="Bree Serif"/>
              <a:sym typeface="Bree Serif"/>
            </a:endParaRPr>
          </a:p>
          <a:p>
            <a:pPr indent="0" lvl="0" marL="0" rtl="0" algn="ctr">
              <a:lnSpc>
                <a:spcPct val="115000"/>
              </a:lnSpc>
              <a:spcBef>
                <a:spcPts val="0"/>
              </a:spcBef>
              <a:spcAft>
                <a:spcPts val="0"/>
              </a:spcAft>
              <a:buNone/>
            </a:pPr>
            <a:r>
              <a:t/>
            </a:r>
            <a:endParaRPr b="1" sz="800">
              <a:solidFill>
                <a:srgbClr val="000000"/>
              </a:solidFill>
              <a:latin typeface="Bree Serif"/>
              <a:ea typeface="Bree Serif"/>
              <a:cs typeface="Bree Serif"/>
              <a:sym typeface="Bree Serif"/>
            </a:endParaRPr>
          </a:p>
        </p:txBody>
      </p:sp>
      <p:pic>
        <p:nvPicPr>
          <p:cNvPr id="461" name="Google Shape;461;p46"/>
          <p:cNvPicPr preferRelativeResize="0"/>
          <p:nvPr/>
        </p:nvPicPr>
        <p:blipFill rotWithShape="1">
          <a:blip r:embed="rId3">
            <a:alphaModFix/>
          </a:blip>
          <a:srcRect b="40678" l="16887" r="48995" t="28723"/>
          <a:stretch/>
        </p:blipFill>
        <p:spPr>
          <a:xfrm>
            <a:off x="1859675" y="1833725"/>
            <a:ext cx="217200" cy="194808"/>
          </a:xfrm>
          <a:prstGeom prst="rect">
            <a:avLst/>
          </a:prstGeom>
          <a:noFill/>
          <a:ln>
            <a:noFill/>
          </a:ln>
        </p:spPr>
      </p:pic>
      <p:pic>
        <p:nvPicPr>
          <p:cNvPr id="462" name="Google Shape;462;p46"/>
          <p:cNvPicPr preferRelativeResize="0"/>
          <p:nvPr/>
        </p:nvPicPr>
        <p:blipFill rotWithShape="1">
          <a:blip r:embed="rId3">
            <a:alphaModFix/>
          </a:blip>
          <a:srcRect b="40678" l="16887" r="48995" t="28723"/>
          <a:stretch/>
        </p:blipFill>
        <p:spPr>
          <a:xfrm>
            <a:off x="1497725" y="1180425"/>
            <a:ext cx="217200" cy="19480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0" name="Shape 220"/>
        <p:cNvGrpSpPr/>
        <p:nvPr/>
      </p:nvGrpSpPr>
      <p:grpSpPr>
        <a:xfrm>
          <a:off x="0" y="0"/>
          <a:ext cx="0" cy="0"/>
          <a:chOff x="0" y="0"/>
          <a:chExt cx="0" cy="0"/>
        </a:xfrm>
      </p:grpSpPr>
      <p:sp>
        <p:nvSpPr>
          <p:cNvPr id="221" name="Google Shape;221;p38"/>
          <p:cNvSpPr txBox="1"/>
          <p:nvPr/>
        </p:nvSpPr>
        <p:spPr>
          <a:xfrm>
            <a:off x="1023350" y="2148688"/>
            <a:ext cx="4822800" cy="1599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Bree Serif"/>
              <a:buChar char="●"/>
            </a:pPr>
            <a:r>
              <a:rPr lang="ar">
                <a:solidFill>
                  <a:schemeClr val="dk1"/>
                </a:solidFill>
                <a:latin typeface="Bree Serif"/>
                <a:ea typeface="Bree Serif"/>
                <a:cs typeface="Bree Serif"/>
                <a:sym typeface="Bree Serif"/>
              </a:rPr>
              <a:t>Describe the female cycles (Ovarian &amp; Uterine).</a:t>
            </a:r>
            <a:endParaRPr>
              <a:solidFill>
                <a:schemeClr val="dk1"/>
              </a:solidFill>
              <a:latin typeface="Bree Serif"/>
              <a:ea typeface="Bree Serif"/>
              <a:cs typeface="Bree Serif"/>
              <a:sym typeface="Bree Serif"/>
            </a:endParaRPr>
          </a:p>
          <a:p>
            <a:pPr indent="-317500" lvl="0" marL="457200" rtl="0" algn="l">
              <a:lnSpc>
                <a:spcPct val="115000"/>
              </a:lnSpc>
              <a:spcBef>
                <a:spcPts val="0"/>
              </a:spcBef>
              <a:spcAft>
                <a:spcPts val="0"/>
              </a:spcAft>
              <a:buClr>
                <a:schemeClr val="dk1"/>
              </a:buClr>
              <a:buSzPts val="1400"/>
              <a:buFont typeface="Bree Serif"/>
              <a:buChar char="●"/>
            </a:pPr>
            <a:r>
              <a:rPr lang="ar">
                <a:solidFill>
                  <a:schemeClr val="dk1"/>
                </a:solidFill>
                <a:latin typeface="Bree Serif"/>
                <a:ea typeface="Bree Serif"/>
                <a:cs typeface="Bree Serif"/>
                <a:sym typeface="Bree Serif"/>
              </a:rPr>
              <a:t>Define and differentiate the types of gametogenesis.</a:t>
            </a:r>
            <a:endParaRPr>
              <a:solidFill>
                <a:schemeClr val="dk1"/>
              </a:solidFill>
              <a:latin typeface="Bree Serif"/>
              <a:ea typeface="Bree Serif"/>
              <a:cs typeface="Bree Serif"/>
              <a:sym typeface="Bree Serif"/>
            </a:endParaRPr>
          </a:p>
          <a:p>
            <a:pPr indent="-317500" lvl="0" marL="457200" rtl="0" algn="l">
              <a:lnSpc>
                <a:spcPct val="115000"/>
              </a:lnSpc>
              <a:spcBef>
                <a:spcPts val="0"/>
              </a:spcBef>
              <a:spcAft>
                <a:spcPts val="0"/>
              </a:spcAft>
              <a:buClr>
                <a:schemeClr val="dk1"/>
              </a:buClr>
              <a:buSzPts val="1400"/>
              <a:buFont typeface="Bree Serif"/>
              <a:buChar char="●"/>
            </a:pPr>
            <a:r>
              <a:rPr lang="ar">
                <a:solidFill>
                  <a:schemeClr val="dk1"/>
                </a:solidFill>
                <a:latin typeface="Bree Serif"/>
                <a:ea typeface="Bree Serif"/>
                <a:cs typeface="Bree Serif"/>
                <a:sym typeface="Bree Serif"/>
              </a:rPr>
              <a:t>Describe briefly the process of spermatogenesis.</a:t>
            </a:r>
            <a:endParaRPr>
              <a:solidFill>
                <a:schemeClr val="dk1"/>
              </a:solidFill>
              <a:latin typeface="Bree Serif"/>
              <a:ea typeface="Bree Serif"/>
              <a:cs typeface="Bree Serif"/>
              <a:sym typeface="Bree Serif"/>
            </a:endParaRPr>
          </a:p>
          <a:p>
            <a:pPr indent="-317500" lvl="0" marL="457200" rtl="0" algn="l">
              <a:lnSpc>
                <a:spcPct val="115000"/>
              </a:lnSpc>
              <a:spcBef>
                <a:spcPts val="0"/>
              </a:spcBef>
              <a:spcAft>
                <a:spcPts val="0"/>
              </a:spcAft>
              <a:buClr>
                <a:schemeClr val="dk1"/>
              </a:buClr>
              <a:buSzPts val="1400"/>
              <a:buFont typeface="Bree Serif"/>
              <a:buChar char="●"/>
            </a:pPr>
            <a:r>
              <a:rPr lang="ar">
                <a:solidFill>
                  <a:schemeClr val="dk1"/>
                </a:solidFill>
                <a:latin typeface="Bree Serif"/>
                <a:ea typeface="Bree Serif"/>
                <a:cs typeface="Bree Serif"/>
                <a:sym typeface="Bree Serif"/>
              </a:rPr>
              <a:t>Describe briefly the process of oogenesis</a:t>
            </a:r>
            <a:r>
              <a:rPr lang="ar">
                <a:solidFill>
                  <a:schemeClr val="dk1"/>
                </a:solidFill>
                <a:latin typeface="Bree Serif"/>
                <a:ea typeface="Bree Serif"/>
                <a:cs typeface="Bree Serif"/>
                <a:sym typeface="Bree Serif"/>
              </a:rPr>
              <a:t>.</a:t>
            </a:r>
            <a:endParaRPr>
              <a:solidFill>
                <a:schemeClr val="dk1"/>
              </a:solidFill>
              <a:latin typeface="Bree Serif"/>
              <a:ea typeface="Bree Serif"/>
              <a:cs typeface="Bree Serif"/>
              <a:sym typeface="Bree Serif"/>
            </a:endParaRPr>
          </a:p>
          <a:p>
            <a:pPr indent="-317500" lvl="0" marL="457200" rtl="0" algn="l">
              <a:lnSpc>
                <a:spcPct val="115000"/>
              </a:lnSpc>
              <a:spcBef>
                <a:spcPts val="0"/>
              </a:spcBef>
              <a:spcAft>
                <a:spcPts val="0"/>
              </a:spcAft>
              <a:buClr>
                <a:schemeClr val="dk1"/>
              </a:buClr>
              <a:buSzPts val="1400"/>
              <a:buFont typeface="Bree Serif"/>
              <a:buChar char="●"/>
            </a:pPr>
            <a:r>
              <a:rPr lang="ar">
                <a:solidFill>
                  <a:schemeClr val="dk1"/>
                </a:solidFill>
                <a:latin typeface="Bree Serif"/>
                <a:ea typeface="Bree Serif"/>
                <a:cs typeface="Bree Serif"/>
                <a:sym typeface="Bree Serif"/>
              </a:rPr>
              <a:t>Do people seriously read these?</a:t>
            </a:r>
            <a:endParaRPr>
              <a:solidFill>
                <a:schemeClr val="dk1"/>
              </a:solidFill>
              <a:latin typeface="Bree Serif"/>
              <a:ea typeface="Bree Serif"/>
              <a:cs typeface="Bree Serif"/>
              <a:sym typeface="Bree Serif"/>
            </a:endParaRPr>
          </a:p>
          <a:p>
            <a:pPr indent="0" lvl="0" marL="457200" rtl="0" algn="l">
              <a:lnSpc>
                <a:spcPct val="115000"/>
              </a:lnSpc>
              <a:spcBef>
                <a:spcPts val="0"/>
              </a:spcBef>
              <a:spcAft>
                <a:spcPts val="0"/>
              </a:spcAft>
              <a:buNone/>
            </a:pPr>
            <a:r>
              <a:t/>
            </a:r>
            <a:endParaRPr>
              <a:solidFill>
                <a:schemeClr val="dk1"/>
              </a:solidFill>
              <a:latin typeface="Bree Serif"/>
              <a:ea typeface="Bree Serif"/>
              <a:cs typeface="Bree Serif"/>
              <a:sym typeface="Bree Serif"/>
            </a:endParaRPr>
          </a:p>
          <a:p>
            <a:pPr indent="0" lvl="0" marL="0" rtl="0" algn="l">
              <a:spcBef>
                <a:spcPts val="0"/>
              </a:spcBef>
              <a:spcAft>
                <a:spcPts val="0"/>
              </a:spcAft>
              <a:buNone/>
            </a:pPr>
            <a:r>
              <a:t/>
            </a:r>
            <a:endParaRPr b="1">
              <a:latin typeface="Bree Serif"/>
              <a:ea typeface="Bree Serif"/>
              <a:cs typeface="Bree Serif"/>
              <a:sym typeface="Bree Serif"/>
            </a:endParaRPr>
          </a:p>
        </p:txBody>
      </p:sp>
      <p:sp>
        <p:nvSpPr>
          <p:cNvPr id="222" name="Google Shape;222;p38"/>
          <p:cNvSpPr txBox="1"/>
          <p:nvPr/>
        </p:nvSpPr>
        <p:spPr>
          <a:xfrm>
            <a:off x="1145000" y="1746100"/>
            <a:ext cx="5021700" cy="4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a:solidFill>
                  <a:srgbClr val="FF0000"/>
                </a:solidFill>
                <a:latin typeface="Bree Serif"/>
                <a:ea typeface="Bree Serif"/>
                <a:cs typeface="Bree Serif"/>
                <a:sym typeface="Bree Serif"/>
              </a:rPr>
              <a:t>At the end of the lecture, students should be able to:</a:t>
            </a:r>
            <a:endParaRPr/>
          </a:p>
        </p:txBody>
      </p:sp>
      <p:sp>
        <p:nvSpPr>
          <p:cNvPr id="223" name="Google Shape;223;p38"/>
          <p:cNvSpPr txBox="1"/>
          <p:nvPr/>
        </p:nvSpPr>
        <p:spPr>
          <a:xfrm>
            <a:off x="1658458" y="673236"/>
            <a:ext cx="3552600" cy="5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3000">
                <a:solidFill>
                  <a:srgbClr val="000000"/>
                </a:solidFill>
                <a:latin typeface="Bree Serif"/>
                <a:ea typeface="Bree Serif"/>
                <a:cs typeface="Bree Serif"/>
                <a:sym typeface="Bree Serif"/>
              </a:rPr>
              <a:t>Objectives</a:t>
            </a:r>
            <a:endParaRPr b="1" sz="3000">
              <a:solidFill>
                <a:srgbClr val="000000"/>
              </a:solidFill>
              <a:latin typeface="Bree Serif"/>
              <a:ea typeface="Bree Serif"/>
              <a:cs typeface="Bree Serif"/>
              <a:sym typeface="Bree Serif"/>
            </a:endParaRPr>
          </a:p>
        </p:txBody>
      </p:sp>
      <p:pic>
        <p:nvPicPr>
          <p:cNvPr id="224" name="Google Shape;224;p38"/>
          <p:cNvPicPr preferRelativeResize="0"/>
          <p:nvPr/>
        </p:nvPicPr>
        <p:blipFill>
          <a:blip r:embed="rId3">
            <a:alphaModFix/>
          </a:blip>
          <a:stretch>
            <a:fillRect/>
          </a:stretch>
        </p:blipFill>
        <p:spPr>
          <a:xfrm>
            <a:off x="952550" y="1799601"/>
            <a:ext cx="192450" cy="234100"/>
          </a:xfrm>
          <a:prstGeom prst="rect">
            <a:avLst/>
          </a:prstGeom>
          <a:noFill/>
          <a:ln>
            <a:noFill/>
          </a:ln>
        </p:spPr>
      </p:pic>
      <p:sp>
        <p:nvSpPr>
          <p:cNvPr id="225" name="Google Shape;225;p38"/>
          <p:cNvSpPr txBox="1"/>
          <p:nvPr/>
        </p:nvSpPr>
        <p:spPr>
          <a:xfrm>
            <a:off x="6699375" y="413875"/>
            <a:ext cx="1965000" cy="1055100"/>
          </a:xfrm>
          <a:prstGeom prst="rect">
            <a:avLst/>
          </a:prstGeom>
          <a:noFill/>
          <a:ln cap="flat" cmpd="sng" w="19050">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i="0" lang="ar" sz="1000" u="none" cap="none" strike="noStrike">
                <a:solidFill>
                  <a:srgbClr val="000000"/>
                </a:solidFill>
                <a:latin typeface="Bree Serif"/>
                <a:ea typeface="Bree Serif"/>
                <a:cs typeface="Bree Serif"/>
                <a:sym typeface="Bree Serif"/>
              </a:rPr>
              <a:t>Color guide :</a:t>
            </a:r>
            <a:endParaRPr b="1" i="0" sz="1000" u="none" cap="none" strike="noStrike">
              <a:solidFill>
                <a:srgbClr val="000000"/>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b="0" i="0" lang="ar" sz="1000" u="none" cap="none" strike="noStrike">
                <a:solidFill>
                  <a:srgbClr val="000000"/>
                </a:solidFill>
                <a:latin typeface="Bree Serif"/>
                <a:ea typeface="Bree Serif"/>
                <a:cs typeface="Bree Serif"/>
                <a:sym typeface="Bree Serif"/>
              </a:rPr>
              <a:t>Only in boys slides in </a:t>
            </a:r>
            <a:r>
              <a:rPr b="1" i="0" lang="ar" sz="1000" u="none" cap="none" strike="noStrike">
                <a:solidFill>
                  <a:srgbClr val="93C47D"/>
                </a:solidFill>
                <a:latin typeface="Bree Serif"/>
                <a:ea typeface="Bree Serif"/>
                <a:cs typeface="Bree Serif"/>
                <a:sym typeface="Bree Serif"/>
              </a:rPr>
              <a:t>Green</a:t>
            </a:r>
            <a:endParaRPr b="1" i="0" sz="1000" u="none" cap="none" strike="noStrike">
              <a:solidFill>
                <a:srgbClr val="93C47D"/>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b="0" i="0" lang="ar" sz="1000" u="none" cap="none" strike="noStrike">
                <a:solidFill>
                  <a:srgbClr val="000000"/>
                </a:solidFill>
                <a:latin typeface="Bree Serif"/>
                <a:ea typeface="Bree Serif"/>
                <a:cs typeface="Bree Serif"/>
                <a:sym typeface="Bree Serif"/>
              </a:rPr>
              <a:t>Only in girls slides in </a:t>
            </a:r>
            <a:r>
              <a:rPr b="1" i="0" lang="ar" sz="1000" u="none" cap="none" strike="noStrike">
                <a:solidFill>
                  <a:srgbClr val="674EA7"/>
                </a:solidFill>
                <a:latin typeface="Bree Serif"/>
                <a:ea typeface="Bree Serif"/>
                <a:cs typeface="Bree Serif"/>
                <a:sym typeface="Bree Serif"/>
              </a:rPr>
              <a:t>Purple</a:t>
            </a:r>
            <a:endParaRPr b="1" i="0" sz="1000" u="none" cap="none" strike="noStrike">
              <a:solidFill>
                <a:srgbClr val="674EA7"/>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b="0" i="0" lang="ar" sz="1000" u="none" cap="none" strike="noStrike">
                <a:solidFill>
                  <a:srgbClr val="000000"/>
                </a:solidFill>
                <a:latin typeface="Bree Serif"/>
                <a:ea typeface="Bree Serif"/>
                <a:cs typeface="Bree Serif"/>
                <a:sym typeface="Bree Serif"/>
              </a:rPr>
              <a:t>important in </a:t>
            </a:r>
            <a:r>
              <a:rPr b="1" i="0" lang="ar" sz="1000" u="none" cap="none" strike="noStrike">
                <a:solidFill>
                  <a:srgbClr val="FF0000"/>
                </a:solidFill>
                <a:latin typeface="Bree Serif"/>
                <a:ea typeface="Bree Serif"/>
                <a:cs typeface="Bree Serif"/>
                <a:sym typeface="Bree Serif"/>
              </a:rPr>
              <a:t>Red</a:t>
            </a:r>
            <a:endParaRPr b="1" i="0" sz="1000" u="none" cap="none" strike="noStrike">
              <a:solidFill>
                <a:srgbClr val="0070C0"/>
              </a:solidFill>
              <a:latin typeface="Bree Serif"/>
              <a:ea typeface="Bree Serif"/>
              <a:cs typeface="Bree Serif"/>
              <a:sym typeface="Bree Serif"/>
            </a:endParaRPr>
          </a:p>
          <a:p>
            <a:pPr indent="0" lvl="0" marL="0" marR="0" rtl="0" algn="l">
              <a:lnSpc>
                <a:spcPct val="115000"/>
              </a:lnSpc>
              <a:spcBef>
                <a:spcPts val="0"/>
              </a:spcBef>
              <a:spcAft>
                <a:spcPts val="0"/>
              </a:spcAft>
              <a:buClr>
                <a:srgbClr val="000000"/>
              </a:buClr>
              <a:buSzPts val="1200"/>
              <a:buFont typeface="Arial"/>
              <a:buNone/>
            </a:pPr>
            <a:r>
              <a:rPr lang="ar" sz="1000">
                <a:latin typeface="Bree Serif"/>
                <a:ea typeface="Bree Serif"/>
                <a:cs typeface="Bree Serif"/>
                <a:sym typeface="Bree Serif"/>
              </a:rPr>
              <a:t>Notes </a:t>
            </a:r>
            <a:r>
              <a:rPr b="0" i="0" lang="ar" sz="1000" u="none" cap="none" strike="noStrike">
                <a:solidFill>
                  <a:srgbClr val="000000"/>
                </a:solidFill>
                <a:latin typeface="Bree Serif"/>
                <a:ea typeface="Bree Serif"/>
                <a:cs typeface="Bree Serif"/>
                <a:sym typeface="Bree Serif"/>
              </a:rPr>
              <a:t>in </a:t>
            </a:r>
            <a:r>
              <a:rPr b="1" i="0" lang="ar" sz="1000" u="none" cap="none" strike="noStrike">
                <a:solidFill>
                  <a:srgbClr val="B7B7B7"/>
                </a:solidFill>
                <a:latin typeface="Bree Serif"/>
                <a:ea typeface="Bree Serif"/>
                <a:cs typeface="Bree Serif"/>
                <a:sym typeface="Bree Serif"/>
              </a:rPr>
              <a:t>Grey</a:t>
            </a:r>
            <a:endParaRPr b="0" i="0" sz="1000" u="none" cap="none" strike="noStrike">
              <a:solidFill>
                <a:srgbClr val="B7B7B7"/>
              </a:solidFill>
              <a:latin typeface="Bree Serif"/>
              <a:ea typeface="Bree Serif"/>
              <a:cs typeface="Bree Serif"/>
              <a:sym typeface="Bree Serif"/>
            </a:endParaRPr>
          </a:p>
        </p:txBody>
      </p:sp>
      <p:sp>
        <p:nvSpPr>
          <p:cNvPr id="226" name="Google Shape;226;p38"/>
          <p:cNvSpPr/>
          <p:nvPr/>
        </p:nvSpPr>
        <p:spPr>
          <a:xfrm rot="-5400000">
            <a:off x="4457100" y="-4457100"/>
            <a:ext cx="234000" cy="91482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7" name="Google Shape;227;p38"/>
          <p:cNvPicPr preferRelativeResize="0"/>
          <p:nvPr/>
        </p:nvPicPr>
        <p:blipFill rotWithShape="1">
          <a:blip r:embed="rId4">
            <a:alphaModFix/>
          </a:blip>
          <a:srcRect b="79975" l="75041" r="14386" t="0"/>
          <a:stretch/>
        </p:blipFill>
        <p:spPr>
          <a:xfrm>
            <a:off x="7899088" y="1570116"/>
            <a:ext cx="387666" cy="373497"/>
          </a:xfrm>
          <a:prstGeom prst="rect">
            <a:avLst/>
          </a:prstGeom>
          <a:noFill/>
          <a:ln>
            <a:noFill/>
          </a:ln>
        </p:spPr>
      </p:pic>
      <p:pic>
        <p:nvPicPr>
          <p:cNvPr id="228" name="Google Shape;228;p38"/>
          <p:cNvPicPr preferRelativeResize="0"/>
          <p:nvPr/>
        </p:nvPicPr>
        <p:blipFill rotWithShape="1">
          <a:blip r:embed="rId4">
            <a:alphaModFix/>
          </a:blip>
          <a:srcRect b="85198" l="1163" r="89822" t="0"/>
          <a:stretch/>
        </p:blipFill>
        <p:spPr>
          <a:xfrm rot="-6953490">
            <a:off x="6808136" y="2657757"/>
            <a:ext cx="494555" cy="378077"/>
          </a:xfrm>
          <a:prstGeom prst="rect">
            <a:avLst/>
          </a:prstGeom>
          <a:noFill/>
          <a:ln>
            <a:noFill/>
          </a:ln>
        </p:spPr>
      </p:pic>
      <p:grpSp>
        <p:nvGrpSpPr>
          <p:cNvPr id="229" name="Google Shape;229;p38"/>
          <p:cNvGrpSpPr/>
          <p:nvPr/>
        </p:nvGrpSpPr>
        <p:grpSpPr>
          <a:xfrm>
            <a:off x="8205236" y="1943619"/>
            <a:ext cx="757024" cy="738050"/>
            <a:chOff x="177171" y="1726174"/>
            <a:chExt cx="1008155" cy="993338"/>
          </a:xfrm>
        </p:grpSpPr>
        <p:pic>
          <p:nvPicPr>
            <p:cNvPr id="230" name="Google Shape;230;p38"/>
            <p:cNvPicPr preferRelativeResize="0"/>
            <p:nvPr/>
          </p:nvPicPr>
          <p:blipFill rotWithShape="1">
            <a:blip r:embed="rId4">
              <a:alphaModFix/>
            </a:blip>
            <a:srcRect b="66792" l="9354" r="74521" t="0"/>
            <a:stretch/>
          </p:blipFill>
          <p:spPr>
            <a:xfrm rot="19">
              <a:off x="246927" y="1726176"/>
              <a:ext cx="938399" cy="929527"/>
            </a:xfrm>
            <a:prstGeom prst="rect">
              <a:avLst/>
            </a:prstGeom>
            <a:noFill/>
            <a:ln>
              <a:noFill/>
            </a:ln>
          </p:spPr>
        </p:pic>
        <p:sp>
          <p:nvSpPr>
            <p:cNvPr id="231" name="Google Shape;231;p38"/>
            <p:cNvSpPr/>
            <p:nvPr/>
          </p:nvSpPr>
          <p:spPr>
            <a:xfrm>
              <a:off x="177171" y="2413212"/>
              <a:ext cx="378300" cy="306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2" name="Google Shape;232;p38"/>
          <p:cNvPicPr preferRelativeResize="0"/>
          <p:nvPr/>
        </p:nvPicPr>
        <p:blipFill>
          <a:blip r:embed="rId5">
            <a:alphaModFix/>
          </a:blip>
          <a:stretch>
            <a:fillRect/>
          </a:stretch>
        </p:blipFill>
        <p:spPr>
          <a:xfrm rot="-1008638">
            <a:off x="7924062" y="2789172"/>
            <a:ext cx="489733" cy="555150"/>
          </a:xfrm>
          <a:prstGeom prst="rect">
            <a:avLst/>
          </a:prstGeom>
          <a:noFill/>
          <a:ln>
            <a:noFill/>
          </a:ln>
        </p:spPr>
      </p:pic>
      <p:pic>
        <p:nvPicPr>
          <p:cNvPr id="233" name="Google Shape;233;p38"/>
          <p:cNvPicPr preferRelativeResize="0"/>
          <p:nvPr/>
        </p:nvPicPr>
        <p:blipFill rotWithShape="1">
          <a:blip r:embed="rId6">
            <a:alphaModFix/>
          </a:blip>
          <a:srcRect b="68013" l="91893" r="-205" t="5657"/>
          <a:stretch/>
        </p:blipFill>
        <p:spPr>
          <a:xfrm>
            <a:off x="8509446" y="3156329"/>
            <a:ext cx="387666" cy="457199"/>
          </a:xfrm>
          <a:prstGeom prst="rect">
            <a:avLst/>
          </a:prstGeom>
          <a:noFill/>
          <a:ln>
            <a:noFill/>
          </a:ln>
        </p:spPr>
      </p:pic>
      <p:grpSp>
        <p:nvGrpSpPr>
          <p:cNvPr id="234" name="Google Shape;234;p38"/>
          <p:cNvGrpSpPr/>
          <p:nvPr/>
        </p:nvGrpSpPr>
        <p:grpSpPr>
          <a:xfrm>
            <a:off x="6954402" y="4119746"/>
            <a:ext cx="907747" cy="774053"/>
            <a:chOff x="-3" y="2941789"/>
            <a:chExt cx="1375790" cy="1109276"/>
          </a:xfrm>
        </p:grpSpPr>
        <p:grpSp>
          <p:nvGrpSpPr>
            <p:cNvPr id="235" name="Google Shape;235;p38"/>
            <p:cNvGrpSpPr/>
            <p:nvPr/>
          </p:nvGrpSpPr>
          <p:grpSpPr>
            <a:xfrm>
              <a:off x="4" y="2941789"/>
              <a:ext cx="1375784" cy="1109276"/>
              <a:chOff x="3566" y="2724900"/>
              <a:chExt cx="1375784" cy="1109276"/>
            </a:xfrm>
          </p:grpSpPr>
          <p:pic>
            <p:nvPicPr>
              <p:cNvPr id="236" name="Google Shape;236;p38"/>
              <p:cNvPicPr preferRelativeResize="0"/>
              <p:nvPr/>
            </p:nvPicPr>
            <p:blipFill rotWithShape="1">
              <a:blip r:embed="rId4">
                <a:alphaModFix/>
              </a:blip>
              <a:srcRect b="20196" l="11422" r="67978" t="45214"/>
              <a:stretch/>
            </p:blipFill>
            <p:spPr>
              <a:xfrm>
                <a:off x="40675" y="2835450"/>
                <a:ext cx="1236603" cy="998726"/>
              </a:xfrm>
              <a:prstGeom prst="rect">
                <a:avLst/>
              </a:prstGeom>
              <a:noFill/>
              <a:ln>
                <a:noFill/>
              </a:ln>
            </p:spPr>
          </p:pic>
          <p:sp>
            <p:nvSpPr>
              <p:cNvPr id="237" name="Google Shape;237;p38"/>
              <p:cNvSpPr/>
              <p:nvPr/>
            </p:nvSpPr>
            <p:spPr>
              <a:xfrm>
                <a:off x="791650" y="2724900"/>
                <a:ext cx="587700" cy="395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8"/>
              <p:cNvSpPr/>
              <p:nvPr/>
            </p:nvSpPr>
            <p:spPr>
              <a:xfrm rot="5156853">
                <a:off x="-59146" y="3362007"/>
                <a:ext cx="369323" cy="218337"/>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9" name="Google Shape;239;p38"/>
            <p:cNvSpPr/>
            <p:nvPr/>
          </p:nvSpPr>
          <p:spPr>
            <a:xfrm>
              <a:off x="-3" y="3046914"/>
              <a:ext cx="355200" cy="76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0" name="Google Shape;240;p38"/>
          <p:cNvPicPr preferRelativeResize="0"/>
          <p:nvPr/>
        </p:nvPicPr>
        <p:blipFill rotWithShape="1">
          <a:blip r:embed="rId4">
            <a:alphaModFix/>
          </a:blip>
          <a:srcRect b="43033" l="23711" r="63311" t="26861"/>
          <a:stretch/>
        </p:blipFill>
        <p:spPr>
          <a:xfrm>
            <a:off x="7556425" y="3392430"/>
            <a:ext cx="548224" cy="646877"/>
          </a:xfrm>
          <a:prstGeom prst="rect">
            <a:avLst/>
          </a:prstGeom>
          <a:noFill/>
          <a:ln>
            <a:noFill/>
          </a:ln>
        </p:spPr>
      </p:pic>
      <p:pic>
        <p:nvPicPr>
          <p:cNvPr id="241" name="Google Shape;241;p38"/>
          <p:cNvPicPr preferRelativeResize="0"/>
          <p:nvPr/>
        </p:nvPicPr>
        <p:blipFill rotWithShape="1">
          <a:blip r:embed="rId7">
            <a:alphaModFix/>
          </a:blip>
          <a:srcRect b="4320" l="68721" r="-2572" t="32336"/>
          <a:stretch/>
        </p:blipFill>
        <p:spPr>
          <a:xfrm>
            <a:off x="7862143" y="3930872"/>
            <a:ext cx="1208422" cy="1150253"/>
          </a:xfrm>
          <a:prstGeom prst="rect">
            <a:avLst/>
          </a:prstGeom>
          <a:noFill/>
          <a:ln>
            <a:noFill/>
          </a:ln>
        </p:spPr>
      </p:pic>
      <p:pic>
        <p:nvPicPr>
          <p:cNvPr id="242" name="Google Shape;242;p38"/>
          <p:cNvPicPr preferRelativeResize="0"/>
          <p:nvPr/>
        </p:nvPicPr>
        <p:blipFill rotWithShape="1">
          <a:blip r:embed="rId4">
            <a:alphaModFix/>
          </a:blip>
          <a:srcRect b="21625" l="23798" r="67043" t="65529"/>
          <a:stretch/>
        </p:blipFill>
        <p:spPr>
          <a:xfrm rot="-794723">
            <a:off x="7732474" y="2336625"/>
            <a:ext cx="342053" cy="302748"/>
          </a:xfrm>
          <a:prstGeom prst="rect">
            <a:avLst/>
          </a:prstGeom>
          <a:noFill/>
          <a:ln>
            <a:noFill/>
          </a:ln>
        </p:spPr>
      </p:pic>
      <p:pic>
        <p:nvPicPr>
          <p:cNvPr id="243" name="Google Shape;243;p38"/>
          <p:cNvPicPr preferRelativeResize="0"/>
          <p:nvPr/>
        </p:nvPicPr>
        <p:blipFill rotWithShape="1">
          <a:blip r:embed="rId6">
            <a:alphaModFix/>
          </a:blip>
          <a:srcRect b="0" l="64708" r="25542" t="57992"/>
          <a:stretch/>
        </p:blipFill>
        <p:spPr>
          <a:xfrm rot="933220">
            <a:off x="7242581" y="2722319"/>
            <a:ext cx="432451" cy="688841"/>
          </a:xfrm>
          <a:prstGeom prst="rect">
            <a:avLst/>
          </a:prstGeom>
          <a:noFill/>
          <a:ln>
            <a:noFill/>
          </a:ln>
        </p:spPr>
      </p:pic>
      <p:pic>
        <p:nvPicPr>
          <p:cNvPr id="244" name="Google Shape;244;p38"/>
          <p:cNvPicPr preferRelativeResize="0"/>
          <p:nvPr/>
        </p:nvPicPr>
        <p:blipFill rotWithShape="1">
          <a:blip r:embed="rId8">
            <a:alphaModFix/>
          </a:blip>
          <a:srcRect b="71101" l="3438" r="72468" t="3439"/>
          <a:stretch/>
        </p:blipFill>
        <p:spPr>
          <a:xfrm rot="-18">
            <a:off x="6781305" y="1570119"/>
            <a:ext cx="968980" cy="964024"/>
          </a:xfrm>
          <a:prstGeom prst="rect">
            <a:avLst/>
          </a:prstGeom>
          <a:noFill/>
          <a:ln>
            <a:noFill/>
          </a:ln>
        </p:spPr>
      </p:pic>
      <p:pic>
        <p:nvPicPr>
          <p:cNvPr id="245" name="Google Shape;245;p38"/>
          <p:cNvPicPr preferRelativeResize="0"/>
          <p:nvPr/>
        </p:nvPicPr>
        <p:blipFill rotWithShape="1">
          <a:blip r:embed="rId6">
            <a:alphaModFix/>
          </a:blip>
          <a:srcRect b="49985" l="674" r="85148" t="34138"/>
          <a:stretch/>
        </p:blipFill>
        <p:spPr>
          <a:xfrm>
            <a:off x="6825732" y="3655093"/>
            <a:ext cx="791987" cy="330218"/>
          </a:xfrm>
          <a:prstGeom prst="rect">
            <a:avLst/>
          </a:prstGeom>
          <a:noFill/>
          <a:ln>
            <a:noFill/>
          </a:ln>
        </p:spPr>
      </p:pic>
      <p:sp>
        <p:nvSpPr>
          <p:cNvPr id="246" name="Google Shape;246;p38"/>
          <p:cNvSpPr txBox="1"/>
          <p:nvPr/>
        </p:nvSpPr>
        <p:spPr>
          <a:xfrm>
            <a:off x="4350775" y="4678525"/>
            <a:ext cx="18159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400">
                <a:solidFill>
                  <a:schemeClr val="accent1"/>
                </a:solidFill>
                <a:uFill>
                  <a:noFill/>
                </a:uFill>
                <a:latin typeface="Bree Serif"/>
                <a:ea typeface="Bree Serif"/>
                <a:cs typeface="Bree Serif"/>
                <a:sym typeface="Bree Serif"/>
                <a:hlinkClick r:id="rId9"/>
              </a:rPr>
              <a:t>My quarantine vibes, enjoy :)</a:t>
            </a:r>
            <a:endParaRPr sz="400">
              <a:solidFill>
                <a:schemeClr val="accent1"/>
              </a:solidFill>
              <a:latin typeface="Bree Serif"/>
              <a:ea typeface="Bree Serif"/>
              <a:cs typeface="Bree Serif"/>
              <a:sym typeface="Bree Serif"/>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9"/>
          <p:cNvSpPr txBox="1"/>
          <p:nvPr>
            <p:ph type="ctrTitle"/>
          </p:nvPr>
        </p:nvSpPr>
        <p:spPr>
          <a:xfrm>
            <a:off x="60366" y="4449"/>
            <a:ext cx="5392200" cy="68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ar"/>
              <a:t>Female Reproductive Cycles</a:t>
            </a:r>
            <a:endParaRPr/>
          </a:p>
        </p:txBody>
      </p:sp>
      <p:sp>
        <p:nvSpPr>
          <p:cNvPr id="252" name="Google Shape;252;p39"/>
          <p:cNvSpPr txBox="1"/>
          <p:nvPr>
            <p:ph idx="1" type="subTitle"/>
          </p:nvPr>
        </p:nvSpPr>
        <p:spPr>
          <a:xfrm>
            <a:off x="223350" y="574350"/>
            <a:ext cx="6125400" cy="4971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ar" sz="1100"/>
              <a:t>The reproductive cycle start at </a:t>
            </a:r>
            <a:r>
              <a:rPr b="1" lang="ar" sz="1100"/>
              <a:t>puberty</a:t>
            </a:r>
            <a:r>
              <a:rPr lang="ar" sz="1100"/>
              <a:t> n</a:t>
            </a:r>
            <a:r>
              <a:rPr lang="ar" sz="1100"/>
              <a:t>ormally continues until the </a:t>
            </a:r>
            <a:r>
              <a:rPr lang="ar" sz="1100"/>
              <a:t>menopause</a:t>
            </a:r>
            <a:endParaRPr sz="1100"/>
          </a:p>
          <a:p>
            <a:pPr indent="-298450" lvl="0" marL="457200" rtl="0" algn="l">
              <a:spcBef>
                <a:spcPts val="0"/>
              </a:spcBef>
              <a:spcAft>
                <a:spcPts val="0"/>
              </a:spcAft>
              <a:buSzPts val="1100"/>
              <a:buChar char="●"/>
            </a:pPr>
            <a:r>
              <a:rPr lang="ar" sz="1100"/>
              <a:t>Reproductive cycles depend upon activities &amp; coordination of:</a:t>
            </a:r>
            <a:endParaRPr sz="1100"/>
          </a:p>
        </p:txBody>
      </p:sp>
      <p:sp>
        <p:nvSpPr>
          <p:cNvPr id="253" name="Google Shape;253;p39"/>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254" name="Google Shape;254;p39"/>
          <p:cNvSpPr/>
          <p:nvPr/>
        </p:nvSpPr>
        <p:spPr>
          <a:xfrm rot="-876">
            <a:off x="60366" y="1429544"/>
            <a:ext cx="3532500" cy="363600"/>
          </a:xfrm>
          <a:prstGeom prst="leftArrow">
            <a:avLst>
              <a:gd fmla="val 64556" name="adj1"/>
              <a:gd fmla="val 0" name="adj2"/>
            </a:avLst>
          </a:prstGeom>
          <a:solidFill>
            <a:srgbClr val="EA9999"/>
          </a:solidFill>
          <a:ln cap="flat" cmpd="sng" w="9525">
            <a:solidFill>
              <a:srgbClr val="EA99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FFFFFF"/>
                </a:solidFill>
                <a:latin typeface="Bree Serif"/>
                <a:ea typeface="Bree Serif"/>
                <a:cs typeface="Bree Serif"/>
                <a:sym typeface="Bree Serif"/>
              </a:rPr>
              <a:t>1- GnRH (</a:t>
            </a:r>
            <a:r>
              <a:rPr lang="ar" sz="1200">
                <a:solidFill>
                  <a:srgbClr val="FFFFFF"/>
                </a:solidFill>
                <a:latin typeface="Bree Serif"/>
                <a:ea typeface="Bree Serif"/>
                <a:cs typeface="Bree Serif"/>
                <a:sym typeface="Bree Serif"/>
              </a:rPr>
              <a:t>Gonadotropin</a:t>
            </a:r>
            <a:r>
              <a:rPr lang="ar" sz="1200">
                <a:solidFill>
                  <a:srgbClr val="FFFFFF"/>
                </a:solidFill>
                <a:latin typeface="Bree Serif"/>
                <a:ea typeface="Bree Serif"/>
                <a:cs typeface="Bree Serif"/>
                <a:sym typeface="Bree Serif"/>
              </a:rPr>
              <a:t>-releasing hormone)</a:t>
            </a:r>
            <a:r>
              <a:rPr lang="ar" sz="1200">
                <a:solidFill>
                  <a:srgbClr val="FFFFFF"/>
                </a:solidFill>
                <a:latin typeface="Bree Serif"/>
                <a:ea typeface="Bree Serif"/>
                <a:cs typeface="Bree Serif"/>
                <a:sym typeface="Bree Serif"/>
              </a:rPr>
              <a:t> </a:t>
            </a:r>
            <a:endParaRPr sz="1200">
              <a:solidFill>
                <a:srgbClr val="FFFFFF"/>
              </a:solidFill>
              <a:latin typeface="Bree Serif"/>
              <a:ea typeface="Bree Serif"/>
              <a:cs typeface="Bree Serif"/>
              <a:sym typeface="Bree Serif"/>
            </a:endParaRPr>
          </a:p>
        </p:txBody>
      </p:sp>
      <p:pic>
        <p:nvPicPr>
          <p:cNvPr id="255" name="Google Shape;255;p39"/>
          <p:cNvPicPr preferRelativeResize="0"/>
          <p:nvPr/>
        </p:nvPicPr>
        <p:blipFill>
          <a:blip r:embed="rId3">
            <a:alphaModFix/>
          </a:blip>
          <a:stretch>
            <a:fillRect/>
          </a:stretch>
        </p:blipFill>
        <p:spPr>
          <a:xfrm>
            <a:off x="6138650" y="1600500"/>
            <a:ext cx="2891774" cy="2774014"/>
          </a:xfrm>
          <a:prstGeom prst="rect">
            <a:avLst/>
          </a:prstGeom>
          <a:noFill/>
          <a:ln>
            <a:noFill/>
          </a:ln>
        </p:spPr>
      </p:pic>
      <p:sp>
        <p:nvSpPr>
          <p:cNvPr id="256" name="Google Shape;256;p39"/>
          <p:cNvSpPr txBox="1"/>
          <p:nvPr>
            <p:ph idx="1" type="subTitle"/>
          </p:nvPr>
        </p:nvSpPr>
        <p:spPr>
          <a:xfrm>
            <a:off x="223350" y="1733450"/>
            <a:ext cx="6125400" cy="685200"/>
          </a:xfrm>
          <a:prstGeom prst="rect">
            <a:avLst/>
          </a:prstGeom>
        </p:spPr>
        <p:txBody>
          <a:bodyPr anchorCtr="0" anchor="t" bIns="91425" lIns="91425" spcFirstLastPara="1" rIns="91425" wrap="square" tIns="91425">
            <a:noAutofit/>
          </a:bodyPr>
          <a:lstStyle/>
          <a:p>
            <a:pPr indent="-295275" lvl="0" marL="457200" rtl="0" algn="l">
              <a:spcBef>
                <a:spcPts val="0"/>
              </a:spcBef>
              <a:spcAft>
                <a:spcPts val="0"/>
              </a:spcAft>
              <a:buSzPts val="1050"/>
              <a:buChar char="●"/>
            </a:pPr>
            <a:r>
              <a:rPr lang="ar" sz="1050"/>
              <a:t>The cycle starts by the release of GnRH by neurosecretory cells of the </a:t>
            </a:r>
            <a:r>
              <a:rPr b="1" lang="ar" sz="1050"/>
              <a:t>hypothalamus</a:t>
            </a:r>
            <a:endParaRPr b="1" sz="1050"/>
          </a:p>
          <a:p>
            <a:pPr indent="-295275" lvl="0" marL="457200" rtl="0" algn="l">
              <a:spcBef>
                <a:spcPts val="0"/>
              </a:spcBef>
              <a:spcAft>
                <a:spcPts val="0"/>
              </a:spcAft>
              <a:buSzPts val="1050"/>
              <a:buChar char="●"/>
            </a:pPr>
            <a:r>
              <a:rPr lang="ar" sz="1050"/>
              <a:t>It is carried to the </a:t>
            </a:r>
            <a:r>
              <a:rPr lang="ar" sz="1050"/>
              <a:t>Anterior</a:t>
            </a:r>
            <a:r>
              <a:rPr lang="ar" sz="1050"/>
              <a:t> </a:t>
            </a:r>
            <a:r>
              <a:rPr lang="ar" sz="1050"/>
              <a:t>Pituitary</a:t>
            </a:r>
            <a:r>
              <a:rPr lang="ar" sz="1050"/>
              <a:t> gland to stimulate the release of two Hormones that act on </a:t>
            </a:r>
            <a:r>
              <a:rPr b="1" lang="ar" sz="1050"/>
              <a:t>Ovaries</a:t>
            </a:r>
            <a:r>
              <a:rPr lang="ar" sz="1050"/>
              <a:t> (FSH and LH)</a:t>
            </a:r>
            <a:endParaRPr sz="1050"/>
          </a:p>
        </p:txBody>
      </p:sp>
      <p:sp>
        <p:nvSpPr>
          <p:cNvPr id="257" name="Google Shape;257;p39"/>
          <p:cNvSpPr/>
          <p:nvPr/>
        </p:nvSpPr>
        <p:spPr>
          <a:xfrm rot="-584">
            <a:off x="60375" y="2369201"/>
            <a:ext cx="3532500" cy="363900"/>
          </a:xfrm>
          <a:prstGeom prst="leftArrow">
            <a:avLst>
              <a:gd fmla="val 64556" name="adj1"/>
              <a:gd fmla="val 0" name="adj2"/>
            </a:avLst>
          </a:prstGeom>
          <a:solidFill>
            <a:srgbClr val="EA9999"/>
          </a:solidFill>
          <a:ln cap="flat" cmpd="sng" w="9525">
            <a:solidFill>
              <a:srgbClr val="EA99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FFFFFF"/>
                </a:solidFill>
                <a:latin typeface="Bree Serif"/>
                <a:ea typeface="Bree Serif"/>
                <a:cs typeface="Bree Serif"/>
                <a:sym typeface="Bree Serif"/>
              </a:rPr>
              <a:t>2-</a:t>
            </a:r>
            <a:r>
              <a:rPr lang="ar" sz="1200">
                <a:solidFill>
                  <a:srgbClr val="FFFFFF"/>
                </a:solidFill>
                <a:latin typeface="Bree Serif"/>
                <a:ea typeface="Bree Serif"/>
                <a:cs typeface="Bree Serif"/>
                <a:sym typeface="Bree Serif"/>
              </a:rPr>
              <a:t> FSH (Follicle-Stimulating Hormone)</a:t>
            </a:r>
            <a:endParaRPr sz="1200">
              <a:solidFill>
                <a:srgbClr val="FFFFFF"/>
              </a:solidFill>
              <a:latin typeface="Bree Serif"/>
              <a:ea typeface="Bree Serif"/>
              <a:cs typeface="Bree Serif"/>
              <a:sym typeface="Bree Serif"/>
            </a:endParaRPr>
          </a:p>
        </p:txBody>
      </p:sp>
      <p:sp>
        <p:nvSpPr>
          <p:cNvPr id="258" name="Google Shape;258;p39"/>
          <p:cNvSpPr txBox="1"/>
          <p:nvPr>
            <p:ph idx="1" type="subTitle"/>
          </p:nvPr>
        </p:nvSpPr>
        <p:spPr>
          <a:xfrm>
            <a:off x="330000" y="2710100"/>
            <a:ext cx="5773200" cy="917100"/>
          </a:xfrm>
          <a:prstGeom prst="rect">
            <a:avLst/>
          </a:prstGeom>
        </p:spPr>
        <p:txBody>
          <a:bodyPr anchorCtr="0" anchor="t" bIns="91425" lIns="91425" spcFirstLastPara="1" rIns="91425" wrap="square" tIns="91425">
            <a:noAutofit/>
          </a:bodyPr>
          <a:lstStyle/>
          <a:p>
            <a:pPr indent="-295275" lvl="0" marL="457200" rtl="0" algn="l">
              <a:spcBef>
                <a:spcPts val="0"/>
              </a:spcBef>
              <a:spcAft>
                <a:spcPts val="0"/>
              </a:spcAft>
              <a:buSzPts val="1050"/>
              <a:buChar char="●"/>
            </a:pPr>
            <a:r>
              <a:rPr lang="ar" sz="1050"/>
              <a:t>It is secreted by the anterior pituitary gland</a:t>
            </a:r>
            <a:endParaRPr sz="1050"/>
          </a:p>
          <a:p>
            <a:pPr indent="0" lvl="0" marL="0" rtl="0" algn="l">
              <a:spcBef>
                <a:spcPts val="0"/>
              </a:spcBef>
              <a:spcAft>
                <a:spcPts val="0"/>
              </a:spcAft>
              <a:buNone/>
            </a:pPr>
            <a:r>
              <a:rPr lang="ar" sz="1050"/>
              <a:t>       </a:t>
            </a:r>
            <a:r>
              <a:rPr b="1" lang="ar" sz="1050">
                <a:solidFill>
                  <a:srgbClr val="E06666"/>
                </a:solidFill>
              </a:rPr>
              <a:t>Functions:</a:t>
            </a:r>
            <a:endParaRPr b="1" sz="1050">
              <a:solidFill>
                <a:srgbClr val="E06666"/>
              </a:solidFill>
            </a:endParaRPr>
          </a:p>
          <a:p>
            <a:pPr indent="-295275" lvl="0" marL="457200" rtl="0" algn="l">
              <a:spcBef>
                <a:spcPts val="0"/>
              </a:spcBef>
              <a:spcAft>
                <a:spcPts val="0"/>
              </a:spcAft>
              <a:buSzPts val="1050"/>
              <a:buAutoNum type="arabicPeriod"/>
            </a:pPr>
            <a:r>
              <a:rPr lang="ar" sz="1050"/>
              <a:t>It stimulates the </a:t>
            </a:r>
            <a:r>
              <a:rPr lang="ar" sz="1050">
                <a:solidFill>
                  <a:srgbClr val="674EA7"/>
                </a:solidFill>
              </a:rPr>
              <a:t>ovarian</a:t>
            </a:r>
            <a:r>
              <a:rPr lang="ar" sz="1050"/>
              <a:t> primary follicle to become mature (Follicular Phase)</a:t>
            </a:r>
            <a:endParaRPr sz="1050"/>
          </a:p>
          <a:p>
            <a:pPr indent="-295275" lvl="0" marL="457200" rtl="0" algn="l">
              <a:spcBef>
                <a:spcPts val="0"/>
              </a:spcBef>
              <a:spcAft>
                <a:spcPts val="0"/>
              </a:spcAft>
              <a:buSzPts val="1050"/>
              <a:buAutoNum type="arabicPeriod"/>
            </a:pPr>
            <a:r>
              <a:rPr lang="ar" sz="1050"/>
              <a:t>It stimulate the follicular cells to produce estrogen which regulates the development and functions of the reproductive organs </a:t>
            </a:r>
            <a:endParaRPr sz="1050"/>
          </a:p>
        </p:txBody>
      </p:sp>
      <p:sp>
        <p:nvSpPr>
          <p:cNvPr id="259" name="Google Shape;259;p39"/>
          <p:cNvSpPr/>
          <p:nvPr/>
        </p:nvSpPr>
        <p:spPr>
          <a:xfrm rot="-576">
            <a:off x="60375" y="3646250"/>
            <a:ext cx="3581100" cy="363900"/>
          </a:xfrm>
          <a:prstGeom prst="leftArrow">
            <a:avLst>
              <a:gd fmla="val 64556" name="adj1"/>
              <a:gd fmla="val 0" name="adj2"/>
            </a:avLst>
          </a:prstGeom>
          <a:solidFill>
            <a:srgbClr val="EA9999"/>
          </a:solidFill>
          <a:ln cap="flat" cmpd="sng" w="9525">
            <a:solidFill>
              <a:srgbClr val="EA9999"/>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FFFFFF"/>
                </a:solidFill>
                <a:latin typeface="Bree Serif"/>
                <a:ea typeface="Bree Serif"/>
                <a:cs typeface="Bree Serif"/>
                <a:sym typeface="Bree Serif"/>
              </a:rPr>
              <a:t>3</a:t>
            </a:r>
            <a:r>
              <a:rPr lang="ar" sz="1200">
                <a:solidFill>
                  <a:srgbClr val="FFFFFF"/>
                </a:solidFill>
                <a:latin typeface="Bree Serif"/>
                <a:ea typeface="Bree Serif"/>
                <a:cs typeface="Bree Serif"/>
                <a:sym typeface="Bree Serif"/>
              </a:rPr>
              <a:t>- LH (Luteinizing Hormone)</a:t>
            </a:r>
            <a:endParaRPr sz="1200">
              <a:solidFill>
                <a:srgbClr val="FFFFFF"/>
              </a:solidFill>
              <a:latin typeface="Bree Serif"/>
              <a:ea typeface="Bree Serif"/>
              <a:cs typeface="Bree Serif"/>
              <a:sym typeface="Bree Serif"/>
            </a:endParaRPr>
          </a:p>
        </p:txBody>
      </p:sp>
      <p:sp>
        <p:nvSpPr>
          <p:cNvPr id="260" name="Google Shape;260;p39"/>
          <p:cNvSpPr txBox="1"/>
          <p:nvPr>
            <p:ph idx="1" type="subTitle"/>
          </p:nvPr>
        </p:nvSpPr>
        <p:spPr>
          <a:xfrm>
            <a:off x="330000" y="3918650"/>
            <a:ext cx="5311500" cy="888900"/>
          </a:xfrm>
          <a:prstGeom prst="rect">
            <a:avLst/>
          </a:prstGeom>
        </p:spPr>
        <p:txBody>
          <a:bodyPr anchorCtr="0" anchor="t" bIns="91425" lIns="91425" spcFirstLastPara="1" rIns="91425" wrap="square" tIns="91425">
            <a:noAutofit/>
          </a:bodyPr>
          <a:lstStyle/>
          <a:p>
            <a:pPr indent="-295275" lvl="0" marL="457200" rtl="0" algn="l">
              <a:spcBef>
                <a:spcPts val="0"/>
              </a:spcBef>
              <a:spcAft>
                <a:spcPts val="0"/>
              </a:spcAft>
              <a:buSzPts val="1050"/>
              <a:buChar char="●"/>
            </a:pPr>
            <a:r>
              <a:rPr lang="ar" sz="1050"/>
              <a:t>It is secreted by the anterior pituitary gland</a:t>
            </a:r>
            <a:endParaRPr sz="1050"/>
          </a:p>
          <a:p>
            <a:pPr indent="0" lvl="0" marL="0" rtl="0" algn="l">
              <a:spcBef>
                <a:spcPts val="0"/>
              </a:spcBef>
              <a:spcAft>
                <a:spcPts val="0"/>
              </a:spcAft>
              <a:buNone/>
            </a:pPr>
            <a:r>
              <a:rPr lang="ar" sz="1050"/>
              <a:t>    </a:t>
            </a:r>
            <a:r>
              <a:rPr b="1" lang="ar" sz="1050"/>
              <a:t>   </a:t>
            </a:r>
            <a:r>
              <a:rPr b="1" lang="ar" sz="1050">
                <a:solidFill>
                  <a:srgbClr val="E06666"/>
                </a:solidFill>
              </a:rPr>
              <a:t>Functions:</a:t>
            </a:r>
            <a:endParaRPr b="1" sz="1050">
              <a:solidFill>
                <a:srgbClr val="E06666"/>
              </a:solidFill>
            </a:endParaRPr>
          </a:p>
          <a:p>
            <a:pPr indent="-295275" lvl="0" marL="457200" rtl="0" algn="l">
              <a:spcBef>
                <a:spcPts val="0"/>
              </a:spcBef>
              <a:spcAft>
                <a:spcPts val="0"/>
              </a:spcAft>
              <a:buSzPts val="1050"/>
              <a:buAutoNum type="arabicPeriod"/>
            </a:pPr>
            <a:r>
              <a:rPr lang="ar" sz="1050"/>
              <a:t>It serves as a trigger for ovulation</a:t>
            </a:r>
            <a:endParaRPr sz="1050"/>
          </a:p>
          <a:p>
            <a:pPr indent="-295275" lvl="0" marL="457200" rtl="0" algn="l">
              <a:spcBef>
                <a:spcPts val="0"/>
              </a:spcBef>
              <a:spcAft>
                <a:spcPts val="0"/>
              </a:spcAft>
              <a:buSzPts val="1050"/>
              <a:buAutoNum type="arabicPeriod"/>
            </a:pPr>
            <a:r>
              <a:rPr lang="ar" sz="1050"/>
              <a:t>Stimulates the corpus luteum to produce progesterone</a:t>
            </a:r>
            <a:endParaRPr sz="1050"/>
          </a:p>
          <a:p>
            <a:pPr indent="-295275" lvl="0" marL="457200" rtl="0" algn="l">
              <a:spcBef>
                <a:spcPts val="0"/>
              </a:spcBef>
              <a:spcAft>
                <a:spcPts val="0"/>
              </a:spcAft>
              <a:buSzPts val="1050"/>
              <a:buAutoNum type="arabicPeriod"/>
            </a:pPr>
            <a:r>
              <a:rPr lang="ar" sz="1050">
                <a:solidFill>
                  <a:srgbClr val="674EA7"/>
                </a:solidFill>
              </a:rPr>
              <a:t>Stimulates the  mature follicles to produce Estrogen.</a:t>
            </a:r>
            <a:endParaRPr sz="1050">
              <a:solidFill>
                <a:srgbClr val="674EA7"/>
              </a:solidFill>
            </a:endParaRPr>
          </a:p>
        </p:txBody>
      </p:sp>
      <p:sp>
        <p:nvSpPr>
          <p:cNvPr id="261" name="Google Shape;261;p39"/>
          <p:cNvSpPr/>
          <p:nvPr/>
        </p:nvSpPr>
        <p:spPr>
          <a:xfrm>
            <a:off x="694872" y="1147588"/>
            <a:ext cx="154475" cy="127900"/>
          </a:xfrm>
          <a:prstGeom prst="flowChartMerg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latin typeface="Mada"/>
              <a:ea typeface="Mada"/>
              <a:cs typeface="Mada"/>
              <a:sym typeface="Mada"/>
            </a:endParaRPr>
          </a:p>
        </p:txBody>
      </p:sp>
      <p:sp>
        <p:nvSpPr>
          <p:cNvPr id="262" name="Google Shape;262;p39"/>
          <p:cNvSpPr/>
          <p:nvPr/>
        </p:nvSpPr>
        <p:spPr>
          <a:xfrm>
            <a:off x="1917387" y="1147600"/>
            <a:ext cx="154475" cy="127900"/>
          </a:xfrm>
          <a:prstGeom prst="flowChartMerg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latin typeface="Mada"/>
              <a:ea typeface="Mada"/>
              <a:cs typeface="Mada"/>
              <a:sym typeface="Mada"/>
            </a:endParaRPr>
          </a:p>
        </p:txBody>
      </p:sp>
      <p:sp>
        <p:nvSpPr>
          <p:cNvPr id="263" name="Google Shape;263;p39"/>
          <p:cNvSpPr/>
          <p:nvPr/>
        </p:nvSpPr>
        <p:spPr>
          <a:xfrm>
            <a:off x="3289493" y="1147600"/>
            <a:ext cx="154475" cy="127900"/>
          </a:xfrm>
          <a:prstGeom prst="flowChartMerg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latin typeface="Mada"/>
              <a:ea typeface="Mada"/>
              <a:cs typeface="Mada"/>
              <a:sym typeface="Mada"/>
            </a:endParaRPr>
          </a:p>
        </p:txBody>
      </p:sp>
      <p:sp>
        <p:nvSpPr>
          <p:cNvPr id="264" name="Google Shape;264;p39"/>
          <p:cNvSpPr/>
          <p:nvPr/>
        </p:nvSpPr>
        <p:spPr>
          <a:xfrm>
            <a:off x="5312636" y="1147600"/>
            <a:ext cx="154475" cy="127900"/>
          </a:xfrm>
          <a:prstGeom prst="flowChartMerg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latin typeface="Mada"/>
              <a:ea typeface="Mada"/>
              <a:cs typeface="Mada"/>
              <a:sym typeface="Mada"/>
            </a:endParaRPr>
          </a:p>
        </p:txBody>
      </p:sp>
      <p:sp>
        <p:nvSpPr>
          <p:cNvPr id="265" name="Google Shape;265;p39"/>
          <p:cNvSpPr/>
          <p:nvPr/>
        </p:nvSpPr>
        <p:spPr>
          <a:xfrm>
            <a:off x="4131550" y="1147588"/>
            <a:ext cx="154475" cy="127900"/>
          </a:xfrm>
          <a:prstGeom prst="flowChartMerg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latin typeface="Mada"/>
              <a:ea typeface="Mada"/>
              <a:cs typeface="Mada"/>
              <a:sym typeface="Mada"/>
            </a:endParaRPr>
          </a:p>
        </p:txBody>
      </p:sp>
      <p:sp>
        <p:nvSpPr>
          <p:cNvPr id="266" name="Google Shape;266;p39"/>
          <p:cNvSpPr/>
          <p:nvPr/>
        </p:nvSpPr>
        <p:spPr>
          <a:xfrm>
            <a:off x="6205341" y="1147588"/>
            <a:ext cx="154475" cy="127900"/>
          </a:xfrm>
          <a:prstGeom prst="flowChartMerg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latin typeface="Mada"/>
              <a:ea typeface="Mada"/>
              <a:cs typeface="Mada"/>
              <a:sym typeface="Mada"/>
            </a:endParaRPr>
          </a:p>
        </p:txBody>
      </p:sp>
      <p:sp>
        <p:nvSpPr>
          <p:cNvPr id="267" name="Google Shape;267;p39"/>
          <p:cNvSpPr txBox="1"/>
          <p:nvPr/>
        </p:nvSpPr>
        <p:spPr>
          <a:xfrm>
            <a:off x="785475" y="1029300"/>
            <a:ext cx="1131900" cy="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Bree Serif"/>
                <a:ea typeface="Bree Serif"/>
                <a:cs typeface="Bree Serif"/>
                <a:sym typeface="Bree Serif"/>
              </a:rPr>
              <a:t>Hypothalamus</a:t>
            </a:r>
            <a:endParaRPr/>
          </a:p>
        </p:txBody>
      </p:sp>
      <p:sp>
        <p:nvSpPr>
          <p:cNvPr id="268" name="Google Shape;268;p39"/>
          <p:cNvSpPr txBox="1"/>
          <p:nvPr/>
        </p:nvSpPr>
        <p:spPr>
          <a:xfrm>
            <a:off x="1995635" y="1081650"/>
            <a:ext cx="1215600" cy="25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Bree Serif"/>
                <a:ea typeface="Bree Serif"/>
                <a:cs typeface="Bree Serif"/>
                <a:sym typeface="Bree Serif"/>
              </a:rPr>
              <a:t>Pituitary gland</a:t>
            </a:r>
            <a:endParaRPr/>
          </a:p>
        </p:txBody>
      </p:sp>
      <p:sp>
        <p:nvSpPr>
          <p:cNvPr id="269" name="Google Shape;269;p39"/>
          <p:cNvSpPr txBox="1"/>
          <p:nvPr/>
        </p:nvSpPr>
        <p:spPr>
          <a:xfrm>
            <a:off x="3354938" y="1029300"/>
            <a:ext cx="759000" cy="36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Bree Serif"/>
                <a:ea typeface="Bree Serif"/>
                <a:cs typeface="Bree Serif"/>
                <a:sym typeface="Bree Serif"/>
              </a:rPr>
              <a:t>Ovaries</a:t>
            </a:r>
            <a:endParaRPr/>
          </a:p>
        </p:txBody>
      </p:sp>
      <p:sp>
        <p:nvSpPr>
          <p:cNvPr id="270" name="Google Shape;270;p39"/>
          <p:cNvSpPr txBox="1"/>
          <p:nvPr/>
        </p:nvSpPr>
        <p:spPr>
          <a:xfrm>
            <a:off x="5432750" y="1029300"/>
            <a:ext cx="705900" cy="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Bree Serif"/>
                <a:ea typeface="Bree Serif"/>
                <a:cs typeface="Bree Serif"/>
                <a:sym typeface="Bree Serif"/>
              </a:rPr>
              <a:t>Uterus</a:t>
            </a:r>
            <a:endParaRPr/>
          </a:p>
        </p:txBody>
      </p:sp>
      <p:sp>
        <p:nvSpPr>
          <p:cNvPr id="271" name="Google Shape;271;p39"/>
          <p:cNvSpPr txBox="1"/>
          <p:nvPr/>
        </p:nvSpPr>
        <p:spPr>
          <a:xfrm>
            <a:off x="4196838" y="1029288"/>
            <a:ext cx="1032900" cy="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Bree Serif"/>
                <a:ea typeface="Bree Serif"/>
                <a:cs typeface="Bree Serif"/>
                <a:sym typeface="Bree Serif"/>
              </a:rPr>
              <a:t>Uterine tubes</a:t>
            </a:r>
            <a:endParaRPr/>
          </a:p>
        </p:txBody>
      </p:sp>
      <p:sp>
        <p:nvSpPr>
          <p:cNvPr id="272" name="Google Shape;272;p39"/>
          <p:cNvSpPr txBox="1"/>
          <p:nvPr/>
        </p:nvSpPr>
        <p:spPr>
          <a:xfrm>
            <a:off x="6291625" y="1029296"/>
            <a:ext cx="759000" cy="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Bree Serif"/>
                <a:ea typeface="Bree Serif"/>
                <a:cs typeface="Bree Serif"/>
                <a:sym typeface="Bree Serif"/>
              </a:rPr>
              <a:t>Vagina</a:t>
            </a:r>
            <a:endParaRPr/>
          </a:p>
        </p:txBody>
      </p:sp>
      <p:sp>
        <p:nvSpPr>
          <p:cNvPr id="273" name="Google Shape;273;p39"/>
          <p:cNvSpPr/>
          <p:nvPr/>
        </p:nvSpPr>
        <p:spPr>
          <a:xfrm>
            <a:off x="7274390" y="1147588"/>
            <a:ext cx="154475" cy="127900"/>
          </a:xfrm>
          <a:prstGeom prst="flowChartMerge">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latin typeface="Mada"/>
              <a:ea typeface="Mada"/>
              <a:cs typeface="Mada"/>
              <a:sym typeface="Mada"/>
            </a:endParaRPr>
          </a:p>
        </p:txBody>
      </p:sp>
      <p:sp>
        <p:nvSpPr>
          <p:cNvPr id="274" name="Google Shape;274;p39"/>
          <p:cNvSpPr txBox="1"/>
          <p:nvPr/>
        </p:nvSpPr>
        <p:spPr>
          <a:xfrm>
            <a:off x="7335769" y="1029300"/>
            <a:ext cx="1437900" cy="3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100">
                <a:solidFill>
                  <a:schemeClr val="dk1"/>
                </a:solidFill>
                <a:latin typeface="Bree Serif"/>
                <a:ea typeface="Bree Serif"/>
                <a:cs typeface="Bree Serif"/>
                <a:sym typeface="Bree Serif"/>
              </a:rPr>
              <a:t>Mammary glands.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40"/>
          <p:cNvSpPr txBox="1"/>
          <p:nvPr>
            <p:ph type="ctrTitle"/>
          </p:nvPr>
        </p:nvSpPr>
        <p:spPr>
          <a:xfrm>
            <a:off x="135675" y="25300"/>
            <a:ext cx="5392200" cy="69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ar"/>
              <a:t>Ovarian Cycle</a:t>
            </a:r>
            <a:endParaRPr/>
          </a:p>
        </p:txBody>
      </p:sp>
      <p:sp>
        <p:nvSpPr>
          <p:cNvPr id="280" name="Google Shape;280;p40"/>
          <p:cNvSpPr txBox="1"/>
          <p:nvPr>
            <p:ph idx="1" type="subTitle"/>
          </p:nvPr>
        </p:nvSpPr>
        <p:spPr>
          <a:xfrm>
            <a:off x="313875" y="577450"/>
            <a:ext cx="7137600" cy="6762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ar"/>
              <a:t>The ovarian cortex contains 400,000-500,000 </a:t>
            </a:r>
            <a:r>
              <a:rPr lang="ar"/>
              <a:t>primary follicle (or </a:t>
            </a:r>
            <a:r>
              <a:rPr lang="ar">
                <a:solidFill>
                  <a:srgbClr val="674EA7"/>
                </a:solidFill>
              </a:rPr>
              <a:t>primordial follicles</a:t>
            </a:r>
            <a:r>
              <a:rPr lang="ar"/>
              <a:t>)</a:t>
            </a:r>
            <a:endParaRPr/>
          </a:p>
          <a:p>
            <a:pPr indent="-292100" lvl="0" marL="457200" rtl="0" algn="l">
              <a:spcBef>
                <a:spcPts val="0"/>
              </a:spcBef>
              <a:spcAft>
                <a:spcPts val="0"/>
              </a:spcAft>
              <a:buSzPts val="1000"/>
              <a:buChar char="●"/>
            </a:pPr>
            <a:r>
              <a:rPr lang="ar"/>
              <a:t>Each primary follicle consist of one primary oocyte which is encircled by a single layer of flat follicular cells</a:t>
            </a:r>
            <a:endParaRPr/>
          </a:p>
          <a:p>
            <a:pPr indent="-292100" lvl="0" marL="457200" rtl="0" algn="l">
              <a:spcBef>
                <a:spcPts val="0"/>
              </a:spcBef>
              <a:spcAft>
                <a:spcPts val="0"/>
              </a:spcAft>
              <a:buSzPts val="1000"/>
              <a:buChar char="●"/>
            </a:pPr>
            <a:r>
              <a:rPr lang="ar"/>
              <a:t>The ovarian cycle is under the control of the </a:t>
            </a:r>
            <a:r>
              <a:rPr b="1" lang="ar"/>
              <a:t>pituitary gland</a:t>
            </a:r>
            <a:r>
              <a:rPr lang="ar"/>
              <a:t> and is divided into 3 phases (</a:t>
            </a:r>
            <a:r>
              <a:rPr lang="ar">
                <a:solidFill>
                  <a:srgbClr val="FF0000"/>
                </a:solidFill>
              </a:rPr>
              <a:t>FOL</a:t>
            </a:r>
            <a:r>
              <a:rPr lang="ar"/>
              <a:t>)</a:t>
            </a:r>
            <a:endParaRPr/>
          </a:p>
        </p:txBody>
      </p:sp>
      <p:sp>
        <p:nvSpPr>
          <p:cNvPr id="281" name="Google Shape;281;p40"/>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cxnSp>
        <p:nvCxnSpPr>
          <p:cNvPr id="282" name="Google Shape;282;p40"/>
          <p:cNvCxnSpPr/>
          <p:nvPr/>
        </p:nvCxnSpPr>
        <p:spPr>
          <a:xfrm flipH="1" rot="10800000">
            <a:off x="451100" y="2160256"/>
            <a:ext cx="8412000" cy="900"/>
          </a:xfrm>
          <a:prstGeom prst="straightConnector1">
            <a:avLst/>
          </a:prstGeom>
          <a:noFill/>
          <a:ln cap="flat" cmpd="sng" w="63500">
            <a:solidFill>
              <a:srgbClr val="F3F3F3"/>
            </a:solidFill>
            <a:prstDash val="solid"/>
            <a:miter lim="800000"/>
            <a:headEnd len="sm" w="sm" type="none"/>
            <a:tailEnd len="med" w="med" type="triangle"/>
          </a:ln>
        </p:spPr>
      </p:cxnSp>
      <p:sp>
        <p:nvSpPr>
          <p:cNvPr id="283" name="Google Shape;283;p40"/>
          <p:cNvSpPr/>
          <p:nvPr/>
        </p:nvSpPr>
        <p:spPr>
          <a:xfrm>
            <a:off x="3684127" y="2078534"/>
            <a:ext cx="153600" cy="173100"/>
          </a:xfrm>
          <a:prstGeom prst="ellipse">
            <a:avLst/>
          </a:prstGeom>
          <a:solidFill>
            <a:srgbClr val="BE1E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3F3F3F"/>
              </a:solidFill>
              <a:latin typeface="Georgia"/>
              <a:ea typeface="Georgia"/>
              <a:cs typeface="Georgia"/>
              <a:sym typeface="Georgia"/>
            </a:endParaRPr>
          </a:p>
        </p:txBody>
      </p:sp>
      <p:sp>
        <p:nvSpPr>
          <p:cNvPr id="284" name="Google Shape;284;p40"/>
          <p:cNvSpPr/>
          <p:nvPr/>
        </p:nvSpPr>
        <p:spPr>
          <a:xfrm>
            <a:off x="1301643" y="2078534"/>
            <a:ext cx="153600" cy="173100"/>
          </a:xfrm>
          <a:prstGeom prst="ellipse">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3F3F3F"/>
              </a:solidFill>
              <a:latin typeface="Georgia"/>
              <a:ea typeface="Georgia"/>
              <a:cs typeface="Georgia"/>
              <a:sym typeface="Georgia"/>
            </a:endParaRPr>
          </a:p>
        </p:txBody>
      </p:sp>
      <p:grpSp>
        <p:nvGrpSpPr>
          <p:cNvPr id="285" name="Google Shape;285;p40"/>
          <p:cNvGrpSpPr/>
          <p:nvPr/>
        </p:nvGrpSpPr>
        <p:grpSpPr>
          <a:xfrm>
            <a:off x="3365350" y="2302622"/>
            <a:ext cx="790590" cy="807072"/>
            <a:chOff x="5019564" y="4294004"/>
            <a:chExt cx="914400" cy="1007204"/>
          </a:xfrm>
        </p:grpSpPr>
        <p:sp>
          <p:nvSpPr>
            <p:cNvPr id="286" name="Google Shape;286;p40"/>
            <p:cNvSpPr/>
            <p:nvPr/>
          </p:nvSpPr>
          <p:spPr>
            <a:xfrm>
              <a:off x="5413381" y="4294004"/>
              <a:ext cx="107700" cy="92700"/>
            </a:xfrm>
            <a:prstGeom prst="triangle">
              <a:avLst>
                <a:gd fmla="val 50000" name="adj"/>
              </a:avLst>
            </a:prstGeom>
            <a:noFill/>
            <a:ln cap="flat" cmpd="sng" w="12700">
              <a:solidFill>
                <a:srgbClr val="BE1E2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i="0" sz="2700" u="none" cap="none" strike="noStrike">
                <a:solidFill>
                  <a:srgbClr val="3F3F3F"/>
                </a:solidFill>
                <a:latin typeface="Georgia"/>
                <a:ea typeface="Georgia"/>
                <a:cs typeface="Georgia"/>
                <a:sym typeface="Georgia"/>
              </a:endParaRPr>
            </a:p>
          </p:txBody>
        </p:sp>
        <p:sp>
          <p:nvSpPr>
            <p:cNvPr id="287" name="Google Shape;287;p40"/>
            <p:cNvSpPr/>
            <p:nvPr/>
          </p:nvSpPr>
          <p:spPr>
            <a:xfrm>
              <a:off x="5019564" y="4386808"/>
              <a:ext cx="914400" cy="914400"/>
            </a:xfrm>
            <a:prstGeom prst="arc">
              <a:avLst>
                <a:gd fmla="val 12899518" name="adj1"/>
                <a:gd fmla="val 19509433" name="adj2"/>
              </a:avLst>
            </a:prstGeom>
            <a:noFill/>
            <a:ln cap="flat" cmpd="sng" w="25400">
              <a:solidFill>
                <a:srgbClr val="BE1E2D"/>
              </a:solidFill>
              <a:prstDash val="solid"/>
              <a:miter lim="800000"/>
              <a:headEnd len="med" w="med" type="oval"/>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3F3F3F"/>
                </a:solidFill>
                <a:latin typeface="Georgia"/>
                <a:ea typeface="Georgia"/>
                <a:cs typeface="Georgia"/>
                <a:sym typeface="Georgia"/>
              </a:endParaRPr>
            </a:p>
          </p:txBody>
        </p:sp>
      </p:grpSp>
      <p:grpSp>
        <p:nvGrpSpPr>
          <p:cNvPr id="288" name="Google Shape;288;p40"/>
          <p:cNvGrpSpPr/>
          <p:nvPr/>
        </p:nvGrpSpPr>
        <p:grpSpPr>
          <a:xfrm>
            <a:off x="983227" y="2302644"/>
            <a:ext cx="790590" cy="807072"/>
            <a:chOff x="5019564" y="4294004"/>
            <a:chExt cx="914400" cy="1007204"/>
          </a:xfrm>
        </p:grpSpPr>
        <p:sp>
          <p:nvSpPr>
            <p:cNvPr id="289" name="Google Shape;289;p40"/>
            <p:cNvSpPr/>
            <p:nvPr/>
          </p:nvSpPr>
          <p:spPr>
            <a:xfrm>
              <a:off x="5413381" y="4294004"/>
              <a:ext cx="107700" cy="92700"/>
            </a:xfrm>
            <a:prstGeom prst="triangle">
              <a:avLst>
                <a:gd fmla="val 50000" name="adj"/>
              </a:avLst>
            </a:prstGeom>
            <a:noFill/>
            <a:ln cap="flat" cmpd="sng" w="12700">
              <a:solidFill>
                <a:srgbClr val="EA99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3F3F3F"/>
                </a:solidFill>
                <a:latin typeface="Georgia"/>
                <a:ea typeface="Georgia"/>
                <a:cs typeface="Georgia"/>
                <a:sym typeface="Georgia"/>
              </a:endParaRPr>
            </a:p>
          </p:txBody>
        </p:sp>
        <p:sp>
          <p:nvSpPr>
            <p:cNvPr id="290" name="Google Shape;290;p40"/>
            <p:cNvSpPr/>
            <p:nvPr/>
          </p:nvSpPr>
          <p:spPr>
            <a:xfrm>
              <a:off x="5019564" y="4386808"/>
              <a:ext cx="914400" cy="914400"/>
            </a:xfrm>
            <a:prstGeom prst="arc">
              <a:avLst>
                <a:gd fmla="val 12899518" name="adj1"/>
                <a:gd fmla="val 19509433" name="adj2"/>
              </a:avLst>
            </a:prstGeom>
            <a:noFill/>
            <a:ln cap="flat" cmpd="sng" w="25400">
              <a:solidFill>
                <a:srgbClr val="EA9999"/>
              </a:solidFill>
              <a:prstDash val="solid"/>
              <a:miter lim="800000"/>
              <a:headEnd len="med" w="med" type="oval"/>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3F3F3F"/>
                </a:solidFill>
                <a:latin typeface="Georgia"/>
                <a:ea typeface="Georgia"/>
                <a:cs typeface="Georgia"/>
                <a:sym typeface="Georgia"/>
              </a:endParaRPr>
            </a:p>
          </p:txBody>
        </p:sp>
      </p:grpSp>
      <p:sp>
        <p:nvSpPr>
          <p:cNvPr id="291" name="Google Shape;291;p40"/>
          <p:cNvSpPr txBox="1"/>
          <p:nvPr/>
        </p:nvSpPr>
        <p:spPr>
          <a:xfrm>
            <a:off x="70225" y="2874125"/>
            <a:ext cx="2542200" cy="15603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292100" lvl="0" marL="457200" marR="0" rtl="0" algn="l">
              <a:spcBef>
                <a:spcPts val="0"/>
              </a:spcBef>
              <a:spcAft>
                <a:spcPts val="0"/>
              </a:spcAft>
              <a:buSzPts val="1000"/>
              <a:buFont typeface="Bree Serif"/>
              <a:buChar char="●"/>
            </a:pPr>
            <a:r>
              <a:rPr lang="ar" sz="1000">
                <a:latin typeface="Bree Serif"/>
                <a:ea typeface="Bree Serif"/>
                <a:cs typeface="Bree Serif"/>
                <a:sym typeface="Bree Serif"/>
              </a:rPr>
              <a:t>After puberty the simple </a:t>
            </a:r>
            <a:r>
              <a:rPr lang="ar" sz="1000">
                <a:latin typeface="Bree Serif"/>
                <a:ea typeface="Bree Serif"/>
                <a:cs typeface="Bree Serif"/>
                <a:sym typeface="Bree Serif"/>
              </a:rPr>
              <a:t>flat </a:t>
            </a:r>
            <a:r>
              <a:rPr lang="ar" sz="1000">
                <a:latin typeface="Bree Serif"/>
                <a:ea typeface="Bree Serif"/>
                <a:cs typeface="Bree Serif"/>
                <a:sym typeface="Bree Serif"/>
              </a:rPr>
              <a:t>follicular cells become cuboidal, then columnar then forming many layers around the oocyte</a:t>
            </a:r>
            <a:endParaRPr sz="1000">
              <a:latin typeface="Bree Serif"/>
              <a:ea typeface="Bree Serif"/>
              <a:cs typeface="Bree Serif"/>
              <a:sym typeface="Bree Serif"/>
            </a:endParaRPr>
          </a:p>
          <a:p>
            <a:pPr indent="-292100" lvl="0" marL="457200" marR="0" rtl="0" algn="l">
              <a:spcBef>
                <a:spcPts val="0"/>
              </a:spcBef>
              <a:spcAft>
                <a:spcPts val="0"/>
              </a:spcAft>
              <a:buSzPts val="1000"/>
              <a:buFont typeface="Bree Serif"/>
              <a:buChar char="●"/>
            </a:pPr>
            <a:r>
              <a:rPr lang="ar" sz="1000">
                <a:latin typeface="Bree Serif"/>
                <a:ea typeface="Bree Serif"/>
                <a:cs typeface="Bree Serif"/>
                <a:sym typeface="Bree Serif"/>
              </a:rPr>
              <a:t>The follicle enlarges until it gets mature</a:t>
            </a:r>
            <a:endParaRPr sz="1000">
              <a:latin typeface="Bree Serif"/>
              <a:ea typeface="Bree Serif"/>
              <a:cs typeface="Bree Serif"/>
              <a:sym typeface="Bree Serif"/>
            </a:endParaRPr>
          </a:p>
          <a:p>
            <a:pPr indent="-292100" lvl="0" marL="457200" marR="0" rtl="0" algn="l">
              <a:spcBef>
                <a:spcPts val="0"/>
              </a:spcBef>
              <a:spcAft>
                <a:spcPts val="0"/>
              </a:spcAft>
              <a:buSzPts val="1000"/>
              <a:buFont typeface="Bree Serif"/>
              <a:buChar char="●"/>
            </a:pPr>
            <a:r>
              <a:rPr lang="ar" sz="1000">
                <a:latin typeface="Bree Serif"/>
                <a:ea typeface="Bree Serif"/>
                <a:cs typeface="Bree Serif"/>
                <a:sym typeface="Bree Serif"/>
              </a:rPr>
              <a:t>Early development of the follicle is induced by </a:t>
            </a:r>
            <a:r>
              <a:rPr lang="ar" sz="1000">
                <a:solidFill>
                  <a:srgbClr val="FF0000"/>
                </a:solidFill>
                <a:latin typeface="Bree Serif"/>
                <a:ea typeface="Bree Serif"/>
                <a:cs typeface="Bree Serif"/>
                <a:sym typeface="Bree Serif"/>
              </a:rPr>
              <a:t>FSH</a:t>
            </a:r>
            <a:endParaRPr sz="1000">
              <a:solidFill>
                <a:srgbClr val="FF0000"/>
              </a:solidFill>
              <a:latin typeface="Bree Serif"/>
              <a:ea typeface="Bree Serif"/>
              <a:cs typeface="Bree Serif"/>
              <a:sym typeface="Bree Serif"/>
            </a:endParaRPr>
          </a:p>
        </p:txBody>
      </p:sp>
      <p:sp>
        <p:nvSpPr>
          <p:cNvPr id="292" name="Google Shape;292;p40"/>
          <p:cNvSpPr txBox="1"/>
          <p:nvPr/>
        </p:nvSpPr>
        <p:spPr>
          <a:xfrm>
            <a:off x="2959955" y="2582713"/>
            <a:ext cx="1601400" cy="246900"/>
          </a:xfrm>
          <a:prstGeom prst="rect">
            <a:avLst/>
          </a:prstGeom>
          <a:solidFill>
            <a:srgbClr val="BE1E2D"/>
          </a:solidFill>
          <a:ln>
            <a:noFill/>
          </a:ln>
        </p:spPr>
        <p:txBody>
          <a:bodyPr anchorCtr="0" anchor="ctr" bIns="45700" lIns="0" spcFirstLastPara="1" rIns="91425" wrap="square" tIns="45700">
            <a:noAutofit/>
          </a:bodyPr>
          <a:lstStyle/>
          <a:p>
            <a:pPr indent="0" lvl="0" marL="0" marR="0" rtl="0" algn="ctr">
              <a:spcBef>
                <a:spcPts val="0"/>
              </a:spcBef>
              <a:spcAft>
                <a:spcPts val="0"/>
              </a:spcAft>
              <a:buClr>
                <a:srgbClr val="FFFFFF"/>
              </a:buClr>
              <a:buSzPts val="1400"/>
              <a:buFont typeface="Arial"/>
              <a:buNone/>
            </a:pPr>
            <a:r>
              <a:rPr b="1" lang="ar">
                <a:solidFill>
                  <a:srgbClr val="FFFFFF"/>
                </a:solidFill>
                <a:latin typeface="Bree Serif"/>
                <a:ea typeface="Bree Serif"/>
                <a:cs typeface="Bree Serif"/>
                <a:sym typeface="Bree Serif"/>
              </a:rPr>
              <a:t>2- Ovulation</a:t>
            </a:r>
            <a:endParaRPr>
              <a:latin typeface="Bree Serif"/>
              <a:ea typeface="Bree Serif"/>
              <a:cs typeface="Bree Serif"/>
              <a:sym typeface="Bree Serif"/>
            </a:endParaRPr>
          </a:p>
        </p:txBody>
      </p:sp>
      <p:sp>
        <p:nvSpPr>
          <p:cNvPr id="293" name="Google Shape;293;p40"/>
          <p:cNvSpPr txBox="1"/>
          <p:nvPr/>
        </p:nvSpPr>
        <p:spPr>
          <a:xfrm>
            <a:off x="449350" y="2582750"/>
            <a:ext cx="1806000" cy="246900"/>
          </a:xfrm>
          <a:prstGeom prst="rect">
            <a:avLst/>
          </a:prstGeom>
          <a:solidFill>
            <a:srgbClr val="EA9999"/>
          </a:solidFill>
          <a:ln>
            <a:noFill/>
          </a:ln>
        </p:spPr>
        <p:txBody>
          <a:bodyPr anchorCtr="0" anchor="ctr" bIns="45700" lIns="0" spcFirstLastPara="1" rIns="91425" wrap="square" tIns="45700">
            <a:noAutofit/>
          </a:bodyPr>
          <a:lstStyle/>
          <a:p>
            <a:pPr indent="0" lvl="0" marL="0" rtl="0" algn="ctr">
              <a:spcBef>
                <a:spcPts val="0"/>
              </a:spcBef>
              <a:spcAft>
                <a:spcPts val="0"/>
              </a:spcAft>
              <a:buClr>
                <a:schemeClr val="lt1"/>
              </a:buClr>
              <a:buSzPts val="1400"/>
              <a:buFont typeface="Arial"/>
              <a:buNone/>
            </a:pPr>
            <a:r>
              <a:rPr b="1" lang="ar">
                <a:solidFill>
                  <a:schemeClr val="lt1"/>
                </a:solidFill>
                <a:latin typeface="Bree Serif"/>
                <a:ea typeface="Bree Serif"/>
                <a:cs typeface="Bree Serif"/>
                <a:sym typeface="Bree Serif"/>
              </a:rPr>
              <a:t>1- Follicular Phase</a:t>
            </a:r>
            <a:endParaRPr>
              <a:latin typeface="Bree Serif"/>
              <a:ea typeface="Bree Serif"/>
              <a:cs typeface="Bree Serif"/>
              <a:sym typeface="Bree Serif"/>
            </a:endParaRPr>
          </a:p>
        </p:txBody>
      </p:sp>
      <p:sp>
        <p:nvSpPr>
          <p:cNvPr id="294" name="Google Shape;294;p40"/>
          <p:cNvSpPr/>
          <p:nvPr/>
        </p:nvSpPr>
        <p:spPr>
          <a:xfrm>
            <a:off x="6946458" y="2074142"/>
            <a:ext cx="153600" cy="173100"/>
          </a:xfrm>
          <a:prstGeom prst="ellipse">
            <a:avLst/>
          </a:prstGeom>
          <a:solidFill>
            <a:srgbClr val="E066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3F3F3F"/>
              </a:solidFill>
              <a:latin typeface="Georgia"/>
              <a:ea typeface="Georgia"/>
              <a:cs typeface="Georgia"/>
              <a:sym typeface="Georgia"/>
            </a:endParaRPr>
          </a:p>
        </p:txBody>
      </p:sp>
      <p:grpSp>
        <p:nvGrpSpPr>
          <p:cNvPr id="295" name="Google Shape;295;p40"/>
          <p:cNvGrpSpPr/>
          <p:nvPr/>
        </p:nvGrpSpPr>
        <p:grpSpPr>
          <a:xfrm>
            <a:off x="6627956" y="2302621"/>
            <a:ext cx="790590" cy="807072"/>
            <a:chOff x="5019564" y="4294004"/>
            <a:chExt cx="914400" cy="1007204"/>
          </a:xfrm>
        </p:grpSpPr>
        <p:sp>
          <p:nvSpPr>
            <p:cNvPr id="296" name="Google Shape;296;p40"/>
            <p:cNvSpPr/>
            <p:nvPr/>
          </p:nvSpPr>
          <p:spPr>
            <a:xfrm>
              <a:off x="5413381" y="4294004"/>
              <a:ext cx="107700" cy="92700"/>
            </a:xfrm>
            <a:prstGeom prst="triangle">
              <a:avLst>
                <a:gd fmla="val 50000" name="adj"/>
              </a:avLst>
            </a:prstGeom>
            <a:noFill/>
            <a:ln cap="flat" cmpd="sng" w="12700">
              <a:solidFill>
                <a:srgbClr val="E0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3F3F3F"/>
                </a:solidFill>
                <a:latin typeface="Georgia"/>
                <a:ea typeface="Georgia"/>
                <a:cs typeface="Georgia"/>
                <a:sym typeface="Georgia"/>
              </a:endParaRPr>
            </a:p>
          </p:txBody>
        </p:sp>
        <p:sp>
          <p:nvSpPr>
            <p:cNvPr id="297" name="Google Shape;297;p40"/>
            <p:cNvSpPr/>
            <p:nvPr/>
          </p:nvSpPr>
          <p:spPr>
            <a:xfrm>
              <a:off x="5019564" y="4386808"/>
              <a:ext cx="914400" cy="914400"/>
            </a:xfrm>
            <a:prstGeom prst="arc">
              <a:avLst>
                <a:gd fmla="val 12899518" name="adj1"/>
                <a:gd fmla="val 19509433" name="adj2"/>
              </a:avLst>
            </a:prstGeom>
            <a:noFill/>
            <a:ln cap="flat" cmpd="sng" w="25400">
              <a:solidFill>
                <a:srgbClr val="E06666"/>
              </a:solidFill>
              <a:prstDash val="solid"/>
              <a:miter lim="800000"/>
              <a:headEnd len="med" w="med" type="oval"/>
              <a:tailEnd len="med" w="med"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2700" u="none" cap="none" strike="noStrike">
                <a:solidFill>
                  <a:srgbClr val="3F3F3F"/>
                </a:solidFill>
                <a:latin typeface="Georgia"/>
                <a:ea typeface="Georgia"/>
                <a:cs typeface="Georgia"/>
                <a:sym typeface="Georgia"/>
              </a:endParaRPr>
            </a:p>
          </p:txBody>
        </p:sp>
      </p:grpSp>
      <p:sp>
        <p:nvSpPr>
          <p:cNvPr id="298" name="Google Shape;298;p40"/>
          <p:cNvSpPr txBox="1"/>
          <p:nvPr/>
        </p:nvSpPr>
        <p:spPr>
          <a:xfrm>
            <a:off x="6222551" y="2582713"/>
            <a:ext cx="1601400" cy="246900"/>
          </a:xfrm>
          <a:prstGeom prst="rect">
            <a:avLst/>
          </a:prstGeom>
          <a:solidFill>
            <a:srgbClr val="E06666"/>
          </a:solidFill>
          <a:ln>
            <a:noFill/>
          </a:ln>
        </p:spPr>
        <p:txBody>
          <a:bodyPr anchorCtr="0" anchor="ctr" bIns="45700" lIns="0" spcFirstLastPara="1" rIns="91425" wrap="square" tIns="45700">
            <a:noAutofit/>
          </a:bodyPr>
          <a:lstStyle/>
          <a:p>
            <a:pPr indent="0" lvl="0" marL="0" marR="0" rtl="0" algn="ctr">
              <a:spcBef>
                <a:spcPts val="0"/>
              </a:spcBef>
              <a:spcAft>
                <a:spcPts val="0"/>
              </a:spcAft>
              <a:buClr>
                <a:schemeClr val="lt1"/>
              </a:buClr>
              <a:buSzPts val="1400"/>
              <a:buFont typeface="Arial"/>
              <a:buNone/>
            </a:pPr>
            <a:r>
              <a:rPr b="1" lang="ar" sz="1200">
                <a:solidFill>
                  <a:schemeClr val="lt1"/>
                </a:solidFill>
                <a:latin typeface="Bree Serif"/>
                <a:ea typeface="Bree Serif"/>
                <a:cs typeface="Bree Serif"/>
                <a:sym typeface="Bree Serif"/>
              </a:rPr>
              <a:t>3- Luteal Phase</a:t>
            </a:r>
            <a:endParaRPr sz="1200">
              <a:latin typeface="Bree Serif"/>
              <a:ea typeface="Bree Serif"/>
              <a:cs typeface="Bree Serif"/>
              <a:sym typeface="Bree Serif"/>
            </a:endParaRPr>
          </a:p>
        </p:txBody>
      </p:sp>
      <p:pic>
        <p:nvPicPr>
          <p:cNvPr id="299" name="Google Shape;299;p40"/>
          <p:cNvPicPr preferRelativeResize="0"/>
          <p:nvPr/>
        </p:nvPicPr>
        <p:blipFill>
          <a:blip r:embed="rId3">
            <a:alphaModFix/>
          </a:blip>
          <a:stretch>
            <a:fillRect/>
          </a:stretch>
        </p:blipFill>
        <p:spPr>
          <a:xfrm>
            <a:off x="653950" y="1317625"/>
            <a:ext cx="1654039" cy="696000"/>
          </a:xfrm>
          <a:prstGeom prst="rect">
            <a:avLst/>
          </a:prstGeom>
          <a:noFill/>
          <a:ln>
            <a:noFill/>
          </a:ln>
        </p:spPr>
      </p:pic>
      <p:pic>
        <p:nvPicPr>
          <p:cNvPr id="300" name="Google Shape;300;p40"/>
          <p:cNvPicPr preferRelativeResize="0"/>
          <p:nvPr/>
        </p:nvPicPr>
        <p:blipFill rotWithShape="1">
          <a:blip r:embed="rId4">
            <a:alphaModFix/>
          </a:blip>
          <a:srcRect b="0" l="0" r="0" t="9950"/>
          <a:stretch/>
        </p:blipFill>
        <p:spPr>
          <a:xfrm>
            <a:off x="3452656" y="1253625"/>
            <a:ext cx="647820" cy="807075"/>
          </a:xfrm>
          <a:prstGeom prst="rect">
            <a:avLst/>
          </a:prstGeom>
          <a:noFill/>
          <a:ln>
            <a:noFill/>
          </a:ln>
        </p:spPr>
      </p:pic>
      <p:pic>
        <p:nvPicPr>
          <p:cNvPr id="301" name="Google Shape;301;p40"/>
          <p:cNvPicPr preferRelativeResize="0"/>
          <p:nvPr/>
        </p:nvPicPr>
        <p:blipFill>
          <a:blip r:embed="rId5">
            <a:alphaModFix/>
          </a:blip>
          <a:stretch>
            <a:fillRect/>
          </a:stretch>
        </p:blipFill>
        <p:spPr>
          <a:xfrm>
            <a:off x="6359175" y="1331007"/>
            <a:ext cx="1201850" cy="665768"/>
          </a:xfrm>
          <a:prstGeom prst="rect">
            <a:avLst/>
          </a:prstGeom>
          <a:noFill/>
          <a:ln>
            <a:noFill/>
          </a:ln>
        </p:spPr>
      </p:pic>
      <p:sp>
        <p:nvSpPr>
          <p:cNvPr id="302" name="Google Shape;302;p40"/>
          <p:cNvSpPr txBox="1"/>
          <p:nvPr/>
        </p:nvSpPr>
        <p:spPr>
          <a:xfrm>
            <a:off x="2750375" y="2874125"/>
            <a:ext cx="2035800" cy="15603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292100" lvl="0" marL="457200" marR="0" rtl="0" algn="l">
              <a:spcBef>
                <a:spcPts val="0"/>
              </a:spcBef>
              <a:spcAft>
                <a:spcPts val="0"/>
              </a:spcAft>
              <a:buSzPts val="1000"/>
              <a:buFont typeface="Bree Serif"/>
              <a:buChar char="●"/>
            </a:pPr>
            <a:r>
              <a:rPr lang="ar" sz="1000">
                <a:latin typeface="Bree Serif"/>
                <a:ea typeface="Bree Serif"/>
                <a:cs typeface="Bree Serif"/>
                <a:sym typeface="Bree Serif"/>
              </a:rPr>
              <a:t>The follicle produces a swelling in the surface of the ovary</a:t>
            </a:r>
            <a:endParaRPr sz="1000">
              <a:latin typeface="Bree Serif"/>
              <a:ea typeface="Bree Serif"/>
              <a:cs typeface="Bree Serif"/>
              <a:sym typeface="Bree Serif"/>
            </a:endParaRPr>
          </a:p>
          <a:p>
            <a:pPr indent="-292100" lvl="0" marL="457200" marR="0" rtl="0" algn="l">
              <a:spcBef>
                <a:spcPts val="0"/>
              </a:spcBef>
              <a:spcAft>
                <a:spcPts val="0"/>
              </a:spcAft>
              <a:buSzPts val="1000"/>
              <a:buFont typeface="Bree Serif"/>
              <a:buChar char="●"/>
            </a:pPr>
            <a:r>
              <a:rPr lang="ar" sz="1000">
                <a:latin typeface="Bree Serif"/>
                <a:ea typeface="Bree Serif"/>
                <a:cs typeface="Bree Serif"/>
                <a:sym typeface="Bree Serif"/>
              </a:rPr>
              <a:t>Final stages of maturation requires </a:t>
            </a:r>
            <a:r>
              <a:rPr lang="ar" sz="1000">
                <a:solidFill>
                  <a:srgbClr val="FF0000"/>
                </a:solidFill>
                <a:latin typeface="Bree Serif"/>
                <a:ea typeface="Bree Serif"/>
                <a:cs typeface="Bree Serif"/>
                <a:sym typeface="Bree Serif"/>
              </a:rPr>
              <a:t>LH</a:t>
            </a:r>
            <a:endParaRPr sz="1000">
              <a:solidFill>
                <a:srgbClr val="FF0000"/>
              </a:solidFill>
              <a:latin typeface="Bree Serif"/>
              <a:ea typeface="Bree Serif"/>
              <a:cs typeface="Bree Serif"/>
              <a:sym typeface="Bree Serif"/>
            </a:endParaRPr>
          </a:p>
          <a:p>
            <a:pPr indent="-292100" lvl="0" marL="457200" marR="0" rtl="0" algn="l">
              <a:spcBef>
                <a:spcPts val="0"/>
              </a:spcBef>
              <a:spcAft>
                <a:spcPts val="0"/>
              </a:spcAft>
              <a:buSzPts val="1000"/>
              <a:buFont typeface="Bree Serif"/>
              <a:buChar char="●"/>
            </a:pPr>
            <a:r>
              <a:rPr lang="ar" sz="1000">
                <a:latin typeface="Bree Serif"/>
                <a:ea typeface="Bree Serif"/>
                <a:cs typeface="Bree Serif"/>
                <a:sym typeface="Bree Serif"/>
              </a:rPr>
              <a:t>LH causes ovulation which is the rupture of the mature follicle</a:t>
            </a:r>
            <a:endParaRPr sz="1000">
              <a:latin typeface="Bree Serif"/>
              <a:ea typeface="Bree Serif"/>
              <a:cs typeface="Bree Serif"/>
              <a:sym typeface="Bree Serif"/>
            </a:endParaRPr>
          </a:p>
        </p:txBody>
      </p:sp>
      <p:sp>
        <p:nvSpPr>
          <p:cNvPr id="303" name="Google Shape;303;p40"/>
          <p:cNvSpPr txBox="1"/>
          <p:nvPr/>
        </p:nvSpPr>
        <p:spPr>
          <a:xfrm>
            <a:off x="4871050" y="2906538"/>
            <a:ext cx="4178100" cy="991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t" bIns="45700" lIns="91425" spcFirstLastPara="1" rIns="91425" wrap="square" tIns="45700">
            <a:noAutofit/>
          </a:bodyPr>
          <a:lstStyle/>
          <a:p>
            <a:pPr indent="-292100" lvl="0" marL="457200" rtl="0" algn="l">
              <a:spcBef>
                <a:spcPts val="0"/>
              </a:spcBef>
              <a:spcAft>
                <a:spcPts val="0"/>
              </a:spcAft>
              <a:buClr>
                <a:schemeClr val="dk1"/>
              </a:buClr>
              <a:buSzPts val="1000"/>
              <a:buFont typeface="Bree Serif"/>
              <a:buChar char="●"/>
            </a:pPr>
            <a:r>
              <a:rPr lang="ar" sz="1000">
                <a:solidFill>
                  <a:schemeClr val="dk1"/>
                </a:solidFill>
                <a:latin typeface="Bree Serif"/>
                <a:ea typeface="Bree Serif"/>
                <a:cs typeface="Bree Serif"/>
                <a:sym typeface="Bree Serif"/>
              </a:rPr>
              <a:t>Now the remaining part of the ruptured follicle is called corpus luteum</a:t>
            </a:r>
            <a:r>
              <a:rPr lang="ar" sz="1000">
                <a:solidFill>
                  <a:schemeClr val="dk1"/>
                </a:solidFill>
                <a:latin typeface="Bree Serif"/>
                <a:ea typeface="Bree Serif"/>
                <a:cs typeface="Bree Serif"/>
                <a:sym typeface="Bree Serif"/>
              </a:rPr>
              <a:t> </a:t>
            </a:r>
            <a:r>
              <a:rPr lang="ar" sz="1000">
                <a:latin typeface="Bree Serif"/>
                <a:ea typeface="Bree Serif"/>
                <a:cs typeface="Bree Serif"/>
                <a:sym typeface="Bree Serif"/>
              </a:rPr>
              <a:t>which </a:t>
            </a:r>
            <a:r>
              <a:rPr lang="ar" sz="1000">
                <a:latin typeface="Bree Serif"/>
                <a:ea typeface="Bree Serif"/>
                <a:cs typeface="Bree Serif"/>
                <a:sym typeface="Bree Serif"/>
              </a:rPr>
              <a:t>secretes progesterone and small amount of estrogen</a:t>
            </a:r>
            <a:endParaRPr sz="1000">
              <a:solidFill>
                <a:srgbClr val="FF0000"/>
              </a:solidFill>
              <a:latin typeface="Bree Serif"/>
              <a:ea typeface="Bree Serif"/>
              <a:cs typeface="Bree Serif"/>
              <a:sym typeface="Bree Serif"/>
            </a:endParaRPr>
          </a:p>
          <a:p>
            <a:pPr indent="-292100" lvl="0" marL="457200" marR="0" rtl="0" algn="l">
              <a:spcBef>
                <a:spcPts val="0"/>
              </a:spcBef>
              <a:spcAft>
                <a:spcPts val="0"/>
              </a:spcAft>
              <a:buSzPts val="1000"/>
              <a:buFont typeface="Bree Serif"/>
              <a:buChar char="●"/>
            </a:pPr>
            <a:r>
              <a:rPr lang="ar" sz="1000">
                <a:latin typeface="Bree Serif"/>
                <a:ea typeface="Bree Serif"/>
                <a:cs typeface="Bree Serif"/>
                <a:sym typeface="Bree Serif"/>
              </a:rPr>
              <a:t>The 2 hormones stimulate the endometrial glands to secrete and prepare endometrium for implantation of the fertilized ovum (Blastocyst)</a:t>
            </a:r>
            <a:endParaRPr sz="1000">
              <a:latin typeface="Bree Serif"/>
              <a:ea typeface="Bree Serif"/>
              <a:cs typeface="Bree Serif"/>
              <a:sym typeface="Bree Serif"/>
            </a:endParaRPr>
          </a:p>
        </p:txBody>
      </p:sp>
      <p:sp>
        <p:nvSpPr>
          <p:cNvPr id="304" name="Google Shape;304;p40"/>
          <p:cNvSpPr/>
          <p:nvPr/>
        </p:nvSpPr>
        <p:spPr>
          <a:xfrm>
            <a:off x="5093800" y="4067250"/>
            <a:ext cx="1882800" cy="807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IF the oocyte is fertilized the corpus luteum enlarges and remains until the 4th month of pregnancy</a:t>
            </a:r>
            <a:r>
              <a:rPr lang="ar" sz="1000">
                <a:latin typeface="Bree Serif"/>
                <a:ea typeface="Bree Serif"/>
                <a:cs typeface="Bree Serif"/>
                <a:sym typeface="Bree Serif"/>
              </a:rPr>
              <a:t> </a:t>
            </a:r>
            <a:endParaRPr sz="1000">
              <a:latin typeface="Bree Serif"/>
              <a:ea typeface="Bree Serif"/>
              <a:cs typeface="Bree Serif"/>
              <a:sym typeface="Bree Serif"/>
            </a:endParaRPr>
          </a:p>
        </p:txBody>
      </p:sp>
      <p:sp>
        <p:nvSpPr>
          <p:cNvPr id="305" name="Google Shape;305;p40"/>
          <p:cNvSpPr/>
          <p:nvPr/>
        </p:nvSpPr>
        <p:spPr>
          <a:xfrm>
            <a:off x="7109050" y="4067250"/>
            <a:ext cx="1806000" cy="807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IF the oocyte is not fertilized then the corpus luteum will degenerate into a corpus albican in </a:t>
            </a:r>
            <a:r>
              <a:rPr lang="ar" sz="1000">
                <a:solidFill>
                  <a:srgbClr val="674EA7"/>
                </a:solidFill>
                <a:latin typeface="Bree Serif"/>
                <a:ea typeface="Bree Serif"/>
                <a:cs typeface="Bree Serif"/>
                <a:sym typeface="Bree Serif"/>
              </a:rPr>
              <a:t>10</a:t>
            </a:r>
            <a:r>
              <a:rPr lang="ar" sz="1000">
                <a:latin typeface="Bree Serif"/>
                <a:ea typeface="Bree Serif"/>
                <a:cs typeface="Bree Serif"/>
                <a:sym typeface="Bree Serif"/>
              </a:rPr>
              <a:t>-12 days</a:t>
            </a:r>
            <a:endParaRPr sz="1000">
              <a:latin typeface="Bree Serif"/>
              <a:ea typeface="Bree Serif"/>
              <a:cs typeface="Bree Serif"/>
              <a:sym typeface="Bree Serif"/>
            </a:endParaRPr>
          </a:p>
        </p:txBody>
      </p:sp>
      <p:cxnSp>
        <p:nvCxnSpPr>
          <p:cNvPr id="306" name="Google Shape;306;p40"/>
          <p:cNvCxnSpPr>
            <a:stCxn id="303" idx="2"/>
            <a:endCxn id="305" idx="0"/>
          </p:cNvCxnSpPr>
          <p:nvPr/>
        </p:nvCxnSpPr>
        <p:spPr>
          <a:xfrm flipH="1" rot="-5400000">
            <a:off x="7401400" y="3456438"/>
            <a:ext cx="169500" cy="1052100"/>
          </a:xfrm>
          <a:prstGeom prst="bentConnector3">
            <a:avLst>
              <a:gd fmla="val 50004" name="adj1"/>
            </a:avLst>
          </a:prstGeom>
          <a:noFill/>
          <a:ln cap="flat" cmpd="sng" w="9525">
            <a:solidFill>
              <a:srgbClr val="BE1E2D"/>
            </a:solidFill>
            <a:prstDash val="solid"/>
            <a:round/>
            <a:headEnd len="med" w="med" type="none"/>
            <a:tailEnd len="med" w="med" type="oval"/>
          </a:ln>
        </p:spPr>
      </p:cxnSp>
      <p:cxnSp>
        <p:nvCxnSpPr>
          <p:cNvPr id="307" name="Google Shape;307;p40"/>
          <p:cNvCxnSpPr>
            <a:stCxn id="303" idx="2"/>
            <a:endCxn id="304" idx="0"/>
          </p:cNvCxnSpPr>
          <p:nvPr/>
        </p:nvCxnSpPr>
        <p:spPr>
          <a:xfrm rot="5400000">
            <a:off x="6412900" y="3520038"/>
            <a:ext cx="169500" cy="924900"/>
          </a:xfrm>
          <a:prstGeom prst="bentConnector3">
            <a:avLst>
              <a:gd fmla="val 50004" name="adj1"/>
            </a:avLst>
          </a:prstGeom>
          <a:noFill/>
          <a:ln cap="flat" cmpd="sng" w="9525">
            <a:solidFill>
              <a:srgbClr val="BE1E2D"/>
            </a:solidFill>
            <a:prstDash val="solid"/>
            <a:round/>
            <a:headEnd len="med" w="med" type="oval"/>
            <a:tailEnd len="med" w="med" type="oval"/>
          </a:ln>
        </p:spPr>
      </p:cxnSp>
      <p:pic>
        <p:nvPicPr>
          <p:cNvPr id="308" name="Google Shape;308;p40"/>
          <p:cNvPicPr preferRelativeResize="0"/>
          <p:nvPr/>
        </p:nvPicPr>
        <p:blipFill>
          <a:blip r:embed="rId6">
            <a:alphaModFix/>
          </a:blip>
          <a:stretch>
            <a:fillRect/>
          </a:stretch>
        </p:blipFill>
        <p:spPr>
          <a:xfrm>
            <a:off x="7928975" y="298400"/>
            <a:ext cx="1101449" cy="10192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41"/>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314" name="Google Shape;314;p41"/>
          <p:cNvSpPr txBox="1"/>
          <p:nvPr>
            <p:ph type="ctrTitle"/>
          </p:nvPr>
        </p:nvSpPr>
        <p:spPr>
          <a:xfrm>
            <a:off x="139725" y="-4"/>
            <a:ext cx="5392200" cy="74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ar"/>
              <a:t>Menstrual</a:t>
            </a:r>
            <a:r>
              <a:rPr lang="ar"/>
              <a:t> (</a:t>
            </a:r>
            <a:r>
              <a:rPr lang="ar"/>
              <a:t>Uterine</a:t>
            </a:r>
            <a:r>
              <a:rPr lang="ar"/>
              <a:t>) Cycle</a:t>
            </a:r>
            <a:endParaRPr/>
          </a:p>
        </p:txBody>
      </p:sp>
      <p:sp>
        <p:nvSpPr>
          <p:cNvPr id="315" name="Google Shape;315;p41"/>
          <p:cNvSpPr txBox="1"/>
          <p:nvPr>
            <p:ph idx="1" type="subTitle"/>
          </p:nvPr>
        </p:nvSpPr>
        <p:spPr>
          <a:xfrm>
            <a:off x="308950" y="702225"/>
            <a:ext cx="5538300" cy="6366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Char char="●"/>
            </a:pPr>
            <a:r>
              <a:rPr lang="ar"/>
              <a:t>It is a cyclic change that occurs in the endometrium of the uterus due to the effect of estrogen and progesterone</a:t>
            </a:r>
            <a:endParaRPr/>
          </a:p>
          <a:p>
            <a:pPr indent="-292100" lvl="0" marL="457200" rtl="0" algn="l">
              <a:lnSpc>
                <a:spcPct val="115000"/>
              </a:lnSpc>
              <a:spcBef>
                <a:spcPts val="0"/>
              </a:spcBef>
              <a:spcAft>
                <a:spcPts val="0"/>
              </a:spcAft>
              <a:buSzPts val="1000"/>
              <a:buChar char="●"/>
            </a:pPr>
            <a:r>
              <a:rPr lang="ar"/>
              <a:t>The menstrual </a:t>
            </a:r>
            <a:r>
              <a:rPr lang="ar"/>
              <a:t>cycle</a:t>
            </a:r>
            <a:r>
              <a:rPr lang="ar"/>
              <a:t> ranges from 23-35 days in 90% of women and the average is about 28 days It sometimes varies in the same woman.</a:t>
            </a:r>
            <a:endParaRPr/>
          </a:p>
          <a:p>
            <a:pPr indent="-292100" lvl="0" marL="457200" rtl="0" algn="l">
              <a:lnSpc>
                <a:spcPct val="115000"/>
              </a:lnSpc>
              <a:spcBef>
                <a:spcPts val="0"/>
              </a:spcBef>
              <a:spcAft>
                <a:spcPts val="0"/>
              </a:spcAft>
              <a:buSzPts val="1000"/>
              <a:buChar char="●"/>
            </a:pPr>
            <a:r>
              <a:rPr lang="ar"/>
              <a:t>It is divided into 4 phases:</a:t>
            </a:r>
            <a:endParaRPr/>
          </a:p>
        </p:txBody>
      </p:sp>
      <p:pic>
        <p:nvPicPr>
          <p:cNvPr id="316" name="Google Shape;316;p41"/>
          <p:cNvPicPr preferRelativeResize="0"/>
          <p:nvPr/>
        </p:nvPicPr>
        <p:blipFill rotWithShape="1">
          <a:blip r:embed="rId3">
            <a:alphaModFix/>
          </a:blip>
          <a:srcRect b="1544" l="0" r="0" t="79621"/>
          <a:stretch/>
        </p:blipFill>
        <p:spPr>
          <a:xfrm>
            <a:off x="6528450" y="595550"/>
            <a:ext cx="2434274" cy="992201"/>
          </a:xfrm>
          <a:prstGeom prst="rect">
            <a:avLst/>
          </a:prstGeom>
          <a:noFill/>
          <a:ln>
            <a:noFill/>
          </a:ln>
        </p:spPr>
      </p:pic>
      <p:graphicFrame>
        <p:nvGraphicFramePr>
          <p:cNvPr id="317" name="Google Shape;317;p41"/>
          <p:cNvGraphicFramePr/>
          <p:nvPr/>
        </p:nvGraphicFramePr>
        <p:xfrm>
          <a:off x="125150" y="1770416"/>
          <a:ext cx="3000000" cy="3000000"/>
        </p:xfrm>
        <a:graphic>
          <a:graphicData uri="http://schemas.openxmlformats.org/drawingml/2006/table">
            <a:tbl>
              <a:tblPr>
                <a:noFill/>
                <a:tableStyleId>{05B4944E-3734-47EB-9B26-1B128883B9A3}</a:tableStyleId>
              </a:tblPr>
              <a:tblGrid>
                <a:gridCol w="748775"/>
                <a:gridCol w="1360050"/>
                <a:gridCol w="1886950"/>
                <a:gridCol w="2266625"/>
                <a:gridCol w="2604350"/>
              </a:tblGrid>
              <a:tr h="327050">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Phase</a:t>
                      </a:r>
                      <a:endParaRPr b="1" sz="1200">
                        <a:solidFill>
                          <a:schemeClr val="dk1"/>
                        </a:solidFill>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Menstrual</a:t>
                      </a:r>
                      <a:endParaRPr b="1" sz="12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Proliferative </a:t>
                      </a:r>
                      <a:r>
                        <a:rPr lang="ar" sz="900">
                          <a:solidFill>
                            <a:schemeClr val="dk1"/>
                          </a:solidFill>
                          <a:latin typeface="Bree Serif"/>
                          <a:ea typeface="Bree Serif"/>
                          <a:cs typeface="Bree Serif"/>
                          <a:sym typeface="Bree Serif"/>
                        </a:rPr>
                        <a:t>(Follicular)</a:t>
                      </a:r>
                      <a:endParaRPr b="1" sz="900">
                        <a:solidFill>
                          <a:schemeClr val="dk1"/>
                        </a:solidFill>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Luteal</a:t>
                      </a:r>
                      <a:endParaRPr b="1" sz="12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Ischemic</a:t>
                      </a:r>
                      <a:endParaRPr b="1" sz="1200">
                        <a:latin typeface="Bree Serif"/>
                        <a:ea typeface="Bree Serif"/>
                        <a:cs typeface="Bree Serif"/>
                        <a:sym typeface="Bree Serif"/>
                      </a:endParaRPr>
                    </a:p>
                  </a:txBody>
                  <a:tcPr marT="91425" marB="91425" marR="91425" marL="91425">
                    <a:solidFill>
                      <a:srgbClr val="F4CCCC"/>
                    </a:solidFill>
                  </a:tcPr>
                </a:tc>
              </a:tr>
              <a:tr h="301350">
                <a:tc>
                  <a:txBody>
                    <a:bodyPr/>
                    <a:lstStyle/>
                    <a:p>
                      <a:pPr indent="0" lvl="0" marL="0" rtl="0" algn="ctr">
                        <a:spcBef>
                          <a:spcPts val="0"/>
                        </a:spcBef>
                        <a:spcAft>
                          <a:spcPts val="0"/>
                        </a:spcAft>
                        <a:buNone/>
                      </a:pPr>
                      <a:r>
                        <a:rPr lang="ar" sz="1000">
                          <a:latin typeface="Bree Serif"/>
                          <a:ea typeface="Bree Serif"/>
                          <a:cs typeface="Bree Serif"/>
                          <a:sym typeface="Bree Serif"/>
                        </a:rPr>
                        <a:t>Start</a:t>
                      </a:r>
                      <a:endParaRPr sz="1000">
                        <a:latin typeface="Bree Serif"/>
                        <a:ea typeface="Bree Serif"/>
                        <a:cs typeface="Bree Serif"/>
                        <a:sym typeface="Bree Serif"/>
                      </a:endParaRPr>
                    </a:p>
                  </a:txBody>
                  <a:tcPr marT="91425" marB="91425" marR="91425" marL="91425" anchor="ctr"/>
                </a:tc>
                <a:tc>
                  <a:txBody>
                    <a:bodyPr/>
                    <a:lstStyle/>
                    <a:p>
                      <a:pPr indent="0" lvl="0" marL="0" rtl="0" algn="ctr">
                        <a:spcBef>
                          <a:spcPts val="0"/>
                        </a:spcBef>
                        <a:spcAft>
                          <a:spcPts val="0"/>
                        </a:spcAft>
                        <a:buNone/>
                      </a:pPr>
                      <a:r>
                        <a:rPr lang="ar" sz="1000">
                          <a:latin typeface="Bree Serif"/>
                          <a:ea typeface="Bree Serif"/>
                          <a:cs typeface="Bree Serif"/>
                          <a:sym typeface="Bree Serif"/>
                        </a:rPr>
                        <a:t>1st day </a:t>
                      </a:r>
                      <a:endParaRPr sz="1000">
                        <a:latin typeface="Bree Serif"/>
                        <a:ea typeface="Bree Serif"/>
                        <a:cs typeface="Bree Serif"/>
                        <a:sym typeface="Bree Serif"/>
                      </a:endParaRPr>
                    </a:p>
                  </a:txBody>
                  <a:tcPr marT="91425" marB="91425" marR="91425" marL="91425" anchor="ctr"/>
                </a:tc>
                <a:tc>
                  <a:txBody>
                    <a:bodyPr/>
                    <a:lstStyle/>
                    <a:p>
                      <a:pPr indent="0" lvl="0" marL="0" rtl="0" algn="ctr">
                        <a:spcBef>
                          <a:spcPts val="0"/>
                        </a:spcBef>
                        <a:spcAft>
                          <a:spcPts val="0"/>
                        </a:spcAft>
                        <a:buNone/>
                      </a:pPr>
                      <a:r>
                        <a:rPr lang="ar" sz="1000">
                          <a:latin typeface="Bree Serif"/>
                          <a:ea typeface="Bree Serif"/>
                          <a:cs typeface="Bree Serif"/>
                          <a:sym typeface="Bree Serif"/>
                        </a:rPr>
                        <a:t>5th day</a:t>
                      </a:r>
                      <a:endParaRPr sz="1000">
                        <a:latin typeface="Bree Serif"/>
                        <a:ea typeface="Bree Serif"/>
                        <a:cs typeface="Bree Serif"/>
                        <a:sym typeface="Bree Serif"/>
                      </a:endParaRPr>
                    </a:p>
                  </a:txBody>
                  <a:tcPr marT="91425" marB="91425" marR="91425" marL="91425" anchor="ctr"/>
                </a:tc>
                <a:tc>
                  <a:txBody>
                    <a:bodyPr/>
                    <a:lstStyle/>
                    <a:p>
                      <a:pPr indent="0" lvl="0" marL="0" rtl="0" algn="ctr">
                        <a:spcBef>
                          <a:spcPts val="0"/>
                        </a:spcBef>
                        <a:spcAft>
                          <a:spcPts val="0"/>
                        </a:spcAft>
                        <a:buNone/>
                      </a:pPr>
                      <a:r>
                        <a:rPr lang="ar" sz="1000">
                          <a:latin typeface="Bree Serif"/>
                          <a:ea typeface="Bree Serif"/>
                          <a:cs typeface="Bree Serif"/>
                          <a:sym typeface="Bree Serif"/>
                        </a:rPr>
                        <a:t>14th day</a:t>
                      </a:r>
                      <a:endParaRPr sz="1000">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1000">
                          <a:latin typeface="Bree Serif"/>
                          <a:ea typeface="Bree Serif"/>
                          <a:cs typeface="Bree Serif"/>
                          <a:sym typeface="Bree Serif"/>
                        </a:rPr>
                        <a:t>27th day</a:t>
                      </a:r>
                      <a:endParaRPr sz="1000">
                        <a:latin typeface="Bree Serif"/>
                        <a:ea typeface="Bree Serif"/>
                        <a:cs typeface="Bree Serif"/>
                        <a:sym typeface="Bree Serif"/>
                      </a:endParaRPr>
                    </a:p>
                  </a:txBody>
                  <a:tcPr marT="91425" marB="91425" marR="91425" marL="91425"/>
                </a:tc>
              </a:tr>
              <a:tr h="301350">
                <a:tc>
                  <a:txBody>
                    <a:bodyPr/>
                    <a:lstStyle/>
                    <a:p>
                      <a:pPr indent="0" lvl="0" marL="0" rtl="0" algn="ctr">
                        <a:spcBef>
                          <a:spcPts val="0"/>
                        </a:spcBef>
                        <a:spcAft>
                          <a:spcPts val="0"/>
                        </a:spcAft>
                        <a:buNone/>
                      </a:pPr>
                      <a:r>
                        <a:rPr lang="ar" sz="1000">
                          <a:latin typeface="Bree Serif"/>
                          <a:ea typeface="Bree Serif"/>
                          <a:cs typeface="Bree Serif"/>
                          <a:sym typeface="Bree Serif"/>
                        </a:rPr>
                        <a:t>Duration</a:t>
                      </a:r>
                      <a:endParaRPr sz="1000">
                        <a:latin typeface="Bree Serif"/>
                        <a:ea typeface="Bree Serif"/>
                        <a:cs typeface="Bree Serif"/>
                        <a:sym typeface="Bree Serif"/>
                      </a:endParaRPr>
                    </a:p>
                  </a:txBody>
                  <a:tcPr marT="91425" marB="91425" marR="91425" marL="91425" anchor="ctr"/>
                </a:tc>
                <a:tc>
                  <a:txBody>
                    <a:bodyPr/>
                    <a:lstStyle/>
                    <a:p>
                      <a:pPr indent="0" lvl="0" marL="0" rtl="0" algn="ctr">
                        <a:spcBef>
                          <a:spcPts val="0"/>
                        </a:spcBef>
                        <a:spcAft>
                          <a:spcPts val="0"/>
                        </a:spcAft>
                        <a:buNone/>
                      </a:pPr>
                      <a:r>
                        <a:rPr lang="ar" sz="1000">
                          <a:solidFill>
                            <a:schemeClr val="dk1"/>
                          </a:solidFill>
                          <a:latin typeface="Bree Serif"/>
                          <a:ea typeface="Bree Serif"/>
                          <a:cs typeface="Bree Serif"/>
                          <a:sym typeface="Bree Serif"/>
                        </a:rPr>
                        <a:t>Lasts for 4-5 days</a:t>
                      </a:r>
                      <a:endParaRPr sz="1000">
                        <a:latin typeface="Bree Serif"/>
                        <a:ea typeface="Bree Serif"/>
                        <a:cs typeface="Bree Serif"/>
                        <a:sym typeface="Bree Serif"/>
                      </a:endParaRPr>
                    </a:p>
                  </a:txBody>
                  <a:tcPr marT="91425" marB="91425" marR="91425" marL="91425" anchor="ctr"/>
                </a:tc>
                <a:tc>
                  <a:txBody>
                    <a:bodyPr/>
                    <a:lstStyle/>
                    <a:p>
                      <a:pPr indent="0" lvl="0" marL="0" rtl="0" algn="ctr">
                        <a:spcBef>
                          <a:spcPts val="0"/>
                        </a:spcBef>
                        <a:spcAft>
                          <a:spcPts val="0"/>
                        </a:spcAft>
                        <a:buNone/>
                      </a:pPr>
                      <a:r>
                        <a:rPr lang="ar" sz="1000">
                          <a:latin typeface="Bree Serif"/>
                          <a:ea typeface="Bree Serif"/>
                          <a:cs typeface="Bree Serif"/>
                          <a:sym typeface="Bree Serif"/>
                        </a:rPr>
                        <a:t>Lasts for 9 days</a:t>
                      </a:r>
                      <a:endParaRPr sz="1000">
                        <a:latin typeface="Bree Serif"/>
                        <a:ea typeface="Bree Serif"/>
                        <a:cs typeface="Bree Serif"/>
                        <a:sym typeface="Bree Serif"/>
                      </a:endParaRPr>
                    </a:p>
                  </a:txBody>
                  <a:tcPr marT="91425" marB="91425" marR="91425" marL="91425" anchor="ctr"/>
                </a:tc>
                <a:tc>
                  <a:txBody>
                    <a:bodyPr/>
                    <a:lstStyle/>
                    <a:p>
                      <a:pPr indent="0" lvl="0" marL="0" rtl="0" algn="ctr">
                        <a:spcBef>
                          <a:spcPts val="0"/>
                        </a:spcBef>
                        <a:spcAft>
                          <a:spcPts val="0"/>
                        </a:spcAft>
                        <a:buNone/>
                      </a:pPr>
                      <a:r>
                        <a:rPr lang="ar" sz="1000">
                          <a:latin typeface="Bree Serif"/>
                          <a:ea typeface="Bree Serif"/>
                          <a:cs typeface="Bree Serif"/>
                          <a:sym typeface="Bree Serif"/>
                        </a:rPr>
                        <a:t>Lasts for 13 days</a:t>
                      </a:r>
                      <a:endParaRPr sz="1000">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1000">
                          <a:latin typeface="Bree Serif"/>
                          <a:ea typeface="Bree Serif"/>
                          <a:cs typeface="Bree Serif"/>
                          <a:sym typeface="Bree Serif"/>
                        </a:rPr>
                        <a:t>Lasts for ONE day</a:t>
                      </a:r>
                      <a:endParaRPr sz="1000">
                        <a:latin typeface="Bree Serif"/>
                        <a:ea typeface="Bree Serif"/>
                        <a:cs typeface="Bree Serif"/>
                        <a:sym typeface="Bree Serif"/>
                      </a:endParaRPr>
                    </a:p>
                  </a:txBody>
                  <a:tcPr marT="91425" marB="91425" marR="91425" marL="91425"/>
                </a:tc>
              </a:tr>
              <a:tr h="1842550">
                <a:tc>
                  <a:txBody>
                    <a:bodyPr/>
                    <a:lstStyle/>
                    <a:p>
                      <a:pPr indent="0" lvl="0" marL="0" rtl="0" algn="ctr">
                        <a:spcBef>
                          <a:spcPts val="0"/>
                        </a:spcBef>
                        <a:spcAft>
                          <a:spcPts val="0"/>
                        </a:spcAft>
                        <a:buNone/>
                      </a:pPr>
                      <a:r>
                        <a:t/>
                      </a:r>
                      <a:endParaRPr sz="1000">
                        <a:latin typeface="Bree Serif"/>
                        <a:ea typeface="Bree Serif"/>
                        <a:cs typeface="Bree Serif"/>
                        <a:sym typeface="Bree Serif"/>
                      </a:endParaRPr>
                    </a:p>
                  </a:txBody>
                  <a:tcPr marT="91425" marB="91425" marR="91425" marL="91425" anchor="ctr"/>
                </a:tc>
                <a:tc>
                  <a:txBody>
                    <a:bodyPr/>
                    <a:lstStyle/>
                    <a:p>
                      <a:pPr indent="-147149" lvl="0" marL="179999" rtl="0" algn="l">
                        <a:spcBef>
                          <a:spcPts val="0"/>
                        </a:spcBef>
                        <a:spcAft>
                          <a:spcPts val="0"/>
                        </a:spcAft>
                        <a:buSzPts val="900"/>
                        <a:buFont typeface="Bree Serif"/>
                        <a:buChar char="●"/>
                      </a:pPr>
                      <a:r>
                        <a:rPr lang="ar" sz="900">
                          <a:latin typeface="Bree Serif"/>
                          <a:ea typeface="Bree Serif"/>
                          <a:cs typeface="Bree Serif"/>
                          <a:sym typeface="Bree Serif"/>
                        </a:rPr>
                        <a:t>The functional layer of the endometrium is sloughed off and discarded.</a:t>
                      </a:r>
                      <a:endParaRPr sz="900">
                        <a:latin typeface="Bree Serif"/>
                        <a:ea typeface="Bree Serif"/>
                        <a:cs typeface="Bree Serif"/>
                        <a:sym typeface="Bree Serif"/>
                      </a:endParaRPr>
                    </a:p>
                    <a:p>
                      <a:pPr indent="0" lvl="0" marL="457200" rtl="0" algn="l">
                        <a:spcBef>
                          <a:spcPts val="0"/>
                        </a:spcBef>
                        <a:spcAft>
                          <a:spcPts val="0"/>
                        </a:spcAft>
                        <a:buNone/>
                      </a:pPr>
                      <a:r>
                        <a:t/>
                      </a:r>
                      <a:endParaRPr sz="900">
                        <a:latin typeface="Bree Serif"/>
                        <a:ea typeface="Bree Serif"/>
                        <a:cs typeface="Bree Serif"/>
                        <a:sym typeface="Bree Serif"/>
                      </a:endParaRPr>
                    </a:p>
                    <a:p>
                      <a:pPr indent="-147149" lvl="0" marL="179999" rtl="0" algn="l">
                        <a:spcBef>
                          <a:spcPts val="0"/>
                        </a:spcBef>
                        <a:spcAft>
                          <a:spcPts val="0"/>
                        </a:spcAft>
                        <a:buSzPts val="900"/>
                        <a:buFont typeface="Bree Serif"/>
                        <a:buChar char="●"/>
                      </a:pPr>
                      <a:r>
                        <a:rPr lang="ar" sz="900">
                          <a:latin typeface="Bree Serif"/>
                          <a:ea typeface="Bree Serif"/>
                          <a:cs typeface="Bree Serif"/>
                          <a:sym typeface="Bree Serif"/>
                        </a:rPr>
                        <a:t>Blood is discharged from the vagina with small pieces of endometrial tissue </a:t>
                      </a:r>
                      <a:endParaRPr sz="900">
                        <a:latin typeface="Bree Serif"/>
                        <a:ea typeface="Bree Serif"/>
                        <a:cs typeface="Bree Serif"/>
                        <a:sym typeface="Bree Serif"/>
                      </a:endParaRPr>
                    </a:p>
                  </a:txBody>
                  <a:tcPr marT="91425" marB="91425" marR="91425" marL="91425"/>
                </a:tc>
                <a:tc>
                  <a:txBody>
                    <a:bodyPr/>
                    <a:lstStyle/>
                    <a:p>
                      <a:pPr indent="-147149" lvl="0" marL="179999" rtl="0" algn="l">
                        <a:spcBef>
                          <a:spcPts val="0"/>
                        </a:spcBef>
                        <a:spcAft>
                          <a:spcPts val="0"/>
                        </a:spcAft>
                        <a:buSzPts val="900"/>
                        <a:buFont typeface="Bree Serif"/>
                        <a:buChar char="●"/>
                      </a:pPr>
                      <a:r>
                        <a:rPr lang="ar" sz="900">
                          <a:latin typeface="Bree Serif"/>
                          <a:ea typeface="Bree Serif"/>
                          <a:cs typeface="Bree Serif"/>
                          <a:sym typeface="Bree Serif"/>
                        </a:rPr>
                        <a:t>Is a phase of repair and proliferation.</a:t>
                      </a:r>
                      <a:endParaRPr sz="900">
                        <a:latin typeface="Bree Serif"/>
                        <a:ea typeface="Bree Serif"/>
                        <a:cs typeface="Bree Serif"/>
                        <a:sym typeface="Bree Serif"/>
                      </a:endParaRPr>
                    </a:p>
                    <a:p>
                      <a:pPr indent="-147149" lvl="0" marL="179999" rtl="0" algn="l">
                        <a:spcBef>
                          <a:spcPts val="0"/>
                        </a:spcBef>
                        <a:spcAft>
                          <a:spcPts val="0"/>
                        </a:spcAft>
                        <a:buClr>
                          <a:srgbClr val="FF0000"/>
                        </a:buClr>
                        <a:buSzPts val="900"/>
                        <a:buFont typeface="Bree Serif"/>
                        <a:buChar char="●"/>
                      </a:pPr>
                      <a:r>
                        <a:rPr lang="ar" sz="900">
                          <a:solidFill>
                            <a:srgbClr val="FF0000"/>
                          </a:solidFill>
                          <a:latin typeface="Bree Serif"/>
                          <a:ea typeface="Bree Serif"/>
                          <a:cs typeface="Bree Serif"/>
                          <a:sym typeface="Bree Serif"/>
                        </a:rPr>
                        <a:t>Coincides with the growth of the ovarian follicle</a:t>
                      </a:r>
                      <a:endParaRPr sz="900">
                        <a:solidFill>
                          <a:srgbClr val="FF0000"/>
                        </a:solidFill>
                        <a:latin typeface="Bree Serif"/>
                        <a:ea typeface="Bree Serif"/>
                        <a:cs typeface="Bree Serif"/>
                        <a:sym typeface="Bree Serif"/>
                      </a:endParaRPr>
                    </a:p>
                    <a:p>
                      <a:pPr indent="-147149" lvl="0" marL="179999" rtl="0" algn="l">
                        <a:spcBef>
                          <a:spcPts val="0"/>
                        </a:spcBef>
                        <a:spcAft>
                          <a:spcPts val="0"/>
                        </a:spcAft>
                        <a:buSzPts val="900"/>
                        <a:buFont typeface="Bree Serif"/>
                        <a:buChar char="●"/>
                      </a:pPr>
                      <a:r>
                        <a:rPr lang="ar" sz="900">
                          <a:latin typeface="Bree Serif"/>
                          <a:ea typeface="Bree Serif"/>
                          <a:cs typeface="Bree Serif"/>
                          <a:sym typeface="Bree Serif"/>
                        </a:rPr>
                        <a:t>it is controlled by Estrogen which increases the thickness of the endometrium into 2-3 folds  also increases in number and length of uterine glands</a:t>
                      </a:r>
                      <a:endParaRPr sz="900">
                        <a:latin typeface="Bree Serif"/>
                        <a:ea typeface="Bree Serif"/>
                        <a:cs typeface="Bree Serif"/>
                        <a:sym typeface="Bree Serif"/>
                      </a:endParaRPr>
                    </a:p>
                    <a:p>
                      <a:pPr indent="-147149" lvl="0" marL="179999" rtl="0" algn="l">
                        <a:spcBef>
                          <a:spcPts val="0"/>
                        </a:spcBef>
                        <a:spcAft>
                          <a:spcPts val="0"/>
                        </a:spcAft>
                        <a:buSzPts val="900"/>
                        <a:buFont typeface="Bree Serif"/>
                        <a:buChar char="●"/>
                      </a:pPr>
                      <a:r>
                        <a:rPr lang="ar" sz="900">
                          <a:latin typeface="Bree Serif"/>
                          <a:ea typeface="Bree Serif"/>
                          <a:cs typeface="Bree Serif"/>
                          <a:sym typeface="Bree Serif"/>
                        </a:rPr>
                        <a:t>Branches of the uterine artery elongate and become spiral</a:t>
                      </a:r>
                      <a:endParaRPr sz="900">
                        <a:latin typeface="Bree Serif"/>
                        <a:ea typeface="Bree Serif"/>
                        <a:cs typeface="Bree Serif"/>
                        <a:sym typeface="Bree Serif"/>
                      </a:endParaRPr>
                    </a:p>
                  </a:txBody>
                  <a:tcPr marT="91425" marB="91425" marR="91425" marL="91425"/>
                </a:tc>
                <a:tc>
                  <a:txBody>
                    <a:bodyPr/>
                    <a:lstStyle/>
                    <a:p>
                      <a:pPr indent="-237149" lvl="0" marL="269999" rtl="0" algn="l">
                        <a:spcBef>
                          <a:spcPts val="0"/>
                        </a:spcBef>
                        <a:spcAft>
                          <a:spcPts val="0"/>
                        </a:spcAft>
                        <a:buSzPts val="900"/>
                        <a:buFont typeface="Bree Serif"/>
                        <a:buChar char="●"/>
                      </a:pPr>
                      <a:r>
                        <a:rPr lang="ar" sz="900">
                          <a:latin typeface="Bree Serif"/>
                          <a:ea typeface="Bree Serif"/>
                          <a:cs typeface="Bree Serif"/>
                          <a:sym typeface="Bree Serif"/>
                        </a:rPr>
                        <a:t>It is also called </a:t>
                      </a:r>
                      <a:r>
                        <a:rPr b="1" lang="ar" sz="900">
                          <a:latin typeface="Bree Serif"/>
                          <a:ea typeface="Bree Serif"/>
                          <a:cs typeface="Bree Serif"/>
                          <a:sym typeface="Bree Serif"/>
                        </a:rPr>
                        <a:t>secretory</a:t>
                      </a:r>
                      <a:r>
                        <a:rPr lang="ar" sz="900">
                          <a:latin typeface="Bree Serif"/>
                          <a:ea typeface="Bree Serif"/>
                          <a:cs typeface="Bree Serif"/>
                          <a:sym typeface="Bree Serif"/>
                        </a:rPr>
                        <a:t> of progesterone phase</a:t>
                      </a:r>
                      <a:endParaRPr sz="900">
                        <a:latin typeface="Bree Serif"/>
                        <a:ea typeface="Bree Serif"/>
                        <a:cs typeface="Bree Serif"/>
                        <a:sym typeface="Bree Serif"/>
                      </a:endParaRPr>
                    </a:p>
                    <a:p>
                      <a:pPr indent="-237149" lvl="0" marL="269999" rtl="0" algn="l">
                        <a:spcBef>
                          <a:spcPts val="0"/>
                        </a:spcBef>
                        <a:spcAft>
                          <a:spcPts val="0"/>
                        </a:spcAft>
                        <a:buSzPts val="900"/>
                        <a:buFont typeface="Bree Serif"/>
                        <a:buChar char="●"/>
                      </a:pPr>
                      <a:r>
                        <a:rPr lang="ar" sz="900">
                          <a:solidFill>
                            <a:srgbClr val="FF0000"/>
                          </a:solidFill>
                          <a:latin typeface="Bree Serif"/>
                          <a:ea typeface="Bree Serif"/>
                          <a:cs typeface="Bree Serif"/>
                          <a:sym typeface="Bree Serif"/>
                        </a:rPr>
                        <a:t>Coincides with the growth of the corpus luteum</a:t>
                      </a:r>
                      <a:endParaRPr sz="900">
                        <a:solidFill>
                          <a:srgbClr val="FF0000"/>
                        </a:solidFill>
                        <a:latin typeface="Bree Serif"/>
                        <a:ea typeface="Bree Serif"/>
                        <a:cs typeface="Bree Serif"/>
                        <a:sym typeface="Bree Serif"/>
                      </a:endParaRPr>
                    </a:p>
                    <a:p>
                      <a:pPr indent="-237149" lvl="0" marL="269999" rtl="0" algn="l">
                        <a:spcBef>
                          <a:spcPts val="0"/>
                        </a:spcBef>
                        <a:spcAft>
                          <a:spcPts val="0"/>
                        </a:spcAft>
                        <a:buSzPts val="900"/>
                        <a:buFont typeface="Bree Serif"/>
                        <a:buChar char="●"/>
                      </a:pPr>
                      <a:r>
                        <a:rPr lang="ar" sz="900">
                          <a:latin typeface="Bree Serif"/>
                          <a:ea typeface="Bree Serif"/>
                          <a:cs typeface="Bree Serif"/>
                          <a:sym typeface="Bree Serif"/>
                        </a:rPr>
                        <a:t>Endometrium increases in thickness under the influence of estrogen and progesterone.</a:t>
                      </a:r>
                      <a:endParaRPr sz="900">
                        <a:latin typeface="Bree Serif"/>
                        <a:ea typeface="Bree Serif"/>
                        <a:cs typeface="Bree Serif"/>
                        <a:sym typeface="Bree Serif"/>
                      </a:endParaRPr>
                    </a:p>
                    <a:p>
                      <a:pPr indent="-237149" lvl="0" marL="269999" rtl="0" algn="l">
                        <a:spcBef>
                          <a:spcPts val="0"/>
                        </a:spcBef>
                        <a:spcAft>
                          <a:spcPts val="0"/>
                        </a:spcAft>
                        <a:buSzPts val="900"/>
                        <a:buFont typeface="Bree Serif"/>
                        <a:buChar char="●"/>
                      </a:pPr>
                      <a:r>
                        <a:rPr lang="ar" sz="900">
                          <a:latin typeface="Bree Serif"/>
                          <a:ea typeface="Bree Serif"/>
                          <a:cs typeface="Bree Serif"/>
                          <a:sym typeface="Bree Serif"/>
                        </a:rPr>
                        <a:t>Glandular epithelium secretes glycogen rich material.</a:t>
                      </a:r>
                      <a:endParaRPr sz="900">
                        <a:latin typeface="Bree Serif"/>
                        <a:ea typeface="Bree Serif"/>
                        <a:cs typeface="Bree Serif"/>
                        <a:sym typeface="Bree Serif"/>
                      </a:endParaRPr>
                    </a:p>
                    <a:p>
                      <a:pPr indent="-237149" lvl="0" marL="269999" rtl="0" algn="l">
                        <a:spcBef>
                          <a:spcPts val="0"/>
                        </a:spcBef>
                        <a:spcAft>
                          <a:spcPts val="0"/>
                        </a:spcAft>
                        <a:buSzPts val="900"/>
                        <a:buFont typeface="Bree Serif"/>
                        <a:buChar char="●"/>
                      </a:pPr>
                      <a:r>
                        <a:rPr lang="ar" sz="900">
                          <a:latin typeface="Bree Serif"/>
                          <a:ea typeface="Bree Serif"/>
                          <a:cs typeface="Bree Serif"/>
                          <a:sym typeface="Bree Serif"/>
                        </a:rPr>
                        <a:t>Arteries grow to the surface and become increasingly coiled</a:t>
                      </a:r>
                      <a:endParaRPr sz="900">
                        <a:latin typeface="Bree Serif"/>
                        <a:ea typeface="Bree Serif"/>
                        <a:cs typeface="Bree Serif"/>
                        <a:sym typeface="Bree Serif"/>
                      </a:endParaRPr>
                    </a:p>
                    <a:p>
                      <a:pPr indent="-237149" lvl="0" marL="269999" rtl="0" algn="l">
                        <a:spcBef>
                          <a:spcPts val="0"/>
                        </a:spcBef>
                        <a:spcAft>
                          <a:spcPts val="0"/>
                        </a:spcAft>
                        <a:buSzPts val="900"/>
                        <a:buFont typeface="Bree Serif"/>
                        <a:buChar char="●"/>
                      </a:pPr>
                      <a:r>
                        <a:rPr lang="ar" sz="900">
                          <a:latin typeface="Bree Serif"/>
                          <a:ea typeface="Bree Serif"/>
                          <a:cs typeface="Bree Serif"/>
                          <a:sym typeface="Bree Serif"/>
                        </a:rPr>
                        <a:t>Large venous network develop and Direct arterio-venous anastomoses are the prominent features.</a:t>
                      </a:r>
                      <a:endParaRPr sz="900">
                        <a:latin typeface="Bree Serif"/>
                        <a:ea typeface="Bree Serif"/>
                        <a:cs typeface="Bree Serif"/>
                        <a:sym typeface="Bree Serif"/>
                      </a:endParaRPr>
                    </a:p>
                  </a:txBody>
                  <a:tcPr marT="91425" marB="91425" marR="91425" marL="91425"/>
                </a:tc>
                <a:tc>
                  <a:txBody>
                    <a:bodyPr/>
                    <a:lstStyle/>
                    <a:p>
                      <a:pPr indent="0" lvl="0" marL="0" rtl="0" algn="l">
                        <a:spcBef>
                          <a:spcPts val="0"/>
                        </a:spcBef>
                        <a:spcAft>
                          <a:spcPts val="0"/>
                        </a:spcAft>
                        <a:buNone/>
                      </a:pPr>
                      <a:r>
                        <a:rPr lang="ar" sz="900">
                          <a:latin typeface="Bree Serif"/>
                          <a:ea typeface="Bree Serif"/>
                          <a:cs typeface="Bree Serif"/>
                          <a:sym typeface="Bree Serif"/>
                        </a:rPr>
                        <a:t>Degeneration of the corpus luteum leads to a decrease level of estrogen and progesterone which will lead to:</a:t>
                      </a:r>
                      <a:endParaRPr sz="900">
                        <a:latin typeface="Bree Serif"/>
                        <a:ea typeface="Bree Serif"/>
                        <a:cs typeface="Bree Serif"/>
                        <a:sym typeface="Bree Serif"/>
                      </a:endParaRPr>
                    </a:p>
                    <a:p>
                      <a:pPr indent="-147149" lvl="0" marL="269999" rtl="0" algn="l">
                        <a:spcBef>
                          <a:spcPts val="0"/>
                        </a:spcBef>
                        <a:spcAft>
                          <a:spcPts val="0"/>
                        </a:spcAft>
                        <a:buSzPts val="900"/>
                        <a:buFont typeface="Bree Serif"/>
                        <a:buAutoNum type="arabicPeriod"/>
                      </a:pPr>
                      <a:r>
                        <a:rPr lang="ar" sz="900">
                          <a:latin typeface="Bree Serif"/>
                          <a:ea typeface="Bree Serif"/>
                          <a:cs typeface="Bree Serif"/>
                          <a:sym typeface="Bree Serif"/>
                        </a:rPr>
                        <a:t>Loss of interstitial fluid </a:t>
                      </a:r>
                      <a:endParaRPr sz="900">
                        <a:latin typeface="Bree Serif"/>
                        <a:ea typeface="Bree Serif"/>
                        <a:cs typeface="Bree Serif"/>
                        <a:sym typeface="Bree Serif"/>
                      </a:endParaRPr>
                    </a:p>
                    <a:p>
                      <a:pPr indent="-147149" lvl="0" marL="269999" rtl="0" algn="l">
                        <a:spcBef>
                          <a:spcPts val="0"/>
                        </a:spcBef>
                        <a:spcAft>
                          <a:spcPts val="0"/>
                        </a:spcAft>
                        <a:buSzPts val="900"/>
                        <a:buFont typeface="Bree Serif"/>
                        <a:buAutoNum type="arabicPeriod"/>
                      </a:pPr>
                      <a:r>
                        <a:rPr lang="ar" sz="900">
                          <a:latin typeface="Bree Serif"/>
                          <a:ea typeface="Bree Serif"/>
                          <a:cs typeface="Bree Serif"/>
                          <a:sym typeface="Bree Serif"/>
                        </a:rPr>
                        <a:t>Marked shrinkage of the endometrium</a:t>
                      </a:r>
                      <a:endParaRPr sz="900">
                        <a:latin typeface="Bree Serif"/>
                        <a:ea typeface="Bree Serif"/>
                        <a:cs typeface="Bree Serif"/>
                        <a:sym typeface="Bree Serif"/>
                      </a:endParaRPr>
                    </a:p>
                    <a:p>
                      <a:pPr indent="-147149" lvl="0" marL="269999" rtl="0" algn="l">
                        <a:spcBef>
                          <a:spcPts val="0"/>
                        </a:spcBef>
                        <a:spcAft>
                          <a:spcPts val="0"/>
                        </a:spcAft>
                        <a:buSzPts val="900"/>
                        <a:buFont typeface="Bree Serif"/>
                        <a:buAutoNum type="arabicPeriod"/>
                      </a:pPr>
                      <a:r>
                        <a:rPr lang="ar" sz="900">
                          <a:latin typeface="Bree Serif"/>
                          <a:ea typeface="Bree Serif"/>
                          <a:cs typeface="Bree Serif"/>
                          <a:sym typeface="Bree Serif"/>
                        </a:rPr>
                        <a:t>Spiral arteries constricts </a:t>
                      </a:r>
                      <a:endParaRPr sz="900">
                        <a:latin typeface="Bree Serif"/>
                        <a:ea typeface="Bree Serif"/>
                        <a:cs typeface="Bree Serif"/>
                        <a:sym typeface="Bree Serif"/>
                      </a:endParaRPr>
                    </a:p>
                    <a:p>
                      <a:pPr indent="-147149" lvl="0" marL="269999" rtl="0" algn="l">
                        <a:spcBef>
                          <a:spcPts val="0"/>
                        </a:spcBef>
                        <a:spcAft>
                          <a:spcPts val="0"/>
                        </a:spcAft>
                        <a:buSzPts val="900"/>
                        <a:buFont typeface="Bree Serif"/>
                        <a:buAutoNum type="arabicPeriod"/>
                      </a:pPr>
                      <a:r>
                        <a:rPr lang="ar" sz="900">
                          <a:latin typeface="Bree Serif"/>
                          <a:ea typeface="Bree Serif"/>
                          <a:cs typeface="Bree Serif"/>
                          <a:sym typeface="Bree Serif"/>
                        </a:rPr>
                        <a:t>Venous stasis</a:t>
                      </a:r>
                      <a:endParaRPr sz="900">
                        <a:latin typeface="Bree Serif"/>
                        <a:ea typeface="Bree Serif"/>
                        <a:cs typeface="Bree Serif"/>
                        <a:sym typeface="Bree Serif"/>
                      </a:endParaRPr>
                    </a:p>
                    <a:p>
                      <a:pPr indent="-147149" lvl="0" marL="269999" rtl="0" algn="l">
                        <a:spcBef>
                          <a:spcPts val="0"/>
                        </a:spcBef>
                        <a:spcAft>
                          <a:spcPts val="0"/>
                        </a:spcAft>
                        <a:buSzPts val="900"/>
                        <a:buFont typeface="Bree Serif"/>
                        <a:buAutoNum type="arabicPeriod"/>
                      </a:pPr>
                      <a:r>
                        <a:rPr lang="ar" sz="900">
                          <a:latin typeface="Bree Serif"/>
                          <a:ea typeface="Bree Serif"/>
                          <a:cs typeface="Bree Serif"/>
                          <a:sym typeface="Bree Serif"/>
                        </a:rPr>
                        <a:t>Ischemic necrosis due to ruptured vessels</a:t>
                      </a:r>
                      <a:endParaRPr sz="900">
                        <a:latin typeface="Bree Serif"/>
                        <a:ea typeface="Bree Serif"/>
                        <a:cs typeface="Bree Serif"/>
                        <a:sym typeface="Bree Serif"/>
                      </a:endParaRPr>
                    </a:p>
                    <a:p>
                      <a:pPr indent="-147149" lvl="0" marL="269999" rtl="0" algn="l">
                        <a:spcBef>
                          <a:spcPts val="0"/>
                        </a:spcBef>
                        <a:spcAft>
                          <a:spcPts val="0"/>
                        </a:spcAft>
                        <a:buSzPts val="900"/>
                        <a:buFont typeface="Bree Serif"/>
                        <a:buAutoNum type="arabicPeriod"/>
                      </a:pPr>
                      <a:r>
                        <a:rPr lang="ar" sz="900">
                          <a:latin typeface="Bree Serif"/>
                          <a:ea typeface="Bree Serif"/>
                          <a:cs typeface="Bree Serif"/>
                          <a:sym typeface="Bree Serif"/>
                        </a:rPr>
                        <a:t>Blood spreads to the connective tissue</a:t>
                      </a:r>
                      <a:endParaRPr sz="900">
                        <a:latin typeface="Bree Serif"/>
                        <a:ea typeface="Bree Serif"/>
                        <a:cs typeface="Bree Serif"/>
                        <a:sym typeface="Bree Serif"/>
                      </a:endParaRPr>
                    </a:p>
                    <a:p>
                      <a:pPr indent="-147149" lvl="0" marL="269999" rtl="0" algn="l">
                        <a:spcBef>
                          <a:spcPts val="0"/>
                        </a:spcBef>
                        <a:spcAft>
                          <a:spcPts val="0"/>
                        </a:spcAft>
                        <a:buSzPts val="900"/>
                        <a:buFont typeface="Bree Serif"/>
                        <a:buAutoNum type="arabicPeriod"/>
                      </a:pPr>
                      <a:r>
                        <a:rPr lang="ar" sz="900">
                          <a:latin typeface="Bree Serif"/>
                          <a:ea typeface="Bree Serif"/>
                          <a:cs typeface="Bree Serif"/>
                          <a:sym typeface="Bree Serif"/>
                        </a:rPr>
                        <a:t>Loss of 20-80 ml of blood</a:t>
                      </a:r>
                      <a:endParaRPr sz="900">
                        <a:latin typeface="Bree Serif"/>
                        <a:ea typeface="Bree Serif"/>
                        <a:cs typeface="Bree Serif"/>
                        <a:sym typeface="Bree Serif"/>
                      </a:endParaRPr>
                    </a:p>
                    <a:p>
                      <a:pPr indent="-147149" lvl="0" marL="269999" rtl="0" algn="l">
                        <a:spcBef>
                          <a:spcPts val="0"/>
                        </a:spcBef>
                        <a:spcAft>
                          <a:spcPts val="0"/>
                        </a:spcAft>
                        <a:buSzPts val="900"/>
                        <a:buFont typeface="Bree Serif"/>
                        <a:buAutoNum type="arabicPeriod"/>
                      </a:pPr>
                      <a:r>
                        <a:rPr lang="ar" sz="900">
                          <a:latin typeface="Bree Serif"/>
                          <a:ea typeface="Bree Serif"/>
                          <a:cs typeface="Bree Serif"/>
                          <a:sym typeface="Bree Serif"/>
                        </a:rPr>
                        <a:t>Entire compact and most of the spongy layer of the endometrium is discarded</a:t>
                      </a:r>
                      <a:endParaRPr sz="900">
                        <a:latin typeface="Bree Serif"/>
                        <a:ea typeface="Bree Serif"/>
                        <a:cs typeface="Bree Serif"/>
                        <a:sym typeface="Bree Serif"/>
                      </a:endParaRPr>
                    </a:p>
                  </a:txBody>
                  <a:tcPr marT="91425" marB="91425" marR="91425" marL="91425"/>
                </a:tc>
              </a:tr>
            </a:tbl>
          </a:graphicData>
        </a:graphic>
      </p:graphicFrame>
      <p:sp>
        <p:nvSpPr>
          <p:cNvPr id="318" name="Google Shape;318;p41"/>
          <p:cNvSpPr txBox="1"/>
          <p:nvPr/>
        </p:nvSpPr>
        <p:spPr>
          <a:xfrm rot="-5400000">
            <a:off x="-211325" y="3825550"/>
            <a:ext cx="1380600" cy="39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000">
                <a:solidFill>
                  <a:schemeClr val="dk1"/>
                </a:solidFill>
                <a:latin typeface="Bree Serif"/>
                <a:ea typeface="Bree Serif"/>
                <a:cs typeface="Bree Serif"/>
                <a:sym typeface="Bree Serif"/>
              </a:rPr>
              <a:t>Description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42"/>
          <p:cNvSpPr txBox="1"/>
          <p:nvPr>
            <p:ph type="ctrTitle"/>
          </p:nvPr>
        </p:nvSpPr>
        <p:spPr>
          <a:xfrm>
            <a:off x="177525" y="29800"/>
            <a:ext cx="6743700" cy="68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ar"/>
              <a:t>Gametogenesis (Gamete formation) </a:t>
            </a:r>
            <a:endParaRPr/>
          </a:p>
        </p:txBody>
      </p:sp>
      <p:sp>
        <p:nvSpPr>
          <p:cNvPr id="324" name="Google Shape;324;p42"/>
          <p:cNvSpPr txBox="1"/>
          <p:nvPr>
            <p:ph idx="1" type="subTitle"/>
          </p:nvPr>
        </p:nvSpPr>
        <p:spPr>
          <a:xfrm>
            <a:off x="313750" y="655550"/>
            <a:ext cx="8580000" cy="681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ar" sz="1100"/>
              <a:t>Gametogenesis is </a:t>
            </a:r>
            <a:r>
              <a:rPr lang="ar" sz="1100">
                <a:solidFill>
                  <a:schemeClr val="dk1"/>
                </a:solidFill>
              </a:rPr>
              <a:t>the production of mature male &amp; female gametes (Sperms &amp; Ova).</a:t>
            </a:r>
            <a:endParaRPr sz="1100"/>
          </a:p>
          <a:p>
            <a:pPr indent="-298450" lvl="0" marL="457200" rtl="0" algn="l">
              <a:spcBef>
                <a:spcPts val="0"/>
              </a:spcBef>
              <a:spcAft>
                <a:spcPts val="0"/>
              </a:spcAft>
              <a:buSzPts val="1100"/>
              <a:buChar char="●"/>
            </a:pPr>
            <a:r>
              <a:rPr lang="ar" sz="1100"/>
              <a:t>Gametes are direct descendant of primordial germ cells.</a:t>
            </a:r>
            <a:endParaRPr sz="1100"/>
          </a:p>
          <a:p>
            <a:pPr indent="-298450" lvl="0" marL="457200" rtl="0" algn="l">
              <a:spcBef>
                <a:spcPts val="0"/>
              </a:spcBef>
              <a:spcAft>
                <a:spcPts val="0"/>
              </a:spcAft>
              <a:buSzPts val="1100"/>
              <a:buChar char="●"/>
            </a:pPr>
            <a:r>
              <a:rPr lang="ar" sz="1100"/>
              <a:t>Primordial germ cells are first observed in the wall of the yolk sac the 4th week. then it migrate into the future gonad region.</a:t>
            </a:r>
            <a:endParaRPr sz="1100"/>
          </a:p>
        </p:txBody>
      </p:sp>
      <p:sp>
        <p:nvSpPr>
          <p:cNvPr id="325" name="Google Shape;325;p42"/>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pic>
        <p:nvPicPr>
          <p:cNvPr id="326" name="Google Shape;326;p42"/>
          <p:cNvPicPr preferRelativeResize="0"/>
          <p:nvPr/>
        </p:nvPicPr>
        <p:blipFill>
          <a:blip r:embed="rId3">
            <a:alphaModFix/>
          </a:blip>
          <a:stretch>
            <a:fillRect/>
          </a:stretch>
        </p:blipFill>
        <p:spPr>
          <a:xfrm>
            <a:off x="6607675" y="1411000"/>
            <a:ext cx="2302500" cy="1726875"/>
          </a:xfrm>
          <a:prstGeom prst="rect">
            <a:avLst/>
          </a:prstGeom>
          <a:noFill/>
          <a:ln>
            <a:noFill/>
          </a:ln>
        </p:spPr>
      </p:pic>
      <p:sp>
        <p:nvSpPr>
          <p:cNvPr id="327" name="Google Shape;327;p42"/>
          <p:cNvSpPr/>
          <p:nvPr/>
        </p:nvSpPr>
        <p:spPr>
          <a:xfrm rot="-512">
            <a:off x="73900" y="3127103"/>
            <a:ext cx="4028700" cy="444900"/>
          </a:xfrm>
          <a:prstGeom prst="leftArrow">
            <a:avLst>
              <a:gd fmla="val 64556" name="adj1"/>
              <a:gd fmla="val 0" name="adj2"/>
            </a:avLst>
          </a:prstGeom>
          <a:solidFill>
            <a:srgbClr val="F4CCCC"/>
          </a:solidFill>
          <a:ln cap="flat" cmpd="sng" w="19050">
            <a:solidFill>
              <a:srgbClr val="F4CCCC"/>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Bree Serif"/>
                <a:ea typeface="Bree Serif"/>
                <a:cs typeface="Bree Serif"/>
                <a:sym typeface="Bree Serif"/>
              </a:rPr>
              <a:t>Types of cell division happen in gametogenesis:</a:t>
            </a:r>
            <a:endParaRPr b="1" sz="1200">
              <a:latin typeface="Bree Serif"/>
              <a:ea typeface="Bree Serif"/>
              <a:cs typeface="Bree Serif"/>
              <a:sym typeface="Bree Serif"/>
            </a:endParaRPr>
          </a:p>
        </p:txBody>
      </p:sp>
      <p:sp>
        <p:nvSpPr>
          <p:cNvPr id="328" name="Google Shape;328;p42"/>
          <p:cNvSpPr txBox="1"/>
          <p:nvPr/>
        </p:nvSpPr>
        <p:spPr>
          <a:xfrm>
            <a:off x="313750" y="3724200"/>
            <a:ext cx="1860300" cy="10833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ar" sz="1000">
                <a:latin typeface="Bree Serif"/>
                <a:ea typeface="Bree Serif"/>
                <a:cs typeface="Bree Serif"/>
                <a:sym typeface="Bree Serif"/>
              </a:rPr>
              <a:t>Mitosis:  </a:t>
            </a:r>
            <a:r>
              <a:rPr lang="ar" sz="1000">
                <a:solidFill>
                  <a:srgbClr val="999999"/>
                </a:solidFill>
                <a:latin typeface="Bree Serif"/>
                <a:ea typeface="Bree Serif"/>
                <a:cs typeface="Bree Serif"/>
                <a:sym typeface="Bree Serif"/>
              </a:rPr>
              <a:t>a type of cell division that results in two daughter cells each having the </a:t>
            </a:r>
            <a:r>
              <a:rPr lang="ar" sz="1000">
                <a:solidFill>
                  <a:srgbClr val="FF0000"/>
                </a:solidFill>
                <a:latin typeface="Bree Serif"/>
                <a:ea typeface="Bree Serif"/>
                <a:cs typeface="Bree Serif"/>
                <a:sym typeface="Bree Serif"/>
              </a:rPr>
              <a:t>same number(</a:t>
            </a:r>
            <a:r>
              <a:rPr lang="ar" sz="1000">
                <a:solidFill>
                  <a:srgbClr val="FF0000"/>
                </a:solidFill>
                <a:latin typeface="Bree Serif"/>
                <a:ea typeface="Bree Serif"/>
                <a:cs typeface="Bree Serif"/>
                <a:sym typeface="Bree Serif"/>
              </a:rPr>
              <a:t>Diploid) </a:t>
            </a:r>
            <a:r>
              <a:rPr lang="ar" sz="1000">
                <a:solidFill>
                  <a:srgbClr val="999999"/>
                </a:solidFill>
                <a:latin typeface="Bree Serif"/>
                <a:ea typeface="Bree Serif"/>
                <a:cs typeface="Bree Serif"/>
                <a:sym typeface="Bree Serif"/>
              </a:rPr>
              <a:t>as the parent nucleus</a:t>
            </a:r>
            <a:endParaRPr sz="1000">
              <a:solidFill>
                <a:srgbClr val="999999"/>
              </a:solidFill>
              <a:latin typeface="Bree Serif"/>
              <a:ea typeface="Bree Serif"/>
              <a:cs typeface="Bree Serif"/>
              <a:sym typeface="Bree Serif"/>
            </a:endParaRPr>
          </a:p>
        </p:txBody>
      </p:sp>
      <p:sp>
        <p:nvSpPr>
          <p:cNvPr id="329" name="Google Shape;329;p42"/>
          <p:cNvSpPr txBox="1"/>
          <p:nvPr>
            <p:ph idx="1" type="subTitle"/>
          </p:nvPr>
        </p:nvSpPr>
        <p:spPr>
          <a:xfrm>
            <a:off x="2595400" y="3702750"/>
            <a:ext cx="2302500" cy="1083300"/>
          </a:xfrm>
          <a:prstGeom prst="rect">
            <a:avLst/>
          </a:prstGeom>
          <a:solidFill>
            <a:srgbClr val="FFFFFF"/>
          </a:solidFill>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ar"/>
              <a:t>Meiosis: </a:t>
            </a:r>
            <a:r>
              <a:rPr lang="ar"/>
              <a:t>takes place in the germ cells to produce gametes. It consists of two cell divisions, meiosis I &amp; meiosis II, during which the </a:t>
            </a:r>
            <a:r>
              <a:rPr lang="ar">
                <a:solidFill>
                  <a:srgbClr val="FF0000"/>
                </a:solidFill>
              </a:rPr>
              <a:t>Diploid number of chromosomes (46) is reduced to Haploid number (23).</a:t>
            </a:r>
            <a:endParaRPr>
              <a:solidFill>
                <a:srgbClr val="FF0000"/>
              </a:solidFill>
            </a:endParaRPr>
          </a:p>
        </p:txBody>
      </p:sp>
      <p:sp>
        <p:nvSpPr>
          <p:cNvPr id="330" name="Google Shape;330;p42"/>
          <p:cNvSpPr txBox="1"/>
          <p:nvPr/>
        </p:nvSpPr>
        <p:spPr>
          <a:xfrm>
            <a:off x="5224800" y="3225350"/>
            <a:ext cx="3761100" cy="11472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Bree Serif"/>
                <a:ea typeface="Bree Serif"/>
                <a:cs typeface="Bree Serif"/>
                <a:sym typeface="Bree Serif"/>
              </a:rPr>
              <a:t>Meiosis 1</a:t>
            </a:r>
            <a:r>
              <a:rPr lang="ar" sz="1000">
                <a:solidFill>
                  <a:schemeClr val="dk1"/>
                </a:solidFill>
                <a:latin typeface="Bree Serif"/>
                <a:ea typeface="Bree Serif"/>
                <a:cs typeface="Bree Serif"/>
                <a:sym typeface="Bree Serif"/>
              </a:rPr>
              <a:t>:  At the beginning, </a:t>
            </a:r>
            <a:r>
              <a:rPr lang="ar" sz="1000">
                <a:solidFill>
                  <a:srgbClr val="FF0000"/>
                </a:solidFill>
                <a:latin typeface="Bree Serif"/>
                <a:ea typeface="Bree Serif"/>
                <a:cs typeface="Bree Serif"/>
                <a:sym typeface="Bree Serif"/>
              </a:rPr>
              <a:t>(prophase)</a:t>
            </a:r>
            <a:r>
              <a:rPr lang="ar" sz="1000">
                <a:solidFill>
                  <a:schemeClr val="dk1"/>
                </a:solidFill>
                <a:latin typeface="Bree Serif"/>
                <a:ea typeface="Bree Serif"/>
                <a:cs typeface="Bree Serif"/>
                <a:sym typeface="Bree Serif"/>
              </a:rPr>
              <a:t> germ cells replicate their DNA so that each of the 46 chromosomes is duplicated into sister Chromatid. </a:t>
            </a:r>
            <a:endParaRPr sz="1000">
              <a:solidFill>
                <a:schemeClr val="dk1"/>
              </a:solidFill>
              <a:latin typeface="Bree Serif"/>
              <a:ea typeface="Bree Serif"/>
              <a:cs typeface="Bree Serif"/>
              <a:sym typeface="Bree Serif"/>
            </a:endParaRPr>
          </a:p>
          <a:p>
            <a:pPr indent="0" lvl="0" marL="0" rtl="0" algn="l">
              <a:spcBef>
                <a:spcPts val="0"/>
              </a:spcBef>
              <a:spcAft>
                <a:spcPts val="0"/>
              </a:spcAft>
              <a:buNone/>
            </a:pPr>
            <a:r>
              <a:rPr lang="ar" sz="1000">
                <a:solidFill>
                  <a:schemeClr val="dk1"/>
                </a:solidFill>
                <a:latin typeface="Bree Serif"/>
                <a:ea typeface="Bree Serif"/>
                <a:cs typeface="Bree Serif"/>
                <a:sym typeface="Bree Serif"/>
              </a:rPr>
              <a:t>By the end, each new cell formed (Secondary Spermatocyte or Secondary Oocyte) has a</a:t>
            </a:r>
            <a:r>
              <a:rPr lang="ar" sz="1000">
                <a:solidFill>
                  <a:srgbClr val="FF0000"/>
                </a:solidFill>
                <a:latin typeface="Bree Serif"/>
                <a:ea typeface="Bree Serif"/>
                <a:cs typeface="Bree Serif"/>
                <a:sym typeface="Bree Serif"/>
              </a:rPr>
              <a:t> haploid (half) number </a:t>
            </a:r>
            <a:r>
              <a:rPr lang="ar" sz="1000">
                <a:latin typeface="Bree Serif"/>
                <a:ea typeface="Bree Serif"/>
                <a:cs typeface="Bree Serif"/>
                <a:sym typeface="Bree Serif"/>
              </a:rPr>
              <a:t>and </a:t>
            </a:r>
            <a:r>
              <a:rPr lang="ar" sz="1000">
                <a:latin typeface="Bree Serif"/>
                <a:ea typeface="Bree Serif"/>
                <a:cs typeface="Bree Serif"/>
                <a:sym typeface="Bree Serif"/>
              </a:rPr>
              <a:t>each one of half number of </a:t>
            </a:r>
            <a:r>
              <a:rPr lang="ar" sz="1000">
                <a:solidFill>
                  <a:schemeClr val="dk1"/>
                </a:solidFill>
                <a:latin typeface="Bree Serif"/>
                <a:ea typeface="Bree Serif"/>
                <a:cs typeface="Bree Serif"/>
                <a:sym typeface="Bree Serif"/>
              </a:rPr>
              <a:t>chromosome of the Primary Spermatocyte or primary Oocyte.</a:t>
            </a:r>
            <a:endParaRPr sz="1000">
              <a:solidFill>
                <a:schemeClr val="dk1"/>
              </a:solidFill>
              <a:latin typeface="Bree Serif"/>
              <a:ea typeface="Bree Serif"/>
              <a:cs typeface="Bree Serif"/>
              <a:sym typeface="Bree Serif"/>
            </a:endParaRPr>
          </a:p>
        </p:txBody>
      </p:sp>
      <p:sp>
        <p:nvSpPr>
          <p:cNvPr id="331" name="Google Shape;331;p42"/>
          <p:cNvSpPr txBox="1"/>
          <p:nvPr/>
        </p:nvSpPr>
        <p:spPr>
          <a:xfrm>
            <a:off x="5224800" y="4553423"/>
            <a:ext cx="3761100" cy="2817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ar" sz="1000">
                <a:solidFill>
                  <a:schemeClr val="dk1"/>
                </a:solidFill>
                <a:latin typeface="Bree Serif"/>
                <a:ea typeface="Bree Serif"/>
                <a:cs typeface="Bree Serif"/>
                <a:sym typeface="Bree Serif"/>
              </a:rPr>
              <a:t>Meiosis 2</a:t>
            </a:r>
            <a:r>
              <a:rPr lang="ar" sz="1000">
                <a:solidFill>
                  <a:schemeClr val="dk1"/>
                </a:solidFill>
                <a:latin typeface="Bree Serif"/>
                <a:ea typeface="Bree Serif"/>
                <a:cs typeface="Bree Serif"/>
                <a:sym typeface="Bree Serif"/>
              </a:rPr>
              <a:t>:</a:t>
            </a:r>
            <a:endParaRPr sz="1000">
              <a:solidFill>
                <a:schemeClr val="dk1"/>
              </a:solidFill>
              <a:latin typeface="Bree Serif"/>
              <a:ea typeface="Bree Serif"/>
              <a:cs typeface="Bree Serif"/>
              <a:sym typeface="Bree Serif"/>
            </a:endParaRPr>
          </a:p>
        </p:txBody>
      </p:sp>
      <p:cxnSp>
        <p:nvCxnSpPr>
          <p:cNvPr id="332" name="Google Shape;332;p42"/>
          <p:cNvCxnSpPr>
            <a:stCxn id="329" idx="3"/>
            <a:endCxn id="330" idx="1"/>
          </p:cNvCxnSpPr>
          <p:nvPr/>
        </p:nvCxnSpPr>
        <p:spPr>
          <a:xfrm flipH="1" rot="10800000">
            <a:off x="4897900" y="3798900"/>
            <a:ext cx="327000" cy="445500"/>
          </a:xfrm>
          <a:prstGeom prst="curvedConnector3">
            <a:avLst>
              <a:gd fmla="val 49985" name="adj1"/>
            </a:avLst>
          </a:prstGeom>
          <a:noFill/>
          <a:ln cap="flat" cmpd="sng" w="9525">
            <a:solidFill>
              <a:schemeClr val="dk2"/>
            </a:solidFill>
            <a:prstDash val="solid"/>
            <a:round/>
            <a:headEnd len="med" w="med" type="none"/>
            <a:tailEnd len="med" w="med" type="none"/>
          </a:ln>
        </p:spPr>
      </p:cxnSp>
      <p:cxnSp>
        <p:nvCxnSpPr>
          <p:cNvPr id="333" name="Google Shape;333;p42"/>
          <p:cNvCxnSpPr>
            <a:stCxn id="329" idx="3"/>
            <a:endCxn id="331" idx="1"/>
          </p:cNvCxnSpPr>
          <p:nvPr/>
        </p:nvCxnSpPr>
        <p:spPr>
          <a:xfrm>
            <a:off x="4897900" y="4244400"/>
            <a:ext cx="327000" cy="450000"/>
          </a:xfrm>
          <a:prstGeom prst="curvedConnector3">
            <a:avLst>
              <a:gd fmla="val 49985" name="adj1"/>
            </a:avLst>
          </a:prstGeom>
          <a:noFill/>
          <a:ln cap="flat" cmpd="sng" w="9525">
            <a:solidFill>
              <a:schemeClr val="dk2"/>
            </a:solidFill>
            <a:prstDash val="solid"/>
            <a:round/>
            <a:headEnd len="med" w="med" type="none"/>
            <a:tailEnd len="med" w="med" type="none"/>
          </a:ln>
        </p:spPr>
      </p:cxnSp>
      <p:sp>
        <p:nvSpPr>
          <p:cNvPr id="334" name="Google Shape;334;p42"/>
          <p:cNvSpPr/>
          <p:nvPr/>
        </p:nvSpPr>
        <p:spPr>
          <a:xfrm rot="-5400000">
            <a:off x="260183" y="1730387"/>
            <a:ext cx="1556100" cy="841500"/>
          </a:xfrm>
          <a:prstGeom prst="roundRect">
            <a:avLst>
              <a:gd fmla="val 16667" name="adj"/>
            </a:avLst>
          </a:prstGeom>
          <a:solidFill>
            <a:srgbClr val="F4CCCC"/>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None/>
            </a:pPr>
            <a:r>
              <a:rPr lang="ar" sz="1100">
                <a:latin typeface="Bree Serif"/>
                <a:ea typeface="Bree Serif"/>
                <a:cs typeface="Bree Serif"/>
                <a:sym typeface="Bree Serif"/>
              </a:rPr>
              <a:t>divided according to the gendar to :</a:t>
            </a:r>
            <a:endParaRPr sz="1100">
              <a:latin typeface="Bree Serif"/>
              <a:ea typeface="Bree Serif"/>
              <a:cs typeface="Bree Serif"/>
              <a:sym typeface="Bree Serif"/>
            </a:endParaRPr>
          </a:p>
        </p:txBody>
      </p:sp>
      <p:sp>
        <p:nvSpPr>
          <p:cNvPr id="335" name="Google Shape;335;p42"/>
          <p:cNvSpPr/>
          <p:nvPr/>
        </p:nvSpPr>
        <p:spPr>
          <a:xfrm>
            <a:off x="2109425" y="1524400"/>
            <a:ext cx="3847800" cy="6219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None/>
            </a:pPr>
            <a:r>
              <a:rPr lang="ar" sz="1100">
                <a:latin typeface="Bree Serif"/>
                <a:ea typeface="Bree Serif"/>
                <a:cs typeface="Bree Serif"/>
                <a:sym typeface="Bree Serif"/>
              </a:rPr>
              <a:t> </a:t>
            </a:r>
            <a:r>
              <a:rPr b="1" lang="ar" sz="1000">
                <a:latin typeface="Bree Serif"/>
                <a:ea typeface="Bree Serif"/>
                <a:cs typeface="Bree Serif"/>
                <a:sym typeface="Bree Serif"/>
              </a:rPr>
              <a:t>Spermatogenesis:</a:t>
            </a:r>
            <a:r>
              <a:rPr lang="ar" sz="1000">
                <a:latin typeface="Bree Serif"/>
                <a:ea typeface="Bree Serif"/>
                <a:cs typeface="Bree Serif"/>
                <a:sym typeface="Bree Serif"/>
              </a:rPr>
              <a:t> It is the series of changes by which the primitive germ cells (spermatogonia) are transformed into mature sperms.</a:t>
            </a:r>
            <a:endParaRPr sz="1000">
              <a:latin typeface="Bree Serif"/>
              <a:ea typeface="Bree Serif"/>
              <a:cs typeface="Bree Serif"/>
              <a:sym typeface="Bree Serif"/>
            </a:endParaRPr>
          </a:p>
        </p:txBody>
      </p:sp>
      <p:sp>
        <p:nvSpPr>
          <p:cNvPr id="336" name="Google Shape;336;p42"/>
          <p:cNvSpPr/>
          <p:nvPr/>
        </p:nvSpPr>
        <p:spPr>
          <a:xfrm>
            <a:off x="2109400" y="2333550"/>
            <a:ext cx="3847800" cy="621900"/>
          </a:xfrm>
          <a:prstGeom prst="roundRect">
            <a:avLst>
              <a:gd fmla="val 16667" name="adj"/>
            </a:avLst>
          </a:prstGeom>
          <a:solidFill>
            <a:srgbClr val="FFFFFF"/>
          </a:solidFill>
          <a:ln>
            <a:noFill/>
          </a:ln>
          <a:effectLst>
            <a:outerShdw blurRad="57150" rotWithShape="0" algn="bl" dir="5400000" dist="19050">
              <a:srgbClr val="000000">
                <a:alpha val="50000"/>
              </a:srgbClr>
            </a:outerShdw>
          </a:effectLst>
        </p:spPr>
        <p:txBody>
          <a:bodyPr anchorCtr="0" anchor="ctr" bIns="121950" lIns="121950" spcFirstLastPara="1" rIns="121950" wrap="square" tIns="121950">
            <a:noAutofit/>
          </a:bodyPr>
          <a:lstStyle/>
          <a:p>
            <a:pPr indent="0" lvl="0" marL="0" rtl="0" algn="ctr">
              <a:spcBef>
                <a:spcPts val="0"/>
              </a:spcBef>
              <a:spcAft>
                <a:spcPts val="0"/>
              </a:spcAft>
              <a:buNone/>
            </a:pPr>
            <a:r>
              <a:rPr b="1" lang="ar" sz="1000">
                <a:latin typeface="Bree Serif"/>
                <a:ea typeface="Bree Serif"/>
                <a:cs typeface="Bree Serif"/>
                <a:sym typeface="Bree Serif"/>
              </a:rPr>
              <a:t>Oogenesis:</a:t>
            </a:r>
            <a:r>
              <a:rPr lang="ar" sz="1000">
                <a:latin typeface="Bree Serif"/>
                <a:ea typeface="Bree Serif"/>
                <a:cs typeface="Bree Serif"/>
                <a:sym typeface="Bree Serif"/>
              </a:rPr>
              <a:t> Sequence of events by which the primitive germ cells (oogonia) are transformed into mature oocytes.</a:t>
            </a:r>
            <a:endParaRPr sz="1000">
              <a:latin typeface="Bree Serif"/>
              <a:ea typeface="Bree Serif"/>
              <a:cs typeface="Bree Serif"/>
              <a:sym typeface="Bree Serif"/>
            </a:endParaRPr>
          </a:p>
        </p:txBody>
      </p:sp>
      <p:cxnSp>
        <p:nvCxnSpPr>
          <p:cNvPr id="337" name="Google Shape;337;p42"/>
          <p:cNvCxnSpPr>
            <a:stCxn id="335" idx="1"/>
            <a:endCxn id="334" idx="2"/>
          </p:cNvCxnSpPr>
          <p:nvPr/>
        </p:nvCxnSpPr>
        <p:spPr>
          <a:xfrm flipH="1">
            <a:off x="1459025" y="1835350"/>
            <a:ext cx="650400" cy="315900"/>
          </a:xfrm>
          <a:prstGeom prst="bentConnector3">
            <a:avLst>
              <a:gd fmla="val 77475" name="adj1"/>
            </a:avLst>
          </a:prstGeom>
          <a:noFill/>
          <a:ln cap="flat" cmpd="sng" w="9525">
            <a:solidFill>
              <a:srgbClr val="434343"/>
            </a:solidFill>
            <a:prstDash val="solid"/>
            <a:round/>
            <a:headEnd len="med" w="med" type="none"/>
            <a:tailEnd len="med" w="med" type="none"/>
          </a:ln>
        </p:spPr>
      </p:cxnSp>
      <p:cxnSp>
        <p:nvCxnSpPr>
          <p:cNvPr id="338" name="Google Shape;338;p42"/>
          <p:cNvCxnSpPr>
            <a:stCxn id="334" idx="2"/>
            <a:endCxn id="336" idx="1"/>
          </p:cNvCxnSpPr>
          <p:nvPr/>
        </p:nvCxnSpPr>
        <p:spPr>
          <a:xfrm>
            <a:off x="1458983" y="2151137"/>
            <a:ext cx="650400" cy="493500"/>
          </a:xfrm>
          <a:prstGeom prst="bentConnector3">
            <a:avLst>
              <a:gd fmla="val 21580" name="adj1"/>
            </a:avLst>
          </a:prstGeom>
          <a:noFill/>
          <a:ln cap="flat" cmpd="sng" w="9525">
            <a:solidFill>
              <a:srgbClr val="434343"/>
            </a:solidFill>
            <a:prstDash val="solid"/>
            <a:round/>
            <a:headEnd len="med" w="med" type="none"/>
            <a:tailEnd len="med" w="med" type="none"/>
          </a:ln>
        </p:spPr>
      </p:cxnSp>
      <p:pic>
        <p:nvPicPr>
          <p:cNvPr id="339" name="Google Shape;339;p42"/>
          <p:cNvPicPr preferRelativeResize="0"/>
          <p:nvPr/>
        </p:nvPicPr>
        <p:blipFill rotWithShape="1">
          <a:blip r:embed="rId4">
            <a:alphaModFix/>
          </a:blip>
          <a:srcRect b="22885" l="24065" r="23344" t="23744"/>
          <a:stretch/>
        </p:blipFill>
        <p:spPr>
          <a:xfrm>
            <a:off x="1702333" y="2514650"/>
            <a:ext cx="243425" cy="259800"/>
          </a:xfrm>
          <a:prstGeom prst="rect">
            <a:avLst/>
          </a:prstGeom>
          <a:noFill/>
          <a:ln>
            <a:noFill/>
          </a:ln>
        </p:spPr>
      </p:pic>
      <p:pic>
        <p:nvPicPr>
          <p:cNvPr id="340" name="Google Shape;340;p42"/>
          <p:cNvPicPr preferRelativeResize="0"/>
          <p:nvPr/>
        </p:nvPicPr>
        <p:blipFill rotWithShape="1">
          <a:blip r:embed="rId5">
            <a:alphaModFix/>
          </a:blip>
          <a:srcRect b="8428" l="32847" r="22751" t="28859"/>
          <a:stretch/>
        </p:blipFill>
        <p:spPr>
          <a:xfrm>
            <a:off x="1702318" y="1712903"/>
            <a:ext cx="243428" cy="343800"/>
          </a:xfrm>
          <a:prstGeom prst="rect">
            <a:avLst/>
          </a:prstGeom>
          <a:noFill/>
          <a:ln>
            <a:noFill/>
          </a:ln>
        </p:spPr>
      </p:pic>
      <p:grpSp>
        <p:nvGrpSpPr>
          <p:cNvPr id="341" name="Google Shape;341;p42"/>
          <p:cNvGrpSpPr/>
          <p:nvPr/>
        </p:nvGrpSpPr>
        <p:grpSpPr>
          <a:xfrm>
            <a:off x="73895" y="3657211"/>
            <a:ext cx="363175" cy="459187"/>
            <a:chOff x="219906" y="1124884"/>
            <a:chExt cx="502455" cy="736349"/>
          </a:xfrm>
        </p:grpSpPr>
        <p:grpSp>
          <p:nvGrpSpPr>
            <p:cNvPr id="342" name="Google Shape;342;p42"/>
            <p:cNvGrpSpPr/>
            <p:nvPr/>
          </p:nvGrpSpPr>
          <p:grpSpPr>
            <a:xfrm>
              <a:off x="219906" y="1124884"/>
              <a:ext cx="502455" cy="736349"/>
              <a:chOff x="4041649" y="1707654"/>
              <a:chExt cx="1060704" cy="1429526"/>
            </a:xfrm>
          </p:grpSpPr>
          <p:sp>
            <p:nvSpPr>
              <p:cNvPr id="343" name="Google Shape;343;p4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344" name="Google Shape;344;p4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345" name="Google Shape;345;p42"/>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1</a:t>
              </a:r>
              <a:endParaRPr b="1">
                <a:latin typeface="Bree Serif"/>
                <a:ea typeface="Bree Serif"/>
                <a:cs typeface="Bree Serif"/>
                <a:sym typeface="Bree Serif"/>
              </a:endParaRPr>
            </a:p>
          </p:txBody>
        </p:sp>
      </p:grpSp>
      <p:grpSp>
        <p:nvGrpSpPr>
          <p:cNvPr id="346" name="Google Shape;346;p42"/>
          <p:cNvGrpSpPr/>
          <p:nvPr/>
        </p:nvGrpSpPr>
        <p:grpSpPr>
          <a:xfrm>
            <a:off x="2323888" y="3657203"/>
            <a:ext cx="363175" cy="459187"/>
            <a:chOff x="219906" y="1124884"/>
            <a:chExt cx="502455" cy="736349"/>
          </a:xfrm>
        </p:grpSpPr>
        <p:grpSp>
          <p:nvGrpSpPr>
            <p:cNvPr id="347" name="Google Shape;347;p42"/>
            <p:cNvGrpSpPr/>
            <p:nvPr/>
          </p:nvGrpSpPr>
          <p:grpSpPr>
            <a:xfrm>
              <a:off x="219906" y="1124884"/>
              <a:ext cx="502455" cy="736349"/>
              <a:chOff x="4041649" y="1707654"/>
              <a:chExt cx="1060704" cy="1429526"/>
            </a:xfrm>
          </p:grpSpPr>
          <p:sp>
            <p:nvSpPr>
              <p:cNvPr id="348" name="Google Shape;348;p42"/>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349" name="Google Shape;349;p42"/>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350" name="Google Shape;350;p42"/>
            <p:cNvSpPr txBox="1"/>
            <p:nvPr/>
          </p:nvSpPr>
          <p:spPr>
            <a:xfrm>
              <a:off x="291246" y="1168970"/>
              <a:ext cx="255600" cy="2436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a:latin typeface="Bree Serif"/>
                  <a:ea typeface="Bree Serif"/>
                  <a:cs typeface="Bree Serif"/>
                  <a:sym typeface="Bree Serif"/>
                </a:rPr>
                <a:t>2</a:t>
              </a:r>
              <a:endParaRPr b="1">
                <a:latin typeface="Bree Serif"/>
                <a:ea typeface="Bree Serif"/>
                <a:cs typeface="Bree Serif"/>
                <a:sym typeface="Bree Serif"/>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43"/>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356" name="Google Shape;356;p43"/>
          <p:cNvSpPr txBox="1"/>
          <p:nvPr>
            <p:ph type="ctrTitle"/>
          </p:nvPr>
        </p:nvSpPr>
        <p:spPr>
          <a:xfrm>
            <a:off x="0" y="17825"/>
            <a:ext cx="5533500" cy="65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ar"/>
              <a:t> </a:t>
            </a:r>
            <a:r>
              <a:rPr lang="ar"/>
              <a:t>Spermatogenesis:</a:t>
            </a:r>
            <a:endParaRPr/>
          </a:p>
        </p:txBody>
      </p:sp>
      <p:graphicFrame>
        <p:nvGraphicFramePr>
          <p:cNvPr id="357" name="Google Shape;357;p43"/>
          <p:cNvGraphicFramePr/>
          <p:nvPr/>
        </p:nvGraphicFramePr>
        <p:xfrm>
          <a:off x="132838" y="670934"/>
          <a:ext cx="3000000" cy="3000000"/>
        </p:xfrm>
        <a:graphic>
          <a:graphicData uri="http://schemas.openxmlformats.org/drawingml/2006/table">
            <a:tbl>
              <a:tblPr>
                <a:noFill/>
                <a:tableStyleId>{05B4944E-3734-47EB-9B26-1B128883B9A3}</a:tableStyleId>
              </a:tblPr>
              <a:tblGrid>
                <a:gridCol w="1773850"/>
                <a:gridCol w="1772850"/>
                <a:gridCol w="1924150"/>
                <a:gridCol w="1444150"/>
                <a:gridCol w="1963325"/>
              </a:tblGrid>
              <a:tr h="299425">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Aim</a:t>
                      </a:r>
                      <a:endParaRPr b="1" sz="12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Site</a:t>
                      </a:r>
                      <a:endParaRPr b="1" sz="12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Time</a:t>
                      </a:r>
                      <a:endParaRPr b="1" sz="12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Duration</a:t>
                      </a:r>
                      <a:endParaRPr b="1" sz="12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Store</a:t>
                      </a:r>
                      <a:endParaRPr b="1" sz="1200">
                        <a:solidFill>
                          <a:schemeClr val="dk1"/>
                        </a:solidFill>
                        <a:latin typeface="Bree Serif"/>
                        <a:ea typeface="Bree Serif"/>
                        <a:cs typeface="Bree Serif"/>
                        <a:sym typeface="Bree Serif"/>
                      </a:endParaRPr>
                    </a:p>
                  </a:txBody>
                  <a:tcPr marT="91425" marB="91425" marR="91425" marL="91425">
                    <a:solidFill>
                      <a:srgbClr val="F4CCCC"/>
                    </a:solidFill>
                  </a:tcPr>
                </a:tc>
              </a:tr>
              <a:tr h="573825">
                <a:tc>
                  <a:txBody>
                    <a:bodyPr/>
                    <a:lstStyle/>
                    <a:p>
                      <a:pPr indent="0" lvl="0" marL="0" rtl="0" algn="ctr">
                        <a:spcBef>
                          <a:spcPts val="0"/>
                        </a:spcBef>
                        <a:spcAft>
                          <a:spcPts val="0"/>
                        </a:spcAft>
                        <a:buNone/>
                      </a:pPr>
                      <a:r>
                        <a:rPr lang="ar" sz="1000">
                          <a:latin typeface="Bree Serif"/>
                          <a:ea typeface="Bree Serif"/>
                          <a:cs typeface="Bree Serif"/>
                          <a:sym typeface="Bree Serif"/>
                        </a:rPr>
                        <a:t>Formation of sperms with haploid number of chromosomes.</a:t>
                      </a:r>
                      <a:endParaRPr sz="1000">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ar" sz="1000">
                          <a:solidFill>
                            <a:srgbClr val="FF0000"/>
                          </a:solidFill>
                          <a:latin typeface="Bree Serif"/>
                          <a:ea typeface="Bree Serif"/>
                          <a:cs typeface="Bree Serif"/>
                          <a:sym typeface="Bree Serif"/>
                        </a:rPr>
                        <a:t>Seminiferous tubules</a:t>
                      </a:r>
                      <a:r>
                        <a:rPr lang="ar" sz="1000">
                          <a:solidFill>
                            <a:schemeClr val="dk1"/>
                          </a:solidFill>
                          <a:latin typeface="Bree Serif"/>
                          <a:ea typeface="Bree Serif"/>
                          <a:cs typeface="Bree Serif"/>
                          <a:sym typeface="Bree Serif"/>
                        </a:rPr>
                        <a:t> of the testis.</a:t>
                      </a:r>
                      <a:endParaRPr sz="1000">
                        <a:latin typeface="Bree Serif"/>
                        <a:ea typeface="Bree Serif"/>
                        <a:cs typeface="Bree Serif"/>
                        <a:sym typeface="Bree Serif"/>
                      </a:endParaRPr>
                    </a:p>
                  </a:txBody>
                  <a:tcPr marT="91425" marB="91425" marR="91425" marL="91425" anchor="ctr"/>
                </a:tc>
                <a:tc>
                  <a:txBody>
                    <a:bodyPr/>
                    <a:lstStyle/>
                    <a:p>
                      <a:pPr indent="0" lvl="0" marL="0" rtl="0" algn="ctr">
                        <a:spcBef>
                          <a:spcPts val="0"/>
                        </a:spcBef>
                        <a:spcAft>
                          <a:spcPts val="0"/>
                        </a:spcAft>
                        <a:buClr>
                          <a:schemeClr val="dk1"/>
                        </a:buClr>
                        <a:buSzPts val="1100"/>
                        <a:buFont typeface="Arial"/>
                        <a:buNone/>
                      </a:pPr>
                      <a:r>
                        <a:rPr lang="ar" sz="1000">
                          <a:solidFill>
                            <a:schemeClr val="dk1"/>
                          </a:solidFill>
                          <a:latin typeface="Bree Serif"/>
                          <a:ea typeface="Bree Serif"/>
                          <a:cs typeface="Bree Serif"/>
                          <a:sym typeface="Bree Serif"/>
                        </a:rPr>
                        <a:t>From puberty till old age</a:t>
                      </a:r>
                      <a:endParaRPr sz="1000">
                        <a:latin typeface="Bree Serif"/>
                        <a:ea typeface="Bree Serif"/>
                        <a:cs typeface="Bree Serif"/>
                        <a:sym typeface="Bree Serif"/>
                      </a:endParaRPr>
                    </a:p>
                  </a:txBody>
                  <a:tcPr marT="91425" marB="91425" marR="91425" marL="91425" anchor="ctr"/>
                </a:tc>
                <a:tc>
                  <a:txBody>
                    <a:bodyPr/>
                    <a:lstStyle/>
                    <a:p>
                      <a:pPr indent="0" lvl="0" marL="0" rtl="0" algn="ctr">
                        <a:spcBef>
                          <a:spcPts val="0"/>
                        </a:spcBef>
                        <a:spcAft>
                          <a:spcPts val="0"/>
                        </a:spcAft>
                        <a:buNone/>
                      </a:pPr>
                      <a:r>
                        <a:rPr lang="ar" sz="1000">
                          <a:latin typeface="Bree Serif"/>
                          <a:ea typeface="Bree Serif"/>
                          <a:cs typeface="Bree Serif"/>
                          <a:sym typeface="Bree Serif"/>
                        </a:rPr>
                        <a:t>About two months. </a:t>
                      </a:r>
                      <a:endParaRPr sz="1000">
                        <a:latin typeface="Bree Serif"/>
                        <a:ea typeface="Bree Serif"/>
                        <a:cs typeface="Bree Serif"/>
                        <a:sym typeface="Bree Serif"/>
                      </a:endParaRPr>
                    </a:p>
                  </a:txBody>
                  <a:tcPr marT="91425" marB="91425" marR="91425" marL="91425" anchor="ctr"/>
                </a:tc>
                <a:tc>
                  <a:txBody>
                    <a:bodyPr/>
                    <a:lstStyle/>
                    <a:p>
                      <a:pPr indent="0" lvl="0" marL="0" rtl="0" algn="ctr">
                        <a:spcBef>
                          <a:spcPts val="0"/>
                        </a:spcBef>
                        <a:spcAft>
                          <a:spcPts val="0"/>
                        </a:spcAft>
                        <a:buNone/>
                      </a:pPr>
                      <a:r>
                        <a:rPr lang="ar" sz="1000">
                          <a:latin typeface="Bree Serif"/>
                          <a:ea typeface="Bree Serif"/>
                          <a:cs typeface="Bree Serif"/>
                          <a:sym typeface="Bree Serif"/>
                        </a:rPr>
                        <a:t>Sperms are stored and become functionally mature in the Epididymis</a:t>
                      </a:r>
                      <a:endParaRPr sz="1000">
                        <a:latin typeface="Bree Serif"/>
                        <a:ea typeface="Bree Serif"/>
                        <a:cs typeface="Bree Serif"/>
                        <a:sym typeface="Bree Serif"/>
                      </a:endParaRPr>
                    </a:p>
                  </a:txBody>
                  <a:tcPr marT="91425" marB="91425" marR="91425" marL="91425"/>
                </a:tc>
              </a:tr>
            </a:tbl>
          </a:graphicData>
        </a:graphic>
      </p:graphicFrame>
      <p:grpSp>
        <p:nvGrpSpPr>
          <p:cNvPr id="358" name="Google Shape;358;p43"/>
          <p:cNvGrpSpPr/>
          <p:nvPr/>
        </p:nvGrpSpPr>
        <p:grpSpPr>
          <a:xfrm>
            <a:off x="190468" y="1998599"/>
            <a:ext cx="363175" cy="459187"/>
            <a:chOff x="219906" y="1124884"/>
            <a:chExt cx="502455" cy="736349"/>
          </a:xfrm>
        </p:grpSpPr>
        <p:grpSp>
          <p:nvGrpSpPr>
            <p:cNvPr id="359" name="Google Shape;359;p43"/>
            <p:cNvGrpSpPr/>
            <p:nvPr/>
          </p:nvGrpSpPr>
          <p:grpSpPr>
            <a:xfrm>
              <a:off x="219906" y="1124884"/>
              <a:ext cx="502455" cy="736349"/>
              <a:chOff x="4041649" y="1707654"/>
              <a:chExt cx="1060704" cy="1429526"/>
            </a:xfrm>
          </p:grpSpPr>
          <p:sp>
            <p:nvSpPr>
              <p:cNvPr id="360" name="Google Shape;360;p4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361" name="Google Shape;361;p4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362" name="Google Shape;362;p43"/>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1</a:t>
              </a:r>
              <a:endParaRPr b="1">
                <a:latin typeface="Bree Serif"/>
                <a:ea typeface="Bree Serif"/>
                <a:cs typeface="Bree Serif"/>
                <a:sym typeface="Bree Serif"/>
              </a:endParaRPr>
            </a:p>
          </p:txBody>
        </p:sp>
      </p:grpSp>
      <p:grpSp>
        <p:nvGrpSpPr>
          <p:cNvPr id="363" name="Google Shape;363;p43"/>
          <p:cNvGrpSpPr/>
          <p:nvPr/>
        </p:nvGrpSpPr>
        <p:grpSpPr>
          <a:xfrm>
            <a:off x="4447607" y="1998599"/>
            <a:ext cx="363175" cy="459187"/>
            <a:chOff x="219906" y="1124884"/>
            <a:chExt cx="502455" cy="736349"/>
          </a:xfrm>
        </p:grpSpPr>
        <p:grpSp>
          <p:nvGrpSpPr>
            <p:cNvPr id="364" name="Google Shape;364;p43"/>
            <p:cNvGrpSpPr/>
            <p:nvPr/>
          </p:nvGrpSpPr>
          <p:grpSpPr>
            <a:xfrm>
              <a:off x="219906" y="1124884"/>
              <a:ext cx="502455" cy="736349"/>
              <a:chOff x="4041649" y="1707654"/>
              <a:chExt cx="1060704" cy="1429526"/>
            </a:xfrm>
          </p:grpSpPr>
          <p:sp>
            <p:nvSpPr>
              <p:cNvPr id="365" name="Google Shape;365;p4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366" name="Google Shape;366;p4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367" name="Google Shape;367;p43"/>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3</a:t>
              </a:r>
              <a:endParaRPr b="1">
                <a:latin typeface="Bree Serif"/>
                <a:ea typeface="Bree Serif"/>
                <a:cs typeface="Bree Serif"/>
                <a:sym typeface="Bree Serif"/>
              </a:endParaRPr>
            </a:p>
          </p:txBody>
        </p:sp>
      </p:grpSp>
      <p:grpSp>
        <p:nvGrpSpPr>
          <p:cNvPr id="368" name="Google Shape;368;p43"/>
          <p:cNvGrpSpPr/>
          <p:nvPr/>
        </p:nvGrpSpPr>
        <p:grpSpPr>
          <a:xfrm>
            <a:off x="2201632" y="1998599"/>
            <a:ext cx="363175" cy="459187"/>
            <a:chOff x="219906" y="1124884"/>
            <a:chExt cx="502455" cy="736349"/>
          </a:xfrm>
        </p:grpSpPr>
        <p:grpSp>
          <p:nvGrpSpPr>
            <p:cNvPr id="369" name="Google Shape;369;p43"/>
            <p:cNvGrpSpPr/>
            <p:nvPr/>
          </p:nvGrpSpPr>
          <p:grpSpPr>
            <a:xfrm>
              <a:off x="219906" y="1124884"/>
              <a:ext cx="502455" cy="736349"/>
              <a:chOff x="4041649" y="1707654"/>
              <a:chExt cx="1060704" cy="1429526"/>
            </a:xfrm>
          </p:grpSpPr>
          <p:sp>
            <p:nvSpPr>
              <p:cNvPr id="370" name="Google Shape;370;p4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371" name="Google Shape;371;p4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372" name="Google Shape;372;p43"/>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2</a:t>
              </a:r>
              <a:endParaRPr b="1">
                <a:latin typeface="Bree Serif"/>
                <a:ea typeface="Bree Serif"/>
                <a:cs typeface="Bree Serif"/>
                <a:sym typeface="Bree Serif"/>
              </a:endParaRPr>
            </a:p>
          </p:txBody>
        </p:sp>
      </p:grpSp>
      <p:grpSp>
        <p:nvGrpSpPr>
          <p:cNvPr id="373" name="Google Shape;373;p43"/>
          <p:cNvGrpSpPr/>
          <p:nvPr/>
        </p:nvGrpSpPr>
        <p:grpSpPr>
          <a:xfrm>
            <a:off x="190482" y="2966486"/>
            <a:ext cx="363175" cy="459187"/>
            <a:chOff x="219906" y="1124884"/>
            <a:chExt cx="502455" cy="736349"/>
          </a:xfrm>
        </p:grpSpPr>
        <p:grpSp>
          <p:nvGrpSpPr>
            <p:cNvPr id="374" name="Google Shape;374;p43"/>
            <p:cNvGrpSpPr/>
            <p:nvPr/>
          </p:nvGrpSpPr>
          <p:grpSpPr>
            <a:xfrm>
              <a:off x="219906" y="1124884"/>
              <a:ext cx="502455" cy="736349"/>
              <a:chOff x="4041649" y="1707654"/>
              <a:chExt cx="1060704" cy="1429526"/>
            </a:xfrm>
          </p:grpSpPr>
          <p:sp>
            <p:nvSpPr>
              <p:cNvPr id="375" name="Google Shape;375;p4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376" name="Google Shape;376;p4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377" name="Google Shape;377;p43"/>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4</a:t>
              </a:r>
              <a:endParaRPr b="1">
                <a:latin typeface="Bree Serif"/>
                <a:ea typeface="Bree Serif"/>
                <a:cs typeface="Bree Serif"/>
                <a:sym typeface="Bree Serif"/>
              </a:endParaRPr>
            </a:p>
          </p:txBody>
        </p:sp>
      </p:grpSp>
      <p:sp>
        <p:nvSpPr>
          <p:cNvPr id="378" name="Google Shape;378;p43"/>
          <p:cNvSpPr txBox="1"/>
          <p:nvPr/>
        </p:nvSpPr>
        <p:spPr>
          <a:xfrm>
            <a:off x="484907" y="1960963"/>
            <a:ext cx="1611900" cy="6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Each spermatogonium divides by mitosis into  2 daughter Spermatogonia</a:t>
            </a:r>
            <a:endParaRPr sz="1000">
              <a:latin typeface="Bree Serif"/>
              <a:ea typeface="Bree Serif"/>
              <a:cs typeface="Bree Serif"/>
              <a:sym typeface="Bree Serif"/>
            </a:endParaRPr>
          </a:p>
        </p:txBody>
      </p:sp>
      <p:sp>
        <p:nvSpPr>
          <p:cNvPr id="379" name="Google Shape;379;p43"/>
          <p:cNvSpPr txBox="1"/>
          <p:nvPr/>
        </p:nvSpPr>
        <p:spPr>
          <a:xfrm>
            <a:off x="2518300" y="1940400"/>
            <a:ext cx="1929300" cy="6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Each daughter spermatogonia grows to give rise to primary spermatocyte (46).</a:t>
            </a:r>
            <a:endParaRPr sz="1000">
              <a:latin typeface="Bree Serif"/>
              <a:ea typeface="Bree Serif"/>
              <a:cs typeface="Bree Serif"/>
              <a:sym typeface="Bree Serif"/>
            </a:endParaRPr>
          </a:p>
        </p:txBody>
      </p:sp>
      <p:sp>
        <p:nvSpPr>
          <p:cNvPr id="380" name="Google Shape;380;p43"/>
          <p:cNvSpPr txBox="1"/>
          <p:nvPr/>
        </p:nvSpPr>
        <p:spPr>
          <a:xfrm>
            <a:off x="4766211" y="1940409"/>
            <a:ext cx="1955700" cy="78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Primary spermatocyte undergoes meiosis I to give rise to secondary</a:t>
            </a:r>
            <a:r>
              <a:rPr lang="ar" sz="1000">
                <a:latin typeface="Bree Serif"/>
                <a:ea typeface="Bree Serif"/>
                <a:cs typeface="Bree Serif"/>
                <a:sym typeface="Bree Serif"/>
              </a:rPr>
              <a:t> </a:t>
            </a:r>
            <a:r>
              <a:rPr lang="ar" sz="1000">
                <a:latin typeface="Bree Serif"/>
                <a:ea typeface="Bree Serif"/>
                <a:cs typeface="Bree Serif"/>
                <a:sym typeface="Bree Serif"/>
              </a:rPr>
              <a:t>spermatocyte (22+ x) or (22+y).</a:t>
            </a:r>
            <a:endParaRPr sz="1000">
              <a:latin typeface="Bree Serif"/>
              <a:ea typeface="Bree Serif"/>
              <a:cs typeface="Bree Serif"/>
              <a:sym typeface="Bree Serif"/>
            </a:endParaRPr>
          </a:p>
        </p:txBody>
      </p:sp>
      <p:sp>
        <p:nvSpPr>
          <p:cNvPr id="381" name="Google Shape;381;p43"/>
          <p:cNvSpPr txBox="1"/>
          <p:nvPr/>
        </p:nvSpPr>
        <p:spPr>
          <a:xfrm>
            <a:off x="484900" y="2936550"/>
            <a:ext cx="2671800" cy="6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Each secondary spermatocyte undergoes meiosis II to form 4 haploid spermatids (half size 23).</a:t>
            </a:r>
            <a:endParaRPr sz="1000">
              <a:latin typeface="Bree Serif"/>
              <a:ea typeface="Bree Serif"/>
              <a:cs typeface="Bree Serif"/>
              <a:sym typeface="Bree Serif"/>
            </a:endParaRPr>
          </a:p>
        </p:txBody>
      </p:sp>
      <p:sp>
        <p:nvSpPr>
          <p:cNvPr id="382" name="Google Shape;382;p43"/>
          <p:cNvSpPr txBox="1"/>
          <p:nvPr/>
        </p:nvSpPr>
        <p:spPr>
          <a:xfrm>
            <a:off x="1451925" y="3669900"/>
            <a:ext cx="4750500" cy="11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C</a:t>
            </a:r>
            <a:r>
              <a:rPr lang="ar" sz="1000">
                <a:latin typeface="Bree Serif"/>
                <a:ea typeface="Bree Serif"/>
                <a:cs typeface="Bree Serif"/>
                <a:sym typeface="Bree Serif"/>
              </a:rPr>
              <a:t>hange in shape (metamorphosis) through which the Spermatids are transformed into mature motile Sperms</a:t>
            </a:r>
            <a:r>
              <a:rPr lang="ar" sz="1000">
                <a:latin typeface="Bree Serif"/>
                <a:ea typeface="Bree Serif"/>
                <a:cs typeface="Bree Serif"/>
                <a:sym typeface="Bree Serif"/>
              </a:rPr>
              <a:t>:</a:t>
            </a:r>
            <a:endParaRPr sz="1000">
              <a:latin typeface="Bree Serif"/>
              <a:ea typeface="Bree Serif"/>
              <a:cs typeface="Bree Serif"/>
              <a:sym typeface="Bree Serif"/>
            </a:endParaRPr>
          </a:p>
          <a:p>
            <a:pPr indent="-292100" lvl="0" marL="457200" rtl="0" algn="l">
              <a:spcBef>
                <a:spcPts val="0"/>
              </a:spcBef>
              <a:spcAft>
                <a:spcPts val="0"/>
              </a:spcAft>
              <a:buSzPts val="1000"/>
              <a:buFont typeface="Bree Serif"/>
              <a:buAutoNum type="arabicPeriod"/>
            </a:pPr>
            <a:r>
              <a:rPr lang="ar" sz="1000">
                <a:latin typeface="Bree Serif"/>
                <a:ea typeface="Bree Serif"/>
                <a:cs typeface="Bree Serif"/>
                <a:sym typeface="Bree Serif"/>
              </a:rPr>
              <a:t>Nucleus is condensed and forms most of the head.</a:t>
            </a:r>
            <a:endParaRPr sz="1000">
              <a:latin typeface="Bree Serif"/>
              <a:ea typeface="Bree Serif"/>
              <a:cs typeface="Bree Serif"/>
              <a:sym typeface="Bree Serif"/>
            </a:endParaRPr>
          </a:p>
          <a:p>
            <a:pPr indent="-292100" lvl="0" marL="457200" rtl="0" algn="l">
              <a:spcBef>
                <a:spcPts val="0"/>
              </a:spcBef>
              <a:spcAft>
                <a:spcPts val="0"/>
              </a:spcAft>
              <a:buSzPts val="1000"/>
              <a:buFont typeface="Bree Serif"/>
              <a:buAutoNum type="arabicPeriod"/>
            </a:pPr>
            <a:r>
              <a:rPr lang="ar" sz="1000">
                <a:latin typeface="Bree Serif"/>
                <a:ea typeface="Bree Serif"/>
                <a:cs typeface="Bree Serif"/>
                <a:sym typeface="Bree Serif"/>
              </a:rPr>
              <a:t>Golgi apparatus forms the Acrosome, (acrosomal cap).</a:t>
            </a:r>
            <a:endParaRPr sz="1000">
              <a:latin typeface="Bree Serif"/>
              <a:ea typeface="Bree Serif"/>
              <a:cs typeface="Bree Serif"/>
              <a:sym typeface="Bree Serif"/>
            </a:endParaRPr>
          </a:p>
          <a:p>
            <a:pPr indent="-292100" lvl="0" marL="457200" rtl="0" algn="l">
              <a:spcBef>
                <a:spcPts val="0"/>
              </a:spcBef>
              <a:spcAft>
                <a:spcPts val="0"/>
              </a:spcAft>
              <a:buSzPts val="1000"/>
              <a:buFont typeface="Bree Serif"/>
              <a:buAutoNum type="arabicPeriod"/>
            </a:pPr>
            <a:r>
              <a:rPr lang="ar" sz="1000">
                <a:latin typeface="Bree Serif"/>
                <a:ea typeface="Bree Serif"/>
                <a:cs typeface="Bree Serif"/>
                <a:sym typeface="Bree Serif"/>
              </a:rPr>
              <a:t>Mitochondria forms a spiral sheath.</a:t>
            </a:r>
            <a:endParaRPr sz="1000">
              <a:latin typeface="Bree Serif"/>
              <a:ea typeface="Bree Serif"/>
              <a:cs typeface="Bree Serif"/>
              <a:sym typeface="Bree Serif"/>
            </a:endParaRPr>
          </a:p>
          <a:p>
            <a:pPr indent="-292100" lvl="0" marL="457200" rtl="0" algn="l">
              <a:spcBef>
                <a:spcPts val="0"/>
              </a:spcBef>
              <a:spcAft>
                <a:spcPts val="0"/>
              </a:spcAft>
              <a:buSzPts val="1000"/>
              <a:buFont typeface="Bree Serif"/>
              <a:buAutoNum type="arabicPeriod"/>
            </a:pPr>
            <a:r>
              <a:rPr lang="ar" sz="1000">
                <a:latin typeface="Bree Serif"/>
                <a:ea typeface="Bree Serif"/>
                <a:cs typeface="Bree Serif"/>
                <a:sym typeface="Bree Serif"/>
              </a:rPr>
              <a:t>Centriole elongates to form the axial filament.</a:t>
            </a:r>
            <a:endParaRPr sz="1000">
              <a:latin typeface="Bree Serif"/>
              <a:ea typeface="Bree Serif"/>
              <a:cs typeface="Bree Serif"/>
              <a:sym typeface="Bree Serif"/>
            </a:endParaRPr>
          </a:p>
        </p:txBody>
      </p:sp>
      <p:grpSp>
        <p:nvGrpSpPr>
          <p:cNvPr id="383" name="Google Shape;383;p43"/>
          <p:cNvGrpSpPr/>
          <p:nvPr/>
        </p:nvGrpSpPr>
        <p:grpSpPr>
          <a:xfrm>
            <a:off x="3679540" y="2966479"/>
            <a:ext cx="363175" cy="459187"/>
            <a:chOff x="219906" y="1124884"/>
            <a:chExt cx="502455" cy="736349"/>
          </a:xfrm>
        </p:grpSpPr>
        <p:grpSp>
          <p:nvGrpSpPr>
            <p:cNvPr id="384" name="Google Shape;384;p43"/>
            <p:cNvGrpSpPr/>
            <p:nvPr/>
          </p:nvGrpSpPr>
          <p:grpSpPr>
            <a:xfrm>
              <a:off x="219906" y="1124884"/>
              <a:ext cx="502455" cy="736349"/>
              <a:chOff x="4041649" y="1707654"/>
              <a:chExt cx="1060704" cy="1429526"/>
            </a:xfrm>
          </p:grpSpPr>
          <p:sp>
            <p:nvSpPr>
              <p:cNvPr id="385" name="Google Shape;385;p4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386" name="Google Shape;386;p4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387" name="Google Shape;387;p43"/>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5</a:t>
              </a:r>
              <a:endParaRPr b="1">
                <a:latin typeface="Bree Serif"/>
                <a:ea typeface="Bree Serif"/>
                <a:cs typeface="Bree Serif"/>
                <a:sym typeface="Bree Serif"/>
              </a:endParaRPr>
            </a:p>
          </p:txBody>
        </p:sp>
      </p:grpSp>
      <p:pic>
        <p:nvPicPr>
          <p:cNvPr id="388" name="Google Shape;388;p43"/>
          <p:cNvPicPr preferRelativeResize="0"/>
          <p:nvPr/>
        </p:nvPicPr>
        <p:blipFill>
          <a:blip r:embed="rId3">
            <a:alphaModFix/>
          </a:blip>
          <a:stretch>
            <a:fillRect/>
          </a:stretch>
        </p:blipFill>
        <p:spPr>
          <a:xfrm>
            <a:off x="6693575" y="1783837"/>
            <a:ext cx="2289900" cy="1532799"/>
          </a:xfrm>
          <a:prstGeom prst="rect">
            <a:avLst/>
          </a:prstGeom>
          <a:noFill/>
          <a:ln>
            <a:noFill/>
          </a:ln>
        </p:spPr>
      </p:pic>
      <p:pic>
        <p:nvPicPr>
          <p:cNvPr id="389" name="Google Shape;389;p43"/>
          <p:cNvPicPr preferRelativeResize="0"/>
          <p:nvPr/>
        </p:nvPicPr>
        <p:blipFill>
          <a:blip r:embed="rId4">
            <a:alphaModFix/>
          </a:blip>
          <a:stretch>
            <a:fillRect/>
          </a:stretch>
        </p:blipFill>
        <p:spPr>
          <a:xfrm>
            <a:off x="6837675" y="3373054"/>
            <a:ext cx="2173499" cy="1434454"/>
          </a:xfrm>
          <a:prstGeom prst="rect">
            <a:avLst/>
          </a:prstGeom>
          <a:noFill/>
          <a:ln>
            <a:noFill/>
          </a:ln>
        </p:spPr>
      </p:pic>
      <p:sp>
        <p:nvSpPr>
          <p:cNvPr id="390" name="Google Shape;390;p43"/>
          <p:cNvSpPr txBox="1"/>
          <p:nvPr/>
        </p:nvSpPr>
        <p:spPr>
          <a:xfrm>
            <a:off x="4009960" y="2936550"/>
            <a:ext cx="2289900" cy="6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latin typeface="Bree Serif"/>
                <a:ea typeface="Bree Serif"/>
                <a:cs typeface="Bree Serif"/>
                <a:sym typeface="Bree Serif"/>
              </a:rPr>
              <a:t>Spermatids are transformed into  </a:t>
            </a:r>
            <a:endParaRPr sz="1000">
              <a:latin typeface="Bree Serif"/>
              <a:ea typeface="Bree Serif"/>
              <a:cs typeface="Bree Serif"/>
              <a:sym typeface="Bree Serif"/>
            </a:endParaRPr>
          </a:p>
          <a:p>
            <a:pPr indent="0" lvl="0" marL="0" rtl="0" algn="l">
              <a:spcBef>
                <a:spcPts val="0"/>
              </a:spcBef>
              <a:spcAft>
                <a:spcPts val="0"/>
              </a:spcAft>
              <a:buNone/>
            </a:pPr>
            <a:r>
              <a:rPr lang="ar" sz="1000">
                <a:latin typeface="Bree Serif"/>
                <a:ea typeface="Bree Serif"/>
                <a:cs typeface="Bree Serif"/>
                <a:sym typeface="Bree Serif"/>
              </a:rPr>
              <a:t>4 mature sperms by a process called spermiogenesis.</a:t>
            </a:r>
            <a:endParaRPr sz="1000">
              <a:latin typeface="Bree Serif"/>
              <a:ea typeface="Bree Serif"/>
              <a:cs typeface="Bree Serif"/>
              <a:sym typeface="Bree Serif"/>
            </a:endParaRPr>
          </a:p>
        </p:txBody>
      </p:sp>
      <p:grpSp>
        <p:nvGrpSpPr>
          <p:cNvPr id="391" name="Google Shape;391;p43"/>
          <p:cNvGrpSpPr/>
          <p:nvPr/>
        </p:nvGrpSpPr>
        <p:grpSpPr>
          <a:xfrm>
            <a:off x="1109263" y="3669897"/>
            <a:ext cx="363175" cy="459187"/>
            <a:chOff x="219906" y="1124884"/>
            <a:chExt cx="502455" cy="736349"/>
          </a:xfrm>
        </p:grpSpPr>
        <p:grpSp>
          <p:nvGrpSpPr>
            <p:cNvPr id="392" name="Google Shape;392;p43"/>
            <p:cNvGrpSpPr/>
            <p:nvPr/>
          </p:nvGrpSpPr>
          <p:grpSpPr>
            <a:xfrm>
              <a:off x="219906" y="1124884"/>
              <a:ext cx="502455" cy="736349"/>
              <a:chOff x="4041649" y="1707654"/>
              <a:chExt cx="1060704" cy="1429526"/>
            </a:xfrm>
          </p:grpSpPr>
          <p:sp>
            <p:nvSpPr>
              <p:cNvPr id="393" name="Google Shape;393;p4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394" name="Google Shape;394;p4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395" name="Google Shape;395;p43"/>
            <p:cNvSpPr txBox="1"/>
            <p:nvPr/>
          </p:nvSpPr>
          <p:spPr>
            <a:xfrm>
              <a:off x="279185" y="1152183"/>
              <a:ext cx="327900" cy="41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6</a:t>
              </a:r>
              <a:endParaRPr b="1">
                <a:latin typeface="Bree Serif"/>
                <a:ea typeface="Bree Serif"/>
                <a:cs typeface="Bree Serif"/>
                <a:sym typeface="Bree Serif"/>
              </a:endParaRPr>
            </a:p>
          </p:txBody>
        </p:sp>
      </p:grpSp>
      <p:sp>
        <p:nvSpPr>
          <p:cNvPr id="396" name="Google Shape;396;p43"/>
          <p:cNvSpPr txBox="1"/>
          <p:nvPr/>
        </p:nvSpPr>
        <p:spPr>
          <a:xfrm>
            <a:off x="3515025" y="327750"/>
            <a:ext cx="4662300" cy="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300">
                <a:solidFill>
                  <a:srgbClr val="D0E0E3"/>
                </a:solidFill>
                <a:latin typeface="Bree Serif"/>
                <a:ea typeface="Bree Serif"/>
                <a:cs typeface="Bree Serif"/>
                <a:sym typeface="Bree Serif"/>
              </a:rPr>
              <a:t>Did y’all miss me? -not so secret lecture reviewer</a:t>
            </a:r>
            <a:endParaRPr sz="300">
              <a:solidFill>
                <a:srgbClr val="D0E0E3"/>
              </a:solidFill>
              <a:latin typeface="Bree Serif"/>
              <a:ea typeface="Bree Serif"/>
              <a:cs typeface="Bree Serif"/>
              <a:sym typeface="Bree Serif"/>
            </a:endParaRPr>
          </a:p>
        </p:txBody>
      </p:sp>
      <p:sp>
        <p:nvSpPr>
          <p:cNvPr id="397" name="Google Shape;397;p43"/>
          <p:cNvSpPr txBox="1"/>
          <p:nvPr/>
        </p:nvSpPr>
        <p:spPr>
          <a:xfrm>
            <a:off x="5162025" y="221225"/>
            <a:ext cx="1368300" cy="4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300">
                <a:solidFill>
                  <a:srgbClr val="C9DAF8"/>
                </a:solidFill>
                <a:latin typeface="Bree Serif"/>
                <a:ea typeface="Bree Serif"/>
                <a:cs typeface="Bree Serif"/>
                <a:sym typeface="Bree Serif"/>
              </a:rPr>
              <a:t>Jokes aside, stay home and stay safe nerds </a:t>
            </a:r>
            <a:endParaRPr sz="300">
              <a:solidFill>
                <a:srgbClr val="C9DAF8"/>
              </a:solidFill>
              <a:latin typeface="Bree Serif"/>
              <a:ea typeface="Bree Serif"/>
              <a:cs typeface="Bree Serif"/>
              <a:sym typeface="Bree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44"/>
          <p:cNvSpPr txBox="1"/>
          <p:nvPr>
            <p:ph idx="12" type="sldNum"/>
          </p:nvPr>
        </p:nvSpPr>
        <p:spPr>
          <a:xfrm>
            <a:off x="8756225" y="4807500"/>
            <a:ext cx="274200" cy="259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sp>
        <p:nvSpPr>
          <p:cNvPr id="403" name="Google Shape;403;p44"/>
          <p:cNvSpPr txBox="1"/>
          <p:nvPr>
            <p:ph type="ctrTitle"/>
          </p:nvPr>
        </p:nvSpPr>
        <p:spPr>
          <a:xfrm>
            <a:off x="169725" y="0"/>
            <a:ext cx="5392200" cy="70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ar"/>
              <a:t>Oogenesis:</a:t>
            </a:r>
            <a:endParaRPr/>
          </a:p>
        </p:txBody>
      </p:sp>
      <p:graphicFrame>
        <p:nvGraphicFramePr>
          <p:cNvPr id="404" name="Google Shape;404;p44"/>
          <p:cNvGraphicFramePr/>
          <p:nvPr/>
        </p:nvGraphicFramePr>
        <p:xfrm>
          <a:off x="163413" y="736884"/>
          <a:ext cx="3000000" cy="3000000"/>
        </p:xfrm>
        <a:graphic>
          <a:graphicData uri="http://schemas.openxmlformats.org/drawingml/2006/table">
            <a:tbl>
              <a:tblPr>
                <a:noFill/>
                <a:tableStyleId>{05B4944E-3734-47EB-9B26-1B128883B9A3}</a:tableStyleId>
              </a:tblPr>
              <a:tblGrid>
                <a:gridCol w="2387300"/>
                <a:gridCol w="1083500"/>
                <a:gridCol w="3642825"/>
                <a:gridCol w="1703550"/>
              </a:tblGrid>
              <a:tr h="256700">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Aim</a:t>
                      </a:r>
                      <a:endParaRPr b="1" sz="12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Site</a:t>
                      </a:r>
                      <a:endParaRPr b="1" sz="12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Time</a:t>
                      </a:r>
                      <a:endParaRPr b="1" sz="12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b="1" lang="ar" sz="1200">
                          <a:solidFill>
                            <a:schemeClr val="dk1"/>
                          </a:solidFill>
                          <a:latin typeface="Bree Serif"/>
                          <a:ea typeface="Bree Serif"/>
                          <a:cs typeface="Bree Serif"/>
                          <a:sym typeface="Bree Serif"/>
                        </a:rPr>
                        <a:t>Duration</a:t>
                      </a:r>
                      <a:endParaRPr b="1" sz="1200">
                        <a:latin typeface="Bree Serif"/>
                        <a:ea typeface="Bree Serif"/>
                        <a:cs typeface="Bree Serif"/>
                        <a:sym typeface="Bree Serif"/>
                      </a:endParaRPr>
                    </a:p>
                  </a:txBody>
                  <a:tcPr marT="91425" marB="91425" marR="91425" marL="91425">
                    <a:solidFill>
                      <a:srgbClr val="F4CCCC"/>
                    </a:solidFill>
                  </a:tcPr>
                </a:tc>
              </a:tr>
              <a:tr h="451600">
                <a:tc>
                  <a:txBody>
                    <a:bodyPr/>
                    <a:lstStyle/>
                    <a:p>
                      <a:pPr indent="0" lvl="0" marL="0" rtl="0" algn="l">
                        <a:spcBef>
                          <a:spcPts val="0"/>
                        </a:spcBef>
                        <a:spcAft>
                          <a:spcPts val="0"/>
                        </a:spcAft>
                        <a:buNone/>
                      </a:pPr>
                      <a:r>
                        <a:rPr lang="ar" sz="1000">
                          <a:latin typeface="Bree Serif"/>
                          <a:ea typeface="Bree Serif"/>
                          <a:cs typeface="Bree Serif"/>
                          <a:sym typeface="Bree Serif"/>
                        </a:rPr>
                        <a:t>Formation of secondary oocytes with haploid number of chromosomes.</a:t>
                      </a:r>
                      <a:endParaRPr sz="1000">
                        <a:latin typeface="Bree Serif"/>
                        <a:ea typeface="Bree Serif"/>
                        <a:cs typeface="Bree Serif"/>
                        <a:sym typeface="Bree Serif"/>
                      </a:endParaRPr>
                    </a:p>
                  </a:txBody>
                  <a:tcPr marT="91425" marB="91425" marR="91425" marL="91425"/>
                </a:tc>
                <a:tc>
                  <a:txBody>
                    <a:bodyPr/>
                    <a:lstStyle/>
                    <a:p>
                      <a:pPr indent="0" lvl="0" marL="0" rtl="0" algn="l">
                        <a:spcBef>
                          <a:spcPts val="0"/>
                        </a:spcBef>
                        <a:spcAft>
                          <a:spcPts val="0"/>
                        </a:spcAft>
                        <a:buNone/>
                      </a:pPr>
                      <a:r>
                        <a:rPr lang="ar" sz="1000">
                          <a:solidFill>
                            <a:srgbClr val="FF0000"/>
                          </a:solidFill>
                          <a:latin typeface="Bree Serif"/>
                          <a:ea typeface="Bree Serif"/>
                          <a:cs typeface="Bree Serif"/>
                          <a:sym typeface="Bree Serif"/>
                        </a:rPr>
                        <a:t>Cortex of the ovary</a:t>
                      </a:r>
                      <a:endParaRPr sz="1000">
                        <a:latin typeface="Bree Serif"/>
                        <a:ea typeface="Bree Serif"/>
                        <a:cs typeface="Bree Serif"/>
                        <a:sym typeface="Bree Serif"/>
                      </a:endParaRPr>
                    </a:p>
                  </a:txBody>
                  <a:tcPr marT="91425" marB="91425" marR="91425" marL="91425"/>
                </a:tc>
                <a:tc>
                  <a:txBody>
                    <a:bodyPr/>
                    <a:lstStyle/>
                    <a:p>
                      <a:pPr indent="-292100" lvl="0" marL="360000" rtl="0" algn="l">
                        <a:spcBef>
                          <a:spcPts val="0"/>
                        </a:spcBef>
                        <a:spcAft>
                          <a:spcPts val="0"/>
                        </a:spcAft>
                        <a:buClr>
                          <a:schemeClr val="dk1"/>
                        </a:buClr>
                        <a:buSzPts val="1000"/>
                        <a:buFont typeface="Bree Serif"/>
                        <a:buChar char="●"/>
                      </a:pPr>
                      <a:r>
                        <a:rPr lang="ar" sz="1000">
                          <a:solidFill>
                            <a:schemeClr val="dk1"/>
                          </a:solidFill>
                          <a:latin typeface="Bree Serif"/>
                          <a:ea typeface="Bree Serif"/>
                          <a:cs typeface="Bree Serif"/>
                          <a:sym typeface="Bree Serif"/>
                        </a:rPr>
                        <a:t>Starts very early during fetal life </a:t>
                      </a:r>
                      <a:endParaRPr sz="1000">
                        <a:solidFill>
                          <a:schemeClr val="dk1"/>
                        </a:solidFill>
                        <a:latin typeface="Bree Serif"/>
                        <a:ea typeface="Bree Serif"/>
                        <a:cs typeface="Bree Serif"/>
                        <a:sym typeface="Bree Serif"/>
                      </a:endParaRPr>
                    </a:p>
                    <a:p>
                      <a:pPr indent="-292100" lvl="0" marL="360000" rtl="0" algn="l">
                        <a:spcBef>
                          <a:spcPts val="0"/>
                        </a:spcBef>
                        <a:spcAft>
                          <a:spcPts val="0"/>
                        </a:spcAft>
                        <a:buClr>
                          <a:schemeClr val="dk1"/>
                        </a:buClr>
                        <a:buSzPts val="1000"/>
                        <a:buFont typeface="Bree Serif"/>
                        <a:buChar char="●"/>
                      </a:pPr>
                      <a:r>
                        <a:rPr lang="ar" sz="1000">
                          <a:solidFill>
                            <a:schemeClr val="dk1"/>
                          </a:solidFill>
                          <a:latin typeface="Bree Serif"/>
                          <a:ea typeface="Bree Serif"/>
                          <a:cs typeface="Bree Serif"/>
                          <a:sym typeface="Bree Serif"/>
                        </a:rPr>
                        <a:t>Completed after puberty and ends at menopause.</a:t>
                      </a:r>
                      <a:endParaRPr sz="1000">
                        <a:solidFill>
                          <a:schemeClr val="dk1"/>
                        </a:solidFill>
                        <a:latin typeface="Bree Serif"/>
                        <a:ea typeface="Bree Serif"/>
                        <a:cs typeface="Bree Serif"/>
                        <a:sym typeface="Bree Serif"/>
                      </a:endParaRPr>
                    </a:p>
                  </a:txBody>
                  <a:tcPr marT="91425" marB="91425" marR="91425" marL="91425"/>
                </a:tc>
                <a:tc>
                  <a:txBody>
                    <a:bodyPr/>
                    <a:lstStyle/>
                    <a:p>
                      <a:pPr indent="0" lvl="0" marL="0" rtl="0" algn="l">
                        <a:spcBef>
                          <a:spcPts val="0"/>
                        </a:spcBef>
                        <a:spcAft>
                          <a:spcPts val="0"/>
                        </a:spcAft>
                        <a:buNone/>
                      </a:pPr>
                      <a:r>
                        <a:rPr lang="ar" sz="1000">
                          <a:latin typeface="Bree Serif"/>
                          <a:ea typeface="Bree Serif"/>
                          <a:cs typeface="Bree Serif"/>
                          <a:sym typeface="Bree Serif"/>
                        </a:rPr>
                        <a:t>It occurs monthly Except during pregnancy.</a:t>
                      </a:r>
                      <a:endParaRPr sz="1000">
                        <a:latin typeface="Bree Serif"/>
                        <a:ea typeface="Bree Serif"/>
                        <a:cs typeface="Bree Serif"/>
                        <a:sym typeface="Bree Serif"/>
                      </a:endParaRPr>
                    </a:p>
                  </a:txBody>
                  <a:tcPr marT="91425" marB="91425" marR="91425" marL="91425"/>
                </a:tc>
              </a:tr>
            </a:tbl>
          </a:graphicData>
        </a:graphic>
      </p:graphicFrame>
      <p:grpSp>
        <p:nvGrpSpPr>
          <p:cNvPr id="405" name="Google Shape;405;p44"/>
          <p:cNvGrpSpPr/>
          <p:nvPr/>
        </p:nvGrpSpPr>
        <p:grpSpPr>
          <a:xfrm>
            <a:off x="169720" y="1696349"/>
            <a:ext cx="363175" cy="459187"/>
            <a:chOff x="219906" y="1124884"/>
            <a:chExt cx="502455" cy="736349"/>
          </a:xfrm>
        </p:grpSpPr>
        <p:grpSp>
          <p:nvGrpSpPr>
            <p:cNvPr id="406" name="Google Shape;406;p44"/>
            <p:cNvGrpSpPr/>
            <p:nvPr/>
          </p:nvGrpSpPr>
          <p:grpSpPr>
            <a:xfrm>
              <a:off x="219906" y="1124884"/>
              <a:ext cx="502455" cy="736349"/>
              <a:chOff x="4041649" y="1707654"/>
              <a:chExt cx="1060704" cy="1429526"/>
            </a:xfrm>
          </p:grpSpPr>
          <p:sp>
            <p:nvSpPr>
              <p:cNvPr id="407" name="Google Shape;407;p4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408" name="Google Shape;408;p4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409" name="Google Shape;409;p4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1</a:t>
              </a:r>
              <a:endParaRPr b="1">
                <a:latin typeface="Bree Serif"/>
                <a:ea typeface="Bree Serif"/>
                <a:cs typeface="Bree Serif"/>
                <a:sym typeface="Bree Serif"/>
              </a:endParaRPr>
            </a:p>
          </p:txBody>
        </p:sp>
      </p:grpSp>
      <p:grpSp>
        <p:nvGrpSpPr>
          <p:cNvPr id="410" name="Google Shape;410;p44"/>
          <p:cNvGrpSpPr/>
          <p:nvPr/>
        </p:nvGrpSpPr>
        <p:grpSpPr>
          <a:xfrm>
            <a:off x="169732" y="2830736"/>
            <a:ext cx="363175" cy="459187"/>
            <a:chOff x="219906" y="1124884"/>
            <a:chExt cx="502455" cy="736349"/>
          </a:xfrm>
        </p:grpSpPr>
        <p:grpSp>
          <p:nvGrpSpPr>
            <p:cNvPr id="411" name="Google Shape;411;p44"/>
            <p:cNvGrpSpPr/>
            <p:nvPr/>
          </p:nvGrpSpPr>
          <p:grpSpPr>
            <a:xfrm>
              <a:off x="219906" y="1124884"/>
              <a:ext cx="502455" cy="736349"/>
              <a:chOff x="4041649" y="1707654"/>
              <a:chExt cx="1060704" cy="1429526"/>
            </a:xfrm>
          </p:grpSpPr>
          <p:sp>
            <p:nvSpPr>
              <p:cNvPr id="412" name="Google Shape;412;p4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413" name="Google Shape;413;p4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414" name="Google Shape;414;p4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3</a:t>
              </a:r>
              <a:endParaRPr b="1">
                <a:latin typeface="Bree Serif"/>
                <a:ea typeface="Bree Serif"/>
                <a:cs typeface="Bree Serif"/>
                <a:sym typeface="Bree Serif"/>
              </a:endParaRPr>
            </a:p>
          </p:txBody>
        </p:sp>
      </p:grpSp>
      <p:grpSp>
        <p:nvGrpSpPr>
          <p:cNvPr id="415" name="Google Shape;415;p44"/>
          <p:cNvGrpSpPr/>
          <p:nvPr/>
        </p:nvGrpSpPr>
        <p:grpSpPr>
          <a:xfrm>
            <a:off x="169720" y="2263536"/>
            <a:ext cx="363175" cy="459187"/>
            <a:chOff x="219906" y="1124884"/>
            <a:chExt cx="502455" cy="736349"/>
          </a:xfrm>
        </p:grpSpPr>
        <p:grpSp>
          <p:nvGrpSpPr>
            <p:cNvPr id="416" name="Google Shape;416;p44"/>
            <p:cNvGrpSpPr/>
            <p:nvPr/>
          </p:nvGrpSpPr>
          <p:grpSpPr>
            <a:xfrm>
              <a:off x="219906" y="1124884"/>
              <a:ext cx="502455" cy="736349"/>
              <a:chOff x="4041649" y="1707654"/>
              <a:chExt cx="1060704" cy="1429526"/>
            </a:xfrm>
          </p:grpSpPr>
          <p:sp>
            <p:nvSpPr>
              <p:cNvPr id="417" name="Google Shape;417;p4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418" name="Google Shape;418;p4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419" name="Google Shape;419;p4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2</a:t>
              </a:r>
              <a:endParaRPr b="1">
                <a:latin typeface="Bree Serif"/>
                <a:ea typeface="Bree Serif"/>
                <a:cs typeface="Bree Serif"/>
                <a:sym typeface="Bree Serif"/>
              </a:endParaRPr>
            </a:p>
          </p:txBody>
        </p:sp>
      </p:grpSp>
      <p:sp>
        <p:nvSpPr>
          <p:cNvPr id="420" name="Google Shape;420;p44"/>
          <p:cNvSpPr txBox="1"/>
          <p:nvPr/>
        </p:nvSpPr>
        <p:spPr>
          <a:xfrm>
            <a:off x="469825" y="1664300"/>
            <a:ext cx="66207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Bree Serif"/>
                <a:ea typeface="Bree Serif"/>
                <a:cs typeface="Bree Serif"/>
                <a:sym typeface="Bree Serif"/>
              </a:rPr>
              <a:t>Before Birth (During early fetal life): </a:t>
            </a:r>
            <a:r>
              <a:rPr lang="ar" sz="1000">
                <a:latin typeface="Bree Serif"/>
                <a:ea typeface="Bree Serif"/>
                <a:cs typeface="Bree Serif"/>
                <a:sym typeface="Bree Serif"/>
              </a:rPr>
              <a:t>primitive ova (Oogonium, Oogonia) proliferate by mitotic division into 2 daughter oogonium </a:t>
            </a:r>
            <a:r>
              <a:rPr lang="ar" sz="1000">
                <a:solidFill>
                  <a:schemeClr val="dk1"/>
                </a:solidFill>
                <a:latin typeface="Bree Serif"/>
                <a:ea typeface="Bree Serif"/>
                <a:cs typeface="Bree Serif"/>
                <a:sym typeface="Bree Serif"/>
              </a:rPr>
              <a:t>and enlarge to form </a:t>
            </a:r>
            <a:r>
              <a:rPr b="1" lang="ar" sz="1000">
                <a:solidFill>
                  <a:schemeClr val="dk1"/>
                </a:solidFill>
                <a:latin typeface="Bree Serif"/>
                <a:ea typeface="Bree Serif"/>
                <a:cs typeface="Bree Serif"/>
                <a:sym typeface="Bree Serif"/>
              </a:rPr>
              <a:t>Primary Oocytes</a:t>
            </a:r>
            <a:r>
              <a:rPr lang="ar" sz="1000">
                <a:latin typeface="Bree Serif"/>
                <a:ea typeface="Bree Serif"/>
                <a:cs typeface="Bree Serif"/>
                <a:sym typeface="Bree Serif"/>
              </a:rPr>
              <a:t> with diploid number of chromosome, (44+XX) =(46).</a:t>
            </a:r>
            <a:endParaRPr sz="1000">
              <a:latin typeface="Bree Serif"/>
              <a:ea typeface="Bree Serif"/>
              <a:cs typeface="Bree Serif"/>
              <a:sym typeface="Bree Serif"/>
            </a:endParaRPr>
          </a:p>
        </p:txBody>
      </p:sp>
      <p:sp>
        <p:nvSpPr>
          <p:cNvPr id="421" name="Google Shape;421;p44"/>
          <p:cNvSpPr txBox="1"/>
          <p:nvPr/>
        </p:nvSpPr>
        <p:spPr>
          <a:xfrm>
            <a:off x="469825" y="2233025"/>
            <a:ext cx="6588900" cy="5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Bree Serif"/>
                <a:ea typeface="Bree Serif"/>
                <a:cs typeface="Bree Serif"/>
                <a:sym typeface="Bree Serif"/>
              </a:rPr>
              <a:t>At Birth:</a:t>
            </a:r>
            <a:r>
              <a:rPr lang="ar" sz="1000">
                <a:latin typeface="Bree Serif"/>
                <a:ea typeface="Bree Serif"/>
                <a:cs typeface="Bree Serif"/>
                <a:sym typeface="Bree Serif"/>
              </a:rPr>
              <a:t> all primary oocytes have completed the prophase of the 1st meiotic division</a:t>
            </a:r>
            <a:r>
              <a:rPr lang="ar" sz="1000">
                <a:solidFill>
                  <a:srgbClr val="FF0000"/>
                </a:solidFill>
                <a:latin typeface="Bree Serif"/>
                <a:ea typeface="Bree Serif"/>
                <a:cs typeface="Bree Serif"/>
                <a:sym typeface="Bree Serif"/>
              </a:rPr>
              <a:t> and remain arrested at prophase </a:t>
            </a:r>
            <a:endParaRPr sz="1000">
              <a:solidFill>
                <a:srgbClr val="FF0000"/>
              </a:solidFill>
              <a:latin typeface="Bree Serif"/>
              <a:ea typeface="Bree Serif"/>
              <a:cs typeface="Bree Serif"/>
              <a:sym typeface="Bree Serif"/>
            </a:endParaRPr>
          </a:p>
        </p:txBody>
      </p:sp>
      <p:grpSp>
        <p:nvGrpSpPr>
          <p:cNvPr id="422" name="Google Shape;422;p44"/>
          <p:cNvGrpSpPr/>
          <p:nvPr/>
        </p:nvGrpSpPr>
        <p:grpSpPr>
          <a:xfrm>
            <a:off x="169720" y="4130324"/>
            <a:ext cx="363175" cy="459187"/>
            <a:chOff x="219906" y="1124884"/>
            <a:chExt cx="502455" cy="736349"/>
          </a:xfrm>
        </p:grpSpPr>
        <p:grpSp>
          <p:nvGrpSpPr>
            <p:cNvPr id="423" name="Google Shape;423;p44"/>
            <p:cNvGrpSpPr/>
            <p:nvPr/>
          </p:nvGrpSpPr>
          <p:grpSpPr>
            <a:xfrm>
              <a:off x="219906" y="1124884"/>
              <a:ext cx="502455" cy="736349"/>
              <a:chOff x="4041649" y="1707654"/>
              <a:chExt cx="1060704" cy="1429526"/>
            </a:xfrm>
          </p:grpSpPr>
          <p:sp>
            <p:nvSpPr>
              <p:cNvPr id="424" name="Google Shape;424;p4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425" name="Google Shape;425;p4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426" name="Google Shape;426;p4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5</a:t>
              </a:r>
              <a:endParaRPr b="1">
                <a:latin typeface="Bree Serif"/>
                <a:ea typeface="Bree Serif"/>
                <a:cs typeface="Bree Serif"/>
                <a:sym typeface="Bree Serif"/>
              </a:endParaRPr>
            </a:p>
          </p:txBody>
        </p:sp>
      </p:grpSp>
      <p:sp>
        <p:nvSpPr>
          <p:cNvPr id="427" name="Google Shape;427;p44"/>
          <p:cNvSpPr txBox="1"/>
          <p:nvPr/>
        </p:nvSpPr>
        <p:spPr>
          <a:xfrm>
            <a:off x="469825" y="2764450"/>
            <a:ext cx="7042500" cy="79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Bree Serif"/>
                <a:ea typeface="Bree Serif"/>
                <a:cs typeface="Bree Serif"/>
                <a:sym typeface="Bree Serif"/>
              </a:rPr>
              <a:t>After Puberty:</a:t>
            </a:r>
            <a:r>
              <a:rPr lang="ar" sz="1000">
                <a:latin typeface="Bree Serif"/>
                <a:ea typeface="Bree Serif"/>
                <a:cs typeface="Bree Serif"/>
                <a:sym typeface="Bree Serif"/>
              </a:rPr>
              <a:t> Shortly before ovulation, A reduction division by which Primary Oocyte completes its first meiotic division (which was arrested at prophase) and give rise to Secondary oocyte (</a:t>
            </a:r>
            <a:r>
              <a:rPr lang="ar" sz="1000">
                <a:solidFill>
                  <a:schemeClr val="dk1"/>
                </a:solidFill>
                <a:latin typeface="Bree Serif"/>
                <a:ea typeface="Bree Serif"/>
                <a:cs typeface="Bree Serif"/>
                <a:sym typeface="Bree Serif"/>
              </a:rPr>
              <a:t>22+X)= </a:t>
            </a:r>
            <a:r>
              <a:rPr lang="ar" sz="1000">
                <a:latin typeface="Bree Serif"/>
                <a:ea typeface="Bree Serif"/>
                <a:cs typeface="Bree Serif"/>
                <a:sym typeface="Bree Serif"/>
              </a:rPr>
              <a:t>(23) &amp; First Polar Body.</a:t>
            </a:r>
            <a:endParaRPr sz="1000">
              <a:latin typeface="Bree Serif"/>
              <a:ea typeface="Bree Serif"/>
              <a:cs typeface="Bree Serif"/>
              <a:sym typeface="Bree Serif"/>
            </a:endParaRPr>
          </a:p>
          <a:p>
            <a:pPr indent="0" lvl="0" marL="0" rtl="0" algn="l">
              <a:spcBef>
                <a:spcPts val="0"/>
              </a:spcBef>
              <a:spcAft>
                <a:spcPts val="0"/>
              </a:spcAft>
              <a:buNone/>
            </a:pPr>
            <a:r>
              <a:rPr lang="ar" sz="1000">
                <a:latin typeface="Bree Serif"/>
                <a:ea typeface="Bree Serif"/>
                <a:cs typeface="Bree Serif"/>
                <a:sym typeface="Bree Serif"/>
              </a:rPr>
              <a:t> The Secondary Oocyte receives almost all the cytoplasm.</a:t>
            </a:r>
            <a:endParaRPr sz="1000">
              <a:latin typeface="Bree Serif"/>
              <a:ea typeface="Bree Serif"/>
              <a:cs typeface="Bree Serif"/>
              <a:sym typeface="Bree Serif"/>
            </a:endParaRPr>
          </a:p>
          <a:p>
            <a:pPr indent="0" lvl="0" marL="0" rtl="0" algn="l">
              <a:spcBef>
                <a:spcPts val="0"/>
              </a:spcBef>
              <a:spcAft>
                <a:spcPts val="0"/>
              </a:spcAft>
              <a:buNone/>
            </a:pPr>
            <a:r>
              <a:rPr lang="ar" sz="1000">
                <a:latin typeface="Bree Serif"/>
                <a:ea typeface="Bree Serif"/>
                <a:cs typeface="Bree Serif"/>
                <a:sym typeface="Bree Serif"/>
              </a:rPr>
              <a:t> The First Polar Body </a:t>
            </a:r>
            <a:r>
              <a:rPr lang="ar" sz="1000">
                <a:solidFill>
                  <a:schemeClr val="dk1"/>
                </a:solidFill>
                <a:latin typeface="Bree Serif"/>
                <a:ea typeface="Bree Serif"/>
                <a:cs typeface="Bree Serif"/>
                <a:sym typeface="Bree Serif"/>
              </a:rPr>
              <a:t>It is small nonfunctional cell that soon degenerates and </a:t>
            </a:r>
            <a:r>
              <a:rPr lang="ar" sz="1000">
                <a:latin typeface="Bree Serif"/>
                <a:ea typeface="Bree Serif"/>
                <a:cs typeface="Bree Serif"/>
                <a:sym typeface="Bree Serif"/>
              </a:rPr>
              <a:t>receives very little amount of cytoplasm.</a:t>
            </a:r>
            <a:endParaRPr sz="1000">
              <a:latin typeface="Bree Serif"/>
              <a:ea typeface="Bree Serif"/>
              <a:cs typeface="Bree Serif"/>
              <a:sym typeface="Bree Serif"/>
            </a:endParaRPr>
          </a:p>
        </p:txBody>
      </p:sp>
      <p:sp>
        <p:nvSpPr>
          <p:cNvPr id="428" name="Google Shape;428;p44"/>
          <p:cNvSpPr txBox="1"/>
          <p:nvPr/>
        </p:nvSpPr>
        <p:spPr>
          <a:xfrm>
            <a:off x="469825" y="4041325"/>
            <a:ext cx="6620700" cy="11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Bree Serif"/>
                <a:ea typeface="Bree Serif"/>
                <a:cs typeface="Bree Serif"/>
                <a:sym typeface="Bree Serif"/>
              </a:rPr>
              <a:t>If the secondary oocyte is fertilized:</a:t>
            </a:r>
            <a:r>
              <a:rPr lang="ar" sz="1000">
                <a:latin typeface="Bree Serif"/>
                <a:ea typeface="Bree Serif"/>
                <a:cs typeface="Bree Serif"/>
                <a:sym typeface="Bree Serif"/>
              </a:rPr>
              <a:t> the second meiotic division is completed as the sperm penetrates the zona pellucida. otherwise it degenerates in 24 hours after ovulation. The secondary oocyte divides into mature ovum and 2nd polar body which degenerates.</a:t>
            </a:r>
            <a:endParaRPr sz="1000">
              <a:latin typeface="Bree Serif"/>
              <a:ea typeface="Bree Serif"/>
              <a:cs typeface="Bree Serif"/>
              <a:sym typeface="Bree Serif"/>
            </a:endParaRPr>
          </a:p>
          <a:p>
            <a:pPr indent="0" lvl="0" marL="0" rtl="0" algn="l">
              <a:spcBef>
                <a:spcPts val="0"/>
              </a:spcBef>
              <a:spcAft>
                <a:spcPts val="0"/>
              </a:spcAft>
              <a:buNone/>
            </a:pPr>
            <a:r>
              <a:rPr lang="ar" sz="1000">
                <a:latin typeface="Bree Serif"/>
                <a:ea typeface="Bree Serif"/>
                <a:cs typeface="Bree Serif"/>
                <a:sym typeface="Bree Serif"/>
              </a:rPr>
              <a:t>Most of the cytoplasm is retained by the Mature Oocyte (Fertilized Oocyte). The rest is in the 2nd Polar Body which soon degenerates.</a:t>
            </a:r>
            <a:endParaRPr sz="1000">
              <a:latin typeface="Bree Serif"/>
              <a:ea typeface="Bree Serif"/>
              <a:cs typeface="Bree Serif"/>
              <a:sym typeface="Bree Serif"/>
            </a:endParaRPr>
          </a:p>
        </p:txBody>
      </p:sp>
      <p:pic>
        <p:nvPicPr>
          <p:cNvPr id="429" name="Google Shape;429;p44"/>
          <p:cNvPicPr preferRelativeResize="0"/>
          <p:nvPr/>
        </p:nvPicPr>
        <p:blipFill>
          <a:blip r:embed="rId3">
            <a:alphaModFix/>
          </a:blip>
          <a:stretch>
            <a:fillRect/>
          </a:stretch>
        </p:blipFill>
        <p:spPr>
          <a:xfrm>
            <a:off x="7403675" y="2148824"/>
            <a:ext cx="1693301" cy="2127793"/>
          </a:xfrm>
          <a:prstGeom prst="rect">
            <a:avLst/>
          </a:prstGeom>
          <a:noFill/>
          <a:ln>
            <a:noFill/>
          </a:ln>
        </p:spPr>
      </p:pic>
      <p:grpSp>
        <p:nvGrpSpPr>
          <p:cNvPr id="430" name="Google Shape;430;p44"/>
          <p:cNvGrpSpPr/>
          <p:nvPr/>
        </p:nvGrpSpPr>
        <p:grpSpPr>
          <a:xfrm>
            <a:off x="169732" y="3590936"/>
            <a:ext cx="363175" cy="459187"/>
            <a:chOff x="219906" y="1124884"/>
            <a:chExt cx="502455" cy="736349"/>
          </a:xfrm>
        </p:grpSpPr>
        <p:grpSp>
          <p:nvGrpSpPr>
            <p:cNvPr id="431" name="Google Shape;431;p44"/>
            <p:cNvGrpSpPr/>
            <p:nvPr/>
          </p:nvGrpSpPr>
          <p:grpSpPr>
            <a:xfrm>
              <a:off x="219906" y="1124884"/>
              <a:ext cx="502455" cy="736349"/>
              <a:chOff x="4041649" y="1707654"/>
              <a:chExt cx="1060704" cy="1429526"/>
            </a:xfrm>
          </p:grpSpPr>
          <p:sp>
            <p:nvSpPr>
              <p:cNvPr id="432" name="Google Shape;432;p44"/>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4CC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sp>
            <p:nvSpPr>
              <p:cNvPr id="433" name="Google Shape;433;p44"/>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a:latin typeface="Bree Serif"/>
                  <a:ea typeface="Bree Serif"/>
                  <a:cs typeface="Bree Serif"/>
                  <a:sym typeface="Bree Serif"/>
                </a:endParaRPr>
              </a:p>
            </p:txBody>
          </p:sp>
        </p:grpSp>
        <p:sp>
          <p:nvSpPr>
            <p:cNvPr id="434" name="Google Shape;434;p44"/>
            <p:cNvSpPr txBox="1"/>
            <p:nvPr/>
          </p:nvSpPr>
          <p:spPr>
            <a:xfrm>
              <a:off x="279204" y="1152203"/>
              <a:ext cx="2988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ar">
                  <a:latin typeface="Bree Serif"/>
                  <a:ea typeface="Bree Serif"/>
                  <a:cs typeface="Bree Serif"/>
                  <a:sym typeface="Bree Serif"/>
                </a:rPr>
                <a:t>4</a:t>
              </a:r>
              <a:endParaRPr b="1">
                <a:latin typeface="Bree Serif"/>
                <a:ea typeface="Bree Serif"/>
                <a:cs typeface="Bree Serif"/>
                <a:sym typeface="Bree Serif"/>
              </a:endParaRPr>
            </a:p>
          </p:txBody>
        </p:sp>
      </p:grpSp>
      <p:sp>
        <p:nvSpPr>
          <p:cNvPr id="435" name="Google Shape;435;p44"/>
          <p:cNvSpPr txBox="1"/>
          <p:nvPr/>
        </p:nvSpPr>
        <p:spPr>
          <a:xfrm>
            <a:off x="469825" y="3518575"/>
            <a:ext cx="66207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Bree Serif"/>
                <a:ea typeface="Bree Serif"/>
                <a:cs typeface="Bree Serif"/>
                <a:sym typeface="Bree Serif"/>
              </a:rPr>
              <a:t>At ovulation:</a:t>
            </a:r>
            <a:r>
              <a:rPr lang="ar" sz="1000">
                <a:latin typeface="Bree Serif"/>
                <a:ea typeface="Bree Serif"/>
                <a:cs typeface="Bree Serif"/>
                <a:sym typeface="Bree Serif"/>
              </a:rPr>
              <a:t> the nucleus of the secondary oocyte begins the second meiotic division but </a:t>
            </a:r>
            <a:r>
              <a:rPr lang="ar" sz="1000">
                <a:solidFill>
                  <a:srgbClr val="FF0000"/>
                </a:solidFill>
                <a:latin typeface="Bree Serif"/>
                <a:ea typeface="Bree Serif"/>
                <a:cs typeface="Bree Serif"/>
                <a:sym typeface="Bree Serif"/>
              </a:rPr>
              <a:t>progresses only to metaphase</a:t>
            </a:r>
            <a:r>
              <a:rPr lang="ar" sz="1000">
                <a:latin typeface="Bree Serif"/>
                <a:ea typeface="Bree Serif"/>
                <a:cs typeface="Bree Serif"/>
                <a:sym typeface="Bree Serif"/>
              </a:rPr>
              <a:t> where division is arrested.</a:t>
            </a:r>
            <a:endParaRPr sz="1000">
              <a:latin typeface="Bree Serif"/>
              <a:ea typeface="Bree Serif"/>
              <a:cs typeface="Bree Serif"/>
              <a:sym typeface="Bree Serif"/>
            </a:endParaRPr>
          </a:p>
        </p:txBody>
      </p:sp>
      <p:sp>
        <p:nvSpPr>
          <p:cNvPr id="436" name="Google Shape;436;p44"/>
          <p:cNvSpPr/>
          <p:nvPr/>
        </p:nvSpPr>
        <p:spPr>
          <a:xfrm>
            <a:off x="7277050" y="0"/>
            <a:ext cx="1876200" cy="259800"/>
          </a:xfrm>
          <a:prstGeom prst="rect">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FFFFFF"/>
                </a:solidFill>
                <a:latin typeface="Bree Serif"/>
                <a:ea typeface="Bree Serif"/>
                <a:cs typeface="Bree Serif"/>
                <a:sym typeface="Bree Serif"/>
              </a:rPr>
              <a:t>Events imp with time </a:t>
            </a:r>
            <a:endParaRPr sz="1200">
              <a:solidFill>
                <a:srgbClr val="FFFFFF"/>
              </a:solidFill>
              <a:latin typeface="Bree Serif"/>
              <a:ea typeface="Bree Serif"/>
              <a:cs typeface="Bree Serif"/>
              <a:sym typeface="Bree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45"/>
          <p:cNvSpPr txBox="1"/>
          <p:nvPr/>
        </p:nvSpPr>
        <p:spPr>
          <a:xfrm>
            <a:off x="68607" y="51975"/>
            <a:ext cx="2552100" cy="6531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3000"/>
              <a:buFont typeface="Arial"/>
              <a:buNone/>
            </a:pPr>
            <a:r>
              <a:rPr b="1" lang="ar" sz="3000">
                <a:solidFill>
                  <a:schemeClr val="dk1"/>
                </a:solidFill>
                <a:latin typeface="Bree Serif"/>
                <a:ea typeface="Bree Serif"/>
                <a:cs typeface="Bree Serif"/>
                <a:sym typeface="Bree Serif"/>
              </a:rPr>
              <a:t>QUIZ</a:t>
            </a:r>
            <a:endParaRPr b="1" i="0" sz="3000" u="none" cap="none" strike="noStrike">
              <a:solidFill>
                <a:schemeClr val="dk1"/>
              </a:solidFill>
              <a:latin typeface="Bree Serif"/>
              <a:ea typeface="Bree Serif"/>
              <a:cs typeface="Bree Serif"/>
              <a:sym typeface="Bree Serif"/>
            </a:endParaRPr>
          </a:p>
        </p:txBody>
      </p:sp>
      <p:sp>
        <p:nvSpPr>
          <p:cNvPr id="442" name="Google Shape;442;p45"/>
          <p:cNvSpPr txBox="1"/>
          <p:nvPr/>
        </p:nvSpPr>
        <p:spPr>
          <a:xfrm>
            <a:off x="88300" y="628900"/>
            <a:ext cx="4065600" cy="45012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Q1: </a:t>
            </a:r>
            <a:r>
              <a:rPr lang="ar" sz="900">
                <a:solidFill>
                  <a:schemeClr val="dk1"/>
                </a:solidFill>
                <a:latin typeface="Bree Serif"/>
                <a:ea typeface="Bree Serif"/>
                <a:cs typeface="Bree Serif"/>
                <a:sym typeface="Bree Serif"/>
              </a:rPr>
              <a:t>How many sperms are produced from primary spermatocyte?</a:t>
            </a:r>
            <a:endParaRPr sz="900">
              <a:solidFill>
                <a:schemeClr val="dk1"/>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 1 Sperm</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a:t>
            </a:r>
            <a:r>
              <a:rPr lang="ar" sz="900">
                <a:solidFill>
                  <a:srgbClr val="0070C0"/>
                </a:solidFill>
                <a:latin typeface="Bree Serif"/>
                <a:ea typeface="Bree Serif"/>
                <a:cs typeface="Bree Serif"/>
                <a:sym typeface="Bree Serif"/>
              </a:rPr>
              <a:t>2</a:t>
            </a:r>
            <a:r>
              <a:rPr b="0" i="0" lang="ar" sz="900" u="none" cap="none" strike="noStrike">
                <a:solidFill>
                  <a:srgbClr val="0070C0"/>
                </a:solidFill>
                <a:latin typeface="Bree Serif"/>
                <a:ea typeface="Bree Serif"/>
                <a:cs typeface="Bree Serif"/>
                <a:sym typeface="Bree Serif"/>
              </a:rPr>
              <a:t> Sperm</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a:t>
            </a:r>
            <a:r>
              <a:rPr lang="ar" sz="900">
                <a:solidFill>
                  <a:srgbClr val="0070C0"/>
                </a:solidFill>
                <a:latin typeface="Bree Serif"/>
                <a:ea typeface="Bree Serif"/>
                <a:cs typeface="Bree Serif"/>
                <a:sym typeface="Bree Serif"/>
              </a:rPr>
              <a:t>3</a:t>
            </a:r>
            <a:r>
              <a:rPr b="0" i="0" lang="ar" sz="900" u="none" cap="none" strike="noStrike">
                <a:solidFill>
                  <a:srgbClr val="0070C0"/>
                </a:solidFill>
                <a:latin typeface="Bree Serif"/>
                <a:ea typeface="Bree Serif"/>
                <a:cs typeface="Bree Serif"/>
                <a:sym typeface="Bree Serif"/>
              </a:rPr>
              <a:t> Sperm</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a:t>
            </a:r>
            <a:r>
              <a:rPr lang="ar" sz="900">
                <a:solidFill>
                  <a:srgbClr val="0070C0"/>
                </a:solidFill>
                <a:latin typeface="Bree Serif"/>
                <a:ea typeface="Bree Serif"/>
                <a:cs typeface="Bree Serif"/>
                <a:sym typeface="Bree Serif"/>
              </a:rPr>
              <a:t>4</a:t>
            </a:r>
            <a:r>
              <a:rPr b="0" i="0" lang="ar" sz="900" u="none" cap="none" strike="noStrike">
                <a:solidFill>
                  <a:srgbClr val="0070C0"/>
                </a:solidFill>
                <a:latin typeface="Bree Serif"/>
                <a:ea typeface="Bree Serif"/>
                <a:cs typeface="Bree Serif"/>
                <a:sym typeface="Bree Serif"/>
              </a:rPr>
              <a:t> Sperm</a:t>
            </a:r>
            <a:endParaRPr sz="900">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Q2:</a:t>
            </a:r>
            <a:r>
              <a:rPr b="1" lang="ar" sz="900">
                <a:latin typeface="Bree Serif"/>
                <a:ea typeface="Bree Serif"/>
                <a:cs typeface="Bree Serif"/>
                <a:sym typeface="Bree Serif"/>
              </a:rPr>
              <a:t> </a:t>
            </a:r>
            <a:r>
              <a:rPr lang="ar" sz="900">
                <a:latin typeface="Bree Serif"/>
                <a:ea typeface="Bree Serif"/>
                <a:cs typeface="Bree Serif"/>
                <a:sym typeface="Bree Serif"/>
              </a:rPr>
              <a:t>what is the fate of secondary oocyte if it is not get  fertilized</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A. </a:t>
            </a:r>
            <a:r>
              <a:rPr lang="ar" sz="900">
                <a:solidFill>
                  <a:srgbClr val="0070C0"/>
                </a:solidFill>
                <a:latin typeface="Bree Serif"/>
                <a:ea typeface="Bree Serif"/>
                <a:cs typeface="Bree Serif"/>
                <a:sym typeface="Bree Serif"/>
              </a:rPr>
              <a:t>re enter the cycle </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B. degenerates </a:t>
            </a:r>
            <a:endParaRPr b="0" i="0" sz="900" u="none" cap="none" strike="noStrike">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become  polar b</a:t>
            </a:r>
            <a:r>
              <a:rPr lang="ar" sz="900">
                <a:solidFill>
                  <a:srgbClr val="0070C0"/>
                </a:solidFill>
                <a:latin typeface="Bree Serif"/>
                <a:ea typeface="Bree Serif"/>
                <a:cs typeface="Bree Serif"/>
                <a:sym typeface="Bree Serif"/>
              </a:rPr>
              <a:t>ody</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D</a:t>
            </a:r>
            <a:r>
              <a:rPr lang="ar" sz="900">
                <a:solidFill>
                  <a:srgbClr val="0070C0"/>
                </a:solidFill>
                <a:latin typeface="Bree Serif"/>
                <a:ea typeface="Bree Serif"/>
                <a:cs typeface="Bree Serif"/>
                <a:sym typeface="Bree Serif"/>
              </a:rPr>
              <a:t>. get out with the Menstrual Cycle bleeding </a:t>
            </a:r>
            <a:endParaRPr sz="900">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Q3: </a:t>
            </a:r>
            <a:r>
              <a:rPr lang="ar" sz="900">
                <a:solidFill>
                  <a:schemeClr val="dk1"/>
                </a:solidFill>
                <a:latin typeface="Bree Serif"/>
                <a:ea typeface="Bree Serif"/>
                <a:cs typeface="Bree Serif"/>
                <a:sym typeface="Bree Serif"/>
              </a:rPr>
              <a:t>Which hormone will be released at ovulation?</a:t>
            </a:r>
            <a:endParaRPr sz="900">
              <a:solidFill>
                <a:schemeClr val="dk1"/>
              </a:solidFill>
              <a:latin typeface="Bree Serif"/>
              <a:ea typeface="Bree Serif"/>
              <a:cs typeface="Bree Serif"/>
              <a:sym typeface="Bree Serif"/>
            </a:endParaRPr>
          </a:p>
          <a:p>
            <a:pPr indent="0" lvl="0" marL="0" marR="0" rtl="0" algn="l">
              <a:lnSpc>
                <a:spcPct val="150000"/>
              </a:lnSpc>
              <a:spcBef>
                <a:spcPts val="0"/>
              </a:spcBef>
              <a:spcAft>
                <a:spcPts val="0"/>
              </a:spcAft>
              <a:buNone/>
            </a:pPr>
            <a:r>
              <a:rPr lang="ar" sz="900">
                <a:solidFill>
                  <a:srgbClr val="0070C0"/>
                </a:solidFill>
                <a:latin typeface="Bree Serif"/>
                <a:ea typeface="Bree Serif"/>
                <a:cs typeface="Bree Serif"/>
                <a:sym typeface="Bree Serif"/>
              </a:rPr>
              <a:t>A. Progesterone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LH</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GnRH</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FSH</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Q4:</a:t>
            </a:r>
            <a:r>
              <a:rPr b="0" i="0" lang="ar" sz="900" u="none" cap="none" strike="noStrike">
                <a:solidFill>
                  <a:srgbClr val="FF0000"/>
                </a:solidFill>
                <a:latin typeface="Bree Serif"/>
                <a:ea typeface="Bree Serif"/>
                <a:cs typeface="Bree Serif"/>
                <a:sym typeface="Bree Serif"/>
              </a:rPr>
              <a:t> </a:t>
            </a:r>
            <a:r>
              <a:rPr lang="ar" sz="900">
                <a:solidFill>
                  <a:schemeClr val="dk1"/>
                </a:solidFill>
                <a:latin typeface="Bree Serif"/>
                <a:ea typeface="Bree Serif"/>
                <a:cs typeface="Bree Serif"/>
                <a:sym typeface="Bree Serif"/>
              </a:rPr>
              <a:t>: When does the primary oocyte complete its first meiotic division?</a:t>
            </a:r>
            <a:endParaRPr sz="900">
              <a:solidFill>
                <a:schemeClr val="dk1"/>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 Shortly before ovulation</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After fertilization</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a:t>
            </a:r>
            <a:r>
              <a:rPr lang="ar" sz="900">
                <a:solidFill>
                  <a:srgbClr val="0070C0"/>
                </a:solidFill>
                <a:latin typeface="Bree Serif"/>
                <a:ea typeface="Bree Serif"/>
                <a:cs typeface="Bree Serif"/>
                <a:sym typeface="Bree Serif"/>
              </a:rPr>
              <a:t>after </a:t>
            </a:r>
            <a:r>
              <a:rPr b="0" i="0" lang="ar" sz="900" u="none" cap="none" strike="noStrike">
                <a:solidFill>
                  <a:srgbClr val="0070C0"/>
                </a:solidFill>
                <a:latin typeface="Bree Serif"/>
                <a:ea typeface="Bree Serif"/>
                <a:cs typeface="Bree Serif"/>
                <a:sym typeface="Bree Serif"/>
              </a:rPr>
              <a:t>birth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Before puberty</a:t>
            </a:r>
            <a:endParaRPr sz="900">
              <a:solidFill>
                <a:srgbClr val="0070C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262626"/>
              </a:solidFill>
              <a:latin typeface="Bree Serif"/>
              <a:ea typeface="Bree Serif"/>
              <a:cs typeface="Bree Serif"/>
              <a:sym typeface="Bree Serif"/>
            </a:endParaRPr>
          </a:p>
        </p:txBody>
      </p:sp>
      <p:sp>
        <p:nvSpPr>
          <p:cNvPr id="443" name="Google Shape;443;p45"/>
          <p:cNvSpPr txBox="1"/>
          <p:nvPr/>
        </p:nvSpPr>
        <p:spPr>
          <a:xfrm>
            <a:off x="4572000" y="628900"/>
            <a:ext cx="4123500" cy="42324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Q5: </a:t>
            </a:r>
            <a:r>
              <a:rPr lang="ar" sz="900">
                <a:solidFill>
                  <a:schemeClr val="dk1"/>
                </a:solidFill>
                <a:latin typeface="Bree Serif"/>
                <a:ea typeface="Bree Serif"/>
                <a:cs typeface="Bree Serif"/>
                <a:sym typeface="Bree Serif"/>
              </a:rPr>
              <a:t>: In which phase does the secondary oocyte arrest in?</a:t>
            </a:r>
            <a:endParaRPr sz="900">
              <a:solidFill>
                <a:schemeClr val="dk1"/>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a:t>
            </a:r>
            <a:r>
              <a:rPr lang="ar" sz="900">
                <a:solidFill>
                  <a:srgbClr val="0070C0"/>
                </a:solidFill>
                <a:latin typeface="Bree Serif"/>
                <a:ea typeface="Bree Serif"/>
                <a:cs typeface="Bree Serif"/>
                <a:sym typeface="Bree Serif"/>
              </a:rPr>
              <a:t> Anaphase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Telophase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a:t>
            </a:r>
            <a:r>
              <a:rPr lang="ar" sz="900">
                <a:solidFill>
                  <a:srgbClr val="0070C0"/>
                </a:solidFill>
                <a:latin typeface="Bree Serif"/>
                <a:ea typeface="Bree Serif"/>
                <a:cs typeface="Bree Serif"/>
                <a:sym typeface="Bree Serif"/>
              </a:rPr>
              <a:t>.Metaphase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Prophase</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Q6: </a:t>
            </a:r>
            <a:r>
              <a:rPr lang="ar" sz="900">
                <a:solidFill>
                  <a:schemeClr val="dk1"/>
                </a:solidFill>
                <a:latin typeface="Bree Serif"/>
                <a:ea typeface="Bree Serif"/>
                <a:cs typeface="Bree Serif"/>
                <a:sym typeface="Bree Serif"/>
              </a:rPr>
              <a:t> Menstruation is caused by decline in the level of?</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A.</a:t>
            </a:r>
            <a:r>
              <a:rPr lang="ar" sz="900">
                <a:solidFill>
                  <a:schemeClr val="dk1"/>
                </a:solidFill>
                <a:latin typeface="Bree Serif"/>
                <a:ea typeface="Bree Serif"/>
                <a:cs typeface="Bree Serif"/>
                <a:sym typeface="Bree Serif"/>
              </a:rPr>
              <a:t> </a:t>
            </a:r>
            <a:r>
              <a:rPr lang="ar" sz="900">
                <a:solidFill>
                  <a:srgbClr val="0070C0"/>
                </a:solidFill>
                <a:latin typeface="Bree Serif"/>
                <a:ea typeface="Bree Serif"/>
                <a:cs typeface="Bree Serif"/>
                <a:sym typeface="Bree Serif"/>
              </a:rPr>
              <a:t>FSH</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B. </a:t>
            </a:r>
            <a:r>
              <a:rPr lang="ar" sz="900">
                <a:solidFill>
                  <a:srgbClr val="0070C0"/>
                </a:solidFill>
                <a:latin typeface="Bree Serif"/>
                <a:ea typeface="Bree Serif"/>
                <a:cs typeface="Bree Serif"/>
                <a:sym typeface="Bree Serif"/>
              </a:rPr>
              <a:t>LH</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C.</a:t>
            </a:r>
            <a:r>
              <a:rPr lang="ar" sz="900">
                <a:solidFill>
                  <a:srgbClr val="0070C0"/>
                </a:solidFill>
                <a:latin typeface="Bree Serif"/>
                <a:ea typeface="Bree Serif"/>
                <a:cs typeface="Bree Serif"/>
                <a:sym typeface="Bree Serif"/>
              </a:rPr>
              <a:t>Progesterone </a:t>
            </a:r>
            <a:br>
              <a:rPr b="0" i="0" lang="ar" sz="900" u="none" cap="none" strike="noStrike">
                <a:solidFill>
                  <a:srgbClr val="000000"/>
                </a:solidFill>
                <a:latin typeface="Bree Serif"/>
                <a:ea typeface="Bree Serif"/>
                <a:cs typeface="Bree Serif"/>
                <a:sym typeface="Bree Serif"/>
              </a:rPr>
            </a:br>
            <a:r>
              <a:rPr b="0" i="0" lang="ar" sz="900" u="none" cap="none" strike="noStrike">
                <a:solidFill>
                  <a:srgbClr val="0070C0"/>
                </a:solidFill>
                <a:latin typeface="Bree Serif"/>
                <a:ea typeface="Bree Serif"/>
                <a:cs typeface="Bree Serif"/>
                <a:sym typeface="Bree Serif"/>
              </a:rPr>
              <a:t>D.Estrogen</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Q7: </a:t>
            </a:r>
            <a:r>
              <a:rPr lang="ar" sz="900">
                <a:solidFill>
                  <a:schemeClr val="dk1"/>
                </a:solidFill>
                <a:latin typeface="Bree Serif"/>
                <a:ea typeface="Bree Serif"/>
                <a:cs typeface="Bree Serif"/>
                <a:sym typeface="Bree Serif"/>
              </a:rPr>
              <a:t>site of the Oogenesis</a:t>
            </a:r>
            <a:endParaRPr b="0" i="0" sz="900" u="none" cap="none" strike="noStrike">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A.Cortex of the </a:t>
            </a:r>
            <a:r>
              <a:rPr lang="ar" sz="900">
                <a:solidFill>
                  <a:srgbClr val="0070C0"/>
                </a:solidFill>
                <a:latin typeface="Bree Serif"/>
                <a:ea typeface="Bree Serif"/>
                <a:cs typeface="Bree Serif"/>
                <a:sym typeface="Bree Serif"/>
              </a:rPr>
              <a:t>uterus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Cortex of the ovary</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medulla of the ovary</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medulla of the uterus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1" i="0" lang="ar" sz="900" u="none" cap="none" strike="noStrike">
                <a:solidFill>
                  <a:srgbClr val="FF0000"/>
                </a:solidFill>
                <a:latin typeface="Bree Serif"/>
                <a:ea typeface="Bree Serif"/>
                <a:cs typeface="Bree Serif"/>
                <a:sym typeface="Bree Serif"/>
              </a:rPr>
              <a:t>Q8</a:t>
            </a:r>
            <a:r>
              <a:rPr b="1" lang="ar" sz="900">
                <a:solidFill>
                  <a:srgbClr val="FF0000"/>
                </a:solidFill>
                <a:latin typeface="Bree Serif"/>
                <a:ea typeface="Bree Serif"/>
                <a:cs typeface="Bree Serif"/>
                <a:sym typeface="Bree Serif"/>
              </a:rPr>
              <a:t>: </a:t>
            </a:r>
            <a:r>
              <a:rPr lang="ar" sz="900">
                <a:solidFill>
                  <a:schemeClr val="dk1"/>
                </a:solidFill>
                <a:latin typeface="Bree Serif"/>
                <a:ea typeface="Bree Serif"/>
                <a:cs typeface="Bree Serif"/>
                <a:sym typeface="Bree Serif"/>
              </a:rPr>
              <a:t>Luteal phase lasts for </a:t>
            </a:r>
            <a:endParaRPr b="0" i="0" sz="900" u="none" cap="none" strike="noStrike">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A.  13 days</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B. 14 days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C. 9 days </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rPr b="0" i="0" lang="ar" sz="900" u="none" cap="none" strike="noStrike">
                <a:solidFill>
                  <a:srgbClr val="0070C0"/>
                </a:solidFill>
                <a:latin typeface="Bree Serif"/>
                <a:ea typeface="Bree Serif"/>
                <a:cs typeface="Bree Serif"/>
                <a:sym typeface="Bree Serif"/>
              </a:rPr>
              <a:t>D. 2-3 days</a:t>
            </a:r>
            <a:endParaRPr b="0" i="0" sz="900" u="none" cap="none" strike="noStrike">
              <a:solidFill>
                <a:srgbClr val="00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FF0000"/>
              </a:solidFill>
              <a:latin typeface="Bree Serif"/>
              <a:ea typeface="Bree Serif"/>
              <a:cs typeface="Bree Serif"/>
              <a:sym typeface="Bree Serif"/>
            </a:endParaRPr>
          </a:p>
          <a:p>
            <a:pPr indent="0" lvl="0" marL="0" marR="0" rtl="0" algn="l">
              <a:lnSpc>
                <a:spcPct val="150000"/>
              </a:lnSpc>
              <a:spcBef>
                <a:spcPts val="0"/>
              </a:spcBef>
              <a:spcAft>
                <a:spcPts val="0"/>
              </a:spcAft>
              <a:buClr>
                <a:srgbClr val="000000"/>
              </a:buClr>
              <a:buSzPts val="900"/>
              <a:buFont typeface="Arial"/>
              <a:buNone/>
            </a:pPr>
            <a:r>
              <a:t/>
            </a:r>
            <a:endParaRPr b="0" i="0" sz="900" u="none" cap="none" strike="noStrike">
              <a:solidFill>
                <a:srgbClr val="262626"/>
              </a:solidFill>
              <a:latin typeface="Bree Serif"/>
              <a:ea typeface="Bree Serif"/>
              <a:cs typeface="Bree Serif"/>
              <a:sym typeface="Bree Serif"/>
            </a:endParaRPr>
          </a:p>
        </p:txBody>
      </p:sp>
      <p:sp>
        <p:nvSpPr>
          <p:cNvPr id="444" name="Google Shape;444;p45"/>
          <p:cNvSpPr txBox="1"/>
          <p:nvPr>
            <p:ph idx="12" type="sldNum"/>
          </p:nvPr>
        </p:nvSpPr>
        <p:spPr>
          <a:xfrm>
            <a:off x="8772125" y="4749900"/>
            <a:ext cx="2892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ar"/>
              <a:t>‹#›</a:t>
            </a:fld>
            <a:endParaRPr/>
          </a:p>
        </p:txBody>
      </p:sp>
      <p:graphicFrame>
        <p:nvGraphicFramePr>
          <p:cNvPr id="445" name="Google Shape;445;p45"/>
          <p:cNvGraphicFramePr/>
          <p:nvPr/>
        </p:nvGraphicFramePr>
        <p:xfrm>
          <a:off x="5895600" y="0"/>
          <a:ext cx="3000000" cy="3000000"/>
        </p:xfrm>
        <a:graphic>
          <a:graphicData uri="http://schemas.openxmlformats.org/drawingml/2006/table">
            <a:tbl>
              <a:tblPr>
                <a:noFill/>
                <a:tableStyleId>{05B4944E-3734-47EB-9B26-1B128883B9A3}</a:tableStyleId>
              </a:tblPr>
              <a:tblGrid>
                <a:gridCol w="406050"/>
                <a:gridCol w="406050"/>
                <a:gridCol w="406050"/>
                <a:gridCol w="406050"/>
                <a:gridCol w="406050"/>
                <a:gridCol w="406050"/>
                <a:gridCol w="406050"/>
                <a:gridCol w="406050"/>
              </a:tblGrid>
              <a:tr h="223400">
                <a:tc>
                  <a:txBody>
                    <a:bodyPr/>
                    <a:lstStyle/>
                    <a:p>
                      <a:pPr indent="0" lvl="0" marL="0" rtl="0" algn="ctr">
                        <a:spcBef>
                          <a:spcPts val="0"/>
                        </a:spcBef>
                        <a:spcAft>
                          <a:spcPts val="0"/>
                        </a:spcAft>
                        <a:buNone/>
                      </a:pPr>
                      <a:r>
                        <a:rPr lang="ar" sz="800">
                          <a:latin typeface="Bree Serif"/>
                          <a:ea typeface="Bree Serif"/>
                          <a:cs typeface="Bree Serif"/>
                          <a:sym typeface="Bree Serif"/>
                        </a:rPr>
                        <a:t>Q1</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Q2</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Q3</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Q4</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Q5</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Q6</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Q7</a:t>
                      </a:r>
                      <a:endParaRPr sz="800">
                        <a:latin typeface="Bree Serif"/>
                        <a:ea typeface="Bree Serif"/>
                        <a:cs typeface="Bree Serif"/>
                        <a:sym typeface="Bree Serif"/>
                      </a:endParaRPr>
                    </a:p>
                  </a:txBody>
                  <a:tcPr marT="91425" marB="91425" marR="91425" marL="91425">
                    <a:solidFill>
                      <a:srgbClr val="F4CCCC"/>
                    </a:solidFill>
                  </a:tcPr>
                </a:tc>
                <a:tc>
                  <a:txBody>
                    <a:bodyPr/>
                    <a:lstStyle/>
                    <a:p>
                      <a:pPr indent="0" lvl="0" marL="0" rtl="0" algn="ctr">
                        <a:spcBef>
                          <a:spcPts val="0"/>
                        </a:spcBef>
                        <a:spcAft>
                          <a:spcPts val="0"/>
                        </a:spcAft>
                        <a:buNone/>
                      </a:pPr>
                      <a:r>
                        <a:rPr lang="ar" sz="800">
                          <a:latin typeface="Bree Serif"/>
                          <a:ea typeface="Bree Serif"/>
                          <a:cs typeface="Bree Serif"/>
                          <a:sym typeface="Bree Serif"/>
                        </a:rPr>
                        <a:t>Q8</a:t>
                      </a:r>
                      <a:endParaRPr sz="800">
                        <a:latin typeface="Bree Serif"/>
                        <a:ea typeface="Bree Serif"/>
                        <a:cs typeface="Bree Serif"/>
                        <a:sym typeface="Bree Serif"/>
                      </a:endParaRPr>
                    </a:p>
                  </a:txBody>
                  <a:tcPr marT="91425" marB="91425" marR="91425" marL="91425">
                    <a:solidFill>
                      <a:srgbClr val="F4CCCC"/>
                    </a:solidFill>
                  </a:tcPr>
                </a:tc>
              </a:tr>
              <a:tr h="223400">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D</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B</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B</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A</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C</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C</a:t>
                      </a:r>
                      <a:endParaRPr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b="1" lang="ar" sz="800">
                          <a:solidFill>
                            <a:srgbClr val="EFEFEF"/>
                          </a:solidFill>
                          <a:latin typeface="Bree Serif"/>
                          <a:ea typeface="Bree Serif"/>
                          <a:cs typeface="Bree Serif"/>
                          <a:sym typeface="Bree Serif"/>
                        </a:rPr>
                        <a:t>B</a:t>
                      </a:r>
                      <a:endParaRPr b="1" sz="800">
                        <a:solidFill>
                          <a:srgbClr val="EFEFEF"/>
                        </a:solidFill>
                        <a:latin typeface="Bree Serif"/>
                        <a:ea typeface="Bree Serif"/>
                        <a:cs typeface="Bree Serif"/>
                        <a:sym typeface="Bree Serif"/>
                      </a:endParaRPr>
                    </a:p>
                  </a:txBody>
                  <a:tcPr marT="91425" marB="91425" marR="91425" marL="91425"/>
                </a:tc>
                <a:tc>
                  <a:txBody>
                    <a:bodyPr/>
                    <a:lstStyle/>
                    <a:p>
                      <a:pPr indent="0" lvl="0" marL="0" rtl="0" algn="ctr">
                        <a:spcBef>
                          <a:spcPts val="0"/>
                        </a:spcBef>
                        <a:spcAft>
                          <a:spcPts val="0"/>
                        </a:spcAft>
                        <a:buNone/>
                      </a:pPr>
                      <a:r>
                        <a:rPr lang="ar" sz="800">
                          <a:solidFill>
                            <a:srgbClr val="EFEFEF"/>
                          </a:solidFill>
                          <a:latin typeface="Bree Serif"/>
                          <a:ea typeface="Bree Serif"/>
                          <a:cs typeface="Bree Serif"/>
                          <a:sym typeface="Bree Serif"/>
                        </a:rPr>
                        <a:t>A</a:t>
                      </a:r>
                      <a:endParaRPr sz="800">
                        <a:solidFill>
                          <a:srgbClr val="EFEFEF"/>
                        </a:solidFill>
                        <a:latin typeface="Bree Serif"/>
                        <a:ea typeface="Bree Serif"/>
                        <a:cs typeface="Bree Serif"/>
                        <a:sym typeface="Bree Serif"/>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B29E7C"/>
      </a:lt2>
      <a:accent1>
        <a:srgbClr val="F3D6B8"/>
      </a:accent1>
      <a:accent2>
        <a:srgbClr val="F8C38E"/>
      </a:accent2>
      <a:accent3>
        <a:srgbClr val="E6B788"/>
      </a:accent3>
      <a:accent4>
        <a:srgbClr val="EEB276"/>
      </a:accent4>
      <a:accent5>
        <a:srgbClr val="D09551"/>
      </a:accent5>
      <a:accent6>
        <a:srgbClr val="CEAE7E"/>
      </a:accent6>
      <a:hlink>
        <a:srgbClr val="2626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