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embeddedFontLst>
    <p:embeddedFont>
      <p:font typeface="Bree Serif"/>
      <p:regular r:id="rId21"/>
    </p:embeddedFont>
    <p:embeddedFont>
      <p:font typeface="Ex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EDFF65A-18D6-4C31-A5E7-A4B42851EF8E}">
  <a:tblStyle styleId="{2EDFF65A-18D6-4C31-A5E7-A4B42851EF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Exo-regular.fntdata"/><Relationship Id="rId21" Type="http://schemas.openxmlformats.org/officeDocument/2006/relationships/font" Target="fonts/BreeSerif-regular.fntdata"/><Relationship Id="rId24" Type="http://schemas.openxmlformats.org/officeDocument/2006/relationships/font" Target="fonts/Exo-italic.fntdata"/><Relationship Id="rId23" Type="http://schemas.openxmlformats.org/officeDocument/2006/relationships/font" Target="fonts/Ex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5" Type="http://schemas.openxmlformats.org/officeDocument/2006/relationships/font" Target="fonts/Exo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85eac0316540ef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85eac0316540ef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67ff238450928f39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67ff238450928f39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956bc8f72d5a10f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4956bc8f72d5a10f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cc511b498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cc511b498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7de8a50e8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7de8a50e8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054de6b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6054de6bf4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8d1a988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18d1a988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89446b7fbf8cc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89446b7fbf8cc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7ff238450928f39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7ff238450928f39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7ff238450928f39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67ff238450928f39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3a4704236e16a1b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3a4704236e16a1b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7ff238450928f39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7ff238450928f39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67ff238450928f39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67ff238450928f39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5675" y="251800"/>
            <a:ext cx="53922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3875" y="1029075"/>
            <a:ext cx="32109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buNone/>
              <a:defRPr b="1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ree Serif"/>
              <a:buNone/>
              <a:defRPr sz="45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None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None/>
              <a:defRPr sz="15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None/>
              <a:defRPr sz="1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b="1">
                <a:solidFill>
                  <a:srgbClr val="000000"/>
                </a:solidFill>
              </a:defRPr>
            </a:lvl1pPr>
            <a:lvl2pPr lvl="1" rtl="0">
              <a:buNone/>
              <a:defRPr b="1">
                <a:solidFill>
                  <a:srgbClr val="000000"/>
                </a:solidFill>
              </a:defRPr>
            </a:lvl2pPr>
            <a:lvl3pPr lvl="2" rtl="0">
              <a:buNone/>
              <a:defRPr b="1">
                <a:solidFill>
                  <a:srgbClr val="000000"/>
                </a:solidFill>
              </a:defRPr>
            </a:lvl3pPr>
            <a:lvl4pPr lvl="3" rtl="0">
              <a:buNone/>
              <a:defRPr b="1">
                <a:solidFill>
                  <a:srgbClr val="000000"/>
                </a:solidFill>
              </a:defRPr>
            </a:lvl4pPr>
            <a:lvl5pPr lvl="4" rtl="0">
              <a:buNone/>
              <a:defRPr b="1">
                <a:solidFill>
                  <a:srgbClr val="000000"/>
                </a:solidFill>
              </a:defRPr>
            </a:lvl5pPr>
            <a:lvl6pPr lvl="5" rtl="0">
              <a:buNone/>
              <a:defRPr b="1">
                <a:solidFill>
                  <a:srgbClr val="000000"/>
                </a:solidFill>
              </a:defRPr>
            </a:lvl6pPr>
            <a:lvl7pPr lvl="6" rtl="0">
              <a:buNone/>
              <a:defRPr b="1">
                <a:solidFill>
                  <a:srgbClr val="000000"/>
                </a:solidFill>
              </a:defRPr>
            </a:lvl7pPr>
            <a:lvl8pPr lvl="7" rtl="0">
              <a:buNone/>
              <a:defRPr b="1">
                <a:solidFill>
                  <a:srgbClr val="000000"/>
                </a:solidFill>
              </a:defRPr>
            </a:lvl8pPr>
            <a:lvl9pPr lvl="8" rtl="0">
              <a:buNone/>
              <a:defRPr b="1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ree Serif"/>
              <a:buNone/>
              <a:defRPr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4400" y="125541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Bree Serif"/>
              <a:buChar char="●"/>
              <a:defRPr sz="1800">
                <a:latin typeface="Bree Serif"/>
                <a:ea typeface="Bree Serif"/>
                <a:cs typeface="Bree Serif"/>
                <a:sym typeface="Bree Serif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 rot="-5400000">
            <a:off x="4242150" y="673425"/>
            <a:ext cx="234000" cy="87183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E1E2D"/>
              </a:solidFill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56480" l="9407" r="71419" t="18268"/>
          <a:stretch/>
        </p:blipFill>
        <p:spPr>
          <a:xfrm>
            <a:off x="8730000" y="4771825"/>
            <a:ext cx="381749" cy="3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75000" y="4730175"/>
            <a:ext cx="25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ree Serif"/>
              <a:buNone/>
              <a:defRPr i="0" sz="33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None/>
              <a:defRPr sz="14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ree Serif"/>
              <a:buChar char="•"/>
              <a:defRPr i="0" sz="21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ree Serif"/>
              <a:buChar char="•"/>
              <a:defRPr i="0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ree Serif"/>
              <a:buChar char="•"/>
              <a:defRPr i="0" sz="15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•"/>
              <a:defRPr i="0" sz="1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3.jpg"/><Relationship Id="rId6" Type="http://schemas.openxmlformats.org/officeDocument/2006/relationships/hyperlink" Target="https://docs.google.com/presentation/d/1JD4j9V1SZbw_6y2NgFQe5aUfxkYqYphFJ-Vm0hIYwso/edit?usp=sharing" TargetMode="External"/><Relationship Id="rId7" Type="http://schemas.openxmlformats.org/officeDocument/2006/relationships/image" Target="../media/image8.jp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hyperlink" Target="https://twitter.com/Anatomy438" TargetMode="External"/><Relationship Id="rId5" Type="http://schemas.openxmlformats.org/officeDocument/2006/relationships/image" Target="../media/image23.png"/><Relationship Id="rId6" Type="http://schemas.openxmlformats.org/officeDocument/2006/relationships/hyperlink" Target="https://www.sarahah.com/messages/user/2bda1359-b366-4952-9ee4-9f797a9b65f3" TargetMode="External"/><Relationship Id="rId7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7.jpg"/><Relationship Id="rId7" Type="http://schemas.openxmlformats.org/officeDocument/2006/relationships/image" Target="../media/image33.jp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gif"/><Relationship Id="rId4" Type="http://schemas.openxmlformats.org/officeDocument/2006/relationships/image" Target="../media/image10.jp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/>
          <p:nvPr/>
        </p:nvSpPr>
        <p:spPr>
          <a:xfrm>
            <a:off x="1736950" y="1207050"/>
            <a:ext cx="6233700" cy="2256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BE1E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7"/>
          <p:cNvPicPr preferRelativeResize="0"/>
          <p:nvPr/>
        </p:nvPicPr>
        <p:blipFill rotWithShape="1">
          <a:blip r:embed="rId3">
            <a:alphaModFix/>
          </a:blip>
          <a:srcRect b="27591" l="14737" r="14411" t="24952"/>
          <a:stretch/>
        </p:blipFill>
        <p:spPr>
          <a:xfrm>
            <a:off x="2855400" y="4549500"/>
            <a:ext cx="93840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349" y="4405500"/>
            <a:ext cx="738025" cy="7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2855411" y="2539677"/>
            <a:ext cx="41025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Reproductive 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block-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Embryology</a:t>
            </a:r>
            <a:r>
              <a:rPr lang="ar" sz="12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-Lecture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2484700" y="1671475"/>
            <a:ext cx="53967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Development of the male reproductive organs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9" name="Google Shape;209;p37"/>
          <p:cNvPicPr preferRelativeResize="0"/>
          <p:nvPr/>
        </p:nvPicPr>
        <p:blipFill rotWithShape="1">
          <a:blip r:embed="rId5">
            <a:alphaModFix/>
          </a:blip>
          <a:srcRect b="40678" l="16887" r="21277" t="28723"/>
          <a:stretch/>
        </p:blipFill>
        <p:spPr>
          <a:xfrm>
            <a:off x="3793797" y="4549512"/>
            <a:ext cx="1200360" cy="5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/>
        </p:nvSpPr>
        <p:spPr>
          <a:xfrm>
            <a:off x="4381050" y="2934775"/>
            <a:ext cx="10512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800">
                <a:solidFill>
                  <a:srgbClr val="999999"/>
                </a:solidFill>
                <a:uFill>
                  <a:noFill/>
                </a:u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Editing file </a:t>
            </a:r>
            <a:endParaRPr sz="8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1" name="Google Shape;211;p37"/>
          <p:cNvPicPr preferRelativeResize="0"/>
          <p:nvPr/>
        </p:nvPicPr>
        <p:blipFill rotWithShape="1">
          <a:blip r:embed="rId7">
            <a:alphaModFix/>
          </a:blip>
          <a:srcRect b="15982" l="15947" r="18154" t="21754"/>
          <a:stretch/>
        </p:blipFill>
        <p:spPr>
          <a:xfrm>
            <a:off x="671950" y="1595275"/>
            <a:ext cx="2183451" cy="15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6500" y="2879009"/>
            <a:ext cx="1200350" cy="746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type="ctrTitle"/>
          </p:nvPr>
        </p:nvSpPr>
        <p:spPr>
          <a:xfrm>
            <a:off x="176032" y="361678"/>
            <a:ext cx="5392200" cy="6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External </a:t>
            </a:r>
            <a:r>
              <a:rPr lang="ar"/>
              <a:t>Descent</a:t>
            </a:r>
            <a:r>
              <a:rPr lang="ar"/>
              <a:t> of Testis</a:t>
            </a:r>
            <a:endParaRPr/>
          </a:p>
        </p:txBody>
      </p:sp>
      <p:sp>
        <p:nvSpPr>
          <p:cNvPr id="397" name="Google Shape;397;p46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398" name="Google Shape;398;p46"/>
          <p:cNvSpPr txBox="1"/>
          <p:nvPr/>
        </p:nvSpPr>
        <p:spPr>
          <a:xfrm>
            <a:off x="250525" y="1194750"/>
            <a:ext cx="62145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More than 97% of full-term 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newborn</a:t>
            </a: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males have both testes in scrotum.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During first 3 months after birth, most undescended testes descend into scrotum.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No spontaneous descent occurs after the age of 1 year.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9" name="Google Shape;399;p46"/>
          <p:cNvSpPr/>
          <p:nvPr/>
        </p:nvSpPr>
        <p:spPr>
          <a:xfrm rot="-5400000">
            <a:off x="2901936" y="1173587"/>
            <a:ext cx="464700" cy="4259350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0" name="Google Shape;400;p46"/>
          <p:cNvSpPr/>
          <p:nvPr/>
        </p:nvSpPr>
        <p:spPr>
          <a:xfrm>
            <a:off x="451175" y="3165246"/>
            <a:ext cx="503400" cy="309600"/>
          </a:xfrm>
          <a:prstGeom prst="rect">
            <a:avLst/>
          </a:prstGeom>
          <a:solidFill>
            <a:srgbClr val="1D7E74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1" name="Google Shape;401;p46"/>
          <p:cNvSpPr/>
          <p:nvPr/>
        </p:nvSpPr>
        <p:spPr>
          <a:xfrm>
            <a:off x="451178" y="3104212"/>
            <a:ext cx="503400" cy="431700"/>
          </a:xfrm>
          <a:prstGeom prst="rect">
            <a:avLst/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2</a:t>
            </a:r>
            <a:endParaRPr b="1" sz="2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2" name="Google Shape;402;p46"/>
          <p:cNvSpPr/>
          <p:nvPr/>
        </p:nvSpPr>
        <p:spPr>
          <a:xfrm rot="-5400000">
            <a:off x="2904336" y="596887"/>
            <a:ext cx="459900" cy="425732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3" name="Google Shape;403;p46"/>
          <p:cNvSpPr/>
          <p:nvPr/>
        </p:nvSpPr>
        <p:spPr>
          <a:xfrm>
            <a:off x="481275" y="2553850"/>
            <a:ext cx="503400" cy="322800"/>
          </a:xfrm>
          <a:prstGeom prst="rect">
            <a:avLst/>
          </a:prstGeom>
          <a:solidFill>
            <a:srgbClr val="1D7E74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4" name="Google Shape;404;p46"/>
          <p:cNvSpPr/>
          <p:nvPr/>
        </p:nvSpPr>
        <p:spPr>
          <a:xfrm>
            <a:off x="481278" y="2495894"/>
            <a:ext cx="503400" cy="4320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1</a:t>
            </a:r>
            <a:endParaRPr b="1" sz="2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5" name="Google Shape;405;p46"/>
          <p:cNvSpPr/>
          <p:nvPr/>
        </p:nvSpPr>
        <p:spPr>
          <a:xfrm rot="-5400000">
            <a:off x="3008550" y="1648075"/>
            <a:ext cx="459100" cy="4464950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6" name="Google Shape;406;p46"/>
          <p:cNvSpPr/>
          <p:nvPr/>
        </p:nvSpPr>
        <p:spPr>
          <a:xfrm>
            <a:off x="451175" y="3712190"/>
            <a:ext cx="503400" cy="309600"/>
          </a:xfrm>
          <a:prstGeom prst="rect">
            <a:avLst/>
          </a:prstGeom>
          <a:solidFill>
            <a:srgbClr val="1D7E74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7" name="Google Shape;407;p46"/>
          <p:cNvSpPr/>
          <p:nvPr/>
        </p:nvSpPr>
        <p:spPr>
          <a:xfrm>
            <a:off x="451178" y="3651040"/>
            <a:ext cx="503400" cy="4320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b="1" sz="2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8" name="Google Shape;408;p46"/>
          <p:cNvSpPr txBox="1"/>
          <p:nvPr/>
        </p:nvSpPr>
        <p:spPr>
          <a:xfrm>
            <a:off x="984676" y="2495591"/>
            <a:ext cx="44574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Degeneration of gubernaculum.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9" name="Google Shape;409;p46"/>
          <p:cNvSpPr txBox="1"/>
          <p:nvPr/>
        </p:nvSpPr>
        <p:spPr>
          <a:xfrm>
            <a:off x="984675" y="3141865"/>
            <a:ext cx="44574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Obliteration of stalk of processus vaginalis.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0" name="Google Shape;410;p46"/>
          <p:cNvSpPr txBox="1"/>
          <p:nvPr/>
        </p:nvSpPr>
        <p:spPr>
          <a:xfrm>
            <a:off x="1005625" y="3651000"/>
            <a:ext cx="38970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Persistence of part of processus vaginalis surrounding the testis in the scrotum to form “tunica vaginalis”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11" name="Google Shape;4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550" y="969150"/>
            <a:ext cx="2611658" cy="2821651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2" name="Google Shape;412;p46"/>
          <p:cNvSpPr txBox="1"/>
          <p:nvPr/>
        </p:nvSpPr>
        <p:spPr>
          <a:xfrm>
            <a:off x="6418625" y="3790800"/>
            <a:ext cx="2611800" cy="322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Descent of testis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3" name="Google Shape;413;p46"/>
          <p:cNvSpPr txBox="1"/>
          <p:nvPr/>
        </p:nvSpPr>
        <p:spPr>
          <a:xfrm>
            <a:off x="250525" y="2063232"/>
            <a:ext cx="44022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Complete descent of testis is associated by: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"/>
          <p:cNvSpPr txBox="1"/>
          <p:nvPr>
            <p:ph type="ctrTitle"/>
          </p:nvPr>
        </p:nvSpPr>
        <p:spPr>
          <a:xfrm>
            <a:off x="2339400" y="84527"/>
            <a:ext cx="4465200" cy="5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Congenital Deformities</a:t>
            </a:r>
            <a:endParaRPr/>
          </a:p>
        </p:txBody>
      </p:sp>
      <p:sp>
        <p:nvSpPr>
          <p:cNvPr id="419" name="Google Shape;419;p47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420" name="Google Shape;420;p47"/>
          <p:cNvSpPr txBox="1"/>
          <p:nvPr/>
        </p:nvSpPr>
        <p:spPr>
          <a:xfrm>
            <a:off x="3953825" y="4160375"/>
            <a:ext cx="4515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2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4</a:t>
            </a:r>
            <a:endParaRPr sz="20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21" name="Google Shape;421;p47"/>
          <p:cNvSpPr txBox="1"/>
          <p:nvPr/>
        </p:nvSpPr>
        <p:spPr>
          <a:xfrm>
            <a:off x="2724650" y="971026"/>
            <a:ext cx="2048700" cy="571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Hydrocele of spermatic cord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422" name="Google Shape;422;p47"/>
          <p:cNvCxnSpPr>
            <a:stCxn id="418" idx="2"/>
            <a:endCxn id="423" idx="0"/>
          </p:cNvCxnSpPr>
          <p:nvPr/>
        </p:nvCxnSpPr>
        <p:spPr>
          <a:xfrm flipH="1" rot="-5400000">
            <a:off x="6127350" y="-950023"/>
            <a:ext cx="431100" cy="3541800"/>
          </a:xfrm>
          <a:prstGeom prst="curved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47"/>
          <p:cNvCxnSpPr>
            <a:stCxn id="418" idx="2"/>
            <a:endCxn id="425" idx="0"/>
          </p:cNvCxnSpPr>
          <p:nvPr/>
        </p:nvCxnSpPr>
        <p:spPr>
          <a:xfrm rot="5400000">
            <a:off x="2596650" y="-888523"/>
            <a:ext cx="481500" cy="3469200"/>
          </a:xfrm>
          <a:prstGeom prst="curvedConnector3">
            <a:avLst>
              <a:gd fmla="val 5000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47"/>
          <p:cNvCxnSpPr>
            <a:stCxn id="418" idx="2"/>
            <a:endCxn id="421" idx="0"/>
          </p:cNvCxnSpPr>
          <p:nvPr/>
        </p:nvCxnSpPr>
        <p:spPr>
          <a:xfrm rot="5400000">
            <a:off x="3977700" y="376727"/>
            <a:ext cx="365700" cy="822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47"/>
          <p:cNvCxnSpPr>
            <a:stCxn id="418" idx="2"/>
            <a:endCxn id="428" idx="0"/>
          </p:cNvCxnSpPr>
          <p:nvPr/>
        </p:nvCxnSpPr>
        <p:spPr>
          <a:xfrm flipH="1" rot="-5400000">
            <a:off x="5081700" y="95627"/>
            <a:ext cx="365700" cy="1385100"/>
          </a:xfrm>
          <a:prstGeom prst="curvedConnector3">
            <a:avLst>
              <a:gd fmla="val 4998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47"/>
          <p:cNvCxnSpPr>
            <a:endCxn id="425" idx="2"/>
          </p:cNvCxnSpPr>
          <p:nvPr/>
        </p:nvCxnSpPr>
        <p:spPr>
          <a:xfrm flipH="1" rot="10800000">
            <a:off x="1101075" y="1476900"/>
            <a:ext cx="1800" cy="20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5" name="Google Shape;425;p47"/>
          <p:cNvSpPr txBox="1"/>
          <p:nvPr/>
        </p:nvSpPr>
        <p:spPr>
          <a:xfrm>
            <a:off x="135075" y="1086900"/>
            <a:ext cx="1935600" cy="390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Cryptorchidism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0" name="Google Shape;430;p47"/>
          <p:cNvSpPr/>
          <p:nvPr/>
        </p:nvSpPr>
        <p:spPr>
          <a:xfrm>
            <a:off x="25" y="1684500"/>
            <a:ext cx="2630700" cy="312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-166199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Incidence: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is up to 30% of premature &amp; 3-4% of full term males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66199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Cause: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deficiency of androgens.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66199" lvl="0" marL="179999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Common sites: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Cryptorchid testes may be in the abdominal cavity or 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anywhere</a:t>
            </a:r>
            <a:r>
              <a:rPr lang="ar" sz="10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 along the usual path of descent of the testis, but they are usually in the inguinal canal.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look to figure.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159849" lvl="0" marL="179999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Complications: 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             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1. Sterility, if bilateral.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                  2. Testicular cancer (20-44%).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31" name="Google Shape;431;p47"/>
          <p:cNvPicPr preferRelativeResize="0"/>
          <p:nvPr/>
        </p:nvPicPr>
        <p:blipFill rotWithShape="1">
          <a:blip r:embed="rId3">
            <a:alphaModFix/>
          </a:blip>
          <a:srcRect b="0" l="0" r="0" t="4861"/>
          <a:stretch/>
        </p:blipFill>
        <p:spPr>
          <a:xfrm>
            <a:off x="926167" y="4070923"/>
            <a:ext cx="581598" cy="73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47"/>
          <p:cNvCxnSpPr>
            <a:endCxn id="421" idx="2"/>
          </p:cNvCxnSpPr>
          <p:nvPr/>
        </p:nvCxnSpPr>
        <p:spPr>
          <a:xfrm flipH="1" rot="10800000">
            <a:off x="3748100" y="1542226"/>
            <a:ext cx="900" cy="31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47"/>
          <p:cNvSpPr/>
          <p:nvPr/>
        </p:nvSpPr>
        <p:spPr>
          <a:xfrm>
            <a:off x="2726375" y="1791900"/>
            <a:ext cx="1935600" cy="312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Accumulation  of fluid  in spermatic cord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due to a non-obliterated portion of stalk of processus vaginalis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34" name="Google Shape;434;p47"/>
          <p:cNvPicPr preferRelativeResize="0"/>
          <p:nvPr/>
        </p:nvPicPr>
        <p:blipFill rotWithShape="1">
          <a:blip r:embed="rId4">
            <a:alphaModFix/>
          </a:blip>
          <a:srcRect b="32178" l="37646" r="32974" t="43808"/>
          <a:stretch/>
        </p:blipFill>
        <p:spPr>
          <a:xfrm>
            <a:off x="2914187" y="3783225"/>
            <a:ext cx="1400585" cy="859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p47"/>
          <p:cNvCxnSpPr>
            <a:endCxn id="428" idx="2"/>
          </p:cNvCxnSpPr>
          <p:nvPr/>
        </p:nvCxnSpPr>
        <p:spPr>
          <a:xfrm rot="10800000">
            <a:off x="5956979" y="1592850"/>
            <a:ext cx="3900" cy="29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8" name="Google Shape;428;p47"/>
          <p:cNvSpPr txBox="1"/>
          <p:nvPr/>
        </p:nvSpPr>
        <p:spPr>
          <a:xfrm>
            <a:off x="5040329" y="970950"/>
            <a:ext cx="1833300" cy="621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Congenital inguinal hernia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6" name="Google Shape;436;p47"/>
          <p:cNvSpPr/>
          <p:nvPr/>
        </p:nvSpPr>
        <p:spPr>
          <a:xfrm>
            <a:off x="4720038" y="1791875"/>
            <a:ext cx="2372700" cy="312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-Definition: 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Herniation of a loop of intestine through a non- obliterated processus vaginalis 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-Types: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A: incomplete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    B: complete (in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Cause: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The processus 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vaginalis does not obliterate &amp; remains in open communication with the peritoneal cavity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7" name="Google Shape;437;p47"/>
          <p:cNvSpPr txBox="1"/>
          <p:nvPr/>
        </p:nvSpPr>
        <p:spPr>
          <a:xfrm>
            <a:off x="6165787" y="2613700"/>
            <a:ext cx="750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scrotum)</a:t>
            </a:r>
            <a:endParaRPr/>
          </a:p>
        </p:txBody>
      </p:sp>
      <p:sp>
        <p:nvSpPr>
          <p:cNvPr id="423" name="Google Shape;423;p47"/>
          <p:cNvSpPr txBox="1"/>
          <p:nvPr/>
        </p:nvSpPr>
        <p:spPr>
          <a:xfrm>
            <a:off x="7197116" y="1036488"/>
            <a:ext cx="1833300" cy="621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>
                <a:latin typeface="Bree Serif"/>
                <a:ea typeface="Bree Serif"/>
                <a:cs typeface="Bree Serif"/>
                <a:sym typeface="Bree Serif"/>
              </a:rPr>
              <a:t>Hydrocele of testis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438" name="Google Shape;438;p47"/>
          <p:cNvCxnSpPr>
            <a:stCxn id="423" idx="2"/>
          </p:cNvCxnSpPr>
          <p:nvPr/>
        </p:nvCxnSpPr>
        <p:spPr>
          <a:xfrm>
            <a:off x="8113766" y="1658388"/>
            <a:ext cx="8700" cy="36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9" name="Google Shape;439;p47"/>
          <p:cNvSpPr/>
          <p:nvPr/>
        </p:nvSpPr>
        <p:spPr>
          <a:xfrm>
            <a:off x="7255875" y="1791875"/>
            <a:ext cx="1709100" cy="3123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Accumulation of fluid in tunica vaginalis (in scrotum) due to non-obliteration of the whole stalk of Processus vaginalis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40" name="Google Shape;440;p47"/>
          <p:cNvPicPr preferRelativeResize="0"/>
          <p:nvPr/>
        </p:nvPicPr>
        <p:blipFill rotWithShape="1">
          <a:blip r:embed="rId4">
            <a:alphaModFix/>
          </a:blip>
          <a:srcRect b="33147" l="68656" r="11081" t="43809"/>
          <a:stretch/>
        </p:blipFill>
        <p:spPr>
          <a:xfrm>
            <a:off x="7498031" y="3780924"/>
            <a:ext cx="1113493" cy="8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7"/>
          <p:cNvPicPr preferRelativeResize="0"/>
          <p:nvPr/>
        </p:nvPicPr>
        <p:blipFill rotWithShape="1">
          <a:blip r:embed="rId4">
            <a:alphaModFix/>
          </a:blip>
          <a:srcRect b="61102" l="34337" r="11080" t="11654"/>
          <a:stretch/>
        </p:blipFill>
        <p:spPr>
          <a:xfrm>
            <a:off x="4850610" y="3842150"/>
            <a:ext cx="2175450" cy="736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8"/>
          <p:cNvSpPr txBox="1"/>
          <p:nvPr/>
        </p:nvSpPr>
        <p:spPr>
          <a:xfrm>
            <a:off x="68607" y="51975"/>
            <a:ext cx="25521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ar" sz="3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QUIZ</a:t>
            </a:r>
            <a:endParaRPr b="1" i="0" sz="3000" u="none" cap="none" strike="noStrike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7" name="Google Shape;447;p48"/>
          <p:cNvSpPr txBox="1"/>
          <p:nvPr/>
        </p:nvSpPr>
        <p:spPr>
          <a:xfrm>
            <a:off x="139700" y="613350"/>
            <a:ext cx="3874500" cy="4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Q1: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which one of the following is considered indifferent gond?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Gonadal ri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dge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Gonadal cord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Primordial germ cells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All of above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ar" sz="9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interstitial cells (of Leydig) secreting testosterone. happen…?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During 5th week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During 6th week</a:t>
            </a:r>
            <a:endParaRPr b="0" i="0" sz="9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At 7th week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By 8th week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Mesodermal outgrowth from spongy urethra is: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Seminal gland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Prostate gland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Bulbourethral gland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Non of above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Q4:</a:t>
            </a:r>
            <a:r>
              <a:rPr b="0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Complete descent of testis is associated by: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Formation of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gubernaculum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Obliteration of stalk of processus  vaginalis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Degradation of tunica vaginalis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All of abo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ve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8" name="Google Shape;448;p48"/>
          <p:cNvSpPr txBox="1"/>
          <p:nvPr/>
        </p:nvSpPr>
        <p:spPr>
          <a:xfrm>
            <a:off x="4014175" y="613350"/>
            <a:ext cx="5129700" cy="4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Q5: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Deficiency of androgens cause?</a:t>
            </a:r>
            <a:endParaRPr sz="9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 Inguinal hernia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Cryp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torchidism 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Hydrocele of spermatic cord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ar" sz="900" u="none" cap="none" strike="noStrike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</a:t>
            </a: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Hydrocele Of Testis</a:t>
            </a:r>
            <a:endParaRPr b="0" i="0" sz="9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Q6: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Accumulation of fluid in tunica vaginalis cause:</a:t>
            </a:r>
            <a:br>
              <a:rPr b="0" i="0" lang="ar" sz="9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Inguinal hernia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Cryptorchidism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Hydrocele of spermatic cord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Hydrocele Of Testis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Q7: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processus vaginalis remains in open communication with the peritoneal cavity cause: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Inguinal hernia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Cryptorchidism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Hydrocele of spermatic cord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Hydrocele Of Testis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ar" sz="9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Q8</a:t>
            </a:r>
            <a:r>
              <a:rPr b="1" lang="ar" sz="9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Accumulation  of fluid in spermatic cord cause:</a:t>
            </a:r>
            <a:endParaRPr b="0" i="0" sz="900" u="none" cap="none" strike="noStrike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A. Inguinal hernia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B. Cryptorchidism 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C. Hydrocele of spermatic cord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ar" sz="9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D. Hydrocele Of Testis</a:t>
            </a:r>
            <a:endParaRPr sz="900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26262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9" name="Google Shape;449;p48"/>
          <p:cNvSpPr txBox="1"/>
          <p:nvPr>
            <p:ph idx="12" type="sldNum"/>
          </p:nvPr>
        </p:nvSpPr>
        <p:spPr>
          <a:xfrm>
            <a:off x="8772125" y="4749900"/>
            <a:ext cx="289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450" name="Google Shape;450;p48"/>
          <p:cNvGraphicFramePr/>
          <p:nvPr/>
        </p:nvGraphicFramePr>
        <p:xfrm>
          <a:off x="589560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{2EDFF65A-18D6-4C31-A5E7-A4B42851EF8E}</a:tableStyleId>
              </a:tblPr>
              <a:tblGrid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  <a:gridCol w="406050"/>
              </a:tblGrid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Q6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Q7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Q8</a:t>
                      </a:r>
                      <a:endParaRPr sz="8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223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800">
                          <a:solidFill>
                            <a:srgbClr val="EFEFE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sz="800">
                        <a:solidFill>
                          <a:srgbClr val="EFEFE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49"/>
          <p:cNvPicPr preferRelativeResize="0"/>
          <p:nvPr/>
        </p:nvPicPr>
        <p:blipFill rotWithShape="1">
          <a:blip r:embed="rId3">
            <a:alphaModFix/>
          </a:blip>
          <a:srcRect b="40678" l="16887" r="21277" t="28723"/>
          <a:stretch/>
        </p:blipFill>
        <p:spPr>
          <a:xfrm>
            <a:off x="7628876" y="92051"/>
            <a:ext cx="1459225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9"/>
          <p:cNvSpPr txBox="1"/>
          <p:nvPr/>
        </p:nvSpPr>
        <p:spPr>
          <a:xfrm>
            <a:off x="2832925" y="217000"/>
            <a:ext cx="30888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Members board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57" name="Google Shape;457;p49"/>
          <p:cNvSpPr txBox="1"/>
          <p:nvPr/>
        </p:nvSpPr>
        <p:spPr>
          <a:xfrm>
            <a:off x="1231575" y="1104713"/>
            <a:ext cx="2330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BE1E2D"/>
                </a:solidFill>
                <a:latin typeface="Bree Serif"/>
                <a:ea typeface="Bree Serif"/>
                <a:cs typeface="Bree Serif"/>
                <a:sym typeface="Bree Serif"/>
              </a:rPr>
              <a:t>Abdulrahman Shadid</a:t>
            </a:r>
            <a:endParaRPr b="1" sz="1200">
              <a:solidFill>
                <a:srgbClr val="BE1E2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58" name="Google Shape;458;p49"/>
          <p:cNvSpPr txBox="1"/>
          <p:nvPr/>
        </p:nvSpPr>
        <p:spPr>
          <a:xfrm>
            <a:off x="4815550" y="1104737"/>
            <a:ext cx="2213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342900" rtl="0" algn="ctr"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200"/>
              <a:buFont typeface="Bree Serif"/>
              <a:buChar char="●"/>
            </a:pPr>
            <a:r>
              <a:rPr b="1" lang="ar" sz="1200">
                <a:solidFill>
                  <a:srgbClr val="BE1E2D"/>
                </a:solidFill>
                <a:latin typeface="Bree Serif"/>
                <a:ea typeface="Bree Serif"/>
                <a:cs typeface="Bree Serif"/>
                <a:sym typeface="Bree Serif"/>
              </a:rPr>
              <a:t>Ateen Almutairi</a:t>
            </a:r>
            <a:endParaRPr b="1" sz="1200">
              <a:solidFill>
                <a:srgbClr val="BE1E2D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59" name="Google Shape;459;p49"/>
          <p:cNvSpPr txBox="1"/>
          <p:nvPr/>
        </p:nvSpPr>
        <p:spPr>
          <a:xfrm>
            <a:off x="5127163" y="1490550"/>
            <a:ext cx="24117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Girls team :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Ajeed Al Rashoud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‏Taif Alotaibi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‏Noura Al Turki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‏Amirah Al-Zahrani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‏Alhanouf Al-haluli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‏Sara Al-Abdulkarem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‏Renad Al Haqbani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‏Nouf Al Humaidhi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Jude Al Khalifah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Nouf Al Hussaini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Danah Al Halees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Rema Al Mutawa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 Maha Al Nahdi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Razan Al zohaifi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Ghalia </a:t>
            </a: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Alnufaei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0" name="Google Shape;460;p49"/>
          <p:cNvSpPr txBox="1"/>
          <p:nvPr/>
        </p:nvSpPr>
        <p:spPr>
          <a:xfrm>
            <a:off x="3627475" y="769375"/>
            <a:ext cx="14997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 sz="1400">
              <a:solidFill>
                <a:srgbClr val="000000"/>
              </a:solidFill>
            </a:endParaRPr>
          </a:p>
        </p:txBody>
      </p:sp>
      <p:sp>
        <p:nvSpPr>
          <p:cNvPr id="461" name="Google Shape;461;p49"/>
          <p:cNvSpPr/>
          <p:nvPr/>
        </p:nvSpPr>
        <p:spPr>
          <a:xfrm rot="10797124">
            <a:off x="8060850" y="4533850"/>
            <a:ext cx="1075800" cy="376500"/>
          </a:xfrm>
          <a:prstGeom prst="homePlate">
            <a:avLst>
              <a:gd fmla="val 50000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9"/>
          <p:cNvSpPr txBox="1"/>
          <p:nvPr/>
        </p:nvSpPr>
        <p:spPr>
          <a:xfrm>
            <a:off x="1680050" y="1341225"/>
            <a:ext cx="2411700" cy="2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Boys team: 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Mohammed Al-huqbani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Salman Alagla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Ziyad Al-jofan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Ali Aldawood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Khalid Nagshabandi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Sameh nuser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Basamh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Alwaleed Alsaleh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Mohaned Makkawi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Bree Serif"/>
              <a:buChar char="●"/>
            </a:pPr>
            <a:r>
              <a:rPr b="1" lang="ar" sz="1000">
                <a:latin typeface="Bree Serif"/>
                <a:ea typeface="Bree Serif"/>
                <a:cs typeface="Bree Serif"/>
                <a:sym typeface="Bree Serif"/>
              </a:rPr>
              <a:t>Abdullah Alghamdi</a:t>
            </a:r>
            <a:endParaRPr b="1"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63" name="Google Shape;463;p4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788" y="4694550"/>
            <a:ext cx="217201" cy="19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1751" y="4722846"/>
            <a:ext cx="217200" cy="14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65" name="Google Shape;465;p49"/>
          <p:cNvSpPr txBox="1"/>
          <p:nvPr/>
        </p:nvSpPr>
        <p:spPr>
          <a:xfrm rot="-1103">
            <a:off x="8201548" y="4491094"/>
            <a:ext cx="9351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8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Contact us: </a:t>
            </a:r>
            <a:endParaRPr b="1" sz="8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466" name="Google Shape;466;p49"/>
          <p:cNvPicPr preferRelativeResize="0"/>
          <p:nvPr/>
        </p:nvPicPr>
        <p:blipFill rotWithShape="1">
          <a:blip r:embed="rId3">
            <a:alphaModFix/>
          </a:blip>
          <a:srcRect b="40678" l="16887" r="48995" t="28723"/>
          <a:stretch/>
        </p:blipFill>
        <p:spPr>
          <a:xfrm>
            <a:off x="5293225" y="3735050"/>
            <a:ext cx="217200" cy="19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9"/>
          <p:cNvPicPr preferRelativeResize="0"/>
          <p:nvPr/>
        </p:nvPicPr>
        <p:blipFill rotWithShape="1">
          <a:blip r:embed="rId3">
            <a:alphaModFix/>
          </a:blip>
          <a:srcRect b="40678" l="16887" r="48995" t="28723"/>
          <a:stretch/>
        </p:blipFill>
        <p:spPr>
          <a:xfrm>
            <a:off x="5200124" y="1204170"/>
            <a:ext cx="217200" cy="194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/>
        </p:nvSpPr>
        <p:spPr>
          <a:xfrm>
            <a:off x="1009475" y="1943625"/>
            <a:ext cx="5703000" cy="16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causes of differentiation of genitalia into the male type.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Describe the origin of each part of the male internal &amp; external genitalia.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causes &amp; describe the events of descent of testis.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ree Serif"/>
              <a:buChar char="●"/>
            </a:pPr>
            <a:r>
              <a:rPr lang="ar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List the common anomalies of male genital system &amp; describe the causes of each of them.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8" name="Google Shape;218;p38"/>
          <p:cNvSpPr txBox="1"/>
          <p:nvPr/>
        </p:nvSpPr>
        <p:spPr>
          <a:xfrm>
            <a:off x="1145000" y="1593700"/>
            <a:ext cx="5021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At the end of the lecture, students should be able to:</a:t>
            </a:r>
            <a:endParaRPr/>
          </a:p>
        </p:txBody>
      </p:sp>
      <p:sp>
        <p:nvSpPr>
          <p:cNvPr id="219" name="Google Shape;219;p38"/>
          <p:cNvSpPr txBox="1"/>
          <p:nvPr/>
        </p:nvSpPr>
        <p:spPr>
          <a:xfrm>
            <a:off x="1658458" y="673236"/>
            <a:ext cx="3552600" cy="5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3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50" y="1647201"/>
            <a:ext cx="192450" cy="2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8"/>
          <p:cNvSpPr txBox="1"/>
          <p:nvPr/>
        </p:nvSpPr>
        <p:spPr>
          <a:xfrm>
            <a:off x="6699375" y="413875"/>
            <a:ext cx="1965000" cy="1055100"/>
          </a:xfrm>
          <a:prstGeom prst="rect">
            <a:avLst/>
          </a:prstGeom>
          <a:noFill/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Color guide :</a:t>
            </a:r>
            <a:endParaRPr b="1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boys slides in </a:t>
            </a:r>
            <a:r>
              <a:rPr b="1" i="0" lang="ar" sz="1000" u="none" cap="none" strike="noStrike">
                <a:solidFill>
                  <a:srgbClr val="93C47D"/>
                </a:solidFill>
                <a:latin typeface="Bree Serif"/>
                <a:ea typeface="Bree Serif"/>
                <a:cs typeface="Bree Serif"/>
                <a:sym typeface="Bree Serif"/>
              </a:rPr>
              <a:t>Green</a:t>
            </a:r>
            <a:endParaRPr b="1" i="0" sz="1000" u="none" cap="none" strike="noStrike">
              <a:solidFill>
                <a:srgbClr val="93C47D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Only in girls slides in </a:t>
            </a:r>
            <a:r>
              <a:rPr b="1" i="0" lang="ar" sz="1000" u="none" cap="none" strike="noStrike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Purple</a:t>
            </a:r>
            <a:endParaRPr b="1" i="0" sz="1000" u="none" cap="none" strike="noStrike">
              <a:solidFill>
                <a:srgbClr val="674EA7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important in </a:t>
            </a:r>
            <a:r>
              <a:rPr b="1" i="0" lang="ar" sz="1000" u="none" cap="none" strike="noStrike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Red</a:t>
            </a:r>
            <a:endParaRPr b="1" i="0" sz="1000" u="none" cap="none" strike="noStrike">
              <a:solidFill>
                <a:srgbClr val="0070C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Notes </a:t>
            </a:r>
            <a:r>
              <a:rPr b="0" i="0" lang="ar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 </a:t>
            </a:r>
            <a:r>
              <a:rPr b="1" i="0" lang="ar" sz="1000" u="none" cap="none" strike="noStrike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Grey</a:t>
            </a:r>
            <a:endParaRPr b="0" i="0" sz="1000" u="none" cap="none" strike="noStrike"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2" name="Google Shape;222;p38"/>
          <p:cNvSpPr/>
          <p:nvPr/>
        </p:nvSpPr>
        <p:spPr>
          <a:xfrm rot="-5400000">
            <a:off x="4457100" y="-4457100"/>
            <a:ext cx="234000" cy="91482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8"/>
          <p:cNvPicPr preferRelativeResize="0"/>
          <p:nvPr/>
        </p:nvPicPr>
        <p:blipFill rotWithShape="1">
          <a:blip r:embed="rId4">
            <a:alphaModFix/>
          </a:blip>
          <a:srcRect b="79975" l="75041" r="14386" t="0"/>
          <a:stretch/>
        </p:blipFill>
        <p:spPr>
          <a:xfrm>
            <a:off x="7899088" y="1570116"/>
            <a:ext cx="387666" cy="37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8"/>
          <p:cNvPicPr preferRelativeResize="0"/>
          <p:nvPr/>
        </p:nvPicPr>
        <p:blipFill rotWithShape="1">
          <a:blip r:embed="rId4">
            <a:alphaModFix/>
          </a:blip>
          <a:srcRect b="85198" l="1163" r="89822" t="0"/>
          <a:stretch/>
        </p:blipFill>
        <p:spPr>
          <a:xfrm rot="-6953490">
            <a:off x="6808136" y="2657757"/>
            <a:ext cx="494555" cy="378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38"/>
          <p:cNvGrpSpPr/>
          <p:nvPr/>
        </p:nvGrpSpPr>
        <p:grpSpPr>
          <a:xfrm>
            <a:off x="8205236" y="1943619"/>
            <a:ext cx="757024" cy="738050"/>
            <a:chOff x="177171" y="1726174"/>
            <a:chExt cx="1008155" cy="993338"/>
          </a:xfrm>
        </p:grpSpPr>
        <p:pic>
          <p:nvPicPr>
            <p:cNvPr id="226" name="Google Shape;226;p38"/>
            <p:cNvPicPr preferRelativeResize="0"/>
            <p:nvPr/>
          </p:nvPicPr>
          <p:blipFill rotWithShape="1">
            <a:blip r:embed="rId4">
              <a:alphaModFix/>
            </a:blip>
            <a:srcRect b="66792" l="9354" r="74521" t="0"/>
            <a:stretch/>
          </p:blipFill>
          <p:spPr>
            <a:xfrm rot="19">
              <a:off x="246927" y="1726176"/>
              <a:ext cx="938399" cy="929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38"/>
            <p:cNvSpPr/>
            <p:nvPr/>
          </p:nvSpPr>
          <p:spPr>
            <a:xfrm>
              <a:off x="177171" y="2413212"/>
              <a:ext cx="378300" cy="306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8" name="Google Shape;2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08638">
            <a:off x="7924062" y="2789172"/>
            <a:ext cx="489733" cy="5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/>
          <p:cNvPicPr preferRelativeResize="0"/>
          <p:nvPr/>
        </p:nvPicPr>
        <p:blipFill rotWithShape="1">
          <a:blip r:embed="rId6">
            <a:alphaModFix/>
          </a:blip>
          <a:srcRect b="68013" l="91893" r="-205" t="5657"/>
          <a:stretch/>
        </p:blipFill>
        <p:spPr>
          <a:xfrm>
            <a:off x="8509446" y="3156329"/>
            <a:ext cx="387666" cy="457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38"/>
          <p:cNvGrpSpPr/>
          <p:nvPr/>
        </p:nvGrpSpPr>
        <p:grpSpPr>
          <a:xfrm>
            <a:off x="6954402" y="4119746"/>
            <a:ext cx="907747" cy="774053"/>
            <a:chOff x="-3" y="2941789"/>
            <a:chExt cx="1375790" cy="1109276"/>
          </a:xfrm>
        </p:grpSpPr>
        <p:grpSp>
          <p:nvGrpSpPr>
            <p:cNvPr id="231" name="Google Shape;231;p38"/>
            <p:cNvGrpSpPr/>
            <p:nvPr/>
          </p:nvGrpSpPr>
          <p:grpSpPr>
            <a:xfrm>
              <a:off x="4" y="2941789"/>
              <a:ext cx="1375784" cy="1109276"/>
              <a:chOff x="3566" y="2724900"/>
              <a:chExt cx="1375784" cy="1109276"/>
            </a:xfrm>
          </p:grpSpPr>
          <p:pic>
            <p:nvPicPr>
              <p:cNvPr id="232" name="Google Shape;232;p38"/>
              <p:cNvPicPr preferRelativeResize="0"/>
              <p:nvPr/>
            </p:nvPicPr>
            <p:blipFill rotWithShape="1">
              <a:blip r:embed="rId4">
                <a:alphaModFix/>
              </a:blip>
              <a:srcRect b="20196" l="11422" r="67978" t="45214"/>
              <a:stretch/>
            </p:blipFill>
            <p:spPr>
              <a:xfrm>
                <a:off x="40675" y="2835450"/>
                <a:ext cx="1236603" cy="9987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3" name="Google Shape;233;p38"/>
              <p:cNvSpPr/>
              <p:nvPr/>
            </p:nvSpPr>
            <p:spPr>
              <a:xfrm>
                <a:off x="791650" y="2724900"/>
                <a:ext cx="587700" cy="3951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38"/>
              <p:cNvSpPr/>
              <p:nvPr/>
            </p:nvSpPr>
            <p:spPr>
              <a:xfrm rot="5156853">
                <a:off x="-59146" y="3362007"/>
                <a:ext cx="369323" cy="218337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5" name="Google Shape;235;p38"/>
            <p:cNvSpPr/>
            <p:nvPr/>
          </p:nvSpPr>
          <p:spPr>
            <a:xfrm>
              <a:off x="-3" y="3046914"/>
              <a:ext cx="355200" cy="76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6" name="Google Shape;236;p38"/>
          <p:cNvPicPr preferRelativeResize="0"/>
          <p:nvPr/>
        </p:nvPicPr>
        <p:blipFill rotWithShape="1">
          <a:blip r:embed="rId4">
            <a:alphaModFix/>
          </a:blip>
          <a:srcRect b="43033" l="23711" r="63311" t="26861"/>
          <a:stretch/>
        </p:blipFill>
        <p:spPr>
          <a:xfrm>
            <a:off x="7556425" y="3392430"/>
            <a:ext cx="548224" cy="64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7">
            <a:alphaModFix/>
          </a:blip>
          <a:srcRect b="4320" l="68721" r="-2572" t="32336"/>
          <a:stretch/>
        </p:blipFill>
        <p:spPr>
          <a:xfrm>
            <a:off x="7862143" y="3930872"/>
            <a:ext cx="1208422" cy="115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4">
            <a:alphaModFix/>
          </a:blip>
          <a:srcRect b="21625" l="23798" r="67043" t="65529"/>
          <a:stretch/>
        </p:blipFill>
        <p:spPr>
          <a:xfrm rot="-794723">
            <a:off x="7732474" y="2336625"/>
            <a:ext cx="342053" cy="3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6">
            <a:alphaModFix/>
          </a:blip>
          <a:srcRect b="0" l="64708" r="25542" t="57992"/>
          <a:stretch/>
        </p:blipFill>
        <p:spPr>
          <a:xfrm rot="933220">
            <a:off x="7242581" y="2722319"/>
            <a:ext cx="432451" cy="68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 rotWithShape="1">
          <a:blip r:embed="rId8">
            <a:alphaModFix/>
          </a:blip>
          <a:srcRect b="71101" l="3438" r="72468" t="3439"/>
          <a:stretch/>
        </p:blipFill>
        <p:spPr>
          <a:xfrm rot="-18">
            <a:off x="6781305" y="1570119"/>
            <a:ext cx="968980" cy="96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 rotWithShape="1">
          <a:blip r:embed="rId6">
            <a:alphaModFix/>
          </a:blip>
          <a:srcRect b="49985" l="674" r="85148" t="34138"/>
          <a:stretch/>
        </p:blipFill>
        <p:spPr>
          <a:xfrm>
            <a:off x="6825732" y="3655093"/>
            <a:ext cx="791987" cy="330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ctrTitle"/>
          </p:nvPr>
        </p:nvSpPr>
        <p:spPr>
          <a:xfrm>
            <a:off x="264674" y="61625"/>
            <a:ext cx="5392200" cy="8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Male genital system </a:t>
            </a:r>
            <a:endParaRPr/>
          </a:p>
        </p:txBody>
      </p:sp>
      <p:sp>
        <p:nvSpPr>
          <p:cNvPr id="247" name="Google Shape;247;p39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48" name="Google Shape;248;p39"/>
          <p:cNvSpPr txBox="1"/>
          <p:nvPr/>
        </p:nvSpPr>
        <p:spPr>
          <a:xfrm>
            <a:off x="849128" y="1056975"/>
            <a:ext cx="1672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highlight>
                  <a:srgbClr val="F4CCCC"/>
                </a:highlight>
                <a:latin typeface="Bree Serif"/>
                <a:ea typeface="Bree Serif"/>
                <a:cs typeface="Bree Serif"/>
                <a:sym typeface="Bree Serif"/>
              </a:rPr>
              <a:t>Gonad</a:t>
            </a:r>
            <a:r>
              <a:rPr lang="ar" sz="1200">
                <a:highlight>
                  <a:srgbClr val="F4CCCC"/>
                </a:highlight>
                <a:latin typeface="Bree Serif"/>
                <a:ea typeface="Bree Serif"/>
                <a:cs typeface="Bree Serif"/>
                <a:sym typeface="Bree Serif"/>
              </a:rPr>
              <a:t> : </a:t>
            </a:r>
            <a:endParaRPr sz="1200">
              <a:highlight>
                <a:srgbClr val="F4CCCC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Testis.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9" name="Google Shape;249;p39"/>
          <p:cNvSpPr txBox="1"/>
          <p:nvPr/>
        </p:nvSpPr>
        <p:spPr>
          <a:xfrm>
            <a:off x="3465415" y="1019150"/>
            <a:ext cx="17763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highlight>
                  <a:srgbClr val="F4CCCC"/>
                </a:highlight>
                <a:latin typeface="Bree Serif"/>
                <a:ea typeface="Bree Serif"/>
                <a:cs typeface="Bree Serif"/>
                <a:sym typeface="Bree Serif"/>
              </a:rPr>
              <a:t>Genital Ducts</a:t>
            </a:r>
            <a:r>
              <a:rPr lang="ar" sz="1200">
                <a:highlight>
                  <a:srgbClr val="F4CCCC"/>
                </a:highlight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sz="1200">
              <a:highlight>
                <a:srgbClr val="F4CCCC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Epididymis.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Vas deferens.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Urethra.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0" name="Google Shape;250;p39"/>
          <p:cNvSpPr txBox="1"/>
          <p:nvPr/>
        </p:nvSpPr>
        <p:spPr>
          <a:xfrm>
            <a:off x="6537116" y="1019161"/>
            <a:ext cx="22440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highlight>
                  <a:srgbClr val="F4CCCC"/>
                </a:highlight>
                <a:latin typeface="Bree Serif"/>
                <a:ea typeface="Bree Serif"/>
                <a:cs typeface="Bree Serif"/>
                <a:sym typeface="Bree Serif"/>
              </a:rPr>
              <a:t>Genital Glands: </a:t>
            </a:r>
            <a:endParaRPr b="1" sz="1200">
              <a:highlight>
                <a:srgbClr val="F4CCCC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Seminale vesicle.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Prostate.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AutoNum type="arabicPeriod"/>
            </a:pPr>
            <a:r>
              <a:rPr lang="ar" sz="1200">
                <a:latin typeface="Bree Serif"/>
                <a:ea typeface="Bree Serif"/>
                <a:cs typeface="Bree Serif"/>
                <a:sym typeface="Bree Serif"/>
              </a:rPr>
              <a:t>Bulbourethral Glands.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251" name="Google Shape;251;p39"/>
          <p:cNvGrpSpPr/>
          <p:nvPr/>
        </p:nvGrpSpPr>
        <p:grpSpPr>
          <a:xfrm>
            <a:off x="4677290" y="2499664"/>
            <a:ext cx="2897332" cy="2240407"/>
            <a:chOff x="406975" y="1499104"/>
            <a:chExt cx="3800279" cy="2995597"/>
          </a:xfrm>
        </p:grpSpPr>
        <p:pic>
          <p:nvPicPr>
            <p:cNvPr id="252" name="Google Shape;252;p39"/>
            <p:cNvPicPr preferRelativeResize="0"/>
            <p:nvPr/>
          </p:nvPicPr>
          <p:blipFill rotWithShape="1">
            <a:blip r:embed="rId3">
              <a:alphaModFix/>
            </a:blip>
            <a:srcRect b="4238" l="0" r="0" t="16541"/>
            <a:stretch/>
          </p:blipFill>
          <p:spPr>
            <a:xfrm>
              <a:off x="425849" y="1499104"/>
              <a:ext cx="3781404" cy="2995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39"/>
            <p:cNvSpPr/>
            <p:nvPr/>
          </p:nvSpPr>
          <p:spPr>
            <a:xfrm>
              <a:off x="2316850" y="4342000"/>
              <a:ext cx="447900" cy="1527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9"/>
            <p:cNvSpPr/>
            <p:nvPr/>
          </p:nvSpPr>
          <p:spPr>
            <a:xfrm>
              <a:off x="2827425" y="4342000"/>
              <a:ext cx="533100" cy="1527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9"/>
            <p:cNvSpPr/>
            <p:nvPr/>
          </p:nvSpPr>
          <p:spPr>
            <a:xfrm>
              <a:off x="3674150" y="4228323"/>
              <a:ext cx="533100" cy="2598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9"/>
            <p:cNvSpPr/>
            <p:nvPr/>
          </p:nvSpPr>
          <p:spPr>
            <a:xfrm>
              <a:off x="475675" y="3369600"/>
              <a:ext cx="395700" cy="2046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9"/>
            <p:cNvSpPr/>
            <p:nvPr/>
          </p:nvSpPr>
          <p:spPr>
            <a:xfrm>
              <a:off x="3710199" y="2245825"/>
              <a:ext cx="447900" cy="3444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9"/>
            <p:cNvSpPr/>
            <p:nvPr/>
          </p:nvSpPr>
          <p:spPr>
            <a:xfrm>
              <a:off x="406975" y="2500250"/>
              <a:ext cx="533100" cy="1527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9"/>
            <p:cNvSpPr/>
            <p:nvPr/>
          </p:nvSpPr>
          <p:spPr>
            <a:xfrm>
              <a:off x="3465375" y="3688025"/>
              <a:ext cx="713400" cy="291600"/>
            </a:xfrm>
            <a:prstGeom prst="rect">
              <a:avLst/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39"/>
          <p:cNvSpPr/>
          <p:nvPr/>
        </p:nvSpPr>
        <p:spPr>
          <a:xfrm>
            <a:off x="497213" y="1063126"/>
            <a:ext cx="351900" cy="4155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9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1</a:t>
            </a:r>
            <a:endParaRPr b="1" sz="19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1" name="Google Shape;261;p39"/>
          <p:cNvSpPr/>
          <p:nvPr/>
        </p:nvSpPr>
        <p:spPr>
          <a:xfrm>
            <a:off x="3154399" y="1056979"/>
            <a:ext cx="351900" cy="4278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9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2</a:t>
            </a:r>
            <a:endParaRPr b="1" sz="19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2" name="Google Shape;262;p39"/>
          <p:cNvSpPr/>
          <p:nvPr/>
        </p:nvSpPr>
        <p:spPr>
          <a:xfrm>
            <a:off x="6185216" y="1019138"/>
            <a:ext cx="351900" cy="4128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68500" lIns="68500" spcFirstLastPara="1" rIns="68500" wrap="square" tIns="68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9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b="1" sz="19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63" name="Google Shape;263;p39"/>
          <p:cNvPicPr preferRelativeResize="0"/>
          <p:nvPr/>
        </p:nvPicPr>
        <p:blipFill rotWithShape="1">
          <a:blip r:embed="rId4">
            <a:alphaModFix/>
          </a:blip>
          <a:srcRect b="8539" l="0" r="0" t="14252"/>
          <a:stretch/>
        </p:blipFill>
        <p:spPr>
          <a:xfrm>
            <a:off x="1149479" y="2499671"/>
            <a:ext cx="2897350" cy="22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sp>
        <p:nvSpPr>
          <p:cNvPr id="269" name="Google Shape;269;p40"/>
          <p:cNvSpPr txBox="1"/>
          <p:nvPr>
            <p:ph type="ctrTitle"/>
          </p:nvPr>
        </p:nvSpPr>
        <p:spPr>
          <a:xfrm>
            <a:off x="133148" y="44773"/>
            <a:ext cx="5392200" cy="6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Development of Gonads</a:t>
            </a:r>
            <a:endParaRPr/>
          </a:p>
        </p:txBody>
      </p:sp>
      <p:pic>
        <p:nvPicPr>
          <p:cNvPr id="270" name="Google Shape;270;p40"/>
          <p:cNvPicPr preferRelativeResize="0"/>
          <p:nvPr/>
        </p:nvPicPr>
        <p:blipFill rotWithShape="1">
          <a:blip r:embed="rId3">
            <a:alphaModFix/>
          </a:blip>
          <a:srcRect b="7794" l="49929" r="0" t="11095"/>
          <a:stretch/>
        </p:blipFill>
        <p:spPr>
          <a:xfrm>
            <a:off x="7320350" y="3303897"/>
            <a:ext cx="1567725" cy="147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 rotWithShape="1">
          <a:blip r:embed="rId4">
            <a:alphaModFix/>
          </a:blip>
          <a:srcRect b="18701" l="44589" r="0" t="12290"/>
          <a:stretch/>
        </p:blipFill>
        <p:spPr>
          <a:xfrm>
            <a:off x="7320350" y="1974250"/>
            <a:ext cx="1699800" cy="12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5812" y="27050"/>
            <a:ext cx="1848874" cy="1770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40"/>
          <p:cNvCxnSpPr>
            <a:stCxn id="274" idx="1"/>
            <a:endCxn id="275" idx="2"/>
          </p:cNvCxnSpPr>
          <p:nvPr/>
        </p:nvCxnSpPr>
        <p:spPr>
          <a:xfrm flipH="1">
            <a:off x="749350" y="2321350"/>
            <a:ext cx="710100" cy="10791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40"/>
          <p:cNvSpPr txBox="1"/>
          <p:nvPr/>
        </p:nvSpPr>
        <p:spPr>
          <a:xfrm>
            <a:off x="414076" y="546084"/>
            <a:ext cx="6416700" cy="1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onads are derived from </a:t>
            </a: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3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sources:</a:t>
            </a: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                                                                         </a:t>
            </a:r>
            <a:endParaRPr b="1"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     1)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Primordial germ cells </a:t>
            </a: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    </a:t>
            </a:r>
            <a:endParaRPr b="1"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     2)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Underlying mesenchyme </a:t>
            </a: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    </a:t>
            </a:r>
            <a:endParaRPr b="1"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     3)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Mesothelium (epithelium lining the coelomic cavity) </a:t>
            </a:r>
            <a:endParaRPr b="1"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Bree Serif"/>
              <a:buChar char="●"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During 5th week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gonadal development occurs.</a:t>
            </a:r>
            <a:endParaRPr b="1"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Bree Serif"/>
              <a:buChar char="●"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Until 7th week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gonads are similar in both sexes and called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INDIFFERENT GONADS</a:t>
            </a:r>
            <a:endParaRPr b="1"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77" name="Google Shape;277;p40"/>
          <p:cNvCxnSpPr>
            <a:stCxn id="278" idx="1"/>
            <a:endCxn id="275" idx="2"/>
          </p:cNvCxnSpPr>
          <p:nvPr/>
        </p:nvCxnSpPr>
        <p:spPr>
          <a:xfrm rot="10800000">
            <a:off x="749450" y="3400425"/>
            <a:ext cx="710100" cy="1045200"/>
          </a:xfrm>
          <a:prstGeom prst="bentConnector3">
            <a:avLst>
              <a:gd fmla="val 49980" name="adj1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5" name="Google Shape;275;p40"/>
          <p:cNvSpPr/>
          <p:nvPr/>
        </p:nvSpPr>
        <p:spPr>
          <a:xfrm rot="-5399519">
            <a:off x="-597850" y="3126000"/>
            <a:ext cx="2145300" cy="549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Indifferent Gonads</a:t>
            </a:r>
            <a:endParaRPr b="1" sz="1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4" name="Google Shape;274;p40"/>
          <p:cNvSpPr/>
          <p:nvPr/>
        </p:nvSpPr>
        <p:spPr>
          <a:xfrm>
            <a:off x="1459450" y="2054950"/>
            <a:ext cx="1448400" cy="53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Gonadal ridge: </a:t>
            </a:r>
            <a:endParaRPr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9" name="Google Shape;279;p40"/>
          <p:cNvSpPr/>
          <p:nvPr/>
        </p:nvSpPr>
        <p:spPr>
          <a:xfrm>
            <a:off x="1459450" y="3136250"/>
            <a:ext cx="1448400" cy="53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Gonadal (primary sex) cords: </a:t>
            </a:r>
            <a:endParaRPr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8" name="Google Shape;278;p40"/>
          <p:cNvSpPr/>
          <p:nvPr/>
        </p:nvSpPr>
        <p:spPr>
          <a:xfrm>
            <a:off x="1459550" y="4179225"/>
            <a:ext cx="1448400" cy="53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1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Primordial germ cells: </a:t>
            </a:r>
            <a:endParaRPr sz="1100">
              <a:solidFill>
                <a:srgbClr val="E0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80" name="Google Shape;280;p40"/>
          <p:cNvCxnSpPr>
            <a:stCxn id="279" idx="1"/>
            <a:endCxn id="275" idx="2"/>
          </p:cNvCxnSpPr>
          <p:nvPr/>
        </p:nvCxnSpPr>
        <p:spPr>
          <a:xfrm rot="10800000">
            <a:off x="749350" y="3400550"/>
            <a:ext cx="710100" cy="21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40"/>
          <p:cNvSpPr/>
          <p:nvPr/>
        </p:nvSpPr>
        <p:spPr>
          <a:xfrm>
            <a:off x="3295050" y="3126000"/>
            <a:ext cx="3888300" cy="549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proliferating mesothelial cells fuse and </a:t>
            </a: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penetrate the underlying mesenchyme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to form </a:t>
            </a:r>
            <a:r>
              <a:rPr lang="ar" sz="1100">
                <a:solidFill>
                  <a:srgbClr val="674EA7"/>
                </a:solidFill>
                <a:latin typeface="Bree Serif"/>
                <a:ea typeface="Bree Serif"/>
                <a:cs typeface="Bree Serif"/>
                <a:sym typeface="Bree Serif"/>
              </a:rPr>
              <a:t>primitive gonadal </a:t>
            </a: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cords.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82" name="Google Shape;282;p40"/>
          <p:cNvCxnSpPr>
            <a:stCxn id="279" idx="3"/>
            <a:endCxn id="281" idx="1"/>
          </p:cNvCxnSpPr>
          <p:nvPr/>
        </p:nvCxnSpPr>
        <p:spPr>
          <a:xfrm flipH="1" rot="10800000">
            <a:off x="2907850" y="3400550"/>
            <a:ext cx="387300" cy="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40"/>
          <p:cNvSpPr/>
          <p:nvPr/>
        </p:nvSpPr>
        <p:spPr>
          <a:xfrm>
            <a:off x="3157938" y="2054950"/>
            <a:ext cx="1925700" cy="53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 bulge on the medial side of mesonephros produced by 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84" name="Google Shape;284;p40"/>
          <p:cNvCxnSpPr>
            <a:stCxn id="274" idx="3"/>
            <a:endCxn id="283" idx="1"/>
          </p:cNvCxnSpPr>
          <p:nvPr/>
        </p:nvCxnSpPr>
        <p:spPr>
          <a:xfrm>
            <a:off x="2907850" y="2321350"/>
            <a:ext cx="25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40"/>
          <p:cNvCxnSpPr>
            <a:stCxn id="283" idx="3"/>
          </p:cNvCxnSpPr>
          <p:nvPr/>
        </p:nvCxnSpPr>
        <p:spPr>
          <a:xfrm flipH="1" rot="10800000">
            <a:off x="5083638" y="2099050"/>
            <a:ext cx="311100" cy="222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p40"/>
          <p:cNvCxnSpPr>
            <a:stCxn id="283" idx="3"/>
          </p:cNvCxnSpPr>
          <p:nvPr/>
        </p:nvCxnSpPr>
        <p:spPr>
          <a:xfrm>
            <a:off x="5083638" y="2321350"/>
            <a:ext cx="307500" cy="194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7" name="Google Shape;287;p40"/>
          <p:cNvSpPr txBox="1"/>
          <p:nvPr/>
        </p:nvSpPr>
        <p:spPr>
          <a:xfrm>
            <a:off x="5333750" y="1913651"/>
            <a:ext cx="16998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Proliferation of mesothelium  (cortex)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5333650" y="2374700"/>
            <a:ext cx="19257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Proliferation of mesenchyme (medulla)</a:t>
            </a:r>
            <a:endParaRPr sz="1100"/>
          </a:p>
        </p:txBody>
      </p:sp>
      <p:sp>
        <p:nvSpPr>
          <p:cNvPr id="289" name="Google Shape;289;p40"/>
          <p:cNvSpPr/>
          <p:nvPr/>
        </p:nvSpPr>
        <p:spPr>
          <a:xfrm>
            <a:off x="3468050" y="4168425"/>
            <a:ext cx="3713400" cy="554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endodermal cells of the yolk sac migrate along dorsal mesentery of hindgut to gonadal ridges &amp; become incorporated into gonadal cords.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90" name="Google Shape;290;p40"/>
          <p:cNvCxnSpPr>
            <a:stCxn id="278" idx="3"/>
            <a:endCxn id="289" idx="1"/>
          </p:cNvCxnSpPr>
          <p:nvPr/>
        </p:nvCxnSpPr>
        <p:spPr>
          <a:xfrm>
            <a:off x="2907950" y="4445625"/>
            <a:ext cx="560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>
            <p:ph type="ctrTitle"/>
          </p:nvPr>
        </p:nvSpPr>
        <p:spPr>
          <a:xfrm>
            <a:off x="180058" y="60739"/>
            <a:ext cx="5392200" cy="62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/>
              <a:t>Development of Testis</a:t>
            </a:r>
            <a:endParaRPr/>
          </a:p>
        </p:txBody>
      </p:sp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pSp>
        <p:nvGrpSpPr>
          <p:cNvPr id="297" name="Google Shape;297;p41"/>
          <p:cNvGrpSpPr/>
          <p:nvPr/>
        </p:nvGrpSpPr>
        <p:grpSpPr>
          <a:xfrm>
            <a:off x="-3751800" y="7686488"/>
            <a:ext cx="9144000" cy="23374"/>
            <a:chOff x="20700" y="1591288"/>
            <a:chExt cx="9144000" cy="23374"/>
          </a:xfrm>
        </p:grpSpPr>
        <p:sp>
          <p:nvSpPr>
            <p:cNvPr id="298" name="Google Shape;298;p41"/>
            <p:cNvSpPr/>
            <p:nvPr/>
          </p:nvSpPr>
          <p:spPr>
            <a:xfrm>
              <a:off x="6878750" y="1591299"/>
              <a:ext cx="1259400" cy="231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9" name="Google Shape;299;p41"/>
            <p:cNvGrpSpPr/>
            <p:nvPr/>
          </p:nvGrpSpPr>
          <p:grpSpPr>
            <a:xfrm>
              <a:off x="20700" y="1591288"/>
              <a:ext cx="9144000" cy="23374"/>
              <a:chOff x="20700" y="1591288"/>
              <a:chExt cx="9144000" cy="23374"/>
            </a:xfrm>
          </p:grpSpPr>
          <p:sp>
            <p:nvSpPr>
              <p:cNvPr id="300" name="Google Shape;300;p41"/>
              <p:cNvSpPr/>
              <p:nvPr/>
            </p:nvSpPr>
            <p:spPr>
              <a:xfrm>
                <a:off x="20700" y="1591549"/>
                <a:ext cx="1259400" cy="23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41"/>
              <p:cNvSpPr/>
              <p:nvPr/>
            </p:nvSpPr>
            <p:spPr>
              <a:xfrm>
                <a:off x="1279556" y="1591288"/>
                <a:ext cx="1282800" cy="23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41"/>
              <p:cNvSpPr/>
              <p:nvPr/>
            </p:nvSpPr>
            <p:spPr>
              <a:xfrm>
                <a:off x="2547705" y="1591549"/>
                <a:ext cx="1271100" cy="23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41"/>
              <p:cNvSpPr/>
              <p:nvPr/>
            </p:nvSpPr>
            <p:spPr>
              <a:xfrm>
                <a:off x="3816616" y="1591549"/>
                <a:ext cx="1282800" cy="23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41"/>
              <p:cNvSpPr/>
              <p:nvPr/>
            </p:nvSpPr>
            <p:spPr>
              <a:xfrm>
                <a:off x="5096750" y="1591549"/>
                <a:ext cx="1782000" cy="23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41"/>
              <p:cNvSpPr/>
              <p:nvPr/>
            </p:nvSpPr>
            <p:spPr>
              <a:xfrm>
                <a:off x="7905300" y="1591561"/>
                <a:ext cx="1259400" cy="231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6" name="Google Shape;306;p41"/>
          <p:cNvSpPr txBox="1"/>
          <p:nvPr/>
        </p:nvSpPr>
        <p:spPr>
          <a:xfrm>
            <a:off x="180050" y="4168363"/>
            <a:ext cx="6073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Mesenchyme surrounding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seminiferous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cords mesothelial cells gives rise to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interstitial cells (of Leydig) secreting testosterone.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7" name="Google Shape;307;p41"/>
          <p:cNvSpPr txBox="1"/>
          <p:nvPr/>
        </p:nvSpPr>
        <p:spPr>
          <a:xfrm>
            <a:off x="231200" y="650700"/>
            <a:ext cx="65424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The genetic sex determined at 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fertilization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 and the presence of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Y chromosome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representante 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the male phenotype and it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has a testis- determining factor (TDF) that differentiates primitive gonad into testis 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and also </a:t>
            </a:r>
            <a:r>
              <a:rPr lang="ar" sz="11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differentiates germ cell </a:t>
            </a:r>
            <a:endParaRPr sz="11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08" name="Google Shape;308;p41"/>
          <p:cNvPicPr preferRelativeResize="0"/>
          <p:nvPr/>
        </p:nvPicPr>
        <p:blipFill rotWithShape="1">
          <a:blip r:embed="rId3">
            <a:alphaModFix/>
          </a:blip>
          <a:srcRect b="0" l="0" r="49834" t="0"/>
          <a:stretch/>
        </p:blipFill>
        <p:spPr>
          <a:xfrm>
            <a:off x="7132025" y="269675"/>
            <a:ext cx="1898401" cy="347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4500" y="3740538"/>
            <a:ext cx="1453450" cy="10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1"/>
          <p:cNvSpPr/>
          <p:nvPr/>
        </p:nvSpPr>
        <p:spPr>
          <a:xfrm>
            <a:off x="101650" y="1335725"/>
            <a:ext cx="20925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At 7th week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Google Shape;311;p41"/>
          <p:cNvSpPr/>
          <p:nvPr/>
        </p:nvSpPr>
        <p:spPr>
          <a:xfrm>
            <a:off x="101650" y="3591175"/>
            <a:ext cx="20925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latin typeface="Bree Serif"/>
                <a:ea typeface="Bree Serif"/>
                <a:cs typeface="Bree Serif"/>
                <a:sym typeface="Bree Serif"/>
              </a:rPr>
              <a:t>At 8th week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164000" y="1806651"/>
            <a:ext cx="6981600" cy="18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AutoNum type="arabicPeriod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Regression of cortex &amp; differentiation of medulla (of primitive 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gonad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) into testis.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characteristic feature is the development of a thick fibrous capsule (tunica albuginea) that separates the enlarging testis from mesonephros.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AutoNum type="arabicPeriod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Gonadal cords condense &amp; extend into all the medulla (Medullary cords) to form Seminiferous cords.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AutoNum type="arabicPeriod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Seminiferous cords develop into         Seminiferous tubules.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AutoNum type="arabicPeriod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Seminiferous tubules remain solid until puberty and Its walls are composed of: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AutoNum type="alphaUcParenR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Sertoli cells                    derived from surface epithelium of testis (mesothelial cells)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lphaUcParenR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Spermatogonia           derived from primordial germ cells (endodermal in origin).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3" name="Google Shape;313;p41"/>
          <p:cNvSpPr/>
          <p:nvPr/>
        </p:nvSpPr>
        <p:spPr>
          <a:xfrm>
            <a:off x="2194138" y="3035652"/>
            <a:ext cx="141300" cy="161700"/>
          </a:xfrm>
          <a:prstGeom prst="rightArrow">
            <a:avLst>
              <a:gd fmla="val 11437" name="adj1"/>
              <a:gd fmla="val 72308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1"/>
          <p:cNvSpPr/>
          <p:nvPr/>
        </p:nvSpPr>
        <p:spPr>
          <a:xfrm>
            <a:off x="2194144" y="3237945"/>
            <a:ext cx="141300" cy="161700"/>
          </a:xfrm>
          <a:prstGeom prst="rightArrow">
            <a:avLst>
              <a:gd fmla="val 11437" name="adj1"/>
              <a:gd fmla="val 72308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1"/>
          <p:cNvSpPr/>
          <p:nvPr/>
        </p:nvSpPr>
        <p:spPr>
          <a:xfrm>
            <a:off x="2754241" y="2642481"/>
            <a:ext cx="141300" cy="161700"/>
          </a:xfrm>
          <a:prstGeom prst="rightArrow">
            <a:avLst>
              <a:gd fmla="val 11437" name="adj1"/>
              <a:gd fmla="val 72308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2"/>
          <p:cNvSpPr txBox="1"/>
          <p:nvPr/>
        </p:nvSpPr>
        <p:spPr>
          <a:xfrm>
            <a:off x="298163" y="4602026"/>
            <a:ext cx="70401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Stroma &amp; Smooth muscles in prostate and bulbourethral glands are derived from surrounding </a:t>
            </a:r>
            <a:r>
              <a:rPr b="1" lang="ar" sz="1100">
                <a:latin typeface="Bree Serif"/>
                <a:ea typeface="Bree Serif"/>
                <a:cs typeface="Bree Serif"/>
                <a:sym typeface="Bree Serif"/>
              </a:rPr>
              <a:t>mesenchyme</a:t>
            </a: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21" name="Google Shape;321;p42"/>
          <p:cNvPicPr preferRelativeResize="0"/>
          <p:nvPr/>
        </p:nvPicPr>
        <p:blipFill rotWithShape="1">
          <a:blip r:embed="rId3">
            <a:alphaModFix/>
          </a:blip>
          <a:srcRect b="0" l="11055" r="0" t="13562"/>
          <a:stretch/>
        </p:blipFill>
        <p:spPr>
          <a:xfrm>
            <a:off x="7387225" y="221175"/>
            <a:ext cx="1614300" cy="12271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2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323" name="Google Shape;32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6725" y="1448350"/>
            <a:ext cx="1382700" cy="14097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4" name="Google Shape;324;p42"/>
          <p:cNvGraphicFramePr/>
          <p:nvPr/>
        </p:nvGraphicFramePr>
        <p:xfrm>
          <a:off x="241623" y="10073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{2EDFF65A-18D6-4C31-A5E7-A4B42851EF8E}</a:tableStyleId>
              </a:tblPr>
              <a:tblGrid>
                <a:gridCol w="1066350"/>
                <a:gridCol w="3254275"/>
                <a:gridCol w="2832550"/>
              </a:tblGrid>
              <a:tr h="291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Cell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Leydig</a:t>
                      </a: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cells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Sertoli cells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</a:tr>
              <a:tr h="421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Secretes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Testosterone </a:t>
                      </a:r>
                      <a:r>
                        <a:rPr lang="ar" sz="1100">
                          <a:solidFill>
                            <a:schemeClr val="dk2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(8th week)</a:t>
                      </a:r>
                      <a:endParaRPr sz="1100">
                        <a:solidFill>
                          <a:schemeClr val="dk2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Müllerian inhibiting substance (Anti- Müllerian hormone) </a:t>
                      </a:r>
                      <a:r>
                        <a:rPr lang="ar" sz="1100">
                          <a:solidFill>
                            <a:schemeClr val="dk2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(7th week)</a:t>
                      </a:r>
                      <a:endParaRPr sz="1100">
                        <a:solidFill>
                          <a:schemeClr val="dk2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</a:tr>
              <a:tr h="696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Function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1) Masculine differentiation of mesonephric duct : epididymis, vas deferens, seminal glands, ejaculatory duct.</a:t>
                      </a:r>
                      <a:endParaRPr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2)  Masculine differentiation of external genitalia</a:t>
                      </a:r>
                      <a:endParaRPr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Suppression of development of paramesonephric (Müllerian) duct</a:t>
                      </a:r>
                      <a:endParaRPr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325" name="Google Shape;325;p42"/>
          <p:cNvSpPr txBox="1"/>
          <p:nvPr>
            <p:ph idx="1" type="subTitle"/>
          </p:nvPr>
        </p:nvSpPr>
        <p:spPr>
          <a:xfrm>
            <a:off x="379300" y="578674"/>
            <a:ext cx="15552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E06666"/>
                </a:solidFill>
              </a:rPr>
              <a:t>1)   Ducts</a:t>
            </a:r>
            <a:endParaRPr sz="2000">
              <a:solidFill>
                <a:srgbClr val="E06666"/>
              </a:solidFill>
            </a:endParaRPr>
          </a:p>
        </p:txBody>
      </p:sp>
      <p:sp>
        <p:nvSpPr>
          <p:cNvPr id="326" name="Google Shape;326;p42"/>
          <p:cNvSpPr txBox="1"/>
          <p:nvPr>
            <p:ph idx="1" type="subTitle"/>
          </p:nvPr>
        </p:nvSpPr>
        <p:spPr>
          <a:xfrm>
            <a:off x="241634" y="2804051"/>
            <a:ext cx="1555200" cy="28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E06666"/>
                </a:solidFill>
              </a:rPr>
              <a:t>2)   Glands</a:t>
            </a:r>
            <a:endParaRPr sz="2000">
              <a:solidFill>
                <a:srgbClr val="E06666"/>
              </a:solidFill>
            </a:endParaRPr>
          </a:p>
        </p:txBody>
      </p:sp>
      <p:sp>
        <p:nvSpPr>
          <p:cNvPr id="327" name="Google Shape;327;p42"/>
          <p:cNvSpPr txBox="1"/>
          <p:nvPr/>
        </p:nvSpPr>
        <p:spPr>
          <a:xfrm>
            <a:off x="155257" y="47502"/>
            <a:ext cx="6999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Development of internal genitalia 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graphicFrame>
        <p:nvGraphicFramePr>
          <p:cNvPr id="328" name="Google Shape;328;p42"/>
          <p:cNvGraphicFramePr/>
          <p:nvPr/>
        </p:nvGraphicFramePr>
        <p:xfrm>
          <a:off x="284210" y="31242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{2EDFF65A-18D6-4C31-A5E7-A4B42851EF8E}</a:tableStyleId>
              </a:tblPr>
              <a:tblGrid>
                <a:gridCol w="2894875"/>
                <a:gridCol w="2894875"/>
              </a:tblGrid>
              <a:tr h="39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Glands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</a:tr>
              <a:tr h="314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Seminal</a:t>
                      </a:r>
                      <a:endParaRPr sz="12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mesodermal outgrowth from mesonephric duct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Prostate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endodermal outgrowth from prostatic urethra.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Bulbourethral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ar" sz="10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endodermal outgrowth from spongy urethra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pSp>
        <p:nvGrpSpPr>
          <p:cNvPr id="329" name="Google Shape;329;p42"/>
          <p:cNvGrpSpPr/>
          <p:nvPr/>
        </p:nvGrpSpPr>
        <p:grpSpPr>
          <a:xfrm>
            <a:off x="6416774" y="3127925"/>
            <a:ext cx="2492654" cy="1409725"/>
            <a:chOff x="6416774" y="3337075"/>
            <a:chExt cx="2492654" cy="1409725"/>
          </a:xfrm>
        </p:grpSpPr>
        <p:pic>
          <p:nvPicPr>
            <p:cNvPr id="330" name="Google Shape;330;p42"/>
            <p:cNvPicPr preferRelativeResize="0"/>
            <p:nvPr/>
          </p:nvPicPr>
          <p:blipFill rotWithShape="1">
            <a:blip r:embed="rId5">
              <a:alphaModFix/>
            </a:blip>
            <a:srcRect b="0" l="3185" r="0" t="2210"/>
            <a:stretch/>
          </p:blipFill>
          <p:spPr>
            <a:xfrm>
              <a:off x="6416774" y="3337075"/>
              <a:ext cx="2492654" cy="1409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42"/>
            <p:cNvSpPr/>
            <p:nvPr/>
          </p:nvSpPr>
          <p:spPr>
            <a:xfrm>
              <a:off x="8102101" y="3640525"/>
              <a:ext cx="399900" cy="127800"/>
            </a:xfrm>
            <a:prstGeom prst="rect">
              <a:avLst/>
            </a:prstGeom>
            <a:noFill/>
            <a:ln cap="flat" cmpd="sng" w="19050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2"/>
            <p:cNvSpPr/>
            <p:nvPr/>
          </p:nvSpPr>
          <p:spPr>
            <a:xfrm>
              <a:off x="8038025" y="3806525"/>
              <a:ext cx="540900" cy="127800"/>
            </a:xfrm>
            <a:prstGeom prst="rect">
              <a:avLst/>
            </a:prstGeom>
            <a:noFill/>
            <a:ln cap="flat" cmpd="sng" w="19050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2"/>
            <p:cNvSpPr/>
            <p:nvPr/>
          </p:nvSpPr>
          <p:spPr>
            <a:xfrm>
              <a:off x="6808525" y="3736575"/>
              <a:ext cx="345600" cy="97200"/>
            </a:xfrm>
            <a:prstGeom prst="rect">
              <a:avLst/>
            </a:prstGeom>
            <a:noFill/>
            <a:ln cap="flat" cmpd="sng" w="19050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4" name="Google Shape;334;p42"/>
          <p:cNvSpPr/>
          <p:nvPr/>
        </p:nvSpPr>
        <p:spPr>
          <a:xfrm>
            <a:off x="284200" y="4706425"/>
            <a:ext cx="103500" cy="127800"/>
          </a:xfrm>
          <a:prstGeom prst="rightArrow">
            <a:avLst>
              <a:gd fmla="val 50000" name="adj1"/>
              <a:gd fmla="val 200000" name="adj2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/>
          <p:nvPr>
            <p:ph type="ctrTitle"/>
          </p:nvPr>
        </p:nvSpPr>
        <p:spPr>
          <a:xfrm>
            <a:off x="-1" y="57800"/>
            <a:ext cx="5876100" cy="62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/>
              <a:t>S</a:t>
            </a:r>
            <a:r>
              <a:rPr lang="ar"/>
              <a:t>ummary from male slides</a:t>
            </a:r>
            <a:endParaRPr/>
          </a:p>
        </p:txBody>
      </p:sp>
      <p:sp>
        <p:nvSpPr>
          <p:cNvPr id="340" name="Google Shape;340;p43"/>
          <p:cNvSpPr txBox="1"/>
          <p:nvPr>
            <p:ph idx="1" type="subTitle"/>
          </p:nvPr>
        </p:nvSpPr>
        <p:spPr>
          <a:xfrm>
            <a:off x="79700" y="620999"/>
            <a:ext cx="2195100" cy="4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000"/>
              <a:buAutoNum type="arabicParenR"/>
            </a:pPr>
            <a:r>
              <a:rPr b="1" lang="ar" sz="2000">
                <a:solidFill>
                  <a:srgbClr val="E06666"/>
                </a:solidFill>
              </a:rPr>
              <a:t>Testis</a:t>
            </a:r>
            <a:endParaRPr sz="2000">
              <a:solidFill>
                <a:srgbClr val="E06666"/>
              </a:solidFill>
            </a:endParaRPr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370" y="592700"/>
            <a:ext cx="1832700" cy="137456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3"/>
          <p:cNvSpPr/>
          <p:nvPr/>
        </p:nvSpPr>
        <p:spPr>
          <a:xfrm>
            <a:off x="456213" y="1083063"/>
            <a:ext cx="1832700" cy="7581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Regression of  cortex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+</a:t>
            </a:r>
            <a:endParaRPr sz="9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differentiation of  medulla</a:t>
            </a:r>
            <a:endParaRPr i="0" sz="900" u="none" cap="none" strike="noStrike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4" name="Google Shape;344;p43"/>
          <p:cNvSpPr/>
          <p:nvPr/>
        </p:nvSpPr>
        <p:spPr>
          <a:xfrm>
            <a:off x="2360372" y="1332246"/>
            <a:ext cx="221700" cy="259800"/>
          </a:xfrm>
          <a:prstGeom prst="rightArrow">
            <a:avLst>
              <a:gd fmla="val 50000" name="adj1"/>
              <a:gd fmla="val 200058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"/>
          <p:cNvSpPr/>
          <p:nvPr/>
        </p:nvSpPr>
        <p:spPr>
          <a:xfrm>
            <a:off x="2653513" y="1083088"/>
            <a:ext cx="1832700" cy="7581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Gonadal cords extend to medulla &amp; form medullary (semineferous) cords</a:t>
            </a:r>
            <a:endParaRPr i="0" sz="900" u="none" cap="none" strike="noStrike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6" name="Google Shape;346;p43"/>
          <p:cNvSpPr/>
          <p:nvPr/>
        </p:nvSpPr>
        <p:spPr>
          <a:xfrm>
            <a:off x="4564737" y="1332221"/>
            <a:ext cx="221700" cy="259800"/>
          </a:xfrm>
          <a:prstGeom prst="rightArrow">
            <a:avLst>
              <a:gd fmla="val 50000" name="adj1"/>
              <a:gd fmla="val 200058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3"/>
          <p:cNvSpPr/>
          <p:nvPr/>
        </p:nvSpPr>
        <p:spPr>
          <a:xfrm>
            <a:off x="4864938" y="1083085"/>
            <a:ext cx="1832700" cy="7581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ar" sz="9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Appearance  of Tunica Albuginea</a:t>
            </a:r>
            <a:endParaRPr i="0" sz="900" u="none" cap="none" strike="noStrike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48" name="Google Shape;348;p43"/>
          <p:cNvCxnSpPr>
            <a:stCxn id="345" idx="4"/>
            <a:endCxn id="349" idx="0"/>
          </p:cNvCxnSpPr>
          <p:nvPr/>
        </p:nvCxnSpPr>
        <p:spPr>
          <a:xfrm rot="5400000">
            <a:off x="2256913" y="779338"/>
            <a:ext cx="251100" cy="2374800"/>
          </a:xfrm>
          <a:prstGeom prst="bentConnector3">
            <a:avLst>
              <a:gd fmla="val 4997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350" name="Google Shape;350;p43"/>
          <p:cNvCxnSpPr>
            <a:stCxn id="345" idx="4"/>
            <a:endCxn id="351" idx="0"/>
          </p:cNvCxnSpPr>
          <p:nvPr/>
        </p:nvCxnSpPr>
        <p:spPr>
          <a:xfrm flipH="1" rot="-5400000">
            <a:off x="4737613" y="673438"/>
            <a:ext cx="250200" cy="2585700"/>
          </a:xfrm>
          <a:prstGeom prst="bent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49" name="Google Shape;349;p43"/>
          <p:cNvSpPr txBox="1"/>
          <p:nvPr/>
        </p:nvSpPr>
        <p:spPr>
          <a:xfrm>
            <a:off x="278835" y="2092150"/>
            <a:ext cx="1832700" cy="399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Semineferous cords give rise to: Semineferous tubules</a:t>
            </a:r>
            <a:endParaRPr sz="9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1" name="Google Shape;351;p43"/>
          <p:cNvSpPr txBox="1"/>
          <p:nvPr/>
        </p:nvSpPr>
        <p:spPr>
          <a:xfrm>
            <a:off x="4847025" y="2091375"/>
            <a:ext cx="2617200" cy="399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9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Mesenchyme surrounding tubules gives rise to: Interstitial cells of  Leydig</a:t>
            </a:r>
            <a:endParaRPr sz="9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2" name="Google Shape;352;p43"/>
          <p:cNvSpPr txBox="1"/>
          <p:nvPr/>
        </p:nvSpPr>
        <p:spPr>
          <a:xfrm>
            <a:off x="2549382" y="2108050"/>
            <a:ext cx="8706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Germ cells 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3" name="Google Shape;353;p43"/>
          <p:cNvSpPr txBox="1"/>
          <p:nvPr/>
        </p:nvSpPr>
        <p:spPr>
          <a:xfrm>
            <a:off x="2487035" y="2446308"/>
            <a:ext cx="11844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Mesothelial cells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54" name="Google Shape;354;p43"/>
          <p:cNvCxnSpPr>
            <a:stCxn id="349" idx="3"/>
            <a:endCxn id="353" idx="1"/>
          </p:cNvCxnSpPr>
          <p:nvPr/>
        </p:nvCxnSpPr>
        <p:spPr>
          <a:xfrm>
            <a:off x="2111535" y="2291950"/>
            <a:ext cx="375600" cy="284400"/>
          </a:xfrm>
          <a:prstGeom prst="bentConnector3">
            <a:avLst>
              <a:gd fmla="val 49987" name="adj1"/>
            </a:avLst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355" name="Google Shape;355;p43"/>
          <p:cNvSpPr txBox="1"/>
          <p:nvPr/>
        </p:nvSpPr>
        <p:spPr>
          <a:xfrm>
            <a:off x="3595746" y="2090350"/>
            <a:ext cx="10755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Spermatogonia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6" name="Google Shape;356;p43"/>
          <p:cNvSpPr txBox="1"/>
          <p:nvPr/>
        </p:nvSpPr>
        <p:spPr>
          <a:xfrm>
            <a:off x="3698207" y="2436604"/>
            <a:ext cx="8706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Sertoli cells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357" name="Google Shape;357;p43"/>
          <p:cNvCxnSpPr/>
          <p:nvPr/>
        </p:nvCxnSpPr>
        <p:spPr>
          <a:xfrm>
            <a:off x="3482419" y="2210789"/>
            <a:ext cx="189000" cy="36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43"/>
          <p:cNvCxnSpPr>
            <a:stCxn id="349" idx="3"/>
            <a:endCxn id="352" idx="1"/>
          </p:cNvCxnSpPr>
          <p:nvPr/>
        </p:nvCxnSpPr>
        <p:spPr>
          <a:xfrm flipH="1" rot="10800000">
            <a:off x="2111535" y="2201950"/>
            <a:ext cx="437700" cy="90000"/>
          </a:xfrm>
          <a:prstGeom prst="bentConnector3">
            <a:avLst>
              <a:gd fmla="val 43797" name="adj1"/>
            </a:avLst>
          </a:prstGeom>
          <a:noFill/>
          <a:ln cap="flat" cmpd="sng" w="9525">
            <a:solidFill>
              <a:srgbClr val="E06666"/>
            </a:solidFill>
            <a:prstDash val="solid"/>
            <a:round/>
            <a:headEnd len="med" w="med" type="diamond"/>
            <a:tailEnd len="med" w="med" type="diamond"/>
          </a:ln>
        </p:spPr>
      </p:cxnSp>
      <p:cxnSp>
        <p:nvCxnSpPr>
          <p:cNvPr id="359" name="Google Shape;359;p43"/>
          <p:cNvCxnSpPr/>
          <p:nvPr/>
        </p:nvCxnSpPr>
        <p:spPr>
          <a:xfrm>
            <a:off x="3534067" y="2574389"/>
            <a:ext cx="189000" cy="3600"/>
          </a:xfrm>
          <a:prstGeom prst="straightConnector1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360" name="Google Shape;360;p43"/>
          <p:cNvGraphicFramePr/>
          <p:nvPr/>
        </p:nvGraphicFramePr>
        <p:xfrm>
          <a:off x="278830" y="29953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{2EDFF65A-18D6-4C31-A5E7-A4B42851EF8E}</a:tableStyleId>
              </a:tblPr>
              <a:tblGrid>
                <a:gridCol w="5024625"/>
                <a:gridCol w="3262375"/>
              </a:tblGrid>
              <a:tr h="88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9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Mesodermal structures</a:t>
                      </a:r>
                      <a:endParaRPr b="1" sz="900">
                        <a:solidFill>
                          <a:srgbClr val="BE1E2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9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Endodermal structures</a:t>
                      </a:r>
                      <a:endParaRPr b="1" sz="900">
                        <a:solidFill>
                          <a:srgbClr val="BE1E2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8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Testis: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medulla of genital ridge.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Spermatogonia: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primordial germ cells of yolk sac.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</a:tr>
              <a:tr h="8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Seminiferous tubules: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medullary cords of ridge.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Prostate gland: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prostatic urethra.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Sertoli cells: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mesothelial cells of ridge.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Bulbourethral gland: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from spongy urethra.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Leydig cells: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from mesenchyme surrounding the tubules.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Epididymis, vas deferens, seminal gland, ejaculatory duct: </a:t>
                      </a:r>
                      <a:r>
                        <a:rPr lang="ar" sz="9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from mesonephric duct.</a:t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1" name="Google Shape;361;p43"/>
          <p:cNvSpPr txBox="1"/>
          <p:nvPr/>
        </p:nvSpPr>
        <p:spPr>
          <a:xfrm>
            <a:off x="97725" y="2539200"/>
            <a:ext cx="38235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20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2) Internal genitalia</a:t>
            </a:r>
            <a:r>
              <a:rPr lang="ar" sz="2000">
                <a:solidFill>
                  <a:srgbClr val="E06666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2000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367" name="Google Shape;367;p44"/>
          <p:cNvGraphicFramePr/>
          <p:nvPr/>
        </p:nvGraphicFramePr>
        <p:xfrm>
          <a:off x="412214" y="12212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{2EDFF65A-18D6-4C31-A5E7-A4B42851EF8E}</a:tableStyleId>
              </a:tblPr>
              <a:tblGrid>
                <a:gridCol w="2709975"/>
                <a:gridCol w="2626400"/>
              </a:tblGrid>
              <a:tr h="326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Genital tubercle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</a:tr>
              <a:tr h="4377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1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produced from mesenchyme at the cranial end of cloacal membrane. It elongates to form a primordial phallus</a:t>
                      </a:r>
                      <a:endParaRPr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26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Urogenital folds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Labioscrotal swellings</a:t>
                      </a:r>
                      <a:endParaRPr b="1"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0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1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develop on each side of cloacal membrane</a:t>
                      </a:r>
                      <a:endParaRPr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ar" sz="11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develop on each side of urogenital folds</a:t>
                      </a:r>
                      <a:endParaRPr sz="11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8" name="Google Shape;368;p44"/>
          <p:cNvSpPr txBox="1"/>
          <p:nvPr/>
        </p:nvSpPr>
        <p:spPr>
          <a:xfrm>
            <a:off x="487200" y="3500100"/>
            <a:ext cx="51864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Stimulated by testosterone 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Begins at 9th week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Char char="●"/>
            </a:pPr>
            <a:r>
              <a:rPr lang="ar" sz="1100">
                <a:latin typeface="Bree Serif"/>
                <a:ea typeface="Bree Serif"/>
                <a:cs typeface="Bree Serif"/>
                <a:sym typeface="Bree Serif"/>
              </a:rPr>
              <a:t>Complete differentiation at 12th week: 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phallus enlarges to form the penis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urogenital folds fuse to form the spongy (penile) urethra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ree Serif"/>
              <a:buAutoNum type="arabicPeriod"/>
            </a:pPr>
            <a:r>
              <a:rPr lang="ar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labioscrotal folds (swellings) fuse to form the scrotum</a:t>
            </a:r>
            <a:endParaRPr sz="11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69" name="Google Shape;3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886" y="674088"/>
            <a:ext cx="3153787" cy="404468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4"/>
          <p:cNvSpPr txBox="1"/>
          <p:nvPr/>
        </p:nvSpPr>
        <p:spPr>
          <a:xfrm>
            <a:off x="114475" y="77975"/>
            <a:ext cx="66756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Development of external genitalia 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1" name="Google Shape;371;p44"/>
          <p:cNvSpPr txBox="1"/>
          <p:nvPr/>
        </p:nvSpPr>
        <p:spPr>
          <a:xfrm>
            <a:off x="2229454" y="735258"/>
            <a:ext cx="17019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(from 4th to 7th week)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2" name="Google Shape;372;p44"/>
          <p:cNvSpPr/>
          <p:nvPr/>
        </p:nvSpPr>
        <p:spPr>
          <a:xfrm>
            <a:off x="114470" y="621403"/>
            <a:ext cx="20925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Indifferent Stage 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73" name="Google Shape;373;p44"/>
          <p:cNvSpPr/>
          <p:nvPr/>
        </p:nvSpPr>
        <p:spPr>
          <a:xfrm>
            <a:off x="136950" y="3000400"/>
            <a:ext cx="2092500" cy="577200"/>
          </a:xfrm>
          <a:prstGeom prst="leftArrow">
            <a:avLst>
              <a:gd fmla="val 50000" name="adj1"/>
              <a:gd fmla="val 0" name="adj2"/>
            </a:avLst>
          </a:prstGeom>
          <a:solidFill>
            <a:srgbClr val="F4CCCC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r>
              <a:rPr b="1" lang="ar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ifferent Stage 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 txBox="1"/>
          <p:nvPr>
            <p:ph idx="12" type="sldNum"/>
          </p:nvPr>
        </p:nvSpPr>
        <p:spPr>
          <a:xfrm>
            <a:off x="8756225" y="4807500"/>
            <a:ext cx="274200" cy="2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  <p:graphicFrame>
        <p:nvGraphicFramePr>
          <p:cNvPr id="379" name="Google Shape;379;p45"/>
          <p:cNvGraphicFramePr/>
          <p:nvPr/>
        </p:nvGraphicFramePr>
        <p:xfrm>
          <a:off x="97242" y="14916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{2EDFF65A-18D6-4C31-A5E7-A4B42851EF8E}</a:tableStyleId>
              </a:tblPr>
              <a:tblGrid>
                <a:gridCol w="993325"/>
                <a:gridCol w="2873625"/>
                <a:gridCol w="3516925"/>
              </a:tblGrid>
              <a:tr h="24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Types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</a:t>
                      </a: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Internal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2.</a:t>
                      </a:r>
                      <a:r>
                        <a:rPr b="1" lang="ar" sz="1200">
                          <a:solidFill>
                            <a:srgbClr val="FFFF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External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332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Definition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Descent of testis from posterior abdominal wall to deep inguinal ring.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Descent of testis from deep inguinal ring, through inguinal canal, to scrotum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ar" sz="12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Time</a:t>
                      </a:r>
                      <a:endParaRPr b="1" sz="1200">
                        <a:solidFill>
                          <a:srgbClr val="FFFF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During 12th week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Begins in 7th month and takes 2 to 3 days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" sz="1200">
                          <a:solidFill>
                            <a:srgbClr val="BE1E2D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Causes </a:t>
                      </a:r>
                      <a:endParaRPr b="1" sz="1200">
                        <a:solidFill>
                          <a:srgbClr val="BE1E2D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  relative movement resulting from elongation of cranial part of abdomen away from its caudal part (future pelvic Inguinal canal cavity).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1. Controlled by androgens.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2. Guided by gubernaculum.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3. Facilitated by processus vaginalis. 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" sz="10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4. Helped by increased intra-abdominal pressure resulting from growth of abdominal viscera.</a:t>
                      </a:r>
                      <a:endParaRPr sz="10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0" name="Google Shape;380;p45"/>
          <p:cNvPicPr preferRelativeResize="0"/>
          <p:nvPr/>
        </p:nvPicPr>
        <p:blipFill rotWithShape="1">
          <a:blip r:embed="rId3">
            <a:alphaModFix/>
          </a:blip>
          <a:srcRect b="73191" l="3745" r="52141" t="0"/>
          <a:stretch/>
        </p:blipFill>
        <p:spPr>
          <a:xfrm>
            <a:off x="7481125" y="58026"/>
            <a:ext cx="1659625" cy="10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5"/>
          <p:cNvPicPr preferRelativeResize="0"/>
          <p:nvPr/>
        </p:nvPicPr>
        <p:blipFill rotWithShape="1">
          <a:blip r:embed="rId3">
            <a:alphaModFix/>
          </a:blip>
          <a:srcRect b="73191" l="48493" r="14631" t="0"/>
          <a:stretch/>
        </p:blipFill>
        <p:spPr>
          <a:xfrm>
            <a:off x="7533089" y="1178950"/>
            <a:ext cx="1607661" cy="102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551" y="3701468"/>
            <a:ext cx="1659625" cy="91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4702" y="3720275"/>
            <a:ext cx="1384848" cy="9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5"/>
          <p:cNvSpPr txBox="1"/>
          <p:nvPr/>
        </p:nvSpPr>
        <p:spPr>
          <a:xfrm>
            <a:off x="4401000" y="4675025"/>
            <a:ext cx="2796000" cy="180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External Descent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5" name="Google Shape;385;p45"/>
          <p:cNvSpPr txBox="1"/>
          <p:nvPr/>
        </p:nvSpPr>
        <p:spPr>
          <a:xfrm>
            <a:off x="239288" y="669224"/>
            <a:ext cx="70998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Gubernaculum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  a mesenchymal band extending from inferior pole of gonad to labioscrotal fold.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Inguinal canal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   a pathway formed by gubernaculum through layers of anterior abdominal wall.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b="1"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Processus vaginalis</a:t>
            </a: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   a peritoneal fold passing through inguinal canal before testis, to facilitate its descent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ree Serif"/>
              <a:buChar char="●"/>
            </a:pPr>
            <a:r>
              <a:rPr lang="ar" sz="10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Descent of testis occurs in 2 steps:</a:t>
            </a:r>
            <a:endParaRPr sz="10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6" name="Google Shape;386;p45"/>
          <p:cNvSpPr txBox="1"/>
          <p:nvPr/>
        </p:nvSpPr>
        <p:spPr>
          <a:xfrm>
            <a:off x="159969" y="94725"/>
            <a:ext cx="351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Descent </a:t>
            </a:r>
            <a:r>
              <a:rPr b="1" lang="ar" sz="3000">
                <a:latin typeface="Bree Serif"/>
                <a:ea typeface="Bree Serif"/>
                <a:cs typeface="Bree Serif"/>
                <a:sym typeface="Bree Serif"/>
              </a:rPr>
              <a:t>of testis </a:t>
            </a:r>
            <a:endParaRPr b="1" sz="3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7" name="Google Shape;387;p45"/>
          <p:cNvSpPr/>
          <p:nvPr/>
        </p:nvSpPr>
        <p:spPr>
          <a:xfrm>
            <a:off x="7787739" y="966625"/>
            <a:ext cx="424800" cy="1275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5"/>
          <p:cNvSpPr/>
          <p:nvPr/>
        </p:nvSpPr>
        <p:spPr>
          <a:xfrm>
            <a:off x="7533075" y="1638254"/>
            <a:ext cx="492300" cy="1806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0500" y="3714650"/>
            <a:ext cx="1615725" cy="95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5"/>
          <p:cNvPicPr preferRelativeResize="0"/>
          <p:nvPr/>
        </p:nvPicPr>
        <p:blipFill rotWithShape="1">
          <a:blip r:embed="rId7">
            <a:alphaModFix/>
          </a:blip>
          <a:srcRect b="22377" l="1136" r="34993" t="39013"/>
          <a:stretch/>
        </p:blipFill>
        <p:spPr>
          <a:xfrm>
            <a:off x="593075" y="3770425"/>
            <a:ext cx="1555425" cy="8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5"/>
          <p:cNvSpPr txBox="1"/>
          <p:nvPr/>
        </p:nvSpPr>
        <p:spPr>
          <a:xfrm>
            <a:off x="874575" y="4675025"/>
            <a:ext cx="2796000" cy="180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Internal </a:t>
            </a:r>
            <a:r>
              <a:rPr lang="ar" sz="1000">
                <a:latin typeface="Bree Serif"/>
                <a:ea typeface="Bree Serif"/>
                <a:cs typeface="Bree Serif"/>
                <a:sym typeface="Bree Serif"/>
              </a:rPr>
              <a:t>Descent</a:t>
            </a: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29E7C"/>
      </a:lt2>
      <a:accent1>
        <a:srgbClr val="F3D6B8"/>
      </a:accent1>
      <a:accent2>
        <a:srgbClr val="F8C38E"/>
      </a:accent2>
      <a:accent3>
        <a:srgbClr val="E6B788"/>
      </a:accent3>
      <a:accent4>
        <a:srgbClr val="EEB276"/>
      </a:accent4>
      <a:accent5>
        <a:srgbClr val="D09551"/>
      </a:accent5>
      <a:accent6>
        <a:srgbClr val="CEAE7E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