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ada"/>
      <p:regular r:id="rId18"/>
      <p:bold r:id="rId19"/>
    </p:embeddedFont>
    <p:embeddedFont>
      <p:font typeface="Bree Serif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DBC139C-F095-401C-89D4-1FE597F0A3B0}">
  <a:tblStyle styleId="{CDBC139C-F095-401C-89D4-1FE597F0A3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reeSerif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Mada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ad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5eac0316540ef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85eac0316540ef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2f0e5fa3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2f0e5fa3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33f1547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33f1547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349a5dd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349a5dd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cc511b49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cc511b49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22655f847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22655f84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2f0e5fa3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2f0e5fa3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42150" y="673425"/>
            <a:ext cx="234000" cy="8718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E1E2D"/>
              </a:solidFill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56480" l="9407" r="71419" t="18268"/>
          <a:stretch/>
        </p:blipFill>
        <p:spPr>
          <a:xfrm>
            <a:off x="8730000" y="4771825"/>
            <a:ext cx="381749" cy="3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hyperlink" Target="https://docs.google.com/presentation/d/1JD4j9V1SZbw_6y2NgFQe5aUfxkYqYphFJ-Vm0hIYwso/edit?usp=sharing" TargetMode="External"/><Relationship Id="rId7" Type="http://schemas.openxmlformats.org/officeDocument/2006/relationships/image" Target="../media/image9.jp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hyperlink" Target="https://twitter.com/Anatomy438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www.sarahah.com/messages/user/2bda1359-b366-4952-9ee4-9f797a9b65f3" TargetMode="External"/><Relationship Id="rId7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9" Type="http://schemas.openxmlformats.org/officeDocument/2006/relationships/image" Target="../media/image19.jpg"/><Relationship Id="rId5" Type="http://schemas.openxmlformats.org/officeDocument/2006/relationships/image" Target="../media/image11.jpg"/><Relationship Id="rId6" Type="http://schemas.openxmlformats.org/officeDocument/2006/relationships/image" Target="../media/image7.jpg"/><Relationship Id="rId7" Type="http://schemas.openxmlformats.org/officeDocument/2006/relationships/image" Target="../media/image10.jpg"/><Relationship Id="rId8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1736950" y="1207050"/>
            <a:ext cx="6233700" cy="225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BE1E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2855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2855411" y="248390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Reproductive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Embryology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-Lecture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4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2791650" y="1675116"/>
            <a:ext cx="42300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Placenta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5">
            <a:alphaModFix/>
          </a:blip>
          <a:srcRect b="40678" l="16887" r="21277" t="28723"/>
          <a:stretch/>
        </p:blipFill>
        <p:spPr>
          <a:xfrm>
            <a:off x="3793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/>
        </p:nvSpPr>
        <p:spPr>
          <a:xfrm>
            <a:off x="4381050" y="2790112"/>
            <a:ext cx="10512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7">
            <a:alphaModFix/>
          </a:blip>
          <a:srcRect b="15982" l="15947" r="18154" t="21754"/>
          <a:stretch/>
        </p:blipFill>
        <p:spPr>
          <a:xfrm>
            <a:off x="671950" y="1595275"/>
            <a:ext cx="2183451" cy="15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6500" y="2879009"/>
            <a:ext cx="1200350" cy="74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6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6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9" name="Google Shape;399;p46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0" name="Google Shape;400;p46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1" name="Google Shape;401;p46"/>
          <p:cNvSpPr txBox="1"/>
          <p:nvPr/>
        </p:nvSpPr>
        <p:spPr>
          <a:xfrm>
            <a:off x="5127163" y="14905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2" name="Google Shape;402;p46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403" name="Google Shape;403;p46"/>
          <p:cNvSpPr/>
          <p:nvPr/>
        </p:nvSpPr>
        <p:spPr>
          <a:xfrm rot="10797124">
            <a:off x="8060850" y="4533850"/>
            <a:ext cx="1075800" cy="3765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6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05" name="Google Shape;405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9788" y="4694550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1751" y="4722846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07" name="Google Shape;407;p46"/>
          <p:cNvSpPr txBox="1"/>
          <p:nvPr/>
        </p:nvSpPr>
        <p:spPr>
          <a:xfrm rot="-1103">
            <a:off x="8201548" y="449109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08" name="Google Shape;408;p46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852925" y="2043525"/>
            <a:ext cx="217200" cy="19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6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852925" y="2730575"/>
            <a:ext cx="217200" cy="19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/>
        </p:nvSpPr>
        <p:spPr>
          <a:xfrm>
            <a:off x="974900" y="1943625"/>
            <a:ext cx="5361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Identify nothing because there is no objectives in the Dr’s lectures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There is also nothing here but we want to fill the space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worth noting that, this lecture was done while coronavirus pandemic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would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like to thank the batch and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academic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leaders for their hard working in these two years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Free space for adding any things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4">
            <a:alphaModFix/>
          </a:blip>
          <a:srcRect b="79975" l="75041" r="14386" t="0"/>
          <a:stretch/>
        </p:blipFill>
        <p:spPr>
          <a:xfrm>
            <a:off x="7899088" y="1570116"/>
            <a:ext cx="387666" cy="37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 b="85198" l="1163" r="89822" t="0"/>
          <a:stretch/>
        </p:blipFill>
        <p:spPr>
          <a:xfrm rot="-6953490">
            <a:off x="6808136" y="2657757"/>
            <a:ext cx="494555" cy="378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8"/>
          <p:cNvGrpSpPr/>
          <p:nvPr/>
        </p:nvGrpSpPr>
        <p:grpSpPr>
          <a:xfrm>
            <a:off x="8205236" y="1943619"/>
            <a:ext cx="757024" cy="738050"/>
            <a:chOff x="177171" y="1726174"/>
            <a:chExt cx="1008155" cy="993338"/>
          </a:xfrm>
        </p:grpSpPr>
        <p:pic>
          <p:nvPicPr>
            <p:cNvPr id="226" name="Google Shape;226;p38"/>
            <p:cNvPicPr preferRelativeResize="0"/>
            <p:nvPr/>
          </p:nvPicPr>
          <p:blipFill rotWithShape="1">
            <a:blip r:embed="rId4">
              <a:alphaModFix/>
            </a:blip>
            <a:srcRect b="66792" l="9354" r="74521" t="0"/>
            <a:stretch/>
          </p:blipFill>
          <p:spPr>
            <a:xfrm rot="19">
              <a:off x="246927" y="1726176"/>
              <a:ext cx="938399" cy="929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8"/>
            <p:cNvSpPr/>
            <p:nvPr/>
          </p:nvSpPr>
          <p:spPr>
            <a:xfrm>
              <a:off x="177171" y="2413212"/>
              <a:ext cx="378300" cy="306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" name="Google Shape;2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8638">
            <a:off x="7924062" y="2789172"/>
            <a:ext cx="489733" cy="5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 rotWithShape="1">
          <a:blip r:embed="rId6">
            <a:alphaModFix/>
          </a:blip>
          <a:srcRect b="68013" l="91893" r="-205" t="5657"/>
          <a:stretch/>
        </p:blipFill>
        <p:spPr>
          <a:xfrm>
            <a:off x="8509446" y="3156329"/>
            <a:ext cx="387666" cy="45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38"/>
          <p:cNvGrpSpPr/>
          <p:nvPr/>
        </p:nvGrpSpPr>
        <p:grpSpPr>
          <a:xfrm>
            <a:off x="6954402" y="4119746"/>
            <a:ext cx="907747" cy="774053"/>
            <a:chOff x="-3" y="2941789"/>
            <a:chExt cx="1375790" cy="1109276"/>
          </a:xfrm>
        </p:grpSpPr>
        <p:grpSp>
          <p:nvGrpSpPr>
            <p:cNvPr id="231" name="Google Shape;231;p38"/>
            <p:cNvGrpSpPr/>
            <p:nvPr/>
          </p:nvGrpSpPr>
          <p:grpSpPr>
            <a:xfrm>
              <a:off x="4" y="2941789"/>
              <a:ext cx="1375784" cy="1109276"/>
              <a:chOff x="3566" y="2724900"/>
              <a:chExt cx="1375784" cy="1109276"/>
            </a:xfrm>
          </p:grpSpPr>
          <p:pic>
            <p:nvPicPr>
              <p:cNvPr id="232" name="Google Shape;232;p38"/>
              <p:cNvPicPr preferRelativeResize="0"/>
              <p:nvPr/>
            </p:nvPicPr>
            <p:blipFill rotWithShape="1">
              <a:blip r:embed="rId4">
                <a:alphaModFix/>
              </a:blip>
              <a:srcRect b="20196" l="11422" r="67978" t="45214"/>
              <a:stretch/>
            </p:blipFill>
            <p:spPr>
              <a:xfrm>
                <a:off x="40675" y="2835450"/>
                <a:ext cx="1236603" cy="9987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38"/>
              <p:cNvSpPr/>
              <p:nvPr/>
            </p:nvSpPr>
            <p:spPr>
              <a:xfrm>
                <a:off x="791650" y="2724900"/>
                <a:ext cx="587700" cy="395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8"/>
              <p:cNvSpPr/>
              <p:nvPr/>
            </p:nvSpPr>
            <p:spPr>
              <a:xfrm rot="5156853">
                <a:off x="-59146" y="3362007"/>
                <a:ext cx="369323" cy="218337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38"/>
            <p:cNvSpPr/>
            <p:nvPr/>
          </p:nvSpPr>
          <p:spPr>
            <a:xfrm>
              <a:off x="-3" y="3046914"/>
              <a:ext cx="355200" cy="7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Google Shape;236;p38"/>
          <p:cNvPicPr preferRelativeResize="0"/>
          <p:nvPr/>
        </p:nvPicPr>
        <p:blipFill rotWithShape="1">
          <a:blip r:embed="rId4">
            <a:alphaModFix/>
          </a:blip>
          <a:srcRect b="43033" l="23711" r="63311" t="26861"/>
          <a:stretch/>
        </p:blipFill>
        <p:spPr>
          <a:xfrm>
            <a:off x="7556425" y="3392430"/>
            <a:ext cx="548224" cy="6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7">
            <a:alphaModFix/>
          </a:blip>
          <a:srcRect b="4320" l="68721" r="-2572" t="32336"/>
          <a:stretch/>
        </p:blipFill>
        <p:spPr>
          <a:xfrm>
            <a:off x="7862143" y="3930872"/>
            <a:ext cx="1208422" cy="115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b="21625" l="23798" r="67043" t="65529"/>
          <a:stretch/>
        </p:blipFill>
        <p:spPr>
          <a:xfrm rot="-794723">
            <a:off x="7732474" y="2336625"/>
            <a:ext cx="342053" cy="3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6">
            <a:alphaModFix/>
          </a:blip>
          <a:srcRect b="0" l="64708" r="25542" t="57992"/>
          <a:stretch/>
        </p:blipFill>
        <p:spPr>
          <a:xfrm rot="933220">
            <a:off x="7242581" y="2722319"/>
            <a:ext cx="432451" cy="68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8">
            <a:alphaModFix/>
          </a:blip>
          <a:srcRect b="71101" l="3438" r="72468" t="3439"/>
          <a:stretch/>
        </p:blipFill>
        <p:spPr>
          <a:xfrm rot="-18">
            <a:off x="6781305" y="1570119"/>
            <a:ext cx="968980" cy="96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6">
            <a:alphaModFix/>
          </a:blip>
          <a:srcRect b="49985" l="674" r="85148" t="34138"/>
          <a:stretch/>
        </p:blipFill>
        <p:spPr>
          <a:xfrm>
            <a:off x="6825732" y="3655093"/>
            <a:ext cx="791987" cy="33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 rotWithShape="1">
          <a:blip r:embed="rId9">
            <a:alphaModFix/>
          </a:blip>
          <a:srcRect b="25749" l="0" r="0" t="0"/>
          <a:stretch/>
        </p:blipFill>
        <p:spPr>
          <a:xfrm>
            <a:off x="2254297" y="2570375"/>
            <a:ext cx="221159" cy="20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idx="12" type="sldNum"/>
          </p:nvPr>
        </p:nvSpPr>
        <p:spPr>
          <a:xfrm>
            <a:off x="8756225" y="4807500"/>
            <a:ext cx="2961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48" name="Google Shape;248;p39"/>
          <p:cNvSpPr/>
          <p:nvPr/>
        </p:nvSpPr>
        <p:spPr>
          <a:xfrm>
            <a:off x="246075" y="972625"/>
            <a:ext cx="6210300" cy="186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 fetomaternal structure.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Formed by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beginning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4th month.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and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 by the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end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of the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4th month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a complete vascular network in placenta is established 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(after degenerate of corpus luteum)</a:t>
            </a:r>
            <a:endParaRPr sz="10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the primary site for exchange of gases and nutrients between mother and fetus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Full term placenta shows: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Discoid in shape,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Weighs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(500 – 600)g,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Diameter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15-25 cm,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Thickness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2-3 cm.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Umbilical cord is attached to the center.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has two surfaces: Fetal &amp; Maternal.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Fate of placenta :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Within 15 minutes after birth of the infant, the strong uterine contractions that continue after birth compress uterine blood vessels  to limit bleeding &amp; cause the placenta to detach from the uterine wall.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49" name="Google Shape;249;p39"/>
          <p:cNvCxnSpPr>
            <a:stCxn id="248" idx="0"/>
            <a:endCxn id="248" idx="0"/>
          </p:cNvCxnSpPr>
          <p:nvPr/>
        </p:nvCxnSpPr>
        <p:spPr>
          <a:xfrm>
            <a:off x="3351225" y="9726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9"/>
          <p:cNvCxnSpPr/>
          <p:nvPr/>
        </p:nvCxnSpPr>
        <p:spPr>
          <a:xfrm>
            <a:off x="2794722" y="411868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9"/>
          <p:cNvSpPr/>
          <p:nvPr/>
        </p:nvSpPr>
        <p:spPr>
          <a:xfrm>
            <a:off x="102675" y="3275600"/>
            <a:ext cx="2691900" cy="1560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Fetal Part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Villous Chorion.</a:t>
            </a:r>
            <a:endParaRPr sz="1000">
              <a:solidFill>
                <a:srgbClr val="E6913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the bushy area at the embryonic pole.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Its villi are more in number, enlarged and branch profusely.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2" name="Google Shape;252;p39"/>
          <p:cNvSpPr/>
          <p:nvPr/>
        </p:nvSpPr>
        <p:spPr>
          <a:xfrm>
            <a:off x="2982000" y="3299938"/>
            <a:ext cx="3595800" cy="15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Maternal Part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A64D79"/>
                </a:solidFill>
                <a:latin typeface="Bree Serif"/>
                <a:ea typeface="Bree Serif"/>
                <a:cs typeface="Bree Serif"/>
                <a:sym typeface="Bree Serif"/>
              </a:rPr>
              <a:t>Decidua Basali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(part of the decidua deep to the conceptus.)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By the end of 4th month, the decidua basalis is replaced by the fetal component of the placenta.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Decidua (Gravid Endometrium): It is the functional layer of the endometrium during pregnancy which is shed after parturition.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2337250" y="2972000"/>
            <a:ext cx="1541700" cy="279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Formation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54" name="Google Shape;254;p39"/>
          <p:cNvCxnSpPr>
            <a:stCxn id="253" idx="1"/>
            <a:endCxn id="251" idx="0"/>
          </p:cNvCxnSpPr>
          <p:nvPr/>
        </p:nvCxnSpPr>
        <p:spPr>
          <a:xfrm flipH="1">
            <a:off x="1448650" y="3111800"/>
            <a:ext cx="888600" cy="163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9"/>
          <p:cNvCxnSpPr>
            <a:stCxn id="253" idx="3"/>
            <a:endCxn id="252" idx="0"/>
          </p:cNvCxnSpPr>
          <p:nvPr/>
        </p:nvCxnSpPr>
        <p:spPr>
          <a:xfrm>
            <a:off x="3878950" y="3111800"/>
            <a:ext cx="900900" cy="188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39"/>
          <p:cNvSpPr txBox="1"/>
          <p:nvPr/>
        </p:nvSpPr>
        <p:spPr>
          <a:xfrm>
            <a:off x="102675" y="85350"/>
            <a:ext cx="48741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Placenta 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050" y="762975"/>
            <a:ext cx="1629201" cy="168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/>
          <p:nvPr/>
        </p:nvSpPr>
        <p:spPr>
          <a:xfrm>
            <a:off x="144550" y="733913"/>
            <a:ext cx="1541700" cy="2796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Introduction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3575" y="3047600"/>
            <a:ext cx="2132148" cy="178830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/>
          <p:nvPr/>
        </p:nvSpPr>
        <p:spPr>
          <a:xfrm>
            <a:off x="8607074" y="3190753"/>
            <a:ext cx="338400" cy="837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9"/>
          <p:cNvSpPr/>
          <p:nvPr/>
        </p:nvSpPr>
        <p:spPr>
          <a:xfrm>
            <a:off x="7515613" y="3945076"/>
            <a:ext cx="456600" cy="837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7581735" y="3232271"/>
            <a:ext cx="338400" cy="837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9"/>
          <p:cNvSpPr/>
          <p:nvPr/>
        </p:nvSpPr>
        <p:spPr>
          <a:xfrm>
            <a:off x="7581735" y="4028664"/>
            <a:ext cx="338400" cy="837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>
            <p:ph idx="12" type="sldNum"/>
          </p:nvPr>
        </p:nvSpPr>
        <p:spPr>
          <a:xfrm>
            <a:off x="8756225" y="4807500"/>
            <a:ext cx="2967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69" name="Google Shape;269;p40"/>
          <p:cNvSpPr/>
          <p:nvPr/>
        </p:nvSpPr>
        <p:spPr>
          <a:xfrm>
            <a:off x="3354200" y="1062550"/>
            <a:ext cx="1859100" cy="312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Surfaces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70" name="Google Shape;270;p40"/>
          <p:cNvCxnSpPr>
            <a:stCxn id="269" idx="3"/>
            <a:endCxn id="271" idx="0"/>
          </p:cNvCxnSpPr>
          <p:nvPr/>
        </p:nvCxnSpPr>
        <p:spPr>
          <a:xfrm>
            <a:off x="5213300" y="1218700"/>
            <a:ext cx="2270700" cy="66300"/>
          </a:xfrm>
          <a:prstGeom prst="bentConnector2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40"/>
          <p:cNvCxnSpPr>
            <a:stCxn id="269" idx="1"/>
            <a:endCxn id="273" idx="0"/>
          </p:cNvCxnSpPr>
          <p:nvPr/>
        </p:nvCxnSpPr>
        <p:spPr>
          <a:xfrm flipH="1">
            <a:off x="1560800" y="1218700"/>
            <a:ext cx="1793400" cy="46200"/>
          </a:xfrm>
          <a:prstGeom prst="bentConnector2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40"/>
          <p:cNvSpPr/>
          <p:nvPr/>
        </p:nvSpPr>
        <p:spPr>
          <a:xfrm>
            <a:off x="631223" y="1264900"/>
            <a:ext cx="1859100" cy="312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Fetal Surface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6554598" y="1285025"/>
            <a:ext cx="1859100" cy="312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Maternal Surface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136975" y="1625275"/>
            <a:ext cx="2847600" cy="1113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3499" lvl="0" marL="8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Smooth because it is covered with the amnion.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89999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Developed from chorionic sac.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8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umbilical cord is attached to its center.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8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chorionic vessels are radiating from the umbilical cord.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5930825" y="1625275"/>
            <a:ext cx="3099600" cy="1173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Rough.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Derived from endometrium.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Formed of (15 –20) irregular convex areas (Cotyledons) which are separated by grooves (placental septa).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Each cotyledon is covered by a thin layer of decidua basalis.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76" name="Google Shape;276;p40"/>
          <p:cNvCxnSpPr>
            <a:stCxn id="273" idx="2"/>
            <a:endCxn id="274" idx="0"/>
          </p:cNvCxnSpPr>
          <p:nvPr/>
        </p:nvCxnSpPr>
        <p:spPr>
          <a:xfrm>
            <a:off x="1560773" y="1577200"/>
            <a:ext cx="0" cy="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40"/>
          <p:cNvCxnSpPr>
            <a:stCxn id="271" idx="2"/>
            <a:endCxn id="275" idx="0"/>
          </p:cNvCxnSpPr>
          <p:nvPr/>
        </p:nvCxnSpPr>
        <p:spPr>
          <a:xfrm flipH="1">
            <a:off x="7480548" y="1597325"/>
            <a:ext cx="3600" cy="2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42136" t="0"/>
          <a:stretch/>
        </p:blipFill>
        <p:spPr>
          <a:xfrm>
            <a:off x="4377374" y="1664750"/>
            <a:ext cx="1394775" cy="11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/>
          <p:nvPr/>
        </p:nvSpPr>
        <p:spPr>
          <a:xfrm>
            <a:off x="4636576" y="2065100"/>
            <a:ext cx="274200" cy="136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0"/>
          <p:cNvSpPr txBox="1"/>
          <p:nvPr/>
        </p:nvSpPr>
        <p:spPr>
          <a:xfrm>
            <a:off x="136975" y="24100"/>
            <a:ext cx="48741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Placenta cont. 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1" name="Google Shape;281;p40"/>
          <p:cNvSpPr/>
          <p:nvPr/>
        </p:nvSpPr>
        <p:spPr>
          <a:xfrm>
            <a:off x="1310775" y="4113316"/>
            <a:ext cx="5254500" cy="730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Large blood filled spaces which are freely communicating.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They receive spiral arteries from the lacunae in the syncytiotrophoblast.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The spaces are drained through endometrial veins.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Both arteries and veins pass through pores in the cytotrophoblastic shell.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2" name="Google Shape;282;p40"/>
          <p:cNvSpPr/>
          <p:nvPr/>
        </p:nvSpPr>
        <p:spPr>
          <a:xfrm>
            <a:off x="46475" y="752125"/>
            <a:ext cx="2559000" cy="2598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Placental 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externally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3" name="Google Shape;283;p40"/>
          <p:cNvSpPr/>
          <p:nvPr/>
        </p:nvSpPr>
        <p:spPr>
          <a:xfrm>
            <a:off x="46475" y="2893975"/>
            <a:ext cx="2559000" cy="2598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Placental internally 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4" name="Google Shape;284;p40"/>
          <p:cNvSpPr/>
          <p:nvPr/>
        </p:nvSpPr>
        <p:spPr>
          <a:xfrm>
            <a:off x="195375" y="4129982"/>
            <a:ext cx="1267800" cy="713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Intervillous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 Space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5" name="Google Shape;285;p40"/>
          <p:cNvSpPr/>
          <p:nvPr/>
        </p:nvSpPr>
        <p:spPr>
          <a:xfrm>
            <a:off x="1310775" y="3280325"/>
            <a:ext cx="5254500" cy="768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consists of two or more stem villi with their many branch villi.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receives (80-100) maternal spiral arteries that enter the intervillous spaces at regular intervals.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6" name="Google Shape;286;p40"/>
          <p:cNvSpPr/>
          <p:nvPr/>
        </p:nvSpPr>
        <p:spPr>
          <a:xfrm>
            <a:off x="195375" y="3307851"/>
            <a:ext cx="1267800" cy="713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Structure of a Cotyledon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 rotWithShape="1">
          <a:blip r:embed="rId3">
            <a:alphaModFix/>
          </a:blip>
          <a:srcRect b="0" l="57749" r="-1383" t="0"/>
          <a:stretch/>
        </p:blipFill>
        <p:spPr>
          <a:xfrm>
            <a:off x="3113150" y="1664750"/>
            <a:ext cx="1051750" cy="11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925" y="3138875"/>
            <a:ext cx="2025156" cy="170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/>
          <p:nvPr/>
        </p:nvSpPr>
        <p:spPr>
          <a:xfrm rot="-587161">
            <a:off x="8276878" y="3796644"/>
            <a:ext cx="323000" cy="55490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0"/>
          <p:cNvSpPr/>
          <p:nvPr/>
        </p:nvSpPr>
        <p:spPr>
          <a:xfrm>
            <a:off x="8117025" y="3307925"/>
            <a:ext cx="296700" cy="66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1" name="Google Shape;291;p40"/>
          <p:cNvCxnSpPr>
            <a:stCxn id="289" idx="3"/>
          </p:cNvCxnSpPr>
          <p:nvPr/>
        </p:nvCxnSpPr>
        <p:spPr>
          <a:xfrm>
            <a:off x="8597528" y="4046645"/>
            <a:ext cx="249600" cy="3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92" name="Google Shape;292;p40"/>
          <p:cNvSpPr txBox="1"/>
          <p:nvPr/>
        </p:nvSpPr>
        <p:spPr>
          <a:xfrm>
            <a:off x="8756225" y="4289700"/>
            <a:ext cx="514200" cy="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00">
                <a:solidFill>
                  <a:srgbClr val="666666"/>
                </a:solidFill>
              </a:rPr>
              <a:t>Cotyledon</a:t>
            </a:r>
            <a:endParaRPr sz="400">
              <a:solidFill>
                <a:srgbClr val="666666"/>
              </a:solidFill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8834825" y="4385600"/>
            <a:ext cx="274200" cy="66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>
            <p:ph idx="12" type="sldNum"/>
          </p:nvPr>
        </p:nvSpPr>
        <p:spPr>
          <a:xfrm>
            <a:off x="8756225" y="4807500"/>
            <a:ext cx="2961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99" name="Google Shape;299;p41"/>
          <p:cNvSpPr txBox="1"/>
          <p:nvPr/>
        </p:nvSpPr>
        <p:spPr>
          <a:xfrm>
            <a:off x="204775" y="146075"/>
            <a:ext cx="48741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Placental circulation  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0" name="Google Shape;300;p41"/>
          <p:cNvSpPr/>
          <p:nvPr/>
        </p:nvSpPr>
        <p:spPr>
          <a:xfrm>
            <a:off x="164100" y="905000"/>
            <a:ext cx="2454900" cy="2772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F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etal placental circulation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41"/>
          <p:cNvSpPr/>
          <p:nvPr/>
        </p:nvSpPr>
        <p:spPr>
          <a:xfrm>
            <a:off x="164100" y="2640450"/>
            <a:ext cx="2454900" cy="143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Arterio-capillary venous network: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brings the fetal blood extremely close to the maternal blood.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well oxygenated fetal blood in the capillaries passes into veins accompanying the chorionic arteries.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164100" y="4152575"/>
            <a:ext cx="2454900" cy="62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At the umbilical cord, they form the </a:t>
            </a:r>
            <a:r>
              <a:rPr b="1" lang="ar" sz="1000">
                <a:solidFill>
                  <a:srgbClr val="660000"/>
                </a:solidFill>
                <a:latin typeface="Bree Serif"/>
                <a:ea typeface="Bree Serif"/>
                <a:cs typeface="Bree Serif"/>
                <a:sym typeface="Bree Serif"/>
              </a:rPr>
              <a:t>One Umbilical Vein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3" name="Google Shape;303;p41"/>
          <p:cNvSpPr/>
          <p:nvPr/>
        </p:nvSpPr>
        <p:spPr>
          <a:xfrm>
            <a:off x="164100" y="1388425"/>
            <a:ext cx="2387400" cy="105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990000"/>
                </a:solidFill>
                <a:latin typeface="Bree Serif"/>
                <a:ea typeface="Bree Serif"/>
                <a:cs typeface="Bree Serif"/>
                <a:sym typeface="Bree Serif"/>
              </a:rPr>
              <a:t>Two Umbilical Arteries:</a:t>
            </a:r>
            <a:endParaRPr b="1" sz="1000">
              <a:solidFill>
                <a:srgbClr val="99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8750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Carry poorly oxygenated blood from the fetus to the placenta.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8750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Within the branch chorionic villi, they form: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4" name="Google Shape;304;p41"/>
          <p:cNvSpPr/>
          <p:nvPr/>
        </p:nvSpPr>
        <p:spPr>
          <a:xfrm>
            <a:off x="6233225" y="905000"/>
            <a:ext cx="2797200" cy="340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80000" spcFirstLastPara="1" rIns="121950" wrap="square" tIns="121950">
            <a:noAutofit/>
          </a:bodyPr>
          <a:lstStyle/>
          <a:p>
            <a:pPr indent="-15875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80 –100 spiral endometrial arteries discharge into the intervillous space.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875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blood is propelled in jet like fountains by the maternal blood pressure.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Now the pressure  of this entering blood is higher than that in the intervillous space.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forms a roof of the space.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875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As the pressure dissipates, the blood flows slowly around the branch villi.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Exchange of metabolites and gases with the fetal blood.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875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As the pressure decreases, the blood flows back from the chorionic plate and enter the endometrial veins to the maternal circulation.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6338225" y="4422550"/>
            <a:ext cx="2692200" cy="2772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Maternal 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placental circulation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06" name="Google Shape;3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188" y="1347799"/>
            <a:ext cx="3298150" cy="27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/>
          <p:nvPr/>
        </p:nvSpPr>
        <p:spPr>
          <a:xfrm>
            <a:off x="4500575" y="1373850"/>
            <a:ext cx="578400" cy="1962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1"/>
          <p:cNvSpPr/>
          <p:nvPr/>
        </p:nvSpPr>
        <p:spPr>
          <a:xfrm>
            <a:off x="3556600" y="1388425"/>
            <a:ext cx="578400" cy="196200"/>
          </a:xfrm>
          <a:prstGeom prst="rect">
            <a:avLst/>
          </a:prstGeom>
          <a:noFill/>
          <a:ln cap="flat" cmpd="sng" w="19050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9" name="Google Shape;309;p41"/>
          <p:cNvCxnSpPr>
            <a:stCxn id="300" idx="3"/>
          </p:cNvCxnSpPr>
          <p:nvPr/>
        </p:nvCxnSpPr>
        <p:spPr>
          <a:xfrm>
            <a:off x="2619000" y="1043600"/>
            <a:ext cx="1692000" cy="506100"/>
          </a:xfrm>
          <a:prstGeom prst="curvedConnector3">
            <a:avLst>
              <a:gd fmla="val 89604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41"/>
          <p:cNvCxnSpPr>
            <a:stCxn id="305" idx="1"/>
            <a:endCxn id="306" idx="2"/>
          </p:cNvCxnSpPr>
          <p:nvPr/>
        </p:nvCxnSpPr>
        <p:spPr>
          <a:xfrm rot="10800000">
            <a:off x="4463225" y="4123150"/>
            <a:ext cx="1875000" cy="438000"/>
          </a:xfrm>
          <a:prstGeom prst="curved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41"/>
          <p:cNvSpPr txBox="1"/>
          <p:nvPr/>
        </p:nvSpPr>
        <p:spPr>
          <a:xfrm>
            <a:off x="4784650" y="3767175"/>
            <a:ext cx="341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❶</a:t>
            </a:r>
            <a:endParaRPr/>
          </a:p>
        </p:txBody>
      </p:sp>
      <p:sp>
        <p:nvSpPr>
          <p:cNvPr id="312" name="Google Shape;312;p41"/>
          <p:cNvSpPr txBox="1"/>
          <p:nvPr/>
        </p:nvSpPr>
        <p:spPr>
          <a:xfrm>
            <a:off x="4564775" y="3141250"/>
            <a:ext cx="514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❷</a:t>
            </a: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4399000" y="2573475"/>
            <a:ext cx="422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❸</a:t>
            </a:r>
            <a:endParaRPr/>
          </a:p>
        </p:txBody>
      </p:sp>
      <p:sp>
        <p:nvSpPr>
          <p:cNvPr id="314" name="Google Shape;314;p41"/>
          <p:cNvSpPr txBox="1"/>
          <p:nvPr/>
        </p:nvSpPr>
        <p:spPr>
          <a:xfrm>
            <a:off x="3976300" y="3743775"/>
            <a:ext cx="422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❹</a:t>
            </a:r>
            <a:endParaRPr/>
          </a:p>
        </p:txBody>
      </p:sp>
      <p:sp>
        <p:nvSpPr>
          <p:cNvPr id="315" name="Google Shape;315;p41"/>
          <p:cNvSpPr/>
          <p:nvPr/>
        </p:nvSpPr>
        <p:spPr>
          <a:xfrm>
            <a:off x="3468825" y="1702475"/>
            <a:ext cx="456300" cy="1038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21" name="Google Shape;321;p42"/>
          <p:cNvSpPr/>
          <p:nvPr/>
        </p:nvSpPr>
        <p:spPr>
          <a:xfrm>
            <a:off x="470470" y="2253868"/>
            <a:ext cx="3245100" cy="36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Cytotrophoblast.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2" name="Google Shape;322;p42"/>
          <p:cNvSpPr/>
          <p:nvPr/>
        </p:nvSpPr>
        <p:spPr>
          <a:xfrm>
            <a:off x="470470" y="2653589"/>
            <a:ext cx="3245100" cy="36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Connective tissue of the villus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3" name="Google Shape;323;p42"/>
          <p:cNvSpPr/>
          <p:nvPr/>
        </p:nvSpPr>
        <p:spPr>
          <a:xfrm>
            <a:off x="470450" y="3053350"/>
            <a:ext cx="3245100" cy="36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Endothelium  of fetal capillaries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470450" y="1853954"/>
            <a:ext cx="3245100" cy="36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Syncytiotrophoblast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192500" y="1828550"/>
            <a:ext cx="560250" cy="386200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96000" y="163925"/>
            <a:ext cx="48741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Placental Membrane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274175" y="770225"/>
            <a:ext cx="6943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It is a composite thin membrane of extra fetal tissues which separates the fetal and maternal bloods.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5324150" y="1216325"/>
            <a:ext cx="3669900" cy="492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At full term </a:t>
            </a:r>
            <a:endParaRPr b="1"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it becomes thinner and composed of three layers only: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5597854" y="2268941"/>
            <a:ext cx="3432600" cy="36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Connective tissue of the villus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5597833" y="2668698"/>
            <a:ext cx="3432600" cy="36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Endothelium of fetal capillaries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1" name="Google Shape;331;p42"/>
          <p:cNvSpPr/>
          <p:nvPr/>
        </p:nvSpPr>
        <p:spPr>
          <a:xfrm>
            <a:off x="5597813" y="1879550"/>
            <a:ext cx="3432600" cy="36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Syncytiotrophoblast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5418650" y="3068475"/>
            <a:ext cx="3611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At some sites, the syncytio comes in direct contact with the endothelium of the capillaries and forms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Vasculo syncytial placental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membrane.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182725" y="1216325"/>
            <a:ext cx="3487500" cy="492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Upto(20) weeks</a:t>
            </a:r>
            <a:endParaRPr b="1"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it is composed of four layers: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3864425" y="1201475"/>
            <a:ext cx="1137000" cy="52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42"/>
          <p:cNvPicPr preferRelativeResize="0"/>
          <p:nvPr/>
        </p:nvPicPr>
        <p:blipFill rotWithShape="1">
          <a:blip r:embed="rId3">
            <a:alphaModFix/>
          </a:blip>
          <a:srcRect b="55164" l="0" r="0" t="0"/>
          <a:stretch/>
        </p:blipFill>
        <p:spPr>
          <a:xfrm>
            <a:off x="940400" y="3667187"/>
            <a:ext cx="2044924" cy="115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 rotWithShape="1">
          <a:blip r:embed="rId4">
            <a:alphaModFix/>
          </a:blip>
          <a:srcRect b="0" l="0" r="0" t="44909"/>
          <a:stretch/>
        </p:blipFill>
        <p:spPr>
          <a:xfrm>
            <a:off x="6468712" y="3812350"/>
            <a:ext cx="1511574" cy="104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2"/>
          <p:cNvSpPr/>
          <p:nvPr/>
        </p:nvSpPr>
        <p:spPr>
          <a:xfrm>
            <a:off x="192500" y="2240975"/>
            <a:ext cx="560250" cy="386200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8" name="Google Shape;338;p42"/>
          <p:cNvSpPr/>
          <p:nvPr/>
        </p:nvSpPr>
        <p:spPr>
          <a:xfrm>
            <a:off x="192500" y="2640800"/>
            <a:ext cx="560250" cy="386200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9" name="Google Shape;339;p42"/>
          <p:cNvSpPr/>
          <p:nvPr/>
        </p:nvSpPr>
        <p:spPr>
          <a:xfrm>
            <a:off x="192500" y="3053375"/>
            <a:ext cx="560250" cy="386200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0" name="Google Shape;340;p42"/>
          <p:cNvSpPr/>
          <p:nvPr/>
        </p:nvSpPr>
        <p:spPr>
          <a:xfrm>
            <a:off x="5324141" y="1856963"/>
            <a:ext cx="560250" cy="386200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1" name="Google Shape;341;p42"/>
          <p:cNvSpPr/>
          <p:nvPr/>
        </p:nvSpPr>
        <p:spPr>
          <a:xfrm>
            <a:off x="5324150" y="2262825"/>
            <a:ext cx="560250" cy="386200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5324150" y="2668663"/>
            <a:ext cx="560250" cy="386200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type="ctrTitle"/>
          </p:nvPr>
        </p:nvSpPr>
        <p:spPr>
          <a:xfrm>
            <a:off x="93100" y="7583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Functions of placenta </a:t>
            </a:r>
            <a:endParaRPr/>
          </a:p>
        </p:txBody>
      </p:sp>
      <p:sp>
        <p:nvSpPr>
          <p:cNvPr id="348" name="Google Shape;348;p43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49" name="Google Shape;349;p43"/>
          <p:cNvSpPr/>
          <p:nvPr/>
        </p:nvSpPr>
        <p:spPr>
          <a:xfrm>
            <a:off x="3280875" y="798650"/>
            <a:ext cx="2003100" cy="355500"/>
          </a:xfrm>
          <a:prstGeom prst="roundRect">
            <a:avLst>
              <a:gd fmla="val 16667" name="adj"/>
            </a:avLst>
          </a:prstGeom>
          <a:solidFill>
            <a:srgbClr val="BE1E2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Has there main function 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50" name="Google Shape;350;p43"/>
          <p:cNvCxnSpPr>
            <a:stCxn id="349" idx="2"/>
            <a:endCxn id="351" idx="0"/>
          </p:cNvCxnSpPr>
          <p:nvPr/>
        </p:nvCxnSpPr>
        <p:spPr>
          <a:xfrm rot="5400000">
            <a:off x="4112925" y="1250450"/>
            <a:ext cx="265800" cy="73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43"/>
          <p:cNvCxnSpPr>
            <a:stCxn id="349" idx="2"/>
            <a:endCxn id="353" idx="0"/>
          </p:cNvCxnSpPr>
          <p:nvPr/>
        </p:nvCxnSpPr>
        <p:spPr>
          <a:xfrm rot="5400000">
            <a:off x="2423025" y="-439450"/>
            <a:ext cx="265800" cy="3453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43"/>
          <p:cNvSpPr/>
          <p:nvPr/>
        </p:nvSpPr>
        <p:spPr>
          <a:xfrm>
            <a:off x="3280875" y="1419950"/>
            <a:ext cx="1856700" cy="355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2. Transportation of: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54" name="Google Shape;354;p43"/>
          <p:cNvCxnSpPr>
            <a:stCxn id="349" idx="2"/>
            <a:endCxn id="355" idx="0"/>
          </p:cNvCxnSpPr>
          <p:nvPr/>
        </p:nvCxnSpPr>
        <p:spPr>
          <a:xfrm flipH="1" rot="-5400000">
            <a:off x="6027525" y="-590950"/>
            <a:ext cx="265800" cy="3756000"/>
          </a:xfrm>
          <a:prstGeom prst="bentConnector3">
            <a:avLst>
              <a:gd fmla="val 50019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43"/>
          <p:cNvSpPr/>
          <p:nvPr/>
        </p:nvSpPr>
        <p:spPr>
          <a:xfrm>
            <a:off x="7134975" y="1420050"/>
            <a:ext cx="1806900" cy="3861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3. Endocrine Synthesis: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6" name="Google Shape;356;p43"/>
          <p:cNvSpPr/>
          <p:nvPr/>
        </p:nvSpPr>
        <p:spPr>
          <a:xfrm>
            <a:off x="1606950" y="1928875"/>
            <a:ext cx="2628600" cy="9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A) 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Gases:</a:t>
            </a:r>
            <a:endParaRPr b="1"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Exchange of O2, CO2 and CO is through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simple diffusion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 fetus extracts (20 –30) ml of O2/minute from the maternal blood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7" name="Google Shape;357;p43"/>
          <p:cNvSpPr/>
          <p:nvPr/>
        </p:nvSpPr>
        <p:spPr>
          <a:xfrm>
            <a:off x="1606950" y="2938900"/>
            <a:ext cx="2628600" cy="1066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C) 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Maternal Antibodies: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Maternal immunoglobulin G gives  the fetus passive immunity to some infectious diseases (measles, small box) and not to others (chicken box).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8" name="Google Shape;358;p43"/>
          <p:cNvSpPr/>
          <p:nvPr/>
        </p:nvSpPr>
        <p:spPr>
          <a:xfrm>
            <a:off x="1606950" y="4017325"/>
            <a:ext cx="2628600" cy="699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E) Waste products: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 Urea and uric acid pass through the placental membrane by simple diffusion.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4255475" y="1932800"/>
            <a:ext cx="2582400" cy="9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B) Drugs and Drug metabolites:</a:t>
            </a:r>
            <a:endParaRPr b="1"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89999" marR="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They cross placenta by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simple diffusion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8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They can affect the fetus directly or indirectly by interfering with placental metabolism.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0" name="Google Shape;360;p43"/>
          <p:cNvSpPr/>
          <p:nvPr/>
        </p:nvSpPr>
        <p:spPr>
          <a:xfrm>
            <a:off x="4255475" y="2938900"/>
            <a:ext cx="2582400" cy="1066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D) Hormones: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Protein hormones do not reach the embryo in sufficient amounts. some of these hormones (Thyroxine &amp; Testosterone which may cause masculinization of a female fetus) can cross the placental membrane.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1" name="Google Shape;361;p43"/>
          <p:cNvSpPr/>
          <p:nvPr/>
        </p:nvSpPr>
        <p:spPr>
          <a:xfrm>
            <a:off x="6927400" y="1874425"/>
            <a:ext cx="2188800" cy="297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(1) Progesterone: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Maintains pregnancy if the corpus luteum is not functioning well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(2) Estrogen: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Stimulates uterine growth and development of the mammary glands.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(3) Human chorionic somatotropin (HCS) or Hpl: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A growth hormone that gives the fetus the priority on maternal blood glucose. It promotes breast development for milk production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(4)Human chorionic gonadotropin (HCG) 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Maintains the corpus luteum and used as indicator of pregnancy.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93099" y="1419950"/>
            <a:ext cx="1472700" cy="355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1.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Metabolic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2" name="Google Shape;362;p43"/>
          <p:cNvSpPr/>
          <p:nvPr/>
        </p:nvSpPr>
        <p:spPr>
          <a:xfrm>
            <a:off x="169300" y="1874425"/>
            <a:ext cx="1298400" cy="14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Synthesis of: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Glycogen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Cholesterol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Fatty Acids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which supply the fetus with nutrients and energy.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3" name="Google Shape;363;p43"/>
          <p:cNvSpPr/>
          <p:nvPr/>
        </p:nvSpPr>
        <p:spPr>
          <a:xfrm>
            <a:off x="4255475" y="4017325"/>
            <a:ext cx="2582400" cy="699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F) Nutrients and Electrolytes: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Water, Amino acids, Carbohydrates, Vitamins and Free Fatty Acids are rapidly transferred to the fetus.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4"/>
          <p:cNvSpPr txBox="1"/>
          <p:nvPr>
            <p:ph type="ctrTitle"/>
          </p:nvPr>
        </p:nvSpPr>
        <p:spPr>
          <a:xfrm>
            <a:off x="135675" y="1756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Anomalies Of Placenta</a:t>
            </a:r>
            <a:endParaRPr/>
          </a:p>
        </p:txBody>
      </p:sp>
      <p:sp>
        <p:nvSpPr>
          <p:cNvPr id="369" name="Google Shape;369;p44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70" name="Google Shape;370;p44"/>
          <p:cNvSpPr/>
          <p:nvPr/>
        </p:nvSpPr>
        <p:spPr>
          <a:xfrm>
            <a:off x="1296450" y="882300"/>
            <a:ext cx="5442600" cy="65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Abnormal absence of chorionic villi with partial or complete absence of the decidua basalis.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1" name="Google Shape;371;p44"/>
          <p:cNvSpPr/>
          <p:nvPr/>
        </p:nvSpPr>
        <p:spPr>
          <a:xfrm>
            <a:off x="1306937" y="1721393"/>
            <a:ext cx="5442600" cy="65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Chorionic villi penetrate the myometrium to the perimetrium.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most common presenting sign of these two anomalies is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trimester bleeding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1342657" y="2519350"/>
            <a:ext cx="5396400" cy="65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blastocyst is implanted close to or overlying the internal uterine os.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It is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associated with late pregnancy bleeding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Delivery is through Cesarean section.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3" name="Google Shape;373;p44"/>
          <p:cNvSpPr/>
          <p:nvPr/>
        </p:nvSpPr>
        <p:spPr>
          <a:xfrm>
            <a:off x="193100" y="873700"/>
            <a:ext cx="1230000" cy="681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 Placenta Accreta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4" name="Google Shape;374;p44"/>
          <p:cNvSpPr/>
          <p:nvPr/>
        </p:nvSpPr>
        <p:spPr>
          <a:xfrm>
            <a:off x="202525" y="2519350"/>
            <a:ext cx="1230000" cy="681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Placenta  Previa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5" name="Google Shape;375;p44"/>
          <p:cNvSpPr/>
          <p:nvPr/>
        </p:nvSpPr>
        <p:spPr>
          <a:xfrm>
            <a:off x="241525" y="3933450"/>
            <a:ext cx="8600400" cy="870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Fetal drug addiction can be due to some drugs as Heroin.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All sedatives and analgesics can affect the fetus to some degree.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166199" lvl="0" marL="179999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Drugs used for management of labor can cause respiratory distress to the newborn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6" name="Google Shape;376;p44"/>
          <p:cNvSpPr txBox="1"/>
          <p:nvPr>
            <p:ph type="ctrTitle"/>
          </p:nvPr>
        </p:nvSpPr>
        <p:spPr>
          <a:xfrm>
            <a:off x="202525" y="3255950"/>
            <a:ext cx="66825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Effect Of Maternal Drugs On Fetus </a:t>
            </a:r>
            <a:endParaRPr/>
          </a:p>
        </p:txBody>
      </p:sp>
      <p:sp>
        <p:nvSpPr>
          <p:cNvPr id="377" name="Google Shape;377;p44"/>
          <p:cNvSpPr/>
          <p:nvPr/>
        </p:nvSpPr>
        <p:spPr>
          <a:xfrm>
            <a:off x="193100" y="1702625"/>
            <a:ext cx="1230000" cy="694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Placenta Percreta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78" name="Google Shape;378;p44"/>
          <p:cNvPicPr preferRelativeResize="0"/>
          <p:nvPr/>
        </p:nvPicPr>
        <p:blipFill rotWithShape="1">
          <a:blip r:embed="rId3">
            <a:alphaModFix/>
          </a:blip>
          <a:srcRect b="22450" l="8008" r="5034" t="27110"/>
          <a:stretch/>
        </p:blipFill>
        <p:spPr>
          <a:xfrm>
            <a:off x="6963025" y="1952588"/>
            <a:ext cx="2059912" cy="6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534" y="2786198"/>
            <a:ext cx="1764902" cy="6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6550" y="428450"/>
            <a:ext cx="1936725" cy="14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/>
          <p:nvPr/>
        </p:nvSpPr>
        <p:spPr>
          <a:xfrm>
            <a:off x="8243450" y="562850"/>
            <a:ext cx="336000" cy="1029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4"/>
          <p:cNvSpPr/>
          <p:nvPr/>
        </p:nvSpPr>
        <p:spPr>
          <a:xfrm>
            <a:off x="7535137" y="400059"/>
            <a:ext cx="336000" cy="1029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4"/>
          <p:cNvSpPr/>
          <p:nvPr/>
        </p:nvSpPr>
        <p:spPr>
          <a:xfrm>
            <a:off x="8208975" y="1257725"/>
            <a:ext cx="336000" cy="873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9" name="Google Shape;389;p45"/>
          <p:cNvSpPr txBox="1"/>
          <p:nvPr/>
        </p:nvSpPr>
        <p:spPr>
          <a:xfrm>
            <a:off x="68600" y="561200"/>
            <a:ext cx="44268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Which of the following layers mostly disappears in full term placenta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syncytiotrophoblast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Endothelium of fetal capillaries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Cytotrophoblasts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Connective tissue of the villi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 Which of the following Anomalies  is associated with late pregnancy bleeding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Placenta Accreta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Placenta Percreta 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Placenta Previa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lacenta increta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fetal surface of placenta Derived from…..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endometrium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 chorionic sac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Yolk sac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Connective tissue of the villus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placenta can synthesis ……..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Glycogen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ollagen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amino acid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protein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0" name="Google Shape;390;p45"/>
          <p:cNvSpPr txBox="1"/>
          <p:nvPr/>
        </p:nvSpPr>
        <p:spPr>
          <a:xfrm>
            <a:off x="4495400" y="613350"/>
            <a:ext cx="41235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these hormone Maintains the corpus luteum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hCS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hC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G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.Progesterone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Estrogen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most common presenting sign of Placenta Percreta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anal bleeding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pain in the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abdomen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blood in urine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trimester bleeding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Umbilical Arteries carry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deoxygenated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blood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poorly oxygenated blood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highly oxygenated blood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mixed blood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Each Cotyledon contains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one or more stem vill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two or more stem vill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only two stem vill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at least three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stem vill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1" name="Google Shape;391;p45"/>
          <p:cNvSpPr txBox="1"/>
          <p:nvPr>
            <p:ph idx="12" type="sldNum"/>
          </p:nvPr>
        </p:nvSpPr>
        <p:spPr>
          <a:xfrm>
            <a:off x="8772125" y="47499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392" name="Google Shape;392;p45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{CDBC139C-F095-401C-89D4-1FE597F0A3B0}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