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embeddedFontLst>
    <p:embeddedFont>
      <p:font typeface="Bree Serif"/>
      <p:regular r:id="rId18"/>
    </p:embeddedFont>
    <p:embeddedFont>
      <p:font typeface="Ex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B3DCEE0-70FD-42F3-B84A-F06DBBD437F5}">
  <a:tblStyle styleId="{4B3DCEE0-70FD-42F3-B84A-F06DBBD437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-bold.fntdata"/><Relationship Id="rId11" Type="http://schemas.openxmlformats.org/officeDocument/2006/relationships/slide" Target="slides/slide4.xml"/><Relationship Id="rId22" Type="http://schemas.openxmlformats.org/officeDocument/2006/relationships/font" Target="fonts/Exo-boldItalic.fntdata"/><Relationship Id="rId10" Type="http://schemas.openxmlformats.org/officeDocument/2006/relationships/slide" Target="slides/slide3.xml"/><Relationship Id="rId21" Type="http://schemas.openxmlformats.org/officeDocument/2006/relationships/font" Target="fonts/Exo-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font" Target="fonts/Exo-regular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BreeSerif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85eac0316540ef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185eac0316540ef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7de8a50e8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7de8a50e8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054de6bf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6054de6bf4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18d1a988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18d1a988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3ccdc7f32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73ccdc7f32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73ccdc7f32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73ccdc7f32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722a3f591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722a3f591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744fc91a3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744fc91a3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722a3f5914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722a3f5914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5cc511b498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5cc511b498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35675" y="251800"/>
            <a:ext cx="53922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3875" y="1029075"/>
            <a:ext cx="32109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756225" y="48075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ree Serif"/>
              <a:buNone/>
              <a:defRPr sz="4500"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ree Serif"/>
              <a:buNone/>
              <a:defRPr sz="15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>
                <a:solidFill>
                  <a:srgbClr val="000000"/>
                </a:solidFill>
              </a:defRPr>
            </a:lvl1pPr>
            <a:lvl2pPr lvl="1" rtl="0">
              <a:buNone/>
              <a:defRPr b="1">
                <a:solidFill>
                  <a:srgbClr val="000000"/>
                </a:solidFill>
              </a:defRPr>
            </a:lvl2pPr>
            <a:lvl3pPr lvl="2" rtl="0">
              <a:buNone/>
              <a:defRPr b="1">
                <a:solidFill>
                  <a:srgbClr val="000000"/>
                </a:solidFill>
              </a:defRPr>
            </a:lvl3pPr>
            <a:lvl4pPr lvl="3" rtl="0">
              <a:buNone/>
              <a:defRPr b="1">
                <a:solidFill>
                  <a:srgbClr val="000000"/>
                </a:solidFill>
              </a:defRPr>
            </a:lvl4pPr>
            <a:lvl5pPr lvl="4" rtl="0">
              <a:buNone/>
              <a:defRPr b="1">
                <a:solidFill>
                  <a:srgbClr val="000000"/>
                </a:solidFill>
              </a:defRPr>
            </a:lvl5pPr>
            <a:lvl6pPr lvl="5" rtl="0">
              <a:buNone/>
              <a:defRPr b="1">
                <a:solidFill>
                  <a:srgbClr val="000000"/>
                </a:solidFill>
              </a:defRPr>
            </a:lvl6pPr>
            <a:lvl7pPr lvl="6" rtl="0">
              <a:buNone/>
              <a:defRPr b="1">
                <a:solidFill>
                  <a:srgbClr val="000000"/>
                </a:solidFill>
              </a:defRPr>
            </a:lvl7pPr>
            <a:lvl8pPr lvl="7" rtl="0">
              <a:buNone/>
              <a:defRPr b="1">
                <a:solidFill>
                  <a:srgbClr val="000000"/>
                </a:solidFill>
              </a:defRPr>
            </a:lvl8pPr>
            <a:lvl9pPr lvl="8" rtl="0">
              <a:buNone/>
              <a:defRPr b="1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6" name="Google Shape;146;p2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9" name="Google Shape;159;p30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30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1" name="Google Shape;161;p30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2" name="Google Shape;162;p3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3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3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254400" y="1255413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77" name="Google Shape;177;p33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78" name="Google Shape;178;p3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34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85" name="Google Shape;185;p3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4400" y="125541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Char char="●"/>
              <a:defRPr sz="1800">
                <a:latin typeface="Bree Serif"/>
                <a:ea typeface="Bree Serif"/>
                <a:cs typeface="Bree Serif"/>
                <a:sym typeface="Bree Serif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●"/>
              <a:defRPr>
                <a:latin typeface="Bree Serif"/>
                <a:ea typeface="Bree Serif"/>
                <a:cs typeface="Bree Serif"/>
                <a:sym typeface="Bree Serif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●"/>
              <a:defRPr>
                <a:latin typeface="Bree Serif"/>
                <a:ea typeface="Bree Serif"/>
                <a:cs typeface="Bree Serif"/>
                <a:sym typeface="Bree Serif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 rot="-5400000">
            <a:off x="4242150" y="673425"/>
            <a:ext cx="234000" cy="87183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E1E2D"/>
              </a:solidFill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56480" l="9407" r="71419" t="18268"/>
          <a:stretch/>
        </p:blipFill>
        <p:spPr>
          <a:xfrm>
            <a:off x="8730000" y="4771825"/>
            <a:ext cx="381749" cy="35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ree Serif"/>
              <a:buNone/>
              <a:defRPr i="0" sz="33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ree Serif"/>
              <a:buChar char="•"/>
              <a:defRPr i="0" sz="21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Char char="•"/>
              <a:defRPr i="0" sz="18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ree Serif"/>
              <a:buChar char="•"/>
              <a:defRPr i="0" sz="15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jpg"/><Relationship Id="rId4" Type="http://schemas.openxmlformats.org/officeDocument/2006/relationships/image" Target="../media/image2.jpg"/><Relationship Id="rId5" Type="http://schemas.openxmlformats.org/officeDocument/2006/relationships/image" Target="../media/image8.jpg"/><Relationship Id="rId6" Type="http://schemas.openxmlformats.org/officeDocument/2006/relationships/hyperlink" Target="https://docs.google.com/presentation/d/1JD4j9V1SZbw_6y2NgFQe5aUfxkYqYphFJ-Vm0hIYwso/edit?usp=sharing" TargetMode="External"/><Relationship Id="rId7" Type="http://schemas.openxmlformats.org/officeDocument/2006/relationships/image" Target="../media/image6.jpg"/><Relationship Id="rId8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hyperlink" Target="https://twitter.com/Anatomy438" TargetMode="External"/><Relationship Id="rId5" Type="http://schemas.openxmlformats.org/officeDocument/2006/relationships/image" Target="../media/image20.png"/><Relationship Id="rId6" Type="http://schemas.openxmlformats.org/officeDocument/2006/relationships/hyperlink" Target="https://www.sarahah.com/messages/user/2bda1359-b366-4952-9ee4-9f797a9b65f3" TargetMode="External"/><Relationship Id="rId7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9.jpg"/><Relationship Id="rId5" Type="http://schemas.openxmlformats.org/officeDocument/2006/relationships/image" Target="../media/image16.jpg"/><Relationship Id="rId6" Type="http://schemas.openxmlformats.org/officeDocument/2006/relationships/image" Target="../media/image10.jpg"/><Relationship Id="rId7" Type="http://schemas.openxmlformats.org/officeDocument/2006/relationships/image" Target="../media/image12.jpg"/><Relationship Id="rId8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26.png"/><Relationship Id="rId5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/>
          <p:nvPr/>
        </p:nvSpPr>
        <p:spPr>
          <a:xfrm>
            <a:off x="1736950" y="1207050"/>
            <a:ext cx="6233700" cy="2256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BE1E2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37"/>
          <p:cNvPicPr preferRelativeResize="0"/>
          <p:nvPr/>
        </p:nvPicPr>
        <p:blipFill rotWithShape="1">
          <a:blip r:embed="rId3">
            <a:alphaModFix/>
          </a:blip>
          <a:srcRect b="27591" l="14737" r="14411" t="24952"/>
          <a:stretch/>
        </p:blipFill>
        <p:spPr>
          <a:xfrm>
            <a:off x="2855400" y="4549500"/>
            <a:ext cx="938400" cy="5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7349" y="4405500"/>
            <a:ext cx="738025" cy="73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7"/>
          <p:cNvSpPr txBox="1"/>
          <p:nvPr/>
        </p:nvSpPr>
        <p:spPr>
          <a:xfrm>
            <a:off x="2855411" y="2560102"/>
            <a:ext cx="41025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Reproductive </a:t>
            </a:r>
            <a:r>
              <a:rPr lang="ar" sz="12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block-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Embryology</a:t>
            </a:r>
            <a:r>
              <a:rPr lang="ar" sz="12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-Lecture 5</a:t>
            </a:r>
            <a:endParaRPr sz="1200">
              <a:solidFill>
                <a:srgbClr val="595959"/>
              </a:solidFill>
            </a:endParaRPr>
          </a:p>
        </p:txBody>
      </p:sp>
      <p:sp>
        <p:nvSpPr>
          <p:cNvPr id="208" name="Google Shape;208;p37"/>
          <p:cNvSpPr txBox="1"/>
          <p:nvPr/>
        </p:nvSpPr>
        <p:spPr>
          <a:xfrm>
            <a:off x="2791650" y="1609229"/>
            <a:ext cx="4230000" cy="103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Fertilization and Implantation </a:t>
            </a:r>
            <a:endParaRPr b="1" sz="30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09" name="Google Shape;209;p37"/>
          <p:cNvPicPr preferRelativeResize="0"/>
          <p:nvPr/>
        </p:nvPicPr>
        <p:blipFill rotWithShape="1">
          <a:blip r:embed="rId5">
            <a:alphaModFix/>
          </a:blip>
          <a:srcRect b="40678" l="16887" r="21277" t="28723"/>
          <a:stretch/>
        </p:blipFill>
        <p:spPr>
          <a:xfrm>
            <a:off x="3793797" y="4549512"/>
            <a:ext cx="1200360" cy="5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7"/>
          <p:cNvSpPr txBox="1"/>
          <p:nvPr/>
        </p:nvSpPr>
        <p:spPr>
          <a:xfrm>
            <a:off x="4381050" y="2866312"/>
            <a:ext cx="10512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999999"/>
                </a:solidFill>
                <a:uFill>
                  <a:noFill/>
                </a:uFill>
                <a:latin typeface="Bree Serif"/>
                <a:ea typeface="Bree Serif"/>
                <a:cs typeface="Bree Serif"/>
                <a:sym typeface="Bree Serif"/>
                <a:hlinkClick r:id="rId6"/>
              </a:rPr>
              <a:t>Editing file </a:t>
            </a:r>
            <a:endParaRPr sz="800"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11" name="Google Shape;211;p37"/>
          <p:cNvPicPr preferRelativeResize="0"/>
          <p:nvPr/>
        </p:nvPicPr>
        <p:blipFill rotWithShape="1">
          <a:blip r:embed="rId7">
            <a:alphaModFix/>
          </a:blip>
          <a:srcRect b="15982" l="15947" r="18154" t="21754"/>
          <a:stretch/>
        </p:blipFill>
        <p:spPr>
          <a:xfrm>
            <a:off x="671950" y="1595275"/>
            <a:ext cx="2183451" cy="155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36500" y="2879009"/>
            <a:ext cx="1200350" cy="746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46"/>
          <p:cNvPicPr preferRelativeResize="0"/>
          <p:nvPr/>
        </p:nvPicPr>
        <p:blipFill rotWithShape="1">
          <a:blip r:embed="rId3">
            <a:alphaModFix/>
          </a:blip>
          <a:srcRect b="40678" l="16887" r="21277" t="28723"/>
          <a:stretch/>
        </p:blipFill>
        <p:spPr>
          <a:xfrm>
            <a:off x="7628876" y="92051"/>
            <a:ext cx="1459225" cy="72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46"/>
          <p:cNvSpPr txBox="1"/>
          <p:nvPr/>
        </p:nvSpPr>
        <p:spPr>
          <a:xfrm>
            <a:off x="2832925" y="217000"/>
            <a:ext cx="30888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Members board</a:t>
            </a:r>
            <a:endParaRPr b="1" sz="3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24" name="Google Shape;424;p46"/>
          <p:cNvSpPr txBox="1"/>
          <p:nvPr/>
        </p:nvSpPr>
        <p:spPr>
          <a:xfrm>
            <a:off x="1231575" y="1104713"/>
            <a:ext cx="2330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rgbClr val="BE1E2D"/>
              </a:buClr>
              <a:buSzPts val="1200"/>
              <a:buFont typeface="Bree Serif"/>
              <a:buChar char="●"/>
            </a:pPr>
            <a:r>
              <a:rPr b="1" lang="ar" sz="1200">
                <a:solidFill>
                  <a:srgbClr val="BE1E2D"/>
                </a:solidFill>
                <a:latin typeface="Bree Serif"/>
                <a:ea typeface="Bree Serif"/>
                <a:cs typeface="Bree Serif"/>
                <a:sym typeface="Bree Serif"/>
              </a:rPr>
              <a:t>Abdulrahman Shadid</a:t>
            </a:r>
            <a:endParaRPr b="1" sz="1200">
              <a:solidFill>
                <a:srgbClr val="BE1E2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25" name="Google Shape;425;p46"/>
          <p:cNvSpPr txBox="1"/>
          <p:nvPr/>
        </p:nvSpPr>
        <p:spPr>
          <a:xfrm>
            <a:off x="4815550" y="1104737"/>
            <a:ext cx="2213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1300" lvl="0" marL="342900" rtl="0" algn="ctr">
              <a:spcBef>
                <a:spcPts val="0"/>
              </a:spcBef>
              <a:spcAft>
                <a:spcPts val="0"/>
              </a:spcAft>
              <a:buClr>
                <a:srgbClr val="BE1E2D"/>
              </a:buClr>
              <a:buSzPts val="1200"/>
              <a:buFont typeface="Bree Serif"/>
              <a:buChar char="●"/>
            </a:pPr>
            <a:r>
              <a:rPr b="1" lang="ar" sz="1200">
                <a:solidFill>
                  <a:srgbClr val="BE1E2D"/>
                </a:solidFill>
                <a:latin typeface="Bree Serif"/>
                <a:ea typeface="Bree Serif"/>
                <a:cs typeface="Bree Serif"/>
                <a:sym typeface="Bree Serif"/>
              </a:rPr>
              <a:t>Ateen Almutairi</a:t>
            </a:r>
            <a:endParaRPr b="1" sz="1200">
              <a:solidFill>
                <a:srgbClr val="BE1E2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26" name="Google Shape;426;p46"/>
          <p:cNvSpPr txBox="1"/>
          <p:nvPr/>
        </p:nvSpPr>
        <p:spPr>
          <a:xfrm>
            <a:off x="5127163" y="1490550"/>
            <a:ext cx="24117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Girls team :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Ajeed Al Rashoud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‏Taif Alotaibi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‏Noura Al Turki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‏Amirah Al-Zahrani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‏Alhanouf Al-haluli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‏Sara Al-Abdulkarem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‏Renad Al Haqbani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‏Nouf Al Humaidhi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Jude Al Khalifah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Nouf Al Hussaini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Danah Al Halees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Rema Al Mutawa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Maha Al Nahdi 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Razan Al zohaifi 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Ghalia </a:t>
            </a: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Alnufaei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27" name="Google Shape;427;p46"/>
          <p:cNvSpPr txBox="1"/>
          <p:nvPr/>
        </p:nvSpPr>
        <p:spPr>
          <a:xfrm>
            <a:off x="3627475" y="769375"/>
            <a:ext cx="14997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Team leaders</a:t>
            </a:r>
            <a:endParaRPr b="1" sz="1400">
              <a:solidFill>
                <a:srgbClr val="000000"/>
              </a:solidFill>
            </a:endParaRPr>
          </a:p>
        </p:txBody>
      </p:sp>
      <p:sp>
        <p:nvSpPr>
          <p:cNvPr id="428" name="Google Shape;428;p46"/>
          <p:cNvSpPr/>
          <p:nvPr/>
        </p:nvSpPr>
        <p:spPr>
          <a:xfrm rot="10797124">
            <a:off x="8060850" y="4533850"/>
            <a:ext cx="1075800" cy="376500"/>
          </a:xfrm>
          <a:prstGeom prst="homePlate">
            <a:avLst>
              <a:gd fmla="val 50000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46"/>
          <p:cNvSpPr txBox="1"/>
          <p:nvPr/>
        </p:nvSpPr>
        <p:spPr>
          <a:xfrm>
            <a:off x="1680050" y="1341225"/>
            <a:ext cx="2411700" cy="2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Boys team: 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Mohammed Al-huqbani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Salman Alagla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Ziyad Al-jofan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Ali Aldawood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Khalid Nagshabandi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Sameh nuser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Abdullah Basamh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Alwaleed Alsaleh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Mohaned Makkawi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Abdullah Alghamdi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30" name="Google Shape;430;p4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19788" y="4694550"/>
            <a:ext cx="217201" cy="19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46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21751" y="4722846"/>
            <a:ext cx="217200" cy="141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432" name="Google Shape;432;p46"/>
          <p:cNvSpPr txBox="1"/>
          <p:nvPr/>
        </p:nvSpPr>
        <p:spPr>
          <a:xfrm rot="-1103">
            <a:off x="8201548" y="4491094"/>
            <a:ext cx="9351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Contact us: </a:t>
            </a:r>
            <a:endParaRPr b="1" sz="8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33" name="Google Shape;433;p46"/>
          <p:cNvPicPr preferRelativeResize="0"/>
          <p:nvPr/>
        </p:nvPicPr>
        <p:blipFill rotWithShape="1">
          <a:blip r:embed="rId3">
            <a:alphaModFix/>
          </a:blip>
          <a:srcRect b="40678" l="16887" r="48995" t="28723"/>
          <a:stretch/>
        </p:blipFill>
        <p:spPr>
          <a:xfrm>
            <a:off x="1848400" y="3237675"/>
            <a:ext cx="217200" cy="194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6"/>
          <p:cNvPicPr preferRelativeResize="0"/>
          <p:nvPr/>
        </p:nvPicPr>
        <p:blipFill rotWithShape="1">
          <a:blip r:embed="rId3">
            <a:alphaModFix/>
          </a:blip>
          <a:srcRect b="40678" l="16887" r="48995" t="28723"/>
          <a:stretch/>
        </p:blipFill>
        <p:spPr>
          <a:xfrm>
            <a:off x="1506650" y="1183075"/>
            <a:ext cx="217200" cy="19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6"/>
          <p:cNvPicPr preferRelativeResize="0"/>
          <p:nvPr/>
        </p:nvPicPr>
        <p:blipFill rotWithShape="1">
          <a:blip r:embed="rId3">
            <a:alphaModFix/>
          </a:blip>
          <a:srcRect b="40678" l="16887" r="48995" t="28723"/>
          <a:stretch/>
        </p:blipFill>
        <p:spPr>
          <a:xfrm>
            <a:off x="1848400" y="2199650"/>
            <a:ext cx="217200" cy="194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 txBox="1"/>
          <p:nvPr/>
        </p:nvSpPr>
        <p:spPr>
          <a:xfrm>
            <a:off x="1042851" y="2046850"/>
            <a:ext cx="4168200" cy="15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Identify fertilization and its site.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List the phases of fertilization.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Describe the results of fertilization.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Describe the formation of blastocyst.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Identify implantation and its site.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Describe the mechanism of implantation.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List the common sites of ectopic pregnancies.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18" name="Google Shape;218;p38"/>
          <p:cNvSpPr txBox="1"/>
          <p:nvPr/>
        </p:nvSpPr>
        <p:spPr>
          <a:xfrm>
            <a:off x="1145000" y="1746100"/>
            <a:ext cx="50217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At the end of the lecture, students should be able to:</a:t>
            </a:r>
            <a:endParaRPr/>
          </a:p>
        </p:txBody>
      </p:sp>
      <p:sp>
        <p:nvSpPr>
          <p:cNvPr id="219" name="Google Shape;219;p38"/>
          <p:cNvSpPr txBox="1"/>
          <p:nvPr/>
        </p:nvSpPr>
        <p:spPr>
          <a:xfrm>
            <a:off x="1658458" y="901836"/>
            <a:ext cx="35526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Objectives</a:t>
            </a:r>
            <a:endParaRPr b="1" sz="30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20" name="Google Shape;22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50" y="1799601"/>
            <a:ext cx="192450" cy="23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8"/>
          <p:cNvSpPr txBox="1"/>
          <p:nvPr/>
        </p:nvSpPr>
        <p:spPr>
          <a:xfrm>
            <a:off x="6699375" y="413875"/>
            <a:ext cx="1965000" cy="1055100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Color guide :</a:t>
            </a:r>
            <a:endParaRPr b="1" i="0" sz="10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Only in boys slides in </a:t>
            </a:r>
            <a:r>
              <a:rPr b="1" i="0" lang="ar" sz="1000" u="none" cap="none" strike="noStrike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Green</a:t>
            </a:r>
            <a:endParaRPr b="1" i="0" sz="1000" u="none" cap="none" strike="noStrike">
              <a:solidFill>
                <a:srgbClr val="93C47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Only in girls slides in </a:t>
            </a:r>
            <a:r>
              <a:rPr b="1" i="0" lang="ar" sz="1000" u="none" cap="none" strike="noStrike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Purple</a:t>
            </a:r>
            <a:endParaRPr b="1" i="0" sz="1000" u="none" cap="none" strike="noStrike">
              <a:solidFill>
                <a:srgbClr val="674EA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important in </a:t>
            </a:r>
            <a:r>
              <a:rPr b="1" i="0" lang="ar" sz="10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Red</a:t>
            </a:r>
            <a:endParaRPr b="1" i="0" sz="1000" u="none" cap="none" strike="noStrike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Notes </a:t>
            </a: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in </a:t>
            </a:r>
            <a:r>
              <a:rPr b="1" i="0" lang="ar" sz="1000" u="none" cap="none" strike="noStrike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Grey</a:t>
            </a:r>
            <a:endParaRPr b="0" i="0" sz="1000" u="none" cap="none" strike="noStrike"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22" name="Google Shape;222;p38"/>
          <p:cNvSpPr/>
          <p:nvPr/>
        </p:nvSpPr>
        <p:spPr>
          <a:xfrm rot="-5400000">
            <a:off x="4457100" y="-4457100"/>
            <a:ext cx="234000" cy="91482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38"/>
          <p:cNvPicPr preferRelativeResize="0"/>
          <p:nvPr/>
        </p:nvPicPr>
        <p:blipFill rotWithShape="1">
          <a:blip r:embed="rId4">
            <a:alphaModFix/>
          </a:blip>
          <a:srcRect b="79975" l="75041" r="14386" t="0"/>
          <a:stretch/>
        </p:blipFill>
        <p:spPr>
          <a:xfrm>
            <a:off x="7899088" y="1570116"/>
            <a:ext cx="387666" cy="37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8"/>
          <p:cNvPicPr preferRelativeResize="0"/>
          <p:nvPr/>
        </p:nvPicPr>
        <p:blipFill rotWithShape="1">
          <a:blip r:embed="rId4">
            <a:alphaModFix/>
          </a:blip>
          <a:srcRect b="85198" l="1163" r="89822" t="0"/>
          <a:stretch/>
        </p:blipFill>
        <p:spPr>
          <a:xfrm rot="-6953490">
            <a:off x="6808136" y="2657757"/>
            <a:ext cx="494555" cy="3780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" name="Google Shape;225;p38"/>
          <p:cNvGrpSpPr/>
          <p:nvPr/>
        </p:nvGrpSpPr>
        <p:grpSpPr>
          <a:xfrm>
            <a:off x="8205236" y="1943619"/>
            <a:ext cx="757024" cy="738050"/>
            <a:chOff x="177171" y="1726174"/>
            <a:chExt cx="1008155" cy="993338"/>
          </a:xfrm>
        </p:grpSpPr>
        <p:pic>
          <p:nvPicPr>
            <p:cNvPr id="226" name="Google Shape;226;p38"/>
            <p:cNvPicPr preferRelativeResize="0"/>
            <p:nvPr/>
          </p:nvPicPr>
          <p:blipFill rotWithShape="1">
            <a:blip r:embed="rId4">
              <a:alphaModFix/>
            </a:blip>
            <a:srcRect b="66792" l="9354" r="74521" t="0"/>
            <a:stretch/>
          </p:blipFill>
          <p:spPr>
            <a:xfrm rot="19">
              <a:off x="246927" y="1726176"/>
              <a:ext cx="938399" cy="9295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Google Shape;227;p38"/>
            <p:cNvSpPr/>
            <p:nvPr/>
          </p:nvSpPr>
          <p:spPr>
            <a:xfrm>
              <a:off x="177171" y="2413212"/>
              <a:ext cx="378300" cy="3063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28" name="Google Shape;22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08638">
            <a:off x="7924062" y="2789172"/>
            <a:ext cx="489733" cy="55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8"/>
          <p:cNvPicPr preferRelativeResize="0"/>
          <p:nvPr/>
        </p:nvPicPr>
        <p:blipFill rotWithShape="1">
          <a:blip r:embed="rId6">
            <a:alphaModFix/>
          </a:blip>
          <a:srcRect b="68013" l="91893" r="-205" t="5657"/>
          <a:stretch/>
        </p:blipFill>
        <p:spPr>
          <a:xfrm>
            <a:off x="8509446" y="3156329"/>
            <a:ext cx="387666" cy="457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p38"/>
          <p:cNvGrpSpPr/>
          <p:nvPr/>
        </p:nvGrpSpPr>
        <p:grpSpPr>
          <a:xfrm>
            <a:off x="6954402" y="4119746"/>
            <a:ext cx="907747" cy="774053"/>
            <a:chOff x="-3" y="2941789"/>
            <a:chExt cx="1375790" cy="1109276"/>
          </a:xfrm>
        </p:grpSpPr>
        <p:grpSp>
          <p:nvGrpSpPr>
            <p:cNvPr id="231" name="Google Shape;231;p38"/>
            <p:cNvGrpSpPr/>
            <p:nvPr/>
          </p:nvGrpSpPr>
          <p:grpSpPr>
            <a:xfrm>
              <a:off x="4" y="2941789"/>
              <a:ext cx="1375784" cy="1109276"/>
              <a:chOff x="3566" y="2724900"/>
              <a:chExt cx="1375784" cy="1109276"/>
            </a:xfrm>
          </p:grpSpPr>
          <p:pic>
            <p:nvPicPr>
              <p:cNvPr id="232" name="Google Shape;232;p38"/>
              <p:cNvPicPr preferRelativeResize="0"/>
              <p:nvPr/>
            </p:nvPicPr>
            <p:blipFill rotWithShape="1">
              <a:blip r:embed="rId4">
                <a:alphaModFix/>
              </a:blip>
              <a:srcRect b="20196" l="11422" r="67978" t="45214"/>
              <a:stretch/>
            </p:blipFill>
            <p:spPr>
              <a:xfrm>
                <a:off x="40675" y="2835450"/>
                <a:ext cx="1236603" cy="9987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3" name="Google Shape;233;p38"/>
              <p:cNvSpPr/>
              <p:nvPr/>
            </p:nvSpPr>
            <p:spPr>
              <a:xfrm>
                <a:off x="791650" y="2724900"/>
                <a:ext cx="587700" cy="3951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38"/>
              <p:cNvSpPr/>
              <p:nvPr/>
            </p:nvSpPr>
            <p:spPr>
              <a:xfrm rot="5156853">
                <a:off x="-59146" y="3362007"/>
                <a:ext cx="369323" cy="218337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5" name="Google Shape;235;p38"/>
            <p:cNvSpPr/>
            <p:nvPr/>
          </p:nvSpPr>
          <p:spPr>
            <a:xfrm>
              <a:off x="-3" y="3046914"/>
              <a:ext cx="355200" cy="7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6" name="Google Shape;236;p38"/>
          <p:cNvPicPr preferRelativeResize="0"/>
          <p:nvPr/>
        </p:nvPicPr>
        <p:blipFill rotWithShape="1">
          <a:blip r:embed="rId4">
            <a:alphaModFix/>
          </a:blip>
          <a:srcRect b="43033" l="23711" r="63311" t="26861"/>
          <a:stretch/>
        </p:blipFill>
        <p:spPr>
          <a:xfrm>
            <a:off x="7556425" y="3392430"/>
            <a:ext cx="548224" cy="64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8"/>
          <p:cNvPicPr preferRelativeResize="0"/>
          <p:nvPr/>
        </p:nvPicPr>
        <p:blipFill rotWithShape="1">
          <a:blip r:embed="rId7">
            <a:alphaModFix/>
          </a:blip>
          <a:srcRect b="4320" l="68721" r="-2572" t="32336"/>
          <a:stretch/>
        </p:blipFill>
        <p:spPr>
          <a:xfrm>
            <a:off x="7862143" y="3930872"/>
            <a:ext cx="1208422" cy="1150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8"/>
          <p:cNvPicPr preferRelativeResize="0"/>
          <p:nvPr/>
        </p:nvPicPr>
        <p:blipFill rotWithShape="1">
          <a:blip r:embed="rId4">
            <a:alphaModFix/>
          </a:blip>
          <a:srcRect b="21625" l="23798" r="67043" t="65529"/>
          <a:stretch/>
        </p:blipFill>
        <p:spPr>
          <a:xfrm rot="-794723">
            <a:off x="7732474" y="2336625"/>
            <a:ext cx="342053" cy="30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8"/>
          <p:cNvPicPr preferRelativeResize="0"/>
          <p:nvPr/>
        </p:nvPicPr>
        <p:blipFill rotWithShape="1">
          <a:blip r:embed="rId6">
            <a:alphaModFix/>
          </a:blip>
          <a:srcRect b="0" l="64708" r="25542" t="57992"/>
          <a:stretch/>
        </p:blipFill>
        <p:spPr>
          <a:xfrm rot="933220">
            <a:off x="7242581" y="2722319"/>
            <a:ext cx="432451" cy="688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8"/>
          <p:cNvPicPr preferRelativeResize="0"/>
          <p:nvPr/>
        </p:nvPicPr>
        <p:blipFill rotWithShape="1">
          <a:blip r:embed="rId8">
            <a:alphaModFix/>
          </a:blip>
          <a:srcRect b="71101" l="3438" r="72468" t="3439"/>
          <a:stretch/>
        </p:blipFill>
        <p:spPr>
          <a:xfrm rot="-18">
            <a:off x="6781305" y="1570119"/>
            <a:ext cx="968980" cy="96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8"/>
          <p:cNvPicPr preferRelativeResize="0"/>
          <p:nvPr/>
        </p:nvPicPr>
        <p:blipFill rotWithShape="1">
          <a:blip r:embed="rId6">
            <a:alphaModFix/>
          </a:blip>
          <a:srcRect b="49985" l="674" r="85148" t="34138"/>
          <a:stretch/>
        </p:blipFill>
        <p:spPr>
          <a:xfrm>
            <a:off x="6825732" y="3655093"/>
            <a:ext cx="791987" cy="330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/>
          <p:nvPr>
            <p:ph type="ctrTitle"/>
          </p:nvPr>
        </p:nvSpPr>
        <p:spPr>
          <a:xfrm>
            <a:off x="132975" y="94252"/>
            <a:ext cx="53922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Fertilization</a:t>
            </a:r>
            <a:endParaRPr/>
          </a:p>
        </p:txBody>
      </p:sp>
      <p:sp>
        <p:nvSpPr>
          <p:cNvPr id="247" name="Google Shape;247;p39"/>
          <p:cNvSpPr txBox="1"/>
          <p:nvPr>
            <p:ph idx="1" type="subTitle"/>
          </p:nvPr>
        </p:nvSpPr>
        <p:spPr>
          <a:xfrm>
            <a:off x="252774" y="656914"/>
            <a:ext cx="5965200" cy="9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ar"/>
              <a:t>It is the process during which a male gamete (sperm), and a female gamete (oocyte), unite together to form a single cell (ZYGOTE).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ar">
                <a:solidFill>
                  <a:schemeClr val="dk1"/>
                </a:solidFill>
              </a:rPr>
              <a:t>It is a complex process, begins with a contact between sperm &amp; ovum.</a:t>
            </a:r>
            <a:endParaRPr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ar">
                <a:solidFill>
                  <a:schemeClr val="dk1"/>
                </a:solidFill>
              </a:rPr>
              <a:t>Ends up with </a:t>
            </a:r>
            <a:r>
              <a:rPr lang="ar">
                <a:solidFill>
                  <a:srgbClr val="FF0000"/>
                </a:solidFill>
              </a:rPr>
              <a:t>intermingling </a:t>
            </a:r>
            <a:r>
              <a:rPr lang="ar">
                <a:solidFill>
                  <a:schemeClr val="dk1"/>
                </a:solidFill>
              </a:rPr>
              <a:t>of the maternal and paternal chromosomes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9"/>
          <p:cNvSpPr txBox="1"/>
          <p:nvPr>
            <p:ph idx="12" type="sldNum"/>
          </p:nvPr>
        </p:nvSpPr>
        <p:spPr>
          <a:xfrm>
            <a:off x="8756225" y="48075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249" name="Google Shape;249;p39"/>
          <p:cNvSpPr/>
          <p:nvPr/>
        </p:nvSpPr>
        <p:spPr>
          <a:xfrm>
            <a:off x="96800" y="1658950"/>
            <a:ext cx="2386200" cy="2796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Location of  Fertilization</a:t>
            </a:r>
            <a:endParaRPr b="1"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0" name="Google Shape;250;p39"/>
          <p:cNvSpPr txBox="1"/>
          <p:nvPr/>
        </p:nvSpPr>
        <p:spPr>
          <a:xfrm>
            <a:off x="252775" y="1946100"/>
            <a:ext cx="66630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It usually occurs in the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ampulla of uterine tube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, which is the widest part of the tube.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Also may occur in any other part of the tube, but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Never occurs in the uterine cavity.</a:t>
            </a:r>
            <a:endParaRPr sz="10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Chemical signal from oocyte a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ttracts the sperms.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Also </a:t>
            </a:r>
            <a:r>
              <a:rPr lang="ar" sz="10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peristaltic movement of the tube from medial to lateral help the sperm to reach the oocyte</a:t>
            </a:r>
            <a:endParaRPr sz="1000">
              <a:solidFill>
                <a:srgbClr val="93C47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1" name="Google Shape;251;p39"/>
          <p:cNvSpPr/>
          <p:nvPr/>
        </p:nvSpPr>
        <p:spPr>
          <a:xfrm>
            <a:off x="96800" y="2881375"/>
            <a:ext cx="2386200" cy="2796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Phase of Fertilization</a:t>
            </a:r>
            <a:endParaRPr b="1"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252" name="Google Shape;252;p39"/>
          <p:cNvGrpSpPr/>
          <p:nvPr/>
        </p:nvGrpSpPr>
        <p:grpSpPr>
          <a:xfrm>
            <a:off x="96795" y="3293924"/>
            <a:ext cx="363175" cy="459187"/>
            <a:chOff x="219906" y="1124884"/>
            <a:chExt cx="502455" cy="736349"/>
          </a:xfrm>
        </p:grpSpPr>
        <p:grpSp>
          <p:nvGrpSpPr>
            <p:cNvPr id="253" name="Google Shape;253;p39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254" name="Google Shape;254;p39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255" name="Google Shape;255;p39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</p:grpSp>
        <p:sp>
          <p:nvSpPr>
            <p:cNvPr id="256" name="Google Shape;256;p39"/>
            <p:cNvSpPr txBox="1"/>
            <p:nvPr/>
          </p:nvSpPr>
          <p:spPr>
            <a:xfrm>
              <a:off x="279204" y="1152203"/>
              <a:ext cx="2988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>
                  <a:latin typeface="Bree Serif"/>
                  <a:ea typeface="Bree Serif"/>
                  <a:cs typeface="Bree Serif"/>
                  <a:sym typeface="Bree Serif"/>
                </a:rPr>
                <a:t>1</a:t>
              </a:r>
              <a:endParaRPr b="1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grpSp>
        <p:nvGrpSpPr>
          <p:cNvPr id="257" name="Google Shape;257;p39"/>
          <p:cNvGrpSpPr/>
          <p:nvPr/>
        </p:nvGrpSpPr>
        <p:grpSpPr>
          <a:xfrm>
            <a:off x="132966" y="4151952"/>
            <a:ext cx="363175" cy="459187"/>
            <a:chOff x="219906" y="1124884"/>
            <a:chExt cx="502455" cy="736349"/>
          </a:xfrm>
        </p:grpSpPr>
        <p:grpSp>
          <p:nvGrpSpPr>
            <p:cNvPr id="258" name="Google Shape;258;p39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259" name="Google Shape;259;p39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260" name="Google Shape;260;p39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</p:grpSp>
        <p:sp>
          <p:nvSpPr>
            <p:cNvPr id="261" name="Google Shape;261;p39"/>
            <p:cNvSpPr txBox="1"/>
            <p:nvPr/>
          </p:nvSpPr>
          <p:spPr>
            <a:xfrm>
              <a:off x="283248" y="1152220"/>
              <a:ext cx="2886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>
                  <a:latin typeface="Bree Serif"/>
                  <a:ea typeface="Bree Serif"/>
                  <a:cs typeface="Bree Serif"/>
                  <a:sym typeface="Bree Serif"/>
                </a:rPr>
                <a:t>2</a:t>
              </a:r>
              <a:endParaRPr b="1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grpSp>
        <p:nvGrpSpPr>
          <p:cNvPr id="262" name="Google Shape;262;p39"/>
          <p:cNvGrpSpPr/>
          <p:nvPr/>
        </p:nvGrpSpPr>
        <p:grpSpPr>
          <a:xfrm>
            <a:off x="2834201" y="3293928"/>
            <a:ext cx="363175" cy="459187"/>
            <a:chOff x="219906" y="1124884"/>
            <a:chExt cx="502455" cy="736349"/>
          </a:xfrm>
        </p:grpSpPr>
        <p:grpSp>
          <p:nvGrpSpPr>
            <p:cNvPr id="263" name="Google Shape;263;p39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264" name="Google Shape;264;p39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265" name="Google Shape;265;p39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</p:grpSp>
        <p:sp>
          <p:nvSpPr>
            <p:cNvPr id="266" name="Google Shape;266;p39"/>
            <p:cNvSpPr txBox="1"/>
            <p:nvPr/>
          </p:nvSpPr>
          <p:spPr>
            <a:xfrm>
              <a:off x="291246" y="1168970"/>
              <a:ext cx="255600" cy="24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>
                  <a:latin typeface="Bree Serif"/>
                  <a:ea typeface="Bree Serif"/>
                  <a:cs typeface="Bree Serif"/>
                  <a:sym typeface="Bree Serif"/>
                </a:rPr>
                <a:t>3</a:t>
              </a:r>
              <a:endParaRPr b="1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grpSp>
        <p:nvGrpSpPr>
          <p:cNvPr id="267" name="Google Shape;267;p39"/>
          <p:cNvGrpSpPr/>
          <p:nvPr/>
        </p:nvGrpSpPr>
        <p:grpSpPr>
          <a:xfrm>
            <a:off x="2834196" y="4151960"/>
            <a:ext cx="363175" cy="459187"/>
            <a:chOff x="219906" y="1124884"/>
            <a:chExt cx="502455" cy="736349"/>
          </a:xfrm>
        </p:grpSpPr>
        <p:grpSp>
          <p:nvGrpSpPr>
            <p:cNvPr id="268" name="Google Shape;268;p39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269" name="Google Shape;269;p39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270" name="Google Shape;270;p39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</p:grpSp>
        <p:sp>
          <p:nvSpPr>
            <p:cNvPr id="271" name="Google Shape;271;p39"/>
            <p:cNvSpPr txBox="1"/>
            <p:nvPr/>
          </p:nvSpPr>
          <p:spPr>
            <a:xfrm>
              <a:off x="291246" y="1168970"/>
              <a:ext cx="255600" cy="24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>
                  <a:latin typeface="Bree Serif"/>
                  <a:ea typeface="Bree Serif"/>
                  <a:cs typeface="Bree Serif"/>
                  <a:sym typeface="Bree Serif"/>
                </a:rPr>
                <a:t>4</a:t>
              </a:r>
              <a:endParaRPr b="1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grpSp>
        <p:nvGrpSpPr>
          <p:cNvPr id="272" name="Google Shape;272;p39"/>
          <p:cNvGrpSpPr/>
          <p:nvPr/>
        </p:nvGrpSpPr>
        <p:grpSpPr>
          <a:xfrm>
            <a:off x="5034230" y="3231827"/>
            <a:ext cx="363175" cy="459187"/>
            <a:chOff x="219906" y="1124884"/>
            <a:chExt cx="502455" cy="736349"/>
          </a:xfrm>
        </p:grpSpPr>
        <p:grpSp>
          <p:nvGrpSpPr>
            <p:cNvPr id="273" name="Google Shape;273;p39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274" name="Google Shape;274;p39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275" name="Google Shape;275;p39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</p:grpSp>
        <p:sp>
          <p:nvSpPr>
            <p:cNvPr id="276" name="Google Shape;276;p39"/>
            <p:cNvSpPr txBox="1"/>
            <p:nvPr/>
          </p:nvSpPr>
          <p:spPr>
            <a:xfrm>
              <a:off x="291246" y="1168970"/>
              <a:ext cx="255600" cy="24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>
                  <a:latin typeface="Bree Serif"/>
                  <a:ea typeface="Bree Serif"/>
                  <a:cs typeface="Bree Serif"/>
                  <a:sym typeface="Bree Serif"/>
                </a:rPr>
                <a:t>5</a:t>
              </a:r>
              <a:endParaRPr b="1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sp>
        <p:nvSpPr>
          <p:cNvPr id="277" name="Google Shape;277;p39"/>
          <p:cNvSpPr txBox="1"/>
          <p:nvPr/>
        </p:nvSpPr>
        <p:spPr>
          <a:xfrm>
            <a:off x="405639" y="3241050"/>
            <a:ext cx="25206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Passage 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of the sperm through the cells of the </a:t>
            </a: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corona radiata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 by the effect of: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AutoNum type="arabicPeriod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Hyaluronidase enzyme secreted from the sperms. 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AutoNum type="arabicPeriod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By movement of its tail.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78" name="Google Shape;278;p39"/>
          <p:cNvSpPr txBox="1"/>
          <p:nvPr/>
        </p:nvSpPr>
        <p:spPr>
          <a:xfrm>
            <a:off x="526125" y="4176950"/>
            <a:ext cx="22419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Penetration 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of the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zona pellucida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 by acrosine (a substance secreted from acrosomal cap)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79" name="Google Shape;279;p39"/>
          <p:cNvSpPr txBox="1"/>
          <p:nvPr/>
        </p:nvSpPr>
        <p:spPr>
          <a:xfrm>
            <a:off x="3180450" y="3241675"/>
            <a:ext cx="17652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Fusion 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of the plasma membranes of the oocyte and the sperm.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0" name="Google Shape;280;p39"/>
          <p:cNvSpPr txBox="1"/>
          <p:nvPr/>
        </p:nvSpPr>
        <p:spPr>
          <a:xfrm>
            <a:off x="3192213" y="4083050"/>
            <a:ext cx="18966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Completion 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of the second meiotic division of the oocyte, which was arrested at (metaphase)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1" name="Google Shape;281;p39"/>
          <p:cNvSpPr txBox="1"/>
          <p:nvPr/>
        </p:nvSpPr>
        <p:spPr>
          <a:xfrm>
            <a:off x="5343650" y="3172275"/>
            <a:ext cx="16152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Formation of the female pronucleus 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2" name="Google Shape;282;p39"/>
          <p:cNvSpPr txBox="1"/>
          <p:nvPr/>
        </p:nvSpPr>
        <p:spPr>
          <a:xfrm>
            <a:off x="5354775" y="3772075"/>
            <a:ext cx="16152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Formation of the male pronucleus.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283" name="Google Shape;283;p39"/>
          <p:cNvGrpSpPr/>
          <p:nvPr/>
        </p:nvGrpSpPr>
        <p:grpSpPr>
          <a:xfrm>
            <a:off x="5034230" y="3809414"/>
            <a:ext cx="363175" cy="459187"/>
            <a:chOff x="219906" y="1124884"/>
            <a:chExt cx="502455" cy="736349"/>
          </a:xfrm>
        </p:grpSpPr>
        <p:grpSp>
          <p:nvGrpSpPr>
            <p:cNvPr id="284" name="Google Shape;284;p39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285" name="Google Shape;285;p39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286" name="Google Shape;286;p39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</p:grpSp>
        <p:sp>
          <p:nvSpPr>
            <p:cNvPr id="287" name="Google Shape;287;p39"/>
            <p:cNvSpPr txBox="1"/>
            <p:nvPr/>
          </p:nvSpPr>
          <p:spPr>
            <a:xfrm>
              <a:off x="291246" y="1168970"/>
              <a:ext cx="255600" cy="24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>
                  <a:latin typeface="Bree Serif"/>
                  <a:ea typeface="Bree Serif"/>
                  <a:cs typeface="Bree Serif"/>
                  <a:sym typeface="Bree Serif"/>
                </a:rPr>
                <a:t>6</a:t>
              </a:r>
              <a:endParaRPr b="1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grpSp>
        <p:nvGrpSpPr>
          <p:cNvPr id="288" name="Google Shape;288;p39"/>
          <p:cNvGrpSpPr/>
          <p:nvPr/>
        </p:nvGrpSpPr>
        <p:grpSpPr>
          <a:xfrm>
            <a:off x="5034230" y="4387002"/>
            <a:ext cx="363175" cy="459187"/>
            <a:chOff x="219906" y="1124884"/>
            <a:chExt cx="502455" cy="736349"/>
          </a:xfrm>
        </p:grpSpPr>
        <p:grpSp>
          <p:nvGrpSpPr>
            <p:cNvPr id="289" name="Google Shape;289;p39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290" name="Google Shape;290;p39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291" name="Google Shape;291;p39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</p:grpSp>
        <p:sp>
          <p:nvSpPr>
            <p:cNvPr id="292" name="Google Shape;292;p39"/>
            <p:cNvSpPr txBox="1"/>
            <p:nvPr/>
          </p:nvSpPr>
          <p:spPr>
            <a:xfrm>
              <a:off x="291246" y="1168970"/>
              <a:ext cx="255600" cy="24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>
                  <a:latin typeface="Bree Serif"/>
                  <a:ea typeface="Bree Serif"/>
                  <a:cs typeface="Bree Serif"/>
                  <a:sym typeface="Bree Serif"/>
                </a:rPr>
                <a:t>7</a:t>
              </a:r>
              <a:endParaRPr b="1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sp>
        <p:nvSpPr>
          <p:cNvPr id="293" name="Google Shape;293;p39"/>
          <p:cNvSpPr txBox="1"/>
          <p:nvPr/>
        </p:nvSpPr>
        <p:spPr>
          <a:xfrm>
            <a:off x="5358050" y="4309025"/>
            <a:ext cx="17652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Union of the 2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pronuclei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to form the zygote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94" name="Google Shape;29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4287" y="3105000"/>
            <a:ext cx="1836842" cy="179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9"/>
          <p:cNvPicPr preferRelativeResize="0"/>
          <p:nvPr/>
        </p:nvPicPr>
        <p:blipFill rotWithShape="1">
          <a:blip r:embed="rId4">
            <a:alphaModFix/>
          </a:blip>
          <a:srcRect b="0" l="0" r="4196" t="0"/>
          <a:stretch/>
        </p:blipFill>
        <p:spPr>
          <a:xfrm>
            <a:off x="7123250" y="1751725"/>
            <a:ext cx="1896600" cy="1359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9"/>
          <p:cNvPicPr preferRelativeResize="0"/>
          <p:nvPr/>
        </p:nvPicPr>
        <p:blipFill rotWithShape="1">
          <a:blip r:embed="rId5">
            <a:alphaModFix/>
          </a:blip>
          <a:srcRect b="0" l="0" r="0" t="12694"/>
          <a:stretch/>
        </p:blipFill>
        <p:spPr>
          <a:xfrm>
            <a:off x="6881275" y="351975"/>
            <a:ext cx="2137800" cy="139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0"/>
          <p:cNvSpPr txBox="1"/>
          <p:nvPr>
            <p:ph type="ctrTitle"/>
          </p:nvPr>
        </p:nvSpPr>
        <p:spPr>
          <a:xfrm>
            <a:off x="114777" y="112308"/>
            <a:ext cx="5392200" cy="67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Fertilization cont.</a:t>
            </a:r>
            <a:endParaRPr/>
          </a:p>
        </p:txBody>
      </p:sp>
      <p:sp>
        <p:nvSpPr>
          <p:cNvPr id="302" name="Google Shape;302;p40"/>
          <p:cNvSpPr txBox="1"/>
          <p:nvPr>
            <p:ph idx="12" type="sldNum"/>
          </p:nvPr>
        </p:nvSpPr>
        <p:spPr>
          <a:xfrm>
            <a:off x="8756225" y="48075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303" name="Google Shape;303;p40"/>
          <p:cNvSpPr/>
          <p:nvPr/>
        </p:nvSpPr>
        <p:spPr>
          <a:xfrm>
            <a:off x="194675" y="865450"/>
            <a:ext cx="2386200" cy="2796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The Zygote </a:t>
            </a:r>
            <a:endParaRPr b="1"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4" name="Google Shape;304;p40"/>
          <p:cNvSpPr/>
          <p:nvPr/>
        </p:nvSpPr>
        <p:spPr>
          <a:xfrm>
            <a:off x="194675" y="3192900"/>
            <a:ext cx="2386200" cy="2796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Results of Fertilization</a:t>
            </a:r>
            <a:endParaRPr b="1"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305" name="Google Shape;305;p40"/>
          <p:cNvGrpSpPr/>
          <p:nvPr/>
        </p:nvGrpSpPr>
        <p:grpSpPr>
          <a:xfrm>
            <a:off x="172995" y="3625899"/>
            <a:ext cx="363175" cy="459187"/>
            <a:chOff x="219906" y="1124884"/>
            <a:chExt cx="502455" cy="736349"/>
          </a:xfrm>
        </p:grpSpPr>
        <p:grpSp>
          <p:nvGrpSpPr>
            <p:cNvPr id="306" name="Google Shape;306;p40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307" name="Google Shape;307;p40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308" name="Google Shape;308;p40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</p:grpSp>
        <p:sp>
          <p:nvSpPr>
            <p:cNvPr id="309" name="Google Shape;309;p40"/>
            <p:cNvSpPr txBox="1"/>
            <p:nvPr/>
          </p:nvSpPr>
          <p:spPr>
            <a:xfrm>
              <a:off x="279204" y="1152203"/>
              <a:ext cx="2988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>
                  <a:latin typeface="Bree Serif"/>
                  <a:ea typeface="Bree Serif"/>
                  <a:cs typeface="Bree Serif"/>
                  <a:sym typeface="Bree Serif"/>
                </a:rPr>
                <a:t>1</a:t>
              </a:r>
              <a:endParaRPr b="1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grpSp>
        <p:nvGrpSpPr>
          <p:cNvPr id="310" name="Google Shape;310;p40"/>
          <p:cNvGrpSpPr/>
          <p:nvPr/>
        </p:nvGrpSpPr>
        <p:grpSpPr>
          <a:xfrm>
            <a:off x="194666" y="4284502"/>
            <a:ext cx="363175" cy="459187"/>
            <a:chOff x="219906" y="1124884"/>
            <a:chExt cx="502455" cy="736349"/>
          </a:xfrm>
        </p:grpSpPr>
        <p:grpSp>
          <p:nvGrpSpPr>
            <p:cNvPr id="311" name="Google Shape;311;p40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312" name="Google Shape;312;p40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313" name="Google Shape;313;p40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</p:grpSp>
        <p:sp>
          <p:nvSpPr>
            <p:cNvPr id="314" name="Google Shape;314;p40"/>
            <p:cNvSpPr txBox="1"/>
            <p:nvPr/>
          </p:nvSpPr>
          <p:spPr>
            <a:xfrm>
              <a:off x="283248" y="1152220"/>
              <a:ext cx="2886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>
                  <a:latin typeface="Bree Serif"/>
                  <a:ea typeface="Bree Serif"/>
                  <a:cs typeface="Bree Serif"/>
                  <a:sym typeface="Bree Serif"/>
                </a:rPr>
                <a:t>2</a:t>
              </a:r>
              <a:endParaRPr b="1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grpSp>
        <p:nvGrpSpPr>
          <p:cNvPr id="315" name="Google Shape;315;p40"/>
          <p:cNvGrpSpPr/>
          <p:nvPr/>
        </p:nvGrpSpPr>
        <p:grpSpPr>
          <a:xfrm>
            <a:off x="3600313" y="3625891"/>
            <a:ext cx="363175" cy="459187"/>
            <a:chOff x="219906" y="1124884"/>
            <a:chExt cx="502455" cy="736349"/>
          </a:xfrm>
        </p:grpSpPr>
        <p:grpSp>
          <p:nvGrpSpPr>
            <p:cNvPr id="316" name="Google Shape;316;p40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317" name="Google Shape;317;p40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318" name="Google Shape;318;p40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</p:grpSp>
        <p:sp>
          <p:nvSpPr>
            <p:cNvPr id="319" name="Google Shape;319;p40"/>
            <p:cNvSpPr txBox="1"/>
            <p:nvPr/>
          </p:nvSpPr>
          <p:spPr>
            <a:xfrm>
              <a:off x="291246" y="1168970"/>
              <a:ext cx="255600" cy="24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>
                  <a:latin typeface="Bree Serif"/>
                  <a:ea typeface="Bree Serif"/>
                  <a:cs typeface="Bree Serif"/>
                  <a:sym typeface="Bree Serif"/>
                </a:rPr>
                <a:t>3</a:t>
              </a:r>
              <a:endParaRPr b="1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grpSp>
        <p:nvGrpSpPr>
          <p:cNvPr id="320" name="Google Shape;320;p40"/>
          <p:cNvGrpSpPr/>
          <p:nvPr/>
        </p:nvGrpSpPr>
        <p:grpSpPr>
          <a:xfrm>
            <a:off x="3600330" y="4284507"/>
            <a:ext cx="363175" cy="459187"/>
            <a:chOff x="219906" y="1124884"/>
            <a:chExt cx="502455" cy="736349"/>
          </a:xfrm>
        </p:grpSpPr>
        <p:grpSp>
          <p:nvGrpSpPr>
            <p:cNvPr id="321" name="Google Shape;321;p40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322" name="Google Shape;322;p40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323" name="Google Shape;323;p40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</p:grpSp>
        <p:sp>
          <p:nvSpPr>
            <p:cNvPr id="324" name="Google Shape;324;p40"/>
            <p:cNvSpPr txBox="1"/>
            <p:nvPr/>
          </p:nvSpPr>
          <p:spPr>
            <a:xfrm>
              <a:off x="291246" y="1168970"/>
              <a:ext cx="255600" cy="24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>
                  <a:latin typeface="Bree Serif"/>
                  <a:ea typeface="Bree Serif"/>
                  <a:cs typeface="Bree Serif"/>
                  <a:sym typeface="Bree Serif"/>
                </a:rPr>
                <a:t>4</a:t>
              </a:r>
              <a:endParaRPr b="1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sp>
        <p:nvSpPr>
          <p:cNvPr id="325" name="Google Shape;325;p40"/>
          <p:cNvSpPr txBox="1"/>
          <p:nvPr/>
        </p:nvSpPr>
        <p:spPr>
          <a:xfrm>
            <a:off x="615975" y="4238500"/>
            <a:ext cx="26883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Restores the diploid number of chromosomes.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26" name="Google Shape;326;p40"/>
          <p:cNvSpPr txBox="1"/>
          <p:nvPr/>
        </p:nvSpPr>
        <p:spPr>
          <a:xfrm>
            <a:off x="3895290" y="3599588"/>
            <a:ext cx="23262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Determines the sex of the embryo.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27" name="Google Shape;327;p40"/>
          <p:cNvSpPr txBox="1"/>
          <p:nvPr/>
        </p:nvSpPr>
        <p:spPr>
          <a:xfrm>
            <a:off x="3949625" y="4264450"/>
            <a:ext cx="23862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 Initiates cleavage of the zygote (cell division).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28" name="Google Shape;328;p40"/>
          <p:cNvSpPr txBox="1"/>
          <p:nvPr/>
        </p:nvSpPr>
        <p:spPr>
          <a:xfrm>
            <a:off x="194675" y="1184074"/>
            <a:ext cx="6197100" cy="19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Char char="●"/>
            </a:pP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Is genetically a unique structure.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Char char="●"/>
            </a:pP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Half of its chromosomes comes from the father and the other half comes from the mother.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Char char="●"/>
            </a:pP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New combination is formed which is different from either of the parents, This mechanism forms </a:t>
            </a:r>
            <a:r>
              <a:rPr lang="ar" sz="11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biparental inheritance </a:t>
            </a: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and leads to variation of the human species.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Char char="●"/>
            </a:pP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Embryo's chromosomal sex is determined </a:t>
            </a:r>
            <a:r>
              <a:rPr lang="ar" sz="11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at the time of fertilization</a:t>
            </a: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 by the type of sperm (X or Y) that fertilizes the oocyte. So, it is the father whose gamete decides the sex.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Char char="●"/>
            </a:pP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when the </a:t>
            </a: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lucky</a:t>
            </a: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 sperm enter, a reaction called </a:t>
            </a:r>
            <a:r>
              <a:rPr b="1" lang="ar" sz="1100">
                <a:latin typeface="Bree Serif"/>
                <a:ea typeface="Bree Serif"/>
                <a:cs typeface="Bree Serif"/>
                <a:sym typeface="Bree Serif"/>
              </a:rPr>
              <a:t>Zonal reaction</a:t>
            </a: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happen </a:t>
            </a: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which  is a </a:t>
            </a:r>
            <a:r>
              <a:rPr lang="ar" sz="11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change in properties</a:t>
            </a: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 of</a:t>
            </a:r>
            <a:r>
              <a:rPr b="1" lang="ar" sz="1100">
                <a:latin typeface="Bree Serif"/>
                <a:ea typeface="Bree Serif"/>
                <a:cs typeface="Bree Serif"/>
                <a:sym typeface="Bree Serif"/>
              </a:rPr>
              <a:t> zona pellucida</a:t>
            </a: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 that makes it </a:t>
            </a:r>
            <a:r>
              <a:rPr lang="ar" sz="11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impermeable </a:t>
            </a:r>
            <a:r>
              <a:rPr lang="ar" sz="1100">
                <a:latin typeface="Bree Serif"/>
                <a:ea typeface="Bree Serif"/>
                <a:cs typeface="Bree Serif"/>
                <a:sym typeface="Bree Serif"/>
              </a:rPr>
              <a:t>to other sperms 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29" name="Google Shape;329;p40"/>
          <p:cNvSpPr txBox="1"/>
          <p:nvPr/>
        </p:nvSpPr>
        <p:spPr>
          <a:xfrm>
            <a:off x="536175" y="3599600"/>
            <a:ext cx="28479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stimulates the penetrated oocyte to complete its 2nd meiotic division.</a:t>
            </a:r>
            <a:endParaRPr sz="1100"/>
          </a:p>
        </p:txBody>
      </p:sp>
      <p:pic>
        <p:nvPicPr>
          <p:cNvPr id="330" name="Google Shape;33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3000" y="865451"/>
            <a:ext cx="2688301" cy="3495974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0"/>
          <p:cNvSpPr/>
          <p:nvPr/>
        </p:nvSpPr>
        <p:spPr>
          <a:xfrm rot="-5400000">
            <a:off x="2310150" y="3256645"/>
            <a:ext cx="158400" cy="152100"/>
          </a:xfrm>
          <a:prstGeom prst="star4">
            <a:avLst>
              <a:gd fmla="val 16714" name="adj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"/>
          <p:cNvSpPr txBox="1"/>
          <p:nvPr>
            <p:ph type="ctrTitle"/>
          </p:nvPr>
        </p:nvSpPr>
        <p:spPr>
          <a:xfrm>
            <a:off x="132975" y="154283"/>
            <a:ext cx="53922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Fertilization cont.</a:t>
            </a:r>
            <a:endParaRPr/>
          </a:p>
        </p:txBody>
      </p:sp>
      <p:sp>
        <p:nvSpPr>
          <p:cNvPr id="337" name="Google Shape;337;p41"/>
          <p:cNvSpPr txBox="1"/>
          <p:nvPr>
            <p:ph idx="12" type="sldNum"/>
          </p:nvPr>
        </p:nvSpPr>
        <p:spPr>
          <a:xfrm>
            <a:off x="8756225" y="48075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338" name="Google Shape;338;p41"/>
          <p:cNvSpPr/>
          <p:nvPr/>
        </p:nvSpPr>
        <p:spPr>
          <a:xfrm>
            <a:off x="154275" y="1017350"/>
            <a:ext cx="2864100" cy="3531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Cleavage of Zygote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9" name="Google Shape;339;p41"/>
          <p:cNvSpPr/>
          <p:nvPr/>
        </p:nvSpPr>
        <p:spPr>
          <a:xfrm>
            <a:off x="5563199" y="1072850"/>
            <a:ext cx="3251100" cy="3531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Morula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40" name="Google Shape;340;p41"/>
          <p:cNvSpPr/>
          <p:nvPr/>
        </p:nvSpPr>
        <p:spPr>
          <a:xfrm>
            <a:off x="132975" y="1459950"/>
            <a:ext cx="2885400" cy="3294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-244475" lvl="0" marL="17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It is the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repeated mitotic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 divisions of the zygote.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44475" lvl="0" marL="17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Normally occurs in the </a:t>
            </a: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uterine tube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44475" lvl="0" marL="17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Rapid increase in the number of the cells.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44475" lvl="0" marL="17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These smaller embryonic cells are now called,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Blastomeres.</a:t>
            </a:r>
            <a:endParaRPr sz="10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44475" lvl="0" marL="17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Cleavage begins about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30 hours after fertilization.</a:t>
            </a:r>
            <a:endParaRPr sz="10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44475" lvl="0" marL="17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Zygote divides into 2, then 4, then 8, then 16 cells and lies within the thick zona pellucida during cleavage.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44475" lvl="0" marL="17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Zygote migrates in the uterine tube during cleavage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from its lateral end to its medial end.</a:t>
            </a:r>
            <a:endParaRPr sz="10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44475" lvl="0" marL="17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The zona pellucida is a thick translucent membrane under the microscope.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41" name="Google Shape;341;p41"/>
          <p:cNvSpPr/>
          <p:nvPr/>
        </p:nvSpPr>
        <p:spPr>
          <a:xfrm>
            <a:off x="5375600" y="1459950"/>
            <a:ext cx="3667200" cy="1740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-244475" lvl="0" marL="17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When there are 16 to 32 blastomeres the developing human is called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MORULA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44475" lvl="0" marL="17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Spherical Morula is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formed 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about the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3rd day after fertilization.</a:t>
            </a:r>
            <a:endParaRPr sz="10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44475" lvl="0" marL="17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It resembles mulberry or blackberry.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44475" lvl="0" marL="17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It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reaches 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the uterine cavity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by the 4th day.</a:t>
            </a:r>
            <a:endParaRPr sz="10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44475" lvl="0" marL="17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A cavity appears within the morula dividing its cells into 2 groups now its called 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blastocyst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44475" lvl="0" marL="17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Zona pellucida is still found in this stage</a:t>
            </a:r>
            <a:endParaRPr sz="1000"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42" name="Google Shape;34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0613" y="1121175"/>
            <a:ext cx="1960550" cy="267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1"/>
          <p:cNvPicPr preferRelativeResize="0"/>
          <p:nvPr/>
        </p:nvPicPr>
        <p:blipFill rotWithShape="1">
          <a:blip r:embed="rId4">
            <a:alphaModFix/>
          </a:blip>
          <a:srcRect b="38480" l="0" r="0" t="0"/>
          <a:stretch/>
        </p:blipFill>
        <p:spPr>
          <a:xfrm>
            <a:off x="3325975" y="3846399"/>
            <a:ext cx="1452827" cy="997624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1"/>
          <p:cNvSpPr/>
          <p:nvPr/>
        </p:nvSpPr>
        <p:spPr>
          <a:xfrm>
            <a:off x="5436125" y="3727100"/>
            <a:ext cx="3640200" cy="1072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 cavity appears within the morula dividing its cells into 2 groups:</a:t>
            </a:r>
            <a:endParaRPr b="1"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44475" lvl="0" marL="6371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Outer cell layer called trophoblast.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44475" lvl="0" marL="6371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Inner cell layer (mass) </a:t>
            </a:r>
            <a:r>
              <a:rPr lang="ar" sz="10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called Embryoblast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attached to one of the poles of the blastocyst.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cavity is called </a:t>
            </a: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blastocystis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cavity or </a:t>
            </a: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blastocele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45" name="Google Shape;345;p41"/>
          <p:cNvSpPr/>
          <p:nvPr/>
        </p:nvSpPr>
        <p:spPr>
          <a:xfrm>
            <a:off x="5583649" y="3366425"/>
            <a:ext cx="3251100" cy="3531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Blastocyst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346" name="Google Shape;346;p41"/>
          <p:cNvGrpSpPr/>
          <p:nvPr/>
        </p:nvGrpSpPr>
        <p:grpSpPr>
          <a:xfrm>
            <a:off x="154285" y="1036492"/>
            <a:ext cx="402816" cy="314813"/>
            <a:chOff x="2270285" y="3606196"/>
            <a:chExt cx="840600" cy="612000"/>
          </a:xfrm>
        </p:grpSpPr>
        <p:sp>
          <p:nvSpPr>
            <p:cNvPr id="347" name="Google Shape;347;p41"/>
            <p:cNvSpPr/>
            <p:nvPr/>
          </p:nvSpPr>
          <p:spPr>
            <a:xfrm>
              <a:off x="2384648" y="3606196"/>
              <a:ext cx="612000" cy="612000"/>
            </a:xfrm>
            <a:prstGeom prst="ellipse">
              <a:avLst/>
            </a:prstGeom>
            <a:solidFill>
              <a:srgbClr val="BE1E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48" name="Google Shape;348;p41"/>
            <p:cNvSpPr/>
            <p:nvPr/>
          </p:nvSpPr>
          <p:spPr>
            <a:xfrm>
              <a:off x="2270285" y="3738304"/>
              <a:ext cx="840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01</a:t>
              </a:r>
              <a:endParaRPr i="0" sz="1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grpSp>
        <p:nvGrpSpPr>
          <p:cNvPr id="349" name="Google Shape;349;p41"/>
          <p:cNvGrpSpPr/>
          <p:nvPr/>
        </p:nvGrpSpPr>
        <p:grpSpPr>
          <a:xfrm>
            <a:off x="5566574" y="1091992"/>
            <a:ext cx="437030" cy="314813"/>
            <a:chOff x="2234631" y="3606196"/>
            <a:chExt cx="912000" cy="612000"/>
          </a:xfrm>
        </p:grpSpPr>
        <p:sp>
          <p:nvSpPr>
            <p:cNvPr id="350" name="Google Shape;350;p41"/>
            <p:cNvSpPr/>
            <p:nvPr/>
          </p:nvSpPr>
          <p:spPr>
            <a:xfrm>
              <a:off x="2384648" y="3606196"/>
              <a:ext cx="612000" cy="612000"/>
            </a:xfrm>
            <a:prstGeom prst="ellipse">
              <a:avLst/>
            </a:prstGeom>
            <a:solidFill>
              <a:srgbClr val="BE1E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51" name="Google Shape;351;p41"/>
            <p:cNvSpPr/>
            <p:nvPr/>
          </p:nvSpPr>
          <p:spPr>
            <a:xfrm>
              <a:off x="2234631" y="3742851"/>
              <a:ext cx="912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02</a:t>
              </a:r>
              <a:endParaRPr i="0" sz="1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grpSp>
        <p:nvGrpSpPr>
          <p:cNvPr id="352" name="Google Shape;352;p41"/>
          <p:cNvGrpSpPr/>
          <p:nvPr/>
        </p:nvGrpSpPr>
        <p:grpSpPr>
          <a:xfrm>
            <a:off x="5645474" y="3385567"/>
            <a:ext cx="437030" cy="314813"/>
            <a:chOff x="2234631" y="3606196"/>
            <a:chExt cx="912000" cy="612000"/>
          </a:xfrm>
        </p:grpSpPr>
        <p:sp>
          <p:nvSpPr>
            <p:cNvPr id="353" name="Google Shape;353;p41"/>
            <p:cNvSpPr/>
            <p:nvPr/>
          </p:nvSpPr>
          <p:spPr>
            <a:xfrm>
              <a:off x="2384648" y="3606196"/>
              <a:ext cx="612000" cy="612000"/>
            </a:xfrm>
            <a:prstGeom prst="ellipse">
              <a:avLst/>
            </a:prstGeom>
            <a:solidFill>
              <a:srgbClr val="BE1E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54" name="Google Shape;354;p41"/>
            <p:cNvSpPr/>
            <p:nvPr/>
          </p:nvSpPr>
          <p:spPr>
            <a:xfrm>
              <a:off x="2234631" y="3742827"/>
              <a:ext cx="912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03</a:t>
              </a:r>
              <a:endParaRPr i="0" sz="1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2"/>
          <p:cNvSpPr txBox="1"/>
          <p:nvPr>
            <p:ph type="ctrTitle"/>
          </p:nvPr>
        </p:nvSpPr>
        <p:spPr>
          <a:xfrm>
            <a:off x="135675" y="152400"/>
            <a:ext cx="53922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Implantation</a:t>
            </a:r>
            <a:endParaRPr/>
          </a:p>
        </p:txBody>
      </p:sp>
      <p:sp>
        <p:nvSpPr>
          <p:cNvPr id="360" name="Google Shape;360;p42"/>
          <p:cNvSpPr txBox="1"/>
          <p:nvPr>
            <p:ph idx="12" type="sldNum"/>
          </p:nvPr>
        </p:nvSpPr>
        <p:spPr>
          <a:xfrm>
            <a:off x="8756225" y="48075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pic>
        <p:nvPicPr>
          <p:cNvPr id="361" name="Google Shape;36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6664" y="646000"/>
            <a:ext cx="3154562" cy="2365976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2"/>
          <p:cNvSpPr/>
          <p:nvPr/>
        </p:nvSpPr>
        <p:spPr>
          <a:xfrm>
            <a:off x="3052600" y="1936025"/>
            <a:ext cx="2393400" cy="2598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ar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Time </a:t>
            </a:r>
            <a:endParaRPr b="1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3" name="Google Shape;363;p42"/>
          <p:cNvSpPr/>
          <p:nvPr/>
        </p:nvSpPr>
        <p:spPr>
          <a:xfrm>
            <a:off x="265825" y="1938275"/>
            <a:ext cx="2305800" cy="2598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ar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Site </a:t>
            </a:r>
            <a:endParaRPr b="1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4" name="Google Shape;364;p42"/>
          <p:cNvSpPr/>
          <p:nvPr/>
        </p:nvSpPr>
        <p:spPr>
          <a:xfrm>
            <a:off x="265825" y="836375"/>
            <a:ext cx="2305800" cy="2598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ar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Definition</a:t>
            </a:r>
            <a:r>
              <a:rPr b="1" lang="ar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b="1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5" name="Google Shape;365;p42"/>
          <p:cNvSpPr txBox="1"/>
          <p:nvPr/>
        </p:nvSpPr>
        <p:spPr>
          <a:xfrm>
            <a:off x="265825" y="2195825"/>
            <a:ext cx="2305800" cy="734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Normal site of implantation is the 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posterior wall of the body of the uterus 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near the fundus. 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6" name="Google Shape;366;p42"/>
          <p:cNvSpPr txBox="1"/>
          <p:nvPr/>
        </p:nvSpPr>
        <p:spPr>
          <a:xfrm>
            <a:off x="3052600" y="2195825"/>
            <a:ext cx="2393400" cy="734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begins about the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6th day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after fertilization and completed by the 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11th or 12th day</a:t>
            </a:r>
            <a:endParaRPr sz="12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7" name="Google Shape;367;p42"/>
          <p:cNvSpPr txBox="1"/>
          <p:nvPr/>
        </p:nvSpPr>
        <p:spPr>
          <a:xfrm>
            <a:off x="240675" y="1079900"/>
            <a:ext cx="5182200" cy="734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is the process by which the</a:t>
            </a:r>
            <a:r>
              <a:rPr b="1"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Blastocyst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penetrates the superficial (compact) layer of the endometrium of uterus </a:t>
            </a:r>
            <a:r>
              <a:rPr lang="ar" sz="12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(in which stage implantation happen ? Blastocyst )</a:t>
            </a:r>
            <a:endParaRPr sz="1200"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8" name="Google Shape;368;p42"/>
          <p:cNvSpPr/>
          <p:nvPr/>
        </p:nvSpPr>
        <p:spPr>
          <a:xfrm>
            <a:off x="188275" y="3011975"/>
            <a:ext cx="2526000" cy="3012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ar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Detection of Implantation</a:t>
            </a:r>
            <a:endParaRPr b="1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9" name="Google Shape;369;p42"/>
          <p:cNvSpPr txBox="1"/>
          <p:nvPr>
            <p:ph idx="1" type="subTitle"/>
          </p:nvPr>
        </p:nvSpPr>
        <p:spPr>
          <a:xfrm>
            <a:off x="188275" y="3295475"/>
            <a:ext cx="8434200" cy="1602000"/>
          </a:xfrm>
          <a:prstGeom prst="rect">
            <a:avLst/>
          </a:prstGeom>
          <a:solidFill>
            <a:srgbClr val="FFFFFF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/>
              <a:t>Can be detected by:</a:t>
            </a:r>
            <a:endParaRPr sz="1200"/>
          </a:p>
          <a:p>
            <a:pPr indent="-304800" lvl="0" marL="5400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ar" sz="1200"/>
              <a:t>Ultrasonography</a:t>
            </a:r>
            <a:endParaRPr sz="1200"/>
          </a:p>
          <a:p>
            <a:pPr indent="-304800" lvl="0" marL="5400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ar" sz="1200"/>
              <a:t>hCG (human chorionic gonadotropin which is </a:t>
            </a:r>
            <a:r>
              <a:rPr lang="ar" sz="1200">
                <a:solidFill>
                  <a:srgbClr val="FF0000"/>
                </a:solidFill>
              </a:rPr>
              <a:t>secreted by the Syncytiotrophoblast</a:t>
            </a:r>
            <a:r>
              <a:rPr lang="ar" sz="1200"/>
              <a:t>) about the </a:t>
            </a:r>
            <a:r>
              <a:rPr lang="ar" sz="1200">
                <a:solidFill>
                  <a:srgbClr val="FF0000"/>
                </a:solidFill>
              </a:rPr>
              <a:t>end of 2nd week</a:t>
            </a:r>
            <a:r>
              <a:rPr lang="ar" sz="1200">
                <a:solidFill>
                  <a:srgbClr val="FF0000"/>
                </a:solidFill>
              </a:rPr>
              <a:t>.</a:t>
            </a:r>
            <a:r>
              <a:rPr lang="ar" sz="1200">
                <a:solidFill>
                  <a:srgbClr val="999999"/>
                </a:solidFill>
              </a:rPr>
              <a:t>( detected in the urine (used as a pregnancy test)</a:t>
            </a:r>
            <a:endParaRPr sz="1200">
              <a:solidFill>
                <a:srgbClr val="999999"/>
              </a:solidFill>
            </a:endParaRPr>
          </a:p>
          <a:p>
            <a:pPr indent="-304800" lvl="0" marL="5400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ar" sz="1200"/>
              <a:t>Early Pregnancy Factor </a:t>
            </a:r>
            <a:endParaRPr sz="1200"/>
          </a:p>
          <a:p>
            <a:pPr indent="-304799" lvl="1" marL="99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ar" sz="1200">
                <a:solidFill>
                  <a:schemeClr val="dk1"/>
                </a:solidFill>
              </a:rPr>
              <a:t>is an immunosuppressant protein</a:t>
            </a:r>
            <a:r>
              <a:rPr lang="ar" sz="1200">
                <a:solidFill>
                  <a:srgbClr val="FF0000"/>
                </a:solidFill>
              </a:rPr>
              <a:t> s</a:t>
            </a:r>
            <a:r>
              <a:rPr lang="ar" sz="1200">
                <a:solidFill>
                  <a:srgbClr val="FF0000"/>
                </a:solidFill>
              </a:rPr>
              <a:t>ecreted by trophoblast cells</a:t>
            </a:r>
            <a:endParaRPr sz="1200">
              <a:solidFill>
                <a:srgbClr val="FF0000"/>
              </a:solidFill>
            </a:endParaRPr>
          </a:p>
          <a:p>
            <a:pPr indent="-304799" lvl="1" marL="99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ar" sz="1200">
                <a:solidFill>
                  <a:schemeClr val="dk1"/>
                </a:solidFill>
              </a:rPr>
              <a:t>Appears in maternal serum within </a:t>
            </a:r>
            <a:r>
              <a:rPr lang="ar" sz="1200">
                <a:solidFill>
                  <a:srgbClr val="FF0000"/>
                </a:solidFill>
              </a:rPr>
              <a:t>24--48 hrs,after implantation.</a:t>
            </a:r>
            <a:r>
              <a:rPr lang="ar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799" lvl="1" marL="99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ar" sz="1200">
                <a:solidFill>
                  <a:schemeClr val="dk1"/>
                </a:solidFill>
              </a:rPr>
              <a:t>It is the basis for EPT (Early pregnancy test) in the first 10 days of development.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3"/>
          <p:cNvSpPr txBox="1"/>
          <p:nvPr>
            <p:ph idx="12" type="sldNum"/>
          </p:nvPr>
        </p:nvSpPr>
        <p:spPr>
          <a:xfrm>
            <a:off x="8756225" y="48075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graphicFrame>
        <p:nvGraphicFramePr>
          <p:cNvPr id="375" name="Google Shape;375;p43"/>
          <p:cNvGraphicFramePr/>
          <p:nvPr/>
        </p:nvGraphicFramePr>
        <p:xfrm>
          <a:off x="43575" y="708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{4B3DCEE0-70FD-42F3-B84A-F06DBBD437F5}</a:tableStyleId>
              </a:tblPr>
              <a:tblGrid>
                <a:gridCol w="2417075"/>
              </a:tblGrid>
              <a:tr h="191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By 4th day</a:t>
                      </a:r>
                      <a:endParaRPr b="1"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1398700">
                <a:tc>
                  <a:txBody>
                    <a:bodyPr/>
                    <a:lstStyle/>
                    <a:p>
                      <a:pPr indent="-1534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The Morula reaches the uterine cavity 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534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It </a:t>
                      </a: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remains free</a:t>
                      </a: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within the uterine cavity for one or two days.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534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Fluid passes from uterine cavity to the Morula. 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534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Now the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Morula is transformed into Blastocyst</a:t>
                      </a: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, its cavity is called blastocystic cavity or blastocele, and its cells divided into Embryoblast &amp; Trophoblast.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76" name="Google Shape;376;p43"/>
          <p:cNvGraphicFramePr/>
          <p:nvPr/>
        </p:nvGraphicFramePr>
        <p:xfrm>
          <a:off x="2460650" y="1407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{4B3DCEE0-70FD-42F3-B84A-F06DBBD437F5}</a:tableStyleId>
              </a:tblPr>
              <a:tblGrid>
                <a:gridCol w="2683225"/>
              </a:tblGrid>
              <a:tr h="268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By 7th day</a:t>
                      </a:r>
                      <a:endParaRPr b="1"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989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9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Trophoblast differentiated </a:t>
                      </a: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into 2 layers: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534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AutoNum type="arabicPeriod"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Syncytiotrophoblast (outer multinucleated cytoplasmic mass, with </a:t>
                      </a: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indistinct cell boundary)</a:t>
                      </a:r>
                      <a:endParaRPr b="1"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534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AutoNum type="arabicPeriod"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Cytotrophoblast (inner layer,</a:t>
                      </a: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mitotically active)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77" name="Google Shape;377;p43"/>
          <p:cNvGraphicFramePr/>
          <p:nvPr/>
        </p:nvGraphicFramePr>
        <p:xfrm>
          <a:off x="43575" y="293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{4B3DCEE0-70FD-42F3-B84A-F06DBBD437F5}</a:tableStyleId>
              </a:tblPr>
              <a:tblGrid>
                <a:gridCol w="2417075"/>
              </a:tblGrid>
              <a:tr h="161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By 5th day</a:t>
                      </a:r>
                      <a:endParaRPr b="1"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1567425">
                <a:tc>
                  <a:txBody>
                    <a:bodyPr/>
                    <a:lstStyle/>
                    <a:p>
                      <a:pPr indent="-149225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the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zona pellucida degenerates</a:t>
                      </a: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&amp; disappears to allows the blastocyst to increase in size and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penetrates the endometrium</a:t>
                      </a:r>
                      <a:endParaRPr sz="1000">
                        <a:solidFill>
                          <a:srgbClr val="FF000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49225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The embryoblast projects into the blastocystic cavity, while the trophoblast forms the wall of the blastocyst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78" name="Google Shape;378;p43"/>
          <p:cNvGraphicFramePr/>
          <p:nvPr/>
        </p:nvGraphicFramePr>
        <p:xfrm>
          <a:off x="2460650" y="708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{4B3DCEE0-70FD-42F3-B84A-F06DBBD437F5}</a:tableStyleId>
              </a:tblPr>
              <a:tblGrid>
                <a:gridCol w="2683225"/>
              </a:tblGrid>
              <a:tr h="31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By 6th day</a:t>
                      </a:r>
                      <a:endParaRPr b="1"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31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blastocyst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adheres </a:t>
                      </a: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to the endometrium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79" name="Google Shape;379;p43"/>
          <p:cNvGraphicFramePr/>
          <p:nvPr/>
        </p:nvGraphicFramePr>
        <p:xfrm>
          <a:off x="2460638" y="3719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{4B3DCEE0-70FD-42F3-B84A-F06DBBD437F5}</a:tableStyleId>
              </a:tblPr>
              <a:tblGrid>
                <a:gridCol w="2683225"/>
              </a:tblGrid>
              <a:tr h="30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b="1" lang="ar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By 10th or 11th day</a:t>
                      </a:r>
                      <a:r>
                        <a:rPr lang="ar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.</a:t>
                      </a:r>
                      <a:endParaRPr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77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Blood-filled Lacunae appear</a:t>
                      </a: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within the Syncytiotrophoblast which communicate with each other forming a network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80" name="Google Shape;380;p43"/>
          <p:cNvGraphicFramePr/>
          <p:nvPr/>
        </p:nvGraphicFramePr>
        <p:xfrm>
          <a:off x="2460638" y="2868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{4B3DCEE0-70FD-42F3-B84A-F06DBBD437F5}</a:tableStyleId>
              </a:tblPr>
              <a:tblGrid>
                <a:gridCol w="2683225"/>
              </a:tblGrid>
              <a:tr h="197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By 8th day</a:t>
                      </a:r>
                      <a:endParaRPr b="1"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436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blastocyst is superficially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embedded </a:t>
                      </a: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 the compact layer of the endometrium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81" name="Google Shape;381;p43"/>
          <p:cNvGraphicFramePr/>
          <p:nvPr/>
        </p:nvGraphicFramePr>
        <p:xfrm>
          <a:off x="5143863" y="708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{4B3DCEE0-70FD-42F3-B84A-F06DBBD437F5}</a:tableStyleId>
              </a:tblPr>
              <a:tblGrid>
                <a:gridCol w="3956550"/>
              </a:tblGrid>
              <a:tr h="303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By 11th or 12th day.</a:t>
                      </a:r>
                      <a:endParaRPr b="1"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1486350">
                <a:tc>
                  <a:txBody>
                    <a:bodyPr/>
                    <a:lstStyle/>
                    <a:p>
                      <a:pPr indent="-149225" lvl="0" marL="1799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Syncytiotrophoblast erodes the endothelial lining of the maternal capillaries which known as sinusoids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49225" lvl="0" marL="1799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Now blood of maternal capillaries reaches the lacunae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so Uteroplacental circulation begins</a:t>
                      </a:r>
                      <a:endParaRPr sz="1000">
                        <a:solidFill>
                          <a:srgbClr val="FF000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49225" lvl="0" marL="1799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Endometrial cells undergo a process called apoptosis (programmed cell death) to facilitates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invasion of endometrium by the Syncytiotrophoblast.</a:t>
                      </a:r>
                      <a:endParaRPr sz="1000">
                        <a:solidFill>
                          <a:srgbClr val="FF000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49225" lvl="0" marL="179999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Syncytiotrophoblast engulf these degenerated cells for nutrition of the embryo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82" name="Google Shape;382;p43"/>
          <p:cNvPicPr preferRelativeResize="0"/>
          <p:nvPr/>
        </p:nvPicPr>
        <p:blipFill rotWithShape="1">
          <a:blip r:embed="rId3">
            <a:alphaModFix/>
          </a:blip>
          <a:srcRect b="0" l="0" r="0" t="50199"/>
          <a:stretch/>
        </p:blipFill>
        <p:spPr>
          <a:xfrm>
            <a:off x="6347450" y="3530874"/>
            <a:ext cx="799325" cy="621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3"/>
          <p:cNvPicPr preferRelativeResize="0"/>
          <p:nvPr/>
        </p:nvPicPr>
        <p:blipFill rotWithShape="1">
          <a:blip r:embed="rId3">
            <a:alphaModFix/>
          </a:blip>
          <a:srcRect b="50199" l="0" r="7252" t="0"/>
          <a:stretch/>
        </p:blipFill>
        <p:spPr>
          <a:xfrm>
            <a:off x="5429852" y="3512798"/>
            <a:ext cx="784550" cy="657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3"/>
          <p:cNvPicPr preferRelativeResize="0"/>
          <p:nvPr/>
        </p:nvPicPr>
        <p:blipFill rotWithShape="1">
          <a:blip r:embed="rId4">
            <a:alphaModFix/>
          </a:blip>
          <a:srcRect b="47112" l="0" r="54551" t="0"/>
          <a:stretch/>
        </p:blipFill>
        <p:spPr>
          <a:xfrm>
            <a:off x="7279821" y="3491849"/>
            <a:ext cx="733680" cy="69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5436" y="4203345"/>
            <a:ext cx="694774" cy="697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3"/>
          <p:cNvPicPr preferRelativeResize="0"/>
          <p:nvPr/>
        </p:nvPicPr>
        <p:blipFill rotWithShape="1">
          <a:blip r:embed="rId4">
            <a:alphaModFix/>
          </a:blip>
          <a:srcRect b="0" l="0" r="54551" t="47112"/>
          <a:stretch/>
        </p:blipFill>
        <p:spPr>
          <a:xfrm>
            <a:off x="8253175" y="3491850"/>
            <a:ext cx="733676" cy="69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3"/>
          <p:cNvPicPr preferRelativeResize="0"/>
          <p:nvPr/>
        </p:nvPicPr>
        <p:blipFill rotWithShape="1">
          <a:blip r:embed="rId4">
            <a:alphaModFix/>
          </a:blip>
          <a:srcRect b="47112" l="45216" r="11788" t="0"/>
          <a:stretch/>
        </p:blipFill>
        <p:spPr>
          <a:xfrm>
            <a:off x="5786548" y="4202022"/>
            <a:ext cx="694777" cy="69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3"/>
          <p:cNvPicPr preferRelativeResize="0"/>
          <p:nvPr/>
        </p:nvPicPr>
        <p:blipFill rotWithShape="1">
          <a:blip r:embed="rId4">
            <a:alphaModFix/>
          </a:blip>
          <a:srcRect b="-5524" l="43986" r="3517" t="48214"/>
          <a:stretch/>
        </p:blipFill>
        <p:spPr>
          <a:xfrm>
            <a:off x="6739326" y="4206630"/>
            <a:ext cx="733676" cy="655769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3"/>
          <p:cNvSpPr/>
          <p:nvPr/>
        </p:nvSpPr>
        <p:spPr>
          <a:xfrm>
            <a:off x="5204748" y="3512800"/>
            <a:ext cx="372900" cy="119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500">
                <a:latin typeface="Bree Serif"/>
                <a:ea typeface="Bree Serif"/>
                <a:cs typeface="Bree Serif"/>
                <a:sym typeface="Bree Serif"/>
              </a:rPr>
              <a:t>Day 4</a:t>
            </a:r>
            <a:endParaRPr sz="5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0" name="Google Shape;390;p43"/>
          <p:cNvSpPr/>
          <p:nvPr/>
        </p:nvSpPr>
        <p:spPr>
          <a:xfrm>
            <a:off x="6108423" y="3512800"/>
            <a:ext cx="372900" cy="119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500">
                <a:latin typeface="Bree Serif"/>
                <a:ea typeface="Bree Serif"/>
                <a:cs typeface="Bree Serif"/>
                <a:sym typeface="Bree Serif"/>
              </a:rPr>
              <a:t>Day 7</a:t>
            </a:r>
            <a:endParaRPr sz="5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1" name="Google Shape;391;p43"/>
          <p:cNvSpPr/>
          <p:nvPr/>
        </p:nvSpPr>
        <p:spPr>
          <a:xfrm>
            <a:off x="7069000" y="3512800"/>
            <a:ext cx="372900" cy="119700"/>
          </a:xfrm>
          <a:prstGeom prst="roundRect">
            <a:avLst>
              <a:gd fmla="val 32065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500">
                <a:latin typeface="Bree Serif"/>
                <a:ea typeface="Bree Serif"/>
                <a:cs typeface="Bree Serif"/>
                <a:sym typeface="Bree Serif"/>
              </a:rPr>
              <a:t>Day 8</a:t>
            </a:r>
            <a:endParaRPr sz="5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2" name="Google Shape;392;p43"/>
          <p:cNvSpPr/>
          <p:nvPr/>
        </p:nvSpPr>
        <p:spPr>
          <a:xfrm>
            <a:off x="8013498" y="3600000"/>
            <a:ext cx="372900" cy="119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500">
                <a:latin typeface="Bree Serif"/>
                <a:ea typeface="Bree Serif"/>
                <a:cs typeface="Bree Serif"/>
                <a:sym typeface="Bree Serif"/>
              </a:rPr>
              <a:t>Day 9</a:t>
            </a:r>
            <a:endParaRPr sz="5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3" name="Google Shape;393;p43"/>
          <p:cNvSpPr/>
          <p:nvPr/>
        </p:nvSpPr>
        <p:spPr>
          <a:xfrm>
            <a:off x="5479473" y="4318355"/>
            <a:ext cx="398700" cy="119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500">
                <a:latin typeface="Bree Serif"/>
                <a:ea typeface="Bree Serif"/>
                <a:cs typeface="Bree Serif"/>
                <a:sym typeface="Bree Serif"/>
              </a:rPr>
              <a:t>Day 10</a:t>
            </a:r>
            <a:endParaRPr sz="5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4" name="Google Shape;394;p43"/>
          <p:cNvSpPr/>
          <p:nvPr/>
        </p:nvSpPr>
        <p:spPr>
          <a:xfrm>
            <a:off x="6460002" y="4384930"/>
            <a:ext cx="398700" cy="119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500">
                <a:latin typeface="Bree Serif"/>
                <a:ea typeface="Bree Serif"/>
                <a:cs typeface="Bree Serif"/>
                <a:sym typeface="Bree Serif"/>
              </a:rPr>
              <a:t>Day 12</a:t>
            </a:r>
            <a:endParaRPr sz="5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5" name="Google Shape;395;p43"/>
          <p:cNvSpPr/>
          <p:nvPr/>
        </p:nvSpPr>
        <p:spPr>
          <a:xfrm>
            <a:off x="7418039" y="4365114"/>
            <a:ext cx="398700" cy="119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500">
                <a:latin typeface="Bree Serif"/>
                <a:ea typeface="Bree Serif"/>
                <a:cs typeface="Bree Serif"/>
                <a:sym typeface="Bree Serif"/>
              </a:rPr>
              <a:t>Day 13</a:t>
            </a:r>
            <a:endParaRPr sz="5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6" name="Google Shape;396;p43"/>
          <p:cNvSpPr txBox="1"/>
          <p:nvPr>
            <p:ph type="ctrTitle"/>
          </p:nvPr>
        </p:nvSpPr>
        <p:spPr>
          <a:xfrm>
            <a:off x="135675" y="0"/>
            <a:ext cx="53922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Implantation: Mechanism </a:t>
            </a:r>
            <a:endParaRPr/>
          </a:p>
        </p:txBody>
      </p:sp>
      <p:graphicFrame>
        <p:nvGraphicFramePr>
          <p:cNvPr id="397" name="Google Shape;397;p43"/>
          <p:cNvGraphicFramePr/>
          <p:nvPr/>
        </p:nvGraphicFramePr>
        <p:xfrm>
          <a:off x="5143863" y="2574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{4B3DCEE0-70FD-42F3-B84A-F06DBBD437F5}</a:tableStyleId>
              </a:tblPr>
              <a:tblGrid>
                <a:gridCol w="3956550"/>
              </a:tblGrid>
              <a:tr h="243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By 13th day </a:t>
                      </a:r>
                      <a:endParaRPr b="1" sz="12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542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Proliferation of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Cytotrophoblast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cells produce extension within the Syncytiotrophoblast to form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primary chorionic villi</a:t>
                      </a:r>
                      <a:endParaRPr sz="1000">
                        <a:solidFill>
                          <a:srgbClr val="FF000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4"/>
          <p:cNvSpPr txBox="1"/>
          <p:nvPr>
            <p:ph type="ctrTitle"/>
          </p:nvPr>
        </p:nvSpPr>
        <p:spPr>
          <a:xfrm>
            <a:off x="89972" y="206479"/>
            <a:ext cx="53922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Ectopic Pregnancy</a:t>
            </a:r>
            <a:endParaRPr/>
          </a:p>
        </p:txBody>
      </p:sp>
      <p:sp>
        <p:nvSpPr>
          <p:cNvPr id="403" name="Google Shape;403;p44"/>
          <p:cNvSpPr txBox="1"/>
          <p:nvPr>
            <p:ph idx="1" type="subTitle"/>
          </p:nvPr>
        </p:nvSpPr>
        <p:spPr>
          <a:xfrm>
            <a:off x="0" y="791100"/>
            <a:ext cx="6058200" cy="21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/>
              <a:t>It means implantation outside the uterine cavity</a:t>
            </a:r>
            <a:r>
              <a:rPr lang="ar" sz="1100">
                <a:solidFill>
                  <a:srgbClr val="999999"/>
                </a:solidFill>
              </a:rPr>
              <a:t> (normally, it’s near the fundus)</a:t>
            </a:r>
            <a:endParaRPr sz="1100">
              <a:solidFill>
                <a:srgbClr val="999999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/>
              <a:t>95 to 97% of ectopic pregnancies occurs in the uterine tube.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/>
              <a:t>Most are in the ampulla &amp; isthmus.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/>
              <a:t>Could happen in </a:t>
            </a:r>
            <a:endParaRPr sz="1200"/>
          </a:p>
          <a:p>
            <a:pPr indent="-304800" lvl="1" marL="63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ar" sz="1200">
                <a:solidFill>
                  <a:schemeClr val="dk1"/>
                </a:solidFill>
              </a:rPr>
              <a:t>Placenta Previa </a:t>
            </a:r>
            <a:endParaRPr sz="1200">
              <a:solidFill>
                <a:schemeClr val="dk1"/>
              </a:solidFill>
            </a:endParaRPr>
          </a:p>
          <a:p>
            <a:pPr indent="-304800" lvl="1" marL="63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ar" sz="1200">
                <a:solidFill>
                  <a:schemeClr val="dk1"/>
                </a:solidFill>
              </a:rPr>
              <a:t>Tubal :</a:t>
            </a:r>
            <a:r>
              <a:rPr lang="ar" sz="1200">
                <a:solidFill>
                  <a:srgbClr val="674EA7"/>
                </a:solidFill>
              </a:rPr>
              <a:t>is the most common type of ectopic pregnancy</a:t>
            </a:r>
            <a:endParaRPr sz="1200">
              <a:solidFill>
                <a:schemeClr val="dk1"/>
              </a:solidFill>
            </a:endParaRPr>
          </a:p>
          <a:p>
            <a:pPr indent="-304800" lvl="1" marL="63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ar" sz="1200">
                <a:solidFill>
                  <a:schemeClr val="dk1"/>
                </a:solidFill>
              </a:rPr>
              <a:t>Ovarian: </a:t>
            </a:r>
            <a:r>
              <a:rPr lang="ar" sz="1200">
                <a:solidFill>
                  <a:srgbClr val="674EA7"/>
                </a:solidFill>
              </a:rPr>
              <a:t>is the least common type of ectopic pregnancy</a:t>
            </a:r>
            <a:endParaRPr sz="1200">
              <a:solidFill>
                <a:schemeClr val="dk1"/>
              </a:solidFill>
            </a:endParaRPr>
          </a:p>
          <a:p>
            <a:pPr indent="-304800" lvl="1" marL="63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ar" sz="1200">
                <a:solidFill>
                  <a:schemeClr val="dk1"/>
                </a:solidFill>
              </a:rPr>
              <a:t>Abdominal.</a:t>
            </a:r>
            <a:endParaRPr sz="1200">
              <a:solidFill>
                <a:schemeClr val="dk1"/>
              </a:solidFill>
            </a:endParaRPr>
          </a:p>
          <a:p>
            <a:pPr indent="-304800" lvl="1" marL="63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ar" sz="1200">
                <a:solidFill>
                  <a:schemeClr val="dk1"/>
                </a:solidFill>
              </a:rPr>
              <a:t>Pelvic</a:t>
            </a:r>
            <a:endParaRPr sz="1200">
              <a:solidFill>
                <a:schemeClr val="dk1"/>
              </a:solidFill>
            </a:endParaRPr>
          </a:p>
          <a:p>
            <a:pPr indent="-304800" lvl="1" marL="63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ar" sz="1200">
                <a:solidFill>
                  <a:schemeClr val="dk1"/>
                </a:solidFill>
              </a:rPr>
              <a:t>Cervical. 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04" name="Google Shape;404;p44"/>
          <p:cNvSpPr txBox="1"/>
          <p:nvPr>
            <p:ph idx="12" type="sldNum"/>
          </p:nvPr>
        </p:nvSpPr>
        <p:spPr>
          <a:xfrm>
            <a:off x="8756225" y="48075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pic>
        <p:nvPicPr>
          <p:cNvPr id="405" name="Google Shape;405;p44"/>
          <p:cNvPicPr preferRelativeResize="0"/>
          <p:nvPr/>
        </p:nvPicPr>
        <p:blipFill rotWithShape="1">
          <a:blip r:embed="rId3">
            <a:alphaModFix/>
          </a:blip>
          <a:srcRect b="8152" l="0" r="0" t="13001"/>
          <a:stretch/>
        </p:blipFill>
        <p:spPr>
          <a:xfrm>
            <a:off x="5926543" y="377250"/>
            <a:ext cx="3158200" cy="25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44"/>
          <p:cNvSpPr/>
          <p:nvPr/>
        </p:nvSpPr>
        <p:spPr>
          <a:xfrm>
            <a:off x="89975" y="3080550"/>
            <a:ext cx="2305800" cy="3450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>
                <a:latin typeface="Bree Serif"/>
                <a:ea typeface="Bree Serif"/>
                <a:cs typeface="Bree Serif"/>
                <a:sym typeface="Bree Serif"/>
              </a:rPr>
              <a:t>Placenta Previa:</a:t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07" name="Google Shape;407;p44"/>
          <p:cNvSpPr txBox="1"/>
          <p:nvPr/>
        </p:nvSpPr>
        <p:spPr>
          <a:xfrm>
            <a:off x="89986" y="3499279"/>
            <a:ext cx="6058200" cy="12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Implantation occurs in the lower uterine segment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Has 3 types: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○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Placenta previa centralis: </a:t>
            </a:r>
            <a:r>
              <a:rPr lang="ar" sz="12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the placenta </a:t>
            </a:r>
            <a:r>
              <a:rPr lang="ar" sz="12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anchor</a:t>
            </a:r>
            <a:r>
              <a:rPr lang="ar" sz="12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 in internal os of the </a:t>
            </a:r>
            <a:r>
              <a:rPr lang="ar" sz="12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cervix</a:t>
            </a:r>
            <a:endParaRPr sz="1200"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○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Placenta previa lateralis :</a:t>
            </a:r>
            <a:r>
              <a:rPr lang="ar" sz="1200">
                <a:solidFill>
                  <a:srgbClr val="CCCCCC"/>
                </a:solidFill>
                <a:latin typeface="Bree Serif"/>
                <a:ea typeface="Bree Serif"/>
                <a:cs typeface="Bree Serif"/>
                <a:sym typeface="Bree Serif"/>
              </a:rPr>
              <a:t>i</a:t>
            </a:r>
            <a:r>
              <a:rPr lang="ar" sz="12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n the lower part of the body of the uterus </a:t>
            </a:r>
            <a:endParaRPr sz="1200"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○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Placenta previa marginalis </a:t>
            </a:r>
            <a:r>
              <a:rPr lang="ar" sz="12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:in the lower part of the body of the </a:t>
            </a:r>
            <a:r>
              <a:rPr lang="ar" sz="12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uterus</a:t>
            </a:r>
            <a:r>
              <a:rPr lang="ar" sz="12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 and reach the cervix </a:t>
            </a:r>
            <a:endParaRPr sz="1200"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08" name="Google Shape;40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0899" y="3353025"/>
            <a:ext cx="2441027" cy="138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5"/>
          <p:cNvSpPr txBox="1"/>
          <p:nvPr/>
        </p:nvSpPr>
        <p:spPr>
          <a:xfrm>
            <a:off x="68607" y="51975"/>
            <a:ext cx="25521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ar" sz="3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QUIZ</a:t>
            </a:r>
            <a:endParaRPr b="1" i="0" sz="30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14" name="Google Shape;414;p45"/>
          <p:cNvSpPr txBox="1"/>
          <p:nvPr/>
        </p:nvSpPr>
        <p:spPr>
          <a:xfrm>
            <a:off x="88300" y="628900"/>
            <a:ext cx="4065600" cy="4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Q1: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Fertilization mainly occurs in? 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In ampulla of uterine tube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In isthmus of uterine tube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In uterine cavity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In the vagina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Q2:</a:t>
            </a:r>
            <a:r>
              <a:rPr b="1" lang="ar" sz="9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Which of the following happens immediately after fertilization?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Restore the diploid number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Formation of blastocyst</a:t>
            </a:r>
            <a:endParaRPr b="0" i="0" sz="900" u="none" cap="none" strike="noStrike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Become haploid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Beginning of 2nd meiotic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Q3: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During implantation which one of the following structures will invade the endometrium? </a:t>
            </a:r>
            <a:endParaRPr b="0" i="0" sz="900" u="none" cap="none" strike="noStrike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Cytotrophoblast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Epiblast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Syncytiotrophoblast</a:t>
            </a:r>
            <a:endParaRPr b="0" i="0" sz="900" u="none" cap="none" strike="noStrike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Hypoblast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Q4:</a:t>
            </a:r>
            <a:r>
              <a:rPr b="0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20-years-old woman presented to the clinic with late period, she was referred to the lab for blood investigations, which one of the following enzymes will be found?</a:t>
            </a:r>
            <a:endParaRPr b="0" i="0" sz="900" u="none" cap="none" strike="noStrike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h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SG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hCG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Estrogen</a:t>
            </a:r>
            <a:endParaRPr b="0" i="0" sz="900" u="none" cap="none" strike="noStrike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15" name="Google Shape;415;p45"/>
          <p:cNvSpPr txBox="1"/>
          <p:nvPr/>
        </p:nvSpPr>
        <p:spPr>
          <a:xfrm>
            <a:off x="4572000" y="628900"/>
            <a:ext cx="4123500" cy="42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Q5: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What is the normal site for Implantation? 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Ampulla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Uterine tube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. lateral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wall of the body of the uterus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posterior wall of the body of the uterus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Q6: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 which day the Implantation start ?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7th day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4th day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6th day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11th day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Q7: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outer cell layer of the Blastocyst called ?</a:t>
            </a:r>
            <a:endParaRPr b="0" i="0" sz="900" u="none" cap="none" strike="noStrike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trophoblast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blastocele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blastocystis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Morula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Q8</a:t>
            </a:r>
            <a:r>
              <a:rPr b="1"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 which day the Uteroplacental circulation begins  ?</a:t>
            </a:r>
            <a:endParaRPr b="0" i="0" sz="900" u="none" cap="none" strike="noStrike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13th day</a:t>
            </a:r>
            <a:b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7th day</a:t>
            </a:r>
            <a:b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9th day</a:t>
            </a:r>
            <a:b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11th day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16" name="Google Shape;416;p45"/>
          <p:cNvSpPr txBox="1"/>
          <p:nvPr>
            <p:ph idx="12" type="sldNum"/>
          </p:nvPr>
        </p:nvSpPr>
        <p:spPr>
          <a:xfrm>
            <a:off x="8772125" y="4749900"/>
            <a:ext cx="2892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graphicFrame>
        <p:nvGraphicFramePr>
          <p:cNvPr id="417" name="Google Shape;417;p45"/>
          <p:cNvGraphicFramePr/>
          <p:nvPr/>
        </p:nvGraphicFramePr>
        <p:xfrm>
          <a:off x="589560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{4B3DCEE0-70FD-42F3-B84A-F06DBBD437F5}</a:tableStyleId>
              </a:tblPr>
              <a:tblGrid>
                <a:gridCol w="406050"/>
                <a:gridCol w="406050"/>
                <a:gridCol w="406050"/>
                <a:gridCol w="406050"/>
                <a:gridCol w="406050"/>
                <a:gridCol w="406050"/>
                <a:gridCol w="406050"/>
                <a:gridCol w="406050"/>
              </a:tblGrid>
              <a:tr h="22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Q1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Q2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Q3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Q4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Q5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Q6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Q7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Q8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22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B29E7C"/>
      </a:lt2>
      <a:accent1>
        <a:srgbClr val="F3D6B8"/>
      </a:accent1>
      <a:accent2>
        <a:srgbClr val="F8C38E"/>
      </a:accent2>
      <a:accent3>
        <a:srgbClr val="E6B788"/>
      </a:accent3>
      <a:accent4>
        <a:srgbClr val="EEB276"/>
      </a:accent4>
      <a:accent5>
        <a:srgbClr val="D09551"/>
      </a:accent5>
      <a:accent6>
        <a:srgbClr val="CEAE7E"/>
      </a:accent6>
      <a:hlink>
        <a:srgbClr val="2626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