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10440000" cx="7560000"/>
  <p:notesSz cx="6858000" cy="9144000"/>
  <p:embeddedFontLst>
    <p:embeddedFont>
      <p:font typeface="Cabin"/>
      <p:regular r:id="rId23"/>
      <p:bold r:id="rId24"/>
      <p:italic r:id="rId25"/>
      <p:boldItalic r:id="rId26"/>
    </p:embeddedFont>
    <p:embeddedFont>
      <p:font typeface="Mada"/>
      <p:regular r:id="rId27"/>
      <p:bold r:id="rId28"/>
    </p:embeddedFont>
    <p:embeddedFont>
      <p:font typeface="Chelsea Market"/>
      <p:regular r:id="rId29"/>
    </p:embeddedFont>
    <p:embeddedFont>
      <p:font typeface="Cabin Medium"/>
      <p:regular r:id="rId30"/>
      <p:bold r:id="rId31"/>
      <p:italic r:id="rId32"/>
      <p:boldItalic r:id="rId33"/>
    </p:embeddedFont>
    <p:embeddedFont>
      <p:font typeface="Exo"/>
      <p:regular r:id="rId34"/>
      <p:bold r:id="rId35"/>
      <p:italic r:id="rId36"/>
      <p:boldItalic r:id="rId37"/>
    </p:embeddedFont>
    <p:embeddedFont>
      <p:font typeface="Comfortaa"/>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7A955A0-0BB7-45B7-BC1A-0933CC6906FD}">
  <a:tblStyle styleId="{97A955A0-0BB7-45B7-BC1A-0933CC6906F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16F76EC-F6BE-46AB-A90A-1ED4AF5E0F86}"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Cabin-bold.fntdata"/><Relationship Id="rId23" Type="http://schemas.openxmlformats.org/officeDocument/2006/relationships/font" Target="fonts/Cabin-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Cabin-boldItalic.fntdata"/><Relationship Id="rId25" Type="http://schemas.openxmlformats.org/officeDocument/2006/relationships/font" Target="fonts/Cabin-italic.fntdata"/><Relationship Id="rId28" Type="http://schemas.openxmlformats.org/officeDocument/2006/relationships/font" Target="fonts/Mada-bold.fntdata"/><Relationship Id="rId27" Type="http://schemas.openxmlformats.org/officeDocument/2006/relationships/font" Target="fonts/Mad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helseaMarket-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abinMedium-bold.fntdata"/><Relationship Id="rId30" Type="http://schemas.openxmlformats.org/officeDocument/2006/relationships/font" Target="fonts/CabinMedium-regular.fntdata"/><Relationship Id="rId11" Type="http://schemas.openxmlformats.org/officeDocument/2006/relationships/slide" Target="slides/slide4.xml"/><Relationship Id="rId33" Type="http://schemas.openxmlformats.org/officeDocument/2006/relationships/font" Target="fonts/CabinMedium-boldItalic.fntdata"/><Relationship Id="rId10" Type="http://schemas.openxmlformats.org/officeDocument/2006/relationships/slide" Target="slides/slide3.xml"/><Relationship Id="rId32" Type="http://schemas.openxmlformats.org/officeDocument/2006/relationships/font" Target="fonts/CabinMedium-italic.fntdata"/><Relationship Id="rId13" Type="http://schemas.openxmlformats.org/officeDocument/2006/relationships/slide" Target="slides/slide6.xml"/><Relationship Id="rId35" Type="http://schemas.openxmlformats.org/officeDocument/2006/relationships/font" Target="fonts/Exo-bold.fntdata"/><Relationship Id="rId12" Type="http://schemas.openxmlformats.org/officeDocument/2006/relationships/slide" Target="slides/slide5.xml"/><Relationship Id="rId34" Type="http://schemas.openxmlformats.org/officeDocument/2006/relationships/font" Target="fonts/Exo-regular.fntdata"/><Relationship Id="rId15" Type="http://schemas.openxmlformats.org/officeDocument/2006/relationships/slide" Target="slides/slide8.xml"/><Relationship Id="rId37" Type="http://schemas.openxmlformats.org/officeDocument/2006/relationships/font" Target="fonts/Exo-boldItalic.fntdata"/><Relationship Id="rId14" Type="http://schemas.openxmlformats.org/officeDocument/2006/relationships/slide" Target="slides/slide7.xml"/><Relationship Id="rId36" Type="http://schemas.openxmlformats.org/officeDocument/2006/relationships/font" Target="fonts/Exo-italic.fntdata"/><Relationship Id="rId17" Type="http://schemas.openxmlformats.org/officeDocument/2006/relationships/slide" Target="slides/slide10.xml"/><Relationship Id="rId39" Type="http://schemas.openxmlformats.org/officeDocument/2006/relationships/font" Target="fonts/Comfortaa-bold.fntdata"/><Relationship Id="rId16" Type="http://schemas.openxmlformats.org/officeDocument/2006/relationships/slide" Target="slides/slide9.xml"/><Relationship Id="rId38" Type="http://schemas.openxmlformats.org/officeDocument/2006/relationships/font" Target="fonts/Comfortaa-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4705b9826734723_3: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4705b982673472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54705b9826734723_149: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54705b9826734723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54705b9826734723_228: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54705b9826734723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54705b9826734723_249: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54705b9826734723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54705b9826734723_257: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54705b9826734723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54705b9826734723_30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54705b9826734723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g54705b9826734723_312: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54705b9826734723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4705b9826734723_18: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4705b982673472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4705b9826734723_31: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4705b982673472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4705b9826734723_42: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4705b9826734723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4705b9826734723_57: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4705b9826734723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4705b9826734723_66: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4705b9826734723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4705b9826734723_9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4705b9826734723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54705b9826734723_99: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54705b9826734723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54705b9826734723_123: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4705b9826734723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700"/>
          </a:xfrm>
          <a:prstGeom prst="rect">
            <a:avLst/>
          </a:prstGeom>
        </p:spPr>
        <p:txBody>
          <a:bodyPr anchorCtr="0" anchor="b" bIns="122150" lIns="122150" spcFirstLastPara="1" rIns="122150" wrap="square" tIns="12215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2150" lIns="122150" spcFirstLastPara="1" rIns="122150" wrap="square" tIns="12215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200"/>
          </a:xfrm>
          <a:prstGeom prst="rect">
            <a:avLst/>
          </a:prstGeom>
        </p:spPr>
        <p:txBody>
          <a:bodyPr anchorCtr="0" anchor="b" bIns="122150" lIns="122150" spcFirstLastPara="1" rIns="122150" wrap="square" tIns="12215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2150" lIns="122150" spcFirstLastPara="1" rIns="122150" wrap="square" tIns="122150">
            <a:noAutofit/>
          </a:bodyPr>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type="title">
  <p:cSld name="TITLE">
    <p:spTree>
      <p:nvGrpSpPr>
        <p:cNvPr id="54" name="Shape 54"/>
        <p:cNvGrpSpPr/>
        <p:nvPr/>
      </p:nvGrpSpPr>
      <p:grpSpPr>
        <a:xfrm>
          <a:off x="0" y="0"/>
          <a:ext cx="0" cy="0"/>
          <a:chOff x="0" y="0"/>
          <a:chExt cx="0" cy="0"/>
        </a:xfrm>
      </p:grpSpPr>
      <p:sp>
        <p:nvSpPr>
          <p:cNvPr id="55" name="Google Shape;55;p14"/>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6" name="Shape 56"/>
        <p:cNvGrpSpPr/>
        <p:nvPr/>
      </p:nvGrpSpPr>
      <p:grpSpPr>
        <a:xfrm>
          <a:off x="0" y="0"/>
          <a:ext cx="0" cy="0"/>
          <a:chOff x="0" y="0"/>
          <a:chExt cx="0" cy="0"/>
        </a:xfrm>
      </p:grpSpPr>
      <p:sp>
        <p:nvSpPr>
          <p:cNvPr id="57" name="Google Shape;57;p15"/>
          <p:cNvSpPr txBox="1"/>
          <p:nvPr>
            <p:ph type="title"/>
          </p:nvPr>
        </p:nvSpPr>
        <p:spPr>
          <a:xfrm>
            <a:off x="257705" y="4365680"/>
            <a:ext cx="7044600" cy="1708500"/>
          </a:xfrm>
          <a:prstGeom prst="rect">
            <a:avLst/>
          </a:prstGeom>
        </p:spPr>
        <p:txBody>
          <a:bodyPr anchorCtr="0" anchor="ctr" bIns="122150" lIns="122150" spcFirstLastPara="1" rIns="122150" wrap="square" tIns="12215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58" name="Google Shape;58;p15"/>
          <p:cNvSpPr txBox="1"/>
          <p:nvPr/>
        </p:nvSpPr>
        <p:spPr>
          <a:xfrm>
            <a:off x="-114765" y="-99053"/>
            <a:ext cx="7771200" cy="363600"/>
          </a:xfrm>
          <a:prstGeom prst="rect">
            <a:avLst/>
          </a:prstGeom>
          <a:solidFill>
            <a:srgbClr val="F6B26B"/>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
        <p:nvSpPr>
          <p:cNvPr id="59" name="Google Shape;59;p15"/>
          <p:cNvSpPr txBox="1"/>
          <p:nvPr/>
        </p:nvSpPr>
        <p:spPr>
          <a:xfrm>
            <a:off x="0" y="9621838"/>
            <a:ext cx="7560000" cy="818100"/>
          </a:xfrm>
          <a:prstGeom prst="rect">
            <a:avLst/>
          </a:prstGeom>
          <a:noFill/>
          <a:ln cap="flat" cmpd="sng" w="9525">
            <a:solidFill>
              <a:srgbClr val="1155CC"/>
            </a:solidFill>
            <a:prstDash val="dash"/>
            <a:round/>
            <a:headEnd len="sm" w="sm" type="none"/>
            <a:tailEnd len="sm" w="sm" type="none"/>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0" name="Shape 60"/>
        <p:cNvGrpSpPr/>
        <p:nvPr/>
      </p:nvGrpSpPr>
      <p:grpSpPr>
        <a:xfrm>
          <a:off x="0" y="0"/>
          <a:ext cx="0" cy="0"/>
          <a:chOff x="0" y="0"/>
          <a:chExt cx="0" cy="0"/>
        </a:xfrm>
      </p:grpSpPr>
      <p:sp>
        <p:nvSpPr>
          <p:cNvPr id="61" name="Google Shape;61;p16"/>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2" name="Google Shape;62;p16"/>
          <p:cNvSpPr txBox="1"/>
          <p:nvPr>
            <p:ph idx="1" type="body"/>
          </p:nvPr>
        </p:nvSpPr>
        <p:spPr>
          <a:xfrm>
            <a:off x="257705" y="2339232"/>
            <a:ext cx="7044600" cy="6934500"/>
          </a:xfrm>
          <a:prstGeom prst="rect">
            <a:avLst/>
          </a:prstGeom>
        </p:spPr>
        <p:txBody>
          <a:bodyPr anchorCtr="0" anchor="t" bIns="122150" lIns="122150" spcFirstLastPara="1" rIns="122150" wrap="square" tIns="12215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63" name="Google Shape;63;p16"/>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4" name="Shape 64"/>
        <p:cNvGrpSpPr/>
        <p:nvPr/>
      </p:nvGrpSpPr>
      <p:grpSpPr>
        <a:xfrm>
          <a:off x="0" y="0"/>
          <a:ext cx="0" cy="0"/>
          <a:chOff x="0" y="0"/>
          <a:chExt cx="0" cy="0"/>
        </a:xfrm>
      </p:grpSpPr>
      <p:sp>
        <p:nvSpPr>
          <p:cNvPr id="65" name="Google Shape;65;p17"/>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6" name="Google Shape;66;p17"/>
          <p:cNvSpPr txBox="1"/>
          <p:nvPr>
            <p:ph idx="1" type="body"/>
          </p:nvPr>
        </p:nvSpPr>
        <p:spPr>
          <a:xfrm>
            <a:off x="257705" y="2339232"/>
            <a:ext cx="3307200" cy="6934500"/>
          </a:xfrm>
          <a:prstGeom prst="rect">
            <a:avLst/>
          </a:prstGeom>
        </p:spPr>
        <p:txBody>
          <a:bodyPr anchorCtr="0" anchor="t" bIns="122150" lIns="122150" spcFirstLastPara="1" rIns="122150" wrap="square" tIns="12215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67" name="Google Shape;67;p17"/>
          <p:cNvSpPr txBox="1"/>
          <p:nvPr>
            <p:ph idx="2" type="body"/>
          </p:nvPr>
        </p:nvSpPr>
        <p:spPr>
          <a:xfrm>
            <a:off x="3995291" y="2339232"/>
            <a:ext cx="3307200" cy="6934500"/>
          </a:xfrm>
          <a:prstGeom prst="rect">
            <a:avLst/>
          </a:prstGeom>
        </p:spPr>
        <p:txBody>
          <a:bodyPr anchorCtr="0" anchor="t" bIns="122150" lIns="122150" spcFirstLastPara="1" rIns="122150" wrap="square" tIns="12215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68" name="Google Shape;68;p17"/>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9" name="Shape 69"/>
        <p:cNvGrpSpPr/>
        <p:nvPr/>
      </p:nvGrpSpPr>
      <p:grpSpPr>
        <a:xfrm>
          <a:off x="0" y="0"/>
          <a:ext cx="0" cy="0"/>
          <a:chOff x="0" y="0"/>
          <a:chExt cx="0" cy="0"/>
        </a:xfrm>
      </p:grpSpPr>
      <p:sp>
        <p:nvSpPr>
          <p:cNvPr id="70" name="Google Shape;70;p18"/>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71" name="Google Shape;71;p18"/>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2" name="Shape 72"/>
        <p:cNvGrpSpPr/>
        <p:nvPr/>
      </p:nvGrpSpPr>
      <p:grpSpPr>
        <a:xfrm>
          <a:off x="0" y="0"/>
          <a:ext cx="0" cy="0"/>
          <a:chOff x="0" y="0"/>
          <a:chExt cx="0" cy="0"/>
        </a:xfrm>
      </p:grpSpPr>
      <p:sp>
        <p:nvSpPr>
          <p:cNvPr id="73" name="Google Shape;73;p19"/>
          <p:cNvSpPr txBox="1"/>
          <p:nvPr>
            <p:ph type="title"/>
          </p:nvPr>
        </p:nvSpPr>
        <p:spPr>
          <a:xfrm>
            <a:off x="257705" y="1127727"/>
            <a:ext cx="2321700" cy="1534500"/>
          </a:xfrm>
          <a:prstGeom prst="rect">
            <a:avLst/>
          </a:prstGeom>
        </p:spPr>
        <p:txBody>
          <a:bodyPr anchorCtr="0" anchor="b" bIns="122150" lIns="122150" spcFirstLastPara="1" rIns="122150" wrap="square" tIns="12215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74" name="Google Shape;74;p19"/>
          <p:cNvSpPr txBox="1"/>
          <p:nvPr>
            <p:ph idx="1" type="body"/>
          </p:nvPr>
        </p:nvSpPr>
        <p:spPr>
          <a:xfrm>
            <a:off x="257705" y="2820535"/>
            <a:ext cx="2321700" cy="6453300"/>
          </a:xfrm>
          <a:prstGeom prst="rect">
            <a:avLst/>
          </a:prstGeom>
        </p:spPr>
        <p:txBody>
          <a:bodyPr anchorCtr="0" anchor="t" bIns="122150" lIns="122150" spcFirstLastPara="1" rIns="122150" wrap="square" tIns="12215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75" name="Google Shape;75;p19"/>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6" name="Shape 76"/>
        <p:cNvGrpSpPr/>
        <p:nvPr/>
      </p:nvGrpSpPr>
      <p:grpSpPr>
        <a:xfrm>
          <a:off x="0" y="0"/>
          <a:ext cx="0" cy="0"/>
          <a:chOff x="0" y="0"/>
          <a:chExt cx="0" cy="0"/>
        </a:xfrm>
      </p:grpSpPr>
      <p:sp>
        <p:nvSpPr>
          <p:cNvPr id="77" name="Google Shape;77;p20"/>
          <p:cNvSpPr txBox="1"/>
          <p:nvPr>
            <p:ph type="title"/>
          </p:nvPr>
        </p:nvSpPr>
        <p:spPr>
          <a:xfrm>
            <a:off x="405325" y="913690"/>
            <a:ext cx="5264700" cy="8303100"/>
          </a:xfrm>
          <a:prstGeom prst="rect">
            <a:avLst/>
          </a:prstGeom>
        </p:spPr>
        <p:txBody>
          <a:bodyPr anchorCtr="0" anchor="ctr" bIns="122150" lIns="122150" spcFirstLastPara="1" rIns="122150" wrap="square" tIns="12215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78" name="Google Shape;78;p20"/>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79" name="Shape 79"/>
        <p:cNvGrpSpPr/>
        <p:nvPr/>
      </p:nvGrpSpPr>
      <p:grpSpPr>
        <a:xfrm>
          <a:off x="0" y="0"/>
          <a:ext cx="0" cy="0"/>
          <a:chOff x="0" y="0"/>
          <a:chExt cx="0" cy="0"/>
        </a:xfrm>
      </p:grpSpPr>
      <p:sp>
        <p:nvSpPr>
          <p:cNvPr id="80" name="Google Shape;80;p21"/>
          <p:cNvSpPr/>
          <p:nvPr/>
        </p:nvSpPr>
        <p:spPr>
          <a:xfrm>
            <a:off x="3780000" y="-254"/>
            <a:ext cx="3780000" cy="10440000"/>
          </a:xfrm>
          <a:prstGeom prst="rect">
            <a:avLst/>
          </a:prstGeom>
          <a:solidFill>
            <a:schemeClr val="lt2"/>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81" name="Google Shape;81;p21"/>
          <p:cNvSpPr txBox="1"/>
          <p:nvPr>
            <p:ph type="title"/>
          </p:nvPr>
        </p:nvSpPr>
        <p:spPr>
          <a:xfrm>
            <a:off x="219508" y="2503032"/>
            <a:ext cx="3344400" cy="3008700"/>
          </a:xfrm>
          <a:prstGeom prst="rect">
            <a:avLst/>
          </a:prstGeom>
        </p:spPr>
        <p:txBody>
          <a:bodyPr anchorCtr="0" anchor="b" bIns="122150" lIns="122150" spcFirstLastPara="1" rIns="122150" wrap="square" tIns="122150">
            <a:no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82" name="Google Shape;82;p21"/>
          <p:cNvSpPr txBox="1"/>
          <p:nvPr>
            <p:ph idx="1" type="subTitle"/>
          </p:nvPr>
        </p:nvSpPr>
        <p:spPr>
          <a:xfrm>
            <a:off x="219508" y="5689531"/>
            <a:ext cx="3344400" cy="2507100"/>
          </a:xfrm>
          <a:prstGeom prst="rect">
            <a:avLst/>
          </a:prstGeom>
        </p:spPr>
        <p:txBody>
          <a:bodyPr anchorCtr="0" anchor="t" bIns="122150" lIns="122150" spcFirstLastPara="1" rIns="122150" wrap="square" tIns="12215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3" name="Google Shape;83;p21"/>
          <p:cNvSpPr txBox="1"/>
          <p:nvPr>
            <p:ph idx="2" type="body"/>
          </p:nvPr>
        </p:nvSpPr>
        <p:spPr>
          <a:xfrm>
            <a:off x="4083839" y="1469689"/>
            <a:ext cx="3172200" cy="7500000"/>
          </a:xfrm>
          <a:prstGeom prst="rect">
            <a:avLst/>
          </a:prstGeom>
        </p:spPr>
        <p:txBody>
          <a:bodyPr anchorCtr="0" anchor="ctr" bIns="122150" lIns="122150" spcFirstLastPara="1" rIns="122150" wrap="square" tIns="12215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84" name="Google Shape;84;p21"/>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nvSpPr>
        <p:spPr>
          <a:xfrm>
            <a:off x="-137725" y="-99053"/>
            <a:ext cx="7849800" cy="363600"/>
          </a:xfrm>
          <a:prstGeom prst="rect">
            <a:avLst/>
          </a:prstGeom>
          <a:solidFill>
            <a:srgbClr val="E0666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
        <p:nvSpPr>
          <p:cNvPr id="15" name="Google Shape;15;p3"/>
          <p:cNvSpPr txBox="1"/>
          <p:nvPr/>
        </p:nvSpPr>
        <p:spPr>
          <a:xfrm>
            <a:off x="0" y="9621838"/>
            <a:ext cx="7560000" cy="818100"/>
          </a:xfrm>
          <a:prstGeom prst="rect">
            <a:avLst/>
          </a:prstGeom>
          <a:noFill/>
          <a:ln cap="flat" cmpd="sng" w="9525">
            <a:solidFill>
              <a:srgbClr val="CC0000"/>
            </a:solidFill>
            <a:prstDash val="dash"/>
            <a:round/>
            <a:headEnd len="sm" w="sm" type="none"/>
            <a:tailEnd len="sm" w="sm" type="none"/>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5" name="Shape 85"/>
        <p:cNvGrpSpPr/>
        <p:nvPr/>
      </p:nvGrpSpPr>
      <p:grpSpPr>
        <a:xfrm>
          <a:off x="0" y="0"/>
          <a:ext cx="0" cy="0"/>
          <a:chOff x="0" y="0"/>
          <a:chExt cx="0" cy="0"/>
        </a:xfrm>
      </p:grpSpPr>
      <p:sp>
        <p:nvSpPr>
          <p:cNvPr id="86" name="Google Shape;86;p22"/>
          <p:cNvSpPr txBox="1"/>
          <p:nvPr>
            <p:ph idx="1" type="body"/>
          </p:nvPr>
        </p:nvSpPr>
        <p:spPr>
          <a:xfrm>
            <a:off x="257705" y="8586994"/>
            <a:ext cx="4959900" cy="1228200"/>
          </a:xfrm>
          <a:prstGeom prst="rect">
            <a:avLst/>
          </a:prstGeom>
        </p:spPr>
        <p:txBody>
          <a:bodyPr anchorCtr="0" anchor="ctr" bIns="122150" lIns="122150" spcFirstLastPara="1" rIns="122150" wrap="square" tIns="122150">
            <a:noAutofit/>
          </a:bodyPr>
          <a:lstStyle>
            <a:lvl1pPr indent="-228600" lvl="0" marL="457200" rtl="0">
              <a:lnSpc>
                <a:spcPct val="100000"/>
              </a:lnSpc>
              <a:spcBef>
                <a:spcPts val="0"/>
              </a:spcBef>
              <a:spcAft>
                <a:spcPts val="0"/>
              </a:spcAft>
              <a:buSzPts val="2400"/>
              <a:buNone/>
              <a:defRPr/>
            </a:lvl1pPr>
          </a:lstStyle>
          <a:p/>
        </p:txBody>
      </p:sp>
      <p:sp>
        <p:nvSpPr>
          <p:cNvPr id="87" name="Google Shape;87;p22"/>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88" name="Shape 88"/>
        <p:cNvGrpSpPr/>
        <p:nvPr/>
      </p:nvGrpSpPr>
      <p:grpSpPr>
        <a:xfrm>
          <a:off x="0" y="0"/>
          <a:ext cx="0" cy="0"/>
          <a:chOff x="0" y="0"/>
          <a:chExt cx="0" cy="0"/>
        </a:xfrm>
      </p:grpSpPr>
      <p:sp>
        <p:nvSpPr>
          <p:cNvPr id="89" name="Google Shape;89;p23"/>
          <p:cNvSpPr txBox="1"/>
          <p:nvPr>
            <p:ph hasCustomPrompt="1" type="title"/>
          </p:nvPr>
        </p:nvSpPr>
        <p:spPr>
          <a:xfrm>
            <a:off x="257705" y="2245153"/>
            <a:ext cx="7044600" cy="3985200"/>
          </a:xfrm>
          <a:prstGeom prst="rect">
            <a:avLst/>
          </a:prstGeom>
        </p:spPr>
        <p:txBody>
          <a:bodyPr anchorCtr="0" anchor="b" bIns="122150" lIns="122150" spcFirstLastPara="1" rIns="122150" wrap="square" tIns="122150">
            <a:no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90" name="Google Shape;90;p23"/>
          <p:cNvSpPr txBox="1"/>
          <p:nvPr>
            <p:ph idx="1" type="body"/>
          </p:nvPr>
        </p:nvSpPr>
        <p:spPr>
          <a:xfrm>
            <a:off x="257705" y="6398217"/>
            <a:ext cx="7044600" cy="2640000"/>
          </a:xfrm>
          <a:prstGeom prst="rect">
            <a:avLst/>
          </a:prstGeom>
        </p:spPr>
        <p:txBody>
          <a:bodyPr anchorCtr="0" anchor="t" bIns="122150" lIns="122150" spcFirstLastPara="1" rIns="122150" wrap="square" tIns="122150">
            <a:noAutofit/>
          </a:bodyPr>
          <a:lstStyle>
            <a:lvl1pPr indent="-381000" lvl="0" marL="457200" rtl="0" algn="ctr">
              <a:spcBef>
                <a:spcPts val="0"/>
              </a:spcBef>
              <a:spcAft>
                <a:spcPts val="0"/>
              </a:spcAft>
              <a:buSzPts val="2400"/>
              <a:buChar char="●"/>
              <a:defRPr/>
            </a:lvl1pPr>
            <a:lvl2pPr indent="-349250" lvl="1" marL="914400" rtl="0" algn="ctr">
              <a:spcBef>
                <a:spcPts val="2100"/>
              </a:spcBef>
              <a:spcAft>
                <a:spcPts val="0"/>
              </a:spcAft>
              <a:buSzPts val="1900"/>
              <a:buChar char="○"/>
              <a:defRPr/>
            </a:lvl2pPr>
            <a:lvl3pPr indent="-349250" lvl="2" marL="1371600" rtl="0" algn="ctr">
              <a:spcBef>
                <a:spcPts val="2100"/>
              </a:spcBef>
              <a:spcAft>
                <a:spcPts val="0"/>
              </a:spcAft>
              <a:buSzPts val="1900"/>
              <a:buChar char="■"/>
              <a:defRPr/>
            </a:lvl3pPr>
            <a:lvl4pPr indent="-349250" lvl="3" marL="1828800" rtl="0" algn="ctr">
              <a:spcBef>
                <a:spcPts val="2100"/>
              </a:spcBef>
              <a:spcAft>
                <a:spcPts val="0"/>
              </a:spcAft>
              <a:buSzPts val="1900"/>
              <a:buChar char="●"/>
              <a:defRPr/>
            </a:lvl4pPr>
            <a:lvl5pPr indent="-349250" lvl="4" marL="2286000" rtl="0" algn="ctr">
              <a:spcBef>
                <a:spcPts val="2100"/>
              </a:spcBef>
              <a:spcAft>
                <a:spcPts val="0"/>
              </a:spcAft>
              <a:buSzPts val="1900"/>
              <a:buChar char="○"/>
              <a:defRPr/>
            </a:lvl5pPr>
            <a:lvl6pPr indent="-349250" lvl="5" marL="2743200" rtl="0" algn="ctr">
              <a:spcBef>
                <a:spcPts val="2100"/>
              </a:spcBef>
              <a:spcAft>
                <a:spcPts val="0"/>
              </a:spcAft>
              <a:buSzPts val="1900"/>
              <a:buChar char="■"/>
              <a:defRPr/>
            </a:lvl6pPr>
            <a:lvl7pPr indent="-349250" lvl="6" marL="3200400" rtl="0" algn="ctr">
              <a:spcBef>
                <a:spcPts val="2100"/>
              </a:spcBef>
              <a:spcAft>
                <a:spcPts val="0"/>
              </a:spcAft>
              <a:buSzPts val="1900"/>
              <a:buChar char="●"/>
              <a:defRPr/>
            </a:lvl7pPr>
            <a:lvl8pPr indent="-349250" lvl="7" marL="3657600" rtl="0" algn="ctr">
              <a:spcBef>
                <a:spcPts val="2100"/>
              </a:spcBef>
              <a:spcAft>
                <a:spcPts val="0"/>
              </a:spcAft>
              <a:buSzPts val="1900"/>
              <a:buChar char="○"/>
              <a:defRPr/>
            </a:lvl8pPr>
            <a:lvl9pPr indent="-349250" lvl="8" marL="4114800" rtl="0" algn="ctr">
              <a:spcBef>
                <a:spcPts val="2100"/>
              </a:spcBef>
              <a:spcAft>
                <a:spcPts val="2100"/>
              </a:spcAft>
              <a:buSzPts val="1900"/>
              <a:buChar char="■"/>
              <a:defRPr/>
            </a:lvl9pPr>
          </a:lstStyle>
          <a:p/>
        </p:txBody>
      </p:sp>
      <p:sp>
        <p:nvSpPr>
          <p:cNvPr id="91" name="Google Shape;91;p23"/>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2" name="Shape 92"/>
        <p:cNvGrpSpPr/>
        <p:nvPr/>
      </p:nvGrpSpPr>
      <p:grpSpPr>
        <a:xfrm>
          <a:off x="0" y="0"/>
          <a:ext cx="0" cy="0"/>
          <a:chOff x="0" y="0"/>
          <a:chExt cx="0" cy="0"/>
        </a:xfrm>
      </p:grpSpPr>
      <p:sp>
        <p:nvSpPr>
          <p:cNvPr id="93" name="Google Shape;93;p24"/>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257705" y="2339232"/>
            <a:ext cx="7044600" cy="6934500"/>
          </a:xfrm>
          <a:prstGeom prst="rect">
            <a:avLst/>
          </a:prstGeom>
        </p:spPr>
        <p:txBody>
          <a:bodyPr anchorCtr="0" anchor="t" bIns="122150" lIns="122150" spcFirstLastPara="1" rIns="122150" wrap="square" tIns="12215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257705" y="2339232"/>
            <a:ext cx="3307200" cy="6934500"/>
          </a:xfrm>
          <a:prstGeom prst="rect">
            <a:avLst/>
          </a:prstGeom>
        </p:spPr>
        <p:txBody>
          <a:bodyPr anchorCtr="0" anchor="t" bIns="122150" lIns="122150" spcFirstLastPara="1" rIns="122150" wrap="square" tIns="12215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3" name="Google Shape;23;p5"/>
          <p:cNvSpPr txBox="1"/>
          <p:nvPr>
            <p:ph idx="2" type="body"/>
          </p:nvPr>
        </p:nvSpPr>
        <p:spPr>
          <a:xfrm>
            <a:off x="3995291" y="2339232"/>
            <a:ext cx="3307200" cy="6934500"/>
          </a:xfrm>
          <a:prstGeom prst="rect">
            <a:avLst/>
          </a:prstGeom>
        </p:spPr>
        <p:txBody>
          <a:bodyPr anchorCtr="0" anchor="t" bIns="122150" lIns="122150" spcFirstLastPara="1" rIns="122150" wrap="square" tIns="12215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4500"/>
          </a:xfrm>
          <a:prstGeom prst="rect">
            <a:avLst/>
          </a:prstGeom>
        </p:spPr>
        <p:txBody>
          <a:bodyPr anchorCtr="0" anchor="b" bIns="122150" lIns="122150" spcFirstLastPara="1" rIns="122150" wrap="square" tIns="12215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2150" lIns="122150" spcFirstLastPara="1" rIns="122150" wrap="square" tIns="12215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100"/>
          </a:xfrm>
          <a:prstGeom prst="rect">
            <a:avLst/>
          </a:prstGeom>
        </p:spPr>
        <p:txBody>
          <a:bodyPr anchorCtr="0" anchor="ctr" bIns="122150" lIns="122150" spcFirstLastPara="1" rIns="122150" wrap="square" tIns="12215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2150" lIns="122150" spcFirstLastPara="1" rIns="122150" wrap="square" tIns="12215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219508" y="5689531"/>
            <a:ext cx="3344400" cy="2507100"/>
          </a:xfrm>
          <a:prstGeom prst="rect">
            <a:avLst/>
          </a:prstGeom>
        </p:spPr>
        <p:txBody>
          <a:bodyPr anchorCtr="0" anchor="t" bIns="122150" lIns="122150" spcFirstLastPara="1" rIns="122150" wrap="square" tIns="12215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4083839" y="1469689"/>
            <a:ext cx="3172200" cy="7500000"/>
          </a:xfrm>
          <a:prstGeom prst="rect">
            <a:avLst/>
          </a:prstGeom>
        </p:spPr>
        <p:txBody>
          <a:bodyPr anchorCtr="0" anchor="ctr" bIns="122150" lIns="122150" spcFirstLastPara="1" rIns="122150" wrap="square" tIns="12215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2150" lIns="122150" spcFirstLastPara="1" rIns="122150" wrap="square" tIns="122150">
            <a:no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2150" lIns="122150" spcFirstLastPara="1" rIns="122150" wrap="square" tIns="12215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257705" y="2339232"/>
            <a:ext cx="7044600" cy="6934500"/>
          </a:xfrm>
          <a:prstGeom prst="rect">
            <a:avLst/>
          </a:prstGeom>
          <a:noFill/>
          <a:ln>
            <a:noFill/>
          </a:ln>
        </p:spPr>
        <p:txBody>
          <a:bodyPr anchorCtr="0" anchor="t" bIns="122150" lIns="122150" spcFirstLastPara="1" rIns="122150" wrap="square" tIns="122150">
            <a:no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2100"/>
              </a:spcBef>
              <a:spcAft>
                <a:spcPts val="0"/>
              </a:spcAft>
              <a:buClr>
                <a:schemeClr val="dk2"/>
              </a:buClr>
              <a:buSzPts val="1900"/>
              <a:buChar char="○"/>
              <a:defRPr sz="1900">
                <a:solidFill>
                  <a:schemeClr val="dk2"/>
                </a:solidFill>
              </a:defRPr>
            </a:lvl2pPr>
            <a:lvl3pPr indent="-349250" lvl="2" marL="1371600">
              <a:lnSpc>
                <a:spcPct val="115000"/>
              </a:lnSpc>
              <a:spcBef>
                <a:spcPts val="2100"/>
              </a:spcBef>
              <a:spcAft>
                <a:spcPts val="0"/>
              </a:spcAft>
              <a:buClr>
                <a:schemeClr val="dk2"/>
              </a:buClr>
              <a:buSzPts val="1900"/>
              <a:buChar char="■"/>
              <a:defRPr sz="1900">
                <a:solidFill>
                  <a:schemeClr val="dk2"/>
                </a:solidFill>
              </a:defRPr>
            </a:lvl3pPr>
            <a:lvl4pPr indent="-349250" lvl="3" marL="1828800">
              <a:lnSpc>
                <a:spcPct val="115000"/>
              </a:lnSpc>
              <a:spcBef>
                <a:spcPts val="2100"/>
              </a:spcBef>
              <a:spcAft>
                <a:spcPts val="0"/>
              </a:spcAft>
              <a:buClr>
                <a:schemeClr val="dk2"/>
              </a:buClr>
              <a:buSzPts val="1900"/>
              <a:buChar char="●"/>
              <a:defRPr sz="1900">
                <a:solidFill>
                  <a:schemeClr val="dk2"/>
                </a:solidFill>
              </a:defRPr>
            </a:lvl4pPr>
            <a:lvl5pPr indent="-349250" lvl="4" marL="2286000">
              <a:lnSpc>
                <a:spcPct val="115000"/>
              </a:lnSpc>
              <a:spcBef>
                <a:spcPts val="2100"/>
              </a:spcBef>
              <a:spcAft>
                <a:spcPts val="0"/>
              </a:spcAft>
              <a:buClr>
                <a:schemeClr val="dk2"/>
              </a:buClr>
              <a:buSzPts val="1900"/>
              <a:buChar char="○"/>
              <a:defRPr sz="1900">
                <a:solidFill>
                  <a:schemeClr val="dk2"/>
                </a:solidFill>
              </a:defRPr>
            </a:lvl5pPr>
            <a:lvl6pPr indent="-349250" lvl="5" marL="2743200">
              <a:lnSpc>
                <a:spcPct val="115000"/>
              </a:lnSpc>
              <a:spcBef>
                <a:spcPts val="2100"/>
              </a:spcBef>
              <a:spcAft>
                <a:spcPts val="0"/>
              </a:spcAft>
              <a:buClr>
                <a:schemeClr val="dk2"/>
              </a:buClr>
              <a:buSzPts val="1900"/>
              <a:buChar char="■"/>
              <a:defRPr sz="1900">
                <a:solidFill>
                  <a:schemeClr val="dk2"/>
                </a:solidFill>
              </a:defRPr>
            </a:lvl6pPr>
            <a:lvl7pPr indent="-349250" lvl="6" marL="3200400">
              <a:lnSpc>
                <a:spcPct val="115000"/>
              </a:lnSpc>
              <a:spcBef>
                <a:spcPts val="2100"/>
              </a:spcBef>
              <a:spcAft>
                <a:spcPts val="0"/>
              </a:spcAft>
              <a:buClr>
                <a:schemeClr val="dk2"/>
              </a:buClr>
              <a:buSzPts val="1900"/>
              <a:buChar char="●"/>
              <a:defRPr sz="1900">
                <a:solidFill>
                  <a:schemeClr val="dk2"/>
                </a:solidFill>
              </a:defRPr>
            </a:lvl7pPr>
            <a:lvl8pPr indent="-349250" lvl="7" marL="3657600">
              <a:lnSpc>
                <a:spcPct val="115000"/>
              </a:lnSpc>
              <a:spcBef>
                <a:spcPts val="2100"/>
              </a:spcBef>
              <a:spcAft>
                <a:spcPts val="0"/>
              </a:spcAft>
              <a:buClr>
                <a:schemeClr val="dk2"/>
              </a:buClr>
              <a:buSzPts val="1900"/>
              <a:buChar char="○"/>
              <a:defRPr sz="1900">
                <a:solidFill>
                  <a:schemeClr val="dk2"/>
                </a:solidFill>
              </a:defRPr>
            </a:lvl8pPr>
            <a:lvl9pPr indent="-349250" lvl="8" marL="4114800">
              <a:lnSpc>
                <a:spcPct val="115000"/>
              </a:lnSpc>
              <a:spcBef>
                <a:spcPts val="2100"/>
              </a:spcBef>
              <a:spcAft>
                <a:spcPts val="210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2150" lIns="122150" spcFirstLastPara="1" rIns="122150" wrap="square" tIns="12215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705" y="903288"/>
            <a:ext cx="7044600" cy="1162500"/>
          </a:xfrm>
          <a:prstGeom prst="rect">
            <a:avLst/>
          </a:prstGeom>
          <a:noFill/>
          <a:ln>
            <a:noFill/>
          </a:ln>
        </p:spPr>
        <p:txBody>
          <a:bodyPr anchorCtr="0" anchor="t" bIns="122150" lIns="122150" spcFirstLastPara="1" rIns="122150" wrap="square" tIns="12215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52" name="Google Shape;52;p13"/>
          <p:cNvSpPr txBox="1"/>
          <p:nvPr>
            <p:ph idx="1" type="body"/>
          </p:nvPr>
        </p:nvSpPr>
        <p:spPr>
          <a:xfrm>
            <a:off x="257705" y="2339232"/>
            <a:ext cx="7044600" cy="6934500"/>
          </a:xfrm>
          <a:prstGeom prst="rect">
            <a:avLst/>
          </a:prstGeom>
          <a:noFill/>
          <a:ln>
            <a:noFill/>
          </a:ln>
        </p:spPr>
        <p:txBody>
          <a:bodyPr anchorCtr="0" anchor="t" bIns="122150" lIns="122150" spcFirstLastPara="1" rIns="122150" wrap="square" tIns="122150">
            <a:no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2100"/>
              </a:spcBef>
              <a:spcAft>
                <a:spcPts val="0"/>
              </a:spcAft>
              <a:buClr>
                <a:schemeClr val="dk2"/>
              </a:buClr>
              <a:buSzPts val="1900"/>
              <a:buChar char="○"/>
              <a:defRPr sz="1900">
                <a:solidFill>
                  <a:schemeClr val="dk2"/>
                </a:solidFill>
              </a:defRPr>
            </a:lvl2pPr>
            <a:lvl3pPr indent="-349250" lvl="2" marL="1371600" rtl="0">
              <a:lnSpc>
                <a:spcPct val="115000"/>
              </a:lnSpc>
              <a:spcBef>
                <a:spcPts val="2100"/>
              </a:spcBef>
              <a:spcAft>
                <a:spcPts val="0"/>
              </a:spcAft>
              <a:buClr>
                <a:schemeClr val="dk2"/>
              </a:buClr>
              <a:buSzPts val="1900"/>
              <a:buChar char="■"/>
              <a:defRPr sz="1900">
                <a:solidFill>
                  <a:schemeClr val="dk2"/>
                </a:solidFill>
              </a:defRPr>
            </a:lvl3pPr>
            <a:lvl4pPr indent="-349250" lvl="3" marL="1828800" rtl="0">
              <a:lnSpc>
                <a:spcPct val="115000"/>
              </a:lnSpc>
              <a:spcBef>
                <a:spcPts val="2100"/>
              </a:spcBef>
              <a:spcAft>
                <a:spcPts val="0"/>
              </a:spcAft>
              <a:buClr>
                <a:schemeClr val="dk2"/>
              </a:buClr>
              <a:buSzPts val="1900"/>
              <a:buChar char="●"/>
              <a:defRPr sz="1900">
                <a:solidFill>
                  <a:schemeClr val="dk2"/>
                </a:solidFill>
              </a:defRPr>
            </a:lvl4pPr>
            <a:lvl5pPr indent="-349250" lvl="4" marL="2286000" rtl="0">
              <a:lnSpc>
                <a:spcPct val="115000"/>
              </a:lnSpc>
              <a:spcBef>
                <a:spcPts val="2100"/>
              </a:spcBef>
              <a:spcAft>
                <a:spcPts val="0"/>
              </a:spcAft>
              <a:buClr>
                <a:schemeClr val="dk2"/>
              </a:buClr>
              <a:buSzPts val="1900"/>
              <a:buChar char="○"/>
              <a:defRPr sz="1900">
                <a:solidFill>
                  <a:schemeClr val="dk2"/>
                </a:solidFill>
              </a:defRPr>
            </a:lvl5pPr>
            <a:lvl6pPr indent="-349250" lvl="5" marL="2743200" rtl="0">
              <a:lnSpc>
                <a:spcPct val="115000"/>
              </a:lnSpc>
              <a:spcBef>
                <a:spcPts val="2100"/>
              </a:spcBef>
              <a:spcAft>
                <a:spcPts val="0"/>
              </a:spcAft>
              <a:buClr>
                <a:schemeClr val="dk2"/>
              </a:buClr>
              <a:buSzPts val="1900"/>
              <a:buChar char="■"/>
              <a:defRPr sz="1900">
                <a:solidFill>
                  <a:schemeClr val="dk2"/>
                </a:solidFill>
              </a:defRPr>
            </a:lvl6pPr>
            <a:lvl7pPr indent="-349250" lvl="6" marL="3200400" rtl="0">
              <a:lnSpc>
                <a:spcPct val="115000"/>
              </a:lnSpc>
              <a:spcBef>
                <a:spcPts val="2100"/>
              </a:spcBef>
              <a:spcAft>
                <a:spcPts val="0"/>
              </a:spcAft>
              <a:buClr>
                <a:schemeClr val="dk2"/>
              </a:buClr>
              <a:buSzPts val="1900"/>
              <a:buChar char="●"/>
              <a:defRPr sz="1900">
                <a:solidFill>
                  <a:schemeClr val="dk2"/>
                </a:solidFill>
              </a:defRPr>
            </a:lvl7pPr>
            <a:lvl8pPr indent="-349250" lvl="7" marL="3657600" rtl="0">
              <a:lnSpc>
                <a:spcPct val="115000"/>
              </a:lnSpc>
              <a:spcBef>
                <a:spcPts val="2100"/>
              </a:spcBef>
              <a:spcAft>
                <a:spcPts val="0"/>
              </a:spcAft>
              <a:buClr>
                <a:schemeClr val="dk2"/>
              </a:buClr>
              <a:buSzPts val="1900"/>
              <a:buChar char="○"/>
              <a:defRPr sz="1900">
                <a:solidFill>
                  <a:schemeClr val="dk2"/>
                </a:solidFill>
              </a:defRPr>
            </a:lvl8pPr>
            <a:lvl9pPr indent="-349250" lvl="8" marL="4114800" rtl="0">
              <a:lnSpc>
                <a:spcPct val="115000"/>
              </a:lnSpc>
              <a:spcBef>
                <a:spcPts val="2100"/>
              </a:spcBef>
              <a:spcAft>
                <a:spcPts val="2100"/>
              </a:spcAft>
              <a:buClr>
                <a:schemeClr val="dk2"/>
              </a:buClr>
              <a:buSzPts val="1900"/>
              <a:buChar char="■"/>
              <a:defRPr sz="1900">
                <a:solidFill>
                  <a:schemeClr val="dk2"/>
                </a:solidFill>
              </a:defRPr>
            </a:lvl9pPr>
          </a:lstStyle>
          <a:p/>
        </p:txBody>
      </p:sp>
      <p:sp>
        <p:nvSpPr>
          <p:cNvPr id="53" name="Google Shape;53;p13"/>
          <p:cNvSpPr txBox="1"/>
          <p:nvPr>
            <p:ph idx="12" type="sldNum"/>
          </p:nvPr>
        </p:nvSpPr>
        <p:spPr>
          <a:xfrm>
            <a:off x="7004788" y="9465147"/>
            <a:ext cx="453600" cy="798900"/>
          </a:xfrm>
          <a:prstGeom prst="rect">
            <a:avLst/>
          </a:prstGeom>
          <a:noFill/>
          <a:ln>
            <a:noFill/>
          </a:ln>
        </p:spPr>
        <p:txBody>
          <a:bodyPr anchorCtr="0" anchor="ctr" bIns="122150" lIns="122150" spcFirstLastPara="1" rIns="122150" wrap="square" tIns="12215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hyperlink" Target="https://docs.google.com/document/d/16dIdEzTUCWseYg3GY59eLWZeCt4n5i0YjxD_ut5hOb8/edit?usp=sharing" TargetMode="External"/><Relationship Id="rId7" Type="http://schemas.openxmlformats.org/officeDocument/2006/relationships/image" Target="../media/image2.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familymedicine438.sarahah.com" TargetMode="External"/><Relationship Id="rId4" Type="http://schemas.openxmlformats.org/officeDocument/2006/relationships/image" Target="../media/image7.png"/><Relationship Id="rId5" Type="http://schemas.openxmlformats.org/officeDocument/2006/relationships/hyperlink" Target="http://www.twitter.com/Medicine438_" TargetMode="External"/><Relationship Id="rId6" Type="http://schemas.openxmlformats.org/officeDocument/2006/relationships/image" Target="../media/image4.png"/><Relationship Id="rId7"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25"/>
          <p:cNvPicPr preferRelativeResize="0"/>
          <p:nvPr/>
        </p:nvPicPr>
        <p:blipFill>
          <a:blip r:embed="rId3">
            <a:alphaModFix/>
          </a:blip>
          <a:stretch>
            <a:fillRect/>
          </a:stretch>
        </p:blipFill>
        <p:spPr>
          <a:xfrm>
            <a:off x="0" y="0"/>
            <a:ext cx="7560001" cy="10440001"/>
          </a:xfrm>
          <a:prstGeom prst="rect">
            <a:avLst/>
          </a:prstGeom>
          <a:noFill/>
          <a:ln>
            <a:noFill/>
          </a:ln>
        </p:spPr>
      </p:pic>
      <p:grpSp>
        <p:nvGrpSpPr>
          <p:cNvPr id="99" name="Google Shape;99;p25"/>
          <p:cNvGrpSpPr/>
          <p:nvPr/>
        </p:nvGrpSpPr>
        <p:grpSpPr>
          <a:xfrm>
            <a:off x="419450" y="5799576"/>
            <a:ext cx="6515100" cy="3013499"/>
            <a:chOff x="419450" y="5799576"/>
            <a:chExt cx="6515100" cy="3013499"/>
          </a:xfrm>
        </p:grpSpPr>
        <p:sp>
          <p:nvSpPr>
            <p:cNvPr id="100" name="Google Shape;100;p25"/>
            <p:cNvSpPr/>
            <p:nvPr/>
          </p:nvSpPr>
          <p:spPr>
            <a:xfrm>
              <a:off x="771618" y="5799576"/>
              <a:ext cx="3599700" cy="884700"/>
            </a:xfrm>
            <a:prstGeom prst="roundRect">
              <a:avLst>
                <a:gd fmla="val 16667" name="adj"/>
              </a:avLst>
            </a:prstGeom>
            <a:noFill/>
            <a:ln>
              <a:noFill/>
            </a:ln>
          </p:spPr>
          <p:txBody>
            <a:bodyPr anchorCtr="0" anchor="ctr" bIns="122150" lIns="122150" spcFirstLastPara="1" rIns="122150" wrap="square" tIns="122150">
              <a:noAutofit/>
            </a:bodyPr>
            <a:lstStyle/>
            <a:p>
              <a:pPr indent="0" lvl="0" marL="0" rtl="0" algn="l">
                <a:spcBef>
                  <a:spcPts val="0"/>
                </a:spcBef>
                <a:spcAft>
                  <a:spcPts val="0"/>
                </a:spcAft>
                <a:buNone/>
              </a:pPr>
              <a:r>
                <a:rPr b="1" lang="ar" sz="2700" u="sng">
                  <a:solidFill>
                    <a:srgbClr val="990000"/>
                  </a:solidFill>
                  <a:latin typeface="Cabin"/>
                  <a:ea typeface="Cabin"/>
                  <a:cs typeface="Cabin"/>
                  <a:sym typeface="Cabin"/>
                </a:rPr>
                <a:t>Lecture Objectives:</a:t>
              </a:r>
              <a:endParaRPr b="1" sz="2700" u="sng">
                <a:solidFill>
                  <a:srgbClr val="990000"/>
                </a:solidFill>
                <a:latin typeface="Cabin"/>
                <a:ea typeface="Cabin"/>
                <a:cs typeface="Cabin"/>
                <a:sym typeface="Cabin"/>
              </a:endParaRPr>
            </a:p>
          </p:txBody>
        </p:sp>
        <p:sp>
          <p:nvSpPr>
            <p:cNvPr id="101" name="Google Shape;101;p25"/>
            <p:cNvSpPr txBox="1"/>
            <p:nvPr/>
          </p:nvSpPr>
          <p:spPr>
            <a:xfrm>
              <a:off x="419450" y="6516875"/>
              <a:ext cx="6515100" cy="2296200"/>
            </a:xfrm>
            <a:prstGeom prst="rect">
              <a:avLst/>
            </a:prstGeom>
            <a:noFill/>
            <a:ln>
              <a:noFill/>
            </a:ln>
          </p:spPr>
          <p:txBody>
            <a:bodyPr anchorCtr="0" anchor="t" bIns="122150" lIns="122150" spcFirstLastPara="1" rIns="122150" wrap="square" tIns="122150">
              <a:noAutofit/>
            </a:bodyPr>
            <a:lstStyle/>
            <a:p>
              <a:pPr indent="-412750" lvl="0" marL="609600" rtl="0" algn="l">
                <a:spcBef>
                  <a:spcPts val="0"/>
                </a:spcBef>
                <a:spcAft>
                  <a:spcPts val="0"/>
                </a:spcAft>
                <a:buSzPts val="1700"/>
                <a:buFont typeface="Cabin"/>
                <a:buChar char="➤"/>
              </a:pPr>
              <a:r>
                <a:rPr b="1" lang="ar" sz="1700">
                  <a:latin typeface="Cabin"/>
                  <a:ea typeface="Cabin"/>
                  <a:cs typeface="Cabin"/>
                  <a:sym typeface="Cabin"/>
                </a:rPr>
                <a:t>To be aware of WHO recommendation</a:t>
              </a:r>
              <a:endParaRPr b="1" sz="1700">
                <a:latin typeface="Cabin"/>
                <a:ea typeface="Cabin"/>
                <a:cs typeface="Cabin"/>
                <a:sym typeface="Cabin"/>
              </a:endParaRPr>
            </a:p>
            <a:p>
              <a:pPr indent="-412750" lvl="0" marL="609600" rtl="0" algn="l">
                <a:spcBef>
                  <a:spcPts val="0"/>
                </a:spcBef>
                <a:spcAft>
                  <a:spcPts val="0"/>
                </a:spcAft>
                <a:buSzPts val="1700"/>
                <a:buFont typeface="Cabin"/>
                <a:buChar char="➤"/>
              </a:pPr>
              <a:r>
                <a:rPr b="1" lang="ar" sz="1700">
                  <a:latin typeface="Cabin"/>
                  <a:ea typeface="Cabin"/>
                  <a:cs typeface="Cabin"/>
                  <a:sym typeface="Cabin"/>
                </a:rPr>
                <a:t>To increase awareness about the benefits of breastfeeding.</a:t>
              </a:r>
              <a:endParaRPr b="1" sz="1700">
                <a:latin typeface="Cabin"/>
                <a:ea typeface="Cabin"/>
                <a:cs typeface="Cabin"/>
                <a:sym typeface="Cabin"/>
              </a:endParaRPr>
            </a:p>
            <a:p>
              <a:pPr indent="-412750" lvl="0" marL="609600" rtl="0" algn="l">
                <a:spcBef>
                  <a:spcPts val="0"/>
                </a:spcBef>
                <a:spcAft>
                  <a:spcPts val="0"/>
                </a:spcAft>
                <a:buSzPts val="1700"/>
                <a:buFont typeface="Cabin"/>
                <a:buChar char="➤"/>
              </a:pPr>
              <a:r>
                <a:rPr b="1" lang="ar" sz="1700">
                  <a:latin typeface="Cabin"/>
                  <a:ea typeface="Cabin"/>
                  <a:cs typeface="Cabin"/>
                  <a:sym typeface="Cabin"/>
                </a:rPr>
                <a:t>To know about the properties of breastfeeding.</a:t>
              </a:r>
              <a:endParaRPr b="1" sz="1700">
                <a:latin typeface="Cabin"/>
                <a:ea typeface="Cabin"/>
                <a:cs typeface="Cabin"/>
                <a:sym typeface="Cabin"/>
              </a:endParaRPr>
            </a:p>
            <a:p>
              <a:pPr indent="-412750" lvl="0" marL="609600" rtl="0" algn="l">
                <a:spcBef>
                  <a:spcPts val="0"/>
                </a:spcBef>
                <a:spcAft>
                  <a:spcPts val="0"/>
                </a:spcAft>
                <a:buSzPts val="1700"/>
                <a:buFont typeface="Cabin"/>
                <a:buChar char="➤"/>
              </a:pPr>
              <a:r>
                <a:rPr b="1" lang="ar" sz="1700">
                  <a:latin typeface="Cabin"/>
                  <a:ea typeface="Cabin"/>
                  <a:cs typeface="Cabin"/>
                  <a:sym typeface="Cabin"/>
                </a:rPr>
                <a:t>To educate about the basics of breastfeeding and empower parents to make an informed choice.</a:t>
              </a:r>
              <a:endParaRPr b="1" sz="1700">
                <a:latin typeface="Cabin"/>
                <a:ea typeface="Cabin"/>
                <a:cs typeface="Cabin"/>
                <a:sym typeface="Cabin"/>
              </a:endParaRPr>
            </a:p>
            <a:p>
              <a:pPr indent="-412750" lvl="0" marL="609600" rtl="0" algn="l">
                <a:spcBef>
                  <a:spcPts val="0"/>
                </a:spcBef>
                <a:spcAft>
                  <a:spcPts val="0"/>
                </a:spcAft>
                <a:buSzPts val="1700"/>
                <a:buFont typeface="Cabin"/>
                <a:buChar char="➤"/>
              </a:pPr>
              <a:r>
                <a:rPr b="1" lang="ar" sz="1700">
                  <a:latin typeface="Cabin"/>
                  <a:ea typeface="Cabin"/>
                  <a:cs typeface="Cabin"/>
                  <a:sym typeface="Cabin"/>
                </a:rPr>
                <a:t>To educate about the harms associated with formula feeding.</a:t>
              </a:r>
              <a:endParaRPr b="1" sz="1700">
                <a:latin typeface="Cabin"/>
                <a:ea typeface="Cabin"/>
                <a:cs typeface="Cabin"/>
                <a:sym typeface="Cabin"/>
              </a:endParaRPr>
            </a:p>
            <a:p>
              <a:pPr indent="-412750" lvl="0" marL="609600" rtl="0" algn="l">
                <a:spcBef>
                  <a:spcPts val="0"/>
                </a:spcBef>
                <a:spcAft>
                  <a:spcPts val="0"/>
                </a:spcAft>
                <a:buSzPts val="1700"/>
                <a:buFont typeface="Cabin"/>
                <a:buChar char="➤"/>
              </a:pPr>
              <a:r>
                <a:rPr b="1" lang="ar" sz="1700">
                  <a:latin typeface="Cabin"/>
                  <a:ea typeface="Cabin"/>
                  <a:cs typeface="Cabin"/>
                  <a:sym typeface="Cabin"/>
                </a:rPr>
                <a:t>To know how can you deal with Breast Engorgement </a:t>
              </a:r>
              <a:endParaRPr b="1" sz="1700">
                <a:latin typeface="Cabin"/>
                <a:ea typeface="Cabin"/>
                <a:cs typeface="Cabin"/>
                <a:sym typeface="Cabin"/>
              </a:endParaRPr>
            </a:p>
            <a:p>
              <a:pPr indent="-412750" lvl="0" marL="609600" rtl="0" algn="l">
                <a:spcBef>
                  <a:spcPts val="0"/>
                </a:spcBef>
                <a:spcAft>
                  <a:spcPts val="0"/>
                </a:spcAft>
                <a:buSzPts val="1700"/>
                <a:buFont typeface="Cabin"/>
                <a:buChar char="➤"/>
              </a:pPr>
              <a:r>
                <a:rPr b="1" lang="ar" sz="1700">
                  <a:latin typeface="Cabin"/>
                  <a:ea typeface="Cabin"/>
                  <a:cs typeface="Cabin"/>
                  <a:sym typeface="Cabin"/>
                </a:rPr>
                <a:t>To know about the contraindication of breastfeeding </a:t>
              </a:r>
              <a:endParaRPr b="1" sz="1700">
                <a:latin typeface="Cabin"/>
                <a:ea typeface="Cabin"/>
                <a:cs typeface="Cabin"/>
                <a:sym typeface="Cabin"/>
              </a:endParaRPr>
            </a:p>
          </p:txBody>
        </p:sp>
      </p:grpSp>
      <p:pic>
        <p:nvPicPr>
          <p:cNvPr id="102" name="Google Shape;102;p25"/>
          <p:cNvPicPr preferRelativeResize="0"/>
          <p:nvPr/>
        </p:nvPicPr>
        <p:blipFill>
          <a:blip r:embed="rId4">
            <a:alphaModFix/>
          </a:blip>
          <a:stretch>
            <a:fillRect/>
          </a:stretch>
        </p:blipFill>
        <p:spPr>
          <a:xfrm>
            <a:off x="1578650" y="434643"/>
            <a:ext cx="815725" cy="815725"/>
          </a:xfrm>
          <a:prstGeom prst="rect">
            <a:avLst/>
          </a:prstGeom>
          <a:noFill/>
          <a:ln>
            <a:noFill/>
          </a:ln>
        </p:spPr>
      </p:pic>
      <p:sp>
        <p:nvSpPr>
          <p:cNvPr id="103" name="Google Shape;103;p25"/>
          <p:cNvSpPr txBox="1"/>
          <p:nvPr/>
        </p:nvSpPr>
        <p:spPr>
          <a:xfrm>
            <a:off x="1578650" y="2304575"/>
            <a:ext cx="4393200" cy="24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7000">
                <a:solidFill>
                  <a:srgbClr val="990000"/>
                </a:solidFill>
                <a:latin typeface="Cabin"/>
                <a:ea typeface="Cabin"/>
                <a:cs typeface="Cabin"/>
                <a:sym typeface="Cabin"/>
              </a:rPr>
              <a:t>BREAST FEEDING</a:t>
            </a:r>
            <a:endParaRPr b="1" sz="7000">
              <a:solidFill>
                <a:srgbClr val="990000"/>
              </a:solidFill>
              <a:latin typeface="Cabin"/>
              <a:ea typeface="Cabin"/>
              <a:cs typeface="Cabin"/>
              <a:sym typeface="Cabin"/>
            </a:endParaRPr>
          </a:p>
        </p:txBody>
      </p:sp>
      <p:pic>
        <p:nvPicPr>
          <p:cNvPr id="104" name="Google Shape;104;p25"/>
          <p:cNvPicPr preferRelativeResize="0"/>
          <p:nvPr/>
        </p:nvPicPr>
        <p:blipFill>
          <a:blip r:embed="rId5">
            <a:alphaModFix/>
          </a:blip>
          <a:stretch>
            <a:fillRect/>
          </a:stretch>
        </p:blipFill>
        <p:spPr>
          <a:xfrm>
            <a:off x="452024" y="551725"/>
            <a:ext cx="1177625" cy="772118"/>
          </a:xfrm>
          <a:prstGeom prst="rect">
            <a:avLst/>
          </a:prstGeom>
          <a:noFill/>
          <a:ln>
            <a:noFill/>
          </a:ln>
        </p:spPr>
      </p:pic>
      <p:sp>
        <p:nvSpPr>
          <p:cNvPr id="105" name="Google Shape;105;p25"/>
          <p:cNvSpPr txBox="1"/>
          <p:nvPr/>
        </p:nvSpPr>
        <p:spPr>
          <a:xfrm>
            <a:off x="2489396" y="4421554"/>
            <a:ext cx="2660700" cy="385200"/>
          </a:xfrm>
          <a:prstGeom prst="rect">
            <a:avLst/>
          </a:prstGeom>
          <a:noFill/>
          <a:ln>
            <a:noFill/>
          </a:ln>
        </p:spPr>
        <p:txBody>
          <a:bodyPr anchorCtr="0" anchor="t" bIns="122125" lIns="122125" spcFirstLastPara="1" rIns="122125" wrap="square" tIns="122125">
            <a:noAutofit/>
          </a:bodyPr>
          <a:lstStyle/>
          <a:p>
            <a:pPr indent="0" lvl="0" marL="0" rtl="0" algn="ctr">
              <a:spcBef>
                <a:spcPts val="0"/>
              </a:spcBef>
              <a:spcAft>
                <a:spcPts val="0"/>
              </a:spcAft>
              <a:buNone/>
            </a:pPr>
            <a:r>
              <a:rPr lang="ar" sz="1300" u="sng">
                <a:latin typeface="Cabin"/>
                <a:ea typeface="Cabin"/>
                <a:cs typeface="Cabin"/>
                <a:sym typeface="Cabin"/>
                <a:hlinkClick r:id="rId6"/>
              </a:rPr>
              <a:t>Editing file</a:t>
            </a:r>
            <a:endParaRPr sz="1300" u="sng">
              <a:latin typeface="Cabin"/>
              <a:ea typeface="Cabin"/>
              <a:cs typeface="Cabin"/>
              <a:sym typeface="Cabin"/>
            </a:endParaRPr>
          </a:p>
        </p:txBody>
      </p:sp>
      <p:grpSp>
        <p:nvGrpSpPr>
          <p:cNvPr id="106" name="Google Shape;106;p25"/>
          <p:cNvGrpSpPr/>
          <p:nvPr/>
        </p:nvGrpSpPr>
        <p:grpSpPr>
          <a:xfrm>
            <a:off x="2376525" y="580221"/>
            <a:ext cx="847800" cy="865325"/>
            <a:chOff x="7696025" y="1866175"/>
            <a:chExt cx="847800" cy="865325"/>
          </a:xfrm>
        </p:grpSpPr>
        <p:sp>
          <p:nvSpPr>
            <p:cNvPr id="107" name="Google Shape;107;p25"/>
            <p:cNvSpPr txBox="1"/>
            <p:nvPr/>
          </p:nvSpPr>
          <p:spPr>
            <a:xfrm>
              <a:off x="7696025" y="2487300"/>
              <a:ext cx="847800" cy="24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600">
                  <a:solidFill>
                    <a:srgbClr val="CC0000"/>
                  </a:solidFill>
                  <a:latin typeface="Comfortaa"/>
                  <a:ea typeface="Comfortaa"/>
                  <a:cs typeface="Comfortaa"/>
                  <a:sym typeface="Comfortaa"/>
                </a:rPr>
                <a:t>Family Medicine</a:t>
              </a:r>
              <a:r>
                <a:rPr b="1" lang="ar" sz="800">
                  <a:solidFill>
                    <a:srgbClr val="CC0000"/>
                  </a:solidFill>
                  <a:latin typeface="Comfortaa"/>
                  <a:ea typeface="Comfortaa"/>
                  <a:cs typeface="Comfortaa"/>
                  <a:sym typeface="Comfortaa"/>
                </a:rPr>
                <a:t> </a:t>
              </a:r>
              <a:endParaRPr b="1" sz="800">
                <a:solidFill>
                  <a:srgbClr val="CC0000"/>
                </a:solidFill>
                <a:latin typeface="Comfortaa"/>
                <a:ea typeface="Comfortaa"/>
                <a:cs typeface="Comfortaa"/>
                <a:sym typeface="Comfortaa"/>
              </a:endParaRPr>
            </a:p>
            <a:p>
              <a:pPr indent="0" lvl="0" marL="0" rtl="0" algn="ctr">
                <a:spcBef>
                  <a:spcPts val="0"/>
                </a:spcBef>
                <a:spcAft>
                  <a:spcPts val="0"/>
                </a:spcAft>
                <a:buNone/>
              </a:pPr>
              <a:r>
                <a:rPr lang="ar" sz="500">
                  <a:solidFill>
                    <a:srgbClr val="CC0000"/>
                  </a:solidFill>
                  <a:latin typeface="Comfortaa"/>
                  <a:ea typeface="Comfortaa"/>
                  <a:cs typeface="Comfortaa"/>
                  <a:sym typeface="Comfortaa"/>
                </a:rPr>
                <a:t>Team 438</a:t>
              </a:r>
              <a:endParaRPr sz="500">
                <a:solidFill>
                  <a:srgbClr val="CC0000"/>
                </a:solidFill>
                <a:latin typeface="Comfortaa"/>
                <a:ea typeface="Comfortaa"/>
                <a:cs typeface="Comfortaa"/>
                <a:sym typeface="Comfortaa"/>
              </a:endParaRPr>
            </a:p>
          </p:txBody>
        </p:sp>
        <p:pic>
          <p:nvPicPr>
            <p:cNvPr id="108" name="Google Shape;108;p25"/>
            <p:cNvPicPr preferRelativeResize="0"/>
            <p:nvPr/>
          </p:nvPicPr>
          <p:blipFill rotWithShape="1">
            <a:blip r:embed="rId7">
              <a:alphaModFix/>
            </a:blip>
            <a:srcRect b="2919" l="0" r="0" t="-2920"/>
            <a:stretch/>
          </p:blipFill>
          <p:spPr>
            <a:xfrm>
              <a:off x="7819775" y="1866175"/>
              <a:ext cx="600300" cy="600600"/>
            </a:xfrm>
            <a:prstGeom prst="ellipse">
              <a:avLst/>
            </a:prstGeom>
            <a:noFill/>
            <a:ln cap="flat" cmpd="sng" w="28575">
              <a:solidFill>
                <a:srgbClr val="E06666"/>
              </a:solidFill>
              <a:prstDash val="solid"/>
              <a:round/>
              <a:headEnd len="sm" w="sm" type="none"/>
              <a:tailEnd len="sm" w="sm" type="none"/>
            </a:ln>
          </p:spPr>
        </p:pic>
      </p:grpSp>
      <p:sp>
        <p:nvSpPr>
          <p:cNvPr id="109" name="Google Shape;109;p25"/>
          <p:cNvSpPr txBox="1"/>
          <p:nvPr/>
        </p:nvSpPr>
        <p:spPr>
          <a:xfrm>
            <a:off x="514700" y="8965500"/>
            <a:ext cx="1818900" cy="896400"/>
          </a:xfrm>
          <a:prstGeom prst="rect">
            <a:avLst/>
          </a:prstGeom>
          <a:noFill/>
          <a:ln>
            <a:noFill/>
          </a:ln>
        </p:spPr>
        <p:txBody>
          <a:bodyPr anchorCtr="0" anchor="t" bIns="91600" lIns="91600" spcFirstLastPara="1" rIns="91600" wrap="square" tIns="91600">
            <a:noAutofit/>
          </a:bodyPr>
          <a:lstStyle/>
          <a:p>
            <a:pPr indent="-279400" lvl="0" marL="457200" rtl="0" algn="l">
              <a:spcBef>
                <a:spcPts val="0"/>
              </a:spcBef>
              <a:spcAft>
                <a:spcPts val="0"/>
              </a:spcAft>
              <a:buClr>
                <a:srgbClr val="FF0000"/>
              </a:buClr>
              <a:buSzPts val="1000"/>
              <a:buFont typeface="Cabin"/>
              <a:buChar char="❏"/>
            </a:pPr>
            <a:r>
              <a:rPr lang="ar" sz="1000">
                <a:solidFill>
                  <a:srgbClr val="FF0000"/>
                </a:solidFill>
                <a:latin typeface="Cabin"/>
                <a:ea typeface="Cabin"/>
                <a:cs typeface="Cabin"/>
                <a:sym typeface="Cabin"/>
              </a:rPr>
              <a:t>Important</a:t>
            </a:r>
            <a:endParaRPr sz="1000">
              <a:solidFill>
                <a:srgbClr val="FF0000"/>
              </a:solidFill>
              <a:latin typeface="Cabin"/>
              <a:ea typeface="Cabin"/>
              <a:cs typeface="Cabin"/>
              <a:sym typeface="Cabin"/>
            </a:endParaRPr>
          </a:p>
          <a:p>
            <a:pPr indent="-279400" lvl="0" marL="457200" rtl="0" algn="l">
              <a:spcBef>
                <a:spcPts val="0"/>
              </a:spcBef>
              <a:spcAft>
                <a:spcPts val="0"/>
              </a:spcAft>
              <a:buSzPts val="1000"/>
              <a:buFont typeface="Cabin"/>
              <a:buChar char="❏"/>
            </a:pPr>
            <a:r>
              <a:rPr lang="ar" sz="1000">
                <a:latin typeface="Cabin"/>
                <a:ea typeface="Cabin"/>
                <a:cs typeface="Cabin"/>
                <a:sym typeface="Cabin"/>
              </a:rPr>
              <a:t>Original content</a:t>
            </a:r>
            <a:endParaRPr sz="1000">
              <a:latin typeface="Cabin"/>
              <a:ea typeface="Cabin"/>
              <a:cs typeface="Cabin"/>
              <a:sym typeface="Cabin"/>
            </a:endParaRPr>
          </a:p>
          <a:p>
            <a:pPr indent="-279400" lvl="0" marL="457200" rtl="0" algn="l">
              <a:spcBef>
                <a:spcPts val="0"/>
              </a:spcBef>
              <a:spcAft>
                <a:spcPts val="0"/>
              </a:spcAft>
              <a:buClr>
                <a:srgbClr val="C27BA0"/>
              </a:buClr>
              <a:buSzPts val="1000"/>
              <a:buFont typeface="Cabin"/>
              <a:buChar char="❏"/>
            </a:pPr>
            <a:r>
              <a:rPr lang="ar" sz="1000">
                <a:solidFill>
                  <a:srgbClr val="C27BA0"/>
                </a:solidFill>
                <a:latin typeface="Cabin"/>
                <a:ea typeface="Cabin"/>
                <a:cs typeface="Cabin"/>
                <a:sym typeface="Cabin"/>
              </a:rPr>
              <a:t>Only in girls slides </a:t>
            </a:r>
            <a:endParaRPr sz="1000">
              <a:solidFill>
                <a:srgbClr val="C27BA0"/>
              </a:solidFill>
              <a:latin typeface="Cabin"/>
              <a:ea typeface="Cabin"/>
              <a:cs typeface="Cabin"/>
              <a:sym typeface="Cabin"/>
            </a:endParaRPr>
          </a:p>
          <a:p>
            <a:pPr indent="-279400" lvl="0" marL="457200" rtl="0" algn="l">
              <a:spcBef>
                <a:spcPts val="0"/>
              </a:spcBef>
              <a:spcAft>
                <a:spcPts val="0"/>
              </a:spcAft>
              <a:buClr>
                <a:srgbClr val="3D85C6"/>
              </a:buClr>
              <a:buSzPts val="1000"/>
              <a:buFont typeface="Cabin"/>
              <a:buChar char="❏"/>
            </a:pPr>
            <a:r>
              <a:rPr lang="ar" sz="1000">
                <a:solidFill>
                  <a:srgbClr val="3D85C6"/>
                </a:solidFill>
                <a:latin typeface="Cabin"/>
                <a:ea typeface="Cabin"/>
                <a:cs typeface="Cabin"/>
                <a:sym typeface="Cabin"/>
              </a:rPr>
              <a:t>Only in boys slides</a:t>
            </a:r>
            <a:endParaRPr sz="1000">
              <a:solidFill>
                <a:srgbClr val="3D85C6"/>
              </a:solidFill>
              <a:latin typeface="Cabin"/>
              <a:ea typeface="Cabin"/>
              <a:cs typeface="Cabin"/>
              <a:sym typeface="Cabin"/>
            </a:endParaRPr>
          </a:p>
          <a:p>
            <a:pPr indent="-279400" lvl="0" marL="457200" rtl="0" algn="l">
              <a:spcBef>
                <a:spcPts val="0"/>
              </a:spcBef>
              <a:spcAft>
                <a:spcPts val="0"/>
              </a:spcAft>
              <a:buClr>
                <a:srgbClr val="6AA84F"/>
              </a:buClr>
              <a:buSzPts val="1000"/>
              <a:buFont typeface="Cabin"/>
              <a:buChar char="❏"/>
            </a:pPr>
            <a:r>
              <a:rPr lang="ar" sz="1000">
                <a:solidFill>
                  <a:srgbClr val="6AA84F"/>
                </a:solidFill>
                <a:latin typeface="Cabin"/>
                <a:ea typeface="Cabin"/>
                <a:cs typeface="Cabin"/>
                <a:sym typeface="Cabin"/>
              </a:rPr>
              <a:t>Doctor’s notes</a:t>
            </a:r>
            <a:endParaRPr sz="1000">
              <a:solidFill>
                <a:srgbClr val="6AA84F"/>
              </a:solidFill>
              <a:latin typeface="Cabin"/>
              <a:ea typeface="Cabin"/>
              <a:cs typeface="Cabin"/>
              <a:sym typeface="Cabin"/>
            </a:endParaRPr>
          </a:p>
        </p:txBody>
      </p:sp>
      <p:sp>
        <p:nvSpPr>
          <p:cNvPr id="110" name="Google Shape;110;p25"/>
          <p:cNvSpPr txBox="1"/>
          <p:nvPr/>
        </p:nvSpPr>
        <p:spPr>
          <a:xfrm>
            <a:off x="2115150" y="5414375"/>
            <a:ext cx="3034800" cy="38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ar" u="sng">
                <a:solidFill>
                  <a:srgbClr val="FF0000"/>
                </a:solidFill>
                <a:latin typeface="Cabin"/>
                <a:ea typeface="Cabin"/>
                <a:cs typeface="Cabin"/>
                <a:sym typeface="Cabin"/>
              </a:rPr>
              <a:t>This lecture is based on male’s slides</a:t>
            </a:r>
            <a:endParaRPr b="1" i="1" u="sng">
              <a:solidFill>
                <a:srgbClr val="FF0000"/>
              </a:solidFill>
              <a:latin typeface="Cabin"/>
              <a:ea typeface="Cabin"/>
              <a:cs typeface="Cabin"/>
              <a:sym typeface="Cabin"/>
            </a:endParaRPr>
          </a:p>
        </p:txBody>
      </p:sp>
      <p:pic>
        <p:nvPicPr>
          <p:cNvPr id="111" name="Google Shape;111;p25"/>
          <p:cNvPicPr preferRelativeResize="0"/>
          <p:nvPr/>
        </p:nvPicPr>
        <p:blipFill>
          <a:blip r:embed="rId8">
            <a:alphaModFix/>
          </a:blip>
          <a:stretch>
            <a:fillRect/>
          </a:stretch>
        </p:blipFill>
        <p:spPr>
          <a:xfrm>
            <a:off x="514700" y="1250363"/>
            <a:ext cx="427950" cy="427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4"/>
          <p:cNvSpPr/>
          <p:nvPr/>
        </p:nvSpPr>
        <p:spPr>
          <a:xfrm>
            <a:off x="238350" y="610984"/>
            <a:ext cx="7083300" cy="3952200"/>
          </a:xfrm>
          <a:prstGeom prst="roundRect">
            <a:avLst>
              <a:gd fmla="val 16667" name="adj"/>
            </a:avLst>
          </a:prstGeom>
          <a:noFill/>
          <a:ln cap="flat" cmpd="sng" w="19050">
            <a:solidFill>
              <a:srgbClr val="CC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4"/>
          <p:cNvSpPr txBox="1"/>
          <p:nvPr/>
        </p:nvSpPr>
        <p:spPr>
          <a:xfrm>
            <a:off x="562900" y="610984"/>
            <a:ext cx="6244800" cy="377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ar" sz="2100">
                <a:solidFill>
                  <a:srgbClr val="E06666"/>
                </a:solidFill>
                <a:latin typeface="Cabin"/>
                <a:ea typeface="Cabin"/>
                <a:cs typeface="Cabin"/>
                <a:sym typeface="Cabin"/>
              </a:rPr>
              <a:t>Why some mothers choose formula vs breast milk?</a:t>
            </a:r>
            <a:endParaRPr b="1" sz="2100">
              <a:solidFill>
                <a:srgbClr val="E06666"/>
              </a:solidFill>
              <a:latin typeface="Cabin"/>
              <a:ea typeface="Cabin"/>
              <a:cs typeface="Cabin"/>
              <a:sym typeface="Cabin"/>
            </a:endParaRPr>
          </a:p>
          <a:p>
            <a:pPr indent="-317500" lvl="0" marL="457200" rtl="0" algn="l">
              <a:lnSpc>
                <a:spcPct val="115000"/>
              </a:lnSpc>
              <a:spcBef>
                <a:spcPts val="1200"/>
              </a:spcBef>
              <a:spcAft>
                <a:spcPts val="0"/>
              </a:spcAft>
              <a:buClr>
                <a:srgbClr val="E06666"/>
              </a:buClr>
              <a:buSzPts val="1400"/>
              <a:buFont typeface="Cabin"/>
              <a:buChar char="●"/>
            </a:pPr>
            <a:r>
              <a:rPr lang="ar">
                <a:solidFill>
                  <a:schemeClr val="dk1"/>
                </a:solidFill>
                <a:latin typeface="Cabin Medium"/>
                <a:ea typeface="Cabin Medium"/>
                <a:cs typeface="Cabin Medium"/>
                <a:sym typeface="Cabin Medium"/>
              </a:rPr>
              <a:t>Distressed by physical discomfort of early breastfeeding problems.</a:t>
            </a:r>
            <a:endParaRPr>
              <a:latin typeface="Cabin Medium"/>
              <a:ea typeface="Cabin Medium"/>
              <a:cs typeface="Cabin Medium"/>
              <a:sym typeface="Cabin Medium"/>
            </a:endParaRPr>
          </a:p>
          <a:p>
            <a:pPr indent="-317500" lvl="0" marL="457200" rtl="0" algn="l">
              <a:lnSpc>
                <a:spcPct val="115000"/>
              </a:lnSpc>
              <a:spcBef>
                <a:spcPts val="0"/>
              </a:spcBef>
              <a:spcAft>
                <a:spcPts val="0"/>
              </a:spcAft>
              <a:buClr>
                <a:srgbClr val="E06666"/>
              </a:buClr>
              <a:buSzPts val="1400"/>
              <a:buFont typeface="Cabin"/>
              <a:buChar char="●"/>
            </a:pPr>
            <a:r>
              <a:rPr lang="ar">
                <a:solidFill>
                  <a:schemeClr val="dk1"/>
                </a:solidFill>
                <a:latin typeface="Cabin Medium"/>
                <a:ea typeface="Cabin Medium"/>
                <a:cs typeface="Cabin Medium"/>
                <a:sym typeface="Cabin Medium"/>
              </a:rPr>
              <a:t>Convenience issues.</a:t>
            </a:r>
            <a:endParaRPr>
              <a:latin typeface="Cabin Medium"/>
              <a:ea typeface="Cabin Medium"/>
              <a:cs typeface="Cabin Medium"/>
              <a:sym typeface="Cabin Medium"/>
            </a:endParaRPr>
          </a:p>
          <a:p>
            <a:pPr indent="-317500" lvl="0" marL="457200" rtl="0" algn="l">
              <a:lnSpc>
                <a:spcPct val="115000"/>
              </a:lnSpc>
              <a:spcBef>
                <a:spcPts val="0"/>
              </a:spcBef>
              <a:spcAft>
                <a:spcPts val="0"/>
              </a:spcAft>
              <a:buClr>
                <a:srgbClr val="E06666"/>
              </a:buClr>
              <a:buSzPts val="1400"/>
              <a:buFont typeface="Cabin"/>
              <a:buChar char="●"/>
            </a:pPr>
            <a:r>
              <a:rPr lang="ar">
                <a:solidFill>
                  <a:schemeClr val="dk1"/>
                </a:solidFill>
                <a:latin typeface="Cabin Medium"/>
                <a:ea typeface="Cabin Medium"/>
                <a:cs typeface="Cabin Medium"/>
                <a:sym typeface="Cabin Medium"/>
              </a:rPr>
              <a:t>Pressures of employment/school.</a:t>
            </a:r>
            <a:endParaRPr>
              <a:latin typeface="Cabin Medium"/>
              <a:ea typeface="Cabin Medium"/>
              <a:cs typeface="Cabin Medium"/>
              <a:sym typeface="Cabin Medium"/>
            </a:endParaRPr>
          </a:p>
          <a:p>
            <a:pPr indent="-317500" lvl="0" marL="457200" rtl="0" algn="l">
              <a:lnSpc>
                <a:spcPct val="115000"/>
              </a:lnSpc>
              <a:spcBef>
                <a:spcPts val="0"/>
              </a:spcBef>
              <a:spcAft>
                <a:spcPts val="0"/>
              </a:spcAft>
              <a:buClr>
                <a:srgbClr val="E06666"/>
              </a:buClr>
              <a:buSzPts val="1400"/>
              <a:buFont typeface="Cabin"/>
              <a:buChar char="●"/>
            </a:pPr>
            <a:r>
              <a:rPr lang="ar">
                <a:solidFill>
                  <a:schemeClr val="dk1"/>
                </a:solidFill>
                <a:latin typeface="Cabin Medium"/>
                <a:ea typeface="Cabin Medium"/>
                <a:cs typeface="Cabin Medium"/>
                <a:sym typeface="Cabin Medium"/>
              </a:rPr>
              <a:t>Worries that breast shape will change.</a:t>
            </a:r>
            <a:endParaRPr>
              <a:solidFill>
                <a:schemeClr val="dk1"/>
              </a:solidFill>
              <a:latin typeface="Cabin Medium"/>
              <a:ea typeface="Cabin Medium"/>
              <a:cs typeface="Cabin Medium"/>
              <a:sym typeface="Cabin Medium"/>
            </a:endParaRPr>
          </a:p>
          <a:p>
            <a:pPr indent="-317500" lvl="0" marL="457200" rtl="0" algn="l">
              <a:lnSpc>
                <a:spcPct val="115000"/>
              </a:lnSpc>
              <a:spcBef>
                <a:spcPts val="0"/>
              </a:spcBef>
              <a:spcAft>
                <a:spcPts val="0"/>
              </a:spcAft>
              <a:buClr>
                <a:srgbClr val="E06666"/>
              </a:buClr>
              <a:buSzPts val="1400"/>
              <a:buFont typeface="Cabin"/>
              <a:buChar char="●"/>
            </a:pPr>
            <a:r>
              <a:rPr lang="ar">
                <a:solidFill>
                  <a:schemeClr val="dk1"/>
                </a:solidFill>
                <a:latin typeface="Cabin Medium"/>
                <a:ea typeface="Cabin Medium"/>
                <a:cs typeface="Cabin Medium"/>
                <a:sym typeface="Cabin Medium"/>
              </a:rPr>
              <a:t>Formula manufacturers manipulate people through their advantages.</a:t>
            </a:r>
            <a:endParaRPr>
              <a:solidFill>
                <a:schemeClr val="dk1"/>
              </a:solidFill>
              <a:latin typeface="Cabin Medium"/>
              <a:ea typeface="Cabin Medium"/>
              <a:cs typeface="Cabin Medium"/>
              <a:sym typeface="Cabin Medium"/>
            </a:endParaRPr>
          </a:p>
          <a:p>
            <a:pPr indent="-317500" lvl="0" marL="457200" rtl="0" algn="l">
              <a:lnSpc>
                <a:spcPct val="115000"/>
              </a:lnSpc>
              <a:spcBef>
                <a:spcPts val="0"/>
              </a:spcBef>
              <a:spcAft>
                <a:spcPts val="0"/>
              </a:spcAft>
              <a:buClr>
                <a:srgbClr val="E06666"/>
              </a:buClr>
              <a:buSzPts val="1400"/>
              <a:buFont typeface="Cabin"/>
              <a:buChar char="●"/>
            </a:pPr>
            <a:r>
              <a:rPr lang="ar">
                <a:solidFill>
                  <a:schemeClr val="dk1"/>
                </a:solidFill>
                <a:latin typeface="Cabin Medium"/>
                <a:ea typeface="Cabin Medium"/>
                <a:cs typeface="Cabin Medium"/>
                <a:sym typeface="Cabin Medium"/>
              </a:rPr>
              <a:t>Doctors and nurses need more lactation training.</a:t>
            </a:r>
            <a:endParaRPr>
              <a:solidFill>
                <a:schemeClr val="dk1"/>
              </a:solidFill>
              <a:latin typeface="Cabin Medium"/>
              <a:ea typeface="Cabin Medium"/>
              <a:cs typeface="Cabin Medium"/>
              <a:sym typeface="Cabin Medium"/>
            </a:endParaRPr>
          </a:p>
          <a:p>
            <a:pPr indent="-317500" lvl="0" marL="457200" rtl="0" algn="l">
              <a:lnSpc>
                <a:spcPct val="115000"/>
              </a:lnSpc>
              <a:spcBef>
                <a:spcPts val="0"/>
              </a:spcBef>
              <a:spcAft>
                <a:spcPts val="0"/>
              </a:spcAft>
              <a:buClr>
                <a:srgbClr val="E06666"/>
              </a:buClr>
              <a:buSzPts val="1400"/>
              <a:buFont typeface="Cabin"/>
              <a:buChar char="●"/>
            </a:pPr>
            <a:r>
              <a:rPr lang="ar">
                <a:solidFill>
                  <a:schemeClr val="dk1"/>
                </a:solidFill>
                <a:latin typeface="Cabin Medium"/>
                <a:ea typeface="Cabin Medium"/>
                <a:cs typeface="Cabin Medium"/>
                <a:sym typeface="Cabin Medium"/>
              </a:rPr>
              <a:t>Moms given very little time to adjust to changes of postpartum.</a:t>
            </a:r>
            <a:endParaRPr>
              <a:solidFill>
                <a:schemeClr val="dk1"/>
              </a:solidFill>
              <a:latin typeface="Cabin Medium"/>
              <a:ea typeface="Cabin Medium"/>
              <a:cs typeface="Cabin Medium"/>
              <a:sym typeface="Cabin Medium"/>
            </a:endParaRPr>
          </a:p>
          <a:p>
            <a:pPr indent="-317500" lvl="0" marL="457200" rtl="0" algn="l">
              <a:lnSpc>
                <a:spcPct val="115000"/>
              </a:lnSpc>
              <a:spcBef>
                <a:spcPts val="0"/>
              </a:spcBef>
              <a:spcAft>
                <a:spcPts val="0"/>
              </a:spcAft>
              <a:buClr>
                <a:srgbClr val="E06666"/>
              </a:buClr>
              <a:buSzPts val="1400"/>
              <a:buFont typeface="Cabin"/>
              <a:buChar char="●"/>
            </a:pPr>
            <a:r>
              <a:rPr lang="ar">
                <a:solidFill>
                  <a:schemeClr val="dk1"/>
                </a:solidFill>
                <a:latin typeface="Cabin Medium"/>
                <a:ea typeface="Cabin Medium"/>
                <a:cs typeface="Cabin Medium"/>
                <a:sym typeface="Cabin Medium"/>
              </a:rPr>
              <a:t>Family demands.</a:t>
            </a:r>
            <a:endParaRPr>
              <a:solidFill>
                <a:schemeClr val="dk1"/>
              </a:solidFill>
              <a:latin typeface="Cabin Medium"/>
              <a:ea typeface="Cabin Medium"/>
              <a:cs typeface="Cabin Medium"/>
              <a:sym typeface="Cabin Medium"/>
            </a:endParaRPr>
          </a:p>
          <a:p>
            <a:pPr indent="-317500" lvl="0" marL="457200" rtl="0" algn="l">
              <a:lnSpc>
                <a:spcPct val="115000"/>
              </a:lnSpc>
              <a:spcBef>
                <a:spcPts val="0"/>
              </a:spcBef>
              <a:spcAft>
                <a:spcPts val="0"/>
              </a:spcAft>
              <a:buClr>
                <a:srgbClr val="E06666"/>
              </a:buClr>
              <a:buSzPts val="1400"/>
              <a:buFont typeface="Cabin"/>
              <a:buChar char="●"/>
            </a:pPr>
            <a:r>
              <a:rPr lang="ar">
                <a:solidFill>
                  <a:schemeClr val="dk1"/>
                </a:solidFill>
                <a:latin typeface="Cabin Medium"/>
                <a:ea typeface="Cabin Medium"/>
                <a:cs typeface="Cabin Medium"/>
                <a:sym typeface="Cabin Medium"/>
              </a:rPr>
              <a:t>Non-supportive family/health professionals.</a:t>
            </a:r>
            <a:endParaRPr>
              <a:solidFill>
                <a:schemeClr val="dk1"/>
              </a:solidFill>
              <a:latin typeface="Cabin Medium"/>
              <a:ea typeface="Cabin Medium"/>
              <a:cs typeface="Cabin Medium"/>
              <a:sym typeface="Cabin Medium"/>
            </a:endParaRPr>
          </a:p>
          <a:p>
            <a:pPr indent="-317500" lvl="0" marL="457200" rtl="0" algn="l">
              <a:lnSpc>
                <a:spcPct val="115000"/>
              </a:lnSpc>
              <a:spcBef>
                <a:spcPts val="0"/>
              </a:spcBef>
              <a:spcAft>
                <a:spcPts val="0"/>
              </a:spcAft>
              <a:buClr>
                <a:srgbClr val="E06666"/>
              </a:buClr>
              <a:buSzPts val="1400"/>
              <a:buFont typeface="Cabin"/>
              <a:buChar char="●"/>
            </a:pPr>
            <a:r>
              <a:rPr lang="ar">
                <a:solidFill>
                  <a:schemeClr val="dk1"/>
                </a:solidFill>
                <a:latin typeface="Cabin Medium"/>
                <a:ea typeface="Cabin Medium"/>
                <a:cs typeface="Cabin Medium"/>
                <a:sym typeface="Cabin Medium"/>
              </a:rPr>
              <a:t>Embarrassment.</a:t>
            </a:r>
            <a:endParaRPr>
              <a:solidFill>
                <a:schemeClr val="dk1"/>
              </a:solidFill>
              <a:latin typeface="Cabin Medium"/>
              <a:ea typeface="Cabin Medium"/>
              <a:cs typeface="Cabin Medium"/>
              <a:sym typeface="Cabin Medium"/>
            </a:endParaRPr>
          </a:p>
          <a:p>
            <a:pPr indent="-317500" lvl="0" marL="457200" rtl="0" algn="l">
              <a:lnSpc>
                <a:spcPct val="115000"/>
              </a:lnSpc>
              <a:spcBef>
                <a:spcPts val="0"/>
              </a:spcBef>
              <a:spcAft>
                <a:spcPts val="0"/>
              </a:spcAft>
              <a:buClr>
                <a:srgbClr val="E06666"/>
              </a:buClr>
              <a:buSzPts val="1400"/>
              <a:buFont typeface="Cabin"/>
              <a:buChar char="●"/>
            </a:pPr>
            <a:r>
              <a:rPr lang="ar">
                <a:solidFill>
                  <a:schemeClr val="dk1"/>
                </a:solidFill>
                <a:latin typeface="Cabin Medium"/>
                <a:ea typeface="Cabin Medium"/>
                <a:cs typeface="Cabin Medium"/>
                <a:sym typeface="Cabin Medium"/>
              </a:rPr>
              <a:t>Lack of confidence in self.</a:t>
            </a:r>
            <a:endParaRPr>
              <a:solidFill>
                <a:schemeClr val="dk1"/>
              </a:solidFill>
              <a:latin typeface="Cabin Medium"/>
              <a:ea typeface="Cabin Medium"/>
              <a:cs typeface="Cabin Medium"/>
              <a:sym typeface="Cabin Medium"/>
            </a:endParaRPr>
          </a:p>
          <a:p>
            <a:pPr indent="-317500" lvl="0" marL="457200" rtl="0" algn="l">
              <a:lnSpc>
                <a:spcPct val="115000"/>
              </a:lnSpc>
              <a:spcBef>
                <a:spcPts val="0"/>
              </a:spcBef>
              <a:spcAft>
                <a:spcPts val="0"/>
              </a:spcAft>
              <a:buClr>
                <a:srgbClr val="E06666"/>
              </a:buClr>
              <a:buSzPts val="1400"/>
              <a:buFont typeface="Cabin"/>
              <a:buChar char="●"/>
            </a:pPr>
            <a:r>
              <a:rPr lang="ar">
                <a:solidFill>
                  <a:schemeClr val="dk1"/>
                </a:solidFill>
                <a:latin typeface="Cabin Medium"/>
                <a:ea typeface="Cabin Medium"/>
                <a:cs typeface="Cabin Medium"/>
                <a:sym typeface="Cabin Medium"/>
              </a:rPr>
              <a:t>Feeling that one cannot produce enough milk.</a:t>
            </a:r>
            <a:endParaRPr>
              <a:solidFill>
                <a:schemeClr val="dk1"/>
              </a:solidFill>
              <a:latin typeface="Cabin Medium"/>
              <a:ea typeface="Cabin Medium"/>
              <a:cs typeface="Cabin Medium"/>
              <a:sym typeface="Cabin Medium"/>
            </a:endParaRPr>
          </a:p>
        </p:txBody>
      </p:sp>
      <p:sp>
        <p:nvSpPr>
          <p:cNvPr id="271" name="Google Shape;271;p34"/>
          <p:cNvSpPr txBox="1"/>
          <p:nvPr/>
        </p:nvSpPr>
        <p:spPr>
          <a:xfrm>
            <a:off x="930088" y="5178727"/>
            <a:ext cx="5698200" cy="609000"/>
          </a:xfrm>
          <a:prstGeom prst="rect">
            <a:avLst/>
          </a:prstGeom>
          <a:noFill/>
          <a:ln>
            <a:noFill/>
          </a:ln>
        </p:spPr>
        <p:txBody>
          <a:bodyPr anchorCtr="0" anchor="t" bIns="122150" lIns="122150" spcFirstLastPara="1" rIns="122150" wrap="square" tIns="122150">
            <a:noAutofit/>
          </a:bodyPr>
          <a:lstStyle/>
          <a:p>
            <a:pPr indent="0" lvl="0" marL="0" rtl="0" algn="ctr">
              <a:lnSpc>
                <a:spcPct val="115000"/>
              </a:lnSpc>
              <a:spcBef>
                <a:spcPts val="1200"/>
              </a:spcBef>
              <a:spcAft>
                <a:spcPts val="0"/>
              </a:spcAft>
              <a:buClr>
                <a:schemeClr val="dk1"/>
              </a:buClr>
              <a:buSzPts val="1100"/>
              <a:buFont typeface="Arial"/>
              <a:buNone/>
            </a:pPr>
            <a:r>
              <a:rPr b="1" lang="ar" sz="1800">
                <a:solidFill>
                  <a:srgbClr val="990000"/>
                </a:solidFill>
                <a:latin typeface="Cabin"/>
                <a:ea typeface="Cabin"/>
                <a:cs typeface="Cabin"/>
                <a:sym typeface="Cabin"/>
              </a:rPr>
              <a:t>FORMULA MILK ILLNESS “RELATIVE RISK” BY TIMES</a:t>
            </a:r>
            <a:endParaRPr b="1" sz="1800">
              <a:solidFill>
                <a:srgbClr val="990000"/>
              </a:solidFill>
              <a:latin typeface="Cabin"/>
              <a:ea typeface="Cabin"/>
              <a:cs typeface="Cabin"/>
              <a:sym typeface="Cabin"/>
            </a:endParaRPr>
          </a:p>
          <a:p>
            <a:pPr indent="0" lvl="0" marL="0" rtl="0" algn="ctr">
              <a:spcBef>
                <a:spcPts val="1200"/>
              </a:spcBef>
              <a:spcAft>
                <a:spcPts val="0"/>
              </a:spcAft>
              <a:buNone/>
            </a:pPr>
            <a:r>
              <a:t/>
            </a:r>
            <a:endParaRPr b="1" sz="1800">
              <a:solidFill>
                <a:srgbClr val="990000"/>
              </a:solidFill>
              <a:latin typeface="Cabin"/>
              <a:ea typeface="Cabin"/>
              <a:cs typeface="Cabin"/>
              <a:sym typeface="Cabin"/>
            </a:endParaRPr>
          </a:p>
        </p:txBody>
      </p:sp>
      <p:cxnSp>
        <p:nvCxnSpPr>
          <p:cNvPr id="272" name="Google Shape;272;p34"/>
          <p:cNvCxnSpPr/>
          <p:nvPr/>
        </p:nvCxnSpPr>
        <p:spPr>
          <a:xfrm>
            <a:off x="849597" y="5774738"/>
            <a:ext cx="5860800" cy="10500"/>
          </a:xfrm>
          <a:prstGeom prst="straightConnector1">
            <a:avLst/>
          </a:prstGeom>
          <a:noFill/>
          <a:ln cap="flat" cmpd="sng" w="28575">
            <a:solidFill>
              <a:srgbClr val="990000"/>
            </a:solidFill>
            <a:prstDash val="solid"/>
            <a:round/>
            <a:headEnd len="med" w="med" type="diamond"/>
            <a:tailEnd len="med" w="med" type="diamond"/>
          </a:ln>
        </p:spPr>
      </p:cxnSp>
      <p:cxnSp>
        <p:nvCxnSpPr>
          <p:cNvPr id="273" name="Google Shape;273;p34"/>
          <p:cNvCxnSpPr/>
          <p:nvPr/>
        </p:nvCxnSpPr>
        <p:spPr>
          <a:xfrm>
            <a:off x="62345" y="6291695"/>
            <a:ext cx="7433100" cy="22800"/>
          </a:xfrm>
          <a:prstGeom prst="straightConnector1">
            <a:avLst/>
          </a:prstGeom>
          <a:noFill/>
          <a:ln cap="flat" cmpd="sng" w="38100">
            <a:solidFill>
              <a:srgbClr val="990000"/>
            </a:solidFill>
            <a:prstDash val="solid"/>
            <a:miter lim="800000"/>
            <a:headEnd len="sm" w="sm" type="none"/>
            <a:tailEnd len="med" w="med" type="none"/>
          </a:ln>
        </p:spPr>
      </p:cxnSp>
      <p:sp>
        <p:nvSpPr>
          <p:cNvPr id="274" name="Google Shape;274;p34"/>
          <p:cNvSpPr/>
          <p:nvPr/>
        </p:nvSpPr>
        <p:spPr>
          <a:xfrm>
            <a:off x="4484549" y="6210239"/>
            <a:ext cx="184500" cy="1827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75" name="Google Shape;275;p34"/>
          <p:cNvSpPr/>
          <p:nvPr/>
        </p:nvSpPr>
        <p:spPr>
          <a:xfrm>
            <a:off x="6545748" y="6220589"/>
            <a:ext cx="184500" cy="1827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3F3F3F"/>
              </a:solidFill>
              <a:latin typeface="Arial"/>
              <a:ea typeface="Arial"/>
              <a:cs typeface="Arial"/>
              <a:sym typeface="Arial"/>
            </a:endParaRPr>
          </a:p>
        </p:txBody>
      </p:sp>
      <p:sp>
        <p:nvSpPr>
          <p:cNvPr id="276" name="Google Shape;276;p34"/>
          <p:cNvSpPr/>
          <p:nvPr/>
        </p:nvSpPr>
        <p:spPr>
          <a:xfrm>
            <a:off x="362146" y="6216476"/>
            <a:ext cx="184500" cy="1827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77" name="Google Shape;277;p34"/>
          <p:cNvSpPr/>
          <p:nvPr/>
        </p:nvSpPr>
        <p:spPr>
          <a:xfrm>
            <a:off x="1392751" y="6210226"/>
            <a:ext cx="184500" cy="1827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78" name="Google Shape;278;p34"/>
          <p:cNvSpPr/>
          <p:nvPr/>
        </p:nvSpPr>
        <p:spPr>
          <a:xfrm>
            <a:off x="2423335" y="6210226"/>
            <a:ext cx="184500" cy="1827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79" name="Google Shape;279;p34"/>
          <p:cNvSpPr txBox="1"/>
          <p:nvPr/>
        </p:nvSpPr>
        <p:spPr>
          <a:xfrm>
            <a:off x="-51609" y="7116803"/>
            <a:ext cx="995100" cy="433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200">
                <a:latin typeface="Cabin"/>
                <a:ea typeface="Cabin"/>
                <a:cs typeface="Cabin"/>
                <a:sym typeface="Cabin"/>
              </a:rPr>
              <a:t>Allergies, eczema</a:t>
            </a:r>
            <a:endParaRPr b="1" i="0" sz="1200" u="none" cap="none" strike="noStrike">
              <a:latin typeface="Cabin"/>
              <a:ea typeface="Cabin"/>
              <a:cs typeface="Cabin"/>
              <a:sym typeface="Cabin"/>
            </a:endParaRPr>
          </a:p>
        </p:txBody>
      </p:sp>
      <p:sp>
        <p:nvSpPr>
          <p:cNvPr id="280" name="Google Shape;280;p34"/>
          <p:cNvSpPr txBox="1"/>
          <p:nvPr/>
        </p:nvSpPr>
        <p:spPr>
          <a:xfrm>
            <a:off x="2033050" y="7227766"/>
            <a:ext cx="995100" cy="253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100">
                <a:latin typeface="Cabin"/>
                <a:ea typeface="Cabin"/>
                <a:cs typeface="Cabin"/>
                <a:sym typeface="Cabin"/>
              </a:rPr>
              <a:t>Diabetes type 1</a:t>
            </a:r>
            <a:endParaRPr b="1" i="0" sz="1100" u="none" cap="none" strike="noStrike">
              <a:latin typeface="Cabin"/>
              <a:ea typeface="Cabin"/>
              <a:cs typeface="Cabin"/>
              <a:sym typeface="Cabin"/>
            </a:endParaRPr>
          </a:p>
        </p:txBody>
      </p:sp>
      <p:cxnSp>
        <p:nvCxnSpPr>
          <p:cNvPr id="281" name="Google Shape;281;p34"/>
          <p:cNvCxnSpPr>
            <a:endCxn id="278" idx="4"/>
          </p:cNvCxnSpPr>
          <p:nvPr/>
        </p:nvCxnSpPr>
        <p:spPr>
          <a:xfrm rot="10800000">
            <a:off x="2515585" y="6392926"/>
            <a:ext cx="11100" cy="543300"/>
          </a:xfrm>
          <a:prstGeom prst="straightConnector1">
            <a:avLst/>
          </a:prstGeom>
          <a:noFill/>
          <a:ln cap="flat" cmpd="sng" w="25400">
            <a:solidFill>
              <a:srgbClr val="990000"/>
            </a:solidFill>
            <a:prstDash val="solid"/>
            <a:miter lim="800000"/>
            <a:headEnd len="sm" w="sm" type="none"/>
            <a:tailEnd len="med" w="med" type="stealth"/>
          </a:ln>
        </p:spPr>
      </p:cxnSp>
      <p:sp>
        <p:nvSpPr>
          <p:cNvPr id="282" name="Google Shape;282;p34"/>
          <p:cNvSpPr txBox="1"/>
          <p:nvPr/>
        </p:nvSpPr>
        <p:spPr>
          <a:xfrm>
            <a:off x="3909925" y="7077237"/>
            <a:ext cx="1328100" cy="433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100">
                <a:latin typeface="Cabin"/>
                <a:ea typeface="Cabin"/>
                <a:cs typeface="Cabin"/>
                <a:sym typeface="Cabin"/>
              </a:rPr>
              <a:t>Gastroenteritis</a:t>
            </a:r>
            <a:endParaRPr b="1" i="0" sz="1100" u="none" cap="none" strike="noStrike">
              <a:latin typeface="Cabin"/>
              <a:ea typeface="Cabin"/>
              <a:cs typeface="Cabin"/>
              <a:sym typeface="Cabin"/>
            </a:endParaRPr>
          </a:p>
        </p:txBody>
      </p:sp>
      <p:cxnSp>
        <p:nvCxnSpPr>
          <p:cNvPr id="283" name="Google Shape;283;p34"/>
          <p:cNvCxnSpPr>
            <a:endCxn id="274" idx="4"/>
          </p:cNvCxnSpPr>
          <p:nvPr/>
        </p:nvCxnSpPr>
        <p:spPr>
          <a:xfrm flipH="1" rot="10800000">
            <a:off x="4570199" y="6392939"/>
            <a:ext cx="6600" cy="517500"/>
          </a:xfrm>
          <a:prstGeom prst="straightConnector1">
            <a:avLst/>
          </a:prstGeom>
          <a:noFill/>
          <a:ln cap="flat" cmpd="sng" w="25400">
            <a:solidFill>
              <a:srgbClr val="990000"/>
            </a:solidFill>
            <a:prstDash val="solid"/>
            <a:miter lim="800000"/>
            <a:headEnd len="sm" w="sm" type="none"/>
            <a:tailEnd len="med" w="med" type="stealth"/>
          </a:ln>
        </p:spPr>
      </p:cxnSp>
      <p:sp>
        <p:nvSpPr>
          <p:cNvPr id="284" name="Google Shape;284;p34"/>
          <p:cNvSpPr txBox="1"/>
          <p:nvPr/>
        </p:nvSpPr>
        <p:spPr>
          <a:xfrm>
            <a:off x="6148886" y="7229862"/>
            <a:ext cx="995100" cy="194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100">
                <a:latin typeface="Cabin"/>
                <a:ea typeface="Cabin"/>
                <a:cs typeface="Cabin"/>
                <a:sym typeface="Cabin"/>
              </a:rPr>
              <a:t>Otitis media</a:t>
            </a:r>
            <a:endParaRPr b="1" i="0" sz="1100" u="none" cap="none" strike="noStrike">
              <a:latin typeface="Cabin"/>
              <a:ea typeface="Cabin"/>
              <a:cs typeface="Cabin"/>
              <a:sym typeface="Cabin"/>
            </a:endParaRPr>
          </a:p>
        </p:txBody>
      </p:sp>
      <p:cxnSp>
        <p:nvCxnSpPr>
          <p:cNvPr id="285" name="Google Shape;285;p34"/>
          <p:cNvCxnSpPr>
            <a:endCxn id="275" idx="4"/>
          </p:cNvCxnSpPr>
          <p:nvPr/>
        </p:nvCxnSpPr>
        <p:spPr>
          <a:xfrm rot="10800000">
            <a:off x="6637998" y="6403289"/>
            <a:ext cx="3600" cy="451500"/>
          </a:xfrm>
          <a:prstGeom prst="straightConnector1">
            <a:avLst/>
          </a:prstGeom>
          <a:noFill/>
          <a:ln cap="flat" cmpd="sng" w="25400">
            <a:solidFill>
              <a:srgbClr val="990000"/>
            </a:solidFill>
            <a:prstDash val="solid"/>
            <a:miter lim="800000"/>
            <a:headEnd len="sm" w="sm" type="none"/>
            <a:tailEnd len="med" w="med" type="stealth"/>
          </a:ln>
        </p:spPr>
      </p:cxnSp>
      <p:sp>
        <p:nvSpPr>
          <p:cNvPr id="286" name="Google Shape;286;p34"/>
          <p:cNvSpPr/>
          <p:nvPr/>
        </p:nvSpPr>
        <p:spPr>
          <a:xfrm>
            <a:off x="1277252" y="7000057"/>
            <a:ext cx="438900" cy="4332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87" name="Google Shape;287;p34"/>
          <p:cNvSpPr txBox="1"/>
          <p:nvPr/>
        </p:nvSpPr>
        <p:spPr>
          <a:xfrm>
            <a:off x="880652" y="7448982"/>
            <a:ext cx="1232100" cy="361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100">
                <a:latin typeface="Cabin"/>
                <a:ea typeface="Cabin"/>
                <a:cs typeface="Cabin"/>
                <a:sym typeface="Cabin"/>
              </a:rPr>
              <a:t>Urinary tract infections</a:t>
            </a:r>
            <a:endParaRPr b="1" i="0" sz="1100" u="none" cap="none" strike="noStrike">
              <a:latin typeface="Cabin"/>
              <a:ea typeface="Cabin"/>
              <a:cs typeface="Cabin"/>
              <a:sym typeface="Cabin"/>
            </a:endParaRPr>
          </a:p>
        </p:txBody>
      </p:sp>
      <p:cxnSp>
        <p:nvCxnSpPr>
          <p:cNvPr id="288" name="Google Shape;288;p34"/>
          <p:cNvCxnSpPr/>
          <p:nvPr/>
        </p:nvCxnSpPr>
        <p:spPr>
          <a:xfrm flipH="1" rot="10800000">
            <a:off x="1492638" y="6394204"/>
            <a:ext cx="4200" cy="606900"/>
          </a:xfrm>
          <a:prstGeom prst="straightConnector1">
            <a:avLst/>
          </a:prstGeom>
          <a:noFill/>
          <a:ln cap="flat" cmpd="sng" w="25400">
            <a:solidFill>
              <a:srgbClr val="990000"/>
            </a:solidFill>
            <a:prstDash val="solid"/>
            <a:miter lim="800000"/>
            <a:headEnd len="sm" w="sm" type="none"/>
            <a:tailEnd len="med" w="med" type="stealth"/>
          </a:ln>
        </p:spPr>
      </p:cxnSp>
      <p:cxnSp>
        <p:nvCxnSpPr>
          <p:cNvPr id="289" name="Google Shape;289;p34"/>
          <p:cNvCxnSpPr>
            <a:endCxn id="276" idx="4"/>
          </p:cNvCxnSpPr>
          <p:nvPr/>
        </p:nvCxnSpPr>
        <p:spPr>
          <a:xfrm rot="10800000">
            <a:off x="454396" y="6399176"/>
            <a:ext cx="4800" cy="531900"/>
          </a:xfrm>
          <a:prstGeom prst="straightConnector1">
            <a:avLst/>
          </a:prstGeom>
          <a:noFill/>
          <a:ln cap="flat" cmpd="sng" w="25400">
            <a:solidFill>
              <a:srgbClr val="990000"/>
            </a:solidFill>
            <a:prstDash val="solid"/>
            <a:miter lim="800000"/>
            <a:headEnd len="sm" w="sm" type="none"/>
            <a:tailEnd len="med" w="med" type="stealth"/>
          </a:ln>
        </p:spPr>
      </p:cxnSp>
      <p:sp>
        <p:nvSpPr>
          <p:cNvPr id="290" name="Google Shape;290;p34"/>
          <p:cNvSpPr/>
          <p:nvPr/>
        </p:nvSpPr>
        <p:spPr>
          <a:xfrm>
            <a:off x="3453940" y="6210232"/>
            <a:ext cx="184500" cy="1827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91" name="Google Shape;291;p34"/>
          <p:cNvSpPr/>
          <p:nvPr/>
        </p:nvSpPr>
        <p:spPr>
          <a:xfrm>
            <a:off x="3324136" y="7002384"/>
            <a:ext cx="438900" cy="4332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92" name="Google Shape;292;p34"/>
          <p:cNvSpPr txBox="1"/>
          <p:nvPr/>
        </p:nvSpPr>
        <p:spPr>
          <a:xfrm>
            <a:off x="2895799" y="7436409"/>
            <a:ext cx="1328100" cy="361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100">
                <a:latin typeface="Cabin"/>
                <a:ea typeface="Cabin"/>
                <a:cs typeface="Cabin"/>
                <a:sym typeface="Cabin"/>
              </a:rPr>
              <a:t>Inflammatory bowel disease</a:t>
            </a:r>
            <a:endParaRPr b="1" i="0" sz="1100" u="none" cap="none" strike="noStrike">
              <a:latin typeface="Cabin"/>
              <a:ea typeface="Cabin"/>
              <a:cs typeface="Cabin"/>
              <a:sym typeface="Cabin"/>
            </a:endParaRPr>
          </a:p>
        </p:txBody>
      </p:sp>
      <p:cxnSp>
        <p:nvCxnSpPr>
          <p:cNvPr id="293" name="Google Shape;293;p34"/>
          <p:cNvCxnSpPr/>
          <p:nvPr/>
        </p:nvCxnSpPr>
        <p:spPr>
          <a:xfrm flipH="1" rot="10800000">
            <a:off x="3535084" y="6394206"/>
            <a:ext cx="4200" cy="606900"/>
          </a:xfrm>
          <a:prstGeom prst="straightConnector1">
            <a:avLst/>
          </a:prstGeom>
          <a:noFill/>
          <a:ln cap="flat" cmpd="sng" w="25400">
            <a:solidFill>
              <a:srgbClr val="990000"/>
            </a:solidFill>
            <a:prstDash val="solid"/>
            <a:miter lim="800000"/>
            <a:headEnd len="sm" w="sm" type="none"/>
            <a:tailEnd len="med" w="med" type="stealth"/>
          </a:ln>
        </p:spPr>
      </p:cxnSp>
      <p:sp>
        <p:nvSpPr>
          <p:cNvPr id="294" name="Google Shape;294;p34"/>
          <p:cNvSpPr/>
          <p:nvPr/>
        </p:nvSpPr>
        <p:spPr>
          <a:xfrm>
            <a:off x="5515148" y="6220587"/>
            <a:ext cx="184500" cy="1827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95" name="Google Shape;295;p34"/>
          <p:cNvSpPr/>
          <p:nvPr/>
        </p:nvSpPr>
        <p:spPr>
          <a:xfrm>
            <a:off x="5387845" y="7021730"/>
            <a:ext cx="438900" cy="4332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96" name="Google Shape;296;p34"/>
          <p:cNvSpPr txBox="1"/>
          <p:nvPr/>
        </p:nvSpPr>
        <p:spPr>
          <a:xfrm>
            <a:off x="5006946" y="7540189"/>
            <a:ext cx="1200900" cy="267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100">
                <a:latin typeface="Cabin"/>
                <a:ea typeface="Cabin"/>
                <a:cs typeface="Cabin"/>
                <a:sym typeface="Cabin"/>
              </a:rPr>
              <a:t>Hodgkin's lymphoma</a:t>
            </a:r>
            <a:endParaRPr b="1" i="0" sz="1100" u="none" cap="none" strike="noStrike">
              <a:latin typeface="Cabin"/>
              <a:ea typeface="Cabin"/>
              <a:cs typeface="Cabin"/>
              <a:sym typeface="Cabin"/>
            </a:endParaRPr>
          </a:p>
        </p:txBody>
      </p:sp>
      <p:cxnSp>
        <p:nvCxnSpPr>
          <p:cNvPr id="297" name="Google Shape;297;p34"/>
          <p:cNvCxnSpPr/>
          <p:nvPr/>
        </p:nvCxnSpPr>
        <p:spPr>
          <a:xfrm flipH="1" rot="10800000">
            <a:off x="5603318" y="6409927"/>
            <a:ext cx="4200" cy="606900"/>
          </a:xfrm>
          <a:prstGeom prst="straightConnector1">
            <a:avLst/>
          </a:prstGeom>
          <a:noFill/>
          <a:ln cap="flat" cmpd="sng" w="25400">
            <a:solidFill>
              <a:srgbClr val="990000"/>
            </a:solidFill>
            <a:prstDash val="solid"/>
            <a:miter lim="800000"/>
            <a:headEnd len="sm" w="sm" type="none"/>
            <a:tailEnd len="med" w="med" type="stealth"/>
          </a:ln>
        </p:spPr>
      </p:cxnSp>
      <p:sp>
        <p:nvSpPr>
          <p:cNvPr id="298" name="Google Shape;298;p34"/>
          <p:cNvSpPr txBox="1"/>
          <p:nvPr/>
        </p:nvSpPr>
        <p:spPr>
          <a:xfrm>
            <a:off x="1274952" y="6925032"/>
            <a:ext cx="4764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300">
                <a:solidFill>
                  <a:srgbClr val="FFFFFF"/>
                </a:solidFill>
              </a:rPr>
              <a:t>2.6-5.5</a:t>
            </a:r>
            <a:endParaRPr b="1" sz="1300">
              <a:solidFill>
                <a:srgbClr val="FFFFFF"/>
              </a:solidFill>
            </a:endParaRPr>
          </a:p>
        </p:txBody>
      </p:sp>
      <p:sp>
        <p:nvSpPr>
          <p:cNvPr id="299" name="Google Shape;299;p34"/>
          <p:cNvSpPr txBox="1"/>
          <p:nvPr/>
        </p:nvSpPr>
        <p:spPr>
          <a:xfrm>
            <a:off x="3309874" y="6925659"/>
            <a:ext cx="4764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300">
                <a:solidFill>
                  <a:srgbClr val="FFFFFF"/>
                </a:solidFill>
              </a:rPr>
              <a:t>1.5-1.9</a:t>
            </a:r>
            <a:endParaRPr b="1" sz="1300">
              <a:solidFill>
                <a:srgbClr val="FFFFFF"/>
              </a:solidFill>
            </a:endParaRPr>
          </a:p>
        </p:txBody>
      </p:sp>
      <p:sp>
        <p:nvSpPr>
          <p:cNvPr id="300" name="Google Shape;300;p34"/>
          <p:cNvSpPr txBox="1"/>
          <p:nvPr/>
        </p:nvSpPr>
        <p:spPr>
          <a:xfrm>
            <a:off x="5387838" y="6950488"/>
            <a:ext cx="489600" cy="4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300">
                <a:solidFill>
                  <a:srgbClr val="FFFFFF"/>
                </a:solidFill>
              </a:rPr>
              <a:t>1.8-6.7</a:t>
            </a:r>
            <a:endParaRPr b="1" sz="1300">
              <a:solidFill>
                <a:srgbClr val="FFFFFF"/>
              </a:solidFill>
            </a:endParaRPr>
          </a:p>
        </p:txBody>
      </p:sp>
      <p:sp>
        <p:nvSpPr>
          <p:cNvPr id="301" name="Google Shape;301;p34"/>
          <p:cNvSpPr/>
          <p:nvPr/>
        </p:nvSpPr>
        <p:spPr>
          <a:xfrm>
            <a:off x="832296" y="6219554"/>
            <a:ext cx="184500" cy="1827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02" name="Google Shape;302;p34"/>
          <p:cNvSpPr/>
          <p:nvPr/>
        </p:nvSpPr>
        <p:spPr>
          <a:xfrm>
            <a:off x="679097" y="7746139"/>
            <a:ext cx="438900" cy="4332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700" u="none" cap="none" strike="noStrike">
              <a:solidFill>
                <a:srgbClr val="FFFFFF"/>
              </a:solidFill>
              <a:latin typeface="Cabin"/>
              <a:ea typeface="Cabin"/>
              <a:cs typeface="Cabin"/>
              <a:sym typeface="Cabin"/>
            </a:endParaRPr>
          </a:p>
        </p:txBody>
      </p:sp>
      <p:sp>
        <p:nvSpPr>
          <p:cNvPr id="303" name="Google Shape;303;p34"/>
          <p:cNvSpPr txBox="1"/>
          <p:nvPr/>
        </p:nvSpPr>
        <p:spPr>
          <a:xfrm>
            <a:off x="306813" y="8176938"/>
            <a:ext cx="1062300" cy="361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100">
                <a:latin typeface="Cabin"/>
                <a:ea typeface="Cabin"/>
                <a:cs typeface="Cabin"/>
                <a:sym typeface="Cabin"/>
              </a:rPr>
              <a:t>Necrotizing enterocolitis</a:t>
            </a:r>
            <a:endParaRPr b="1" i="0" sz="1100" u="none" cap="none" strike="noStrike">
              <a:latin typeface="Cabin"/>
              <a:ea typeface="Cabin"/>
              <a:cs typeface="Cabin"/>
              <a:sym typeface="Cabin"/>
            </a:endParaRPr>
          </a:p>
        </p:txBody>
      </p:sp>
      <p:cxnSp>
        <p:nvCxnSpPr>
          <p:cNvPr id="304" name="Google Shape;304;p34"/>
          <p:cNvCxnSpPr/>
          <p:nvPr/>
        </p:nvCxnSpPr>
        <p:spPr>
          <a:xfrm flipH="1" rot="10800000">
            <a:off x="924524" y="6394351"/>
            <a:ext cx="2700" cy="1351800"/>
          </a:xfrm>
          <a:prstGeom prst="straightConnector1">
            <a:avLst/>
          </a:prstGeom>
          <a:noFill/>
          <a:ln cap="flat" cmpd="sng" w="25400">
            <a:solidFill>
              <a:srgbClr val="990000"/>
            </a:solidFill>
            <a:prstDash val="solid"/>
            <a:miter lim="800000"/>
            <a:headEnd len="sm" w="sm" type="none"/>
            <a:tailEnd len="med" w="med" type="stealth"/>
          </a:ln>
        </p:spPr>
      </p:cxnSp>
      <p:sp>
        <p:nvSpPr>
          <p:cNvPr id="305" name="Google Shape;305;p34"/>
          <p:cNvSpPr txBox="1"/>
          <p:nvPr/>
        </p:nvSpPr>
        <p:spPr>
          <a:xfrm>
            <a:off x="652988" y="7761713"/>
            <a:ext cx="5379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300">
                <a:solidFill>
                  <a:srgbClr val="FFFFFF"/>
                </a:solidFill>
              </a:rPr>
              <a:t>6-10</a:t>
            </a:r>
            <a:endParaRPr b="1" sz="1300">
              <a:solidFill>
                <a:srgbClr val="FFFFFF"/>
              </a:solidFill>
            </a:endParaRPr>
          </a:p>
        </p:txBody>
      </p:sp>
      <p:sp>
        <p:nvSpPr>
          <p:cNvPr id="306" name="Google Shape;306;p34"/>
          <p:cNvSpPr/>
          <p:nvPr/>
        </p:nvSpPr>
        <p:spPr>
          <a:xfrm>
            <a:off x="1867846" y="6219566"/>
            <a:ext cx="184500" cy="1827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07" name="Google Shape;307;p34"/>
          <p:cNvSpPr/>
          <p:nvPr/>
        </p:nvSpPr>
        <p:spPr>
          <a:xfrm>
            <a:off x="1722209" y="7744709"/>
            <a:ext cx="438900" cy="4332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700" u="none" cap="none" strike="noStrike">
              <a:solidFill>
                <a:srgbClr val="FFFFFF"/>
              </a:solidFill>
              <a:latin typeface="Cabin"/>
              <a:ea typeface="Cabin"/>
              <a:cs typeface="Cabin"/>
              <a:sym typeface="Cabin"/>
            </a:endParaRPr>
          </a:p>
        </p:txBody>
      </p:sp>
      <p:cxnSp>
        <p:nvCxnSpPr>
          <p:cNvPr id="308" name="Google Shape;308;p34"/>
          <p:cNvCxnSpPr/>
          <p:nvPr/>
        </p:nvCxnSpPr>
        <p:spPr>
          <a:xfrm flipH="1" rot="10800000">
            <a:off x="1967636" y="6392921"/>
            <a:ext cx="2700" cy="1351800"/>
          </a:xfrm>
          <a:prstGeom prst="straightConnector1">
            <a:avLst/>
          </a:prstGeom>
          <a:noFill/>
          <a:ln cap="flat" cmpd="sng" w="25400">
            <a:solidFill>
              <a:srgbClr val="990000"/>
            </a:solidFill>
            <a:prstDash val="solid"/>
            <a:miter lim="800000"/>
            <a:headEnd len="sm" w="sm" type="none"/>
            <a:tailEnd len="med" w="med" type="stealth"/>
          </a:ln>
        </p:spPr>
      </p:cxnSp>
      <p:sp>
        <p:nvSpPr>
          <p:cNvPr id="309" name="Google Shape;309;p34"/>
          <p:cNvSpPr/>
          <p:nvPr/>
        </p:nvSpPr>
        <p:spPr>
          <a:xfrm>
            <a:off x="2938646" y="6210229"/>
            <a:ext cx="184500" cy="1827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10" name="Google Shape;310;p34"/>
          <p:cNvSpPr/>
          <p:nvPr/>
        </p:nvSpPr>
        <p:spPr>
          <a:xfrm>
            <a:off x="2771072" y="7750964"/>
            <a:ext cx="438900" cy="4332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700" u="none" cap="none" strike="noStrike">
              <a:solidFill>
                <a:srgbClr val="FFFFFF"/>
              </a:solidFill>
              <a:latin typeface="Cabin"/>
              <a:ea typeface="Cabin"/>
              <a:cs typeface="Cabin"/>
              <a:sym typeface="Cabin"/>
            </a:endParaRPr>
          </a:p>
        </p:txBody>
      </p:sp>
      <p:sp>
        <p:nvSpPr>
          <p:cNvPr id="311" name="Google Shape;311;p34"/>
          <p:cNvSpPr txBox="1"/>
          <p:nvPr/>
        </p:nvSpPr>
        <p:spPr>
          <a:xfrm>
            <a:off x="2459388" y="8178188"/>
            <a:ext cx="1062300" cy="267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ar" sz="1100">
                <a:latin typeface="Cabin"/>
                <a:ea typeface="Cabin"/>
                <a:cs typeface="Cabin"/>
                <a:sym typeface="Cabin"/>
              </a:rPr>
              <a:t>Pneumonia</a:t>
            </a:r>
            <a:endParaRPr b="1" sz="1100">
              <a:latin typeface="Cabin"/>
              <a:ea typeface="Cabin"/>
              <a:cs typeface="Cabin"/>
              <a:sym typeface="Cabin"/>
            </a:endParaRPr>
          </a:p>
        </p:txBody>
      </p:sp>
      <p:cxnSp>
        <p:nvCxnSpPr>
          <p:cNvPr id="312" name="Google Shape;312;p34"/>
          <p:cNvCxnSpPr/>
          <p:nvPr/>
        </p:nvCxnSpPr>
        <p:spPr>
          <a:xfrm flipH="1" rot="10800000">
            <a:off x="3016499" y="6399176"/>
            <a:ext cx="2700" cy="1351800"/>
          </a:xfrm>
          <a:prstGeom prst="straightConnector1">
            <a:avLst/>
          </a:prstGeom>
          <a:noFill/>
          <a:ln cap="flat" cmpd="sng" w="25400">
            <a:solidFill>
              <a:srgbClr val="990000"/>
            </a:solidFill>
            <a:prstDash val="solid"/>
            <a:miter lim="800000"/>
            <a:headEnd len="sm" w="sm" type="none"/>
            <a:tailEnd len="med" w="med" type="stealth"/>
          </a:ln>
        </p:spPr>
      </p:cxnSp>
      <p:sp>
        <p:nvSpPr>
          <p:cNvPr id="313" name="Google Shape;313;p34"/>
          <p:cNvSpPr/>
          <p:nvPr/>
        </p:nvSpPr>
        <p:spPr>
          <a:xfrm>
            <a:off x="3969246" y="6219554"/>
            <a:ext cx="184500" cy="1827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14" name="Google Shape;314;p34"/>
          <p:cNvSpPr/>
          <p:nvPr/>
        </p:nvSpPr>
        <p:spPr>
          <a:xfrm>
            <a:off x="3822547" y="7761714"/>
            <a:ext cx="438900" cy="4332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700" u="none" cap="none" strike="noStrike">
              <a:solidFill>
                <a:srgbClr val="FFFFFF"/>
              </a:solidFill>
              <a:latin typeface="Cabin"/>
              <a:ea typeface="Cabin"/>
              <a:cs typeface="Cabin"/>
              <a:sym typeface="Cabin"/>
            </a:endParaRPr>
          </a:p>
        </p:txBody>
      </p:sp>
      <p:sp>
        <p:nvSpPr>
          <p:cNvPr id="315" name="Google Shape;315;p34"/>
          <p:cNvSpPr txBox="1"/>
          <p:nvPr/>
        </p:nvSpPr>
        <p:spPr>
          <a:xfrm>
            <a:off x="3306088" y="8232913"/>
            <a:ext cx="1471800" cy="433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ar" sz="1000">
                <a:latin typeface="Cabin"/>
                <a:ea typeface="Cabin"/>
                <a:cs typeface="Cabin"/>
                <a:sym typeface="Cabin"/>
              </a:rPr>
              <a:t>Respiratory syncytial virus infection</a:t>
            </a:r>
            <a:endParaRPr b="1" sz="1000">
              <a:latin typeface="Cabin"/>
              <a:ea typeface="Cabin"/>
              <a:cs typeface="Cabin"/>
              <a:sym typeface="Cabin"/>
            </a:endParaRPr>
          </a:p>
          <a:p>
            <a:pPr indent="0" lvl="0" marL="0" marR="0" rtl="0" algn="ctr">
              <a:spcBef>
                <a:spcPts val="0"/>
              </a:spcBef>
              <a:spcAft>
                <a:spcPts val="0"/>
              </a:spcAft>
              <a:buNone/>
            </a:pPr>
            <a:r>
              <a:t/>
            </a:r>
            <a:endParaRPr b="1" sz="1000">
              <a:latin typeface="Cabin"/>
              <a:ea typeface="Cabin"/>
              <a:cs typeface="Cabin"/>
              <a:sym typeface="Cabin"/>
            </a:endParaRPr>
          </a:p>
        </p:txBody>
      </p:sp>
      <p:cxnSp>
        <p:nvCxnSpPr>
          <p:cNvPr id="316" name="Google Shape;316;p34"/>
          <p:cNvCxnSpPr/>
          <p:nvPr/>
        </p:nvCxnSpPr>
        <p:spPr>
          <a:xfrm flipH="1" rot="10800000">
            <a:off x="4067974" y="6409926"/>
            <a:ext cx="2700" cy="1351800"/>
          </a:xfrm>
          <a:prstGeom prst="straightConnector1">
            <a:avLst/>
          </a:prstGeom>
          <a:noFill/>
          <a:ln cap="flat" cmpd="sng" w="25400">
            <a:solidFill>
              <a:srgbClr val="990000"/>
            </a:solidFill>
            <a:prstDash val="solid"/>
            <a:miter lim="800000"/>
            <a:headEnd len="sm" w="sm" type="none"/>
            <a:tailEnd len="med" w="med" type="stealth"/>
          </a:ln>
        </p:spPr>
      </p:cxnSp>
      <p:sp>
        <p:nvSpPr>
          <p:cNvPr id="317" name="Google Shape;317;p34"/>
          <p:cNvSpPr txBox="1"/>
          <p:nvPr/>
        </p:nvSpPr>
        <p:spPr>
          <a:xfrm>
            <a:off x="3803796" y="7761726"/>
            <a:ext cx="4764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500">
                <a:solidFill>
                  <a:srgbClr val="FFFFFF"/>
                </a:solidFill>
              </a:rPr>
              <a:t>3.9</a:t>
            </a:r>
            <a:endParaRPr b="1" sz="1500">
              <a:solidFill>
                <a:srgbClr val="FFFFFF"/>
              </a:solidFill>
            </a:endParaRPr>
          </a:p>
        </p:txBody>
      </p:sp>
      <p:sp>
        <p:nvSpPr>
          <p:cNvPr id="318" name="Google Shape;318;p34"/>
          <p:cNvSpPr/>
          <p:nvPr/>
        </p:nvSpPr>
        <p:spPr>
          <a:xfrm>
            <a:off x="4999846" y="6210229"/>
            <a:ext cx="184500" cy="1827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19" name="Google Shape;319;p34"/>
          <p:cNvSpPr/>
          <p:nvPr/>
        </p:nvSpPr>
        <p:spPr>
          <a:xfrm>
            <a:off x="4839497" y="7755064"/>
            <a:ext cx="438900" cy="4332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700" u="none" cap="none" strike="noStrike">
              <a:solidFill>
                <a:srgbClr val="FFFFFF"/>
              </a:solidFill>
              <a:latin typeface="Cabin"/>
              <a:ea typeface="Cabin"/>
              <a:cs typeface="Cabin"/>
              <a:sym typeface="Cabin"/>
            </a:endParaRPr>
          </a:p>
        </p:txBody>
      </p:sp>
      <p:sp>
        <p:nvSpPr>
          <p:cNvPr id="320" name="Google Shape;320;p34"/>
          <p:cNvSpPr txBox="1"/>
          <p:nvPr/>
        </p:nvSpPr>
        <p:spPr>
          <a:xfrm>
            <a:off x="4527813" y="8182288"/>
            <a:ext cx="1062300" cy="267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ar" sz="1100">
                <a:latin typeface="Cabin"/>
                <a:ea typeface="Cabin"/>
                <a:cs typeface="Cabin"/>
                <a:sym typeface="Cabin"/>
              </a:rPr>
              <a:t>Sepsis</a:t>
            </a:r>
            <a:endParaRPr b="1" sz="1100">
              <a:latin typeface="Cabin"/>
              <a:ea typeface="Cabin"/>
              <a:cs typeface="Cabin"/>
              <a:sym typeface="Cabin"/>
            </a:endParaRPr>
          </a:p>
        </p:txBody>
      </p:sp>
      <p:cxnSp>
        <p:nvCxnSpPr>
          <p:cNvPr id="321" name="Google Shape;321;p34"/>
          <p:cNvCxnSpPr/>
          <p:nvPr/>
        </p:nvCxnSpPr>
        <p:spPr>
          <a:xfrm flipH="1" rot="10800000">
            <a:off x="5084924" y="6403276"/>
            <a:ext cx="2700" cy="1351800"/>
          </a:xfrm>
          <a:prstGeom prst="straightConnector1">
            <a:avLst/>
          </a:prstGeom>
          <a:noFill/>
          <a:ln cap="flat" cmpd="sng" w="25400">
            <a:solidFill>
              <a:srgbClr val="990000"/>
            </a:solidFill>
            <a:prstDash val="solid"/>
            <a:miter lim="800000"/>
            <a:headEnd len="sm" w="sm" type="none"/>
            <a:tailEnd len="med" w="med" type="stealth"/>
          </a:ln>
        </p:spPr>
      </p:cxnSp>
      <p:sp>
        <p:nvSpPr>
          <p:cNvPr id="322" name="Google Shape;322;p34"/>
          <p:cNvSpPr txBox="1"/>
          <p:nvPr/>
        </p:nvSpPr>
        <p:spPr>
          <a:xfrm>
            <a:off x="4820746" y="7755076"/>
            <a:ext cx="4764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500">
                <a:solidFill>
                  <a:srgbClr val="FFFFFF"/>
                </a:solidFill>
              </a:rPr>
              <a:t>2.1</a:t>
            </a:r>
            <a:endParaRPr b="1" sz="1500">
              <a:solidFill>
                <a:srgbClr val="FFFFFF"/>
              </a:solidFill>
            </a:endParaRPr>
          </a:p>
        </p:txBody>
      </p:sp>
      <p:sp>
        <p:nvSpPr>
          <p:cNvPr id="323" name="Google Shape;323;p34"/>
          <p:cNvSpPr/>
          <p:nvPr/>
        </p:nvSpPr>
        <p:spPr>
          <a:xfrm>
            <a:off x="6030446" y="6210229"/>
            <a:ext cx="184500" cy="1827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24" name="Google Shape;324;p34"/>
          <p:cNvSpPr/>
          <p:nvPr/>
        </p:nvSpPr>
        <p:spPr>
          <a:xfrm>
            <a:off x="5901709" y="7744722"/>
            <a:ext cx="438900" cy="4332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700" u="none" cap="none" strike="noStrike">
              <a:solidFill>
                <a:srgbClr val="FFFFFF"/>
              </a:solidFill>
              <a:latin typeface="Cabin"/>
              <a:ea typeface="Cabin"/>
              <a:cs typeface="Cabin"/>
              <a:sym typeface="Cabin"/>
            </a:endParaRPr>
          </a:p>
        </p:txBody>
      </p:sp>
      <p:sp>
        <p:nvSpPr>
          <p:cNvPr id="325" name="Google Shape;325;p34"/>
          <p:cNvSpPr txBox="1"/>
          <p:nvPr/>
        </p:nvSpPr>
        <p:spPr>
          <a:xfrm>
            <a:off x="5272488" y="8172038"/>
            <a:ext cx="1443000" cy="392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ar" sz="1000">
                <a:latin typeface="Cabin"/>
                <a:ea typeface="Cabin"/>
                <a:cs typeface="Cabin"/>
                <a:sym typeface="Cabin"/>
              </a:rPr>
              <a:t>Industrialized-world hospitalization</a:t>
            </a:r>
            <a:endParaRPr b="1" sz="1000">
              <a:latin typeface="Cabin"/>
              <a:ea typeface="Cabin"/>
              <a:cs typeface="Cabin"/>
              <a:sym typeface="Cabin"/>
            </a:endParaRPr>
          </a:p>
        </p:txBody>
      </p:sp>
      <p:cxnSp>
        <p:nvCxnSpPr>
          <p:cNvPr id="326" name="Google Shape;326;p34"/>
          <p:cNvCxnSpPr/>
          <p:nvPr/>
        </p:nvCxnSpPr>
        <p:spPr>
          <a:xfrm flipH="1" rot="10800000">
            <a:off x="6126961" y="6392935"/>
            <a:ext cx="2700" cy="1351800"/>
          </a:xfrm>
          <a:prstGeom prst="straightConnector1">
            <a:avLst/>
          </a:prstGeom>
          <a:noFill/>
          <a:ln cap="flat" cmpd="sng" w="25400">
            <a:solidFill>
              <a:srgbClr val="990000"/>
            </a:solidFill>
            <a:prstDash val="solid"/>
            <a:miter lim="800000"/>
            <a:headEnd len="sm" w="sm" type="none"/>
            <a:tailEnd len="med" w="med" type="stealth"/>
          </a:ln>
        </p:spPr>
      </p:cxnSp>
      <p:sp>
        <p:nvSpPr>
          <p:cNvPr id="327" name="Google Shape;327;p34"/>
          <p:cNvSpPr txBox="1"/>
          <p:nvPr/>
        </p:nvSpPr>
        <p:spPr>
          <a:xfrm>
            <a:off x="5900287" y="7744738"/>
            <a:ext cx="438900" cy="43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500">
                <a:solidFill>
                  <a:srgbClr val="FFFFFF"/>
                </a:solidFill>
              </a:rPr>
              <a:t>3</a:t>
            </a:r>
            <a:endParaRPr b="1" sz="1500">
              <a:solidFill>
                <a:srgbClr val="FFFFFF"/>
              </a:solidFill>
            </a:endParaRPr>
          </a:p>
        </p:txBody>
      </p:sp>
      <p:sp>
        <p:nvSpPr>
          <p:cNvPr id="328" name="Google Shape;328;p34"/>
          <p:cNvSpPr/>
          <p:nvPr/>
        </p:nvSpPr>
        <p:spPr>
          <a:xfrm>
            <a:off x="7061034" y="6212129"/>
            <a:ext cx="184500" cy="1827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29" name="Google Shape;329;p34"/>
          <p:cNvSpPr/>
          <p:nvPr/>
        </p:nvSpPr>
        <p:spPr>
          <a:xfrm>
            <a:off x="6916584" y="7750979"/>
            <a:ext cx="438900" cy="4332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700" u="none" cap="none" strike="noStrike">
              <a:solidFill>
                <a:srgbClr val="FFFFFF"/>
              </a:solidFill>
              <a:latin typeface="Cabin"/>
              <a:ea typeface="Cabin"/>
              <a:cs typeface="Cabin"/>
              <a:sym typeface="Cabin"/>
            </a:endParaRPr>
          </a:p>
        </p:txBody>
      </p:sp>
      <p:sp>
        <p:nvSpPr>
          <p:cNvPr id="330" name="Google Shape;330;p34"/>
          <p:cNvSpPr txBox="1"/>
          <p:nvPr/>
        </p:nvSpPr>
        <p:spPr>
          <a:xfrm>
            <a:off x="6480013" y="8172027"/>
            <a:ext cx="1131600" cy="392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ar" sz="1000">
                <a:latin typeface="Cabin"/>
                <a:ea typeface="Cabin"/>
                <a:cs typeface="Cabin"/>
                <a:sym typeface="Cabin"/>
              </a:rPr>
              <a:t>Sudden infant death syndrome</a:t>
            </a:r>
            <a:endParaRPr b="1" sz="1000">
              <a:latin typeface="Cabin"/>
              <a:ea typeface="Cabin"/>
              <a:cs typeface="Cabin"/>
              <a:sym typeface="Cabin"/>
            </a:endParaRPr>
          </a:p>
        </p:txBody>
      </p:sp>
      <p:cxnSp>
        <p:nvCxnSpPr>
          <p:cNvPr id="331" name="Google Shape;331;p34"/>
          <p:cNvCxnSpPr/>
          <p:nvPr/>
        </p:nvCxnSpPr>
        <p:spPr>
          <a:xfrm flipH="1" rot="10800000">
            <a:off x="7141836" y="6399192"/>
            <a:ext cx="2700" cy="1351800"/>
          </a:xfrm>
          <a:prstGeom prst="straightConnector1">
            <a:avLst/>
          </a:prstGeom>
          <a:noFill/>
          <a:ln cap="flat" cmpd="sng" w="25400">
            <a:solidFill>
              <a:srgbClr val="990000"/>
            </a:solidFill>
            <a:prstDash val="solid"/>
            <a:miter lim="800000"/>
            <a:headEnd len="sm" w="sm" type="none"/>
            <a:tailEnd len="med" w="med" type="stealth"/>
          </a:ln>
        </p:spPr>
      </p:cxnSp>
      <p:sp>
        <p:nvSpPr>
          <p:cNvPr id="332" name="Google Shape;332;p34"/>
          <p:cNvSpPr txBox="1"/>
          <p:nvPr/>
        </p:nvSpPr>
        <p:spPr>
          <a:xfrm>
            <a:off x="6915162" y="7750988"/>
            <a:ext cx="438900" cy="43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500">
                <a:solidFill>
                  <a:srgbClr val="FFFFFF"/>
                </a:solidFill>
              </a:rPr>
              <a:t>2</a:t>
            </a:r>
            <a:endParaRPr b="1" sz="1500">
              <a:solidFill>
                <a:srgbClr val="FFFFFF"/>
              </a:solidFill>
            </a:endParaRPr>
          </a:p>
        </p:txBody>
      </p:sp>
      <p:sp>
        <p:nvSpPr>
          <p:cNvPr id="333" name="Google Shape;333;p34"/>
          <p:cNvSpPr txBox="1"/>
          <p:nvPr/>
        </p:nvSpPr>
        <p:spPr>
          <a:xfrm>
            <a:off x="1108675" y="8176926"/>
            <a:ext cx="1702800" cy="361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000">
                <a:latin typeface="Cabin"/>
                <a:ea typeface="Cabin"/>
                <a:cs typeface="Cabin"/>
                <a:sym typeface="Cabin"/>
              </a:rPr>
              <a:t>Haemophilus </a:t>
            </a:r>
            <a:endParaRPr b="1" sz="1000">
              <a:latin typeface="Cabin"/>
              <a:ea typeface="Cabin"/>
              <a:cs typeface="Cabin"/>
              <a:sym typeface="Cabin"/>
            </a:endParaRPr>
          </a:p>
          <a:p>
            <a:pPr indent="0" lvl="0" marL="0" marR="0" rtl="0" algn="ctr">
              <a:spcBef>
                <a:spcPts val="0"/>
              </a:spcBef>
              <a:spcAft>
                <a:spcPts val="0"/>
              </a:spcAft>
              <a:buNone/>
            </a:pPr>
            <a:r>
              <a:rPr b="1" lang="ar" sz="1000">
                <a:latin typeface="Cabin"/>
                <a:ea typeface="Cabin"/>
                <a:cs typeface="Cabin"/>
                <a:sym typeface="Cabin"/>
              </a:rPr>
              <a:t>influenzae meningitis</a:t>
            </a:r>
            <a:endParaRPr b="1" i="0" sz="1000" u="none" cap="none" strike="noStrike">
              <a:latin typeface="Cabin"/>
              <a:ea typeface="Cabin"/>
              <a:cs typeface="Cabin"/>
              <a:sym typeface="Cabin"/>
            </a:endParaRPr>
          </a:p>
        </p:txBody>
      </p:sp>
      <p:sp>
        <p:nvSpPr>
          <p:cNvPr id="334" name="Google Shape;334;p34"/>
          <p:cNvSpPr txBox="1"/>
          <p:nvPr/>
        </p:nvSpPr>
        <p:spPr>
          <a:xfrm>
            <a:off x="1723751" y="7761748"/>
            <a:ext cx="4764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500">
                <a:solidFill>
                  <a:srgbClr val="FFFFFF"/>
                </a:solidFill>
              </a:rPr>
              <a:t>3.8</a:t>
            </a:r>
            <a:endParaRPr b="1" sz="1500">
              <a:solidFill>
                <a:srgbClr val="FFFFFF"/>
              </a:solidFill>
            </a:endParaRPr>
          </a:p>
        </p:txBody>
      </p:sp>
      <p:sp>
        <p:nvSpPr>
          <p:cNvPr id="335" name="Google Shape;335;p34"/>
          <p:cNvSpPr txBox="1"/>
          <p:nvPr/>
        </p:nvSpPr>
        <p:spPr>
          <a:xfrm>
            <a:off x="2713663" y="7796226"/>
            <a:ext cx="576600" cy="4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rgbClr val="FFFFFF"/>
                </a:solidFill>
              </a:rPr>
              <a:t>1.7-5</a:t>
            </a:r>
            <a:endParaRPr b="1" sz="1200">
              <a:solidFill>
                <a:srgbClr val="FFFFFF"/>
              </a:solidFill>
            </a:endParaRPr>
          </a:p>
        </p:txBody>
      </p:sp>
      <p:sp>
        <p:nvSpPr>
          <p:cNvPr id="336" name="Google Shape;336;p34"/>
          <p:cNvSpPr/>
          <p:nvPr/>
        </p:nvSpPr>
        <p:spPr>
          <a:xfrm>
            <a:off x="6426974" y="6696282"/>
            <a:ext cx="438900" cy="4332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3F3F3F"/>
              </a:solidFill>
              <a:latin typeface="Arial"/>
              <a:ea typeface="Arial"/>
              <a:cs typeface="Arial"/>
              <a:sym typeface="Arial"/>
            </a:endParaRPr>
          </a:p>
        </p:txBody>
      </p:sp>
      <p:sp>
        <p:nvSpPr>
          <p:cNvPr id="337" name="Google Shape;337;p34"/>
          <p:cNvSpPr txBox="1"/>
          <p:nvPr/>
        </p:nvSpPr>
        <p:spPr>
          <a:xfrm>
            <a:off x="6429886" y="6683576"/>
            <a:ext cx="4764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500">
                <a:solidFill>
                  <a:srgbClr val="FFFFFF"/>
                </a:solidFill>
              </a:rPr>
              <a:t>2.4</a:t>
            </a:r>
            <a:endParaRPr b="1" sz="1500">
              <a:solidFill>
                <a:srgbClr val="FFFFFF"/>
              </a:solidFill>
            </a:endParaRPr>
          </a:p>
        </p:txBody>
      </p:sp>
      <p:sp>
        <p:nvSpPr>
          <p:cNvPr id="338" name="Google Shape;338;p34"/>
          <p:cNvSpPr/>
          <p:nvPr/>
        </p:nvSpPr>
        <p:spPr>
          <a:xfrm>
            <a:off x="4341845" y="6696787"/>
            <a:ext cx="438900" cy="4332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39" name="Google Shape;339;p34"/>
          <p:cNvSpPr txBox="1"/>
          <p:nvPr/>
        </p:nvSpPr>
        <p:spPr>
          <a:xfrm>
            <a:off x="4339588" y="6696788"/>
            <a:ext cx="438900" cy="43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500">
                <a:solidFill>
                  <a:srgbClr val="FFFFFF"/>
                </a:solidFill>
              </a:rPr>
              <a:t>3</a:t>
            </a:r>
            <a:endParaRPr b="1" sz="1500">
              <a:solidFill>
                <a:srgbClr val="FFFFFF"/>
              </a:solidFill>
            </a:endParaRPr>
          </a:p>
        </p:txBody>
      </p:sp>
      <p:sp>
        <p:nvSpPr>
          <p:cNvPr id="340" name="Google Shape;340;p34"/>
          <p:cNvSpPr/>
          <p:nvPr/>
        </p:nvSpPr>
        <p:spPr>
          <a:xfrm>
            <a:off x="2298812" y="6688347"/>
            <a:ext cx="438900" cy="4332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41" name="Google Shape;341;p34"/>
          <p:cNvSpPr txBox="1"/>
          <p:nvPr/>
        </p:nvSpPr>
        <p:spPr>
          <a:xfrm>
            <a:off x="2281941" y="6683589"/>
            <a:ext cx="4764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500">
                <a:solidFill>
                  <a:srgbClr val="FFFFFF"/>
                </a:solidFill>
              </a:rPr>
              <a:t>2.4</a:t>
            </a:r>
            <a:endParaRPr b="1" sz="1500">
              <a:solidFill>
                <a:srgbClr val="FFFFFF"/>
              </a:solidFill>
            </a:endParaRPr>
          </a:p>
        </p:txBody>
      </p:sp>
      <p:sp>
        <p:nvSpPr>
          <p:cNvPr id="342" name="Google Shape;342;p34"/>
          <p:cNvSpPr/>
          <p:nvPr/>
        </p:nvSpPr>
        <p:spPr>
          <a:xfrm>
            <a:off x="226566" y="6683582"/>
            <a:ext cx="438900" cy="4332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700" u="none" cap="none" strike="noStrike">
              <a:solidFill>
                <a:srgbClr val="FFFFFF"/>
              </a:solidFill>
              <a:latin typeface="Cabin"/>
              <a:ea typeface="Cabin"/>
              <a:cs typeface="Cabin"/>
              <a:sym typeface="Cabin"/>
            </a:endParaRPr>
          </a:p>
        </p:txBody>
      </p:sp>
      <p:sp>
        <p:nvSpPr>
          <p:cNvPr id="343" name="Google Shape;343;p34"/>
          <p:cNvSpPr txBox="1"/>
          <p:nvPr/>
        </p:nvSpPr>
        <p:spPr>
          <a:xfrm>
            <a:off x="218213" y="6679188"/>
            <a:ext cx="476400" cy="4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500">
                <a:solidFill>
                  <a:srgbClr val="FFFFFF"/>
                </a:solidFill>
              </a:rPr>
              <a:t>2-7</a:t>
            </a:r>
            <a:endParaRPr b="1" sz="1500">
              <a:solidFill>
                <a:srgbClr val="FFFFFF"/>
              </a:solidFill>
            </a:endParaRPr>
          </a:p>
        </p:txBody>
      </p:sp>
      <p:sp>
        <p:nvSpPr>
          <p:cNvPr id="344" name="Google Shape;344;p34"/>
          <p:cNvSpPr/>
          <p:nvPr/>
        </p:nvSpPr>
        <p:spPr>
          <a:xfrm>
            <a:off x="0" y="5125250"/>
            <a:ext cx="2161200" cy="280500"/>
          </a:xfrm>
          <a:prstGeom prst="homePlate">
            <a:avLst>
              <a:gd fmla="val 50000" name="adj"/>
            </a:avLst>
          </a:prstGeom>
          <a:solidFill>
            <a:srgbClr val="6AA84F"/>
          </a:solidFill>
          <a:ln>
            <a:noFill/>
          </a:ln>
        </p:spPr>
        <p:txBody>
          <a:bodyPr anchorCtr="0" anchor="ctr" bIns="123025" lIns="123025" spcFirstLastPara="1" rIns="123025" wrap="square" tIns="123025">
            <a:noAutofit/>
          </a:bodyPr>
          <a:lstStyle/>
          <a:p>
            <a:pPr indent="0" lvl="0" marL="0" rtl="0" algn="ctr">
              <a:spcBef>
                <a:spcPts val="0"/>
              </a:spcBef>
              <a:spcAft>
                <a:spcPts val="0"/>
              </a:spcAft>
              <a:buNone/>
            </a:pPr>
            <a:r>
              <a:rPr b="1" lang="ar" sz="1300">
                <a:solidFill>
                  <a:srgbClr val="FFFFFF"/>
                </a:solidFill>
                <a:latin typeface="Cabin"/>
                <a:ea typeface="Cabin"/>
                <a:cs typeface="Cabin"/>
                <a:sym typeface="Cabin"/>
              </a:rPr>
              <a:t>NUMBERS ARE</a:t>
            </a:r>
            <a:r>
              <a:rPr b="1" lang="ar" sz="1300">
                <a:solidFill>
                  <a:srgbClr val="FFFFFF"/>
                </a:solidFill>
                <a:latin typeface="Cabin"/>
                <a:ea typeface="Cabin"/>
                <a:cs typeface="Cabin"/>
                <a:sym typeface="Cabin"/>
              </a:rPr>
              <a:t> NOT </a:t>
            </a:r>
            <a:r>
              <a:rPr b="1" lang="ar" sz="1300">
                <a:solidFill>
                  <a:srgbClr val="FFFFFF"/>
                </a:solidFill>
                <a:latin typeface="Cabin"/>
                <a:ea typeface="Cabin"/>
                <a:cs typeface="Cabin"/>
                <a:sym typeface="Cabin"/>
              </a:rPr>
              <a:t>IMP</a:t>
            </a:r>
            <a:endParaRPr b="1" sz="1300">
              <a:solidFill>
                <a:srgbClr val="FFFFFF"/>
              </a:solidFill>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35"/>
          <p:cNvSpPr txBox="1"/>
          <p:nvPr/>
        </p:nvSpPr>
        <p:spPr>
          <a:xfrm>
            <a:off x="849600" y="108095"/>
            <a:ext cx="5860800" cy="609000"/>
          </a:xfrm>
          <a:prstGeom prst="rect">
            <a:avLst/>
          </a:prstGeom>
          <a:noFill/>
          <a:ln>
            <a:noFill/>
          </a:ln>
        </p:spPr>
        <p:txBody>
          <a:bodyPr anchorCtr="0" anchor="t" bIns="122150" lIns="122150" spcFirstLastPara="1" rIns="122150" wrap="square" tIns="122150">
            <a:noAutofit/>
          </a:bodyPr>
          <a:lstStyle/>
          <a:p>
            <a:pPr indent="0" lvl="0" marL="0" rtl="0" algn="ctr">
              <a:lnSpc>
                <a:spcPct val="115000"/>
              </a:lnSpc>
              <a:spcBef>
                <a:spcPts val="1200"/>
              </a:spcBef>
              <a:spcAft>
                <a:spcPts val="0"/>
              </a:spcAft>
              <a:buClr>
                <a:schemeClr val="dk1"/>
              </a:buClr>
              <a:buSzPts val="1100"/>
              <a:buFont typeface="Arial"/>
              <a:buNone/>
            </a:pPr>
            <a:r>
              <a:rPr b="1" lang="ar" sz="2000">
                <a:solidFill>
                  <a:srgbClr val="990000"/>
                </a:solidFill>
                <a:latin typeface="Cabin"/>
                <a:ea typeface="Cabin"/>
                <a:cs typeface="Cabin"/>
                <a:sym typeface="Cabin"/>
              </a:rPr>
              <a:t>RISK REDUCTION OF BREAST MILK</a:t>
            </a:r>
            <a:endParaRPr b="1" sz="2000">
              <a:solidFill>
                <a:srgbClr val="990000"/>
              </a:solidFill>
              <a:latin typeface="Cabin"/>
              <a:ea typeface="Cabin"/>
              <a:cs typeface="Cabin"/>
              <a:sym typeface="Cabin"/>
            </a:endParaRPr>
          </a:p>
          <a:p>
            <a:pPr indent="0" lvl="0" marL="0" rtl="0" algn="ctr">
              <a:spcBef>
                <a:spcPts val="1200"/>
              </a:spcBef>
              <a:spcAft>
                <a:spcPts val="0"/>
              </a:spcAft>
              <a:buNone/>
            </a:pPr>
            <a:r>
              <a:t/>
            </a:r>
            <a:endParaRPr b="1" sz="2000">
              <a:solidFill>
                <a:srgbClr val="990000"/>
              </a:solidFill>
              <a:latin typeface="Cabin"/>
              <a:ea typeface="Cabin"/>
              <a:cs typeface="Cabin"/>
              <a:sym typeface="Cabin"/>
            </a:endParaRPr>
          </a:p>
        </p:txBody>
      </p:sp>
      <p:cxnSp>
        <p:nvCxnSpPr>
          <p:cNvPr id="350" name="Google Shape;350;p35"/>
          <p:cNvCxnSpPr/>
          <p:nvPr/>
        </p:nvCxnSpPr>
        <p:spPr>
          <a:xfrm>
            <a:off x="820072" y="744928"/>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351" name="Google Shape;351;p35"/>
          <p:cNvSpPr txBox="1"/>
          <p:nvPr/>
        </p:nvSpPr>
        <p:spPr>
          <a:xfrm>
            <a:off x="115913" y="1138956"/>
            <a:ext cx="6938700" cy="2920200"/>
          </a:xfrm>
          <a:prstGeom prst="rect">
            <a:avLst/>
          </a:prstGeom>
          <a:noFill/>
          <a:ln>
            <a:noFill/>
          </a:ln>
        </p:spPr>
        <p:txBody>
          <a:bodyPr anchorCtr="0" anchor="t" bIns="91425" lIns="91425" spcFirstLastPara="1" rIns="91425" wrap="square" tIns="91425">
            <a:noAutofit/>
          </a:bodyPr>
          <a:lstStyle/>
          <a:p>
            <a:pPr indent="-317500" lvl="0" marL="457200" rtl="0" algn="just">
              <a:spcBef>
                <a:spcPts val="0"/>
              </a:spcBef>
              <a:spcAft>
                <a:spcPts val="0"/>
              </a:spcAft>
              <a:buClr>
                <a:srgbClr val="990000"/>
              </a:buClr>
              <a:buSzPts val="1400"/>
              <a:buFont typeface="Cabin"/>
              <a:buChar char="●"/>
            </a:pPr>
            <a:r>
              <a:rPr b="1" lang="ar">
                <a:solidFill>
                  <a:srgbClr val="990000"/>
                </a:solidFill>
                <a:latin typeface="Cabin"/>
                <a:ea typeface="Cabin"/>
                <a:cs typeface="Cabin"/>
                <a:sym typeface="Cabin"/>
              </a:rPr>
              <a:t>Diabetes:</a:t>
            </a:r>
            <a:endParaRPr b="1">
              <a:solidFill>
                <a:srgbClr val="990000"/>
              </a:solidFill>
              <a:latin typeface="Cabin"/>
              <a:ea typeface="Cabin"/>
              <a:cs typeface="Cabin"/>
              <a:sym typeface="Cabin"/>
            </a:endParaRPr>
          </a:p>
          <a:p>
            <a:pPr indent="-317500" lvl="1" marL="914400" rtl="0" algn="just">
              <a:spcBef>
                <a:spcPts val="0"/>
              </a:spcBef>
              <a:spcAft>
                <a:spcPts val="0"/>
              </a:spcAft>
              <a:buClr>
                <a:schemeClr val="dk1"/>
              </a:buClr>
              <a:buSzPts val="1400"/>
              <a:buFont typeface="Cabin"/>
              <a:buChar char="○"/>
            </a:pPr>
            <a:r>
              <a:rPr lang="ar">
                <a:solidFill>
                  <a:schemeClr val="dk1"/>
                </a:solidFill>
                <a:latin typeface="Cabin Medium"/>
                <a:ea typeface="Cabin Medium"/>
                <a:cs typeface="Cabin Medium"/>
                <a:sym typeface="Cabin Medium"/>
              </a:rPr>
              <a:t>Up to a </a:t>
            </a:r>
            <a:r>
              <a:rPr lang="ar">
                <a:solidFill>
                  <a:srgbClr val="FF0000"/>
                </a:solidFill>
                <a:latin typeface="Cabin Medium"/>
                <a:ea typeface="Cabin Medium"/>
                <a:cs typeface="Cabin Medium"/>
                <a:sym typeface="Cabin Medium"/>
              </a:rPr>
              <a:t>30%</a:t>
            </a:r>
            <a:r>
              <a:rPr lang="ar">
                <a:solidFill>
                  <a:schemeClr val="dk1"/>
                </a:solidFill>
                <a:latin typeface="Cabin Medium"/>
                <a:ea typeface="Cabin Medium"/>
                <a:cs typeface="Cabin Medium"/>
                <a:sym typeface="Cabin Medium"/>
              </a:rPr>
              <a:t> reduction in the incidence of </a:t>
            </a:r>
            <a:r>
              <a:rPr lang="ar">
                <a:solidFill>
                  <a:srgbClr val="FF0000"/>
                </a:solidFill>
                <a:latin typeface="Cabin Medium"/>
                <a:ea typeface="Cabin Medium"/>
                <a:cs typeface="Cabin Medium"/>
                <a:sym typeface="Cabin Medium"/>
              </a:rPr>
              <a:t>type 1 DM</a:t>
            </a:r>
            <a:r>
              <a:rPr lang="ar">
                <a:solidFill>
                  <a:schemeClr val="dk1"/>
                </a:solidFill>
                <a:latin typeface="Cabin Medium"/>
                <a:ea typeface="Cabin Medium"/>
                <a:cs typeface="Cabin Medium"/>
                <a:sym typeface="Cabin Medium"/>
              </a:rPr>
              <a:t> is reported for infants who exclusively breastfed for at least </a:t>
            </a:r>
            <a:r>
              <a:rPr lang="ar">
                <a:solidFill>
                  <a:srgbClr val="FF0000"/>
                </a:solidFill>
                <a:latin typeface="Cabin Medium"/>
                <a:ea typeface="Cabin Medium"/>
                <a:cs typeface="Cabin Medium"/>
                <a:sym typeface="Cabin Medium"/>
              </a:rPr>
              <a:t>3 months</a:t>
            </a:r>
            <a:r>
              <a:rPr lang="ar">
                <a:solidFill>
                  <a:schemeClr val="dk1"/>
                </a:solidFill>
                <a:latin typeface="Cabin Medium"/>
                <a:ea typeface="Cabin Medium"/>
                <a:cs typeface="Cabin Medium"/>
                <a:sym typeface="Cabin Medium"/>
              </a:rPr>
              <a:t>.</a:t>
            </a:r>
            <a:endParaRPr>
              <a:solidFill>
                <a:schemeClr val="dk1"/>
              </a:solidFill>
              <a:latin typeface="Cabin Medium"/>
              <a:ea typeface="Cabin Medium"/>
              <a:cs typeface="Cabin Medium"/>
              <a:sym typeface="Cabin Medium"/>
            </a:endParaRPr>
          </a:p>
          <a:p>
            <a:pPr indent="0" lvl="0" marL="0" rtl="0" algn="just">
              <a:spcBef>
                <a:spcPts val="0"/>
              </a:spcBef>
              <a:spcAft>
                <a:spcPts val="0"/>
              </a:spcAft>
              <a:buNone/>
            </a:pPr>
            <a:r>
              <a:t/>
            </a:r>
            <a:endParaRPr sz="600">
              <a:solidFill>
                <a:schemeClr val="dk1"/>
              </a:solidFill>
              <a:latin typeface="Cabin Medium"/>
              <a:ea typeface="Cabin Medium"/>
              <a:cs typeface="Cabin Medium"/>
              <a:sym typeface="Cabin Medium"/>
            </a:endParaRPr>
          </a:p>
          <a:p>
            <a:pPr indent="0" lvl="0" marL="0" rtl="0" algn="just">
              <a:spcBef>
                <a:spcPts val="0"/>
              </a:spcBef>
              <a:spcAft>
                <a:spcPts val="0"/>
              </a:spcAft>
              <a:buNone/>
            </a:pPr>
            <a:r>
              <a:t/>
            </a:r>
            <a:endParaRPr sz="600">
              <a:solidFill>
                <a:schemeClr val="dk1"/>
              </a:solidFill>
              <a:latin typeface="Cabin Medium"/>
              <a:ea typeface="Cabin Medium"/>
              <a:cs typeface="Cabin Medium"/>
              <a:sym typeface="Cabin Medium"/>
            </a:endParaRPr>
          </a:p>
          <a:p>
            <a:pPr indent="0" lvl="0" marL="0" rtl="0" algn="just">
              <a:spcBef>
                <a:spcPts val="0"/>
              </a:spcBef>
              <a:spcAft>
                <a:spcPts val="0"/>
              </a:spcAft>
              <a:buNone/>
            </a:pPr>
            <a:r>
              <a:t/>
            </a:r>
            <a:endParaRPr sz="600">
              <a:solidFill>
                <a:schemeClr val="dk1"/>
              </a:solidFill>
              <a:latin typeface="Cabin Medium"/>
              <a:ea typeface="Cabin Medium"/>
              <a:cs typeface="Cabin Medium"/>
              <a:sym typeface="Cabin Medium"/>
            </a:endParaRPr>
          </a:p>
          <a:p>
            <a:pPr indent="-317500" lvl="0" marL="457200" rtl="0" algn="just">
              <a:spcBef>
                <a:spcPts val="0"/>
              </a:spcBef>
              <a:spcAft>
                <a:spcPts val="0"/>
              </a:spcAft>
              <a:buClr>
                <a:srgbClr val="990000"/>
              </a:buClr>
              <a:buSzPts val="1400"/>
              <a:buFont typeface="Cabin"/>
              <a:buChar char="●"/>
            </a:pPr>
            <a:r>
              <a:rPr b="1" lang="ar">
                <a:solidFill>
                  <a:srgbClr val="990000"/>
                </a:solidFill>
                <a:latin typeface="Cabin"/>
                <a:ea typeface="Cabin"/>
                <a:cs typeface="Cabin"/>
                <a:sym typeface="Cabin"/>
              </a:rPr>
              <a:t>Childhood leukaemia:</a:t>
            </a:r>
            <a:endParaRPr b="1">
              <a:solidFill>
                <a:srgbClr val="990000"/>
              </a:solidFill>
              <a:latin typeface="Cabin"/>
              <a:ea typeface="Cabin"/>
              <a:cs typeface="Cabin"/>
              <a:sym typeface="Cabin"/>
            </a:endParaRPr>
          </a:p>
          <a:p>
            <a:pPr indent="-317500" lvl="1" marL="914400" rtl="0" algn="just">
              <a:spcBef>
                <a:spcPts val="0"/>
              </a:spcBef>
              <a:spcAft>
                <a:spcPts val="0"/>
              </a:spcAft>
              <a:buSzPts val="1400"/>
              <a:buFont typeface="Cabin"/>
              <a:buChar char="○"/>
            </a:pPr>
            <a:r>
              <a:rPr lang="ar">
                <a:latin typeface="Cabin Medium"/>
                <a:ea typeface="Cabin Medium"/>
                <a:cs typeface="Cabin Medium"/>
                <a:sym typeface="Cabin Medium"/>
              </a:rPr>
              <a:t>A reduction of </a:t>
            </a:r>
            <a:r>
              <a:rPr lang="ar">
                <a:solidFill>
                  <a:srgbClr val="FF0000"/>
                </a:solidFill>
                <a:latin typeface="Cabin Medium"/>
                <a:ea typeface="Cabin Medium"/>
                <a:cs typeface="Cabin Medium"/>
                <a:sym typeface="Cabin Medium"/>
              </a:rPr>
              <a:t>20%</a:t>
            </a:r>
            <a:r>
              <a:rPr lang="ar">
                <a:latin typeface="Cabin Medium"/>
                <a:ea typeface="Cabin Medium"/>
                <a:cs typeface="Cabin Medium"/>
                <a:sym typeface="Cabin Medium"/>
              </a:rPr>
              <a:t> in the risk of acute lymphocytic leukaemia and </a:t>
            </a:r>
            <a:r>
              <a:rPr lang="ar">
                <a:solidFill>
                  <a:srgbClr val="FF0000"/>
                </a:solidFill>
                <a:latin typeface="Cabin Medium"/>
                <a:ea typeface="Cabin Medium"/>
                <a:cs typeface="Cabin Medium"/>
                <a:sym typeface="Cabin Medium"/>
              </a:rPr>
              <a:t>15%</a:t>
            </a:r>
            <a:r>
              <a:rPr lang="ar">
                <a:latin typeface="Cabin Medium"/>
                <a:ea typeface="Cabin Medium"/>
                <a:cs typeface="Cabin Medium"/>
                <a:sym typeface="Cabin Medium"/>
              </a:rPr>
              <a:t> in the risk of acute myeloid leukaemia in infants breastfed for </a:t>
            </a:r>
            <a:r>
              <a:rPr lang="ar">
                <a:solidFill>
                  <a:srgbClr val="FF0000"/>
                </a:solidFill>
                <a:latin typeface="Cabin Medium"/>
                <a:ea typeface="Cabin Medium"/>
                <a:cs typeface="Cabin Medium"/>
                <a:sym typeface="Cabin Medium"/>
              </a:rPr>
              <a:t>6 months</a:t>
            </a:r>
            <a:r>
              <a:rPr lang="ar">
                <a:latin typeface="Cabin Medium"/>
                <a:ea typeface="Cabin Medium"/>
                <a:cs typeface="Cabin Medium"/>
                <a:sym typeface="Cabin Medium"/>
              </a:rPr>
              <a:t> or longer.</a:t>
            </a:r>
            <a:endParaRPr>
              <a:latin typeface="Cabin Medium"/>
              <a:ea typeface="Cabin Medium"/>
              <a:cs typeface="Cabin Medium"/>
              <a:sym typeface="Cabin Medium"/>
            </a:endParaRPr>
          </a:p>
          <a:p>
            <a:pPr indent="0" lvl="0" marL="0" rtl="0" algn="just">
              <a:spcBef>
                <a:spcPts val="0"/>
              </a:spcBef>
              <a:spcAft>
                <a:spcPts val="0"/>
              </a:spcAft>
              <a:buNone/>
            </a:pPr>
            <a:r>
              <a:t/>
            </a:r>
            <a:endParaRPr b="1" sz="600">
              <a:solidFill>
                <a:schemeClr val="dk1"/>
              </a:solidFill>
              <a:latin typeface="Cabin"/>
              <a:ea typeface="Cabin"/>
              <a:cs typeface="Cabin"/>
              <a:sym typeface="Cabin"/>
            </a:endParaRPr>
          </a:p>
          <a:p>
            <a:pPr indent="0" lvl="0" marL="0" rtl="0" algn="just">
              <a:spcBef>
                <a:spcPts val="0"/>
              </a:spcBef>
              <a:spcAft>
                <a:spcPts val="0"/>
              </a:spcAft>
              <a:buNone/>
            </a:pPr>
            <a:r>
              <a:t/>
            </a:r>
            <a:endParaRPr b="1" sz="600">
              <a:solidFill>
                <a:schemeClr val="dk1"/>
              </a:solidFill>
              <a:latin typeface="Cabin"/>
              <a:ea typeface="Cabin"/>
              <a:cs typeface="Cabin"/>
              <a:sym typeface="Cabin"/>
            </a:endParaRPr>
          </a:p>
          <a:p>
            <a:pPr indent="0" lvl="0" marL="0" rtl="0" algn="just">
              <a:spcBef>
                <a:spcPts val="0"/>
              </a:spcBef>
              <a:spcAft>
                <a:spcPts val="0"/>
              </a:spcAft>
              <a:buNone/>
            </a:pPr>
            <a:r>
              <a:t/>
            </a:r>
            <a:endParaRPr b="1" sz="600">
              <a:solidFill>
                <a:schemeClr val="dk1"/>
              </a:solidFill>
              <a:latin typeface="Cabin"/>
              <a:ea typeface="Cabin"/>
              <a:cs typeface="Cabin"/>
              <a:sym typeface="Cabin"/>
            </a:endParaRPr>
          </a:p>
          <a:p>
            <a:pPr indent="-317500" lvl="0" marL="457200" rtl="0" algn="just">
              <a:spcBef>
                <a:spcPts val="0"/>
              </a:spcBef>
              <a:spcAft>
                <a:spcPts val="0"/>
              </a:spcAft>
              <a:buClr>
                <a:srgbClr val="990000"/>
              </a:buClr>
              <a:buSzPts val="1400"/>
              <a:buFont typeface="Cabin"/>
              <a:buChar char="●"/>
            </a:pPr>
            <a:r>
              <a:rPr b="1" lang="ar">
                <a:solidFill>
                  <a:srgbClr val="990000"/>
                </a:solidFill>
                <a:latin typeface="Cabin"/>
                <a:ea typeface="Cabin"/>
                <a:cs typeface="Cabin"/>
                <a:sym typeface="Cabin"/>
              </a:rPr>
              <a:t>Sudden Infant Death Syndrome (SIDS):</a:t>
            </a:r>
            <a:endParaRPr b="1">
              <a:solidFill>
                <a:srgbClr val="990000"/>
              </a:solidFill>
              <a:latin typeface="Cabin"/>
              <a:ea typeface="Cabin"/>
              <a:cs typeface="Cabin"/>
              <a:sym typeface="Cabin"/>
            </a:endParaRPr>
          </a:p>
          <a:p>
            <a:pPr indent="-317500" lvl="1" marL="914400" rtl="0" algn="just">
              <a:spcBef>
                <a:spcPts val="0"/>
              </a:spcBef>
              <a:spcAft>
                <a:spcPts val="0"/>
              </a:spcAft>
              <a:buClr>
                <a:schemeClr val="dk1"/>
              </a:buClr>
              <a:buSzPts val="1400"/>
              <a:buFont typeface="Cabin"/>
              <a:buChar char="○"/>
            </a:pPr>
            <a:r>
              <a:rPr lang="ar">
                <a:solidFill>
                  <a:schemeClr val="dk1"/>
                </a:solidFill>
                <a:latin typeface="Cabin Medium"/>
                <a:ea typeface="Cabin Medium"/>
                <a:cs typeface="Cabin Medium"/>
                <a:sym typeface="Cabin Medium"/>
              </a:rPr>
              <a:t>A </a:t>
            </a:r>
            <a:r>
              <a:rPr lang="ar">
                <a:solidFill>
                  <a:srgbClr val="FF0000"/>
                </a:solidFill>
                <a:latin typeface="Cabin Medium"/>
                <a:ea typeface="Cabin Medium"/>
                <a:cs typeface="Cabin Medium"/>
                <a:sym typeface="Cabin Medium"/>
              </a:rPr>
              <a:t>36%</a:t>
            </a:r>
            <a:r>
              <a:rPr lang="ar">
                <a:solidFill>
                  <a:srgbClr val="CC0000"/>
                </a:solidFill>
                <a:latin typeface="Cabin Medium"/>
                <a:ea typeface="Cabin Medium"/>
                <a:cs typeface="Cabin Medium"/>
                <a:sym typeface="Cabin Medium"/>
              </a:rPr>
              <a:t> </a:t>
            </a:r>
            <a:r>
              <a:rPr lang="ar">
                <a:solidFill>
                  <a:schemeClr val="dk1"/>
                </a:solidFill>
                <a:latin typeface="Cabin Medium"/>
                <a:ea typeface="Cabin Medium"/>
                <a:cs typeface="Cabin Medium"/>
                <a:sym typeface="Cabin Medium"/>
              </a:rPr>
              <a:t>reduction in risk of SIDS</a:t>
            </a:r>
            <a:endParaRPr>
              <a:solidFill>
                <a:schemeClr val="dk1"/>
              </a:solidFill>
              <a:latin typeface="Cabin Medium"/>
              <a:ea typeface="Cabin Medium"/>
              <a:cs typeface="Cabin Medium"/>
              <a:sym typeface="Cabin Medium"/>
            </a:endParaRPr>
          </a:p>
        </p:txBody>
      </p:sp>
      <p:sp>
        <p:nvSpPr>
          <p:cNvPr id="352" name="Google Shape;352;p35"/>
          <p:cNvSpPr txBox="1"/>
          <p:nvPr/>
        </p:nvSpPr>
        <p:spPr>
          <a:xfrm>
            <a:off x="966675" y="3815025"/>
            <a:ext cx="5568600" cy="609000"/>
          </a:xfrm>
          <a:prstGeom prst="rect">
            <a:avLst/>
          </a:prstGeom>
          <a:noFill/>
          <a:ln>
            <a:noFill/>
          </a:ln>
        </p:spPr>
        <p:txBody>
          <a:bodyPr anchorCtr="0" anchor="t" bIns="122150" lIns="122150" spcFirstLastPara="1" rIns="122150" wrap="square" tIns="122150">
            <a:noAutofit/>
          </a:bodyPr>
          <a:lstStyle/>
          <a:p>
            <a:pPr indent="0" lvl="0" marL="0" rtl="0" algn="ctr">
              <a:lnSpc>
                <a:spcPct val="115000"/>
              </a:lnSpc>
              <a:spcBef>
                <a:spcPts val="1200"/>
              </a:spcBef>
              <a:spcAft>
                <a:spcPts val="0"/>
              </a:spcAft>
              <a:buClr>
                <a:schemeClr val="dk1"/>
              </a:buClr>
              <a:buSzPts val="1100"/>
              <a:buFont typeface="Arial"/>
              <a:buNone/>
            </a:pPr>
            <a:r>
              <a:rPr b="1" lang="ar" sz="2000">
                <a:solidFill>
                  <a:srgbClr val="990000"/>
                </a:solidFill>
                <a:latin typeface="Cabin"/>
                <a:ea typeface="Cabin"/>
                <a:cs typeface="Cabin"/>
                <a:sym typeface="Cabin"/>
              </a:rPr>
              <a:t>BREAST ENGORGEMENT</a:t>
            </a:r>
            <a:endParaRPr b="1" sz="2000">
              <a:solidFill>
                <a:srgbClr val="990000"/>
              </a:solidFill>
              <a:latin typeface="Cabin"/>
              <a:ea typeface="Cabin"/>
              <a:cs typeface="Cabin"/>
              <a:sym typeface="Cabin"/>
            </a:endParaRPr>
          </a:p>
          <a:p>
            <a:pPr indent="0" lvl="0" marL="0" rtl="0" algn="ctr">
              <a:spcBef>
                <a:spcPts val="1200"/>
              </a:spcBef>
              <a:spcAft>
                <a:spcPts val="0"/>
              </a:spcAft>
              <a:buNone/>
            </a:pPr>
            <a:r>
              <a:t/>
            </a:r>
            <a:endParaRPr b="1" sz="2000">
              <a:solidFill>
                <a:srgbClr val="990000"/>
              </a:solidFill>
              <a:latin typeface="Cabin"/>
              <a:ea typeface="Cabin"/>
              <a:cs typeface="Cabin"/>
              <a:sym typeface="Cabin"/>
            </a:endParaRPr>
          </a:p>
        </p:txBody>
      </p:sp>
      <p:cxnSp>
        <p:nvCxnSpPr>
          <p:cNvPr id="353" name="Google Shape;353;p35"/>
          <p:cNvCxnSpPr/>
          <p:nvPr/>
        </p:nvCxnSpPr>
        <p:spPr>
          <a:xfrm>
            <a:off x="820072" y="4480999"/>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354" name="Google Shape;354;p35"/>
          <p:cNvSpPr txBox="1"/>
          <p:nvPr/>
        </p:nvSpPr>
        <p:spPr>
          <a:xfrm>
            <a:off x="115913" y="4687883"/>
            <a:ext cx="6938700" cy="1201200"/>
          </a:xfrm>
          <a:prstGeom prst="rect">
            <a:avLst/>
          </a:prstGeom>
          <a:noFill/>
          <a:ln>
            <a:noFill/>
          </a:ln>
        </p:spPr>
        <p:txBody>
          <a:bodyPr anchorCtr="0" anchor="t" bIns="91425" lIns="91425" spcFirstLastPara="1" rIns="91425" wrap="square" tIns="91425">
            <a:noAutofit/>
          </a:bodyPr>
          <a:lstStyle/>
          <a:p>
            <a:pPr indent="-317500" lvl="0" marL="457200" rtl="0" algn="just">
              <a:spcBef>
                <a:spcPts val="0"/>
              </a:spcBef>
              <a:spcAft>
                <a:spcPts val="0"/>
              </a:spcAft>
              <a:buSzPts val="1400"/>
              <a:buFont typeface="Cabin Medium"/>
              <a:buChar char="●"/>
            </a:pPr>
            <a:r>
              <a:rPr lang="ar">
                <a:latin typeface="Cabin Medium"/>
                <a:ea typeface="Cabin Medium"/>
                <a:cs typeface="Cabin Medium"/>
                <a:sym typeface="Cabin Medium"/>
              </a:rPr>
              <a:t>Engorgement refers to swelling within the breast tissue, which can be painful. In some women with engorgement, the breasts become firm, flushed, warm to the touch, and feel as if they are throbbing. Some women develop a slight fever</a:t>
            </a:r>
            <a:endParaRPr>
              <a:latin typeface="Cabin Medium"/>
              <a:ea typeface="Cabin Medium"/>
              <a:cs typeface="Cabin Medium"/>
              <a:sym typeface="Cabin Medium"/>
            </a:endParaRPr>
          </a:p>
          <a:p>
            <a:pPr indent="0" lvl="0" marL="0" rtl="0" algn="just">
              <a:spcBef>
                <a:spcPts val="0"/>
              </a:spcBef>
              <a:spcAft>
                <a:spcPts val="0"/>
              </a:spcAft>
              <a:buNone/>
            </a:pPr>
            <a:r>
              <a:t/>
            </a:r>
            <a:endParaRPr>
              <a:solidFill>
                <a:schemeClr val="dk1"/>
              </a:solidFill>
              <a:latin typeface="Cabin Medium"/>
              <a:ea typeface="Cabin Medium"/>
              <a:cs typeface="Cabin Medium"/>
              <a:sym typeface="Cabin Medium"/>
            </a:endParaRPr>
          </a:p>
          <a:p>
            <a:pPr indent="-317500" lvl="0" marL="457200" rtl="0" algn="just">
              <a:spcBef>
                <a:spcPts val="0"/>
              </a:spcBef>
              <a:spcAft>
                <a:spcPts val="0"/>
              </a:spcAft>
              <a:buSzPts val="1400"/>
              <a:buFont typeface="Cabin"/>
              <a:buChar char="●"/>
            </a:pPr>
            <a:r>
              <a:rPr b="1" lang="ar">
                <a:latin typeface="Cabin"/>
                <a:ea typeface="Cabin"/>
                <a:cs typeface="Cabin"/>
                <a:sym typeface="Cabin"/>
              </a:rPr>
              <a:t>The best treatment for engorgement is to:</a:t>
            </a:r>
            <a:endParaRPr>
              <a:solidFill>
                <a:schemeClr val="dk1"/>
              </a:solidFill>
              <a:latin typeface="Cabin Medium"/>
              <a:ea typeface="Cabin Medium"/>
              <a:cs typeface="Cabin Medium"/>
              <a:sym typeface="Cabin Medium"/>
            </a:endParaRPr>
          </a:p>
        </p:txBody>
      </p:sp>
      <p:sp>
        <p:nvSpPr>
          <p:cNvPr id="355" name="Google Shape;355;p35"/>
          <p:cNvSpPr/>
          <p:nvPr/>
        </p:nvSpPr>
        <p:spPr>
          <a:xfrm>
            <a:off x="1132689" y="6237125"/>
            <a:ext cx="1986300" cy="11571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Mada"/>
              <a:ea typeface="Mada"/>
              <a:cs typeface="Mada"/>
              <a:sym typeface="Mada"/>
            </a:endParaRPr>
          </a:p>
        </p:txBody>
      </p:sp>
      <p:sp>
        <p:nvSpPr>
          <p:cNvPr id="356" name="Google Shape;356;p35"/>
          <p:cNvSpPr txBox="1"/>
          <p:nvPr/>
        </p:nvSpPr>
        <p:spPr>
          <a:xfrm>
            <a:off x="715873" y="6085448"/>
            <a:ext cx="1081500" cy="11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9000">
                <a:solidFill>
                  <a:srgbClr val="990000"/>
                </a:solidFill>
                <a:latin typeface="Mada"/>
                <a:ea typeface="Mada"/>
                <a:cs typeface="Mada"/>
                <a:sym typeface="Mada"/>
              </a:rPr>
              <a:t>1</a:t>
            </a:r>
            <a:endParaRPr b="1" sz="9000">
              <a:solidFill>
                <a:srgbClr val="990000"/>
              </a:solidFill>
              <a:latin typeface="Mada"/>
              <a:ea typeface="Mada"/>
              <a:cs typeface="Mada"/>
              <a:sym typeface="Mada"/>
            </a:endParaRPr>
          </a:p>
        </p:txBody>
      </p:sp>
      <p:sp>
        <p:nvSpPr>
          <p:cNvPr id="357" name="Google Shape;357;p35"/>
          <p:cNvSpPr/>
          <p:nvPr/>
        </p:nvSpPr>
        <p:spPr>
          <a:xfrm>
            <a:off x="4502101" y="6237125"/>
            <a:ext cx="1986300" cy="11571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358" name="Google Shape;358;p35"/>
          <p:cNvSpPr txBox="1"/>
          <p:nvPr/>
        </p:nvSpPr>
        <p:spPr>
          <a:xfrm>
            <a:off x="3989325" y="6085450"/>
            <a:ext cx="840300" cy="11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9000">
                <a:solidFill>
                  <a:srgbClr val="990000"/>
                </a:solidFill>
                <a:latin typeface="Mada"/>
                <a:ea typeface="Mada"/>
                <a:cs typeface="Mada"/>
                <a:sym typeface="Mada"/>
              </a:rPr>
              <a:t>2</a:t>
            </a:r>
            <a:endParaRPr b="1" sz="9000">
              <a:solidFill>
                <a:srgbClr val="990000"/>
              </a:solidFill>
              <a:latin typeface="Mada"/>
              <a:ea typeface="Mada"/>
              <a:cs typeface="Mada"/>
              <a:sym typeface="Mada"/>
            </a:endParaRPr>
          </a:p>
        </p:txBody>
      </p:sp>
      <p:sp>
        <p:nvSpPr>
          <p:cNvPr id="359" name="Google Shape;359;p35"/>
          <p:cNvSpPr/>
          <p:nvPr/>
        </p:nvSpPr>
        <p:spPr>
          <a:xfrm>
            <a:off x="1132665" y="7911250"/>
            <a:ext cx="1986300" cy="11571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AD1BD"/>
              </a:solidFill>
              <a:latin typeface="Mada"/>
              <a:ea typeface="Mada"/>
              <a:cs typeface="Mada"/>
              <a:sym typeface="Mada"/>
            </a:endParaRPr>
          </a:p>
        </p:txBody>
      </p:sp>
      <p:sp>
        <p:nvSpPr>
          <p:cNvPr id="360" name="Google Shape;360;p35"/>
          <p:cNvSpPr txBox="1"/>
          <p:nvPr/>
        </p:nvSpPr>
        <p:spPr>
          <a:xfrm>
            <a:off x="664497" y="7742271"/>
            <a:ext cx="900600" cy="11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9000">
                <a:solidFill>
                  <a:srgbClr val="990000"/>
                </a:solidFill>
                <a:latin typeface="Mada"/>
                <a:ea typeface="Mada"/>
                <a:cs typeface="Mada"/>
                <a:sym typeface="Mada"/>
              </a:rPr>
              <a:t>3</a:t>
            </a:r>
            <a:endParaRPr b="1" sz="9000">
              <a:solidFill>
                <a:srgbClr val="990000"/>
              </a:solidFill>
              <a:latin typeface="Mada"/>
              <a:ea typeface="Mada"/>
              <a:cs typeface="Mada"/>
              <a:sym typeface="Mada"/>
            </a:endParaRPr>
          </a:p>
        </p:txBody>
      </p:sp>
      <p:sp>
        <p:nvSpPr>
          <p:cNvPr id="361" name="Google Shape;361;p35"/>
          <p:cNvSpPr/>
          <p:nvPr/>
        </p:nvSpPr>
        <p:spPr>
          <a:xfrm>
            <a:off x="4502101" y="7911250"/>
            <a:ext cx="1986300" cy="11571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AD1BD"/>
              </a:solidFill>
              <a:latin typeface="Mada"/>
              <a:ea typeface="Mada"/>
              <a:cs typeface="Mada"/>
              <a:sym typeface="Mada"/>
            </a:endParaRPr>
          </a:p>
        </p:txBody>
      </p:sp>
      <p:sp>
        <p:nvSpPr>
          <p:cNvPr id="362" name="Google Shape;362;p35"/>
          <p:cNvSpPr txBox="1"/>
          <p:nvPr/>
        </p:nvSpPr>
        <p:spPr>
          <a:xfrm>
            <a:off x="3989325" y="7731675"/>
            <a:ext cx="840300" cy="11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9000">
                <a:solidFill>
                  <a:srgbClr val="990000"/>
                </a:solidFill>
                <a:latin typeface="Mada"/>
                <a:ea typeface="Mada"/>
                <a:cs typeface="Mada"/>
                <a:sym typeface="Mada"/>
              </a:rPr>
              <a:t>4</a:t>
            </a:r>
            <a:endParaRPr b="1" sz="9000">
              <a:solidFill>
                <a:srgbClr val="990000"/>
              </a:solidFill>
              <a:latin typeface="Mada"/>
              <a:ea typeface="Mada"/>
              <a:cs typeface="Mada"/>
              <a:sym typeface="Mada"/>
            </a:endParaRPr>
          </a:p>
        </p:txBody>
      </p:sp>
      <p:sp>
        <p:nvSpPr>
          <p:cNvPr id="363" name="Google Shape;363;p35"/>
          <p:cNvSpPr txBox="1"/>
          <p:nvPr/>
        </p:nvSpPr>
        <p:spPr>
          <a:xfrm>
            <a:off x="1424289" y="6237125"/>
            <a:ext cx="1551900" cy="115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ar">
                <a:solidFill>
                  <a:schemeClr val="dk1"/>
                </a:solidFill>
                <a:latin typeface="Cabin"/>
                <a:ea typeface="Cabin"/>
                <a:cs typeface="Cabin"/>
                <a:sym typeface="Cabin"/>
              </a:rPr>
              <a:t>Empty the breasts frequently and completely by breastfeeding.</a:t>
            </a:r>
            <a:endParaRPr>
              <a:latin typeface="Cabin"/>
              <a:ea typeface="Cabin"/>
              <a:cs typeface="Cabin"/>
              <a:sym typeface="Cabin"/>
            </a:endParaRPr>
          </a:p>
        </p:txBody>
      </p:sp>
      <p:sp>
        <p:nvSpPr>
          <p:cNvPr id="364" name="Google Shape;364;p35"/>
          <p:cNvSpPr txBox="1"/>
          <p:nvPr/>
        </p:nvSpPr>
        <p:spPr>
          <a:xfrm>
            <a:off x="4614900" y="6213813"/>
            <a:ext cx="1986300" cy="119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ar" sz="1300">
                <a:solidFill>
                  <a:schemeClr val="dk1"/>
                </a:solidFill>
                <a:latin typeface="Cabin"/>
                <a:ea typeface="Cabin"/>
                <a:cs typeface="Cabin"/>
                <a:sym typeface="Cabin"/>
              </a:rPr>
              <a:t>Expressing milk by hand or breast pump can help to soften the areola and allow the baby to latch on more easily.</a:t>
            </a:r>
            <a:endParaRPr sz="1300">
              <a:solidFill>
                <a:schemeClr val="dk1"/>
              </a:solidFill>
              <a:latin typeface="Cabin"/>
              <a:ea typeface="Cabin"/>
              <a:cs typeface="Cabin"/>
              <a:sym typeface="Cabin"/>
            </a:endParaRPr>
          </a:p>
        </p:txBody>
      </p:sp>
      <p:sp>
        <p:nvSpPr>
          <p:cNvPr id="365" name="Google Shape;365;p35"/>
          <p:cNvSpPr txBox="1"/>
          <p:nvPr/>
        </p:nvSpPr>
        <p:spPr>
          <a:xfrm>
            <a:off x="1332914" y="7858900"/>
            <a:ext cx="1853100" cy="126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ar" sz="1300">
                <a:solidFill>
                  <a:schemeClr val="dk1"/>
                </a:solidFill>
                <a:latin typeface="Cabin"/>
                <a:ea typeface="Cabin"/>
                <a:cs typeface="Cabin"/>
                <a:sym typeface="Cabin"/>
              </a:rPr>
              <a:t>Use of a cold compress or ice pack can be helpful in relieving the discomfort of engorgement.</a:t>
            </a:r>
            <a:endParaRPr sz="1300">
              <a:solidFill>
                <a:schemeClr val="dk1"/>
              </a:solidFill>
              <a:latin typeface="Cabin"/>
              <a:ea typeface="Cabin"/>
              <a:cs typeface="Cabin"/>
              <a:sym typeface="Cabin"/>
            </a:endParaRPr>
          </a:p>
        </p:txBody>
      </p:sp>
      <p:sp>
        <p:nvSpPr>
          <p:cNvPr id="366" name="Google Shape;366;p35"/>
          <p:cNvSpPr txBox="1"/>
          <p:nvPr/>
        </p:nvSpPr>
        <p:spPr>
          <a:xfrm>
            <a:off x="4724093" y="8032150"/>
            <a:ext cx="1986300" cy="103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ar">
                <a:solidFill>
                  <a:schemeClr val="dk1"/>
                </a:solidFill>
                <a:latin typeface="Cabin"/>
                <a:ea typeface="Cabin"/>
                <a:cs typeface="Cabin"/>
                <a:sym typeface="Cabin"/>
              </a:rPr>
              <a:t>Pain medications : Paracetamol / Ibuprofen are safe.</a:t>
            </a:r>
            <a:endParaRPr>
              <a:solidFill>
                <a:schemeClr val="dk1"/>
              </a:solidFill>
              <a:latin typeface="Cabin"/>
              <a:ea typeface="Cabin"/>
              <a:cs typeface="Cabin"/>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36"/>
          <p:cNvSpPr txBox="1"/>
          <p:nvPr/>
        </p:nvSpPr>
        <p:spPr>
          <a:xfrm>
            <a:off x="757301" y="276175"/>
            <a:ext cx="57807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HIV AND BREASTFEEDING</a:t>
            </a:r>
            <a:endParaRPr b="1" sz="2000">
              <a:solidFill>
                <a:srgbClr val="990000"/>
              </a:solidFill>
              <a:latin typeface="Cabin"/>
              <a:ea typeface="Cabin"/>
              <a:cs typeface="Cabin"/>
              <a:sym typeface="Cabin"/>
            </a:endParaRPr>
          </a:p>
        </p:txBody>
      </p:sp>
      <p:cxnSp>
        <p:nvCxnSpPr>
          <p:cNvPr id="372" name="Google Shape;372;p36"/>
          <p:cNvCxnSpPr/>
          <p:nvPr/>
        </p:nvCxnSpPr>
        <p:spPr>
          <a:xfrm>
            <a:off x="754672" y="75336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373" name="Google Shape;373;p36"/>
          <p:cNvSpPr txBox="1"/>
          <p:nvPr/>
        </p:nvSpPr>
        <p:spPr>
          <a:xfrm>
            <a:off x="310000" y="993401"/>
            <a:ext cx="6863700" cy="1859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abin Medium"/>
              <a:buChar char="●"/>
            </a:pPr>
            <a:r>
              <a:rPr lang="ar">
                <a:latin typeface="Cabin Medium"/>
                <a:ea typeface="Cabin Medium"/>
                <a:cs typeface="Cabin Medium"/>
                <a:sym typeface="Cabin Medium"/>
              </a:rPr>
              <a:t>An HIV-infected mother can pass the infection to her infant during pregnancy, delivery and through breastfeeding.</a:t>
            </a:r>
            <a:endParaRPr>
              <a:solidFill>
                <a:schemeClr val="dk1"/>
              </a:solidFill>
              <a:latin typeface="Cabin Medium"/>
              <a:ea typeface="Cabin Medium"/>
              <a:cs typeface="Cabin Medium"/>
              <a:sym typeface="Cabin Medium"/>
            </a:endParaRPr>
          </a:p>
          <a:p>
            <a:pPr indent="-317500" lvl="0" marL="457200" rtl="0" algn="l">
              <a:lnSpc>
                <a:spcPct val="115000"/>
              </a:lnSpc>
              <a:spcBef>
                <a:spcPts val="0"/>
              </a:spcBef>
              <a:spcAft>
                <a:spcPts val="0"/>
              </a:spcAft>
              <a:buSzPts val="1400"/>
              <a:buFont typeface="Cabin"/>
              <a:buChar char="●"/>
            </a:pPr>
            <a:r>
              <a:rPr b="1" lang="ar">
                <a:latin typeface="Cabin"/>
                <a:ea typeface="Cabin"/>
                <a:cs typeface="Cabin"/>
                <a:sym typeface="Cabin"/>
              </a:rPr>
              <a:t>However, antiretroviral (ARV) drugs given to either the mother or HIV-exposed infant reduces the risk of transmission.</a:t>
            </a:r>
            <a:endParaRPr b="1">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b="1" lang="ar">
                <a:latin typeface="Cabin"/>
                <a:ea typeface="Cabin"/>
                <a:cs typeface="Cabin"/>
                <a:sym typeface="Cabin"/>
              </a:rPr>
              <a:t>WHO recommends that when HIV-infected mothers breastfeed, they should receive ARVs and follow WHO guidance for infant feeding:</a:t>
            </a:r>
            <a:endParaRPr b="1">
              <a:latin typeface="Cabin"/>
              <a:ea typeface="Cabin"/>
              <a:cs typeface="Cabin"/>
              <a:sym typeface="Cabin"/>
            </a:endParaRPr>
          </a:p>
        </p:txBody>
      </p:sp>
      <p:graphicFrame>
        <p:nvGraphicFramePr>
          <p:cNvPr id="374" name="Google Shape;374;p36"/>
          <p:cNvGraphicFramePr/>
          <p:nvPr/>
        </p:nvGraphicFramePr>
        <p:xfrm>
          <a:off x="238300" y="2961333"/>
          <a:ext cx="3000000" cy="3000000"/>
        </p:xfrm>
        <a:graphic>
          <a:graphicData uri="http://schemas.openxmlformats.org/drawingml/2006/table">
            <a:tbl>
              <a:tblPr>
                <a:noFill/>
                <a:tableStyleId>{716F76EC-F6BE-46AB-A90A-1ED4AF5E0F86}</a:tableStyleId>
              </a:tblPr>
              <a:tblGrid>
                <a:gridCol w="1770850"/>
                <a:gridCol w="1770850"/>
                <a:gridCol w="1770850"/>
                <a:gridCol w="1770850"/>
              </a:tblGrid>
              <a:tr h="320975">
                <a:tc gridSpan="4">
                  <a:txBody>
                    <a:bodyPr/>
                    <a:lstStyle/>
                    <a:p>
                      <a:pPr indent="0" lvl="0" marL="0" rtl="0" algn="ctr">
                        <a:lnSpc>
                          <a:spcPct val="115000"/>
                        </a:lnSpc>
                        <a:spcBef>
                          <a:spcPts val="0"/>
                        </a:spcBef>
                        <a:spcAft>
                          <a:spcPts val="0"/>
                        </a:spcAft>
                        <a:buClr>
                          <a:schemeClr val="dk1"/>
                        </a:buClr>
                        <a:buSzPts val="1100"/>
                        <a:buFont typeface="Arial"/>
                        <a:buNone/>
                      </a:pPr>
                      <a:r>
                        <a:rPr b="1" lang="ar" sz="1800">
                          <a:solidFill>
                            <a:schemeClr val="lt1"/>
                          </a:solidFill>
                          <a:latin typeface="Cabin"/>
                          <a:ea typeface="Cabin"/>
                          <a:cs typeface="Cabin"/>
                          <a:sym typeface="Cabin"/>
                        </a:rPr>
                        <a:t>The 2016 WHO recommendation on HIV and infant feeding</a:t>
                      </a:r>
                      <a:endParaRPr>
                        <a:latin typeface="Cabin"/>
                        <a:ea typeface="Cabin"/>
                        <a:cs typeface="Cabin"/>
                        <a:sym typeface="Cabin"/>
                      </a:endParaRPr>
                    </a:p>
                  </a:txBody>
                  <a:tcPr marT="91425" marB="91425" marR="91425" marL="91425">
                    <a:solidFill>
                      <a:srgbClr val="990000"/>
                    </a:solidFill>
                  </a:tcPr>
                </a:tc>
                <a:tc hMerge="1"/>
                <a:tc hMerge="1"/>
                <a:tc hMerge="1"/>
              </a:tr>
              <a:tr h="100000">
                <a:tc gridSpan="2">
                  <a:txBody>
                    <a:bodyPr/>
                    <a:lstStyle/>
                    <a:p>
                      <a:pPr indent="0" lvl="0" marL="0" rtl="0" algn="ctr">
                        <a:spcBef>
                          <a:spcPts val="0"/>
                        </a:spcBef>
                        <a:spcAft>
                          <a:spcPts val="0"/>
                        </a:spcAft>
                        <a:buNone/>
                      </a:pPr>
                      <a:r>
                        <a:t/>
                      </a:r>
                      <a:endParaRPr b="1" sz="700">
                        <a:latin typeface="Cabin"/>
                        <a:ea typeface="Cabin"/>
                        <a:cs typeface="Cabin"/>
                        <a:sym typeface="Cabin"/>
                      </a:endParaRPr>
                    </a:p>
                    <a:p>
                      <a:pPr indent="0" lvl="0" marL="0" rtl="0" algn="ctr">
                        <a:spcBef>
                          <a:spcPts val="0"/>
                        </a:spcBef>
                        <a:spcAft>
                          <a:spcPts val="0"/>
                        </a:spcAft>
                        <a:buNone/>
                      </a:pPr>
                      <a:r>
                        <a:rPr b="1" lang="ar">
                          <a:latin typeface="Cabin"/>
                          <a:ea typeface="Cabin"/>
                          <a:cs typeface="Cabin"/>
                          <a:sym typeface="Cabin"/>
                        </a:rPr>
                        <a:t>Recommendations </a:t>
                      </a:r>
                      <a:endParaRPr b="1">
                        <a:latin typeface="Cabin"/>
                        <a:ea typeface="Cabin"/>
                        <a:cs typeface="Cabin"/>
                        <a:sym typeface="Cabin"/>
                      </a:endParaRPr>
                    </a:p>
                  </a:txBody>
                  <a:tcPr marT="91425" marB="91425" marR="91425" marL="91425">
                    <a:solidFill>
                      <a:srgbClr val="EA9999"/>
                    </a:solidFill>
                  </a:tcPr>
                </a:tc>
                <a:tc hMerge="1"/>
                <a:tc>
                  <a:txBody>
                    <a:bodyPr/>
                    <a:lstStyle/>
                    <a:p>
                      <a:pPr indent="0" lvl="0" marL="0" rtl="0" algn="ctr">
                        <a:spcBef>
                          <a:spcPts val="0"/>
                        </a:spcBef>
                        <a:spcAft>
                          <a:spcPts val="0"/>
                        </a:spcAft>
                        <a:buNone/>
                      </a:pPr>
                      <a:r>
                        <a:rPr b="1" lang="ar">
                          <a:latin typeface="Cabin"/>
                          <a:ea typeface="Cabin"/>
                          <a:cs typeface="Cabin"/>
                          <a:sym typeface="Cabin"/>
                        </a:rPr>
                        <a:t>Strength of the recommendation</a:t>
                      </a:r>
                      <a:endParaRPr b="1">
                        <a:latin typeface="Cabin"/>
                        <a:ea typeface="Cabin"/>
                        <a:cs typeface="Cabin"/>
                        <a:sym typeface="Cabin"/>
                      </a:endParaRPr>
                    </a:p>
                  </a:txBody>
                  <a:tcPr marT="91425" marB="91425" marR="91425" marL="91425">
                    <a:solidFill>
                      <a:srgbClr val="EA9999"/>
                    </a:solidFill>
                  </a:tcPr>
                </a:tc>
                <a:tc>
                  <a:txBody>
                    <a:bodyPr/>
                    <a:lstStyle/>
                    <a:p>
                      <a:pPr indent="0" lvl="0" marL="0" rtl="0" algn="ctr">
                        <a:spcBef>
                          <a:spcPts val="0"/>
                        </a:spcBef>
                        <a:spcAft>
                          <a:spcPts val="0"/>
                        </a:spcAft>
                        <a:buNone/>
                      </a:pPr>
                      <a:r>
                        <a:rPr b="1" lang="ar">
                          <a:latin typeface="Cabin"/>
                          <a:ea typeface="Cabin"/>
                          <a:cs typeface="Cabin"/>
                          <a:sym typeface="Cabin"/>
                        </a:rPr>
                        <a:t>Quality of the evidence </a:t>
                      </a:r>
                      <a:endParaRPr b="1">
                        <a:latin typeface="Cabin"/>
                        <a:ea typeface="Cabin"/>
                        <a:cs typeface="Cabin"/>
                        <a:sym typeface="Cabin"/>
                      </a:endParaRPr>
                    </a:p>
                  </a:txBody>
                  <a:tcPr marT="91425" marB="91425" marR="91425" marL="91425">
                    <a:solidFill>
                      <a:srgbClr val="EA9999"/>
                    </a:solidFill>
                  </a:tcPr>
                </a:tc>
              </a:tr>
              <a:tr h="388600">
                <a:tc gridSpan="4">
                  <a:txBody>
                    <a:bodyPr/>
                    <a:lstStyle/>
                    <a:p>
                      <a:pPr indent="0" lvl="0" marL="0" rtl="0" algn="ctr">
                        <a:spcBef>
                          <a:spcPts val="0"/>
                        </a:spcBef>
                        <a:spcAft>
                          <a:spcPts val="0"/>
                        </a:spcAft>
                        <a:buNone/>
                      </a:pPr>
                      <a:r>
                        <a:rPr b="1" lang="ar">
                          <a:latin typeface="Cabin"/>
                          <a:ea typeface="Cabin"/>
                          <a:cs typeface="Cabin"/>
                          <a:sym typeface="Cabin"/>
                        </a:rPr>
                        <a:t>For how long should a mother living with HIV breastfeed if she is receiving ART and there is no evidence of clinical, immune or viral failure?</a:t>
                      </a:r>
                      <a:endParaRPr b="1">
                        <a:latin typeface="Cabin"/>
                        <a:ea typeface="Cabin"/>
                        <a:cs typeface="Cabin"/>
                        <a:sym typeface="Cabin"/>
                      </a:endParaRPr>
                    </a:p>
                  </a:txBody>
                  <a:tcPr marT="91425" marB="91425" marR="91425" marL="91425"/>
                </a:tc>
                <a:tc hMerge="1"/>
                <a:tc hMerge="1"/>
                <a:tc hMerge="1"/>
              </a:tr>
              <a:tr h="1021975">
                <a:tc gridSpan="2">
                  <a:txBody>
                    <a:bodyPr/>
                    <a:lstStyle/>
                    <a:p>
                      <a:pPr indent="0" lvl="0" marL="0" rtl="0" algn="ctr">
                        <a:spcBef>
                          <a:spcPts val="0"/>
                        </a:spcBef>
                        <a:spcAft>
                          <a:spcPts val="0"/>
                        </a:spcAft>
                        <a:buNone/>
                      </a:pPr>
                      <a:r>
                        <a:rPr lang="ar" sz="1300">
                          <a:latin typeface="Cabin"/>
                          <a:ea typeface="Cabin"/>
                          <a:cs typeface="Cabin"/>
                          <a:sym typeface="Cabin"/>
                        </a:rPr>
                        <a:t>Mothers living with HIV should breastfeed for at least 12 months and may continue breastfeeding for up to 24 months or beyond (similar to the general </a:t>
                      </a:r>
                      <a:r>
                        <a:rPr lang="ar" sz="1300">
                          <a:latin typeface="Cabin"/>
                          <a:ea typeface="Cabin"/>
                          <a:cs typeface="Cabin"/>
                          <a:sym typeface="Cabin"/>
                        </a:rPr>
                        <a:t>population</a:t>
                      </a:r>
                      <a:r>
                        <a:rPr lang="ar" sz="1300">
                          <a:latin typeface="Cabin"/>
                          <a:ea typeface="Cabin"/>
                          <a:cs typeface="Cabin"/>
                          <a:sym typeface="Cabin"/>
                        </a:rPr>
                        <a:t>) while being fully supported for ART adherence. (See the WHO consolidated guidelines on ARV drugs for interventions to optimize adherence)</a:t>
                      </a:r>
                      <a:endParaRPr sz="1300">
                        <a:latin typeface="Cabin"/>
                        <a:ea typeface="Cabin"/>
                        <a:cs typeface="Cabin"/>
                        <a:sym typeface="Cabin"/>
                      </a:endParaRPr>
                    </a:p>
                  </a:txBody>
                  <a:tcPr marT="91425" marB="91425" marR="91425" marL="91425"/>
                </a:tc>
                <a:tc hMerge="1"/>
                <a:tc>
                  <a:txBody>
                    <a:bodyPr/>
                    <a:lstStyle/>
                    <a:p>
                      <a:pPr indent="0" lvl="0" marL="0" rtl="0" algn="ctr">
                        <a:spcBef>
                          <a:spcPts val="0"/>
                        </a:spcBef>
                        <a:spcAft>
                          <a:spcPts val="0"/>
                        </a:spcAft>
                        <a:buNone/>
                      </a:pPr>
                      <a:r>
                        <a:t/>
                      </a:r>
                      <a:endParaRPr>
                        <a:latin typeface="Cabin"/>
                        <a:ea typeface="Cabin"/>
                        <a:cs typeface="Cabin"/>
                        <a:sym typeface="Cabin"/>
                      </a:endParaRPr>
                    </a:p>
                    <a:p>
                      <a:pPr indent="0" lvl="0" marL="0" rtl="0" algn="ctr">
                        <a:spcBef>
                          <a:spcPts val="0"/>
                        </a:spcBef>
                        <a:spcAft>
                          <a:spcPts val="0"/>
                        </a:spcAft>
                        <a:buNone/>
                      </a:pPr>
                      <a:r>
                        <a:t/>
                      </a:r>
                      <a:endParaRPr>
                        <a:latin typeface="Cabin"/>
                        <a:ea typeface="Cabin"/>
                        <a:cs typeface="Cabin"/>
                        <a:sym typeface="Cabin"/>
                      </a:endParaRPr>
                    </a:p>
                    <a:p>
                      <a:pPr indent="0" lvl="0" marL="0" rtl="0" algn="ctr">
                        <a:spcBef>
                          <a:spcPts val="0"/>
                        </a:spcBef>
                        <a:spcAft>
                          <a:spcPts val="0"/>
                        </a:spcAft>
                        <a:buNone/>
                      </a:pPr>
                      <a:r>
                        <a:t/>
                      </a:r>
                      <a:endParaRPr>
                        <a:latin typeface="Cabin"/>
                        <a:ea typeface="Cabin"/>
                        <a:cs typeface="Cabin"/>
                        <a:sym typeface="Cabin"/>
                      </a:endParaRPr>
                    </a:p>
                    <a:p>
                      <a:pPr indent="0" lvl="0" marL="0" rtl="0" algn="ctr">
                        <a:spcBef>
                          <a:spcPts val="0"/>
                        </a:spcBef>
                        <a:spcAft>
                          <a:spcPts val="0"/>
                        </a:spcAft>
                        <a:buNone/>
                      </a:pPr>
                      <a:r>
                        <a:rPr lang="ar">
                          <a:latin typeface="Cabin"/>
                          <a:ea typeface="Cabin"/>
                          <a:cs typeface="Cabin"/>
                          <a:sym typeface="Cabin"/>
                        </a:rPr>
                        <a:t>Strong</a:t>
                      </a:r>
                      <a:endParaRPr>
                        <a:latin typeface="Cabin"/>
                        <a:ea typeface="Cabin"/>
                        <a:cs typeface="Cabin"/>
                        <a:sym typeface="Cabin"/>
                      </a:endParaRPr>
                    </a:p>
                  </a:txBody>
                  <a:tcPr marT="91425" marB="91425" marR="91425" marL="91425"/>
                </a:tc>
                <a:tc>
                  <a:txBody>
                    <a:bodyPr/>
                    <a:lstStyle/>
                    <a:p>
                      <a:pPr indent="0" lvl="0" marL="0" rtl="0" algn="ctr">
                        <a:spcBef>
                          <a:spcPts val="0"/>
                        </a:spcBef>
                        <a:spcAft>
                          <a:spcPts val="0"/>
                        </a:spcAft>
                        <a:buNone/>
                      </a:pPr>
                      <a:r>
                        <a:t/>
                      </a:r>
                      <a:endParaRPr>
                        <a:latin typeface="Cabin"/>
                        <a:ea typeface="Cabin"/>
                        <a:cs typeface="Cabin"/>
                        <a:sym typeface="Cabin"/>
                      </a:endParaRPr>
                    </a:p>
                    <a:p>
                      <a:pPr indent="0" lvl="0" marL="0" rtl="0" algn="ctr">
                        <a:spcBef>
                          <a:spcPts val="0"/>
                        </a:spcBef>
                        <a:spcAft>
                          <a:spcPts val="0"/>
                        </a:spcAft>
                        <a:buNone/>
                      </a:pPr>
                      <a:r>
                        <a:t/>
                      </a:r>
                      <a:endParaRPr>
                        <a:latin typeface="Cabin"/>
                        <a:ea typeface="Cabin"/>
                        <a:cs typeface="Cabin"/>
                        <a:sym typeface="Cabin"/>
                      </a:endParaRPr>
                    </a:p>
                    <a:p>
                      <a:pPr indent="0" lvl="0" marL="0" rtl="0" algn="ctr">
                        <a:spcBef>
                          <a:spcPts val="0"/>
                        </a:spcBef>
                        <a:spcAft>
                          <a:spcPts val="0"/>
                        </a:spcAft>
                        <a:buNone/>
                      </a:pPr>
                      <a:r>
                        <a:rPr lang="ar">
                          <a:latin typeface="Cabin"/>
                          <a:ea typeface="Cabin"/>
                          <a:cs typeface="Cabin"/>
                          <a:sym typeface="Cabin"/>
                        </a:rPr>
                        <a:t>12 months: low</a:t>
                      </a:r>
                      <a:endParaRPr>
                        <a:latin typeface="Cabin"/>
                        <a:ea typeface="Cabin"/>
                        <a:cs typeface="Cabin"/>
                        <a:sym typeface="Cabin"/>
                      </a:endParaRPr>
                    </a:p>
                    <a:p>
                      <a:pPr indent="0" lvl="0" marL="0" rtl="0" algn="ctr">
                        <a:spcBef>
                          <a:spcPts val="0"/>
                        </a:spcBef>
                        <a:spcAft>
                          <a:spcPts val="0"/>
                        </a:spcAft>
                        <a:buNone/>
                      </a:pPr>
                      <a:r>
                        <a:t/>
                      </a:r>
                      <a:endParaRPr>
                        <a:latin typeface="Cabin"/>
                        <a:ea typeface="Cabin"/>
                        <a:cs typeface="Cabin"/>
                        <a:sym typeface="Cabin"/>
                      </a:endParaRPr>
                    </a:p>
                    <a:p>
                      <a:pPr indent="0" lvl="0" marL="0" rtl="0" algn="ctr">
                        <a:spcBef>
                          <a:spcPts val="0"/>
                        </a:spcBef>
                        <a:spcAft>
                          <a:spcPts val="0"/>
                        </a:spcAft>
                        <a:buNone/>
                      </a:pPr>
                      <a:r>
                        <a:rPr lang="ar">
                          <a:latin typeface="Cabin"/>
                          <a:ea typeface="Cabin"/>
                          <a:cs typeface="Cabin"/>
                          <a:sym typeface="Cabin"/>
                        </a:rPr>
                        <a:t>24 months: very low</a:t>
                      </a:r>
                      <a:endParaRPr>
                        <a:latin typeface="Cabin"/>
                        <a:ea typeface="Cabin"/>
                        <a:cs typeface="Cabin"/>
                        <a:sym typeface="Cabin"/>
                      </a:endParaRPr>
                    </a:p>
                  </a:txBody>
                  <a:tcPr marT="91425" marB="91425" marR="91425" marL="91425"/>
                </a:tc>
              </a:tr>
            </a:tbl>
          </a:graphicData>
        </a:graphic>
      </p:graphicFrame>
      <p:graphicFrame>
        <p:nvGraphicFramePr>
          <p:cNvPr id="375" name="Google Shape;375;p36"/>
          <p:cNvGraphicFramePr/>
          <p:nvPr/>
        </p:nvGraphicFramePr>
        <p:xfrm>
          <a:off x="239600" y="6698088"/>
          <a:ext cx="3000000" cy="3000000"/>
        </p:xfrm>
        <a:graphic>
          <a:graphicData uri="http://schemas.openxmlformats.org/drawingml/2006/table">
            <a:tbl>
              <a:tblPr>
                <a:noFill/>
                <a:tableStyleId>{716F76EC-F6BE-46AB-A90A-1ED4AF5E0F86}</a:tableStyleId>
              </a:tblPr>
              <a:tblGrid>
                <a:gridCol w="1770850"/>
                <a:gridCol w="1770850"/>
                <a:gridCol w="1770850"/>
                <a:gridCol w="1770850"/>
              </a:tblGrid>
              <a:tr h="204450">
                <a:tc gridSpan="4">
                  <a:txBody>
                    <a:bodyPr/>
                    <a:lstStyle/>
                    <a:p>
                      <a:pPr indent="0" lvl="0" marL="0" rtl="0" algn="ctr">
                        <a:lnSpc>
                          <a:spcPct val="115000"/>
                        </a:lnSpc>
                        <a:spcBef>
                          <a:spcPts val="0"/>
                        </a:spcBef>
                        <a:spcAft>
                          <a:spcPts val="0"/>
                        </a:spcAft>
                        <a:buNone/>
                      </a:pPr>
                      <a:r>
                        <a:rPr b="1" lang="ar" sz="1800">
                          <a:solidFill>
                            <a:schemeClr val="lt1"/>
                          </a:solidFill>
                          <a:latin typeface="Cabin"/>
                          <a:ea typeface="Cabin"/>
                          <a:cs typeface="Cabin"/>
                          <a:sym typeface="Cabin"/>
                        </a:rPr>
                        <a:t>Guiding practice statements </a:t>
                      </a:r>
                      <a:endParaRPr>
                        <a:latin typeface="Cabin"/>
                        <a:ea typeface="Cabin"/>
                        <a:cs typeface="Cabin"/>
                        <a:sym typeface="Cabin"/>
                      </a:endParaRPr>
                    </a:p>
                  </a:txBody>
                  <a:tcPr marT="91425" marB="91425" marR="91425" marL="91425">
                    <a:solidFill>
                      <a:srgbClr val="990000"/>
                    </a:solidFill>
                  </a:tcPr>
                </a:tc>
                <a:tc hMerge="1"/>
                <a:tc hMerge="1"/>
                <a:tc hMerge="1"/>
              </a:tr>
              <a:tr h="247550">
                <a:tc gridSpan="4">
                  <a:txBody>
                    <a:bodyPr/>
                    <a:lstStyle/>
                    <a:p>
                      <a:pPr indent="0" lvl="0" marL="0" rtl="0" algn="ctr">
                        <a:spcBef>
                          <a:spcPts val="0"/>
                        </a:spcBef>
                        <a:spcAft>
                          <a:spcPts val="0"/>
                        </a:spcAft>
                        <a:buNone/>
                      </a:pPr>
                      <a:r>
                        <a:rPr b="1" lang="ar">
                          <a:latin typeface="Cabin"/>
                          <a:ea typeface="Cabin"/>
                          <a:cs typeface="Cabin"/>
                          <a:sym typeface="Cabin"/>
                        </a:rPr>
                        <a:t>If a mother living with HIV does not exclusively breastfeed, is mixed feeding with ART better than no breastfeeding at all?</a:t>
                      </a:r>
                      <a:endParaRPr b="1">
                        <a:latin typeface="Cabin"/>
                        <a:ea typeface="Cabin"/>
                        <a:cs typeface="Cabin"/>
                        <a:sym typeface="Cabin"/>
                      </a:endParaRPr>
                    </a:p>
                  </a:txBody>
                  <a:tcPr marT="91425" marB="91425" marR="91425" marL="91425"/>
                </a:tc>
                <a:tc hMerge="1"/>
                <a:tc hMerge="1"/>
                <a:tc hMerge="1"/>
              </a:tr>
              <a:tr h="419875">
                <a:tc gridSpan="4">
                  <a:txBody>
                    <a:bodyPr/>
                    <a:lstStyle/>
                    <a:p>
                      <a:pPr indent="0" lvl="0" marL="0" rtl="0" algn="ctr">
                        <a:spcBef>
                          <a:spcPts val="0"/>
                        </a:spcBef>
                        <a:spcAft>
                          <a:spcPts val="0"/>
                        </a:spcAft>
                        <a:buNone/>
                      </a:pPr>
                      <a:r>
                        <a:rPr lang="ar">
                          <a:latin typeface="Cabin"/>
                          <a:ea typeface="Cabin"/>
                          <a:cs typeface="Cabin"/>
                          <a:sym typeface="Cabin"/>
                        </a:rPr>
                        <a:t>Mothers living with HIV and health-care workers can be reassured that ARV treatment reduces the risk of postnatal HIV transmission in the context of mixed feeding. Although exclusive breastfeeding is recommended, practising mixed feeding is not a reason to stop breastfeeding in the presence of ARV drugs.</a:t>
                      </a:r>
                      <a:endParaRPr>
                        <a:latin typeface="Cabin"/>
                        <a:ea typeface="Cabin"/>
                        <a:cs typeface="Cabin"/>
                        <a:sym typeface="Cabin"/>
                      </a:endParaRPr>
                    </a:p>
                  </a:txBody>
                  <a:tcPr marT="91425" marB="91425" marR="91425" marL="91425"/>
                </a:tc>
                <a:tc hMerge="1"/>
                <a:tc hMerge="1"/>
                <a:tc hMerge="1"/>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37"/>
          <p:cNvSpPr txBox="1"/>
          <p:nvPr/>
        </p:nvSpPr>
        <p:spPr>
          <a:xfrm>
            <a:off x="849600" y="276175"/>
            <a:ext cx="56697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CONTRAINDICATION OF BREASTFEEDING</a:t>
            </a:r>
            <a:endParaRPr b="1" sz="2000">
              <a:solidFill>
                <a:srgbClr val="990000"/>
              </a:solidFill>
              <a:latin typeface="Cabin"/>
              <a:ea typeface="Cabin"/>
              <a:cs typeface="Cabin"/>
              <a:sym typeface="Cabin"/>
            </a:endParaRPr>
          </a:p>
        </p:txBody>
      </p:sp>
      <p:cxnSp>
        <p:nvCxnSpPr>
          <p:cNvPr id="381" name="Google Shape;381;p37"/>
          <p:cNvCxnSpPr/>
          <p:nvPr/>
        </p:nvCxnSpPr>
        <p:spPr>
          <a:xfrm>
            <a:off x="754672" y="75336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382" name="Google Shape;382;p37"/>
          <p:cNvSpPr txBox="1"/>
          <p:nvPr/>
        </p:nvSpPr>
        <p:spPr>
          <a:xfrm>
            <a:off x="0" y="1338550"/>
            <a:ext cx="2687400" cy="52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1500">
                <a:latin typeface="Cabin"/>
                <a:ea typeface="Cabin"/>
                <a:cs typeface="Cabin"/>
                <a:sym typeface="Cabin"/>
              </a:rPr>
              <a:t>Untreated brucellosis</a:t>
            </a:r>
            <a:endParaRPr b="1" sz="1500">
              <a:latin typeface="Cabin"/>
              <a:ea typeface="Cabin"/>
              <a:cs typeface="Cabin"/>
              <a:sym typeface="Cabin"/>
            </a:endParaRPr>
          </a:p>
        </p:txBody>
      </p:sp>
      <p:sp>
        <p:nvSpPr>
          <p:cNvPr id="383" name="Google Shape;383;p37"/>
          <p:cNvSpPr/>
          <p:nvPr/>
        </p:nvSpPr>
        <p:spPr>
          <a:xfrm>
            <a:off x="3252661" y="2335782"/>
            <a:ext cx="1085100" cy="982500"/>
          </a:xfrm>
          <a:prstGeom prst="hexagon">
            <a:avLst>
              <a:gd fmla="val 25000" name="adj"/>
              <a:gd fmla="val 115470" name="vf"/>
            </a:avLst>
          </a:prstGeom>
          <a:solidFill>
            <a:srgbClr val="99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nvGrpSpPr>
          <p:cNvPr id="384" name="Google Shape;384;p37"/>
          <p:cNvGrpSpPr/>
          <p:nvPr/>
        </p:nvGrpSpPr>
        <p:grpSpPr>
          <a:xfrm>
            <a:off x="2678839" y="1294152"/>
            <a:ext cx="1047763" cy="1469696"/>
            <a:chOff x="4041649" y="1707654"/>
            <a:chExt cx="1060704" cy="1429526"/>
          </a:xfrm>
        </p:grpSpPr>
        <p:sp>
          <p:nvSpPr>
            <p:cNvPr id="385" name="Google Shape;385;p3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86" name="Google Shape;386;p37"/>
            <p:cNvSpPr/>
            <p:nvPr/>
          </p:nvSpPr>
          <p:spPr>
            <a:xfrm>
              <a:off x="4115403" y="1760695"/>
              <a:ext cx="913200" cy="794400"/>
            </a:xfrm>
            <a:prstGeom prst="hexagon">
              <a:avLst>
                <a:gd fmla="val 25000" name="adj"/>
                <a:gd fmla="val 115470" name="vf"/>
              </a:avLst>
            </a:pr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grpSp>
        <p:nvGrpSpPr>
          <p:cNvPr id="387" name="Google Shape;387;p37"/>
          <p:cNvGrpSpPr/>
          <p:nvPr/>
        </p:nvGrpSpPr>
        <p:grpSpPr>
          <a:xfrm rot="3658823">
            <a:off x="3610614" y="1210544"/>
            <a:ext cx="1079926" cy="1426596"/>
            <a:chOff x="4041649" y="1707654"/>
            <a:chExt cx="1060704" cy="1429526"/>
          </a:xfrm>
        </p:grpSpPr>
        <p:sp>
          <p:nvSpPr>
            <p:cNvPr id="388" name="Google Shape;388;p3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89" name="Google Shape;389;p37"/>
            <p:cNvSpPr/>
            <p:nvPr/>
          </p:nvSpPr>
          <p:spPr>
            <a:xfrm>
              <a:off x="4115403" y="1760695"/>
              <a:ext cx="913200" cy="794400"/>
            </a:xfrm>
            <a:prstGeom prst="hexagon">
              <a:avLst>
                <a:gd fmla="val 25000" name="adj"/>
                <a:gd fmla="val 115470" name="vf"/>
              </a:avLst>
            </a:pr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grpSp>
        <p:nvGrpSpPr>
          <p:cNvPr id="390" name="Google Shape;390;p37"/>
          <p:cNvGrpSpPr/>
          <p:nvPr/>
        </p:nvGrpSpPr>
        <p:grpSpPr>
          <a:xfrm rot="7027842">
            <a:off x="4234696" y="1978448"/>
            <a:ext cx="1081122" cy="1425107"/>
            <a:chOff x="4041649" y="1707654"/>
            <a:chExt cx="1060704" cy="1429526"/>
          </a:xfrm>
        </p:grpSpPr>
        <p:sp>
          <p:nvSpPr>
            <p:cNvPr id="391" name="Google Shape;391;p3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92" name="Google Shape;392;p37"/>
            <p:cNvSpPr/>
            <p:nvPr/>
          </p:nvSpPr>
          <p:spPr>
            <a:xfrm>
              <a:off x="4115403" y="1760695"/>
              <a:ext cx="913200" cy="794400"/>
            </a:xfrm>
            <a:prstGeom prst="hexagon">
              <a:avLst>
                <a:gd fmla="val 25000" name="adj"/>
                <a:gd fmla="val 115470" name="vf"/>
              </a:avLst>
            </a:pr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grpSp>
        <p:nvGrpSpPr>
          <p:cNvPr id="393" name="Google Shape;393;p37"/>
          <p:cNvGrpSpPr/>
          <p:nvPr/>
        </p:nvGrpSpPr>
        <p:grpSpPr>
          <a:xfrm rot="10800000">
            <a:off x="3864643" y="2844851"/>
            <a:ext cx="1047763" cy="1469696"/>
            <a:chOff x="4041649" y="1707654"/>
            <a:chExt cx="1060704" cy="1429526"/>
          </a:xfrm>
        </p:grpSpPr>
        <p:sp>
          <p:nvSpPr>
            <p:cNvPr id="394" name="Google Shape;394;p3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95" name="Google Shape;395;p37"/>
            <p:cNvSpPr/>
            <p:nvPr/>
          </p:nvSpPr>
          <p:spPr>
            <a:xfrm>
              <a:off x="4115403" y="1760695"/>
              <a:ext cx="913200" cy="794400"/>
            </a:xfrm>
            <a:prstGeom prst="hexagon">
              <a:avLst>
                <a:gd fmla="val 25000" name="adj"/>
                <a:gd fmla="val 115470" name="vf"/>
              </a:avLst>
            </a:pr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grpSp>
        <p:nvGrpSpPr>
          <p:cNvPr id="396" name="Google Shape;396;p37"/>
          <p:cNvGrpSpPr/>
          <p:nvPr/>
        </p:nvGrpSpPr>
        <p:grpSpPr>
          <a:xfrm rot="-3658823">
            <a:off x="2249074" y="2197857"/>
            <a:ext cx="1079926" cy="1426596"/>
            <a:chOff x="4041649" y="1707654"/>
            <a:chExt cx="1060704" cy="1429526"/>
          </a:xfrm>
        </p:grpSpPr>
        <p:sp>
          <p:nvSpPr>
            <p:cNvPr id="397" name="Google Shape;397;p3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98" name="Google Shape;398;p37"/>
            <p:cNvSpPr/>
            <p:nvPr/>
          </p:nvSpPr>
          <p:spPr>
            <a:xfrm>
              <a:off x="4115403" y="1760695"/>
              <a:ext cx="913200" cy="794400"/>
            </a:xfrm>
            <a:prstGeom prst="hexagon">
              <a:avLst>
                <a:gd fmla="val 25000" name="adj"/>
                <a:gd fmla="val 115470" name="vf"/>
              </a:avLst>
            </a:pr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grpSp>
        <p:nvGrpSpPr>
          <p:cNvPr id="399" name="Google Shape;399;p37"/>
          <p:cNvGrpSpPr/>
          <p:nvPr/>
        </p:nvGrpSpPr>
        <p:grpSpPr>
          <a:xfrm rot="-7062103">
            <a:off x="2890982" y="3011110"/>
            <a:ext cx="1080855" cy="1425582"/>
            <a:chOff x="4041649" y="1707654"/>
            <a:chExt cx="1060704" cy="1429526"/>
          </a:xfrm>
        </p:grpSpPr>
        <p:sp>
          <p:nvSpPr>
            <p:cNvPr id="400" name="Google Shape;400;p37"/>
            <p:cNvSpPr/>
            <p:nvPr/>
          </p:nvSpPr>
          <p:spPr>
            <a:xfrm>
              <a:off x="4115403" y="1760695"/>
              <a:ext cx="913200" cy="794400"/>
            </a:xfrm>
            <a:prstGeom prst="hexagon">
              <a:avLst>
                <a:gd fmla="val 25000" name="adj"/>
                <a:gd fmla="val 115470" name="vf"/>
              </a:avLst>
            </a:pr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401" name="Google Shape;401;p3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402" name="Google Shape;402;p37"/>
          <p:cNvSpPr txBox="1"/>
          <p:nvPr/>
        </p:nvSpPr>
        <p:spPr>
          <a:xfrm>
            <a:off x="2791441" y="1434627"/>
            <a:ext cx="636000" cy="407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3000">
                <a:solidFill>
                  <a:srgbClr val="FFFFFF"/>
                </a:solidFill>
                <a:latin typeface="Mada"/>
                <a:ea typeface="Mada"/>
                <a:cs typeface="Mada"/>
                <a:sym typeface="Mada"/>
              </a:rPr>
              <a:t>01</a:t>
            </a:r>
            <a:endParaRPr b="1" sz="3000">
              <a:solidFill>
                <a:srgbClr val="FFFFFF"/>
              </a:solidFill>
              <a:latin typeface="Mada"/>
              <a:ea typeface="Mada"/>
              <a:cs typeface="Mada"/>
              <a:sym typeface="Mada"/>
            </a:endParaRPr>
          </a:p>
        </p:txBody>
      </p:sp>
      <p:sp>
        <p:nvSpPr>
          <p:cNvPr id="403" name="Google Shape;403;p37"/>
          <p:cNvSpPr txBox="1"/>
          <p:nvPr/>
        </p:nvSpPr>
        <p:spPr>
          <a:xfrm>
            <a:off x="4056284" y="1482190"/>
            <a:ext cx="636000" cy="40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3000">
                <a:solidFill>
                  <a:srgbClr val="FFFFFF"/>
                </a:solidFill>
                <a:latin typeface="Mada"/>
                <a:ea typeface="Mada"/>
                <a:cs typeface="Mada"/>
                <a:sym typeface="Mada"/>
              </a:rPr>
              <a:t>02</a:t>
            </a:r>
            <a:endParaRPr b="1" sz="3000">
              <a:solidFill>
                <a:srgbClr val="FFFFFF"/>
              </a:solidFill>
              <a:latin typeface="Mada"/>
              <a:ea typeface="Mada"/>
              <a:cs typeface="Mada"/>
              <a:sym typeface="Mada"/>
            </a:endParaRPr>
          </a:p>
        </p:txBody>
      </p:sp>
      <p:sp>
        <p:nvSpPr>
          <p:cNvPr id="404" name="Google Shape;404;p37"/>
          <p:cNvSpPr txBox="1"/>
          <p:nvPr/>
        </p:nvSpPr>
        <p:spPr>
          <a:xfrm>
            <a:off x="4621251" y="2536350"/>
            <a:ext cx="636000" cy="407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3000">
                <a:solidFill>
                  <a:srgbClr val="FFFFFF"/>
                </a:solidFill>
                <a:latin typeface="Mada"/>
                <a:ea typeface="Mada"/>
                <a:cs typeface="Mada"/>
                <a:sym typeface="Mada"/>
              </a:rPr>
              <a:t>03</a:t>
            </a:r>
            <a:endParaRPr b="1" sz="3000">
              <a:solidFill>
                <a:srgbClr val="FFFFFF"/>
              </a:solidFill>
              <a:latin typeface="Mada"/>
              <a:ea typeface="Mada"/>
              <a:cs typeface="Mada"/>
              <a:sym typeface="Mada"/>
            </a:endParaRPr>
          </a:p>
        </p:txBody>
      </p:sp>
      <p:sp>
        <p:nvSpPr>
          <p:cNvPr id="405" name="Google Shape;405;p37"/>
          <p:cNvSpPr txBox="1"/>
          <p:nvPr/>
        </p:nvSpPr>
        <p:spPr>
          <a:xfrm>
            <a:off x="3935804" y="3529639"/>
            <a:ext cx="704400" cy="407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3000">
                <a:solidFill>
                  <a:srgbClr val="FFFFFF"/>
                </a:solidFill>
                <a:latin typeface="Mada"/>
                <a:ea typeface="Mada"/>
                <a:cs typeface="Mada"/>
                <a:sym typeface="Mada"/>
              </a:rPr>
              <a:t>04</a:t>
            </a:r>
            <a:endParaRPr b="1" sz="3000">
              <a:solidFill>
                <a:srgbClr val="FFFFFF"/>
              </a:solidFill>
              <a:latin typeface="Mada"/>
              <a:ea typeface="Mada"/>
              <a:cs typeface="Mada"/>
              <a:sym typeface="Mada"/>
            </a:endParaRPr>
          </a:p>
        </p:txBody>
      </p:sp>
      <p:sp>
        <p:nvSpPr>
          <p:cNvPr id="406" name="Google Shape;406;p37"/>
          <p:cNvSpPr txBox="1"/>
          <p:nvPr/>
        </p:nvSpPr>
        <p:spPr>
          <a:xfrm>
            <a:off x="2768102" y="3529641"/>
            <a:ext cx="704400" cy="407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3000">
                <a:solidFill>
                  <a:srgbClr val="FFFFFF"/>
                </a:solidFill>
                <a:latin typeface="Mada"/>
                <a:ea typeface="Mada"/>
                <a:cs typeface="Mada"/>
                <a:sym typeface="Mada"/>
              </a:rPr>
              <a:t>05</a:t>
            </a:r>
            <a:endParaRPr b="1" sz="3000">
              <a:solidFill>
                <a:srgbClr val="FFFFFF"/>
              </a:solidFill>
              <a:latin typeface="Mada"/>
              <a:ea typeface="Mada"/>
              <a:cs typeface="Mada"/>
              <a:sym typeface="Mada"/>
            </a:endParaRPr>
          </a:p>
        </p:txBody>
      </p:sp>
      <p:sp>
        <p:nvSpPr>
          <p:cNvPr id="407" name="Google Shape;407;p37"/>
          <p:cNvSpPr txBox="1"/>
          <p:nvPr/>
        </p:nvSpPr>
        <p:spPr>
          <a:xfrm>
            <a:off x="2187126" y="2441277"/>
            <a:ext cx="636000" cy="502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3000">
                <a:solidFill>
                  <a:srgbClr val="FFFFFF"/>
                </a:solidFill>
                <a:latin typeface="Mada"/>
                <a:ea typeface="Mada"/>
                <a:cs typeface="Mada"/>
                <a:sym typeface="Mada"/>
              </a:rPr>
              <a:t>06</a:t>
            </a:r>
            <a:endParaRPr b="1" sz="3000">
              <a:solidFill>
                <a:srgbClr val="FFFFFF"/>
              </a:solidFill>
              <a:latin typeface="Mada"/>
              <a:ea typeface="Mada"/>
              <a:cs typeface="Mada"/>
              <a:sym typeface="Mada"/>
            </a:endParaRPr>
          </a:p>
        </p:txBody>
      </p:sp>
      <p:sp>
        <p:nvSpPr>
          <p:cNvPr id="408" name="Google Shape;408;p37"/>
          <p:cNvSpPr txBox="1"/>
          <p:nvPr/>
        </p:nvSpPr>
        <p:spPr>
          <a:xfrm>
            <a:off x="4872600" y="1308350"/>
            <a:ext cx="2687400" cy="52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a:latin typeface="Cabin"/>
                <a:ea typeface="Cabin"/>
                <a:cs typeface="Cabin"/>
                <a:sym typeface="Cabin"/>
              </a:rPr>
              <a:t>Active or untreated tuberculosis (use expressed milk)</a:t>
            </a:r>
            <a:endParaRPr b="1">
              <a:latin typeface="Cabin"/>
              <a:ea typeface="Cabin"/>
              <a:cs typeface="Cabin"/>
              <a:sym typeface="Cabin"/>
            </a:endParaRPr>
          </a:p>
        </p:txBody>
      </p:sp>
      <p:sp>
        <p:nvSpPr>
          <p:cNvPr id="409" name="Google Shape;409;p37"/>
          <p:cNvSpPr txBox="1"/>
          <p:nvPr/>
        </p:nvSpPr>
        <p:spPr>
          <a:xfrm>
            <a:off x="5477975" y="2335775"/>
            <a:ext cx="2082000" cy="52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1500">
                <a:latin typeface="Cabin"/>
                <a:ea typeface="Cabin"/>
                <a:cs typeface="Cabin"/>
                <a:sym typeface="Cabin"/>
              </a:rPr>
              <a:t>Active herpes simplex on her breast (use expressed milk)</a:t>
            </a:r>
            <a:endParaRPr b="1" sz="1500">
              <a:latin typeface="Cabin"/>
              <a:ea typeface="Cabin"/>
              <a:cs typeface="Cabin"/>
              <a:sym typeface="Cabin"/>
            </a:endParaRPr>
          </a:p>
        </p:txBody>
      </p:sp>
      <p:sp>
        <p:nvSpPr>
          <p:cNvPr id="410" name="Google Shape;410;p37"/>
          <p:cNvSpPr txBox="1"/>
          <p:nvPr/>
        </p:nvSpPr>
        <p:spPr>
          <a:xfrm>
            <a:off x="4913600" y="3517950"/>
            <a:ext cx="2648400" cy="722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1500">
                <a:latin typeface="Cabin"/>
                <a:ea typeface="Cabin"/>
                <a:cs typeface="Cabin"/>
                <a:sym typeface="Cabin"/>
              </a:rPr>
              <a:t>Mothers with H1N1 influenza, temporarily be isolated until become afebrile</a:t>
            </a:r>
            <a:endParaRPr b="1" sz="1500">
              <a:latin typeface="Cabin"/>
              <a:ea typeface="Cabin"/>
              <a:cs typeface="Cabin"/>
              <a:sym typeface="Cabin"/>
            </a:endParaRPr>
          </a:p>
        </p:txBody>
      </p:sp>
      <p:sp>
        <p:nvSpPr>
          <p:cNvPr id="411" name="Google Shape;411;p37"/>
          <p:cNvSpPr txBox="1"/>
          <p:nvPr/>
        </p:nvSpPr>
        <p:spPr>
          <a:xfrm>
            <a:off x="0" y="3568650"/>
            <a:ext cx="2687400" cy="722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1500">
                <a:latin typeface="Cabin"/>
                <a:ea typeface="Cabin"/>
                <a:cs typeface="Cabin"/>
                <a:sym typeface="Cabin"/>
              </a:rPr>
              <a:t>Mothers who are receiving diagnostic or therapeutic radioactive isotopes.</a:t>
            </a:r>
            <a:endParaRPr b="1" sz="1500">
              <a:latin typeface="Cabin"/>
              <a:ea typeface="Cabin"/>
              <a:cs typeface="Cabin"/>
              <a:sym typeface="Cabin"/>
            </a:endParaRPr>
          </a:p>
        </p:txBody>
      </p:sp>
      <p:sp>
        <p:nvSpPr>
          <p:cNvPr id="412" name="Google Shape;412;p37"/>
          <p:cNvSpPr txBox="1"/>
          <p:nvPr/>
        </p:nvSpPr>
        <p:spPr>
          <a:xfrm>
            <a:off x="0" y="2417600"/>
            <a:ext cx="2042400" cy="52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1500">
                <a:solidFill>
                  <a:srgbClr val="FF0000"/>
                </a:solidFill>
                <a:latin typeface="Cabin"/>
                <a:ea typeface="Cabin"/>
                <a:cs typeface="Cabin"/>
                <a:sym typeface="Cabin"/>
              </a:rPr>
              <a:t>Infant with galactosaemia</a:t>
            </a:r>
            <a:endParaRPr b="1" sz="1500">
              <a:solidFill>
                <a:srgbClr val="FF0000"/>
              </a:solidFill>
              <a:latin typeface="Cabin"/>
              <a:ea typeface="Cabin"/>
              <a:cs typeface="Cabin"/>
              <a:sym typeface="Cabin"/>
            </a:endParaRPr>
          </a:p>
        </p:txBody>
      </p:sp>
      <p:sp>
        <p:nvSpPr>
          <p:cNvPr id="413" name="Google Shape;413;p37"/>
          <p:cNvSpPr txBox="1"/>
          <p:nvPr/>
        </p:nvSpPr>
        <p:spPr>
          <a:xfrm>
            <a:off x="658375" y="4554825"/>
            <a:ext cx="5860800" cy="112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ar" sz="1500">
                <a:solidFill>
                  <a:srgbClr val="990000"/>
                </a:solidFill>
                <a:latin typeface="Cabin"/>
                <a:ea typeface="Cabin"/>
                <a:cs typeface="Cabin"/>
                <a:sym typeface="Cabin"/>
              </a:rPr>
              <a:t>Conditions that are not contraindications to breastfeeding:</a:t>
            </a:r>
            <a:endParaRPr b="1" sz="800">
              <a:solidFill>
                <a:srgbClr val="990000"/>
              </a:solidFill>
              <a:latin typeface="Cabin"/>
              <a:ea typeface="Cabin"/>
              <a:cs typeface="Cabin"/>
              <a:sym typeface="Cabin"/>
            </a:endParaRPr>
          </a:p>
          <a:p>
            <a:pPr indent="-317500" lvl="0" marL="457200" rtl="0" algn="l">
              <a:lnSpc>
                <a:spcPct val="115000"/>
              </a:lnSpc>
              <a:spcBef>
                <a:spcPts val="0"/>
              </a:spcBef>
              <a:spcAft>
                <a:spcPts val="0"/>
              </a:spcAft>
              <a:buSzPts val="1400"/>
              <a:buFont typeface="Cabin Medium"/>
              <a:buChar char="●"/>
            </a:pPr>
            <a:r>
              <a:rPr lang="ar">
                <a:latin typeface="Cabin Medium"/>
                <a:ea typeface="Cabin Medium"/>
                <a:cs typeface="Cabin Medium"/>
                <a:sym typeface="Cabin Medium"/>
              </a:rPr>
              <a:t>Mothers with:</a:t>
            </a:r>
            <a:endParaRPr b="1">
              <a:solidFill>
                <a:schemeClr val="dk1"/>
              </a:solidFill>
              <a:latin typeface="Cabin"/>
              <a:ea typeface="Cabin"/>
              <a:cs typeface="Cabin"/>
              <a:sym typeface="Cabin"/>
            </a:endParaRPr>
          </a:p>
          <a:p>
            <a:pPr indent="-317500" lvl="1" marL="914400" rtl="0" algn="just">
              <a:spcBef>
                <a:spcPts val="0"/>
              </a:spcBef>
              <a:spcAft>
                <a:spcPts val="0"/>
              </a:spcAft>
              <a:buClr>
                <a:schemeClr val="dk1"/>
              </a:buClr>
              <a:buSzPts val="1400"/>
              <a:buFont typeface="Cabin"/>
              <a:buChar char="○"/>
            </a:pPr>
            <a:r>
              <a:rPr lang="ar">
                <a:solidFill>
                  <a:schemeClr val="dk1"/>
                </a:solidFill>
                <a:latin typeface="Cabin Medium"/>
                <a:ea typeface="Cabin Medium"/>
                <a:cs typeface="Cabin Medium"/>
                <a:sym typeface="Cabin Medium"/>
              </a:rPr>
              <a:t>Hepatitis B.</a:t>
            </a:r>
            <a:endParaRPr>
              <a:solidFill>
                <a:schemeClr val="dk1"/>
              </a:solidFill>
              <a:latin typeface="Cabin Medium"/>
              <a:ea typeface="Cabin Medium"/>
              <a:cs typeface="Cabin Medium"/>
              <a:sym typeface="Cabin Medium"/>
            </a:endParaRPr>
          </a:p>
          <a:p>
            <a:pPr indent="-317500" lvl="1" marL="914400" rtl="0" algn="just">
              <a:spcBef>
                <a:spcPts val="0"/>
              </a:spcBef>
              <a:spcAft>
                <a:spcPts val="0"/>
              </a:spcAft>
              <a:buClr>
                <a:schemeClr val="dk1"/>
              </a:buClr>
              <a:buSzPts val="1400"/>
              <a:buFont typeface="Cabin Medium"/>
              <a:buChar char="○"/>
            </a:pPr>
            <a:r>
              <a:rPr lang="ar">
                <a:solidFill>
                  <a:schemeClr val="dk1"/>
                </a:solidFill>
                <a:latin typeface="Cabin Medium"/>
                <a:ea typeface="Cabin Medium"/>
                <a:cs typeface="Cabin Medium"/>
                <a:sym typeface="Cabin Medium"/>
              </a:rPr>
              <a:t>Hepatitis C.</a:t>
            </a:r>
            <a:endParaRPr>
              <a:solidFill>
                <a:schemeClr val="dk1"/>
              </a:solidFill>
              <a:latin typeface="Cabin Medium"/>
              <a:ea typeface="Cabin Medium"/>
              <a:cs typeface="Cabin Medium"/>
              <a:sym typeface="Cabin Medium"/>
            </a:endParaRPr>
          </a:p>
        </p:txBody>
      </p:sp>
      <p:sp>
        <p:nvSpPr>
          <p:cNvPr id="414" name="Google Shape;414;p37"/>
          <p:cNvSpPr txBox="1"/>
          <p:nvPr/>
        </p:nvSpPr>
        <p:spPr>
          <a:xfrm>
            <a:off x="850900" y="5673300"/>
            <a:ext cx="5860800" cy="528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OPTIONS if BREASTFEEDING is NOT POSSIBLE</a:t>
            </a:r>
            <a:endParaRPr b="1" sz="2000">
              <a:solidFill>
                <a:srgbClr val="990000"/>
              </a:solidFill>
              <a:latin typeface="Cabin"/>
              <a:ea typeface="Cabin"/>
              <a:cs typeface="Cabin"/>
              <a:sym typeface="Cabin"/>
            </a:endParaRPr>
          </a:p>
        </p:txBody>
      </p:sp>
      <p:cxnSp>
        <p:nvCxnSpPr>
          <p:cNvPr id="415" name="Google Shape;415;p37"/>
          <p:cNvCxnSpPr/>
          <p:nvPr/>
        </p:nvCxnSpPr>
        <p:spPr>
          <a:xfrm>
            <a:off x="850909" y="6145756"/>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416" name="Google Shape;416;p37"/>
          <p:cNvSpPr txBox="1"/>
          <p:nvPr/>
        </p:nvSpPr>
        <p:spPr>
          <a:xfrm>
            <a:off x="658375" y="6317150"/>
            <a:ext cx="6048000" cy="167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ar">
                <a:latin typeface="Cabin Medium"/>
                <a:ea typeface="Cabin Medium"/>
                <a:cs typeface="Cabin Medium"/>
                <a:sym typeface="Cabin Medium"/>
              </a:rPr>
              <a:t>Mom can still use her milk, even if she decides not to breastfeed:</a:t>
            </a:r>
            <a:endParaRPr>
              <a:latin typeface="Cabin Medium"/>
              <a:ea typeface="Cabin Medium"/>
              <a:cs typeface="Cabin Medium"/>
              <a:sym typeface="Cabin Medium"/>
            </a:endParaRPr>
          </a:p>
          <a:p>
            <a:pPr indent="-317500" lvl="0" marL="457200" rtl="0" algn="l">
              <a:lnSpc>
                <a:spcPct val="115000"/>
              </a:lnSpc>
              <a:spcBef>
                <a:spcPts val="0"/>
              </a:spcBef>
              <a:spcAft>
                <a:spcPts val="0"/>
              </a:spcAft>
              <a:buSzPts val="1400"/>
              <a:buFont typeface="Cabin"/>
              <a:buChar char="●"/>
            </a:pPr>
            <a:r>
              <a:rPr b="1" lang="ar">
                <a:latin typeface="Cabin"/>
                <a:ea typeface="Cabin"/>
                <a:cs typeface="Cabin"/>
                <a:sym typeface="Cabin"/>
              </a:rPr>
              <a:t>Use a breast pump (electric), efficient to produce milk.</a:t>
            </a:r>
            <a:endParaRPr b="1">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b="1" lang="ar">
                <a:latin typeface="Cabin"/>
                <a:ea typeface="Cabin"/>
                <a:cs typeface="Cabin"/>
                <a:sym typeface="Cabin"/>
              </a:rPr>
              <a:t>Cup or bowl feeding.</a:t>
            </a:r>
            <a:endParaRPr b="1">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b="1" lang="ar">
                <a:latin typeface="Cabin"/>
                <a:ea typeface="Cabin"/>
                <a:cs typeface="Cabin"/>
                <a:sym typeface="Cabin"/>
              </a:rPr>
              <a:t>Spoon feeding.</a:t>
            </a:r>
            <a:endParaRPr b="1">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b="1" lang="ar">
                <a:latin typeface="Cabin"/>
                <a:ea typeface="Cabin"/>
                <a:cs typeface="Cabin"/>
                <a:sym typeface="Cabin"/>
              </a:rPr>
              <a:t>Eyedropper or feeding syringe.</a:t>
            </a:r>
            <a:endParaRPr b="1">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b="1" lang="ar">
                <a:latin typeface="Cabin"/>
                <a:ea typeface="Cabin"/>
                <a:cs typeface="Cabin"/>
                <a:sym typeface="Cabin"/>
              </a:rPr>
              <a:t>Nursing supplementer.</a:t>
            </a:r>
            <a:endParaRPr b="1">
              <a:latin typeface="Cabin"/>
              <a:ea typeface="Cabin"/>
              <a:cs typeface="Cabin"/>
              <a:sym typeface="Cabin"/>
            </a:endParaRPr>
          </a:p>
        </p:txBody>
      </p:sp>
      <p:sp>
        <p:nvSpPr>
          <p:cNvPr id="417" name="Google Shape;417;p37"/>
          <p:cNvSpPr txBox="1"/>
          <p:nvPr/>
        </p:nvSpPr>
        <p:spPr>
          <a:xfrm>
            <a:off x="943200" y="7782850"/>
            <a:ext cx="5669700" cy="6675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THE END</a:t>
            </a:r>
            <a:endParaRPr b="1" sz="2000">
              <a:solidFill>
                <a:srgbClr val="990000"/>
              </a:solidFill>
              <a:latin typeface="Cabin"/>
              <a:ea typeface="Cabin"/>
              <a:cs typeface="Cabin"/>
              <a:sym typeface="Cabin"/>
            </a:endParaRPr>
          </a:p>
        </p:txBody>
      </p:sp>
      <p:cxnSp>
        <p:nvCxnSpPr>
          <p:cNvPr id="418" name="Google Shape;418;p37"/>
          <p:cNvCxnSpPr/>
          <p:nvPr/>
        </p:nvCxnSpPr>
        <p:spPr>
          <a:xfrm>
            <a:off x="849609" y="8288113"/>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419" name="Google Shape;419;p37"/>
          <p:cNvSpPr txBox="1"/>
          <p:nvPr/>
        </p:nvSpPr>
        <p:spPr>
          <a:xfrm>
            <a:off x="757300" y="8376300"/>
            <a:ext cx="6454500" cy="1123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abin"/>
              <a:buChar char="●"/>
            </a:pPr>
            <a:r>
              <a:rPr b="1" lang="ar">
                <a:latin typeface="Cabin"/>
                <a:ea typeface="Cabin"/>
                <a:cs typeface="Cabin"/>
                <a:sym typeface="Cabin"/>
              </a:rPr>
              <a:t>There is no freedom of choice for humans if it has been taken away from them at the beginning.</a:t>
            </a:r>
            <a:endParaRPr b="1">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b="1" lang="ar">
                <a:latin typeface="Cabin"/>
                <a:ea typeface="Cabin"/>
                <a:cs typeface="Cabin"/>
                <a:sym typeface="Cabin"/>
              </a:rPr>
              <a:t>Breastfeeding is not a choice, but an obligation to the choice, Give your child the freedom of choice.</a:t>
            </a:r>
            <a:endParaRPr b="1">
              <a:latin typeface="Cabin"/>
              <a:ea typeface="Cabin"/>
              <a:cs typeface="Cabin"/>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38"/>
          <p:cNvSpPr txBox="1"/>
          <p:nvPr/>
        </p:nvSpPr>
        <p:spPr>
          <a:xfrm>
            <a:off x="2424660" y="9953978"/>
            <a:ext cx="4675800" cy="4872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000">
                <a:solidFill>
                  <a:srgbClr val="CCCCCC"/>
                </a:solidFill>
                <a:latin typeface="Cabin"/>
                <a:ea typeface="Cabin"/>
                <a:cs typeface="Cabin"/>
                <a:sym typeface="Cabin"/>
              </a:rPr>
              <a:t>1. A, 2. C, 3. A, 4. B, 5. C</a:t>
            </a:r>
            <a:endParaRPr b="1" sz="2000">
              <a:solidFill>
                <a:srgbClr val="CCCCCC"/>
              </a:solidFill>
              <a:latin typeface="Cabin"/>
              <a:ea typeface="Cabin"/>
              <a:cs typeface="Cabin"/>
              <a:sym typeface="Cabin"/>
            </a:endParaRPr>
          </a:p>
        </p:txBody>
      </p:sp>
      <p:sp>
        <p:nvSpPr>
          <p:cNvPr id="425" name="Google Shape;425;p38"/>
          <p:cNvSpPr txBox="1"/>
          <p:nvPr/>
        </p:nvSpPr>
        <p:spPr>
          <a:xfrm>
            <a:off x="874405" y="1861589"/>
            <a:ext cx="5829600" cy="70686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
        <p:nvSpPr>
          <p:cNvPr id="426" name="Google Shape;426;p38"/>
          <p:cNvSpPr/>
          <p:nvPr/>
        </p:nvSpPr>
        <p:spPr>
          <a:xfrm flipH="1" rot="5403158">
            <a:off x="-791857" y="2084653"/>
            <a:ext cx="9143704" cy="6622500"/>
          </a:xfrm>
          <a:prstGeom prst="rect">
            <a:avLst/>
          </a:prstGeom>
          <a:solidFill>
            <a:srgbClr val="FEDEDE">
              <a:alpha val="54189"/>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427" name="Google Shape;427;p38"/>
          <p:cNvSpPr/>
          <p:nvPr/>
        </p:nvSpPr>
        <p:spPr>
          <a:xfrm>
            <a:off x="-17" y="8402014"/>
            <a:ext cx="2424600" cy="2037900"/>
          </a:xfrm>
          <a:prstGeom prst="rtTriangle">
            <a:avLst/>
          </a:prstGeom>
          <a:solidFill>
            <a:srgbClr val="FFB5AC"/>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b="1" sz="3600">
              <a:latin typeface="Cabin"/>
              <a:ea typeface="Cabin"/>
              <a:cs typeface="Cabin"/>
              <a:sym typeface="Cabin"/>
            </a:endParaRPr>
          </a:p>
        </p:txBody>
      </p:sp>
      <p:sp>
        <p:nvSpPr>
          <p:cNvPr id="428" name="Google Shape;428;p38"/>
          <p:cNvSpPr/>
          <p:nvPr/>
        </p:nvSpPr>
        <p:spPr>
          <a:xfrm rot="10800000">
            <a:off x="5166980" y="75"/>
            <a:ext cx="2387700" cy="2037900"/>
          </a:xfrm>
          <a:prstGeom prst="rtTriangle">
            <a:avLst/>
          </a:prstGeom>
          <a:solidFill>
            <a:srgbClr val="E06666"/>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429" name="Google Shape;429;p38"/>
          <p:cNvSpPr txBox="1"/>
          <p:nvPr/>
        </p:nvSpPr>
        <p:spPr>
          <a:xfrm>
            <a:off x="0" y="9630438"/>
            <a:ext cx="1688700" cy="6789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400">
                <a:latin typeface="Chelsea Market"/>
                <a:ea typeface="Chelsea Market"/>
                <a:cs typeface="Chelsea Market"/>
                <a:sym typeface="Chelsea Market"/>
              </a:rPr>
              <a:t>Answers</a:t>
            </a:r>
            <a:endParaRPr b="1" sz="2400">
              <a:latin typeface="Chelsea Market"/>
              <a:ea typeface="Chelsea Market"/>
              <a:cs typeface="Chelsea Market"/>
              <a:sym typeface="Chelsea Market"/>
            </a:endParaRPr>
          </a:p>
        </p:txBody>
      </p:sp>
      <p:sp>
        <p:nvSpPr>
          <p:cNvPr id="430" name="Google Shape;430;p38"/>
          <p:cNvSpPr txBox="1"/>
          <p:nvPr/>
        </p:nvSpPr>
        <p:spPr>
          <a:xfrm>
            <a:off x="517245" y="188121"/>
            <a:ext cx="2979000" cy="10098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6700" u="sng">
                <a:latin typeface="Chelsea Market"/>
                <a:ea typeface="Chelsea Market"/>
                <a:cs typeface="Chelsea Market"/>
                <a:sym typeface="Chelsea Market"/>
              </a:rPr>
              <a:t>QUIZ!</a:t>
            </a:r>
            <a:endParaRPr b="1" sz="6700" u="sng">
              <a:latin typeface="Chelsea Market"/>
              <a:ea typeface="Chelsea Market"/>
              <a:cs typeface="Chelsea Market"/>
              <a:sym typeface="Chelsea Market"/>
            </a:endParaRPr>
          </a:p>
        </p:txBody>
      </p:sp>
      <p:pic>
        <p:nvPicPr>
          <p:cNvPr id="431" name="Google Shape;431;p38"/>
          <p:cNvPicPr preferRelativeResize="0"/>
          <p:nvPr/>
        </p:nvPicPr>
        <p:blipFill>
          <a:blip r:embed="rId3">
            <a:alphaModFix/>
          </a:blip>
          <a:stretch>
            <a:fillRect/>
          </a:stretch>
        </p:blipFill>
        <p:spPr>
          <a:xfrm>
            <a:off x="3116576" y="440100"/>
            <a:ext cx="757825" cy="757825"/>
          </a:xfrm>
          <a:prstGeom prst="rect">
            <a:avLst/>
          </a:prstGeom>
          <a:noFill/>
          <a:ln>
            <a:noFill/>
          </a:ln>
        </p:spPr>
      </p:pic>
      <p:sp>
        <p:nvSpPr>
          <p:cNvPr id="432" name="Google Shape;432;p38"/>
          <p:cNvSpPr txBox="1"/>
          <p:nvPr/>
        </p:nvSpPr>
        <p:spPr>
          <a:xfrm>
            <a:off x="756000" y="1630200"/>
            <a:ext cx="6048000" cy="71796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Chelsea Market"/>
              <a:buAutoNum type="arabicParenR"/>
            </a:pPr>
            <a:r>
              <a:rPr lang="ar" sz="1300">
                <a:latin typeface="Chelsea Market"/>
                <a:ea typeface="Chelsea Market"/>
                <a:cs typeface="Chelsea Market"/>
                <a:sym typeface="Chelsea Market"/>
              </a:rPr>
              <a:t>Which one of the following if a benefit for breastfeeding mothers?</a:t>
            </a:r>
            <a:endParaRPr sz="1300">
              <a:latin typeface="Chelsea Market"/>
              <a:ea typeface="Chelsea Market"/>
              <a:cs typeface="Chelsea Market"/>
              <a:sym typeface="Chelsea Market"/>
            </a:endParaRPr>
          </a:p>
          <a:p>
            <a:pPr indent="0" lvl="0" marL="457200" rtl="0" algn="l">
              <a:spcBef>
                <a:spcPts val="0"/>
              </a:spcBef>
              <a:spcAft>
                <a:spcPts val="0"/>
              </a:spcAft>
              <a:buNone/>
            </a:pPr>
            <a:r>
              <a:rPr lang="ar" sz="1100">
                <a:latin typeface="Chelsea Market"/>
                <a:ea typeface="Chelsea Market"/>
                <a:cs typeface="Chelsea Market"/>
                <a:sym typeface="Chelsea Market"/>
              </a:rPr>
              <a:t>A. Decrease risk of cancers          B. Slower uterine involution </a:t>
            </a:r>
            <a:endParaRPr sz="1100">
              <a:latin typeface="Chelsea Market"/>
              <a:ea typeface="Chelsea Market"/>
              <a:cs typeface="Chelsea Market"/>
              <a:sym typeface="Chelsea Market"/>
            </a:endParaRPr>
          </a:p>
          <a:p>
            <a:pPr indent="0" lvl="0" marL="457200" rtl="0" algn="l">
              <a:spcBef>
                <a:spcPts val="0"/>
              </a:spcBef>
              <a:spcAft>
                <a:spcPts val="0"/>
              </a:spcAft>
              <a:buNone/>
            </a:pPr>
            <a:r>
              <a:rPr lang="ar" sz="1100">
                <a:latin typeface="Chelsea Market"/>
                <a:ea typeface="Chelsea Market"/>
                <a:cs typeface="Chelsea Market"/>
                <a:sym typeface="Chelsea Market"/>
              </a:rPr>
              <a:t>             C. Increase chance for pregnancy early </a:t>
            </a:r>
            <a:endParaRPr sz="11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311150" lvl="0" marL="457200" rtl="0" algn="l">
              <a:spcBef>
                <a:spcPts val="0"/>
              </a:spcBef>
              <a:spcAft>
                <a:spcPts val="0"/>
              </a:spcAft>
              <a:buSzPts val="1300"/>
              <a:buFont typeface="Chelsea Market"/>
              <a:buAutoNum type="arabicParenR"/>
            </a:pPr>
            <a:r>
              <a:rPr lang="ar" sz="1300">
                <a:latin typeface="Chelsea Market"/>
                <a:ea typeface="Chelsea Market"/>
                <a:cs typeface="Chelsea Market"/>
                <a:sym typeface="Chelsea Market"/>
              </a:rPr>
              <a:t>Which of the following is a component of mother’s milk?</a:t>
            </a:r>
            <a:endParaRPr sz="1300">
              <a:latin typeface="Chelsea Market"/>
              <a:ea typeface="Chelsea Market"/>
              <a:cs typeface="Chelsea Market"/>
              <a:sym typeface="Chelsea Market"/>
            </a:endParaRPr>
          </a:p>
          <a:p>
            <a:pPr indent="0" lvl="0" marL="457200" rtl="0" algn="l">
              <a:spcBef>
                <a:spcPts val="0"/>
              </a:spcBef>
              <a:spcAft>
                <a:spcPts val="0"/>
              </a:spcAft>
              <a:buNone/>
            </a:pPr>
            <a:r>
              <a:rPr lang="ar" sz="1100">
                <a:latin typeface="Chelsea Market"/>
                <a:ea typeface="Chelsea Market"/>
                <a:cs typeface="Chelsea Market"/>
                <a:sym typeface="Chelsea Market"/>
              </a:rPr>
              <a:t>A. Vitamin D                  B. Fructose             C. Lactose</a:t>
            </a:r>
            <a:endParaRPr sz="11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311150" lvl="0" marL="457200" rtl="0" algn="l">
              <a:spcBef>
                <a:spcPts val="0"/>
              </a:spcBef>
              <a:spcAft>
                <a:spcPts val="0"/>
              </a:spcAft>
              <a:buSzPts val="1300"/>
              <a:buFont typeface="Chelsea Market"/>
              <a:buAutoNum type="arabicParenR"/>
            </a:pPr>
            <a:r>
              <a:rPr lang="ar" sz="1300">
                <a:latin typeface="Chelsea Market"/>
                <a:ea typeface="Chelsea Market"/>
                <a:cs typeface="Chelsea Market"/>
                <a:sym typeface="Chelsea Market"/>
              </a:rPr>
              <a:t>Which one of the following will be reduced if we use breast milk for the baby?</a:t>
            </a:r>
            <a:endParaRPr sz="1300">
              <a:latin typeface="Chelsea Market"/>
              <a:ea typeface="Chelsea Market"/>
              <a:cs typeface="Chelsea Market"/>
              <a:sym typeface="Chelsea Market"/>
            </a:endParaRPr>
          </a:p>
          <a:p>
            <a:pPr indent="0" lvl="0" marL="457200" rtl="0" algn="l">
              <a:spcBef>
                <a:spcPts val="0"/>
              </a:spcBef>
              <a:spcAft>
                <a:spcPts val="0"/>
              </a:spcAft>
              <a:buNone/>
            </a:pPr>
            <a:r>
              <a:rPr lang="ar" sz="1100">
                <a:latin typeface="Chelsea Market"/>
                <a:ea typeface="Chelsea Market"/>
                <a:cs typeface="Chelsea Market"/>
                <a:sym typeface="Chelsea Market"/>
              </a:rPr>
              <a:t>A. Sudden Infant Death Syndrome (SIDS)           B. Type 2 DM</a:t>
            </a:r>
            <a:endParaRPr sz="1100">
              <a:latin typeface="Chelsea Market"/>
              <a:ea typeface="Chelsea Market"/>
              <a:cs typeface="Chelsea Market"/>
              <a:sym typeface="Chelsea Market"/>
            </a:endParaRPr>
          </a:p>
          <a:p>
            <a:pPr indent="0" lvl="0" marL="457200" rtl="0" algn="l">
              <a:spcBef>
                <a:spcPts val="0"/>
              </a:spcBef>
              <a:spcAft>
                <a:spcPts val="0"/>
              </a:spcAft>
              <a:buNone/>
            </a:pPr>
            <a:r>
              <a:rPr lang="ar" sz="1100">
                <a:latin typeface="Chelsea Market"/>
                <a:ea typeface="Chelsea Market"/>
                <a:cs typeface="Chelsea Market"/>
                <a:sym typeface="Chelsea Market"/>
              </a:rPr>
              <a:t>                                 C. Ovarian cancer</a:t>
            </a:r>
            <a:endParaRPr sz="11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311150" lvl="0" marL="457200" rtl="0" algn="l">
              <a:spcBef>
                <a:spcPts val="0"/>
              </a:spcBef>
              <a:spcAft>
                <a:spcPts val="0"/>
              </a:spcAft>
              <a:buSzPts val="1300"/>
              <a:buFont typeface="Chelsea Market"/>
              <a:buAutoNum type="arabicParenR"/>
            </a:pPr>
            <a:r>
              <a:rPr lang="ar" sz="1300">
                <a:latin typeface="Chelsea Market"/>
                <a:ea typeface="Chelsea Market"/>
                <a:cs typeface="Chelsea Market"/>
                <a:sym typeface="Chelsea Market"/>
              </a:rPr>
              <a:t>Which one of the following conditions is contraindicated for break milk?</a:t>
            </a:r>
            <a:endParaRPr sz="1300">
              <a:latin typeface="Chelsea Market"/>
              <a:ea typeface="Chelsea Market"/>
              <a:cs typeface="Chelsea Market"/>
              <a:sym typeface="Chelsea Market"/>
            </a:endParaRPr>
          </a:p>
          <a:p>
            <a:pPr indent="0" lvl="0" marL="457200" rtl="0" algn="l">
              <a:spcBef>
                <a:spcPts val="0"/>
              </a:spcBef>
              <a:spcAft>
                <a:spcPts val="0"/>
              </a:spcAft>
              <a:buNone/>
            </a:pPr>
            <a:r>
              <a:rPr lang="ar" sz="1100">
                <a:latin typeface="Chelsea Market"/>
                <a:ea typeface="Chelsea Market"/>
                <a:cs typeface="Chelsea Market"/>
                <a:sym typeface="Chelsea Market"/>
              </a:rPr>
              <a:t>A. Hepatitis B.            B. Mother with H1N1          C. Hepatitis C</a:t>
            </a:r>
            <a:endParaRPr sz="11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311150" lvl="0" marL="457200" rtl="0" algn="l">
              <a:spcBef>
                <a:spcPts val="0"/>
              </a:spcBef>
              <a:spcAft>
                <a:spcPts val="0"/>
              </a:spcAft>
              <a:buSzPts val="1300"/>
              <a:buFont typeface="Chelsea Market"/>
              <a:buAutoNum type="arabicParenR"/>
            </a:pPr>
            <a:r>
              <a:rPr lang="ar" sz="1300">
                <a:latin typeface="Chelsea Market"/>
                <a:ea typeface="Chelsea Market"/>
                <a:cs typeface="Chelsea Market"/>
                <a:sym typeface="Chelsea Market"/>
              </a:rPr>
              <a:t>Why some moms choose formula milk Instead of Breast milk?</a:t>
            </a:r>
            <a:endParaRPr sz="1300">
              <a:latin typeface="Chelsea Market"/>
              <a:ea typeface="Chelsea Market"/>
              <a:cs typeface="Chelsea Market"/>
              <a:sym typeface="Chelsea Market"/>
            </a:endParaRPr>
          </a:p>
          <a:p>
            <a:pPr indent="0" lvl="0" marL="457200" rtl="0" algn="l">
              <a:spcBef>
                <a:spcPts val="0"/>
              </a:spcBef>
              <a:spcAft>
                <a:spcPts val="0"/>
              </a:spcAft>
              <a:buNone/>
            </a:pPr>
            <a:r>
              <a:rPr lang="ar" sz="1100">
                <a:latin typeface="Chelsea Market"/>
                <a:ea typeface="Chelsea Market"/>
                <a:cs typeface="Chelsea Market"/>
                <a:sym typeface="Chelsea Market"/>
              </a:rPr>
              <a:t>A. Embarrassment            B. Family demands           C. A+B</a:t>
            </a:r>
            <a:endParaRPr sz="11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39"/>
          <p:cNvSpPr txBox="1"/>
          <p:nvPr/>
        </p:nvSpPr>
        <p:spPr>
          <a:xfrm>
            <a:off x="190715" y="172369"/>
            <a:ext cx="7192200" cy="10095300"/>
          </a:xfrm>
          <a:prstGeom prst="rect">
            <a:avLst/>
          </a:prstGeom>
          <a:solidFill>
            <a:srgbClr val="E0666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b="1" sz="1900"/>
          </a:p>
        </p:txBody>
      </p:sp>
      <p:sp>
        <p:nvSpPr>
          <p:cNvPr id="438" name="Google Shape;438;p39"/>
          <p:cNvSpPr/>
          <p:nvPr/>
        </p:nvSpPr>
        <p:spPr>
          <a:xfrm>
            <a:off x="190715" y="5220000"/>
            <a:ext cx="5942700" cy="5047800"/>
          </a:xfrm>
          <a:prstGeom prst="rtTriangle">
            <a:avLst/>
          </a:prstGeom>
          <a:solidFill>
            <a:srgbClr val="F4CCCC"/>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b="1" sz="1900"/>
          </a:p>
        </p:txBody>
      </p:sp>
      <p:sp>
        <p:nvSpPr>
          <p:cNvPr id="439" name="Google Shape;439;p39"/>
          <p:cNvSpPr txBox="1"/>
          <p:nvPr/>
        </p:nvSpPr>
        <p:spPr>
          <a:xfrm>
            <a:off x="1426740" y="2288482"/>
            <a:ext cx="4706400" cy="10404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900" u="sng">
                <a:solidFill>
                  <a:srgbClr val="F3F3F3"/>
                </a:solidFill>
                <a:latin typeface="Cabin"/>
                <a:ea typeface="Cabin"/>
                <a:cs typeface="Cabin"/>
                <a:sym typeface="Cabin"/>
              </a:rPr>
              <a:t>Team Members</a:t>
            </a:r>
            <a:endParaRPr b="1" sz="4900" u="sng">
              <a:solidFill>
                <a:srgbClr val="F3F3F3"/>
              </a:solidFill>
              <a:latin typeface="Cabin"/>
              <a:ea typeface="Cabin"/>
              <a:cs typeface="Cabin"/>
              <a:sym typeface="Cabin"/>
            </a:endParaRPr>
          </a:p>
        </p:txBody>
      </p:sp>
      <p:sp>
        <p:nvSpPr>
          <p:cNvPr id="440" name="Google Shape;440;p39"/>
          <p:cNvSpPr txBox="1"/>
          <p:nvPr/>
        </p:nvSpPr>
        <p:spPr>
          <a:xfrm>
            <a:off x="638850" y="1461469"/>
            <a:ext cx="6744000" cy="5172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400">
                <a:solidFill>
                  <a:srgbClr val="F3F3F3"/>
                </a:solidFill>
                <a:latin typeface="Cabin"/>
                <a:ea typeface="Cabin"/>
                <a:cs typeface="Cabin"/>
                <a:sym typeface="Cabin"/>
              </a:rPr>
              <a:t>Abdulrahman Bedaiwi       &amp;        Jude Alotaibi</a:t>
            </a:r>
            <a:endParaRPr b="1" sz="2400">
              <a:solidFill>
                <a:srgbClr val="F3F3F3"/>
              </a:solidFill>
              <a:latin typeface="Cabin"/>
              <a:ea typeface="Cabin"/>
              <a:cs typeface="Cabin"/>
              <a:sym typeface="Cabin"/>
            </a:endParaRPr>
          </a:p>
        </p:txBody>
      </p:sp>
      <p:sp>
        <p:nvSpPr>
          <p:cNvPr id="441" name="Google Shape;441;p39"/>
          <p:cNvSpPr txBox="1"/>
          <p:nvPr/>
        </p:nvSpPr>
        <p:spPr>
          <a:xfrm>
            <a:off x="1581545" y="663073"/>
            <a:ext cx="4410300" cy="10404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900" u="sng">
                <a:solidFill>
                  <a:srgbClr val="F3F3F3"/>
                </a:solidFill>
                <a:latin typeface="Cabin"/>
                <a:ea typeface="Cabin"/>
                <a:cs typeface="Cabin"/>
                <a:sym typeface="Cabin"/>
              </a:rPr>
              <a:t>Team Leaders</a:t>
            </a:r>
            <a:endParaRPr b="1" sz="4900" u="sng">
              <a:solidFill>
                <a:srgbClr val="F3F3F3"/>
              </a:solidFill>
              <a:latin typeface="Cabin"/>
              <a:ea typeface="Cabin"/>
              <a:cs typeface="Cabin"/>
              <a:sym typeface="Cabin"/>
            </a:endParaRPr>
          </a:p>
        </p:txBody>
      </p:sp>
      <p:sp>
        <p:nvSpPr>
          <p:cNvPr id="442" name="Google Shape;442;p39"/>
          <p:cNvSpPr txBox="1"/>
          <p:nvPr/>
        </p:nvSpPr>
        <p:spPr>
          <a:xfrm>
            <a:off x="-366622" y="8756021"/>
            <a:ext cx="5319000" cy="8235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lang="ar" sz="4800">
                <a:latin typeface="Chelsea Market"/>
                <a:ea typeface="Chelsea Market"/>
                <a:cs typeface="Chelsea Market"/>
                <a:sym typeface="Chelsea Market"/>
              </a:rPr>
              <a:t>Thank you!</a:t>
            </a:r>
            <a:endParaRPr sz="4800">
              <a:latin typeface="Chelsea Market"/>
              <a:ea typeface="Chelsea Market"/>
              <a:cs typeface="Chelsea Market"/>
              <a:sym typeface="Chelsea Market"/>
            </a:endParaRPr>
          </a:p>
        </p:txBody>
      </p:sp>
      <p:sp>
        <p:nvSpPr>
          <p:cNvPr id="443" name="Google Shape;443;p39"/>
          <p:cNvSpPr txBox="1"/>
          <p:nvPr/>
        </p:nvSpPr>
        <p:spPr>
          <a:xfrm flipH="1">
            <a:off x="1048568" y="9491656"/>
            <a:ext cx="3021900" cy="5172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1900">
                <a:latin typeface="Cabin"/>
                <a:ea typeface="Cabin"/>
                <a:cs typeface="Cabin"/>
                <a:sym typeface="Cabin"/>
              </a:rPr>
              <a:t>Give us your feedback!</a:t>
            </a:r>
            <a:endParaRPr b="1" sz="1900">
              <a:latin typeface="Cabin"/>
              <a:ea typeface="Cabin"/>
              <a:cs typeface="Cabin"/>
              <a:sym typeface="Cabin"/>
            </a:endParaRPr>
          </a:p>
        </p:txBody>
      </p:sp>
      <p:pic>
        <p:nvPicPr>
          <p:cNvPr id="444" name="Google Shape;444;p39">
            <a:hlinkClick r:id="rId3"/>
          </p:cNvPr>
          <p:cNvPicPr preferRelativeResize="0"/>
          <p:nvPr/>
        </p:nvPicPr>
        <p:blipFill>
          <a:blip r:embed="rId4">
            <a:alphaModFix/>
          </a:blip>
          <a:stretch>
            <a:fillRect/>
          </a:stretch>
        </p:blipFill>
        <p:spPr>
          <a:xfrm>
            <a:off x="680238" y="9491736"/>
            <a:ext cx="517136" cy="517136"/>
          </a:xfrm>
          <a:prstGeom prst="rect">
            <a:avLst/>
          </a:prstGeom>
          <a:noFill/>
          <a:ln>
            <a:noFill/>
          </a:ln>
        </p:spPr>
      </p:pic>
      <p:pic>
        <p:nvPicPr>
          <p:cNvPr id="445" name="Google Shape;445;p39">
            <a:hlinkClick r:id="rId5"/>
          </p:cNvPr>
          <p:cNvPicPr preferRelativeResize="0"/>
          <p:nvPr/>
        </p:nvPicPr>
        <p:blipFill>
          <a:blip r:embed="rId6">
            <a:alphaModFix/>
          </a:blip>
          <a:stretch>
            <a:fillRect/>
          </a:stretch>
        </p:blipFill>
        <p:spPr>
          <a:xfrm>
            <a:off x="6259218" y="9411986"/>
            <a:ext cx="761191" cy="676620"/>
          </a:xfrm>
          <a:prstGeom prst="rect">
            <a:avLst/>
          </a:prstGeom>
          <a:noFill/>
          <a:ln>
            <a:noFill/>
          </a:ln>
        </p:spPr>
      </p:pic>
      <p:sp>
        <p:nvSpPr>
          <p:cNvPr id="446" name="Google Shape;446;p39"/>
          <p:cNvSpPr txBox="1"/>
          <p:nvPr/>
        </p:nvSpPr>
        <p:spPr>
          <a:xfrm>
            <a:off x="2135850" y="3065525"/>
            <a:ext cx="4123500" cy="3744000"/>
          </a:xfrm>
          <a:prstGeom prst="rect">
            <a:avLst/>
          </a:prstGeom>
          <a:noFill/>
          <a:ln>
            <a:noFill/>
          </a:ln>
        </p:spPr>
        <p:txBody>
          <a:bodyPr anchorCtr="0" anchor="t" bIns="122150" lIns="122150" spcFirstLastPara="1" rIns="122150" wrap="square" tIns="122150">
            <a:noAutofit/>
          </a:bodyPr>
          <a:lstStyle/>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Alhanouf Alhaluli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Ajeed Alrashoud</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Jehad Alorainy</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Mashal Abaalkhail</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Mohannad Alqarni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Naif Alsolais</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Rahaf Alshabri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Rawan Alzayed</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Rema Almutawa</a:t>
            </a:r>
            <a:endParaRPr b="1" sz="2400">
              <a:solidFill>
                <a:srgbClr val="F3F3F3"/>
              </a:solidFill>
              <a:latin typeface="Cabin"/>
              <a:ea typeface="Cabin"/>
              <a:cs typeface="Cabin"/>
              <a:sym typeface="Cabin"/>
            </a:endParaRPr>
          </a:p>
        </p:txBody>
      </p:sp>
      <p:pic>
        <p:nvPicPr>
          <p:cNvPr id="447" name="Google Shape;447;p39"/>
          <p:cNvPicPr preferRelativeResize="0"/>
          <p:nvPr/>
        </p:nvPicPr>
        <p:blipFill>
          <a:blip r:embed="rId7">
            <a:alphaModFix/>
          </a:blip>
          <a:stretch>
            <a:fillRect/>
          </a:stretch>
        </p:blipFill>
        <p:spPr>
          <a:xfrm flipH="1">
            <a:off x="2292883" y="4896034"/>
            <a:ext cx="358950" cy="358950"/>
          </a:xfrm>
          <a:prstGeom prst="rect">
            <a:avLst/>
          </a:prstGeom>
          <a:noFill/>
          <a:ln>
            <a:noFill/>
          </a:ln>
        </p:spPr>
      </p:pic>
      <p:pic>
        <p:nvPicPr>
          <p:cNvPr id="448" name="Google Shape;448;p39"/>
          <p:cNvPicPr preferRelativeResize="0"/>
          <p:nvPr/>
        </p:nvPicPr>
        <p:blipFill>
          <a:blip r:embed="rId7">
            <a:alphaModFix/>
          </a:blip>
          <a:stretch>
            <a:fillRect/>
          </a:stretch>
        </p:blipFill>
        <p:spPr>
          <a:xfrm flipH="1">
            <a:off x="2292870" y="5301388"/>
            <a:ext cx="358950" cy="358950"/>
          </a:xfrm>
          <a:prstGeom prst="rect">
            <a:avLst/>
          </a:prstGeom>
          <a:noFill/>
          <a:ln>
            <a:noFill/>
          </a:ln>
        </p:spPr>
      </p:pic>
      <p:pic>
        <p:nvPicPr>
          <p:cNvPr id="449" name="Google Shape;449;p39"/>
          <p:cNvPicPr preferRelativeResize="0"/>
          <p:nvPr/>
        </p:nvPicPr>
        <p:blipFill>
          <a:blip r:embed="rId7">
            <a:alphaModFix/>
          </a:blip>
          <a:stretch>
            <a:fillRect/>
          </a:stretch>
        </p:blipFill>
        <p:spPr>
          <a:xfrm flipH="1">
            <a:off x="2292882" y="4490661"/>
            <a:ext cx="358950" cy="358950"/>
          </a:xfrm>
          <a:prstGeom prst="rect">
            <a:avLst/>
          </a:prstGeom>
          <a:noFill/>
          <a:ln>
            <a:noFill/>
          </a:ln>
        </p:spPr>
      </p:pic>
      <p:pic>
        <p:nvPicPr>
          <p:cNvPr id="450" name="Google Shape;450;p39"/>
          <p:cNvPicPr preferRelativeResize="0"/>
          <p:nvPr/>
        </p:nvPicPr>
        <p:blipFill>
          <a:blip r:embed="rId7">
            <a:alphaModFix/>
          </a:blip>
          <a:stretch>
            <a:fillRect/>
          </a:stretch>
        </p:blipFill>
        <p:spPr>
          <a:xfrm flipH="1">
            <a:off x="2292866" y="4085264"/>
            <a:ext cx="358950" cy="358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6"/>
          <p:cNvSpPr txBox="1"/>
          <p:nvPr/>
        </p:nvSpPr>
        <p:spPr>
          <a:xfrm>
            <a:off x="757300" y="276175"/>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THE BABY-FRIENDLY HOSPITAL INITIATIVE</a:t>
            </a:r>
            <a:endParaRPr b="1" sz="2000">
              <a:solidFill>
                <a:srgbClr val="990000"/>
              </a:solidFill>
              <a:latin typeface="Cabin"/>
              <a:ea typeface="Cabin"/>
              <a:cs typeface="Cabin"/>
              <a:sym typeface="Cabin"/>
            </a:endParaRPr>
          </a:p>
        </p:txBody>
      </p:sp>
      <p:cxnSp>
        <p:nvCxnSpPr>
          <p:cNvPr id="117" name="Google Shape;117;p26"/>
          <p:cNvCxnSpPr/>
          <p:nvPr/>
        </p:nvCxnSpPr>
        <p:spPr>
          <a:xfrm>
            <a:off x="754672" y="75336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18" name="Google Shape;118;p26"/>
          <p:cNvSpPr txBox="1"/>
          <p:nvPr/>
        </p:nvSpPr>
        <p:spPr>
          <a:xfrm>
            <a:off x="399900" y="763846"/>
            <a:ext cx="6760200" cy="1649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Font typeface="Cabin"/>
              <a:buChar char="●"/>
            </a:pPr>
            <a:r>
              <a:rPr lang="ar">
                <a:solidFill>
                  <a:schemeClr val="dk1"/>
                </a:solidFill>
                <a:highlight>
                  <a:srgbClr val="FFFFFF"/>
                </a:highlight>
                <a:latin typeface="Cabin"/>
                <a:ea typeface="Cabin"/>
                <a:cs typeface="Cabin"/>
                <a:sym typeface="Cabin"/>
              </a:rPr>
              <a:t>Provides guidance on the implementation, training, monitoring, assessment and re-assessment of the Ten Steps to Successful Breastfeeding and the International Code of Marketing of Breast-milk Substitutes, a set of recommendations to regulate the marketing of breast-milk substitutes, feeding bottles and teats adopted by the 34</a:t>
            </a:r>
            <a:r>
              <a:rPr baseline="30000" lang="ar">
                <a:solidFill>
                  <a:schemeClr val="dk1"/>
                </a:solidFill>
                <a:highlight>
                  <a:srgbClr val="FFFFFF"/>
                </a:highlight>
                <a:latin typeface="Cabin"/>
                <a:ea typeface="Cabin"/>
                <a:cs typeface="Cabin"/>
                <a:sym typeface="Cabin"/>
              </a:rPr>
              <a:t>th</a:t>
            </a:r>
            <a:r>
              <a:rPr lang="ar">
                <a:solidFill>
                  <a:schemeClr val="dk1"/>
                </a:solidFill>
                <a:highlight>
                  <a:srgbClr val="FFFFFF"/>
                </a:highlight>
                <a:latin typeface="Cabin"/>
                <a:ea typeface="Cabin"/>
                <a:cs typeface="Cabin"/>
                <a:sym typeface="Cabin"/>
              </a:rPr>
              <a:t> World Health Assembly (WHA).</a:t>
            </a:r>
            <a:endParaRPr>
              <a:solidFill>
                <a:schemeClr val="dk1"/>
              </a:solidFill>
              <a:highlight>
                <a:srgbClr val="FFFFFF"/>
              </a:highlight>
              <a:latin typeface="Cabin"/>
              <a:ea typeface="Cabin"/>
              <a:cs typeface="Cabin"/>
              <a:sym typeface="Cabin"/>
            </a:endParaRPr>
          </a:p>
        </p:txBody>
      </p:sp>
      <p:sp>
        <p:nvSpPr>
          <p:cNvPr id="119" name="Google Shape;119;p26"/>
          <p:cNvSpPr txBox="1"/>
          <p:nvPr/>
        </p:nvSpPr>
        <p:spPr>
          <a:xfrm>
            <a:off x="757951" y="2546400"/>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SKIN-TO-SKIN CONTACT</a:t>
            </a:r>
            <a:endParaRPr b="1" sz="2000">
              <a:solidFill>
                <a:srgbClr val="990000"/>
              </a:solidFill>
              <a:latin typeface="Cabin"/>
              <a:ea typeface="Cabin"/>
              <a:cs typeface="Cabin"/>
              <a:sym typeface="Cabin"/>
            </a:endParaRPr>
          </a:p>
        </p:txBody>
      </p:sp>
      <p:cxnSp>
        <p:nvCxnSpPr>
          <p:cNvPr id="120" name="Google Shape;120;p26"/>
          <p:cNvCxnSpPr/>
          <p:nvPr/>
        </p:nvCxnSpPr>
        <p:spPr>
          <a:xfrm>
            <a:off x="755322" y="3023590"/>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21" name="Google Shape;121;p26"/>
          <p:cNvSpPr txBox="1"/>
          <p:nvPr/>
        </p:nvSpPr>
        <p:spPr>
          <a:xfrm>
            <a:off x="400550" y="3023580"/>
            <a:ext cx="6760200" cy="2675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Font typeface="Cabin"/>
              <a:buChar char="●"/>
            </a:pPr>
            <a:r>
              <a:rPr lang="ar">
                <a:solidFill>
                  <a:schemeClr val="dk1"/>
                </a:solidFill>
                <a:highlight>
                  <a:srgbClr val="FFFFFF"/>
                </a:highlight>
                <a:latin typeface="Cabin"/>
                <a:ea typeface="Cabin"/>
                <a:cs typeface="Cabin"/>
                <a:sym typeface="Cabin"/>
              </a:rPr>
              <a:t>Is when the infant is placed prone on the mother’s abdomen or chest in direct ventral-to-ventral skin-to-skin contact.</a:t>
            </a:r>
            <a:endParaRPr>
              <a:solidFill>
                <a:schemeClr val="dk1"/>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ar">
                <a:solidFill>
                  <a:schemeClr val="dk1"/>
                </a:solidFill>
                <a:highlight>
                  <a:srgbClr val="FFFFFF"/>
                </a:highlight>
                <a:latin typeface="Cabin"/>
                <a:ea typeface="Cabin"/>
                <a:cs typeface="Cabin"/>
                <a:sym typeface="Cabin"/>
              </a:rPr>
              <a:t>Immediate skin-to-skin contact is done immediately after delivery, </a:t>
            </a:r>
            <a:r>
              <a:rPr lang="ar">
                <a:solidFill>
                  <a:srgbClr val="FF0000"/>
                </a:solidFill>
                <a:highlight>
                  <a:srgbClr val="FFFFFF"/>
                </a:highlight>
                <a:latin typeface="Cabin"/>
                <a:ea typeface="Cabin"/>
                <a:cs typeface="Cabin"/>
                <a:sym typeface="Cabin"/>
              </a:rPr>
              <a:t>less than 10 minutes after birth.</a:t>
            </a:r>
            <a:endParaRPr>
              <a:solidFill>
                <a:srgbClr val="FF0000"/>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ar">
                <a:solidFill>
                  <a:schemeClr val="dk1"/>
                </a:solidFill>
                <a:highlight>
                  <a:srgbClr val="FFFFFF"/>
                </a:highlight>
                <a:latin typeface="Cabin"/>
                <a:ea typeface="Cabin"/>
                <a:cs typeface="Cabin"/>
                <a:sym typeface="Cabin"/>
              </a:rPr>
              <a:t>Early skin-to-skin contact was defined as beginning any time from delivery to 23 hours after birth.</a:t>
            </a:r>
            <a:endParaRPr>
              <a:solidFill>
                <a:schemeClr val="dk1"/>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ar">
                <a:solidFill>
                  <a:schemeClr val="dk1"/>
                </a:solidFill>
                <a:highlight>
                  <a:srgbClr val="FFFFFF"/>
                </a:highlight>
                <a:latin typeface="Cabin"/>
                <a:ea typeface="Cabin"/>
                <a:cs typeface="Cabin"/>
                <a:sym typeface="Cabin"/>
              </a:rPr>
              <a:t>Skin-to skin contact should be uninterrupted for </a:t>
            </a:r>
            <a:r>
              <a:rPr lang="ar">
                <a:solidFill>
                  <a:srgbClr val="FF0000"/>
                </a:solidFill>
                <a:highlight>
                  <a:srgbClr val="FFFFFF"/>
                </a:highlight>
                <a:latin typeface="Cabin"/>
                <a:ea typeface="Cabin"/>
                <a:cs typeface="Cabin"/>
                <a:sym typeface="Cabin"/>
              </a:rPr>
              <a:t>at least 60 minutes.</a:t>
            </a:r>
            <a:r>
              <a:rPr lang="ar">
                <a:solidFill>
                  <a:schemeClr val="dk1"/>
                </a:solidFill>
                <a:highlight>
                  <a:srgbClr val="FFFFFF"/>
                </a:highlight>
                <a:latin typeface="Cabin"/>
                <a:ea typeface="Cabin"/>
                <a:cs typeface="Cabin"/>
                <a:sym typeface="Cabin"/>
              </a:rPr>
              <a:t> The infant is thoroughly dried and kept warm (for instance by being covered across the back with a warmed blanket).</a:t>
            </a:r>
            <a:endParaRPr>
              <a:solidFill>
                <a:schemeClr val="dk1"/>
              </a:solidFill>
              <a:highlight>
                <a:srgbClr val="FFFFFF"/>
              </a:highlight>
              <a:latin typeface="Cabin"/>
              <a:ea typeface="Cabin"/>
              <a:cs typeface="Cabin"/>
              <a:sym typeface="Cabin"/>
            </a:endParaRPr>
          </a:p>
        </p:txBody>
      </p:sp>
      <p:sp>
        <p:nvSpPr>
          <p:cNvPr id="122" name="Google Shape;122;p26"/>
          <p:cNvSpPr txBox="1"/>
          <p:nvPr/>
        </p:nvSpPr>
        <p:spPr>
          <a:xfrm>
            <a:off x="759250" y="5789900"/>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EARLY INITIATION OF BREASTFEEDING</a:t>
            </a:r>
            <a:endParaRPr b="1" sz="2000">
              <a:solidFill>
                <a:srgbClr val="990000"/>
              </a:solidFill>
              <a:latin typeface="Cabin"/>
              <a:ea typeface="Cabin"/>
              <a:cs typeface="Cabin"/>
              <a:sym typeface="Cabin"/>
            </a:endParaRPr>
          </a:p>
        </p:txBody>
      </p:sp>
      <p:cxnSp>
        <p:nvCxnSpPr>
          <p:cNvPr id="123" name="Google Shape;123;p26"/>
          <p:cNvCxnSpPr/>
          <p:nvPr/>
        </p:nvCxnSpPr>
        <p:spPr>
          <a:xfrm>
            <a:off x="756622" y="6267090"/>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24" name="Google Shape;124;p26"/>
          <p:cNvSpPr txBox="1"/>
          <p:nvPr/>
        </p:nvSpPr>
        <p:spPr>
          <a:xfrm>
            <a:off x="401850" y="6267075"/>
            <a:ext cx="6760200" cy="2153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Font typeface="Cabin"/>
              <a:buChar char="●"/>
            </a:pPr>
            <a:r>
              <a:rPr lang="ar">
                <a:solidFill>
                  <a:schemeClr val="dk1"/>
                </a:solidFill>
                <a:highlight>
                  <a:srgbClr val="FFFFFF"/>
                </a:highlight>
                <a:latin typeface="Cabin"/>
                <a:ea typeface="Cabin"/>
                <a:cs typeface="Cabin"/>
                <a:sym typeface="Cabin"/>
              </a:rPr>
              <a:t>Involves a breastfeeding initiation time of </a:t>
            </a:r>
            <a:r>
              <a:rPr lang="ar">
                <a:solidFill>
                  <a:srgbClr val="FF0000"/>
                </a:solidFill>
                <a:highlight>
                  <a:srgbClr val="FFFFFF"/>
                </a:highlight>
                <a:latin typeface="Cabin"/>
                <a:ea typeface="Cabin"/>
                <a:cs typeface="Cabin"/>
                <a:sym typeface="Cabin"/>
              </a:rPr>
              <a:t>within 1 hour after birth.</a:t>
            </a:r>
            <a:endParaRPr>
              <a:solidFill>
                <a:srgbClr val="FF0000"/>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ar">
                <a:solidFill>
                  <a:schemeClr val="dk1"/>
                </a:solidFill>
                <a:highlight>
                  <a:srgbClr val="FFFFFF"/>
                </a:highlight>
                <a:latin typeface="Cabin"/>
                <a:ea typeface="Cabin"/>
                <a:cs typeface="Cabin"/>
                <a:sym typeface="Cabin"/>
              </a:rPr>
              <a:t>Delayed breastfeeding initiation means initiating breastfeeding </a:t>
            </a:r>
            <a:r>
              <a:rPr lang="ar">
                <a:solidFill>
                  <a:srgbClr val="FF0000"/>
                </a:solidFill>
                <a:highlight>
                  <a:srgbClr val="FFFFFF"/>
                </a:highlight>
                <a:latin typeface="Cabin"/>
                <a:ea typeface="Cabin"/>
                <a:cs typeface="Cabin"/>
                <a:sym typeface="Cabin"/>
              </a:rPr>
              <a:t>after the first hour after birth</a:t>
            </a:r>
            <a:r>
              <a:rPr lang="ar">
                <a:solidFill>
                  <a:schemeClr val="dk1"/>
                </a:solidFill>
                <a:highlight>
                  <a:srgbClr val="FFFFFF"/>
                </a:highlight>
                <a:latin typeface="Cabin"/>
                <a:ea typeface="Cabin"/>
                <a:cs typeface="Cabin"/>
                <a:sym typeface="Cabin"/>
              </a:rPr>
              <a:t> (2–23 hours after birth or a day or more after birth).</a:t>
            </a:r>
            <a:endParaRPr>
              <a:solidFill>
                <a:schemeClr val="dk1"/>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Clr>
                <a:srgbClr val="990000"/>
              </a:buClr>
              <a:buSzPts val="1400"/>
              <a:buFont typeface="Cabin"/>
              <a:buChar char="●"/>
            </a:pPr>
            <a:r>
              <a:rPr b="1" lang="ar" sz="1600">
                <a:solidFill>
                  <a:srgbClr val="990000"/>
                </a:solidFill>
                <a:highlight>
                  <a:schemeClr val="lt1"/>
                </a:highlight>
                <a:latin typeface="Cabin"/>
                <a:ea typeface="Cabin"/>
                <a:cs typeface="Cabin"/>
                <a:sym typeface="Cabin"/>
              </a:rPr>
              <a:t>Timing of breastfeeding initiation:</a:t>
            </a:r>
            <a:endParaRPr b="1" sz="1600">
              <a:solidFill>
                <a:srgbClr val="990000"/>
              </a:solidFill>
              <a:highlight>
                <a:schemeClr val="lt1"/>
              </a:highlight>
              <a:latin typeface="Cabin"/>
              <a:ea typeface="Cabin"/>
              <a:cs typeface="Cabin"/>
              <a:sym typeface="Cabin"/>
            </a:endParaRPr>
          </a:p>
          <a:p>
            <a:pPr indent="-317500" lvl="1" marL="914400" rtl="0" algn="l">
              <a:lnSpc>
                <a:spcPct val="115000"/>
              </a:lnSpc>
              <a:spcBef>
                <a:spcPts val="0"/>
              </a:spcBef>
              <a:spcAft>
                <a:spcPts val="0"/>
              </a:spcAft>
              <a:buClr>
                <a:srgbClr val="E06666"/>
              </a:buClr>
              <a:buSzPts val="1400"/>
              <a:buFont typeface="Cabin"/>
              <a:buChar char="○"/>
            </a:pPr>
            <a:r>
              <a:rPr b="1" lang="ar">
                <a:solidFill>
                  <a:srgbClr val="CC0000"/>
                </a:solidFill>
                <a:highlight>
                  <a:schemeClr val="lt1"/>
                </a:highlight>
                <a:latin typeface="Cabin"/>
                <a:ea typeface="Cabin"/>
                <a:cs typeface="Cabin"/>
                <a:sym typeface="Cabin"/>
              </a:rPr>
              <a:t>Early breastfeeding:</a:t>
            </a:r>
            <a:r>
              <a:rPr lang="ar">
                <a:solidFill>
                  <a:srgbClr val="C00000"/>
                </a:solidFill>
                <a:highlight>
                  <a:schemeClr val="lt1"/>
                </a:highlight>
                <a:latin typeface="Cabin"/>
                <a:ea typeface="Cabin"/>
                <a:cs typeface="Cabin"/>
                <a:sym typeface="Cabin"/>
              </a:rPr>
              <a:t> </a:t>
            </a:r>
            <a:r>
              <a:rPr lang="ar">
                <a:solidFill>
                  <a:schemeClr val="dk1"/>
                </a:solidFill>
                <a:highlight>
                  <a:schemeClr val="lt1"/>
                </a:highlight>
                <a:latin typeface="Cabin"/>
                <a:ea typeface="Cabin"/>
                <a:cs typeface="Cabin"/>
                <a:sym typeface="Cabin"/>
              </a:rPr>
              <a:t>if initiated to baby within the first one hour of birth.</a:t>
            </a:r>
            <a:endParaRPr>
              <a:solidFill>
                <a:schemeClr val="dk1"/>
              </a:solidFill>
              <a:highlight>
                <a:schemeClr val="lt1"/>
              </a:highlight>
              <a:latin typeface="Cabin"/>
              <a:ea typeface="Cabin"/>
              <a:cs typeface="Cabin"/>
              <a:sym typeface="Cabin"/>
            </a:endParaRPr>
          </a:p>
          <a:p>
            <a:pPr indent="-317500" lvl="1" marL="914400" rtl="0" algn="l">
              <a:lnSpc>
                <a:spcPct val="115000"/>
              </a:lnSpc>
              <a:spcBef>
                <a:spcPts val="0"/>
              </a:spcBef>
              <a:spcAft>
                <a:spcPts val="0"/>
              </a:spcAft>
              <a:buClr>
                <a:srgbClr val="E06666"/>
              </a:buClr>
              <a:buSzPts val="1400"/>
              <a:buFont typeface="Cabin"/>
              <a:buChar char="○"/>
            </a:pPr>
            <a:r>
              <a:rPr b="1" lang="ar">
                <a:solidFill>
                  <a:srgbClr val="CC0000"/>
                </a:solidFill>
                <a:highlight>
                  <a:schemeClr val="lt1"/>
                </a:highlight>
                <a:latin typeface="Cabin"/>
                <a:ea typeface="Cabin"/>
                <a:cs typeface="Cabin"/>
                <a:sym typeface="Cabin"/>
              </a:rPr>
              <a:t>Delayed breastfeeding:</a:t>
            </a:r>
            <a:r>
              <a:rPr lang="ar">
                <a:solidFill>
                  <a:schemeClr val="dk1"/>
                </a:solidFill>
                <a:highlight>
                  <a:schemeClr val="lt1"/>
                </a:highlight>
                <a:latin typeface="Cabin"/>
                <a:ea typeface="Cabin"/>
                <a:cs typeface="Cabin"/>
                <a:sym typeface="Cabin"/>
              </a:rPr>
              <a:t> if the time of the first breastfeeding initiation is more than one hour after birth).</a:t>
            </a:r>
            <a:endParaRPr>
              <a:solidFill>
                <a:schemeClr val="dk1"/>
              </a:solidFill>
              <a:highlight>
                <a:srgbClr val="FFFFFF"/>
              </a:highlight>
              <a:latin typeface="Cabin"/>
              <a:ea typeface="Cabin"/>
              <a:cs typeface="Cabin"/>
              <a:sym typeface="Cabin"/>
            </a:endParaRPr>
          </a:p>
        </p:txBody>
      </p:sp>
      <p:pic>
        <p:nvPicPr>
          <p:cNvPr id="125" name="Google Shape;125;p26"/>
          <p:cNvPicPr preferRelativeResize="0"/>
          <p:nvPr/>
        </p:nvPicPr>
        <p:blipFill>
          <a:blip r:embed="rId3">
            <a:alphaModFix/>
          </a:blip>
          <a:stretch>
            <a:fillRect/>
          </a:stretch>
        </p:blipFill>
        <p:spPr>
          <a:xfrm>
            <a:off x="4553301" y="8159082"/>
            <a:ext cx="2421599" cy="1353245"/>
          </a:xfrm>
          <a:prstGeom prst="rect">
            <a:avLst/>
          </a:prstGeom>
          <a:noFill/>
          <a:ln cap="flat" cmpd="sng" w="19050">
            <a:solidFill>
              <a:srgbClr val="990000"/>
            </a:solidFill>
            <a:prstDash val="solid"/>
            <a:round/>
            <a:headEnd len="sm" w="sm" type="none"/>
            <a:tailEnd len="sm" w="sm" type="none"/>
          </a:ln>
        </p:spPr>
      </p:pic>
      <p:sp>
        <p:nvSpPr>
          <p:cNvPr id="126" name="Google Shape;126;p26"/>
          <p:cNvSpPr/>
          <p:nvPr/>
        </p:nvSpPr>
        <p:spPr>
          <a:xfrm>
            <a:off x="10" y="350205"/>
            <a:ext cx="1203000" cy="280500"/>
          </a:xfrm>
          <a:prstGeom prst="homePlate">
            <a:avLst>
              <a:gd fmla="val 50000" name="adj"/>
            </a:avLst>
          </a:prstGeom>
          <a:solidFill>
            <a:srgbClr val="6AA84F"/>
          </a:solidFill>
          <a:ln>
            <a:noFill/>
          </a:ln>
        </p:spPr>
        <p:txBody>
          <a:bodyPr anchorCtr="0" anchor="ctr" bIns="123025" lIns="123025" spcFirstLastPara="1" rIns="123025" wrap="square" tIns="123025">
            <a:noAutofit/>
          </a:bodyPr>
          <a:lstStyle/>
          <a:p>
            <a:pPr indent="0" lvl="0" marL="0" rtl="0" algn="ctr">
              <a:spcBef>
                <a:spcPts val="0"/>
              </a:spcBef>
              <a:spcAft>
                <a:spcPts val="0"/>
              </a:spcAft>
              <a:buNone/>
            </a:pPr>
            <a:r>
              <a:rPr b="1" lang="ar" sz="1300">
                <a:solidFill>
                  <a:srgbClr val="FFFFFF"/>
                </a:solidFill>
                <a:latin typeface="Cabin"/>
                <a:ea typeface="Cabin"/>
                <a:cs typeface="Cabin"/>
                <a:sym typeface="Cabin"/>
              </a:rPr>
              <a:t>READ ONLY</a:t>
            </a:r>
            <a:endParaRPr b="1" sz="1300">
              <a:solidFill>
                <a:srgbClr val="FFFFFF"/>
              </a:solidFill>
              <a:latin typeface="Cabin"/>
              <a:ea typeface="Cabin"/>
              <a:cs typeface="Cabin"/>
              <a:sym typeface="Cabin"/>
            </a:endParaRPr>
          </a:p>
        </p:txBody>
      </p:sp>
      <p:sp>
        <p:nvSpPr>
          <p:cNvPr id="127" name="Google Shape;127;p26"/>
          <p:cNvSpPr/>
          <p:nvPr/>
        </p:nvSpPr>
        <p:spPr>
          <a:xfrm>
            <a:off x="0" y="2652450"/>
            <a:ext cx="1260600" cy="280500"/>
          </a:xfrm>
          <a:prstGeom prst="homePlate">
            <a:avLst>
              <a:gd fmla="val 50000" name="adj"/>
            </a:avLst>
          </a:prstGeom>
          <a:solidFill>
            <a:srgbClr val="CC0000"/>
          </a:solidFill>
          <a:ln>
            <a:noFill/>
          </a:ln>
        </p:spPr>
        <p:txBody>
          <a:bodyPr anchorCtr="0" anchor="ctr" bIns="123025" lIns="123025" spcFirstLastPara="1" rIns="123025" wrap="square" tIns="123025">
            <a:noAutofit/>
          </a:bodyPr>
          <a:lstStyle/>
          <a:p>
            <a:pPr indent="0" lvl="0" marL="0" rtl="0" algn="ctr">
              <a:spcBef>
                <a:spcPts val="0"/>
              </a:spcBef>
              <a:spcAft>
                <a:spcPts val="0"/>
              </a:spcAft>
              <a:buNone/>
            </a:pPr>
            <a:r>
              <a:rPr b="1" lang="ar" sz="1300">
                <a:solidFill>
                  <a:srgbClr val="FFFFFF"/>
                </a:solidFill>
                <a:latin typeface="Cabin"/>
                <a:ea typeface="Cabin"/>
                <a:cs typeface="Cabin"/>
                <a:sym typeface="Cabin"/>
              </a:rPr>
              <a:t>IMPORTANT</a:t>
            </a:r>
            <a:endParaRPr b="1" sz="1300">
              <a:solidFill>
                <a:srgbClr val="FFFFFF"/>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7"/>
          <p:cNvSpPr/>
          <p:nvPr/>
        </p:nvSpPr>
        <p:spPr>
          <a:xfrm>
            <a:off x="495425" y="487450"/>
            <a:ext cx="6652200" cy="2020500"/>
          </a:xfrm>
          <a:prstGeom prst="roundRect">
            <a:avLst>
              <a:gd fmla="val 16667" name="adj"/>
            </a:avLst>
          </a:prstGeom>
          <a:noFill/>
          <a:ln cap="flat" cmpd="sng" w="19050">
            <a:solidFill>
              <a:srgbClr val="CC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7"/>
          <p:cNvSpPr txBox="1"/>
          <p:nvPr/>
        </p:nvSpPr>
        <p:spPr>
          <a:xfrm>
            <a:off x="687200" y="619300"/>
            <a:ext cx="6244800" cy="17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400">
                <a:solidFill>
                  <a:srgbClr val="E06666"/>
                </a:solidFill>
                <a:latin typeface="Cabin"/>
                <a:ea typeface="Cabin"/>
                <a:cs typeface="Cabin"/>
                <a:sym typeface="Cabin"/>
              </a:rPr>
              <a:t>Showing Mothers how to Breastfeed:</a:t>
            </a:r>
            <a:endParaRPr b="1" sz="2400">
              <a:solidFill>
                <a:srgbClr val="E06666"/>
              </a:solidFill>
              <a:latin typeface="Cabin"/>
              <a:ea typeface="Cabin"/>
              <a:cs typeface="Cabin"/>
              <a:sym typeface="Cabin"/>
            </a:endParaRPr>
          </a:p>
          <a:p>
            <a:pPr indent="-317500" lvl="0" marL="457200" rtl="0" algn="l">
              <a:lnSpc>
                <a:spcPct val="115000"/>
              </a:lnSpc>
              <a:spcBef>
                <a:spcPts val="1200"/>
              </a:spcBef>
              <a:spcAft>
                <a:spcPts val="0"/>
              </a:spcAft>
              <a:buClr>
                <a:srgbClr val="E06666"/>
              </a:buClr>
              <a:buSzPts val="1400"/>
              <a:buFont typeface="Cabin"/>
              <a:buChar char="●"/>
            </a:pPr>
            <a:r>
              <a:rPr lang="ar">
                <a:latin typeface="Cabin Medium"/>
                <a:ea typeface="Cabin Medium"/>
                <a:cs typeface="Cabin Medium"/>
                <a:sym typeface="Cabin Medium"/>
              </a:rPr>
              <a:t>Is a supportive interventions that enable mothers to breastfeed successfully.</a:t>
            </a:r>
            <a:endParaRPr>
              <a:latin typeface="Cabin Medium"/>
              <a:ea typeface="Cabin Medium"/>
              <a:cs typeface="Cabin Medium"/>
              <a:sym typeface="Cabin Medium"/>
            </a:endParaRPr>
          </a:p>
          <a:p>
            <a:pPr indent="-317500" lvl="0" marL="457200" rtl="0" algn="l">
              <a:lnSpc>
                <a:spcPct val="115000"/>
              </a:lnSpc>
              <a:spcBef>
                <a:spcPts val="0"/>
              </a:spcBef>
              <a:spcAft>
                <a:spcPts val="0"/>
              </a:spcAft>
              <a:buClr>
                <a:srgbClr val="E06666"/>
              </a:buClr>
              <a:buSzPts val="1400"/>
              <a:buFont typeface="Cabin"/>
              <a:buChar char="●"/>
            </a:pPr>
            <a:r>
              <a:rPr lang="ar">
                <a:latin typeface="Cabin Medium"/>
                <a:ea typeface="Cabin Medium"/>
                <a:cs typeface="Cabin Medium"/>
                <a:sym typeface="Cabin Medium"/>
              </a:rPr>
              <a:t>This support usually involves showing mothers how to </a:t>
            </a:r>
            <a:r>
              <a:rPr lang="ar">
                <a:solidFill>
                  <a:srgbClr val="FF0000"/>
                </a:solidFill>
                <a:latin typeface="Cabin Medium"/>
                <a:ea typeface="Cabin Medium"/>
                <a:cs typeface="Cabin Medium"/>
                <a:sym typeface="Cabin Medium"/>
              </a:rPr>
              <a:t>hold </a:t>
            </a:r>
            <a:r>
              <a:rPr lang="ar">
                <a:latin typeface="Cabin Medium"/>
                <a:ea typeface="Cabin Medium"/>
                <a:cs typeface="Cabin Medium"/>
                <a:sym typeface="Cabin Medium"/>
              </a:rPr>
              <a:t>and </a:t>
            </a:r>
            <a:r>
              <a:rPr lang="ar">
                <a:solidFill>
                  <a:srgbClr val="FF0000"/>
                </a:solidFill>
                <a:latin typeface="Cabin Medium"/>
                <a:ea typeface="Cabin Medium"/>
                <a:cs typeface="Cabin Medium"/>
                <a:sym typeface="Cabin Medium"/>
              </a:rPr>
              <a:t>position</a:t>
            </a:r>
            <a:r>
              <a:rPr lang="ar">
                <a:latin typeface="Cabin Medium"/>
                <a:ea typeface="Cabin Medium"/>
                <a:cs typeface="Cabin Medium"/>
                <a:sym typeface="Cabin Medium"/>
              </a:rPr>
              <a:t> their infant to attach to the breast.</a:t>
            </a:r>
            <a:endParaRPr>
              <a:latin typeface="Cabin Medium"/>
              <a:ea typeface="Cabin Medium"/>
              <a:cs typeface="Cabin Medium"/>
              <a:sym typeface="Cabin Medium"/>
            </a:endParaRPr>
          </a:p>
        </p:txBody>
      </p:sp>
      <p:sp>
        <p:nvSpPr>
          <p:cNvPr id="134" name="Google Shape;134;p27"/>
          <p:cNvSpPr txBox="1"/>
          <p:nvPr/>
        </p:nvSpPr>
        <p:spPr>
          <a:xfrm>
            <a:off x="758601" y="2791000"/>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A GOOD BREASTFEEDING LATCH</a:t>
            </a:r>
            <a:endParaRPr b="1" sz="2000">
              <a:solidFill>
                <a:srgbClr val="990000"/>
              </a:solidFill>
              <a:latin typeface="Cabin"/>
              <a:ea typeface="Cabin"/>
              <a:cs typeface="Cabin"/>
              <a:sym typeface="Cabin"/>
            </a:endParaRPr>
          </a:p>
        </p:txBody>
      </p:sp>
      <p:cxnSp>
        <p:nvCxnSpPr>
          <p:cNvPr id="135" name="Google Shape;135;p27"/>
          <p:cNvCxnSpPr/>
          <p:nvPr/>
        </p:nvCxnSpPr>
        <p:spPr>
          <a:xfrm>
            <a:off x="755972" y="3268203"/>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36" name="Google Shape;136;p27"/>
          <p:cNvSpPr txBox="1"/>
          <p:nvPr/>
        </p:nvSpPr>
        <p:spPr>
          <a:xfrm>
            <a:off x="401200" y="3268186"/>
            <a:ext cx="6760200" cy="24378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Font typeface="Cabin"/>
              <a:buChar char="●"/>
            </a:pPr>
            <a:r>
              <a:rPr lang="ar">
                <a:solidFill>
                  <a:schemeClr val="dk1"/>
                </a:solidFill>
                <a:highlight>
                  <a:srgbClr val="FFFFFF"/>
                </a:highlight>
                <a:latin typeface="Cabin"/>
                <a:ea typeface="Cabin"/>
                <a:cs typeface="Cabin"/>
                <a:sym typeface="Cabin"/>
              </a:rPr>
              <a:t>The ideal latch encompasses both </a:t>
            </a:r>
            <a:r>
              <a:rPr lang="ar">
                <a:solidFill>
                  <a:srgbClr val="FF0000"/>
                </a:solidFill>
                <a:highlight>
                  <a:srgbClr val="FFFFFF"/>
                </a:highlight>
                <a:latin typeface="Cabin"/>
                <a:ea typeface="Cabin"/>
                <a:cs typeface="Cabin"/>
                <a:sym typeface="Cabin"/>
              </a:rPr>
              <a:t>the nipple </a:t>
            </a:r>
            <a:r>
              <a:rPr lang="ar">
                <a:highlight>
                  <a:srgbClr val="FFFFFF"/>
                </a:highlight>
                <a:latin typeface="Cabin"/>
                <a:ea typeface="Cabin"/>
                <a:cs typeface="Cabin"/>
                <a:sym typeface="Cabin"/>
              </a:rPr>
              <a:t>and the</a:t>
            </a:r>
            <a:r>
              <a:rPr lang="ar">
                <a:solidFill>
                  <a:srgbClr val="FF0000"/>
                </a:solidFill>
                <a:highlight>
                  <a:srgbClr val="FFFFFF"/>
                </a:highlight>
                <a:latin typeface="Cabin"/>
                <a:ea typeface="Cabin"/>
                <a:cs typeface="Cabin"/>
                <a:sym typeface="Cabin"/>
              </a:rPr>
              <a:t> surrounding areola.</a:t>
            </a:r>
            <a:endParaRPr>
              <a:solidFill>
                <a:srgbClr val="FF0000"/>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ar">
                <a:solidFill>
                  <a:schemeClr val="dk1"/>
                </a:solidFill>
                <a:highlight>
                  <a:srgbClr val="FFFFFF"/>
                </a:highlight>
                <a:latin typeface="Cabin"/>
                <a:ea typeface="Cabin"/>
                <a:cs typeface="Cabin"/>
                <a:sym typeface="Cabin"/>
              </a:rPr>
              <a:t>A proper latch if the </a:t>
            </a:r>
            <a:r>
              <a:rPr lang="ar">
                <a:solidFill>
                  <a:srgbClr val="FF0000"/>
                </a:solidFill>
                <a:highlight>
                  <a:srgbClr val="FFFFFF"/>
                </a:highlight>
                <a:latin typeface="Cabin"/>
                <a:ea typeface="Cabin"/>
                <a:cs typeface="Cabin"/>
                <a:sym typeface="Cabin"/>
              </a:rPr>
              <a:t>baby's chin</a:t>
            </a:r>
            <a:r>
              <a:rPr lang="ar">
                <a:solidFill>
                  <a:schemeClr val="dk1"/>
                </a:solidFill>
                <a:highlight>
                  <a:srgbClr val="FFFFFF"/>
                </a:highlight>
                <a:latin typeface="Cabin"/>
                <a:ea typeface="Cabin"/>
                <a:cs typeface="Cabin"/>
                <a:sym typeface="Cabin"/>
              </a:rPr>
              <a:t> and </a:t>
            </a:r>
            <a:r>
              <a:rPr lang="ar">
                <a:solidFill>
                  <a:srgbClr val="FF0000"/>
                </a:solidFill>
                <a:highlight>
                  <a:srgbClr val="FFFFFF"/>
                </a:highlight>
                <a:latin typeface="Cabin"/>
                <a:ea typeface="Cabin"/>
                <a:cs typeface="Cabin"/>
                <a:sym typeface="Cabin"/>
              </a:rPr>
              <a:t>tip of nose</a:t>
            </a:r>
            <a:r>
              <a:rPr lang="ar">
                <a:solidFill>
                  <a:schemeClr val="dk1"/>
                </a:solidFill>
                <a:highlight>
                  <a:srgbClr val="FFFFFF"/>
                </a:highlight>
                <a:latin typeface="Cabin"/>
                <a:ea typeface="Cabin"/>
                <a:cs typeface="Cabin"/>
                <a:sym typeface="Cabin"/>
              </a:rPr>
              <a:t> are touching breast.</a:t>
            </a:r>
            <a:endParaRPr>
              <a:solidFill>
                <a:schemeClr val="dk1"/>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ar">
                <a:solidFill>
                  <a:schemeClr val="dk1"/>
                </a:solidFill>
                <a:highlight>
                  <a:srgbClr val="FFFFFF"/>
                </a:highlight>
                <a:latin typeface="Cabin"/>
                <a:ea typeface="Cabin"/>
                <a:cs typeface="Cabin"/>
                <a:sym typeface="Cabin"/>
              </a:rPr>
              <a:t>Clamping down just on the nipple is not only inefficient for drawing out milk but can also cause nipple damage and pain.</a:t>
            </a:r>
            <a:endParaRPr>
              <a:solidFill>
                <a:schemeClr val="dk1"/>
              </a:solidFill>
              <a:highlight>
                <a:srgbClr val="FFFFFF"/>
              </a:highlight>
              <a:latin typeface="Cabin"/>
              <a:ea typeface="Cabin"/>
              <a:cs typeface="Cabin"/>
              <a:sym typeface="Cabin"/>
            </a:endParaRPr>
          </a:p>
          <a:p>
            <a:pPr indent="-330200" lvl="0" marL="457200" rtl="0" algn="l">
              <a:lnSpc>
                <a:spcPct val="115000"/>
              </a:lnSpc>
              <a:spcBef>
                <a:spcPts val="0"/>
              </a:spcBef>
              <a:spcAft>
                <a:spcPts val="0"/>
              </a:spcAft>
              <a:buClr>
                <a:srgbClr val="990000"/>
              </a:buClr>
              <a:buSzPts val="1600"/>
              <a:buFont typeface="Cabin"/>
              <a:buChar char="●"/>
            </a:pPr>
            <a:r>
              <a:rPr b="1" lang="ar" sz="1600">
                <a:solidFill>
                  <a:srgbClr val="990000"/>
                </a:solidFill>
                <a:highlight>
                  <a:srgbClr val="FFFFFF"/>
                </a:highlight>
                <a:latin typeface="Cabin"/>
                <a:ea typeface="Cabin"/>
                <a:cs typeface="Cabin"/>
                <a:sym typeface="Cabin"/>
              </a:rPr>
              <a:t>Why a good breastfeeding latch is important?</a:t>
            </a:r>
            <a:endParaRPr b="1" sz="1600">
              <a:solidFill>
                <a:srgbClr val="990000"/>
              </a:solidFill>
              <a:highlight>
                <a:srgbClr val="FFFFFF"/>
              </a:highlight>
              <a:latin typeface="Cabin"/>
              <a:ea typeface="Cabin"/>
              <a:cs typeface="Cabin"/>
              <a:sym typeface="Cabin"/>
            </a:endParaRPr>
          </a:p>
          <a:p>
            <a:pPr indent="-317500" lvl="1" marL="914400" rtl="0" algn="l">
              <a:lnSpc>
                <a:spcPct val="115000"/>
              </a:lnSpc>
              <a:spcBef>
                <a:spcPts val="0"/>
              </a:spcBef>
              <a:spcAft>
                <a:spcPts val="0"/>
              </a:spcAft>
              <a:buSzPts val="1400"/>
              <a:buFont typeface="Cabin"/>
              <a:buChar char="○"/>
            </a:pPr>
            <a:r>
              <a:rPr lang="ar">
                <a:solidFill>
                  <a:schemeClr val="dk1"/>
                </a:solidFill>
                <a:highlight>
                  <a:srgbClr val="FFFFFF"/>
                </a:highlight>
                <a:latin typeface="Cabin"/>
                <a:ea typeface="Cabin"/>
                <a:cs typeface="Cabin"/>
                <a:sym typeface="Cabin"/>
              </a:rPr>
              <a:t>A good latch is the foundation of successful breastfeeding. It allows your baby to feed freely, and stop when satisfied.</a:t>
            </a:r>
            <a:endParaRPr>
              <a:solidFill>
                <a:schemeClr val="dk1"/>
              </a:solidFill>
              <a:highlight>
                <a:srgbClr val="FFFFFF"/>
              </a:highlight>
              <a:latin typeface="Cabin"/>
              <a:ea typeface="Cabin"/>
              <a:cs typeface="Cabin"/>
              <a:sym typeface="Cabin"/>
            </a:endParaRPr>
          </a:p>
          <a:p>
            <a:pPr indent="-317500" lvl="1" marL="914400" rtl="0" algn="l">
              <a:lnSpc>
                <a:spcPct val="115000"/>
              </a:lnSpc>
              <a:spcBef>
                <a:spcPts val="0"/>
              </a:spcBef>
              <a:spcAft>
                <a:spcPts val="0"/>
              </a:spcAft>
              <a:buSzPts val="1400"/>
              <a:buFont typeface="Cabin"/>
              <a:buChar char="○"/>
            </a:pPr>
            <a:r>
              <a:rPr lang="ar">
                <a:solidFill>
                  <a:schemeClr val="dk1"/>
                </a:solidFill>
                <a:highlight>
                  <a:srgbClr val="FFFFFF"/>
                </a:highlight>
                <a:latin typeface="Cabin"/>
                <a:ea typeface="Cabin"/>
                <a:cs typeface="Cabin"/>
                <a:sym typeface="Cabin"/>
              </a:rPr>
              <a:t>It's also the only way to make breasts are stimulated to produce more milk.</a:t>
            </a:r>
            <a:endParaRPr>
              <a:solidFill>
                <a:schemeClr val="dk1"/>
              </a:solidFill>
              <a:highlight>
                <a:srgbClr val="FFFFFF"/>
              </a:highlight>
              <a:latin typeface="Cabin"/>
              <a:ea typeface="Cabin"/>
              <a:cs typeface="Cabin"/>
              <a:sym typeface="Cabin"/>
            </a:endParaRPr>
          </a:p>
        </p:txBody>
      </p:sp>
      <p:sp>
        <p:nvSpPr>
          <p:cNvPr id="137" name="Google Shape;137;p27"/>
          <p:cNvSpPr txBox="1"/>
          <p:nvPr/>
        </p:nvSpPr>
        <p:spPr>
          <a:xfrm>
            <a:off x="757300" y="5757650"/>
            <a:ext cx="5991000" cy="9093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SHOWING MOTHERS HOW TO EXPRESS BREAST MILK</a:t>
            </a:r>
            <a:endParaRPr b="1" sz="2000">
              <a:solidFill>
                <a:srgbClr val="990000"/>
              </a:solidFill>
              <a:latin typeface="Cabin"/>
              <a:ea typeface="Cabin"/>
              <a:cs typeface="Cabin"/>
              <a:sym typeface="Cabin"/>
            </a:endParaRPr>
          </a:p>
        </p:txBody>
      </p:sp>
      <p:cxnSp>
        <p:nvCxnSpPr>
          <p:cNvPr id="138" name="Google Shape;138;p27"/>
          <p:cNvCxnSpPr/>
          <p:nvPr/>
        </p:nvCxnSpPr>
        <p:spPr>
          <a:xfrm>
            <a:off x="754672" y="653521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39" name="Google Shape;139;p27"/>
          <p:cNvSpPr txBox="1"/>
          <p:nvPr/>
        </p:nvSpPr>
        <p:spPr>
          <a:xfrm>
            <a:off x="399900" y="6535199"/>
            <a:ext cx="6760200" cy="2235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Font typeface="Cabin"/>
              <a:buChar char="●"/>
            </a:pPr>
            <a:r>
              <a:rPr lang="ar">
                <a:solidFill>
                  <a:schemeClr val="dk1"/>
                </a:solidFill>
                <a:highlight>
                  <a:srgbClr val="FFFFFF"/>
                </a:highlight>
                <a:latin typeface="Cabin"/>
                <a:ea typeface="Cabin"/>
                <a:cs typeface="Cabin"/>
                <a:sym typeface="Cabin"/>
              </a:rPr>
              <a:t>To reassure mothers that milk is being produced by their breasts (particularly in the first few days after birth).</a:t>
            </a:r>
            <a:endParaRPr>
              <a:solidFill>
                <a:schemeClr val="dk1"/>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ar">
                <a:solidFill>
                  <a:schemeClr val="dk1"/>
                </a:solidFill>
                <a:highlight>
                  <a:srgbClr val="FFFFFF"/>
                </a:highlight>
                <a:latin typeface="Cabin"/>
                <a:ea typeface="Cabin"/>
                <a:cs typeface="Cabin"/>
                <a:sym typeface="Cabin"/>
              </a:rPr>
              <a:t>To enable a mother to provide breast milk in the event, that she will need to be separated from her infant.</a:t>
            </a:r>
            <a:endParaRPr>
              <a:solidFill>
                <a:schemeClr val="dk1"/>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ar">
                <a:solidFill>
                  <a:schemeClr val="dk1"/>
                </a:solidFill>
                <a:highlight>
                  <a:srgbClr val="FFFFFF"/>
                </a:highlight>
                <a:latin typeface="Cabin"/>
                <a:ea typeface="Cabin"/>
                <a:cs typeface="Cabin"/>
                <a:sym typeface="Cabin"/>
              </a:rPr>
              <a:t>Expression of breast milk is primarily done or taught through hand expression, by placing the thumb and fingers around the areola.</a:t>
            </a:r>
            <a:endParaRPr>
              <a:solidFill>
                <a:schemeClr val="dk1"/>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ar">
                <a:solidFill>
                  <a:schemeClr val="dk1"/>
                </a:solidFill>
                <a:highlight>
                  <a:srgbClr val="FFFFFF"/>
                </a:highlight>
                <a:latin typeface="Cabin"/>
                <a:ea typeface="Cabin"/>
                <a:cs typeface="Cabin"/>
                <a:sym typeface="Cabin"/>
              </a:rPr>
              <a:t>The use of a mechanical pump only when necessary.</a:t>
            </a:r>
            <a:endParaRPr>
              <a:solidFill>
                <a:schemeClr val="dk1"/>
              </a:solidFill>
              <a:highlight>
                <a:srgbClr val="FFFFFF"/>
              </a:highlight>
              <a:latin typeface="Cabin"/>
              <a:ea typeface="Cabin"/>
              <a:cs typeface="Cabin"/>
              <a:sym typeface="Cabin"/>
            </a:endParaRPr>
          </a:p>
        </p:txBody>
      </p:sp>
      <p:sp>
        <p:nvSpPr>
          <p:cNvPr id="140" name="Google Shape;140;p27"/>
          <p:cNvSpPr/>
          <p:nvPr/>
        </p:nvSpPr>
        <p:spPr>
          <a:xfrm>
            <a:off x="0" y="2871464"/>
            <a:ext cx="1260600" cy="280500"/>
          </a:xfrm>
          <a:prstGeom prst="homePlate">
            <a:avLst>
              <a:gd fmla="val 50000" name="adj"/>
            </a:avLst>
          </a:prstGeom>
          <a:solidFill>
            <a:srgbClr val="CC0000"/>
          </a:solidFill>
          <a:ln>
            <a:noFill/>
          </a:ln>
        </p:spPr>
        <p:txBody>
          <a:bodyPr anchorCtr="0" anchor="ctr" bIns="123025" lIns="123025" spcFirstLastPara="1" rIns="123025" wrap="square" tIns="123025">
            <a:noAutofit/>
          </a:bodyPr>
          <a:lstStyle/>
          <a:p>
            <a:pPr indent="0" lvl="0" marL="0" rtl="0" algn="ctr">
              <a:spcBef>
                <a:spcPts val="0"/>
              </a:spcBef>
              <a:spcAft>
                <a:spcPts val="0"/>
              </a:spcAft>
              <a:buNone/>
            </a:pPr>
            <a:r>
              <a:rPr b="1" lang="ar" sz="1300">
                <a:solidFill>
                  <a:srgbClr val="FFFFFF"/>
                </a:solidFill>
                <a:latin typeface="Cabin"/>
                <a:ea typeface="Cabin"/>
                <a:cs typeface="Cabin"/>
                <a:sym typeface="Cabin"/>
              </a:rPr>
              <a:t>IMPORTANT</a:t>
            </a:r>
            <a:endParaRPr b="1" sz="1300">
              <a:solidFill>
                <a:srgbClr val="FFFFFF"/>
              </a:solidFill>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8"/>
          <p:cNvSpPr txBox="1"/>
          <p:nvPr/>
        </p:nvSpPr>
        <p:spPr>
          <a:xfrm>
            <a:off x="757300" y="276175"/>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ROOM</a:t>
            </a:r>
            <a:r>
              <a:rPr b="1" lang="ar" sz="2000">
                <a:solidFill>
                  <a:srgbClr val="990000"/>
                </a:solidFill>
                <a:latin typeface="Cabin"/>
                <a:ea typeface="Cabin"/>
                <a:cs typeface="Cabin"/>
                <a:sym typeface="Cabin"/>
              </a:rPr>
              <a:t>ING</a:t>
            </a:r>
            <a:r>
              <a:rPr b="1" lang="ar" sz="2000">
                <a:solidFill>
                  <a:srgbClr val="990000"/>
                </a:solidFill>
                <a:latin typeface="Cabin"/>
                <a:ea typeface="Cabin"/>
                <a:cs typeface="Cabin"/>
                <a:sym typeface="Cabin"/>
              </a:rPr>
              <a:t>-IN</a:t>
            </a:r>
            <a:endParaRPr b="1" sz="2000">
              <a:solidFill>
                <a:srgbClr val="990000"/>
              </a:solidFill>
              <a:latin typeface="Cabin"/>
              <a:ea typeface="Cabin"/>
              <a:cs typeface="Cabin"/>
              <a:sym typeface="Cabin"/>
            </a:endParaRPr>
          </a:p>
        </p:txBody>
      </p:sp>
      <p:cxnSp>
        <p:nvCxnSpPr>
          <p:cNvPr id="146" name="Google Shape;146;p28"/>
          <p:cNvCxnSpPr/>
          <p:nvPr/>
        </p:nvCxnSpPr>
        <p:spPr>
          <a:xfrm>
            <a:off x="754672" y="75336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47" name="Google Shape;147;p28"/>
          <p:cNvSpPr txBox="1"/>
          <p:nvPr/>
        </p:nvSpPr>
        <p:spPr>
          <a:xfrm>
            <a:off x="399900" y="763850"/>
            <a:ext cx="6760200" cy="1782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Font typeface="Cabin"/>
              <a:buChar char="●"/>
            </a:pPr>
            <a:r>
              <a:rPr lang="ar">
                <a:solidFill>
                  <a:schemeClr val="dk1"/>
                </a:solidFill>
                <a:highlight>
                  <a:srgbClr val="FFFFFF"/>
                </a:highlight>
                <a:latin typeface="Cabin"/>
                <a:ea typeface="Cabin"/>
                <a:cs typeface="Cabin"/>
                <a:sym typeface="Cabin"/>
              </a:rPr>
              <a:t>Involves keeping mothers and infants together in the same room, immediately after leaving the labour room after a normal facility birth or from the time when the mother is able to respond to the infant, until discharge.</a:t>
            </a:r>
            <a:endParaRPr>
              <a:solidFill>
                <a:schemeClr val="dk1"/>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ar">
                <a:solidFill>
                  <a:schemeClr val="dk1"/>
                </a:solidFill>
                <a:highlight>
                  <a:srgbClr val="FFFFFF"/>
                </a:highlight>
                <a:latin typeface="Cabin"/>
                <a:ea typeface="Cabin"/>
                <a:cs typeface="Cabin"/>
                <a:sym typeface="Cabin"/>
              </a:rPr>
              <a:t>This means that the mother and infant are together throughout the day and night, apart from short intervals when the mother has a specific need, for instance, to use the bathroom.</a:t>
            </a:r>
            <a:endParaRPr>
              <a:solidFill>
                <a:schemeClr val="dk1"/>
              </a:solidFill>
              <a:highlight>
                <a:srgbClr val="FFFFFF"/>
              </a:highlight>
              <a:latin typeface="Cabin"/>
              <a:ea typeface="Cabin"/>
              <a:cs typeface="Cabin"/>
              <a:sym typeface="Cabin"/>
            </a:endParaRPr>
          </a:p>
        </p:txBody>
      </p:sp>
      <p:sp>
        <p:nvSpPr>
          <p:cNvPr id="148" name="Google Shape;148;p28"/>
          <p:cNvSpPr txBox="1"/>
          <p:nvPr/>
        </p:nvSpPr>
        <p:spPr>
          <a:xfrm>
            <a:off x="759250" y="2546450"/>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DEMAND FEEDING</a:t>
            </a:r>
            <a:endParaRPr b="1" sz="2000">
              <a:solidFill>
                <a:srgbClr val="990000"/>
              </a:solidFill>
              <a:latin typeface="Cabin"/>
              <a:ea typeface="Cabin"/>
              <a:cs typeface="Cabin"/>
              <a:sym typeface="Cabin"/>
            </a:endParaRPr>
          </a:p>
        </p:txBody>
      </p:sp>
      <p:cxnSp>
        <p:nvCxnSpPr>
          <p:cNvPr id="149" name="Google Shape;149;p28"/>
          <p:cNvCxnSpPr/>
          <p:nvPr/>
        </p:nvCxnSpPr>
        <p:spPr>
          <a:xfrm>
            <a:off x="756622" y="3023632"/>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50" name="Google Shape;150;p28"/>
          <p:cNvSpPr txBox="1"/>
          <p:nvPr/>
        </p:nvSpPr>
        <p:spPr>
          <a:xfrm>
            <a:off x="401850" y="3023624"/>
            <a:ext cx="6760200" cy="1999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Font typeface="Cabin"/>
              <a:buChar char="●"/>
            </a:pPr>
            <a:r>
              <a:rPr lang="ar">
                <a:solidFill>
                  <a:schemeClr val="dk1"/>
                </a:solidFill>
                <a:highlight>
                  <a:srgbClr val="FFFFFF"/>
                </a:highlight>
                <a:latin typeface="Cabin"/>
                <a:ea typeface="Cabin"/>
                <a:cs typeface="Cabin"/>
                <a:sym typeface="Cabin"/>
              </a:rPr>
              <a:t>Involves recognizing and responding to the infant’s display of hunger and feeding cues and readiness to feed.</a:t>
            </a:r>
            <a:endParaRPr>
              <a:solidFill>
                <a:schemeClr val="dk1"/>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ar">
                <a:solidFill>
                  <a:schemeClr val="dk1"/>
                </a:solidFill>
                <a:highlight>
                  <a:srgbClr val="FFFFFF"/>
                </a:highlight>
                <a:latin typeface="Cabin"/>
                <a:ea typeface="Cabin"/>
                <a:cs typeface="Cabin"/>
                <a:sym typeface="Cabin"/>
              </a:rPr>
              <a:t>Demand, or baby-led feeding puts no restrictions on the frequency or length of the infants’ feeds, or the use of one or both breasts at a feed.</a:t>
            </a:r>
            <a:endParaRPr>
              <a:solidFill>
                <a:schemeClr val="dk1"/>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ar">
                <a:solidFill>
                  <a:schemeClr val="dk1"/>
                </a:solidFill>
                <a:highlight>
                  <a:srgbClr val="FFFFFF"/>
                </a:highlight>
                <a:latin typeface="Cabin"/>
                <a:ea typeface="Cabin"/>
                <a:cs typeface="Cabin"/>
                <a:sym typeface="Cabin"/>
              </a:rPr>
              <a:t>Mothers are advised to breastfeed whenever the infant shows signs of hunger, or as often as the infant wants.</a:t>
            </a:r>
            <a:endParaRPr>
              <a:solidFill>
                <a:schemeClr val="dk1"/>
              </a:solidFill>
              <a:highlight>
                <a:srgbClr val="FFFFFF"/>
              </a:highlight>
              <a:latin typeface="Cabin"/>
              <a:ea typeface="Cabin"/>
              <a:cs typeface="Cabin"/>
              <a:sym typeface="Cabin"/>
            </a:endParaRPr>
          </a:p>
        </p:txBody>
      </p:sp>
      <p:sp>
        <p:nvSpPr>
          <p:cNvPr id="151" name="Google Shape;151;p28"/>
          <p:cNvSpPr txBox="1"/>
          <p:nvPr/>
        </p:nvSpPr>
        <p:spPr>
          <a:xfrm>
            <a:off x="760550" y="4938051"/>
            <a:ext cx="5860800" cy="4773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AVOIDANCE OF PACIFIERS OR DUMMIES</a:t>
            </a:r>
            <a:endParaRPr b="1" sz="2000">
              <a:solidFill>
                <a:srgbClr val="990000"/>
              </a:solidFill>
              <a:latin typeface="Cabin"/>
              <a:ea typeface="Cabin"/>
              <a:cs typeface="Cabin"/>
              <a:sym typeface="Cabin"/>
            </a:endParaRPr>
          </a:p>
        </p:txBody>
      </p:sp>
      <p:cxnSp>
        <p:nvCxnSpPr>
          <p:cNvPr id="152" name="Google Shape;152;p28"/>
          <p:cNvCxnSpPr/>
          <p:nvPr/>
        </p:nvCxnSpPr>
        <p:spPr>
          <a:xfrm>
            <a:off x="757922" y="5415240"/>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53" name="Google Shape;153;p28"/>
          <p:cNvSpPr txBox="1"/>
          <p:nvPr/>
        </p:nvSpPr>
        <p:spPr>
          <a:xfrm>
            <a:off x="403150" y="5415225"/>
            <a:ext cx="6760200" cy="1999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Font typeface="Cabin"/>
              <a:buChar char="●"/>
            </a:pPr>
            <a:r>
              <a:rPr lang="ar">
                <a:solidFill>
                  <a:schemeClr val="dk1"/>
                </a:solidFill>
                <a:highlight>
                  <a:srgbClr val="FFFFFF"/>
                </a:highlight>
                <a:latin typeface="Cabin"/>
                <a:ea typeface="Cabin"/>
                <a:cs typeface="Cabin"/>
                <a:sym typeface="Cabin"/>
              </a:rPr>
              <a:t>Involves advising mothers to avoid offering pacifiers or dummies and may, in addition, involve teaching mothers alternative methods to calm and soothe their infants.</a:t>
            </a:r>
            <a:endParaRPr>
              <a:solidFill>
                <a:schemeClr val="dk1"/>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ar">
                <a:solidFill>
                  <a:schemeClr val="dk1"/>
                </a:solidFill>
                <a:highlight>
                  <a:srgbClr val="FFFFFF"/>
                </a:highlight>
                <a:latin typeface="Cabin"/>
                <a:ea typeface="Cabin"/>
                <a:cs typeface="Cabin"/>
                <a:sym typeface="Cabin"/>
              </a:rPr>
              <a:t>Unrestricted pacifier use means that pacifiers or dummies can be offered liberally to infants to suck on during their stay at the facility providing maternity and newborn services.</a:t>
            </a:r>
            <a:endParaRPr>
              <a:solidFill>
                <a:schemeClr val="dk1"/>
              </a:solidFill>
              <a:highlight>
                <a:srgbClr val="FFFFFF"/>
              </a:highlight>
              <a:latin typeface="Cabin"/>
              <a:ea typeface="Cabin"/>
              <a:cs typeface="Cabin"/>
              <a:sym typeface="Cabin"/>
            </a:endParaRPr>
          </a:p>
        </p:txBody>
      </p:sp>
      <p:sp>
        <p:nvSpPr>
          <p:cNvPr id="154" name="Google Shape;154;p28"/>
          <p:cNvSpPr txBox="1"/>
          <p:nvPr/>
        </p:nvSpPr>
        <p:spPr>
          <a:xfrm>
            <a:off x="761851" y="7329650"/>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AVOIDANCE OF FEEDING BOTTLE AND TEATS</a:t>
            </a:r>
            <a:endParaRPr b="1" sz="2000">
              <a:solidFill>
                <a:srgbClr val="990000"/>
              </a:solidFill>
              <a:latin typeface="Cabin"/>
              <a:ea typeface="Cabin"/>
              <a:cs typeface="Cabin"/>
              <a:sym typeface="Cabin"/>
            </a:endParaRPr>
          </a:p>
        </p:txBody>
      </p:sp>
      <p:cxnSp>
        <p:nvCxnSpPr>
          <p:cNvPr id="155" name="Google Shape;155;p28"/>
          <p:cNvCxnSpPr/>
          <p:nvPr/>
        </p:nvCxnSpPr>
        <p:spPr>
          <a:xfrm>
            <a:off x="759222" y="7806855"/>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56" name="Google Shape;156;p28"/>
          <p:cNvSpPr txBox="1"/>
          <p:nvPr/>
        </p:nvSpPr>
        <p:spPr>
          <a:xfrm>
            <a:off x="404450" y="7806847"/>
            <a:ext cx="6760200" cy="1322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Font typeface="Cabin"/>
              <a:buChar char="●"/>
            </a:pPr>
            <a:r>
              <a:rPr lang="ar">
                <a:solidFill>
                  <a:schemeClr val="dk1"/>
                </a:solidFill>
                <a:highlight>
                  <a:srgbClr val="FFFFFF"/>
                </a:highlight>
                <a:latin typeface="Cabin"/>
                <a:ea typeface="Cabin"/>
                <a:cs typeface="Cabin"/>
                <a:sym typeface="Cabin"/>
              </a:rPr>
              <a:t>Involves offering oral feeds (of expressed breast milk or, when medically indicated, a combination of expressed breast milk and other fluids) without using feeding bottles and teats, but instead feeding by </a:t>
            </a:r>
            <a:r>
              <a:rPr b="1" lang="ar">
                <a:solidFill>
                  <a:schemeClr val="dk1"/>
                </a:solidFill>
                <a:highlight>
                  <a:srgbClr val="FFFFFF"/>
                </a:highlight>
                <a:latin typeface="Cabin"/>
                <a:ea typeface="Cabin"/>
                <a:cs typeface="Cabin"/>
                <a:sym typeface="Cabin"/>
              </a:rPr>
              <a:t>cup</a:t>
            </a:r>
            <a:r>
              <a:rPr lang="ar">
                <a:solidFill>
                  <a:schemeClr val="dk1"/>
                </a:solidFill>
                <a:highlight>
                  <a:srgbClr val="FFFFFF"/>
                </a:highlight>
                <a:latin typeface="Cabin"/>
                <a:ea typeface="Cabin"/>
                <a:cs typeface="Cabin"/>
                <a:sym typeface="Cabin"/>
              </a:rPr>
              <a:t>, </a:t>
            </a:r>
            <a:r>
              <a:rPr b="1" lang="ar">
                <a:solidFill>
                  <a:schemeClr val="dk1"/>
                </a:solidFill>
                <a:highlight>
                  <a:srgbClr val="FFFFFF"/>
                </a:highlight>
                <a:latin typeface="Cabin"/>
                <a:ea typeface="Cabin"/>
                <a:cs typeface="Cabin"/>
                <a:sym typeface="Cabin"/>
              </a:rPr>
              <a:t>dropper</a:t>
            </a:r>
            <a:r>
              <a:rPr lang="ar">
                <a:solidFill>
                  <a:schemeClr val="dk1"/>
                </a:solidFill>
                <a:highlight>
                  <a:srgbClr val="FFFFFF"/>
                </a:highlight>
                <a:latin typeface="Cabin"/>
                <a:ea typeface="Cabin"/>
                <a:cs typeface="Cabin"/>
                <a:sym typeface="Cabin"/>
              </a:rPr>
              <a:t>, or </a:t>
            </a:r>
            <a:r>
              <a:rPr b="1" lang="ar">
                <a:solidFill>
                  <a:schemeClr val="dk1"/>
                </a:solidFill>
                <a:highlight>
                  <a:srgbClr val="FFFFFF"/>
                </a:highlight>
                <a:latin typeface="Cabin"/>
                <a:ea typeface="Cabin"/>
                <a:cs typeface="Cabin"/>
                <a:sym typeface="Cabin"/>
              </a:rPr>
              <a:t>spoon</a:t>
            </a:r>
            <a:r>
              <a:rPr lang="ar">
                <a:solidFill>
                  <a:schemeClr val="dk1"/>
                </a:solidFill>
                <a:highlight>
                  <a:srgbClr val="FFFFFF"/>
                </a:highlight>
                <a:latin typeface="Cabin"/>
                <a:ea typeface="Cabin"/>
                <a:cs typeface="Cabin"/>
                <a:sym typeface="Cabin"/>
              </a:rPr>
              <a:t> when the infant is not on the breast.</a:t>
            </a:r>
            <a:endParaRPr>
              <a:solidFill>
                <a:schemeClr val="dk1"/>
              </a:solidFill>
              <a:highlight>
                <a:srgbClr val="FFFFFF"/>
              </a:highlight>
              <a:latin typeface="Cabin"/>
              <a:ea typeface="Cabin"/>
              <a:cs typeface="Cabin"/>
              <a:sym typeface="Cabin"/>
            </a:endParaRPr>
          </a:p>
        </p:txBody>
      </p:sp>
      <p:sp>
        <p:nvSpPr>
          <p:cNvPr id="157" name="Google Shape;157;p28"/>
          <p:cNvSpPr/>
          <p:nvPr/>
        </p:nvSpPr>
        <p:spPr>
          <a:xfrm>
            <a:off x="0" y="2652450"/>
            <a:ext cx="1260600" cy="280500"/>
          </a:xfrm>
          <a:prstGeom prst="homePlate">
            <a:avLst>
              <a:gd fmla="val 50000" name="adj"/>
            </a:avLst>
          </a:prstGeom>
          <a:solidFill>
            <a:srgbClr val="CC0000"/>
          </a:solidFill>
          <a:ln>
            <a:noFill/>
          </a:ln>
        </p:spPr>
        <p:txBody>
          <a:bodyPr anchorCtr="0" anchor="ctr" bIns="123025" lIns="123025" spcFirstLastPara="1" rIns="123025" wrap="square" tIns="123025">
            <a:noAutofit/>
          </a:bodyPr>
          <a:lstStyle/>
          <a:p>
            <a:pPr indent="0" lvl="0" marL="0" rtl="0" algn="ctr">
              <a:spcBef>
                <a:spcPts val="0"/>
              </a:spcBef>
              <a:spcAft>
                <a:spcPts val="0"/>
              </a:spcAft>
              <a:buNone/>
            </a:pPr>
            <a:r>
              <a:rPr b="1" lang="ar" sz="1300">
                <a:solidFill>
                  <a:srgbClr val="FFFFFF"/>
                </a:solidFill>
                <a:latin typeface="Cabin"/>
                <a:ea typeface="Cabin"/>
                <a:cs typeface="Cabin"/>
                <a:sym typeface="Cabin"/>
              </a:rPr>
              <a:t>IMPORTANT</a:t>
            </a:r>
            <a:endParaRPr b="1" sz="1300">
              <a:solidFill>
                <a:srgbClr val="FFFFFF"/>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9"/>
          <p:cNvSpPr txBox="1"/>
          <p:nvPr/>
        </p:nvSpPr>
        <p:spPr>
          <a:xfrm>
            <a:off x="757300" y="276175"/>
            <a:ext cx="58926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CREATING AND ENABLING ENVIRONMENT</a:t>
            </a:r>
            <a:endParaRPr b="1" sz="2000">
              <a:solidFill>
                <a:srgbClr val="990000"/>
              </a:solidFill>
              <a:latin typeface="Cabin"/>
              <a:ea typeface="Cabin"/>
              <a:cs typeface="Cabin"/>
              <a:sym typeface="Cabin"/>
            </a:endParaRPr>
          </a:p>
        </p:txBody>
      </p:sp>
      <p:cxnSp>
        <p:nvCxnSpPr>
          <p:cNvPr id="163" name="Google Shape;163;p29"/>
          <p:cNvCxnSpPr/>
          <p:nvPr/>
        </p:nvCxnSpPr>
        <p:spPr>
          <a:xfrm>
            <a:off x="754672" y="75336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64" name="Google Shape;164;p29"/>
          <p:cNvSpPr txBox="1"/>
          <p:nvPr/>
        </p:nvSpPr>
        <p:spPr>
          <a:xfrm>
            <a:off x="399900" y="763850"/>
            <a:ext cx="6760200" cy="3724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Font typeface="Cabin"/>
              <a:buChar char="●"/>
            </a:pPr>
            <a:r>
              <a:rPr b="1" lang="ar" sz="1600">
                <a:solidFill>
                  <a:srgbClr val="990000"/>
                </a:solidFill>
                <a:highlight>
                  <a:srgbClr val="FFFFFF"/>
                </a:highlight>
                <a:latin typeface="Cabin"/>
                <a:ea typeface="Cabin"/>
                <a:cs typeface="Cabin"/>
                <a:sym typeface="Cabin"/>
              </a:rPr>
              <a:t>Breastfeeding policies in facilities</a:t>
            </a:r>
            <a:r>
              <a:rPr lang="ar">
                <a:solidFill>
                  <a:schemeClr val="dk1"/>
                </a:solidFill>
                <a:highlight>
                  <a:srgbClr val="FFFFFF"/>
                </a:highlight>
                <a:latin typeface="Cabin"/>
                <a:ea typeface="Cabin"/>
                <a:cs typeface="Cabin"/>
                <a:sym typeface="Cabin"/>
              </a:rPr>
              <a:t> providing maternity and newborn services need to cover all established standards of practice and be fully implemented and publicly and regularly communicated to staff.</a:t>
            </a:r>
            <a:endParaRPr>
              <a:solidFill>
                <a:schemeClr val="dk1"/>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b="1" lang="ar" sz="1600">
                <a:solidFill>
                  <a:srgbClr val="990000"/>
                </a:solidFill>
                <a:highlight>
                  <a:srgbClr val="FFFFFF"/>
                </a:highlight>
                <a:latin typeface="Cabin"/>
                <a:ea typeface="Cabin"/>
                <a:cs typeface="Cabin"/>
                <a:sym typeface="Cabin"/>
              </a:rPr>
              <a:t>Training of health workers</a:t>
            </a:r>
            <a:r>
              <a:rPr lang="ar">
                <a:solidFill>
                  <a:schemeClr val="dk1"/>
                </a:solidFill>
                <a:highlight>
                  <a:srgbClr val="FFFFFF"/>
                </a:highlight>
                <a:latin typeface="Cabin"/>
                <a:ea typeface="Cabin"/>
                <a:cs typeface="Cabin"/>
                <a:sym typeface="Cabin"/>
              </a:rPr>
              <a:t> enables them to build on existing knowledge and develop effective skills, give consistent messages and implement policy standards according to their roles.</a:t>
            </a:r>
            <a:endParaRPr>
              <a:solidFill>
                <a:schemeClr val="dk1"/>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Clr>
                <a:schemeClr val="dk1"/>
              </a:buClr>
              <a:buSzPts val="1400"/>
              <a:buFont typeface="Cabin"/>
              <a:buChar char="●"/>
            </a:pPr>
            <a:r>
              <a:rPr b="1" lang="ar" sz="1600">
                <a:solidFill>
                  <a:srgbClr val="990000"/>
                </a:solidFill>
                <a:highlight>
                  <a:srgbClr val="FFFFFF"/>
                </a:highlight>
                <a:latin typeface="Cabin"/>
                <a:ea typeface="Cabin"/>
                <a:cs typeface="Cabin"/>
                <a:sym typeface="Cabin"/>
              </a:rPr>
              <a:t>Antenatal breastfeeding education for mothers</a:t>
            </a:r>
            <a:r>
              <a:rPr lang="ar">
                <a:solidFill>
                  <a:schemeClr val="dk1"/>
                </a:solidFill>
                <a:highlight>
                  <a:srgbClr val="FFFFFF"/>
                </a:highlight>
                <a:latin typeface="Cabin"/>
                <a:ea typeface="Cabin"/>
                <a:cs typeface="Cabin"/>
                <a:sym typeface="Cabin"/>
              </a:rPr>
              <a:t> can encourage discussion, help prepare mothers practically and promote initiation of breastfeeding after delivery. It may include counselling and information given in a variety of ways.</a:t>
            </a:r>
            <a:endParaRPr>
              <a:solidFill>
                <a:schemeClr val="dk1"/>
              </a:solidFill>
              <a:highlight>
                <a:srgbClr val="FFFFFF"/>
              </a:highlight>
              <a:latin typeface="Cabin"/>
              <a:ea typeface="Cabin"/>
              <a:cs typeface="Cabin"/>
              <a:sym typeface="Cabin"/>
            </a:endParaRPr>
          </a:p>
          <a:p>
            <a:pPr indent="-317500" lvl="0" marL="457200" rtl="0" algn="l">
              <a:lnSpc>
                <a:spcPct val="115000"/>
              </a:lnSpc>
              <a:spcBef>
                <a:spcPts val="0"/>
              </a:spcBef>
              <a:spcAft>
                <a:spcPts val="0"/>
              </a:spcAft>
              <a:buClr>
                <a:schemeClr val="dk1"/>
              </a:buClr>
              <a:buSzPts val="1400"/>
              <a:buFont typeface="Cabin"/>
              <a:buChar char="●"/>
            </a:pPr>
            <a:r>
              <a:rPr b="1" lang="ar" sz="1600">
                <a:solidFill>
                  <a:srgbClr val="990000"/>
                </a:solidFill>
                <a:highlight>
                  <a:srgbClr val="FFFFFF"/>
                </a:highlight>
                <a:latin typeface="Cabin"/>
                <a:ea typeface="Cabin"/>
                <a:cs typeface="Cabin"/>
                <a:sym typeface="Cabin"/>
              </a:rPr>
              <a:t>Discharge planning and linkage to continuing support </a:t>
            </a:r>
            <a:r>
              <a:rPr lang="ar">
                <a:solidFill>
                  <a:schemeClr val="dk1"/>
                </a:solidFill>
                <a:highlight>
                  <a:srgbClr val="FFFFFF"/>
                </a:highlight>
                <a:latin typeface="Cabin"/>
                <a:ea typeface="Cabin"/>
                <a:cs typeface="Cabin"/>
                <a:sym typeface="Cabin"/>
              </a:rPr>
              <a:t>before discharge from the facility providing maternity and newborn services, it is necessary to plan for breastfeeding after discharge and to provide linkage to continuing and consistent support outside the facility, to help mothers to sustain breastfeeding.</a:t>
            </a:r>
            <a:endParaRPr>
              <a:solidFill>
                <a:schemeClr val="dk1"/>
              </a:solidFill>
              <a:highlight>
                <a:srgbClr val="FFFFFF"/>
              </a:highlight>
              <a:latin typeface="Cabin"/>
              <a:ea typeface="Cabin"/>
              <a:cs typeface="Cabin"/>
              <a:sym typeface="Cabin"/>
            </a:endParaRPr>
          </a:p>
        </p:txBody>
      </p:sp>
      <p:sp>
        <p:nvSpPr>
          <p:cNvPr id="165" name="Google Shape;165;p29"/>
          <p:cNvSpPr txBox="1"/>
          <p:nvPr/>
        </p:nvSpPr>
        <p:spPr>
          <a:xfrm>
            <a:off x="979575" y="4386450"/>
            <a:ext cx="5797500" cy="609000"/>
          </a:xfrm>
          <a:prstGeom prst="rect">
            <a:avLst/>
          </a:prstGeom>
          <a:noFill/>
          <a:ln>
            <a:noFill/>
          </a:ln>
        </p:spPr>
        <p:txBody>
          <a:bodyPr anchorCtr="0" anchor="t" bIns="122150" lIns="122150" spcFirstLastPara="1" rIns="122150" wrap="square" tIns="122150">
            <a:noAutofit/>
          </a:bodyPr>
          <a:lstStyle/>
          <a:p>
            <a:pPr indent="0" lvl="0" marL="0" rtl="0" algn="ctr">
              <a:lnSpc>
                <a:spcPct val="115000"/>
              </a:lnSpc>
              <a:spcBef>
                <a:spcPts val="1200"/>
              </a:spcBef>
              <a:spcAft>
                <a:spcPts val="0"/>
              </a:spcAft>
              <a:buClr>
                <a:schemeClr val="dk1"/>
              </a:buClr>
              <a:buSzPts val="1100"/>
              <a:buFont typeface="Arial"/>
              <a:buNone/>
            </a:pPr>
            <a:r>
              <a:rPr b="1" lang="ar" sz="2000">
                <a:solidFill>
                  <a:srgbClr val="990000"/>
                </a:solidFill>
                <a:latin typeface="Cabin"/>
                <a:ea typeface="Cabin"/>
                <a:cs typeface="Cabin"/>
                <a:sym typeface="Cabin"/>
              </a:rPr>
              <a:t>TEN STEPS TO SUCCESSFUL BREASTFEEDING</a:t>
            </a:r>
            <a:endParaRPr b="1" sz="2000">
              <a:solidFill>
                <a:srgbClr val="990000"/>
              </a:solidFill>
              <a:latin typeface="Cabin"/>
              <a:ea typeface="Cabin"/>
              <a:cs typeface="Cabin"/>
              <a:sym typeface="Cabin"/>
            </a:endParaRPr>
          </a:p>
          <a:p>
            <a:pPr indent="0" lvl="0" marL="0" rtl="0" algn="ctr">
              <a:spcBef>
                <a:spcPts val="1200"/>
              </a:spcBef>
              <a:spcAft>
                <a:spcPts val="0"/>
              </a:spcAft>
              <a:buNone/>
            </a:pPr>
            <a:r>
              <a:t/>
            </a:r>
            <a:endParaRPr b="1" sz="2000">
              <a:solidFill>
                <a:srgbClr val="990000"/>
              </a:solidFill>
              <a:latin typeface="Cabin"/>
              <a:ea typeface="Cabin"/>
              <a:cs typeface="Cabin"/>
              <a:sym typeface="Cabin"/>
            </a:endParaRPr>
          </a:p>
        </p:txBody>
      </p:sp>
      <p:cxnSp>
        <p:nvCxnSpPr>
          <p:cNvPr id="166" name="Google Shape;166;p29"/>
          <p:cNvCxnSpPr/>
          <p:nvPr/>
        </p:nvCxnSpPr>
        <p:spPr>
          <a:xfrm>
            <a:off x="916272" y="5016036"/>
            <a:ext cx="5860800" cy="10500"/>
          </a:xfrm>
          <a:prstGeom prst="straightConnector1">
            <a:avLst/>
          </a:prstGeom>
          <a:noFill/>
          <a:ln cap="flat" cmpd="sng" w="28575">
            <a:solidFill>
              <a:srgbClr val="990000"/>
            </a:solidFill>
            <a:prstDash val="solid"/>
            <a:round/>
            <a:headEnd len="med" w="med" type="diamond"/>
            <a:tailEnd len="med" w="med" type="diamond"/>
          </a:ln>
        </p:spPr>
      </p:cxnSp>
      <p:graphicFrame>
        <p:nvGraphicFramePr>
          <p:cNvPr id="167" name="Google Shape;167;p29"/>
          <p:cNvGraphicFramePr/>
          <p:nvPr/>
        </p:nvGraphicFramePr>
        <p:xfrm>
          <a:off x="247150" y="5220000"/>
          <a:ext cx="3000000" cy="3000000"/>
        </p:xfrm>
        <a:graphic>
          <a:graphicData uri="http://schemas.openxmlformats.org/drawingml/2006/table">
            <a:tbl>
              <a:tblPr>
                <a:noFill/>
                <a:tableStyleId>{97A955A0-0BB7-45B7-BC1A-0933CC6906FD}</a:tableStyleId>
              </a:tblPr>
              <a:tblGrid>
                <a:gridCol w="553100"/>
                <a:gridCol w="6530300"/>
              </a:tblGrid>
              <a:tr h="199400">
                <a:tc gridSpan="2">
                  <a:txBody>
                    <a:bodyPr/>
                    <a:lstStyle/>
                    <a:p>
                      <a:pPr indent="0" lvl="0" marL="0" rtl="0" algn="ctr">
                        <a:lnSpc>
                          <a:spcPct val="115000"/>
                        </a:lnSpc>
                        <a:spcBef>
                          <a:spcPts val="0"/>
                        </a:spcBef>
                        <a:spcAft>
                          <a:spcPts val="0"/>
                        </a:spcAft>
                        <a:buNone/>
                      </a:pPr>
                      <a:r>
                        <a:rPr b="1" lang="ar" sz="1800">
                          <a:solidFill>
                            <a:srgbClr val="FFFFFF"/>
                          </a:solidFill>
                          <a:latin typeface="Cabin"/>
                          <a:ea typeface="Cabin"/>
                          <a:cs typeface="Cabin"/>
                          <a:sym typeface="Cabin"/>
                        </a:rPr>
                        <a:t>WHO/UNICEF Ten Steps to Successful Breastfeeding</a:t>
                      </a:r>
                      <a:endParaRPr b="1" sz="1800">
                        <a:solidFill>
                          <a:srgbClr val="FFFFFF"/>
                        </a:solidFill>
                        <a:latin typeface="Cabin"/>
                        <a:ea typeface="Cabin"/>
                        <a:cs typeface="Cabin"/>
                        <a:sym typeface="Cabin"/>
                      </a:endParaRPr>
                    </a:p>
                  </a:txBody>
                  <a:tcPr marT="45725" marB="45725" marR="91450" marL="9145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38100">
                      <a:solidFill>
                        <a:srgbClr val="D9D9D9"/>
                      </a:solidFill>
                      <a:prstDash val="solid"/>
                      <a:round/>
                      <a:headEnd len="sm" w="sm" type="none"/>
                      <a:tailEnd len="sm" w="sm" type="none"/>
                    </a:lnB>
                    <a:solidFill>
                      <a:srgbClr val="990000"/>
                    </a:solidFill>
                  </a:tcPr>
                </a:tc>
                <a:tc hMerge="1"/>
              </a:tr>
              <a:tr h="180300">
                <a:tc>
                  <a:txBody>
                    <a:bodyPr/>
                    <a:lstStyle/>
                    <a:p>
                      <a:pPr indent="0" lvl="0" marL="0" rtl="0" algn="ctr">
                        <a:lnSpc>
                          <a:spcPct val="115000"/>
                        </a:lnSpc>
                        <a:spcBef>
                          <a:spcPts val="0"/>
                        </a:spcBef>
                        <a:spcAft>
                          <a:spcPts val="0"/>
                        </a:spcAft>
                        <a:buNone/>
                      </a:pPr>
                      <a:r>
                        <a:rPr b="1" lang="ar">
                          <a:latin typeface="Cabin"/>
                          <a:ea typeface="Cabin"/>
                          <a:cs typeface="Cabin"/>
                          <a:sym typeface="Cabin"/>
                        </a:rPr>
                        <a:t>1</a:t>
                      </a:r>
                      <a:endParaRPr b="1">
                        <a:latin typeface="Cabin"/>
                        <a:ea typeface="Cabin"/>
                        <a:cs typeface="Cabin"/>
                        <a:sym typeface="Cabin"/>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381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A9999"/>
                    </a:solidFill>
                  </a:tcPr>
                </a:tc>
                <a:tc>
                  <a:txBody>
                    <a:bodyPr/>
                    <a:lstStyle/>
                    <a:p>
                      <a:pPr indent="0" lvl="0" marL="0" rtl="0" algn="l">
                        <a:lnSpc>
                          <a:spcPct val="115000"/>
                        </a:lnSpc>
                        <a:spcBef>
                          <a:spcPts val="0"/>
                        </a:spcBef>
                        <a:spcAft>
                          <a:spcPts val="0"/>
                        </a:spcAft>
                        <a:buNone/>
                      </a:pPr>
                      <a:r>
                        <a:rPr lang="ar">
                          <a:solidFill>
                            <a:srgbClr val="002060"/>
                          </a:solidFill>
                          <a:latin typeface="Cabin"/>
                          <a:ea typeface="Cabin"/>
                          <a:cs typeface="Cabin"/>
                          <a:sym typeface="Cabin"/>
                        </a:rPr>
                        <a:t>Have a written breastfeeding policy communicated to all health care staff.</a:t>
                      </a:r>
                      <a:endParaRPr>
                        <a:solidFill>
                          <a:srgbClr val="002060"/>
                        </a:solidFill>
                        <a:latin typeface="Cabin"/>
                        <a:ea typeface="Cabin"/>
                        <a:cs typeface="Cabin"/>
                        <a:sym typeface="Cabin"/>
                      </a:endParaRPr>
                    </a:p>
                  </a:txBody>
                  <a:tcPr marT="45725" marB="45725" marR="91450" marL="9145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381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180300">
                <a:tc>
                  <a:txBody>
                    <a:bodyPr/>
                    <a:lstStyle/>
                    <a:p>
                      <a:pPr indent="0" lvl="0" marL="0" rtl="0" algn="ctr">
                        <a:lnSpc>
                          <a:spcPct val="115000"/>
                        </a:lnSpc>
                        <a:spcBef>
                          <a:spcPts val="0"/>
                        </a:spcBef>
                        <a:spcAft>
                          <a:spcPts val="0"/>
                        </a:spcAft>
                        <a:buNone/>
                      </a:pPr>
                      <a:r>
                        <a:rPr b="1" lang="ar">
                          <a:latin typeface="Cabin"/>
                          <a:ea typeface="Cabin"/>
                          <a:cs typeface="Cabin"/>
                          <a:sym typeface="Cabin"/>
                        </a:rPr>
                        <a:t>2</a:t>
                      </a:r>
                      <a:endParaRPr b="1">
                        <a:latin typeface="Cabin"/>
                        <a:ea typeface="Cabin"/>
                        <a:cs typeface="Cabin"/>
                        <a:sym typeface="Cabin"/>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A9999"/>
                    </a:solidFill>
                  </a:tcPr>
                </a:tc>
                <a:tc>
                  <a:txBody>
                    <a:bodyPr/>
                    <a:lstStyle/>
                    <a:p>
                      <a:pPr indent="0" lvl="0" marL="0" rtl="0" algn="l">
                        <a:lnSpc>
                          <a:spcPct val="115000"/>
                        </a:lnSpc>
                        <a:spcBef>
                          <a:spcPts val="0"/>
                        </a:spcBef>
                        <a:spcAft>
                          <a:spcPts val="0"/>
                        </a:spcAft>
                        <a:buNone/>
                      </a:pPr>
                      <a:r>
                        <a:rPr lang="ar">
                          <a:latin typeface="Cabin"/>
                          <a:ea typeface="Cabin"/>
                          <a:cs typeface="Cabin"/>
                          <a:sym typeface="Cabin"/>
                        </a:rPr>
                        <a:t>Train all health care staff to implement this policy.</a:t>
                      </a:r>
                      <a:endParaRPr>
                        <a:latin typeface="Cabin"/>
                        <a:ea typeface="Cabin"/>
                        <a:cs typeface="Cabin"/>
                        <a:sym typeface="Cabin"/>
                      </a:endParaRPr>
                    </a:p>
                  </a:txBody>
                  <a:tcPr marT="45725" marB="45725" marR="91450" marL="9145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180300">
                <a:tc>
                  <a:txBody>
                    <a:bodyPr/>
                    <a:lstStyle/>
                    <a:p>
                      <a:pPr indent="0" lvl="0" marL="0" rtl="0" algn="ctr">
                        <a:lnSpc>
                          <a:spcPct val="115000"/>
                        </a:lnSpc>
                        <a:spcBef>
                          <a:spcPts val="0"/>
                        </a:spcBef>
                        <a:spcAft>
                          <a:spcPts val="0"/>
                        </a:spcAft>
                        <a:buNone/>
                      </a:pPr>
                      <a:r>
                        <a:rPr b="1" lang="ar">
                          <a:latin typeface="Cabin"/>
                          <a:ea typeface="Cabin"/>
                          <a:cs typeface="Cabin"/>
                          <a:sym typeface="Cabin"/>
                        </a:rPr>
                        <a:t>3</a:t>
                      </a:r>
                      <a:endParaRPr b="1">
                        <a:latin typeface="Cabin"/>
                        <a:ea typeface="Cabin"/>
                        <a:cs typeface="Cabin"/>
                        <a:sym typeface="Cabin"/>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A9999"/>
                    </a:solidFill>
                  </a:tcPr>
                </a:tc>
                <a:tc>
                  <a:txBody>
                    <a:bodyPr/>
                    <a:lstStyle/>
                    <a:p>
                      <a:pPr indent="0" lvl="0" marL="0" rtl="0" algn="l">
                        <a:lnSpc>
                          <a:spcPct val="115000"/>
                        </a:lnSpc>
                        <a:spcBef>
                          <a:spcPts val="0"/>
                        </a:spcBef>
                        <a:spcAft>
                          <a:spcPts val="0"/>
                        </a:spcAft>
                        <a:buNone/>
                      </a:pPr>
                      <a:r>
                        <a:rPr lang="ar">
                          <a:solidFill>
                            <a:srgbClr val="002060"/>
                          </a:solidFill>
                          <a:latin typeface="Cabin"/>
                          <a:ea typeface="Cabin"/>
                          <a:cs typeface="Cabin"/>
                          <a:sym typeface="Cabin"/>
                        </a:rPr>
                        <a:t>Inform all pregnant women about benefits of breastfeeding.</a:t>
                      </a:r>
                      <a:endParaRPr>
                        <a:solidFill>
                          <a:srgbClr val="002060"/>
                        </a:solidFill>
                        <a:latin typeface="Cabin"/>
                        <a:ea typeface="Cabin"/>
                        <a:cs typeface="Cabin"/>
                        <a:sym typeface="Cabin"/>
                      </a:endParaRPr>
                    </a:p>
                  </a:txBody>
                  <a:tcPr marT="45725" marB="45725" marR="91450" marL="9145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180300">
                <a:tc>
                  <a:txBody>
                    <a:bodyPr/>
                    <a:lstStyle/>
                    <a:p>
                      <a:pPr indent="0" lvl="0" marL="0" rtl="0" algn="ctr">
                        <a:lnSpc>
                          <a:spcPct val="115000"/>
                        </a:lnSpc>
                        <a:spcBef>
                          <a:spcPts val="0"/>
                        </a:spcBef>
                        <a:spcAft>
                          <a:spcPts val="0"/>
                        </a:spcAft>
                        <a:buNone/>
                      </a:pPr>
                      <a:r>
                        <a:rPr b="1" lang="ar">
                          <a:latin typeface="Cabin"/>
                          <a:ea typeface="Cabin"/>
                          <a:cs typeface="Cabin"/>
                          <a:sym typeface="Cabin"/>
                        </a:rPr>
                        <a:t>4</a:t>
                      </a:r>
                      <a:endParaRPr b="1">
                        <a:latin typeface="Cabin"/>
                        <a:ea typeface="Cabin"/>
                        <a:cs typeface="Cabin"/>
                        <a:sym typeface="Cabin"/>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A9999"/>
                    </a:solidFill>
                  </a:tcPr>
                </a:tc>
                <a:tc>
                  <a:txBody>
                    <a:bodyPr/>
                    <a:lstStyle/>
                    <a:p>
                      <a:pPr indent="0" lvl="0" marL="0" rtl="0" algn="l">
                        <a:lnSpc>
                          <a:spcPct val="115000"/>
                        </a:lnSpc>
                        <a:spcBef>
                          <a:spcPts val="0"/>
                        </a:spcBef>
                        <a:spcAft>
                          <a:spcPts val="0"/>
                        </a:spcAft>
                        <a:buNone/>
                      </a:pPr>
                      <a:r>
                        <a:rPr lang="ar">
                          <a:latin typeface="Cabin"/>
                          <a:ea typeface="Cabin"/>
                          <a:cs typeface="Cabin"/>
                          <a:sym typeface="Cabin"/>
                        </a:rPr>
                        <a:t>Initiate the breastfeeding within the first hour.</a:t>
                      </a:r>
                      <a:endParaRPr>
                        <a:latin typeface="Cabin"/>
                        <a:ea typeface="Cabin"/>
                        <a:cs typeface="Cabin"/>
                        <a:sym typeface="Cabin"/>
                      </a:endParaRPr>
                    </a:p>
                  </a:txBody>
                  <a:tcPr marT="45725" marB="45725" marR="91450" marL="9145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180300">
                <a:tc>
                  <a:txBody>
                    <a:bodyPr/>
                    <a:lstStyle/>
                    <a:p>
                      <a:pPr indent="0" lvl="0" marL="0" rtl="0" algn="ctr">
                        <a:lnSpc>
                          <a:spcPct val="115000"/>
                        </a:lnSpc>
                        <a:spcBef>
                          <a:spcPts val="0"/>
                        </a:spcBef>
                        <a:spcAft>
                          <a:spcPts val="0"/>
                        </a:spcAft>
                        <a:buNone/>
                      </a:pPr>
                      <a:r>
                        <a:rPr b="1" lang="ar">
                          <a:latin typeface="Cabin"/>
                          <a:ea typeface="Cabin"/>
                          <a:cs typeface="Cabin"/>
                          <a:sym typeface="Cabin"/>
                        </a:rPr>
                        <a:t>5 </a:t>
                      </a:r>
                      <a:endParaRPr b="1">
                        <a:latin typeface="Cabin"/>
                        <a:ea typeface="Cabin"/>
                        <a:cs typeface="Cabin"/>
                        <a:sym typeface="Cabin"/>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A9999"/>
                    </a:solidFill>
                  </a:tcPr>
                </a:tc>
                <a:tc>
                  <a:txBody>
                    <a:bodyPr/>
                    <a:lstStyle/>
                    <a:p>
                      <a:pPr indent="0" lvl="0" marL="0" rtl="0" algn="l">
                        <a:lnSpc>
                          <a:spcPct val="115000"/>
                        </a:lnSpc>
                        <a:spcBef>
                          <a:spcPts val="0"/>
                        </a:spcBef>
                        <a:spcAft>
                          <a:spcPts val="0"/>
                        </a:spcAft>
                        <a:buNone/>
                      </a:pPr>
                      <a:r>
                        <a:rPr lang="ar">
                          <a:solidFill>
                            <a:srgbClr val="002060"/>
                          </a:solidFill>
                          <a:latin typeface="Cabin"/>
                          <a:ea typeface="Cabin"/>
                          <a:cs typeface="Cabin"/>
                          <a:sym typeface="Cabin"/>
                        </a:rPr>
                        <a:t>Show mothers how to breastfeed and how to maintain lactation.</a:t>
                      </a:r>
                      <a:endParaRPr>
                        <a:solidFill>
                          <a:srgbClr val="002060"/>
                        </a:solidFill>
                        <a:latin typeface="Cabin"/>
                        <a:ea typeface="Cabin"/>
                        <a:cs typeface="Cabin"/>
                        <a:sym typeface="Cabin"/>
                      </a:endParaRPr>
                    </a:p>
                  </a:txBody>
                  <a:tcPr marT="45725" marB="45725" marR="91450" marL="9145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180300">
                <a:tc>
                  <a:txBody>
                    <a:bodyPr/>
                    <a:lstStyle/>
                    <a:p>
                      <a:pPr indent="0" lvl="0" marL="0" rtl="0" algn="ctr">
                        <a:lnSpc>
                          <a:spcPct val="115000"/>
                        </a:lnSpc>
                        <a:spcBef>
                          <a:spcPts val="0"/>
                        </a:spcBef>
                        <a:spcAft>
                          <a:spcPts val="0"/>
                        </a:spcAft>
                        <a:buNone/>
                      </a:pPr>
                      <a:r>
                        <a:rPr b="1" lang="ar">
                          <a:latin typeface="Cabin"/>
                          <a:ea typeface="Cabin"/>
                          <a:cs typeface="Cabin"/>
                          <a:sym typeface="Cabin"/>
                        </a:rPr>
                        <a:t>6</a:t>
                      </a:r>
                      <a:endParaRPr b="1">
                        <a:latin typeface="Cabin"/>
                        <a:ea typeface="Cabin"/>
                        <a:cs typeface="Cabin"/>
                        <a:sym typeface="Cabin"/>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A9999"/>
                    </a:solidFill>
                  </a:tcPr>
                </a:tc>
                <a:tc>
                  <a:txBody>
                    <a:bodyPr/>
                    <a:lstStyle/>
                    <a:p>
                      <a:pPr indent="0" lvl="0" marL="0" rtl="0" algn="l">
                        <a:lnSpc>
                          <a:spcPct val="115000"/>
                        </a:lnSpc>
                        <a:spcBef>
                          <a:spcPts val="0"/>
                        </a:spcBef>
                        <a:spcAft>
                          <a:spcPts val="0"/>
                        </a:spcAft>
                        <a:buNone/>
                      </a:pPr>
                      <a:r>
                        <a:rPr lang="ar">
                          <a:latin typeface="Cabin"/>
                          <a:ea typeface="Cabin"/>
                          <a:cs typeface="Cabin"/>
                          <a:sym typeface="Cabin"/>
                        </a:rPr>
                        <a:t>Give newborn infants no food or drink other than breast milk, unless  medically indicated.</a:t>
                      </a:r>
                      <a:endParaRPr>
                        <a:latin typeface="Cabin"/>
                        <a:ea typeface="Cabin"/>
                        <a:cs typeface="Cabin"/>
                        <a:sym typeface="Cabin"/>
                      </a:endParaRPr>
                    </a:p>
                  </a:txBody>
                  <a:tcPr marT="45725" marB="45725" marR="91450" marL="9145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180300">
                <a:tc>
                  <a:txBody>
                    <a:bodyPr/>
                    <a:lstStyle/>
                    <a:p>
                      <a:pPr indent="0" lvl="0" marL="0" rtl="0" algn="ctr">
                        <a:lnSpc>
                          <a:spcPct val="115000"/>
                        </a:lnSpc>
                        <a:spcBef>
                          <a:spcPts val="0"/>
                        </a:spcBef>
                        <a:spcAft>
                          <a:spcPts val="0"/>
                        </a:spcAft>
                        <a:buNone/>
                      </a:pPr>
                      <a:r>
                        <a:rPr b="1" lang="ar">
                          <a:latin typeface="Cabin"/>
                          <a:ea typeface="Cabin"/>
                          <a:cs typeface="Cabin"/>
                          <a:sym typeface="Cabin"/>
                        </a:rPr>
                        <a:t>7</a:t>
                      </a:r>
                      <a:endParaRPr b="1">
                        <a:latin typeface="Cabin"/>
                        <a:ea typeface="Cabin"/>
                        <a:cs typeface="Cabin"/>
                        <a:sym typeface="Cabin"/>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A9999"/>
                    </a:solidFill>
                  </a:tcPr>
                </a:tc>
                <a:tc>
                  <a:txBody>
                    <a:bodyPr/>
                    <a:lstStyle/>
                    <a:p>
                      <a:pPr indent="0" lvl="0" marL="0" rtl="0" algn="l">
                        <a:lnSpc>
                          <a:spcPct val="115000"/>
                        </a:lnSpc>
                        <a:spcBef>
                          <a:spcPts val="0"/>
                        </a:spcBef>
                        <a:spcAft>
                          <a:spcPts val="0"/>
                        </a:spcAft>
                        <a:buNone/>
                      </a:pPr>
                      <a:r>
                        <a:rPr lang="ar">
                          <a:solidFill>
                            <a:srgbClr val="002060"/>
                          </a:solidFill>
                          <a:latin typeface="Cabin"/>
                          <a:ea typeface="Cabin"/>
                          <a:cs typeface="Cabin"/>
                          <a:sym typeface="Cabin"/>
                        </a:rPr>
                        <a:t>Allow mothers and infants to remain together 24 hour a day.</a:t>
                      </a:r>
                      <a:endParaRPr>
                        <a:solidFill>
                          <a:srgbClr val="002060"/>
                        </a:solidFill>
                        <a:latin typeface="Cabin"/>
                        <a:ea typeface="Cabin"/>
                        <a:cs typeface="Cabin"/>
                        <a:sym typeface="Cabin"/>
                      </a:endParaRPr>
                    </a:p>
                  </a:txBody>
                  <a:tcPr marT="45725" marB="45725" marR="91450" marL="9145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180300">
                <a:tc>
                  <a:txBody>
                    <a:bodyPr/>
                    <a:lstStyle/>
                    <a:p>
                      <a:pPr indent="0" lvl="0" marL="0" rtl="0" algn="ctr">
                        <a:lnSpc>
                          <a:spcPct val="115000"/>
                        </a:lnSpc>
                        <a:spcBef>
                          <a:spcPts val="0"/>
                        </a:spcBef>
                        <a:spcAft>
                          <a:spcPts val="0"/>
                        </a:spcAft>
                        <a:buNone/>
                      </a:pPr>
                      <a:r>
                        <a:rPr b="1" lang="ar">
                          <a:latin typeface="Cabin"/>
                          <a:ea typeface="Cabin"/>
                          <a:cs typeface="Cabin"/>
                          <a:sym typeface="Cabin"/>
                        </a:rPr>
                        <a:t>8</a:t>
                      </a:r>
                      <a:endParaRPr b="1">
                        <a:latin typeface="Cabin"/>
                        <a:ea typeface="Cabin"/>
                        <a:cs typeface="Cabin"/>
                        <a:sym typeface="Cabin"/>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A9999"/>
                    </a:solidFill>
                  </a:tcPr>
                </a:tc>
                <a:tc>
                  <a:txBody>
                    <a:bodyPr/>
                    <a:lstStyle/>
                    <a:p>
                      <a:pPr indent="0" lvl="0" marL="0" rtl="0" algn="l">
                        <a:lnSpc>
                          <a:spcPct val="115000"/>
                        </a:lnSpc>
                        <a:spcBef>
                          <a:spcPts val="0"/>
                        </a:spcBef>
                        <a:spcAft>
                          <a:spcPts val="0"/>
                        </a:spcAft>
                        <a:buNone/>
                      </a:pPr>
                      <a:r>
                        <a:rPr lang="ar">
                          <a:latin typeface="Cabin"/>
                          <a:ea typeface="Cabin"/>
                          <a:cs typeface="Cabin"/>
                          <a:sym typeface="Cabin"/>
                        </a:rPr>
                        <a:t>Encourage breast feeding on demand.</a:t>
                      </a:r>
                      <a:endParaRPr>
                        <a:latin typeface="Cabin"/>
                        <a:ea typeface="Cabin"/>
                        <a:cs typeface="Cabin"/>
                        <a:sym typeface="Cabin"/>
                      </a:endParaRPr>
                    </a:p>
                  </a:txBody>
                  <a:tcPr marT="45725" marB="45725" marR="91450" marL="9145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180300">
                <a:tc>
                  <a:txBody>
                    <a:bodyPr/>
                    <a:lstStyle/>
                    <a:p>
                      <a:pPr indent="0" lvl="0" marL="0" rtl="0" algn="ctr">
                        <a:lnSpc>
                          <a:spcPct val="115000"/>
                        </a:lnSpc>
                        <a:spcBef>
                          <a:spcPts val="0"/>
                        </a:spcBef>
                        <a:spcAft>
                          <a:spcPts val="0"/>
                        </a:spcAft>
                        <a:buNone/>
                      </a:pPr>
                      <a:r>
                        <a:rPr b="1" lang="ar">
                          <a:latin typeface="Cabin"/>
                          <a:ea typeface="Cabin"/>
                          <a:cs typeface="Cabin"/>
                          <a:sym typeface="Cabin"/>
                        </a:rPr>
                        <a:t>9</a:t>
                      </a:r>
                      <a:endParaRPr b="1">
                        <a:latin typeface="Cabin"/>
                        <a:ea typeface="Cabin"/>
                        <a:cs typeface="Cabin"/>
                        <a:sym typeface="Cabin"/>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A9999"/>
                    </a:solidFill>
                  </a:tcPr>
                </a:tc>
                <a:tc>
                  <a:txBody>
                    <a:bodyPr/>
                    <a:lstStyle/>
                    <a:p>
                      <a:pPr indent="0" lvl="0" marL="0" rtl="0" algn="l">
                        <a:lnSpc>
                          <a:spcPct val="115000"/>
                        </a:lnSpc>
                        <a:spcBef>
                          <a:spcPts val="0"/>
                        </a:spcBef>
                        <a:spcAft>
                          <a:spcPts val="0"/>
                        </a:spcAft>
                        <a:buNone/>
                      </a:pPr>
                      <a:r>
                        <a:rPr lang="ar">
                          <a:solidFill>
                            <a:srgbClr val="002060"/>
                          </a:solidFill>
                          <a:latin typeface="Cabin"/>
                          <a:ea typeface="Cabin"/>
                          <a:cs typeface="Cabin"/>
                          <a:sym typeface="Cabin"/>
                        </a:rPr>
                        <a:t>Give no artificial nipples or pacifiers to breastfeeding infants.</a:t>
                      </a:r>
                      <a:endParaRPr>
                        <a:solidFill>
                          <a:srgbClr val="002060"/>
                        </a:solidFill>
                        <a:latin typeface="Cabin"/>
                        <a:ea typeface="Cabin"/>
                        <a:cs typeface="Cabin"/>
                        <a:sym typeface="Cabin"/>
                      </a:endParaRPr>
                    </a:p>
                  </a:txBody>
                  <a:tcPr marT="45725" marB="45725" marR="91450" marL="9145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305850">
                <a:tc>
                  <a:txBody>
                    <a:bodyPr/>
                    <a:lstStyle/>
                    <a:p>
                      <a:pPr indent="0" lvl="0" marL="0" rtl="0" algn="ctr">
                        <a:lnSpc>
                          <a:spcPct val="115000"/>
                        </a:lnSpc>
                        <a:spcBef>
                          <a:spcPts val="0"/>
                        </a:spcBef>
                        <a:spcAft>
                          <a:spcPts val="0"/>
                        </a:spcAft>
                        <a:buNone/>
                      </a:pPr>
                      <a:r>
                        <a:rPr b="1" lang="ar">
                          <a:latin typeface="Cabin"/>
                          <a:ea typeface="Cabin"/>
                          <a:cs typeface="Cabin"/>
                          <a:sym typeface="Cabin"/>
                        </a:rPr>
                        <a:t>10</a:t>
                      </a:r>
                      <a:endParaRPr b="1">
                        <a:latin typeface="Cabin"/>
                        <a:ea typeface="Cabin"/>
                        <a:cs typeface="Cabin"/>
                        <a:sym typeface="Cabin"/>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rgbClr val="EA9999"/>
                    </a:solidFill>
                  </a:tcPr>
                </a:tc>
                <a:tc>
                  <a:txBody>
                    <a:bodyPr/>
                    <a:lstStyle/>
                    <a:p>
                      <a:pPr indent="0" lvl="0" marL="0" rtl="0" algn="l">
                        <a:lnSpc>
                          <a:spcPct val="115000"/>
                        </a:lnSpc>
                        <a:spcBef>
                          <a:spcPts val="0"/>
                        </a:spcBef>
                        <a:spcAft>
                          <a:spcPts val="0"/>
                        </a:spcAft>
                        <a:buNone/>
                      </a:pPr>
                      <a:r>
                        <a:rPr lang="ar">
                          <a:latin typeface="Cabin"/>
                          <a:ea typeface="Cabin"/>
                          <a:cs typeface="Cabin"/>
                          <a:sym typeface="Cabin"/>
                        </a:rPr>
                        <a:t>Foster the establishment of breastfeeding support groups and refer mothers to them on discharge from hospital.</a:t>
                      </a:r>
                      <a:endParaRPr>
                        <a:latin typeface="Cabin"/>
                        <a:ea typeface="Cabin"/>
                        <a:cs typeface="Cabin"/>
                        <a:sym typeface="Cabin"/>
                      </a:endParaRPr>
                    </a:p>
                  </a:txBody>
                  <a:tcPr marT="45725" marB="45725" marR="91450" marL="9145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bl>
          </a:graphicData>
        </a:graphic>
      </p:graphicFrame>
      <p:sp>
        <p:nvSpPr>
          <p:cNvPr id="168" name="Google Shape;168;p29"/>
          <p:cNvSpPr/>
          <p:nvPr/>
        </p:nvSpPr>
        <p:spPr>
          <a:xfrm>
            <a:off x="10" y="350205"/>
            <a:ext cx="1203000" cy="280500"/>
          </a:xfrm>
          <a:prstGeom prst="homePlate">
            <a:avLst>
              <a:gd fmla="val 50000" name="adj"/>
            </a:avLst>
          </a:prstGeom>
          <a:solidFill>
            <a:srgbClr val="6AA84F"/>
          </a:solidFill>
          <a:ln>
            <a:noFill/>
          </a:ln>
        </p:spPr>
        <p:txBody>
          <a:bodyPr anchorCtr="0" anchor="ctr" bIns="123025" lIns="123025" spcFirstLastPara="1" rIns="123025" wrap="square" tIns="123025">
            <a:noAutofit/>
          </a:bodyPr>
          <a:lstStyle/>
          <a:p>
            <a:pPr indent="0" lvl="0" marL="0" rtl="0" algn="ctr">
              <a:spcBef>
                <a:spcPts val="0"/>
              </a:spcBef>
              <a:spcAft>
                <a:spcPts val="0"/>
              </a:spcAft>
              <a:buNone/>
            </a:pPr>
            <a:r>
              <a:rPr b="1" lang="ar" sz="1300">
                <a:solidFill>
                  <a:srgbClr val="FFFFFF"/>
                </a:solidFill>
                <a:latin typeface="Cabin"/>
                <a:ea typeface="Cabin"/>
                <a:cs typeface="Cabin"/>
                <a:sym typeface="Cabin"/>
              </a:rPr>
              <a:t>READ ONLY</a:t>
            </a:r>
            <a:endParaRPr b="1" sz="1300">
              <a:solidFill>
                <a:srgbClr val="FFFFFF"/>
              </a:solidFill>
              <a:latin typeface="Cabin"/>
              <a:ea typeface="Cabin"/>
              <a:cs typeface="Cabin"/>
              <a:sym typeface="Cabin"/>
            </a:endParaRPr>
          </a:p>
        </p:txBody>
      </p:sp>
      <p:sp>
        <p:nvSpPr>
          <p:cNvPr id="169" name="Google Shape;169;p29"/>
          <p:cNvSpPr/>
          <p:nvPr/>
        </p:nvSpPr>
        <p:spPr>
          <a:xfrm>
            <a:off x="0" y="4611938"/>
            <a:ext cx="1260600" cy="280500"/>
          </a:xfrm>
          <a:prstGeom prst="homePlate">
            <a:avLst>
              <a:gd fmla="val 50000" name="adj"/>
            </a:avLst>
          </a:prstGeom>
          <a:solidFill>
            <a:srgbClr val="CC0000"/>
          </a:solidFill>
          <a:ln>
            <a:noFill/>
          </a:ln>
        </p:spPr>
        <p:txBody>
          <a:bodyPr anchorCtr="0" anchor="ctr" bIns="123025" lIns="123025" spcFirstLastPara="1" rIns="123025" wrap="square" tIns="123025">
            <a:noAutofit/>
          </a:bodyPr>
          <a:lstStyle/>
          <a:p>
            <a:pPr indent="0" lvl="0" marL="0" rtl="0" algn="ctr">
              <a:spcBef>
                <a:spcPts val="0"/>
              </a:spcBef>
              <a:spcAft>
                <a:spcPts val="0"/>
              </a:spcAft>
              <a:buNone/>
            </a:pPr>
            <a:r>
              <a:rPr b="1" lang="ar" sz="1300">
                <a:solidFill>
                  <a:srgbClr val="FFFFFF"/>
                </a:solidFill>
                <a:latin typeface="Cabin"/>
                <a:ea typeface="Cabin"/>
                <a:cs typeface="Cabin"/>
                <a:sym typeface="Cabin"/>
              </a:rPr>
              <a:t>IMPORTANT</a:t>
            </a:r>
            <a:endParaRPr b="1" sz="1300">
              <a:solidFill>
                <a:srgbClr val="FFFFFF"/>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grpSp>
        <p:nvGrpSpPr>
          <p:cNvPr id="174" name="Google Shape;174;p30"/>
          <p:cNvGrpSpPr/>
          <p:nvPr/>
        </p:nvGrpSpPr>
        <p:grpSpPr>
          <a:xfrm>
            <a:off x="494762" y="1057607"/>
            <a:ext cx="6573115" cy="2312725"/>
            <a:chOff x="1297763" y="3452119"/>
            <a:chExt cx="6085090" cy="2638892"/>
          </a:xfrm>
        </p:grpSpPr>
        <p:sp>
          <p:nvSpPr>
            <p:cNvPr id="175" name="Google Shape;175;p30"/>
            <p:cNvSpPr/>
            <p:nvPr/>
          </p:nvSpPr>
          <p:spPr>
            <a:xfrm>
              <a:off x="1297763" y="4334849"/>
              <a:ext cx="2403300" cy="926100"/>
            </a:xfrm>
            <a:prstGeom prst="rect">
              <a:avLst/>
            </a:prstGeom>
            <a:solidFill>
              <a:srgbClr val="FEDEDE">
                <a:alpha val="54189"/>
              </a:srgbClr>
            </a:solidFill>
            <a:ln cap="flat" cmpd="sng" w="19050">
              <a:solidFill>
                <a:srgbClr val="FFB5AC"/>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Clr>
                  <a:schemeClr val="dk1"/>
                </a:buClr>
                <a:buSzPts val="1100"/>
                <a:buFont typeface="Arial"/>
                <a:buNone/>
              </a:pPr>
              <a:r>
                <a:rPr b="1" lang="ar" sz="1200">
                  <a:latin typeface="Cabin"/>
                  <a:ea typeface="Cabin"/>
                  <a:cs typeface="Cabin"/>
                  <a:sym typeface="Cabin"/>
                </a:rPr>
                <a:t>Introduce </a:t>
              </a:r>
              <a:r>
                <a:rPr b="1" lang="ar" sz="1200">
                  <a:solidFill>
                    <a:srgbClr val="FF0000"/>
                  </a:solidFill>
                  <a:latin typeface="Cabin"/>
                  <a:ea typeface="Cabin"/>
                  <a:cs typeface="Cabin"/>
                  <a:sym typeface="Cabin"/>
                </a:rPr>
                <a:t>complementary foods</a:t>
              </a:r>
              <a:r>
                <a:rPr b="1" lang="ar" sz="1200">
                  <a:latin typeface="Cabin"/>
                  <a:ea typeface="Cabin"/>
                  <a:cs typeface="Cabin"/>
                  <a:sym typeface="Cabin"/>
                </a:rPr>
                <a:t> with continued</a:t>
              </a:r>
              <a:endParaRPr b="1" sz="1200">
                <a:latin typeface="Cabin"/>
                <a:ea typeface="Cabin"/>
                <a:cs typeface="Cabin"/>
                <a:sym typeface="Cabin"/>
              </a:endParaRPr>
            </a:p>
            <a:p>
              <a:pPr indent="0" lvl="0" marL="0" rtl="0" algn="ctr">
                <a:spcBef>
                  <a:spcPts val="0"/>
                </a:spcBef>
                <a:spcAft>
                  <a:spcPts val="0"/>
                </a:spcAft>
                <a:buNone/>
              </a:pPr>
              <a:r>
                <a:rPr b="1" lang="ar" sz="1200">
                  <a:latin typeface="Cabin"/>
                  <a:ea typeface="Cabin"/>
                  <a:cs typeface="Cabin"/>
                  <a:sym typeface="Cabin"/>
                </a:rPr>
                <a:t>breastfeeding up to </a:t>
              </a:r>
              <a:r>
                <a:rPr b="1" lang="ar" sz="1200">
                  <a:solidFill>
                    <a:srgbClr val="FF0000"/>
                  </a:solidFill>
                  <a:latin typeface="Cabin"/>
                  <a:ea typeface="Cabin"/>
                  <a:cs typeface="Cabin"/>
                  <a:sym typeface="Cabin"/>
                </a:rPr>
                <a:t>2 years.</a:t>
              </a:r>
              <a:r>
                <a:rPr b="1" lang="ar" sz="1200">
                  <a:latin typeface="Cabin"/>
                  <a:ea typeface="Cabin"/>
                  <a:cs typeface="Cabin"/>
                  <a:sym typeface="Cabin"/>
                </a:rPr>
                <a:t> In addition:</a:t>
              </a:r>
              <a:endParaRPr b="1" sz="1200">
                <a:latin typeface="Cabin"/>
                <a:ea typeface="Cabin"/>
                <a:cs typeface="Cabin"/>
                <a:sym typeface="Cabin"/>
              </a:endParaRPr>
            </a:p>
          </p:txBody>
        </p:sp>
        <p:sp>
          <p:nvSpPr>
            <p:cNvPr id="176" name="Google Shape;176;p30"/>
            <p:cNvSpPr/>
            <p:nvPr/>
          </p:nvSpPr>
          <p:spPr>
            <a:xfrm>
              <a:off x="4862249" y="3452119"/>
              <a:ext cx="2520600" cy="535800"/>
            </a:xfrm>
            <a:prstGeom prst="rect">
              <a:avLst/>
            </a:prstGeom>
            <a:solidFill>
              <a:srgbClr val="FEDEDE">
                <a:alpha val="54189"/>
              </a:srgbClr>
            </a:solidFill>
            <a:ln cap="flat" cmpd="sng" w="19050">
              <a:solidFill>
                <a:srgbClr val="FFB5AC"/>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ar" sz="1100">
                  <a:latin typeface="Cabin"/>
                  <a:ea typeface="Cabin"/>
                  <a:cs typeface="Cabin"/>
                  <a:sym typeface="Cabin"/>
                </a:rPr>
                <a:t>breastfeeding should begin within </a:t>
              </a:r>
              <a:r>
                <a:rPr lang="ar" sz="1100">
                  <a:solidFill>
                    <a:srgbClr val="FF0000"/>
                  </a:solidFill>
                  <a:latin typeface="Cabin"/>
                  <a:ea typeface="Cabin"/>
                  <a:cs typeface="Cabin"/>
                  <a:sym typeface="Cabin"/>
                </a:rPr>
                <a:t>one hour of birth</a:t>
              </a:r>
              <a:endParaRPr sz="1100">
                <a:solidFill>
                  <a:srgbClr val="FF0000"/>
                </a:solidFill>
                <a:latin typeface="Cabin"/>
                <a:ea typeface="Cabin"/>
                <a:cs typeface="Cabin"/>
                <a:sym typeface="Cabin"/>
              </a:endParaRPr>
            </a:p>
          </p:txBody>
        </p:sp>
        <p:sp>
          <p:nvSpPr>
            <p:cNvPr id="177" name="Google Shape;177;p30"/>
            <p:cNvSpPr/>
            <p:nvPr/>
          </p:nvSpPr>
          <p:spPr>
            <a:xfrm>
              <a:off x="4862249" y="4132600"/>
              <a:ext cx="2520600" cy="694800"/>
            </a:xfrm>
            <a:prstGeom prst="rect">
              <a:avLst/>
            </a:prstGeom>
            <a:solidFill>
              <a:srgbClr val="FEDEDE">
                <a:alpha val="54189"/>
              </a:srgbClr>
            </a:solidFill>
            <a:ln cap="flat" cmpd="sng" w="19050">
              <a:solidFill>
                <a:srgbClr val="FFB5AC"/>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ar" sz="1100">
                  <a:latin typeface="Cabin"/>
                  <a:ea typeface="Cabin"/>
                  <a:cs typeface="Cabin"/>
                  <a:sym typeface="Cabin"/>
                </a:rPr>
                <a:t>breastfeeding should be "on demand", as often as the child wants day and night</a:t>
              </a:r>
              <a:endParaRPr sz="1100">
                <a:latin typeface="Cabin"/>
                <a:ea typeface="Cabin"/>
                <a:cs typeface="Cabin"/>
                <a:sym typeface="Cabin"/>
              </a:endParaRPr>
            </a:p>
          </p:txBody>
        </p:sp>
        <p:sp>
          <p:nvSpPr>
            <p:cNvPr id="178" name="Google Shape;178;p30"/>
            <p:cNvSpPr/>
            <p:nvPr/>
          </p:nvSpPr>
          <p:spPr>
            <a:xfrm>
              <a:off x="4862253" y="4976860"/>
              <a:ext cx="2520600" cy="460800"/>
            </a:xfrm>
            <a:prstGeom prst="rect">
              <a:avLst/>
            </a:prstGeom>
            <a:solidFill>
              <a:srgbClr val="FEDEDE">
                <a:alpha val="54189"/>
              </a:srgbClr>
            </a:solidFill>
            <a:ln cap="flat" cmpd="sng" w="19050">
              <a:solidFill>
                <a:srgbClr val="FFB5AC"/>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ar" sz="1100">
                  <a:latin typeface="Cabin"/>
                  <a:ea typeface="Cabin"/>
                  <a:cs typeface="Cabin"/>
                  <a:sym typeface="Cabin"/>
                </a:rPr>
                <a:t>bottles or pacifiers should be avoided.</a:t>
              </a:r>
              <a:endParaRPr sz="1100">
                <a:latin typeface="Cabin"/>
                <a:ea typeface="Cabin"/>
                <a:cs typeface="Cabin"/>
                <a:sym typeface="Cabin"/>
              </a:endParaRPr>
            </a:p>
          </p:txBody>
        </p:sp>
        <p:sp>
          <p:nvSpPr>
            <p:cNvPr id="179" name="Google Shape;179;p30"/>
            <p:cNvSpPr/>
            <p:nvPr/>
          </p:nvSpPr>
          <p:spPr>
            <a:xfrm>
              <a:off x="4862249" y="5555210"/>
              <a:ext cx="2520600" cy="535800"/>
            </a:xfrm>
            <a:prstGeom prst="rect">
              <a:avLst/>
            </a:prstGeom>
            <a:solidFill>
              <a:srgbClr val="FEDEDE">
                <a:alpha val="54189"/>
              </a:srgbClr>
            </a:solidFill>
            <a:ln cap="flat" cmpd="sng" w="19050">
              <a:solidFill>
                <a:srgbClr val="FFB5AC"/>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lang="ar" sz="1100">
                  <a:latin typeface="Cabin"/>
                  <a:ea typeface="Cabin"/>
                  <a:cs typeface="Cabin"/>
                  <a:sym typeface="Cabin"/>
                </a:rPr>
                <a:t>breastfeeding should not be decreased when starting on solids.</a:t>
              </a:r>
              <a:endParaRPr sz="1100">
                <a:latin typeface="Cabin"/>
                <a:ea typeface="Cabin"/>
                <a:cs typeface="Cabin"/>
                <a:sym typeface="Cabin"/>
              </a:endParaRPr>
            </a:p>
          </p:txBody>
        </p:sp>
      </p:grpSp>
      <p:sp>
        <p:nvSpPr>
          <p:cNvPr id="180" name="Google Shape;180;p30"/>
          <p:cNvSpPr/>
          <p:nvPr/>
        </p:nvSpPr>
        <p:spPr>
          <a:xfrm>
            <a:off x="494725" y="1278749"/>
            <a:ext cx="2595900" cy="403800"/>
          </a:xfrm>
          <a:prstGeom prst="rect">
            <a:avLst/>
          </a:prstGeom>
          <a:solidFill>
            <a:srgbClr val="FEDEDE">
              <a:alpha val="54189"/>
            </a:srgbClr>
          </a:solidFill>
          <a:ln cap="flat" cmpd="sng" w="19050">
            <a:solidFill>
              <a:srgbClr val="FFB5AC"/>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b="1" lang="ar" sz="1200">
                <a:latin typeface="Cabin"/>
                <a:ea typeface="Cabin"/>
                <a:cs typeface="Cabin"/>
                <a:sym typeface="Cabin"/>
              </a:rPr>
              <a:t>Exclusive breastfeeding until </a:t>
            </a:r>
            <a:r>
              <a:rPr b="1" lang="ar" sz="1200">
                <a:solidFill>
                  <a:srgbClr val="FF0000"/>
                </a:solidFill>
                <a:latin typeface="Cabin"/>
                <a:ea typeface="Cabin"/>
                <a:cs typeface="Cabin"/>
                <a:sym typeface="Cabin"/>
              </a:rPr>
              <a:t>6 months</a:t>
            </a:r>
            <a:r>
              <a:rPr b="1" lang="ar" sz="1200">
                <a:latin typeface="Cabin"/>
                <a:ea typeface="Cabin"/>
                <a:cs typeface="Cabin"/>
                <a:sym typeface="Cabin"/>
              </a:rPr>
              <a:t> of age</a:t>
            </a:r>
            <a:endParaRPr b="1" sz="1200">
              <a:latin typeface="Cabin"/>
              <a:ea typeface="Cabin"/>
              <a:cs typeface="Cabin"/>
              <a:sym typeface="Cabin"/>
            </a:endParaRPr>
          </a:p>
        </p:txBody>
      </p:sp>
      <p:cxnSp>
        <p:nvCxnSpPr>
          <p:cNvPr id="181" name="Google Shape;181;p30"/>
          <p:cNvCxnSpPr>
            <a:stCxn id="175" idx="3"/>
            <a:endCxn id="176" idx="1"/>
          </p:cNvCxnSpPr>
          <p:nvPr/>
        </p:nvCxnSpPr>
        <p:spPr>
          <a:xfrm flipH="1" rot="10800000">
            <a:off x="3090806" y="1292349"/>
            <a:ext cx="1254300" cy="944700"/>
          </a:xfrm>
          <a:prstGeom prst="bentConnector3">
            <a:avLst>
              <a:gd fmla="val 49999" name="adj1"/>
            </a:avLst>
          </a:prstGeom>
          <a:noFill/>
          <a:ln cap="flat" cmpd="sng" w="9525">
            <a:solidFill>
              <a:schemeClr val="dk2"/>
            </a:solidFill>
            <a:prstDash val="solid"/>
            <a:round/>
            <a:headEnd len="med" w="med" type="none"/>
            <a:tailEnd len="med" w="med" type="none"/>
          </a:ln>
        </p:spPr>
      </p:cxnSp>
      <p:cxnSp>
        <p:nvCxnSpPr>
          <p:cNvPr id="182" name="Google Shape;182;p30"/>
          <p:cNvCxnSpPr>
            <a:stCxn id="175" idx="3"/>
            <a:endCxn id="177" idx="1"/>
          </p:cNvCxnSpPr>
          <p:nvPr/>
        </p:nvCxnSpPr>
        <p:spPr>
          <a:xfrm flipH="1" rot="10800000">
            <a:off x="3090806" y="1958349"/>
            <a:ext cx="1254300" cy="278700"/>
          </a:xfrm>
          <a:prstGeom prst="bentConnector3">
            <a:avLst>
              <a:gd fmla="val 49999" name="adj1"/>
            </a:avLst>
          </a:prstGeom>
          <a:noFill/>
          <a:ln cap="flat" cmpd="sng" w="9525">
            <a:solidFill>
              <a:schemeClr val="dk2"/>
            </a:solidFill>
            <a:prstDash val="solid"/>
            <a:round/>
            <a:headEnd len="med" w="med" type="none"/>
            <a:tailEnd len="med" w="med" type="none"/>
          </a:ln>
        </p:spPr>
      </p:cxnSp>
      <p:cxnSp>
        <p:nvCxnSpPr>
          <p:cNvPr id="183" name="Google Shape;183;p30"/>
          <p:cNvCxnSpPr>
            <a:stCxn id="175" idx="3"/>
            <a:endCxn id="178" idx="1"/>
          </p:cNvCxnSpPr>
          <p:nvPr/>
        </p:nvCxnSpPr>
        <p:spPr>
          <a:xfrm>
            <a:off x="3090806" y="2237049"/>
            <a:ext cx="1254300" cy="358800"/>
          </a:xfrm>
          <a:prstGeom prst="bentConnector3">
            <a:avLst>
              <a:gd fmla="val 49999" name="adj1"/>
            </a:avLst>
          </a:prstGeom>
          <a:noFill/>
          <a:ln cap="flat" cmpd="sng" w="9525">
            <a:solidFill>
              <a:schemeClr val="dk2"/>
            </a:solidFill>
            <a:prstDash val="solid"/>
            <a:round/>
            <a:headEnd len="med" w="med" type="none"/>
            <a:tailEnd len="med" w="med" type="none"/>
          </a:ln>
        </p:spPr>
      </p:cxnSp>
      <p:cxnSp>
        <p:nvCxnSpPr>
          <p:cNvPr id="184" name="Google Shape;184;p30"/>
          <p:cNvCxnSpPr>
            <a:stCxn id="175" idx="3"/>
            <a:endCxn id="179" idx="1"/>
          </p:cNvCxnSpPr>
          <p:nvPr/>
        </p:nvCxnSpPr>
        <p:spPr>
          <a:xfrm>
            <a:off x="3090806" y="2237049"/>
            <a:ext cx="1254300" cy="898500"/>
          </a:xfrm>
          <a:prstGeom prst="bentConnector3">
            <a:avLst>
              <a:gd fmla="val 49999" name="adj1"/>
            </a:avLst>
          </a:prstGeom>
          <a:noFill/>
          <a:ln cap="flat" cmpd="sng" w="9525">
            <a:solidFill>
              <a:schemeClr val="dk2"/>
            </a:solidFill>
            <a:prstDash val="solid"/>
            <a:round/>
            <a:headEnd len="med" w="med" type="none"/>
            <a:tailEnd len="med" w="med" type="none"/>
          </a:ln>
        </p:spPr>
      </p:cxnSp>
      <p:sp>
        <p:nvSpPr>
          <p:cNvPr id="185" name="Google Shape;185;p30"/>
          <p:cNvSpPr txBox="1"/>
          <p:nvPr/>
        </p:nvSpPr>
        <p:spPr>
          <a:xfrm>
            <a:off x="757300" y="276175"/>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RECOMMENDATIONS OF WHO</a:t>
            </a:r>
            <a:endParaRPr b="1" sz="2000">
              <a:solidFill>
                <a:srgbClr val="990000"/>
              </a:solidFill>
              <a:latin typeface="Cabin"/>
              <a:ea typeface="Cabin"/>
              <a:cs typeface="Cabin"/>
              <a:sym typeface="Cabin"/>
            </a:endParaRPr>
          </a:p>
        </p:txBody>
      </p:sp>
      <p:cxnSp>
        <p:nvCxnSpPr>
          <p:cNvPr id="186" name="Google Shape;186;p30"/>
          <p:cNvCxnSpPr/>
          <p:nvPr/>
        </p:nvCxnSpPr>
        <p:spPr>
          <a:xfrm>
            <a:off x="754672" y="75336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87" name="Google Shape;187;p30"/>
          <p:cNvSpPr/>
          <p:nvPr/>
        </p:nvSpPr>
        <p:spPr>
          <a:xfrm>
            <a:off x="2789653" y="3877073"/>
            <a:ext cx="1643100" cy="1644300"/>
          </a:xfrm>
          <a:prstGeom prst="ellipse">
            <a:avLst/>
          </a:prstGeom>
          <a:solidFill>
            <a:srgbClr val="FEDEDE">
              <a:alpha val="54189"/>
            </a:srgbClr>
          </a:solidFill>
          <a:ln cap="flat" cmpd="sng" w="19050">
            <a:solidFill>
              <a:srgbClr val="FFB5AC"/>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1800">
              <a:solidFill>
                <a:srgbClr val="FFFFFF"/>
              </a:solidFill>
            </a:endParaRPr>
          </a:p>
        </p:txBody>
      </p:sp>
      <p:cxnSp>
        <p:nvCxnSpPr>
          <p:cNvPr id="188" name="Google Shape;188;p30"/>
          <p:cNvCxnSpPr/>
          <p:nvPr/>
        </p:nvCxnSpPr>
        <p:spPr>
          <a:xfrm>
            <a:off x="4432753" y="4684998"/>
            <a:ext cx="663900" cy="1200"/>
          </a:xfrm>
          <a:prstGeom prst="straightConnector1">
            <a:avLst/>
          </a:prstGeom>
          <a:noFill/>
          <a:ln cap="flat" cmpd="sng" w="19050">
            <a:solidFill>
              <a:srgbClr val="FFB5AC"/>
            </a:solidFill>
            <a:prstDash val="solid"/>
            <a:round/>
            <a:headEnd len="med" w="med" type="none"/>
            <a:tailEnd len="med" w="med" type="oval"/>
          </a:ln>
        </p:spPr>
      </p:cxnSp>
      <p:cxnSp>
        <p:nvCxnSpPr>
          <p:cNvPr id="189" name="Google Shape;189;p30"/>
          <p:cNvCxnSpPr/>
          <p:nvPr/>
        </p:nvCxnSpPr>
        <p:spPr>
          <a:xfrm flipH="1" rot="10800000">
            <a:off x="2198828" y="4685123"/>
            <a:ext cx="590700" cy="1200"/>
          </a:xfrm>
          <a:prstGeom prst="straightConnector1">
            <a:avLst/>
          </a:prstGeom>
          <a:noFill/>
          <a:ln cap="flat" cmpd="sng" w="19050">
            <a:solidFill>
              <a:srgbClr val="FFB5AC"/>
            </a:solidFill>
            <a:prstDash val="solid"/>
            <a:round/>
            <a:headEnd len="med" w="med" type="oval"/>
            <a:tailEnd len="med" w="med" type="none"/>
          </a:ln>
        </p:spPr>
      </p:cxnSp>
      <p:sp>
        <p:nvSpPr>
          <p:cNvPr id="190" name="Google Shape;190;p30"/>
          <p:cNvSpPr txBox="1"/>
          <p:nvPr/>
        </p:nvSpPr>
        <p:spPr>
          <a:xfrm>
            <a:off x="250503" y="4269086"/>
            <a:ext cx="1948200" cy="107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Cabin Medium"/>
                <a:ea typeface="Cabin Medium"/>
                <a:cs typeface="Cabin Medium"/>
                <a:sym typeface="Cabin Medium"/>
              </a:rPr>
              <a:t>Around </a:t>
            </a:r>
            <a:r>
              <a:rPr b="1" lang="ar" sz="1200">
                <a:solidFill>
                  <a:srgbClr val="FF0000"/>
                </a:solidFill>
                <a:latin typeface="Cabin"/>
                <a:ea typeface="Cabin"/>
                <a:cs typeface="Cabin"/>
                <a:sym typeface="Cabin"/>
              </a:rPr>
              <a:t>32%</a:t>
            </a:r>
            <a:r>
              <a:rPr lang="ar" sz="1200">
                <a:solidFill>
                  <a:schemeClr val="dk1"/>
                </a:solidFill>
                <a:latin typeface="Cabin Medium"/>
                <a:ea typeface="Cabin Medium"/>
                <a:cs typeface="Cabin Medium"/>
                <a:sym typeface="Cabin Medium"/>
              </a:rPr>
              <a:t> of children less than 5 years of age in developing countries are </a:t>
            </a:r>
            <a:r>
              <a:rPr b="1" lang="ar" sz="1200">
                <a:solidFill>
                  <a:srgbClr val="FF0000"/>
                </a:solidFill>
                <a:latin typeface="Cabin"/>
                <a:ea typeface="Cabin"/>
                <a:cs typeface="Cabin"/>
                <a:sym typeface="Cabin"/>
              </a:rPr>
              <a:t>stunted</a:t>
            </a:r>
            <a:r>
              <a:rPr lang="ar" sz="1200">
                <a:solidFill>
                  <a:schemeClr val="dk1"/>
                </a:solidFill>
                <a:latin typeface="Cabin Medium"/>
                <a:ea typeface="Cabin Medium"/>
                <a:cs typeface="Cabin Medium"/>
                <a:sym typeface="Cabin Medium"/>
              </a:rPr>
              <a:t> and </a:t>
            </a:r>
            <a:r>
              <a:rPr b="1" lang="ar" sz="1200">
                <a:solidFill>
                  <a:srgbClr val="FF0000"/>
                </a:solidFill>
                <a:latin typeface="Cabin"/>
                <a:ea typeface="Cabin"/>
                <a:cs typeface="Cabin"/>
                <a:sym typeface="Cabin"/>
              </a:rPr>
              <a:t>10%</a:t>
            </a:r>
            <a:r>
              <a:rPr lang="ar" sz="1200">
                <a:solidFill>
                  <a:schemeClr val="dk1"/>
                </a:solidFill>
                <a:latin typeface="Cabin Medium"/>
                <a:ea typeface="Cabin Medium"/>
                <a:cs typeface="Cabin Medium"/>
                <a:sym typeface="Cabin Medium"/>
              </a:rPr>
              <a:t> are wasted.</a:t>
            </a:r>
            <a:endParaRPr sz="1200">
              <a:solidFill>
                <a:srgbClr val="0B5394"/>
              </a:solidFill>
            </a:endParaRPr>
          </a:p>
        </p:txBody>
      </p:sp>
      <p:sp>
        <p:nvSpPr>
          <p:cNvPr id="191" name="Google Shape;191;p30"/>
          <p:cNvSpPr txBox="1"/>
          <p:nvPr/>
        </p:nvSpPr>
        <p:spPr>
          <a:xfrm>
            <a:off x="2693278" y="4384348"/>
            <a:ext cx="18435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a:solidFill>
                  <a:schemeClr val="dk1"/>
                </a:solidFill>
                <a:latin typeface="Cabin"/>
                <a:ea typeface="Cabin"/>
                <a:cs typeface="Cabin"/>
                <a:sym typeface="Cabin"/>
              </a:rPr>
              <a:t>SUB-OPTIMAL BREASTFEEDING:</a:t>
            </a:r>
            <a:endParaRPr/>
          </a:p>
        </p:txBody>
      </p:sp>
      <p:sp>
        <p:nvSpPr>
          <p:cNvPr id="192" name="Google Shape;192;p30"/>
          <p:cNvSpPr txBox="1"/>
          <p:nvPr/>
        </p:nvSpPr>
        <p:spPr>
          <a:xfrm>
            <a:off x="5172778" y="4143773"/>
            <a:ext cx="2257500" cy="149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Cabin Medium"/>
                <a:ea typeface="Cabin Medium"/>
                <a:cs typeface="Cabin Medium"/>
                <a:sym typeface="Cabin Medium"/>
              </a:rPr>
              <a:t>It is estimated that sub-optimal breastfeeding, especially non exclusive breastfeeding in the </a:t>
            </a:r>
            <a:r>
              <a:rPr b="1" lang="ar" sz="1200">
                <a:solidFill>
                  <a:schemeClr val="dk1"/>
                </a:solidFill>
                <a:latin typeface="Cabin"/>
                <a:ea typeface="Cabin"/>
                <a:cs typeface="Cabin"/>
                <a:sym typeface="Cabin"/>
              </a:rPr>
              <a:t>first 6 months</a:t>
            </a:r>
            <a:r>
              <a:rPr lang="ar" sz="1200">
                <a:solidFill>
                  <a:schemeClr val="dk1"/>
                </a:solidFill>
                <a:latin typeface="Cabin Medium"/>
                <a:ea typeface="Cabin Medium"/>
                <a:cs typeface="Cabin Medium"/>
                <a:sym typeface="Cabin Medium"/>
              </a:rPr>
              <a:t> of life, results in </a:t>
            </a:r>
            <a:r>
              <a:rPr b="1" lang="ar" sz="1200">
                <a:solidFill>
                  <a:schemeClr val="dk1"/>
                </a:solidFill>
                <a:latin typeface="Cabin"/>
                <a:ea typeface="Cabin"/>
                <a:cs typeface="Cabin"/>
                <a:sym typeface="Cabin"/>
              </a:rPr>
              <a:t>1.4 million</a:t>
            </a:r>
            <a:r>
              <a:rPr lang="ar" sz="1200">
                <a:solidFill>
                  <a:schemeClr val="dk1"/>
                </a:solidFill>
                <a:latin typeface="Cabin Medium"/>
                <a:ea typeface="Cabin Medium"/>
                <a:cs typeface="Cabin Medium"/>
                <a:sym typeface="Cabin Medium"/>
              </a:rPr>
              <a:t> deaths and </a:t>
            </a:r>
            <a:r>
              <a:rPr b="1" lang="ar" sz="1200">
                <a:solidFill>
                  <a:schemeClr val="dk1"/>
                </a:solidFill>
                <a:latin typeface="Cabin"/>
                <a:ea typeface="Cabin"/>
                <a:cs typeface="Cabin"/>
                <a:sym typeface="Cabin"/>
              </a:rPr>
              <a:t>10%</a:t>
            </a:r>
            <a:r>
              <a:rPr lang="ar" sz="1200">
                <a:solidFill>
                  <a:schemeClr val="dk1"/>
                </a:solidFill>
                <a:latin typeface="Cabin Medium"/>
                <a:ea typeface="Cabin Medium"/>
                <a:cs typeface="Cabin Medium"/>
                <a:sym typeface="Cabin Medium"/>
              </a:rPr>
              <a:t> of the disease burden in children younger than 5 years.</a:t>
            </a:r>
            <a:endParaRPr sz="1200">
              <a:solidFill>
                <a:srgbClr val="0B5394"/>
              </a:solidFill>
              <a:latin typeface="Cabin"/>
              <a:ea typeface="Cabin"/>
              <a:cs typeface="Cabin"/>
              <a:sym typeface="Cabin"/>
            </a:endParaRPr>
          </a:p>
        </p:txBody>
      </p:sp>
      <p:pic>
        <p:nvPicPr>
          <p:cNvPr id="193" name="Google Shape;193;p30"/>
          <p:cNvPicPr preferRelativeResize="0"/>
          <p:nvPr/>
        </p:nvPicPr>
        <p:blipFill>
          <a:blip r:embed="rId3">
            <a:alphaModFix/>
          </a:blip>
          <a:stretch>
            <a:fillRect/>
          </a:stretch>
        </p:blipFill>
        <p:spPr>
          <a:xfrm>
            <a:off x="605500" y="6029161"/>
            <a:ext cx="2883924" cy="2012750"/>
          </a:xfrm>
          <a:prstGeom prst="rect">
            <a:avLst/>
          </a:prstGeom>
          <a:noFill/>
          <a:ln cap="flat" cmpd="sng" w="19050">
            <a:solidFill>
              <a:srgbClr val="990000"/>
            </a:solidFill>
            <a:prstDash val="solid"/>
            <a:round/>
            <a:headEnd len="sm" w="sm" type="none"/>
            <a:tailEnd len="sm" w="sm" type="none"/>
          </a:ln>
        </p:spPr>
      </p:pic>
      <p:pic>
        <p:nvPicPr>
          <p:cNvPr id="194" name="Google Shape;194;p30"/>
          <p:cNvPicPr preferRelativeResize="0"/>
          <p:nvPr/>
        </p:nvPicPr>
        <p:blipFill>
          <a:blip r:embed="rId4">
            <a:alphaModFix/>
          </a:blip>
          <a:stretch>
            <a:fillRect/>
          </a:stretch>
        </p:blipFill>
        <p:spPr>
          <a:xfrm>
            <a:off x="4161039" y="6115611"/>
            <a:ext cx="2767476" cy="1839850"/>
          </a:xfrm>
          <a:prstGeom prst="rect">
            <a:avLst/>
          </a:prstGeom>
          <a:noFill/>
          <a:ln cap="flat" cmpd="sng" w="19050">
            <a:solidFill>
              <a:srgbClr val="990000"/>
            </a:solidFill>
            <a:prstDash val="solid"/>
            <a:round/>
            <a:headEnd len="sm" w="sm" type="none"/>
            <a:tailEnd len="sm" w="sm" type="none"/>
          </a:ln>
        </p:spPr>
      </p:pic>
      <p:sp>
        <p:nvSpPr>
          <p:cNvPr id="195" name="Google Shape;195;p30"/>
          <p:cNvSpPr/>
          <p:nvPr/>
        </p:nvSpPr>
        <p:spPr>
          <a:xfrm>
            <a:off x="0" y="361467"/>
            <a:ext cx="1260600" cy="280500"/>
          </a:xfrm>
          <a:prstGeom prst="homePlate">
            <a:avLst>
              <a:gd fmla="val 50000" name="adj"/>
            </a:avLst>
          </a:prstGeom>
          <a:solidFill>
            <a:srgbClr val="CC0000"/>
          </a:solidFill>
          <a:ln>
            <a:noFill/>
          </a:ln>
        </p:spPr>
        <p:txBody>
          <a:bodyPr anchorCtr="0" anchor="ctr" bIns="123025" lIns="123025" spcFirstLastPara="1" rIns="123025" wrap="square" tIns="123025">
            <a:noAutofit/>
          </a:bodyPr>
          <a:lstStyle/>
          <a:p>
            <a:pPr indent="0" lvl="0" marL="0" rtl="0" algn="ctr">
              <a:spcBef>
                <a:spcPts val="0"/>
              </a:spcBef>
              <a:spcAft>
                <a:spcPts val="0"/>
              </a:spcAft>
              <a:buNone/>
            </a:pPr>
            <a:r>
              <a:rPr b="1" lang="ar" sz="1300">
                <a:solidFill>
                  <a:srgbClr val="FFFFFF"/>
                </a:solidFill>
                <a:latin typeface="Cabin"/>
                <a:ea typeface="Cabin"/>
                <a:cs typeface="Cabin"/>
                <a:sym typeface="Cabin"/>
              </a:rPr>
              <a:t>IMPORTANT</a:t>
            </a:r>
            <a:endParaRPr b="1" sz="1300">
              <a:solidFill>
                <a:srgbClr val="FFFFFF"/>
              </a:solidFill>
              <a:latin typeface="Cabin"/>
              <a:ea typeface="Cabin"/>
              <a:cs typeface="Cabin"/>
              <a:sym typeface="Cabin"/>
            </a:endParaRPr>
          </a:p>
        </p:txBody>
      </p:sp>
      <p:sp>
        <p:nvSpPr>
          <p:cNvPr id="196" name="Google Shape;196;p30"/>
          <p:cNvSpPr/>
          <p:nvPr/>
        </p:nvSpPr>
        <p:spPr>
          <a:xfrm>
            <a:off x="12" y="3785960"/>
            <a:ext cx="1203000" cy="280500"/>
          </a:xfrm>
          <a:prstGeom prst="homePlate">
            <a:avLst>
              <a:gd fmla="val 50000" name="adj"/>
            </a:avLst>
          </a:prstGeom>
          <a:solidFill>
            <a:srgbClr val="6AA84F"/>
          </a:solidFill>
          <a:ln>
            <a:noFill/>
          </a:ln>
        </p:spPr>
        <p:txBody>
          <a:bodyPr anchorCtr="0" anchor="ctr" bIns="123025" lIns="123025" spcFirstLastPara="1" rIns="123025" wrap="square" tIns="123025">
            <a:noAutofit/>
          </a:bodyPr>
          <a:lstStyle/>
          <a:p>
            <a:pPr indent="0" lvl="0" marL="0" rtl="0" algn="ctr">
              <a:spcBef>
                <a:spcPts val="0"/>
              </a:spcBef>
              <a:spcAft>
                <a:spcPts val="0"/>
              </a:spcAft>
              <a:buNone/>
            </a:pPr>
            <a:r>
              <a:rPr b="1" lang="ar" sz="1300">
                <a:solidFill>
                  <a:srgbClr val="FFFFFF"/>
                </a:solidFill>
                <a:latin typeface="Cabin"/>
                <a:ea typeface="Cabin"/>
                <a:cs typeface="Cabin"/>
                <a:sym typeface="Cabin"/>
              </a:rPr>
              <a:t>READ ONLY</a:t>
            </a:r>
            <a:endParaRPr b="1" sz="1300">
              <a:solidFill>
                <a:srgbClr val="FFFFFF"/>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1"/>
          <p:cNvSpPr txBox="1"/>
          <p:nvPr/>
        </p:nvSpPr>
        <p:spPr>
          <a:xfrm>
            <a:off x="650550" y="276175"/>
            <a:ext cx="6036000" cy="7845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1900">
                <a:solidFill>
                  <a:srgbClr val="990000"/>
                </a:solidFill>
                <a:latin typeface="Cabin"/>
                <a:ea typeface="Cabin"/>
                <a:cs typeface="Cabin"/>
                <a:sym typeface="Cabin"/>
              </a:rPr>
              <a:t>HOW OFTEN SHOULD I BREASTFEED AND HOW LONG SHOULD A FEEDING LAST?</a:t>
            </a:r>
            <a:endParaRPr b="1" sz="1900">
              <a:solidFill>
                <a:srgbClr val="990000"/>
              </a:solidFill>
              <a:latin typeface="Cabin"/>
              <a:ea typeface="Cabin"/>
              <a:cs typeface="Cabin"/>
              <a:sym typeface="Cabin"/>
            </a:endParaRPr>
          </a:p>
        </p:txBody>
      </p:sp>
      <p:cxnSp>
        <p:nvCxnSpPr>
          <p:cNvPr id="202" name="Google Shape;202;p31"/>
          <p:cNvCxnSpPr/>
          <p:nvPr/>
        </p:nvCxnSpPr>
        <p:spPr>
          <a:xfrm>
            <a:off x="825947" y="1060768"/>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03" name="Google Shape;203;p31"/>
          <p:cNvSpPr txBox="1"/>
          <p:nvPr/>
        </p:nvSpPr>
        <p:spPr>
          <a:xfrm>
            <a:off x="490450" y="1170996"/>
            <a:ext cx="6581700" cy="1204200"/>
          </a:xfrm>
          <a:prstGeom prst="rect">
            <a:avLst/>
          </a:prstGeom>
          <a:noFill/>
          <a:ln>
            <a:noFill/>
          </a:ln>
        </p:spPr>
        <p:txBody>
          <a:bodyPr anchorCtr="0" anchor="t" bIns="91425" lIns="91425" spcFirstLastPara="1" rIns="91425" wrap="square" tIns="91425">
            <a:noAutofit/>
          </a:bodyPr>
          <a:lstStyle/>
          <a:p>
            <a:pPr indent="-317500" lvl="0" marL="457200" rtl="0" algn="just">
              <a:spcBef>
                <a:spcPts val="0"/>
              </a:spcBef>
              <a:spcAft>
                <a:spcPts val="0"/>
              </a:spcAft>
              <a:buSzPts val="1400"/>
              <a:buFont typeface="Cabin Medium"/>
              <a:buChar char="●"/>
            </a:pPr>
            <a:r>
              <a:rPr lang="ar">
                <a:latin typeface="Cabin Medium"/>
                <a:ea typeface="Cabin Medium"/>
                <a:cs typeface="Cabin Medium"/>
                <a:sym typeface="Cabin Medium"/>
              </a:rPr>
              <a:t>A woman should breastfeed when her baby shows signs of being hungry</a:t>
            </a:r>
            <a:endParaRPr>
              <a:latin typeface="Cabin Medium"/>
              <a:ea typeface="Cabin Medium"/>
              <a:cs typeface="Cabin Medium"/>
              <a:sym typeface="Cabin Medium"/>
            </a:endParaRPr>
          </a:p>
          <a:p>
            <a:pPr indent="-317500" lvl="0" marL="457200" rtl="0" algn="just">
              <a:spcBef>
                <a:spcPts val="0"/>
              </a:spcBef>
              <a:spcAft>
                <a:spcPts val="0"/>
              </a:spcAft>
              <a:buSzPts val="1400"/>
              <a:buFont typeface="Cabin"/>
              <a:buChar char="●"/>
            </a:pPr>
            <a:r>
              <a:rPr b="1" lang="ar">
                <a:latin typeface="Cabin"/>
                <a:ea typeface="Cabin"/>
                <a:cs typeface="Cabin"/>
                <a:sym typeface="Cabin"/>
              </a:rPr>
              <a:t>A baby can show that he or she is hungry by:</a:t>
            </a:r>
            <a:endParaRPr b="1">
              <a:latin typeface="Cabin"/>
              <a:ea typeface="Cabin"/>
              <a:cs typeface="Cabin"/>
              <a:sym typeface="Cabin"/>
            </a:endParaRPr>
          </a:p>
          <a:p>
            <a:pPr indent="-317500" lvl="1" marL="914400" rtl="0" algn="just">
              <a:spcBef>
                <a:spcPts val="0"/>
              </a:spcBef>
              <a:spcAft>
                <a:spcPts val="0"/>
              </a:spcAft>
              <a:buSzPts val="1400"/>
              <a:buFont typeface="Cabin"/>
              <a:buChar char="○"/>
            </a:pPr>
            <a:r>
              <a:rPr lang="ar">
                <a:latin typeface="Cabin Medium"/>
                <a:ea typeface="Cabin Medium"/>
                <a:cs typeface="Cabin Medium"/>
                <a:sym typeface="Cabin Medium"/>
              </a:rPr>
              <a:t>Waking up from sleep.</a:t>
            </a:r>
            <a:endParaRPr>
              <a:latin typeface="Cabin Medium"/>
              <a:ea typeface="Cabin Medium"/>
              <a:cs typeface="Cabin Medium"/>
              <a:sym typeface="Cabin Medium"/>
            </a:endParaRPr>
          </a:p>
          <a:p>
            <a:pPr indent="-317500" lvl="1" marL="914400" rtl="0" algn="just">
              <a:spcBef>
                <a:spcPts val="0"/>
              </a:spcBef>
              <a:spcAft>
                <a:spcPts val="0"/>
              </a:spcAft>
              <a:buSzPts val="1400"/>
              <a:buFont typeface="Cabin"/>
              <a:buChar char="○"/>
            </a:pPr>
            <a:r>
              <a:rPr lang="ar">
                <a:latin typeface="Cabin Medium"/>
                <a:ea typeface="Cabin Medium"/>
                <a:cs typeface="Cabin Medium"/>
                <a:sym typeface="Cabin Medium"/>
              </a:rPr>
              <a:t>Moving the head around as if he or she is looking for the breast.</a:t>
            </a:r>
            <a:endParaRPr>
              <a:latin typeface="Cabin Medium"/>
              <a:ea typeface="Cabin Medium"/>
              <a:cs typeface="Cabin Medium"/>
              <a:sym typeface="Cabin Medium"/>
            </a:endParaRPr>
          </a:p>
          <a:p>
            <a:pPr indent="-317500" lvl="1" marL="914400" rtl="0" algn="just">
              <a:spcBef>
                <a:spcPts val="0"/>
              </a:spcBef>
              <a:spcAft>
                <a:spcPts val="0"/>
              </a:spcAft>
              <a:buSzPts val="1400"/>
              <a:buFont typeface="Cabin"/>
              <a:buChar char="○"/>
            </a:pPr>
            <a:r>
              <a:rPr lang="ar">
                <a:latin typeface="Cabin Medium"/>
                <a:ea typeface="Cabin Medium"/>
                <a:cs typeface="Cabin Medium"/>
                <a:sym typeface="Cabin Medium"/>
              </a:rPr>
              <a:t>Sucking on his or her hands, lips, or tongue.</a:t>
            </a:r>
            <a:endParaRPr>
              <a:latin typeface="Cabin Medium"/>
              <a:ea typeface="Cabin Medium"/>
              <a:cs typeface="Cabin Medium"/>
              <a:sym typeface="Cabin Medium"/>
            </a:endParaRPr>
          </a:p>
          <a:p>
            <a:pPr indent="0" lvl="0" marL="0" rtl="0" algn="just">
              <a:spcBef>
                <a:spcPts val="0"/>
              </a:spcBef>
              <a:spcAft>
                <a:spcPts val="0"/>
              </a:spcAft>
              <a:buNone/>
            </a:pPr>
            <a:r>
              <a:t/>
            </a:r>
            <a:endParaRPr>
              <a:latin typeface="Cabin Medium"/>
              <a:ea typeface="Cabin Medium"/>
              <a:cs typeface="Cabin Medium"/>
              <a:sym typeface="Cabin Medium"/>
            </a:endParaRPr>
          </a:p>
        </p:txBody>
      </p:sp>
      <p:sp>
        <p:nvSpPr>
          <p:cNvPr id="204" name="Google Shape;204;p31"/>
          <p:cNvSpPr txBox="1"/>
          <p:nvPr/>
        </p:nvSpPr>
        <p:spPr>
          <a:xfrm>
            <a:off x="374700" y="4217975"/>
            <a:ext cx="67800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PROPERTIES, COMPOSITION &amp; VOLUME OF BREAST MILK</a:t>
            </a:r>
            <a:endParaRPr b="1" sz="2000">
              <a:solidFill>
                <a:srgbClr val="990000"/>
              </a:solidFill>
              <a:latin typeface="Cabin"/>
              <a:ea typeface="Cabin"/>
              <a:cs typeface="Cabin"/>
              <a:sym typeface="Cabin"/>
            </a:endParaRPr>
          </a:p>
        </p:txBody>
      </p:sp>
      <p:cxnSp>
        <p:nvCxnSpPr>
          <p:cNvPr id="205" name="Google Shape;205;p31"/>
          <p:cNvCxnSpPr/>
          <p:nvPr/>
        </p:nvCxnSpPr>
        <p:spPr>
          <a:xfrm>
            <a:off x="737059" y="4740151"/>
            <a:ext cx="5860800" cy="10500"/>
          </a:xfrm>
          <a:prstGeom prst="straightConnector1">
            <a:avLst/>
          </a:prstGeom>
          <a:noFill/>
          <a:ln cap="flat" cmpd="sng" w="28575">
            <a:solidFill>
              <a:srgbClr val="990000"/>
            </a:solidFill>
            <a:prstDash val="solid"/>
            <a:round/>
            <a:headEnd len="med" w="med" type="diamond"/>
            <a:tailEnd len="med" w="med" type="diamond"/>
          </a:ln>
        </p:spPr>
      </p:cxnSp>
      <p:graphicFrame>
        <p:nvGraphicFramePr>
          <p:cNvPr id="206" name="Google Shape;206;p31"/>
          <p:cNvGraphicFramePr/>
          <p:nvPr/>
        </p:nvGraphicFramePr>
        <p:xfrm>
          <a:off x="132438" y="4896675"/>
          <a:ext cx="3000000" cy="3000000"/>
        </p:xfrm>
        <a:graphic>
          <a:graphicData uri="http://schemas.openxmlformats.org/drawingml/2006/table">
            <a:tbl>
              <a:tblPr>
                <a:noFill/>
                <a:tableStyleId>{716F76EC-F6BE-46AB-A90A-1ED4AF5E0F86}</a:tableStyleId>
              </a:tblPr>
              <a:tblGrid>
                <a:gridCol w="1698625"/>
                <a:gridCol w="3804725"/>
                <a:gridCol w="1794375"/>
              </a:tblGrid>
              <a:tr h="185600">
                <a:tc>
                  <a:txBody>
                    <a:bodyPr/>
                    <a:lstStyle/>
                    <a:p>
                      <a:pPr indent="0" lvl="0" marL="0" rtl="0" algn="ctr">
                        <a:spcBef>
                          <a:spcPts val="0"/>
                        </a:spcBef>
                        <a:spcAft>
                          <a:spcPts val="0"/>
                        </a:spcAft>
                        <a:buNone/>
                      </a:pPr>
                      <a:r>
                        <a:rPr b="1" lang="ar">
                          <a:solidFill>
                            <a:srgbClr val="FFFFFF"/>
                          </a:solidFill>
                          <a:latin typeface="Cabin"/>
                          <a:ea typeface="Cabin"/>
                          <a:cs typeface="Cabin"/>
                          <a:sym typeface="Cabin"/>
                        </a:rPr>
                        <a:t>PROPERTIES</a:t>
                      </a:r>
                      <a:endParaRPr b="1">
                        <a:solidFill>
                          <a:srgbClr val="FFFFFF"/>
                        </a:solidFill>
                        <a:latin typeface="Cabin"/>
                        <a:ea typeface="Cabin"/>
                        <a:cs typeface="Cabin"/>
                        <a:sym typeface="Cabin"/>
                      </a:endParaRPr>
                    </a:p>
                  </a:txBody>
                  <a:tcPr marT="91425" marB="91425" marR="91425" marL="91425">
                    <a:solidFill>
                      <a:srgbClr val="990000"/>
                    </a:solidFill>
                  </a:tcPr>
                </a:tc>
                <a:tc>
                  <a:txBody>
                    <a:bodyPr/>
                    <a:lstStyle/>
                    <a:p>
                      <a:pPr indent="0" lvl="0" marL="0" rtl="0" algn="ctr">
                        <a:spcBef>
                          <a:spcPts val="0"/>
                        </a:spcBef>
                        <a:spcAft>
                          <a:spcPts val="0"/>
                        </a:spcAft>
                        <a:buNone/>
                      </a:pPr>
                      <a:r>
                        <a:rPr b="1" lang="ar">
                          <a:solidFill>
                            <a:srgbClr val="FFFFFF"/>
                          </a:solidFill>
                          <a:latin typeface="Cabin"/>
                          <a:ea typeface="Cabin"/>
                          <a:cs typeface="Cabin"/>
                          <a:sym typeface="Cabin"/>
                        </a:rPr>
                        <a:t>COMPOSITION</a:t>
                      </a:r>
                      <a:endParaRPr b="1">
                        <a:solidFill>
                          <a:srgbClr val="FFFFFF"/>
                        </a:solidFill>
                        <a:latin typeface="Cabin"/>
                        <a:ea typeface="Cabin"/>
                        <a:cs typeface="Cabin"/>
                        <a:sym typeface="Cabin"/>
                      </a:endParaRPr>
                    </a:p>
                  </a:txBody>
                  <a:tcPr marT="91425" marB="91425" marR="91425" marL="91425">
                    <a:solidFill>
                      <a:srgbClr val="990000"/>
                    </a:solidFill>
                  </a:tcPr>
                </a:tc>
                <a:tc>
                  <a:txBody>
                    <a:bodyPr/>
                    <a:lstStyle/>
                    <a:p>
                      <a:pPr indent="0" lvl="0" marL="0" rtl="0" algn="ctr">
                        <a:spcBef>
                          <a:spcPts val="0"/>
                        </a:spcBef>
                        <a:spcAft>
                          <a:spcPts val="0"/>
                        </a:spcAft>
                        <a:buNone/>
                      </a:pPr>
                      <a:r>
                        <a:rPr b="1" lang="ar">
                          <a:solidFill>
                            <a:srgbClr val="FFFFFF"/>
                          </a:solidFill>
                          <a:latin typeface="Cabin"/>
                          <a:ea typeface="Cabin"/>
                          <a:cs typeface="Cabin"/>
                          <a:sym typeface="Cabin"/>
                        </a:rPr>
                        <a:t>MILK VOLUME </a:t>
                      </a:r>
                      <a:endParaRPr b="1">
                        <a:solidFill>
                          <a:srgbClr val="FFFFFF"/>
                        </a:solidFill>
                        <a:latin typeface="Cabin"/>
                        <a:ea typeface="Cabin"/>
                        <a:cs typeface="Cabin"/>
                        <a:sym typeface="Cabin"/>
                      </a:endParaRPr>
                    </a:p>
                  </a:txBody>
                  <a:tcPr marT="91425" marB="91425" marR="91425" marL="91425">
                    <a:solidFill>
                      <a:srgbClr val="990000"/>
                    </a:solidFill>
                  </a:tcPr>
                </a:tc>
              </a:tr>
              <a:tr h="172075">
                <a:tc rowSpan="8">
                  <a:txBody>
                    <a:bodyPr/>
                    <a:lstStyle/>
                    <a:p>
                      <a:pPr indent="-149900" lvl="0" marL="172800" rtl="0" algn="l">
                        <a:spcBef>
                          <a:spcPts val="0"/>
                        </a:spcBef>
                        <a:spcAft>
                          <a:spcPts val="0"/>
                        </a:spcAft>
                        <a:buSzPts val="1000"/>
                        <a:buFont typeface="Cabin"/>
                        <a:buAutoNum type="arabicPeriod"/>
                      </a:pPr>
                      <a:r>
                        <a:rPr b="1" lang="ar" sz="1000">
                          <a:latin typeface="Cabin"/>
                          <a:ea typeface="Cabin"/>
                          <a:cs typeface="Cabin"/>
                          <a:sym typeface="Cabin"/>
                        </a:rPr>
                        <a:t>Biologic specificity =&gt; Long-chain omega-3 Fatty Acids</a:t>
                      </a:r>
                      <a:endParaRPr b="1" sz="1000">
                        <a:latin typeface="Cabin"/>
                        <a:ea typeface="Cabin"/>
                        <a:cs typeface="Cabin"/>
                        <a:sym typeface="Cabin"/>
                      </a:endParaRPr>
                    </a:p>
                    <a:p>
                      <a:pPr indent="-149900" lvl="0" marL="172800" rtl="0" algn="l">
                        <a:spcBef>
                          <a:spcPts val="0"/>
                        </a:spcBef>
                        <a:spcAft>
                          <a:spcPts val="0"/>
                        </a:spcAft>
                        <a:buSzPts val="1000"/>
                        <a:buFont typeface="Cabin"/>
                        <a:buAutoNum type="arabicPeriod"/>
                      </a:pPr>
                      <a:r>
                        <a:rPr b="1" lang="ar" sz="1000">
                          <a:latin typeface="Cabin"/>
                          <a:ea typeface="Cabin"/>
                          <a:cs typeface="Cabin"/>
                          <a:sym typeface="Cabin"/>
                        </a:rPr>
                        <a:t>Important for brain and retinal development</a:t>
                      </a:r>
                      <a:endParaRPr b="1" sz="1000">
                        <a:latin typeface="Cabin"/>
                        <a:ea typeface="Cabin"/>
                        <a:cs typeface="Cabin"/>
                        <a:sym typeface="Cabin"/>
                      </a:endParaRPr>
                    </a:p>
                    <a:p>
                      <a:pPr indent="-149900" lvl="0" marL="172800" rtl="0" algn="l">
                        <a:spcBef>
                          <a:spcPts val="0"/>
                        </a:spcBef>
                        <a:spcAft>
                          <a:spcPts val="0"/>
                        </a:spcAft>
                        <a:buSzPts val="1000"/>
                        <a:buFont typeface="Cabin"/>
                        <a:buAutoNum type="arabicPeriod"/>
                      </a:pPr>
                      <a:r>
                        <a:rPr b="1" lang="ar" sz="1000">
                          <a:latin typeface="Cabin"/>
                          <a:ea typeface="Cabin"/>
                          <a:cs typeface="Cabin"/>
                          <a:sym typeface="Cabin"/>
                        </a:rPr>
                        <a:t>Higher Iqs </a:t>
                      </a:r>
                      <a:endParaRPr b="1" sz="1000">
                        <a:latin typeface="Cabin"/>
                        <a:ea typeface="Cabin"/>
                        <a:cs typeface="Cabin"/>
                        <a:sym typeface="Cabin"/>
                      </a:endParaRPr>
                    </a:p>
                    <a:p>
                      <a:pPr indent="0" lvl="0" marL="0" rtl="0" algn="l">
                        <a:spcBef>
                          <a:spcPts val="0"/>
                        </a:spcBef>
                        <a:spcAft>
                          <a:spcPts val="0"/>
                        </a:spcAft>
                        <a:buNone/>
                      </a:pPr>
                      <a:r>
                        <a:rPr lang="ar" sz="900">
                          <a:latin typeface="Cabin"/>
                          <a:ea typeface="Cabin"/>
                          <a:cs typeface="Cabin"/>
                          <a:sym typeface="Cabin"/>
                        </a:rPr>
                        <a:t>(a meta-analysis of 20 studies showed scores of cognitive function on average 3.2 points higher among children who were breastfed compared with those who were formula fed)</a:t>
                      </a:r>
                      <a:endParaRPr sz="900">
                        <a:latin typeface="Cabin"/>
                        <a:ea typeface="Cabin"/>
                        <a:cs typeface="Cabin"/>
                        <a:sym typeface="Cabin"/>
                      </a:endParaRPr>
                    </a:p>
                  </a:txBody>
                  <a:tcPr marT="91425" marB="91425" marR="91425" marL="91425"/>
                </a:tc>
                <a:tc>
                  <a:txBody>
                    <a:bodyPr/>
                    <a:lstStyle/>
                    <a:p>
                      <a:pPr indent="0" lvl="0" marL="0" rtl="0" algn="ctr">
                        <a:spcBef>
                          <a:spcPts val="0"/>
                        </a:spcBef>
                        <a:spcAft>
                          <a:spcPts val="0"/>
                        </a:spcAft>
                        <a:buNone/>
                      </a:pPr>
                      <a:r>
                        <a:rPr b="1" lang="ar" sz="1200">
                          <a:latin typeface="Cabin"/>
                          <a:ea typeface="Cabin"/>
                          <a:cs typeface="Cabin"/>
                          <a:sym typeface="Cabin"/>
                        </a:rPr>
                        <a:t>Proteins</a:t>
                      </a:r>
                      <a:endParaRPr b="1" sz="1200">
                        <a:latin typeface="Cabin"/>
                        <a:ea typeface="Cabin"/>
                        <a:cs typeface="Cabin"/>
                        <a:sym typeface="Cabin"/>
                      </a:endParaRPr>
                    </a:p>
                  </a:txBody>
                  <a:tcPr marT="91425" marB="91425" marR="91425" marL="91425" anchor="ctr">
                    <a:solidFill>
                      <a:srgbClr val="EA9999"/>
                    </a:solidFill>
                  </a:tcPr>
                </a:tc>
                <a:tc rowSpan="8">
                  <a:txBody>
                    <a:bodyPr/>
                    <a:lstStyle/>
                    <a:p>
                      <a:pPr indent="-149900" lvl="0" marL="136800" rtl="0" algn="l">
                        <a:spcBef>
                          <a:spcPts val="0"/>
                        </a:spcBef>
                        <a:spcAft>
                          <a:spcPts val="0"/>
                        </a:spcAft>
                        <a:buSzPts val="1000"/>
                        <a:buFont typeface="Cabin"/>
                        <a:buChar char="●"/>
                      </a:pPr>
                      <a:r>
                        <a:rPr b="1" lang="ar" sz="1000">
                          <a:latin typeface="Cabin"/>
                          <a:ea typeface="Cabin"/>
                          <a:cs typeface="Cabin"/>
                          <a:sym typeface="Cabin"/>
                        </a:rPr>
                        <a:t>Healthy exclusively breastfeeding women produce approximately </a:t>
                      </a:r>
                      <a:r>
                        <a:rPr b="1" lang="ar" sz="1000">
                          <a:solidFill>
                            <a:srgbClr val="FF0000"/>
                          </a:solidFill>
                          <a:latin typeface="Cabin"/>
                          <a:ea typeface="Cabin"/>
                          <a:cs typeface="Cabin"/>
                          <a:sym typeface="Cabin"/>
                        </a:rPr>
                        <a:t>750 to 800 mL</a:t>
                      </a:r>
                      <a:r>
                        <a:rPr b="1" lang="ar" sz="1000">
                          <a:latin typeface="Cabin"/>
                          <a:ea typeface="Cabin"/>
                          <a:cs typeface="Cabin"/>
                          <a:sym typeface="Cabin"/>
                        </a:rPr>
                        <a:t> per day of milk when lactation is fully established.</a:t>
                      </a:r>
                      <a:endParaRPr b="1" sz="1000">
                        <a:latin typeface="Cabin"/>
                        <a:ea typeface="Cabin"/>
                        <a:cs typeface="Cabin"/>
                        <a:sym typeface="Cabin"/>
                      </a:endParaRPr>
                    </a:p>
                    <a:p>
                      <a:pPr indent="-149900" lvl="0" marL="136800" rtl="0" algn="l">
                        <a:spcBef>
                          <a:spcPts val="0"/>
                        </a:spcBef>
                        <a:spcAft>
                          <a:spcPts val="0"/>
                        </a:spcAft>
                        <a:buSzPts val="1000"/>
                        <a:buFont typeface="Cabin"/>
                        <a:buChar char="●"/>
                      </a:pPr>
                      <a:r>
                        <a:rPr b="1" lang="ar" sz="1000">
                          <a:latin typeface="Cabin"/>
                          <a:ea typeface="Cabin"/>
                          <a:cs typeface="Cabin"/>
                          <a:sym typeface="Cabin"/>
                        </a:rPr>
                        <a:t>However, milk volume varies among individuals and can range from </a:t>
                      </a:r>
                      <a:r>
                        <a:rPr b="1" lang="ar" sz="1000">
                          <a:solidFill>
                            <a:srgbClr val="FF0000"/>
                          </a:solidFill>
                          <a:latin typeface="Cabin"/>
                          <a:ea typeface="Cabin"/>
                          <a:cs typeface="Cabin"/>
                          <a:sym typeface="Cabin"/>
                        </a:rPr>
                        <a:t>450 to 1200 mL</a:t>
                      </a:r>
                      <a:r>
                        <a:rPr b="1" lang="ar" sz="1000">
                          <a:latin typeface="Cabin"/>
                          <a:ea typeface="Cabin"/>
                          <a:cs typeface="Cabin"/>
                          <a:sym typeface="Cabin"/>
                        </a:rPr>
                        <a:t> per day.</a:t>
                      </a:r>
                      <a:endParaRPr b="1" sz="1000">
                        <a:latin typeface="Cabin"/>
                        <a:ea typeface="Cabin"/>
                        <a:cs typeface="Cabin"/>
                        <a:sym typeface="Cabin"/>
                      </a:endParaRPr>
                    </a:p>
                    <a:p>
                      <a:pPr indent="-149900" lvl="0" marL="136800" rtl="0" algn="l">
                        <a:spcBef>
                          <a:spcPts val="0"/>
                        </a:spcBef>
                        <a:spcAft>
                          <a:spcPts val="0"/>
                        </a:spcAft>
                        <a:buSzPts val="1000"/>
                        <a:buFont typeface="Cabin"/>
                        <a:buChar char="●"/>
                      </a:pPr>
                      <a:r>
                        <a:rPr b="1" lang="ar" sz="1000">
                          <a:latin typeface="Cabin"/>
                          <a:ea typeface="Cabin"/>
                          <a:cs typeface="Cabin"/>
                          <a:sym typeface="Cabin"/>
                        </a:rPr>
                        <a:t>Milk volume is low on the first two days postpartum, increases markedly on days</a:t>
                      </a:r>
                      <a:r>
                        <a:rPr b="1" lang="ar" sz="1000">
                          <a:solidFill>
                            <a:srgbClr val="FF0000"/>
                          </a:solidFill>
                          <a:latin typeface="Cabin"/>
                          <a:ea typeface="Cabin"/>
                          <a:cs typeface="Cabin"/>
                          <a:sym typeface="Cabin"/>
                        </a:rPr>
                        <a:t> three</a:t>
                      </a:r>
                      <a:r>
                        <a:rPr b="1" lang="ar" sz="1000">
                          <a:latin typeface="Cabin"/>
                          <a:ea typeface="Cabin"/>
                          <a:cs typeface="Cabin"/>
                          <a:sym typeface="Cabin"/>
                        </a:rPr>
                        <a:t> and </a:t>
                      </a:r>
                      <a:r>
                        <a:rPr b="1" lang="ar" sz="1000">
                          <a:solidFill>
                            <a:srgbClr val="FF0000"/>
                          </a:solidFill>
                          <a:latin typeface="Cabin"/>
                          <a:ea typeface="Cabin"/>
                          <a:cs typeface="Cabin"/>
                          <a:sym typeface="Cabin"/>
                        </a:rPr>
                        <a:t>four</a:t>
                      </a:r>
                      <a:r>
                        <a:rPr b="1" lang="ar" sz="1000">
                          <a:latin typeface="Cabin"/>
                          <a:ea typeface="Cabin"/>
                          <a:cs typeface="Cabin"/>
                          <a:sym typeface="Cabin"/>
                        </a:rPr>
                        <a:t>, then gradually increases to levels seen in full lactation.</a:t>
                      </a:r>
                      <a:endParaRPr b="1" sz="1000">
                        <a:latin typeface="Cabin"/>
                        <a:ea typeface="Cabin"/>
                        <a:cs typeface="Cabin"/>
                        <a:sym typeface="Cabin"/>
                      </a:endParaRPr>
                    </a:p>
                  </a:txBody>
                  <a:tcPr marT="91425" marB="91425" marR="91425" marL="91425"/>
                </a:tc>
              </a:tr>
              <a:tr h="230650">
                <a:tc vMerge="1"/>
                <a:tc>
                  <a:txBody>
                    <a:bodyPr/>
                    <a:lstStyle/>
                    <a:p>
                      <a:pPr indent="0" lvl="0" marL="0" rtl="0" algn="ctr">
                        <a:spcBef>
                          <a:spcPts val="0"/>
                        </a:spcBef>
                        <a:spcAft>
                          <a:spcPts val="0"/>
                        </a:spcAft>
                        <a:buNone/>
                      </a:pPr>
                      <a:r>
                        <a:rPr b="1" lang="ar" sz="1000">
                          <a:latin typeface="Cabin"/>
                          <a:ea typeface="Cabin"/>
                          <a:cs typeface="Cabin"/>
                          <a:sym typeface="Cabin"/>
                        </a:rPr>
                        <a:t>The concentration of protein in breast milk (0.9 g per 100 ml) is lower than in animal milks. </a:t>
                      </a:r>
                      <a:endParaRPr b="1" sz="1000">
                        <a:latin typeface="Cabin"/>
                        <a:ea typeface="Cabin"/>
                        <a:cs typeface="Cabin"/>
                        <a:sym typeface="Cabin"/>
                      </a:endParaRPr>
                    </a:p>
                  </a:txBody>
                  <a:tcPr marT="91425" marB="91425" marR="91425" marL="91425" anchor="ctr"/>
                </a:tc>
                <a:tc vMerge="1"/>
              </a:tr>
              <a:tr h="172075">
                <a:tc vMerge="1"/>
                <a:tc>
                  <a:txBody>
                    <a:bodyPr/>
                    <a:lstStyle/>
                    <a:p>
                      <a:pPr indent="0" lvl="0" marL="0" rtl="0" algn="ctr">
                        <a:spcBef>
                          <a:spcPts val="0"/>
                        </a:spcBef>
                        <a:spcAft>
                          <a:spcPts val="0"/>
                        </a:spcAft>
                        <a:buNone/>
                      </a:pPr>
                      <a:r>
                        <a:rPr b="1" lang="ar" sz="1200">
                          <a:latin typeface="Cabin"/>
                          <a:ea typeface="Cabin"/>
                          <a:cs typeface="Cabin"/>
                          <a:sym typeface="Cabin"/>
                        </a:rPr>
                        <a:t>Fat</a:t>
                      </a:r>
                      <a:endParaRPr b="1" sz="1200">
                        <a:latin typeface="Cabin"/>
                        <a:ea typeface="Cabin"/>
                        <a:cs typeface="Cabin"/>
                        <a:sym typeface="Cabin"/>
                      </a:endParaRPr>
                    </a:p>
                  </a:txBody>
                  <a:tcPr marT="91425" marB="91425" marR="91425" marL="91425" anchor="ctr">
                    <a:solidFill>
                      <a:srgbClr val="EA9999"/>
                    </a:solidFill>
                  </a:tcPr>
                </a:tc>
                <a:tc vMerge="1"/>
              </a:tr>
              <a:tr h="230650">
                <a:tc vMerge="1"/>
                <a:tc>
                  <a:txBody>
                    <a:bodyPr/>
                    <a:lstStyle/>
                    <a:p>
                      <a:pPr indent="0" lvl="0" marL="0" rtl="0" algn="ctr">
                        <a:spcBef>
                          <a:spcPts val="0"/>
                        </a:spcBef>
                        <a:spcAft>
                          <a:spcPts val="0"/>
                        </a:spcAft>
                        <a:buNone/>
                      </a:pPr>
                      <a:r>
                        <a:rPr b="1" lang="ar" sz="1000">
                          <a:latin typeface="Cabin"/>
                          <a:ea typeface="Cabin"/>
                          <a:cs typeface="Cabin"/>
                          <a:sym typeface="Cabin"/>
                        </a:rPr>
                        <a:t>(3.5 g per 100ml) provides up to 50% of caloric needs, cholesterol levels constant, lipolytic enzymes aid in fat digestion)</a:t>
                      </a:r>
                      <a:endParaRPr b="1" sz="1000">
                        <a:latin typeface="Cabin"/>
                        <a:ea typeface="Cabin"/>
                        <a:cs typeface="Cabin"/>
                        <a:sym typeface="Cabin"/>
                      </a:endParaRPr>
                    </a:p>
                  </a:txBody>
                  <a:tcPr marT="91425" marB="91425" marR="91425" marL="91425" anchor="ctr"/>
                </a:tc>
                <a:tc vMerge="1"/>
              </a:tr>
              <a:tr h="172075">
                <a:tc vMerge="1"/>
                <a:tc>
                  <a:txBody>
                    <a:bodyPr/>
                    <a:lstStyle/>
                    <a:p>
                      <a:pPr indent="0" lvl="0" marL="0" rtl="0" algn="ctr">
                        <a:spcBef>
                          <a:spcPts val="0"/>
                        </a:spcBef>
                        <a:spcAft>
                          <a:spcPts val="0"/>
                        </a:spcAft>
                        <a:buNone/>
                      </a:pPr>
                      <a:r>
                        <a:rPr b="1" lang="ar" sz="1200">
                          <a:latin typeface="Cabin"/>
                          <a:ea typeface="Cabin"/>
                          <a:cs typeface="Cabin"/>
                          <a:sym typeface="Cabin"/>
                        </a:rPr>
                        <a:t>Carbohydrates</a:t>
                      </a:r>
                      <a:endParaRPr b="1" sz="1200">
                        <a:latin typeface="Cabin"/>
                        <a:ea typeface="Cabin"/>
                        <a:cs typeface="Cabin"/>
                        <a:sym typeface="Cabin"/>
                      </a:endParaRPr>
                    </a:p>
                  </a:txBody>
                  <a:tcPr marT="91425" marB="91425" marR="91425" marL="91425" anchor="ctr">
                    <a:solidFill>
                      <a:srgbClr val="EA9999"/>
                    </a:solidFill>
                  </a:tcPr>
                </a:tc>
                <a:tc vMerge="1"/>
              </a:tr>
              <a:tr h="302725">
                <a:tc vMerge="1"/>
                <a:tc>
                  <a:txBody>
                    <a:bodyPr/>
                    <a:lstStyle/>
                    <a:p>
                      <a:pPr indent="0" lvl="0" marL="0" rtl="0" algn="ctr">
                        <a:spcBef>
                          <a:spcPts val="0"/>
                        </a:spcBef>
                        <a:spcAft>
                          <a:spcPts val="0"/>
                        </a:spcAft>
                        <a:buNone/>
                      </a:pPr>
                      <a:r>
                        <a:rPr b="1" lang="ar" sz="1000">
                          <a:latin typeface="Cabin"/>
                          <a:ea typeface="Cabin"/>
                          <a:cs typeface="Cabin"/>
                          <a:sym typeface="Cabin"/>
                        </a:rPr>
                        <a:t>(</a:t>
                      </a:r>
                      <a:r>
                        <a:rPr b="1" lang="ar" sz="1000">
                          <a:solidFill>
                            <a:srgbClr val="FF0000"/>
                          </a:solidFill>
                          <a:latin typeface="Cabin"/>
                          <a:ea typeface="Cabin"/>
                          <a:cs typeface="Cabin"/>
                          <a:sym typeface="Cabin"/>
                        </a:rPr>
                        <a:t>lactose</a:t>
                      </a:r>
                      <a:r>
                        <a:rPr b="1" lang="ar" sz="1000">
                          <a:latin typeface="Cabin"/>
                          <a:ea typeface="Cabin"/>
                          <a:cs typeface="Cabin"/>
                          <a:sym typeface="Cabin"/>
                        </a:rPr>
                        <a:t> = milk sugar) predominantly in human milk (7 g per 100 ml) provides up to 40% caloric needs, essential for development of CNS, enhances calcium &amp; iron absorption)</a:t>
                      </a:r>
                      <a:endParaRPr b="1" sz="1000">
                        <a:latin typeface="Cabin"/>
                        <a:ea typeface="Cabin"/>
                        <a:cs typeface="Cabin"/>
                        <a:sym typeface="Cabin"/>
                      </a:endParaRPr>
                    </a:p>
                  </a:txBody>
                  <a:tcPr marT="91425" marB="91425" marR="91425" marL="91425" anchor="ctr"/>
                </a:tc>
                <a:tc vMerge="1"/>
              </a:tr>
              <a:tr h="172075">
                <a:tc vMerge="1"/>
                <a:tc>
                  <a:txBody>
                    <a:bodyPr/>
                    <a:lstStyle/>
                    <a:p>
                      <a:pPr indent="0" lvl="0" marL="0" rtl="0" algn="ctr">
                        <a:spcBef>
                          <a:spcPts val="0"/>
                        </a:spcBef>
                        <a:spcAft>
                          <a:spcPts val="0"/>
                        </a:spcAft>
                        <a:buNone/>
                      </a:pPr>
                      <a:r>
                        <a:rPr b="1" lang="ar" sz="1200">
                          <a:latin typeface="Cabin"/>
                          <a:ea typeface="Cabin"/>
                          <a:cs typeface="Cabin"/>
                          <a:sym typeface="Cabin"/>
                        </a:rPr>
                        <a:t>Vitamins and minerals</a:t>
                      </a:r>
                      <a:endParaRPr b="1" sz="1200">
                        <a:latin typeface="Cabin"/>
                        <a:ea typeface="Cabin"/>
                        <a:cs typeface="Cabin"/>
                        <a:sym typeface="Cabin"/>
                      </a:endParaRPr>
                    </a:p>
                  </a:txBody>
                  <a:tcPr marT="91425" marB="91425" marR="91425" marL="91425" anchor="ctr">
                    <a:solidFill>
                      <a:srgbClr val="EA9999"/>
                    </a:solidFill>
                  </a:tcPr>
                </a:tc>
                <a:tc vMerge="1"/>
              </a:tr>
              <a:tr h="518975">
                <a:tc vMerge="1"/>
                <a:tc>
                  <a:txBody>
                    <a:bodyPr/>
                    <a:lstStyle/>
                    <a:p>
                      <a:pPr indent="-113899" lvl="0" marL="100799" rtl="0" algn="l">
                        <a:spcBef>
                          <a:spcPts val="0"/>
                        </a:spcBef>
                        <a:spcAft>
                          <a:spcPts val="0"/>
                        </a:spcAft>
                        <a:buSzPts val="1000"/>
                        <a:buFont typeface="Cabin"/>
                        <a:buChar char="●"/>
                      </a:pPr>
                      <a:r>
                        <a:rPr b="1" lang="ar" sz="1000">
                          <a:latin typeface="Cabin"/>
                          <a:ea typeface="Cabin"/>
                          <a:cs typeface="Cabin"/>
                          <a:sym typeface="Cabin"/>
                        </a:rPr>
                        <a:t>Breast milk normally contains sufficient vitamins for an infant, unless the mother herself is deficient. The exception is </a:t>
                      </a:r>
                      <a:r>
                        <a:rPr b="1" lang="ar" sz="1000">
                          <a:solidFill>
                            <a:srgbClr val="FF0000"/>
                          </a:solidFill>
                          <a:latin typeface="Cabin"/>
                          <a:ea typeface="Cabin"/>
                          <a:cs typeface="Cabin"/>
                          <a:sym typeface="Cabin"/>
                        </a:rPr>
                        <a:t>vitamin D.</a:t>
                      </a:r>
                      <a:r>
                        <a:rPr b="1" lang="ar" sz="1000">
                          <a:latin typeface="Cabin"/>
                          <a:ea typeface="Cabin"/>
                          <a:cs typeface="Cabin"/>
                          <a:sym typeface="Cabin"/>
                        </a:rPr>
                        <a:t> The infant needs exposure to sunlight to generate endogenous vitamin D or, if this is not possible, a supplement. </a:t>
                      </a:r>
                      <a:endParaRPr b="1" sz="1000">
                        <a:latin typeface="Cabin"/>
                        <a:ea typeface="Cabin"/>
                        <a:cs typeface="Cabin"/>
                        <a:sym typeface="Cabin"/>
                      </a:endParaRPr>
                    </a:p>
                    <a:p>
                      <a:pPr indent="-113899" lvl="0" marL="100799" rtl="0" algn="l">
                        <a:spcBef>
                          <a:spcPts val="0"/>
                        </a:spcBef>
                        <a:spcAft>
                          <a:spcPts val="0"/>
                        </a:spcAft>
                        <a:buSzPts val="1000"/>
                        <a:buFont typeface="Cabin"/>
                        <a:buChar char="●"/>
                      </a:pPr>
                      <a:r>
                        <a:rPr b="1" lang="ar" sz="1000">
                          <a:latin typeface="Cabin"/>
                          <a:ea typeface="Cabin"/>
                          <a:cs typeface="Cabin"/>
                          <a:sym typeface="Cabin"/>
                        </a:rPr>
                        <a:t>The minerals</a:t>
                      </a:r>
                      <a:r>
                        <a:rPr b="1" lang="ar" sz="1000">
                          <a:solidFill>
                            <a:srgbClr val="FF0000"/>
                          </a:solidFill>
                          <a:latin typeface="Cabin"/>
                          <a:ea typeface="Cabin"/>
                          <a:cs typeface="Cabin"/>
                          <a:sym typeface="Cabin"/>
                        </a:rPr>
                        <a:t> iron and zinc</a:t>
                      </a:r>
                      <a:r>
                        <a:rPr b="1" lang="ar" sz="1000">
                          <a:latin typeface="Cabin"/>
                          <a:ea typeface="Cabin"/>
                          <a:cs typeface="Cabin"/>
                          <a:sym typeface="Cabin"/>
                        </a:rPr>
                        <a:t> are present in relatively low concentration, but their bioavailability and absorption is high.</a:t>
                      </a:r>
                      <a:endParaRPr b="1" sz="1000">
                        <a:latin typeface="Cabin"/>
                        <a:ea typeface="Cabin"/>
                        <a:cs typeface="Cabin"/>
                        <a:sym typeface="Cabin"/>
                      </a:endParaRPr>
                    </a:p>
                  </a:txBody>
                  <a:tcPr marT="91425" marB="91425" marR="91425" marL="91425" anchor="ctr"/>
                </a:tc>
                <a:tc vMerge="1"/>
              </a:tr>
            </a:tbl>
          </a:graphicData>
        </a:graphic>
      </p:graphicFrame>
      <p:sp>
        <p:nvSpPr>
          <p:cNvPr id="207" name="Google Shape;207;p31"/>
          <p:cNvSpPr txBox="1"/>
          <p:nvPr/>
        </p:nvSpPr>
        <p:spPr>
          <a:xfrm>
            <a:off x="-171450" y="2409775"/>
            <a:ext cx="78801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1900">
                <a:solidFill>
                  <a:srgbClr val="990000"/>
                </a:solidFill>
                <a:latin typeface="Cabin"/>
                <a:ea typeface="Cabin"/>
                <a:cs typeface="Cabin"/>
                <a:sym typeface="Cabin"/>
              </a:rPr>
              <a:t>HOW DO I KNOW IF MY BABY IS GETTING ENOUGH BREAST MILK? </a:t>
            </a:r>
            <a:endParaRPr b="1" sz="1900">
              <a:solidFill>
                <a:srgbClr val="990000"/>
              </a:solidFill>
              <a:latin typeface="Cabin"/>
              <a:ea typeface="Cabin"/>
              <a:cs typeface="Cabin"/>
              <a:sym typeface="Cabin"/>
            </a:endParaRPr>
          </a:p>
        </p:txBody>
      </p:sp>
      <p:cxnSp>
        <p:nvCxnSpPr>
          <p:cNvPr id="208" name="Google Shape;208;p31"/>
          <p:cNvCxnSpPr/>
          <p:nvPr/>
        </p:nvCxnSpPr>
        <p:spPr>
          <a:xfrm>
            <a:off x="907072" y="288696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09" name="Google Shape;209;p31"/>
          <p:cNvSpPr txBox="1"/>
          <p:nvPr/>
        </p:nvSpPr>
        <p:spPr>
          <a:xfrm>
            <a:off x="104775" y="2958100"/>
            <a:ext cx="7515300" cy="403800"/>
          </a:xfrm>
          <a:prstGeom prst="rect">
            <a:avLst/>
          </a:prstGeom>
          <a:noFill/>
          <a:ln>
            <a:noFill/>
          </a:ln>
        </p:spPr>
        <p:txBody>
          <a:bodyPr anchorCtr="0" anchor="t" bIns="91425" lIns="91425" spcFirstLastPara="1" rIns="91425" wrap="square" tIns="91425">
            <a:noAutofit/>
          </a:bodyPr>
          <a:lstStyle/>
          <a:p>
            <a:pPr indent="-317500" lvl="0" marL="457200" rtl="0" algn="ctr">
              <a:spcBef>
                <a:spcPts val="0"/>
              </a:spcBef>
              <a:spcAft>
                <a:spcPts val="0"/>
              </a:spcAft>
              <a:buSzPts val="1400"/>
              <a:buFont typeface="Cabin Medium"/>
              <a:buChar char="●"/>
            </a:pPr>
            <a:r>
              <a:rPr b="1" lang="ar">
                <a:latin typeface="Cabin"/>
                <a:ea typeface="Cabin"/>
                <a:cs typeface="Cabin"/>
                <a:sym typeface="Cabin"/>
              </a:rPr>
              <a:t>You can tell if your baby is getting enough breast milk by:</a:t>
            </a:r>
            <a:endParaRPr>
              <a:latin typeface="Cabin Medium"/>
              <a:ea typeface="Cabin Medium"/>
              <a:cs typeface="Cabin Medium"/>
              <a:sym typeface="Cabin Medium"/>
            </a:endParaRPr>
          </a:p>
        </p:txBody>
      </p:sp>
      <p:sp>
        <p:nvSpPr>
          <p:cNvPr id="210" name="Google Shape;210;p31"/>
          <p:cNvSpPr txBox="1"/>
          <p:nvPr/>
        </p:nvSpPr>
        <p:spPr>
          <a:xfrm>
            <a:off x="114300" y="3286125"/>
            <a:ext cx="2382300" cy="862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741B47"/>
              </a:buClr>
              <a:buSzPts val="1200"/>
              <a:buFont typeface="Cabin"/>
              <a:buAutoNum type="arabicParenR"/>
            </a:pPr>
            <a:r>
              <a:rPr lang="ar" sz="1200">
                <a:latin typeface="Cabin"/>
                <a:ea typeface="Cabin"/>
                <a:cs typeface="Cabin"/>
                <a:sym typeface="Cabin"/>
              </a:rPr>
              <a:t>Checking his or her diapers.</a:t>
            </a:r>
            <a:endParaRPr sz="1200">
              <a:latin typeface="Cabin"/>
              <a:ea typeface="Cabin"/>
              <a:cs typeface="Cabin"/>
              <a:sym typeface="Cabin"/>
            </a:endParaRPr>
          </a:p>
          <a:p>
            <a:pPr indent="0" lvl="0" marL="457200" rtl="0" algn="l">
              <a:spcBef>
                <a:spcPts val="0"/>
              </a:spcBef>
              <a:spcAft>
                <a:spcPts val="0"/>
              </a:spcAft>
              <a:buNone/>
            </a:pPr>
            <a:r>
              <a:rPr lang="ar" sz="1200">
                <a:latin typeface="Cabin"/>
                <a:ea typeface="Cabin"/>
                <a:cs typeface="Cabin"/>
                <a:sym typeface="Cabin"/>
              </a:rPr>
              <a:t>By day </a:t>
            </a:r>
            <a:r>
              <a:rPr b="1" lang="ar" sz="1200">
                <a:solidFill>
                  <a:srgbClr val="FF0000"/>
                </a:solidFill>
                <a:latin typeface="Cabin"/>
                <a:ea typeface="Cabin"/>
                <a:cs typeface="Cabin"/>
                <a:sym typeface="Cabin"/>
              </a:rPr>
              <a:t>4 or 5</a:t>
            </a:r>
            <a:r>
              <a:rPr lang="ar" sz="1200">
                <a:latin typeface="Cabin"/>
                <a:ea typeface="Cabin"/>
                <a:cs typeface="Cabin"/>
                <a:sym typeface="Cabin"/>
              </a:rPr>
              <a:t> after birth, babies should have at least </a:t>
            </a:r>
            <a:r>
              <a:rPr b="1" lang="ar" sz="1200">
                <a:solidFill>
                  <a:srgbClr val="FF0000"/>
                </a:solidFill>
                <a:latin typeface="Cabin"/>
                <a:ea typeface="Cabin"/>
                <a:cs typeface="Cabin"/>
                <a:sym typeface="Cabin"/>
              </a:rPr>
              <a:t>6 wet diapers</a:t>
            </a:r>
            <a:r>
              <a:rPr lang="ar" sz="1200">
                <a:latin typeface="Cabin"/>
                <a:ea typeface="Cabin"/>
                <a:cs typeface="Cabin"/>
                <a:sym typeface="Cabin"/>
              </a:rPr>
              <a:t> a day.</a:t>
            </a:r>
            <a:endParaRPr sz="1200">
              <a:latin typeface="Cabin"/>
              <a:ea typeface="Cabin"/>
              <a:cs typeface="Cabin"/>
              <a:sym typeface="Cabin"/>
            </a:endParaRPr>
          </a:p>
        </p:txBody>
      </p:sp>
      <p:sp>
        <p:nvSpPr>
          <p:cNvPr id="211" name="Google Shape;211;p31"/>
          <p:cNvSpPr txBox="1"/>
          <p:nvPr/>
        </p:nvSpPr>
        <p:spPr>
          <a:xfrm>
            <a:off x="2476500" y="3286125"/>
            <a:ext cx="3086100" cy="931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741B47"/>
              </a:buClr>
              <a:buSzPts val="1200"/>
              <a:buFont typeface="Cabin"/>
              <a:buAutoNum type="arabicParenR" startAt="2"/>
            </a:pPr>
            <a:r>
              <a:rPr lang="ar" sz="1200">
                <a:latin typeface="Cabin"/>
                <a:ea typeface="Cabin"/>
                <a:cs typeface="Cabin"/>
                <a:sym typeface="Cabin"/>
              </a:rPr>
              <a:t>Checking his or her bowel movements – By day 4 after birth, babies should have </a:t>
            </a:r>
            <a:r>
              <a:rPr b="1" lang="ar" sz="1200">
                <a:solidFill>
                  <a:srgbClr val="FF0000"/>
                </a:solidFill>
                <a:latin typeface="Cabin"/>
                <a:ea typeface="Cabin"/>
                <a:cs typeface="Cabin"/>
                <a:sym typeface="Cabin"/>
              </a:rPr>
              <a:t>4 or more</a:t>
            </a:r>
            <a:r>
              <a:rPr lang="ar" sz="1200">
                <a:latin typeface="Cabin"/>
                <a:ea typeface="Cabin"/>
                <a:cs typeface="Cabin"/>
                <a:sym typeface="Cabin"/>
              </a:rPr>
              <a:t> bowel movements a day. By day </a:t>
            </a:r>
            <a:r>
              <a:rPr b="1" lang="ar" sz="1200">
                <a:solidFill>
                  <a:srgbClr val="FF0000"/>
                </a:solidFill>
                <a:latin typeface="Cabin"/>
                <a:ea typeface="Cabin"/>
                <a:cs typeface="Cabin"/>
                <a:sym typeface="Cabin"/>
              </a:rPr>
              <a:t>5</a:t>
            </a:r>
            <a:r>
              <a:rPr lang="ar" sz="1200">
                <a:latin typeface="Cabin"/>
                <a:ea typeface="Cabin"/>
                <a:cs typeface="Cabin"/>
                <a:sym typeface="Cabin"/>
              </a:rPr>
              <a:t>, their bowel movements should be yellow.</a:t>
            </a:r>
            <a:endParaRPr sz="1200">
              <a:latin typeface="Cabin"/>
              <a:ea typeface="Cabin"/>
              <a:cs typeface="Cabin"/>
              <a:sym typeface="Cabin"/>
            </a:endParaRPr>
          </a:p>
        </p:txBody>
      </p:sp>
      <p:sp>
        <p:nvSpPr>
          <p:cNvPr id="212" name="Google Shape;212;p31"/>
          <p:cNvSpPr txBox="1"/>
          <p:nvPr/>
        </p:nvSpPr>
        <p:spPr>
          <a:xfrm>
            <a:off x="5524500" y="3286125"/>
            <a:ext cx="2124000" cy="862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741B47"/>
              </a:buClr>
              <a:buSzPts val="1200"/>
              <a:buFont typeface="Cabin"/>
              <a:buAutoNum type="arabicParenR" startAt="3"/>
            </a:pPr>
            <a:r>
              <a:rPr lang="ar" sz="1200">
                <a:latin typeface="Cabin"/>
                <a:ea typeface="Cabin"/>
                <a:cs typeface="Cabin"/>
                <a:sym typeface="Cabin"/>
              </a:rPr>
              <a:t>Having your doctor or nurse check to see if your baby is gaining weight.</a:t>
            </a:r>
            <a:endParaRPr sz="1200">
              <a:latin typeface="Cabin"/>
              <a:ea typeface="Cabin"/>
              <a:cs typeface="Cabin"/>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2"/>
          <p:cNvSpPr txBox="1"/>
          <p:nvPr/>
        </p:nvSpPr>
        <p:spPr>
          <a:xfrm>
            <a:off x="96900" y="3706275"/>
            <a:ext cx="1798500" cy="699600"/>
          </a:xfrm>
          <a:prstGeom prst="rect">
            <a:avLst/>
          </a:prstGeom>
          <a:noFill/>
          <a:ln cap="flat" cmpd="sng" w="9525">
            <a:solidFill>
              <a:srgbClr val="C27BA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solidFill>
                  <a:srgbClr val="FF0000"/>
                </a:solidFill>
                <a:latin typeface="Cabin"/>
                <a:ea typeface="Cabin"/>
                <a:cs typeface="Cabin"/>
                <a:sym typeface="Cabin"/>
              </a:rPr>
              <a:t>White blood cells</a:t>
            </a:r>
            <a:endParaRPr b="1" sz="1200">
              <a:solidFill>
                <a:srgbClr val="FF0000"/>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lang="ar" sz="1200">
                <a:solidFill>
                  <a:schemeClr val="dk1"/>
                </a:solidFill>
                <a:latin typeface="Cabin"/>
                <a:ea typeface="Cabin"/>
                <a:cs typeface="Cabin"/>
                <a:sym typeface="Cabin"/>
              </a:rPr>
              <a:t>Which can kill microorganisms</a:t>
            </a:r>
            <a:endParaRPr b="1" sz="1200">
              <a:solidFill>
                <a:srgbClr val="FF0000"/>
              </a:solidFill>
              <a:latin typeface="Cabin"/>
              <a:ea typeface="Cabin"/>
              <a:cs typeface="Cabin"/>
              <a:sym typeface="Cabin"/>
            </a:endParaRPr>
          </a:p>
        </p:txBody>
      </p:sp>
      <p:sp>
        <p:nvSpPr>
          <p:cNvPr id="218" name="Google Shape;218;p32"/>
          <p:cNvSpPr txBox="1"/>
          <p:nvPr/>
        </p:nvSpPr>
        <p:spPr>
          <a:xfrm>
            <a:off x="757300" y="276175"/>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IMMUNOLOGIC SPECIFICITY</a:t>
            </a:r>
            <a:endParaRPr b="1" sz="2000">
              <a:solidFill>
                <a:srgbClr val="990000"/>
              </a:solidFill>
              <a:latin typeface="Cabin"/>
              <a:ea typeface="Cabin"/>
              <a:cs typeface="Cabin"/>
              <a:sym typeface="Cabin"/>
            </a:endParaRPr>
          </a:p>
        </p:txBody>
      </p:sp>
      <p:cxnSp>
        <p:nvCxnSpPr>
          <p:cNvPr id="219" name="Google Shape;219;p32"/>
          <p:cNvCxnSpPr/>
          <p:nvPr/>
        </p:nvCxnSpPr>
        <p:spPr>
          <a:xfrm>
            <a:off x="754672" y="75336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20" name="Google Shape;220;p32"/>
          <p:cNvSpPr txBox="1"/>
          <p:nvPr/>
        </p:nvSpPr>
        <p:spPr>
          <a:xfrm>
            <a:off x="810325" y="2219150"/>
            <a:ext cx="5749500" cy="5259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ANTI-MICROBIAL ACTIVITY of BREAST MILK</a:t>
            </a:r>
            <a:endParaRPr b="1" sz="2000">
              <a:solidFill>
                <a:srgbClr val="990000"/>
              </a:solidFill>
              <a:latin typeface="Cabin"/>
              <a:ea typeface="Cabin"/>
              <a:cs typeface="Cabin"/>
              <a:sym typeface="Cabin"/>
            </a:endParaRPr>
          </a:p>
        </p:txBody>
      </p:sp>
      <p:cxnSp>
        <p:nvCxnSpPr>
          <p:cNvPr id="221" name="Google Shape;221;p32"/>
          <p:cNvCxnSpPr/>
          <p:nvPr/>
        </p:nvCxnSpPr>
        <p:spPr>
          <a:xfrm>
            <a:off x="754672" y="273456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22" name="Google Shape;222;p32"/>
          <p:cNvSpPr txBox="1"/>
          <p:nvPr/>
        </p:nvSpPr>
        <p:spPr>
          <a:xfrm>
            <a:off x="-47625" y="1001450"/>
            <a:ext cx="7515300" cy="1255800"/>
          </a:xfrm>
          <a:prstGeom prst="rect">
            <a:avLst/>
          </a:prstGeom>
          <a:noFill/>
          <a:ln>
            <a:noFill/>
          </a:ln>
        </p:spPr>
        <p:txBody>
          <a:bodyPr anchorCtr="0" anchor="t" bIns="91425" lIns="91425" spcFirstLastPara="1" rIns="91425" wrap="square" tIns="91425">
            <a:noAutofit/>
          </a:bodyPr>
          <a:lstStyle/>
          <a:p>
            <a:pPr indent="-317500" lvl="0" marL="457200" rtl="0" algn="just">
              <a:spcBef>
                <a:spcPts val="0"/>
              </a:spcBef>
              <a:spcAft>
                <a:spcPts val="0"/>
              </a:spcAft>
              <a:buSzPts val="1400"/>
              <a:buFont typeface="Cabin Medium"/>
              <a:buChar char="●"/>
            </a:pPr>
            <a:r>
              <a:rPr lang="ar">
                <a:latin typeface="Cabin Medium"/>
                <a:ea typeface="Cabin Medium"/>
                <a:cs typeface="Cabin Medium"/>
                <a:sym typeface="Cabin Medium"/>
              </a:rPr>
              <a:t>Is the special milk that is secreted in the first </a:t>
            </a:r>
            <a:r>
              <a:rPr b="1" lang="ar">
                <a:solidFill>
                  <a:srgbClr val="FF0000"/>
                </a:solidFill>
                <a:latin typeface="Cabin"/>
                <a:ea typeface="Cabin"/>
                <a:cs typeface="Cabin"/>
                <a:sym typeface="Cabin"/>
              </a:rPr>
              <a:t>2–3 days</a:t>
            </a:r>
            <a:r>
              <a:rPr lang="ar">
                <a:latin typeface="Cabin Medium"/>
                <a:ea typeface="Cabin Medium"/>
                <a:cs typeface="Cabin Medium"/>
                <a:sym typeface="Cabin Medium"/>
              </a:rPr>
              <a:t> after delivery. </a:t>
            </a:r>
            <a:endParaRPr>
              <a:latin typeface="Cabin Medium"/>
              <a:ea typeface="Cabin Medium"/>
              <a:cs typeface="Cabin Medium"/>
              <a:sym typeface="Cabin Medium"/>
            </a:endParaRPr>
          </a:p>
          <a:p>
            <a:pPr indent="-317500" lvl="0" marL="457200" rtl="0" algn="just">
              <a:spcBef>
                <a:spcPts val="0"/>
              </a:spcBef>
              <a:spcAft>
                <a:spcPts val="0"/>
              </a:spcAft>
              <a:buSzPts val="1400"/>
              <a:buFont typeface="Cabin Medium"/>
              <a:buChar char="●"/>
            </a:pPr>
            <a:r>
              <a:rPr lang="ar">
                <a:latin typeface="Cabin Medium"/>
                <a:ea typeface="Cabin Medium"/>
                <a:cs typeface="Cabin Medium"/>
                <a:sym typeface="Cabin Medium"/>
              </a:rPr>
              <a:t>It is produced in small amounts, about </a:t>
            </a:r>
            <a:r>
              <a:rPr b="1" lang="ar">
                <a:solidFill>
                  <a:srgbClr val="FF0000"/>
                </a:solidFill>
                <a:latin typeface="Cabin"/>
                <a:ea typeface="Cabin"/>
                <a:cs typeface="Cabin"/>
                <a:sym typeface="Cabin"/>
              </a:rPr>
              <a:t>40–50 ml</a:t>
            </a:r>
            <a:r>
              <a:rPr lang="ar">
                <a:latin typeface="Cabin Medium"/>
                <a:ea typeface="Cabin Medium"/>
                <a:cs typeface="Cabin Medium"/>
                <a:sym typeface="Cabin Medium"/>
              </a:rPr>
              <a:t> on the first day, but is all that an infant normally needs at this time. </a:t>
            </a:r>
            <a:endParaRPr>
              <a:latin typeface="Cabin Medium"/>
              <a:ea typeface="Cabin Medium"/>
              <a:cs typeface="Cabin Medium"/>
              <a:sym typeface="Cabin Medium"/>
            </a:endParaRPr>
          </a:p>
          <a:p>
            <a:pPr indent="-317500" lvl="0" marL="457200" rtl="0" algn="just">
              <a:spcBef>
                <a:spcPts val="0"/>
              </a:spcBef>
              <a:spcAft>
                <a:spcPts val="0"/>
              </a:spcAft>
              <a:buSzPts val="1400"/>
              <a:buFont typeface="Cabin Medium"/>
              <a:buChar char="●"/>
            </a:pPr>
            <a:r>
              <a:rPr lang="ar">
                <a:latin typeface="Cabin Medium"/>
                <a:ea typeface="Cabin Medium"/>
                <a:cs typeface="Cabin Medium"/>
                <a:sym typeface="Cabin Medium"/>
              </a:rPr>
              <a:t>Colostrum is rich in white cells and antibodies, especially </a:t>
            </a:r>
            <a:r>
              <a:rPr b="1" lang="ar">
                <a:solidFill>
                  <a:srgbClr val="FF0000"/>
                </a:solidFill>
                <a:latin typeface="Cabin"/>
                <a:ea typeface="Cabin"/>
                <a:cs typeface="Cabin"/>
                <a:sym typeface="Cabin"/>
              </a:rPr>
              <a:t>IgA</a:t>
            </a:r>
            <a:r>
              <a:rPr lang="ar">
                <a:latin typeface="Cabin Medium"/>
                <a:ea typeface="Cabin Medium"/>
                <a:cs typeface="Cabin Medium"/>
                <a:sym typeface="Cabin Medium"/>
              </a:rPr>
              <a:t>, and it contains a larger percentage of protein, minerals and fat-soluble vitamins (</a:t>
            </a:r>
            <a:r>
              <a:rPr b="1" lang="ar">
                <a:solidFill>
                  <a:srgbClr val="FF0000"/>
                </a:solidFill>
                <a:latin typeface="Cabin"/>
                <a:ea typeface="Cabin"/>
                <a:cs typeface="Cabin"/>
                <a:sym typeface="Cabin"/>
              </a:rPr>
              <a:t>A, E and K</a:t>
            </a:r>
            <a:r>
              <a:rPr lang="ar">
                <a:latin typeface="Cabin Medium"/>
                <a:ea typeface="Cabin Medium"/>
                <a:cs typeface="Cabin Medium"/>
                <a:sym typeface="Cabin Medium"/>
              </a:rPr>
              <a:t>) than later milk</a:t>
            </a:r>
            <a:endParaRPr>
              <a:latin typeface="Cabin Medium"/>
              <a:ea typeface="Cabin Medium"/>
              <a:cs typeface="Cabin Medium"/>
              <a:sym typeface="Cabin Medium"/>
            </a:endParaRPr>
          </a:p>
          <a:p>
            <a:pPr indent="0" lvl="0" marL="0" rtl="0" algn="just">
              <a:spcBef>
                <a:spcPts val="0"/>
              </a:spcBef>
              <a:spcAft>
                <a:spcPts val="0"/>
              </a:spcAft>
              <a:buNone/>
            </a:pPr>
            <a:r>
              <a:t/>
            </a:r>
            <a:endParaRPr>
              <a:latin typeface="Cabin Medium"/>
              <a:ea typeface="Cabin Medium"/>
              <a:cs typeface="Cabin Medium"/>
              <a:sym typeface="Cabin Medium"/>
            </a:endParaRPr>
          </a:p>
        </p:txBody>
      </p:sp>
      <p:sp>
        <p:nvSpPr>
          <p:cNvPr id="223" name="Google Shape;223;p32"/>
          <p:cNvSpPr txBox="1"/>
          <p:nvPr/>
        </p:nvSpPr>
        <p:spPr>
          <a:xfrm>
            <a:off x="1700250" y="763850"/>
            <a:ext cx="4305300" cy="31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a:solidFill>
                  <a:srgbClr val="FF0000"/>
                </a:solidFill>
                <a:latin typeface="Cabin"/>
                <a:ea typeface="Cabin"/>
                <a:cs typeface="Cabin"/>
                <a:sym typeface="Cabin"/>
              </a:rPr>
              <a:t>Colostrum = Baby’s first vaccination</a:t>
            </a:r>
            <a:endParaRPr b="1">
              <a:solidFill>
                <a:srgbClr val="FF0000"/>
              </a:solidFill>
              <a:latin typeface="Cabin"/>
              <a:ea typeface="Cabin"/>
              <a:cs typeface="Cabin"/>
              <a:sym typeface="Cabin"/>
            </a:endParaRPr>
          </a:p>
        </p:txBody>
      </p:sp>
      <p:sp>
        <p:nvSpPr>
          <p:cNvPr id="224" name="Google Shape;224;p32"/>
          <p:cNvSpPr txBox="1"/>
          <p:nvPr/>
        </p:nvSpPr>
        <p:spPr>
          <a:xfrm>
            <a:off x="1749650" y="2930925"/>
            <a:ext cx="4305300" cy="525900"/>
          </a:xfrm>
          <a:prstGeom prst="rect">
            <a:avLst/>
          </a:prstGeom>
          <a:noFill/>
          <a:ln cap="flat" cmpd="sng" w="952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4C1130"/>
                </a:solidFill>
                <a:latin typeface="Cabin"/>
                <a:ea typeface="Cabin"/>
                <a:cs typeface="Cabin"/>
                <a:sym typeface="Cabin"/>
              </a:rPr>
              <a:t>Breast milk contains many factors that help to protect an infant against infection including:</a:t>
            </a:r>
            <a:endParaRPr b="1">
              <a:solidFill>
                <a:srgbClr val="4C1130"/>
              </a:solidFill>
              <a:latin typeface="Cabin"/>
              <a:ea typeface="Cabin"/>
              <a:cs typeface="Cabin"/>
              <a:sym typeface="Cabin"/>
            </a:endParaRPr>
          </a:p>
        </p:txBody>
      </p:sp>
      <p:sp>
        <p:nvSpPr>
          <p:cNvPr id="225" name="Google Shape;225;p32"/>
          <p:cNvSpPr txBox="1"/>
          <p:nvPr/>
        </p:nvSpPr>
        <p:spPr>
          <a:xfrm>
            <a:off x="3003050" y="3706275"/>
            <a:ext cx="1798500" cy="871200"/>
          </a:xfrm>
          <a:prstGeom prst="rect">
            <a:avLst/>
          </a:prstGeom>
          <a:noFill/>
          <a:ln cap="flat" cmpd="sng" w="9525">
            <a:solidFill>
              <a:srgbClr val="C27BA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ar" sz="1200">
                <a:solidFill>
                  <a:srgbClr val="FF0000"/>
                </a:solidFill>
                <a:latin typeface="Cabin"/>
                <a:ea typeface="Cabin"/>
                <a:cs typeface="Cabin"/>
                <a:sym typeface="Cabin"/>
              </a:rPr>
              <a:t>Oligosaccharides</a:t>
            </a:r>
            <a:endParaRPr b="1" sz="1200">
              <a:solidFill>
                <a:srgbClr val="FF0000"/>
              </a:solidFill>
              <a:latin typeface="Cabin"/>
              <a:ea typeface="Cabin"/>
              <a:cs typeface="Cabin"/>
              <a:sym typeface="Cabin"/>
            </a:endParaRPr>
          </a:p>
          <a:p>
            <a:pPr indent="0" lvl="0" marL="0" marR="0" rtl="0" algn="ctr">
              <a:lnSpc>
                <a:spcPct val="100000"/>
              </a:lnSpc>
              <a:spcBef>
                <a:spcPts val="0"/>
              </a:spcBef>
              <a:spcAft>
                <a:spcPts val="0"/>
              </a:spcAft>
              <a:buNone/>
            </a:pPr>
            <a:r>
              <a:rPr lang="ar" sz="1200">
                <a:latin typeface="Cabin"/>
                <a:ea typeface="Cabin"/>
                <a:cs typeface="Cabin"/>
                <a:sym typeface="Cabin"/>
              </a:rPr>
              <a:t>which prevent bacteria from attaching to mucosal surfaces.</a:t>
            </a:r>
            <a:endParaRPr b="1" sz="1200">
              <a:solidFill>
                <a:srgbClr val="FF0000"/>
              </a:solidFill>
              <a:latin typeface="Cabin"/>
              <a:ea typeface="Cabin"/>
              <a:cs typeface="Cabin"/>
              <a:sym typeface="Cabin"/>
            </a:endParaRPr>
          </a:p>
        </p:txBody>
      </p:sp>
      <p:sp>
        <p:nvSpPr>
          <p:cNvPr id="226" name="Google Shape;226;p32"/>
          <p:cNvSpPr txBox="1"/>
          <p:nvPr/>
        </p:nvSpPr>
        <p:spPr>
          <a:xfrm>
            <a:off x="923925" y="4696875"/>
            <a:ext cx="2495700" cy="1027800"/>
          </a:xfrm>
          <a:prstGeom prst="rect">
            <a:avLst/>
          </a:prstGeom>
          <a:noFill/>
          <a:ln cap="flat" cmpd="sng" w="9525">
            <a:solidFill>
              <a:srgbClr val="C27BA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solidFill>
                  <a:srgbClr val="FF0000"/>
                </a:solidFill>
                <a:latin typeface="Cabin"/>
                <a:ea typeface="Cabin"/>
                <a:cs typeface="Cabin"/>
                <a:sym typeface="Cabin"/>
              </a:rPr>
              <a:t>Immunoglobulin</a:t>
            </a:r>
            <a:endParaRPr b="1" sz="1200">
              <a:solidFill>
                <a:srgbClr val="FF0000"/>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lang="ar" sz="1200">
                <a:solidFill>
                  <a:schemeClr val="dk1"/>
                </a:solidFill>
                <a:latin typeface="Cabin"/>
                <a:ea typeface="Cabin"/>
                <a:cs typeface="Cabin"/>
                <a:sym typeface="Cabin"/>
              </a:rPr>
              <a:t>principally </a:t>
            </a:r>
            <a:r>
              <a:rPr b="1" lang="ar" sz="1200" u="sng">
                <a:solidFill>
                  <a:srgbClr val="FF0000"/>
                </a:solidFill>
                <a:latin typeface="Cabin"/>
                <a:ea typeface="Cabin"/>
                <a:cs typeface="Cabin"/>
                <a:sym typeface="Cabin"/>
              </a:rPr>
              <a:t>(IgA)</a:t>
            </a:r>
            <a:r>
              <a:rPr lang="ar" sz="1200">
                <a:solidFill>
                  <a:schemeClr val="dk1"/>
                </a:solidFill>
                <a:latin typeface="Cabin"/>
                <a:ea typeface="Cabin"/>
                <a:cs typeface="Cabin"/>
                <a:sym typeface="Cabin"/>
              </a:rPr>
              <a:t>, which coats the intestinal mucosa and prevents bacteria from entering the cells. </a:t>
            </a:r>
            <a:endParaRPr b="1" sz="1200">
              <a:solidFill>
                <a:srgbClr val="FF0000"/>
              </a:solidFill>
              <a:latin typeface="Cabin"/>
              <a:ea typeface="Cabin"/>
              <a:cs typeface="Cabin"/>
              <a:sym typeface="Cabin"/>
            </a:endParaRPr>
          </a:p>
        </p:txBody>
      </p:sp>
      <p:sp>
        <p:nvSpPr>
          <p:cNvPr id="227" name="Google Shape;227;p32"/>
          <p:cNvSpPr txBox="1"/>
          <p:nvPr/>
        </p:nvSpPr>
        <p:spPr>
          <a:xfrm>
            <a:off x="3780000" y="4696850"/>
            <a:ext cx="2956500" cy="1027800"/>
          </a:xfrm>
          <a:prstGeom prst="rect">
            <a:avLst/>
          </a:prstGeom>
          <a:noFill/>
          <a:ln cap="flat" cmpd="sng" w="9525">
            <a:solidFill>
              <a:srgbClr val="C27BA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ar" sz="1200">
                <a:solidFill>
                  <a:srgbClr val="FF0000"/>
                </a:solidFill>
                <a:latin typeface="Cabin"/>
                <a:ea typeface="Cabin"/>
                <a:cs typeface="Cabin"/>
                <a:sym typeface="Cabin"/>
              </a:rPr>
              <a:t>Carbohydrates (Bifidus factor)</a:t>
            </a:r>
            <a:endParaRPr b="1" sz="1200">
              <a:solidFill>
                <a:srgbClr val="FF0000"/>
              </a:solidFill>
              <a:latin typeface="Cabin"/>
              <a:ea typeface="Cabin"/>
              <a:cs typeface="Cabin"/>
              <a:sym typeface="Cabin"/>
            </a:endParaRPr>
          </a:p>
          <a:p>
            <a:pPr indent="0" lvl="0" marL="0" marR="0" rtl="0" algn="ctr">
              <a:lnSpc>
                <a:spcPct val="100000"/>
              </a:lnSpc>
              <a:spcBef>
                <a:spcPts val="0"/>
              </a:spcBef>
              <a:spcAft>
                <a:spcPts val="0"/>
              </a:spcAft>
              <a:buNone/>
            </a:pPr>
            <a:r>
              <a:rPr lang="ar" sz="1200">
                <a:latin typeface="Cabin"/>
                <a:ea typeface="Cabin"/>
                <a:cs typeface="Cabin"/>
                <a:sym typeface="Cabin"/>
              </a:rPr>
              <a:t>growth factor present only in human milk required for establishing an acidic environment in the gut to inhibit growth of bacteria, fungi and parasites)</a:t>
            </a:r>
            <a:endParaRPr b="1" sz="1200">
              <a:solidFill>
                <a:srgbClr val="FF0000"/>
              </a:solidFill>
              <a:latin typeface="Cabin"/>
              <a:ea typeface="Cabin"/>
              <a:cs typeface="Cabin"/>
              <a:sym typeface="Cabin"/>
            </a:endParaRPr>
          </a:p>
        </p:txBody>
      </p:sp>
      <p:sp>
        <p:nvSpPr>
          <p:cNvPr id="228" name="Google Shape;228;p32"/>
          <p:cNvSpPr txBox="1"/>
          <p:nvPr/>
        </p:nvSpPr>
        <p:spPr>
          <a:xfrm>
            <a:off x="5438775" y="3706275"/>
            <a:ext cx="2028600" cy="871200"/>
          </a:xfrm>
          <a:prstGeom prst="rect">
            <a:avLst/>
          </a:prstGeom>
          <a:noFill/>
          <a:ln cap="flat" cmpd="sng" w="9525">
            <a:solidFill>
              <a:srgbClr val="C27BA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ar" sz="1200">
                <a:solidFill>
                  <a:srgbClr val="FF0000"/>
                </a:solidFill>
                <a:latin typeface="Cabin"/>
                <a:ea typeface="Cabin"/>
                <a:cs typeface="Cabin"/>
                <a:sym typeface="Cabin"/>
              </a:rPr>
              <a:t>Whey proteins (lysozyme and lactoferrin)</a:t>
            </a:r>
            <a:endParaRPr b="1" sz="1200">
              <a:solidFill>
                <a:srgbClr val="FF0000"/>
              </a:solidFill>
              <a:latin typeface="Cabin"/>
              <a:ea typeface="Cabin"/>
              <a:cs typeface="Cabin"/>
              <a:sym typeface="Cabin"/>
            </a:endParaRPr>
          </a:p>
          <a:p>
            <a:pPr indent="0" lvl="0" marL="0" marR="0" rtl="0" algn="ctr">
              <a:lnSpc>
                <a:spcPct val="100000"/>
              </a:lnSpc>
              <a:spcBef>
                <a:spcPts val="0"/>
              </a:spcBef>
              <a:spcAft>
                <a:spcPts val="0"/>
              </a:spcAft>
              <a:buNone/>
            </a:pPr>
            <a:r>
              <a:rPr lang="ar" sz="1200">
                <a:latin typeface="Cabin"/>
                <a:ea typeface="Cabin"/>
                <a:cs typeface="Cabin"/>
                <a:sym typeface="Cabin"/>
              </a:rPr>
              <a:t>which can kill bacteria, viruses and fungi</a:t>
            </a:r>
            <a:endParaRPr b="1" sz="1200">
              <a:solidFill>
                <a:srgbClr val="FF0000"/>
              </a:solidFill>
              <a:latin typeface="Cabin"/>
              <a:ea typeface="Cabin"/>
              <a:cs typeface="Cabin"/>
              <a:sym typeface="Cabin"/>
            </a:endParaRPr>
          </a:p>
        </p:txBody>
      </p:sp>
      <p:cxnSp>
        <p:nvCxnSpPr>
          <p:cNvPr id="229" name="Google Shape;229;p32"/>
          <p:cNvCxnSpPr>
            <a:stCxn id="224" idx="2"/>
            <a:endCxn id="225" idx="0"/>
          </p:cNvCxnSpPr>
          <p:nvPr/>
        </p:nvCxnSpPr>
        <p:spPr>
          <a:xfrm flipH="1" rot="-5400000">
            <a:off x="3777800" y="3581325"/>
            <a:ext cx="249600" cy="600"/>
          </a:xfrm>
          <a:prstGeom prst="bentConnector3">
            <a:avLst>
              <a:gd fmla="val 49970" name="adj1"/>
            </a:avLst>
          </a:prstGeom>
          <a:noFill/>
          <a:ln cap="flat" cmpd="sng" w="9525">
            <a:solidFill>
              <a:srgbClr val="C27BA0"/>
            </a:solidFill>
            <a:prstDash val="solid"/>
            <a:round/>
            <a:headEnd len="sm" w="sm" type="none"/>
            <a:tailEnd len="sm" w="sm" type="none"/>
          </a:ln>
        </p:spPr>
      </p:cxnSp>
      <p:cxnSp>
        <p:nvCxnSpPr>
          <p:cNvPr id="230" name="Google Shape;230;p32"/>
          <p:cNvCxnSpPr>
            <a:stCxn id="224" idx="2"/>
            <a:endCxn id="226" idx="0"/>
          </p:cNvCxnSpPr>
          <p:nvPr/>
        </p:nvCxnSpPr>
        <p:spPr>
          <a:xfrm rot="5400000">
            <a:off x="2417000" y="3211725"/>
            <a:ext cx="1240200" cy="1730400"/>
          </a:xfrm>
          <a:prstGeom prst="bentConnector3">
            <a:avLst>
              <a:gd fmla="val 10047" name="adj1"/>
            </a:avLst>
          </a:prstGeom>
          <a:noFill/>
          <a:ln cap="flat" cmpd="sng" w="9525">
            <a:solidFill>
              <a:srgbClr val="C27BA0"/>
            </a:solidFill>
            <a:prstDash val="solid"/>
            <a:round/>
            <a:headEnd len="sm" w="sm" type="none"/>
            <a:tailEnd len="sm" w="sm" type="none"/>
          </a:ln>
        </p:spPr>
      </p:cxnSp>
      <p:cxnSp>
        <p:nvCxnSpPr>
          <p:cNvPr id="231" name="Google Shape;231;p32"/>
          <p:cNvCxnSpPr>
            <a:stCxn id="224" idx="2"/>
            <a:endCxn id="227" idx="0"/>
          </p:cNvCxnSpPr>
          <p:nvPr/>
        </p:nvCxnSpPr>
        <p:spPr>
          <a:xfrm flipH="1" rot="-5400000">
            <a:off x="3960350" y="3398775"/>
            <a:ext cx="1239900" cy="1356000"/>
          </a:xfrm>
          <a:prstGeom prst="bentConnector3">
            <a:avLst>
              <a:gd fmla="val 9710" name="adj1"/>
            </a:avLst>
          </a:prstGeom>
          <a:noFill/>
          <a:ln cap="flat" cmpd="sng" w="9525">
            <a:solidFill>
              <a:srgbClr val="C27BA0"/>
            </a:solidFill>
            <a:prstDash val="solid"/>
            <a:round/>
            <a:headEnd len="sm" w="sm" type="none"/>
            <a:tailEnd len="sm" w="sm" type="none"/>
          </a:ln>
        </p:spPr>
      </p:cxnSp>
      <p:cxnSp>
        <p:nvCxnSpPr>
          <p:cNvPr id="232" name="Google Shape;232;p32"/>
          <p:cNvCxnSpPr>
            <a:stCxn id="224" idx="2"/>
            <a:endCxn id="217" idx="0"/>
          </p:cNvCxnSpPr>
          <p:nvPr/>
        </p:nvCxnSpPr>
        <p:spPr>
          <a:xfrm rot="5400000">
            <a:off x="2324450" y="2128575"/>
            <a:ext cx="249600" cy="2906100"/>
          </a:xfrm>
          <a:prstGeom prst="bentConnector3">
            <a:avLst>
              <a:gd fmla="val 49970" name="adj1"/>
            </a:avLst>
          </a:prstGeom>
          <a:noFill/>
          <a:ln cap="flat" cmpd="sng" w="9525">
            <a:solidFill>
              <a:srgbClr val="C27BA0"/>
            </a:solidFill>
            <a:prstDash val="solid"/>
            <a:round/>
            <a:headEnd len="sm" w="sm" type="none"/>
            <a:tailEnd len="sm" w="sm" type="none"/>
          </a:ln>
        </p:spPr>
      </p:cxnSp>
      <p:cxnSp>
        <p:nvCxnSpPr>
          <p:cNvPr id="233" name="Google Shape;233;p32"/>
          <p:cNvCxnSpPr>
            <a:stCxn id="224" idx="2"/>
            <a:endCxn id="228" idx="0"/>
          </p:cNvCxnSpPr>
          <p:nvPr/>
        </p:nvCxnSpPr>
        <p:spPr>
          <a:xfrm flipH="1" rot="-5400000">
            <a:off x="5052950" y="2306175"/>
            <a:ext cx="249600" cy="2550900"/>
          </a:xfrm>
          <a:prstGeom prst="bentConnector3">
            <a:avLst>
              <a:gd fmla="val 49970" name="adj1"/>
            </a:avLst>
          </a:prstGeom>
          <a:noFill/>
          <a:ln cap="flat" cmpd="sng" w="9525">
            <a:solidFill>
              <a:srgbClr val="C27BA0"/>
            </a:solidFill>
            <a:prstDash val="solid"/>
            <a:round/>
            <a:headEnd len="sm" w="sm" type="none"/>
            <a:tailEnd len="sm" w="sm" type="none"/>
          </a:ln>
        </p:spPr>
      </p:cxnSp>
      <p:sp>
        <p:nvSpPr>
          <p:cNvPr id="234" name="Google Shape;234;p32"/>
          <p:cNvSpPr txBox="1"/>
          <p:nvPr/>
        </p:nvSpPr>
        <p:spPr>
          <a:xfrm>
            <a:off x="932850" y="5674459"/>
            <a:ext cx="5694300" cy="609000"/>
          </a:xfrm>
          <a:prstGeom prst="rect">
            <a:avLst/>
          </a:prstGeom>
          <a:noFill/>
          <a:ln>
            <a:noFill/>
          </a:ln>
        </p:spPr>
        <p:txBody>
          <a:bodyPr anchorCtr="0" anchor="t" bIns="122150" lIns="122150" spcFirstLastPara="1" rIns="122150" wrap="square" tIns="122150">
            <a:noAutofit/>
          </a:bodyPr>
          <a:lstStyle/>
          <a:p>
            <a:pPr indent="0" lvl="0" marL="0" rtl="0" algn="l">
              <a:lnSpc>
                <a:spcPct val="115000"/>
              </a:lnSpc>
              <a:spcBef>
                <a:spcPts val="1200"/>
              </a:spcBef>
              <a:spcAft>
                <a:spcPts val="1200"/>
              </a:spcAft>
              <a:buNone/>
            </a:pPr>
            <a:r>
              <a:rPr b="1" lang="ar" sz="2000">
                <a:solidFill>
                  <a:srgbClr val="990000"/>
                </a:solidFill>
                <a:latin typeface="Cabin"/>
                <a:ea typeface="Cabin"/>
                <a:cs typeface="Cabin"/>
                <a:sym typeface="Cabin"/>
              </a:rPr>
              <a:t>HORMONAL CONTROL OF MILK PRODUCTION</a:t>
            </a:r>
            <a:endParaRPr b="1" sz="2000">
              <a:solidFill>
                <a:srgbClr val="990000"/>
              </a:solidFill>
              <a:latin typeface="Cabin"/>
              <a:ea typeface="Cabin"/>
              <a:cs typeface="Cabin"/>
              <a:sym typeface="Cabin"/>
            </a:endParaRPr>
          </a:p>
        </p:txBody>
      </p:sp>
      <p:cxnSp>
        <p:nvCxnSpPr>
          <p:cNvPr id="235" name="Google Shape;235;p32"/>
          <p:cNvCxnSpPr/>
          <p:nvPr/>
        </p:nvCxnSpPr>
        <p:spPr>
          <a:xfrm>
            <a:off x="827584" y="6373486"/>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36" name="Google Shape;236;p32"/>
          <p:cNvSpPr txBox="1"/>
          <p:nvPr/>
        </p:nvSpPr>
        <p:spPr>
          <a:xfrm>
            <a:off x="108175" y="6278075"/>
            <a:ext cx="7299600" cy="1666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Char char="●"/>
            </a:pPr>
            <a:r>
              <a:rPr lang="ar">
                <a:latin typeface="Cabin Medium"/>
                <a:ea typeface="Cabin Medium"/>
                <a:cs typeface="Cabin Medium"/>
                <a:sym typeface="Cabin Medium"/>
              </a:rPr>
              <a:t>There are two hormones that directly affect breastfeeding are </a:t>
            </a:r>
            <a:r>
              <a:rPr b="1" lang="ar">
                <a:solidFill>
                  <a:srgbClr val="FF0000"/>
                </a:solidFill>
                <a:latin typeface="Cabin"/>
                <a:ea typeface="Cabin"/>
                <a:cs typeface="Cabin"/>
                <a:sym typeface="Cabin"/>
              </a:rPr>
              <a:t>prolactin</a:t>
            </a:r>
            <a:r>
              <a:rPr lang="ar">
                <a:latin typeface="Cabin Medium"/>
                <a:ea typeface="Cabin Medium"/>
                <a:cs typeface="Cabin Medium"/>
                <a:sym typeface="Cabin Medium"/>
              </a:rPr>
              <a:t> and </a:t>
            </a:r>
            <a:r>
              <a:rPr b="1" lang="ar">
                <a:solidFill>
                  <a:srgbClr val="FF0000"/>
                </a:solidFill>
                <a:latin typeface="Cabin"/>
                <a:ea typeface="Cabin"/>
                <a:cs typeface="Cabin"/>
                <a:sym typeface="Cabin"/>
              </a:rPr>
              <a:t>oxytocin</a:t>
            </a:r>
            <a:r>
              <a:rPr lang="ar">
                <a:latin typeface="Cabin Medium"/>
                <a:ea typeface="Cabin Medium"/>
                <a:cs typeface="Cabin Medium"/>
                <a:sym typeface="Cabin Medium"/>
              </a:rPr>
              <a:t>.</a:t>
            </a:r>
            <a:endParaRPr>
              <a:latin typeface="Cabin Medium"/>
              <a:ea typeface="Cabin Medium"/>
              <a:cs typeface="Cabin Medium"/>
              <a:sym typeface="Cabin Medium"/>
            </a:endParaRPr>
          </a:p>
          <a:p>
            <a:pPr indent="-317500" lvl="0" marL="457200" rtl="0" algn="l">
              <a:lnSpc>
                <a:spcPct val="115000"/>
              </a:lnSpc>
              <a:spcBef>
                <a:spcPts val="0"/>
              </a:spcBef>
              <a:spcAft>
                <a:spcPts val="0"/>
              </a:spcAft>
              <a:buSzPts val="1400"/>
              <a:buChar char="●"/>
            </a:pPr>
            <a:r>
              <a:rPr lang="ar">
                <a:latin typeface="Cabin Medium"/>
                <a:ea typeface="Cabin Medium"/>
                <a:cs typeface="Cabin Medium"/>
                <a:sym typeface="Cabin Medium"/>
              </a:rPr>
              <a:t>The </a:t>
            </a:r>
            <a:r>
              <a:rPr b="1" lang="ar">
                <a:latin typeface="Cabin"/>
                <a:ea typeface="Cabin"/>
                <a:cs typeface="Cabin"/>
                <a:sym typeface="Cabin"/>
              </a:rPr>
              <a:t>prolactin</a:t>
            </a:r>
            <a:r>
              <a:rPr lang="ar">
                <a:latin typeface="Cabin Medium"/>
                <a:ea typeface="Cabin Medium"/>
                <a:cs typeface="Cabin Medium"/>
                <a:sym typeface="Cabin Medium"/>
              </a:rPr>
              <a:t> level is highest about 30 minutes after the beginning of the feed, so its most important effect is to </a:t>
            </a:r>
            <a:r>
              <a:rPr b="1" lang="ar">
                <a:latin typeface="Cabin"/>
                <a:ea typeface="Cabin"/>
                <a:cs typeface="Cabin"/>
                <a:sym typeface="Cabin"/>
              </a:rPr>
              <a:t>make milk for the next Feed.</a:t>
            </a:r>
            <a:endParaRPr b="1">
              <a:latin typeface="Cabin"/>
              <a:ea typeface="Cabin"/>
              <a:cs typeface="Cabin"/>
              <a:sym typeface="Cabin"/>
            </a:endParaRPr>
          </a:p>
          <a:p>
            <a:pPr indent="-317500" lvl="0" marL="457200" rtl="0" algn="l">
              <a:lnSpc>
                <a:spcPct val="115000"/>
              </a:lnSpc>
              <a:spcBef>
                <a:spcPts val="0"/>
              </a:spcBef>
              <a:spcAft>
                <a:spcPts val="0"/>
              </a:spcAft>
              <a:buSzPts val="1400"/>
              <a:buChar char="●"/>
            </a:pPr>
            <a:r>
              <a:rPr b="1" lang="ar">
                <a:latin typeface="Cabin"/>
                <a:ea typeface="Cabin"/>
                <a:cs typeface="Cabin"/>
                <a:sym typeface="Cabin"/>
              </a:rPr>
              <a:t>More prolactin is produced </a:t>
            </a:r>
            <a:r>
              <a:rPr b="1" lang="ar" u="sng">
                <a:latin typeface="Cabin"/>
                <a:ea typeface="Cabin"/>
                <a:cs typeface="Cabin"/>
                <a:sym typeface="Cabin"/>
              </a:rPr>
              <a:t>at night</a:t>
            </a:r>
            <a:r>
              <a:rPr lang="ar">
                <a:latin typeface="Cabin Medium"/>
                <a:ea typeface="Cabin Medium"/>
                <a:cs typeface="Cabin Medium"/>
                <a:sym typeface="Cabin Medium"/>
              </a:rPr>
              <a:t>, so breastfeeding at night is especially helpful for keeping up the milk supply.</a:t>
            </a:r>
            <a:endParaRPr>
              <a:latin typeface="Cabin Medium"/>
              <a:ea typeface="Cabin Medium"/>
              <a:cs typeface="Cabin Medium"/>
              <a:sym typeface="Cabin Medium"/>
            </a:endParaRPr>
          </a:p>
        </p:txBody>
      </p:sp>
      <p:pic>
        <p:nvPicPr>
          <p:cNvPr id="237" name="Google Shape;237;p32"/>
          <p:cNvPicPr preferRelativeResize="0"/>
          <p:nvPr/>
        </p:nvPicPr>
        <p:blipFill>
          <a:blip r:embed="rId3">
            <a:alphaModFix/>
          </a:blip>
          <a:stretch>
            <a:fillRect/>
          </a:stretch>
        </p:blipFill>
        <p:spPr>
          <a:xfrm>
            <a:off x="1127625" y="7944275"/>
            <a:ext cx="5450551" cy="1399750"/>
          </a:xfrm>
          <a:prstGeom prst="rect">
            <a:avLst/>
          </a:prstGeom>
          <a:noFill/>
          <a:ln cap="flat" cmpd="sng" w="19050">
            <a:solidFill>
              <a:srgbClr val="99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3"/>
          <p:cNvSpPr txBox="1"/>
          <p:nvPr/>
        </p:nvSpPr>
        <p:spPr>
          <a:xfrm>
            <a:off x="847975" y="128150"/>
            <a:ext cx="5674200" cy="635700"/>
          </a:xfrm>
          <a:prstGeom prst="rect">
            <a:avLst/>
          </a:prstGeom>
          <a:noFill/>
          <a:ln>
            <a:noFill/>
          </a:ln>
        </p:spPr>
        <p:txBody>
          <a:bodyPr anchorCtr="0" anchor="t" bIns="122150" lIns="122150" spcFirstLastPara="1" rIns="122150" wrap="square" tIns="122150">
            <a:noAutofit/>
          </a:bodyPr>
          <a:lstStyle/>
          <a:p>
            <a:pPr indent="0" lvl="0" marL="0" rtl="0" algn="ctr">
              <a:lnSpc>
                <a:spcPct val="115000"/>
              </a:lnSpc>
              <a:spcBef>
                <a:spcPts val="1200"/>
              </a:spcBef>
              <a:spcAft>
                <a:spcPts val="0"/>
              </a:spcAft>
              <a:buClr>
                <a:schemeClr val="dk1"/>
              </a:buClr>
              <a:buSzPts val="1100"/>
              <a:buFont typeface="Arial"/>
              <a:buNone/>
            </a:pPr>
            <a:r>
              <a:rPr b="1" lang="ar" sz="2000">
                <a:solidFill>
                  <a:srgbClr val="990000"/>
                </a:solidFill>
                <a:latin typeface="Cabin"/>
                <a:ea typeface="Cabin"/>
                <a:cs typeface="Cabin"/>
                <a:sym typeface="Cabin"/>
              </a:rPr>
              <a:t>BENEFITS OF BREASTFEEDING</a:t>
            </a:r>
            <a:endParaRPr b="1" sz="2000">
              <a:solidFill>
                <a:srgbClr val="990000"/>
              </a:solidFill>
              <a:latin typeface="Cabin"/>
              <a:ea typeface="Cabin"/>
              <a:cs typeface="Cabin"/>
              <a:sym typeface="Cabin"/>
            </a:endParaRPr>
          </a:p>
          <a:p>
            <a:pPr indent="0" lvl="0" marL="0" rtl="0" algn="ctr">
              <a:spcBef>
                <a:spcPts val="1200"/>
              </a:spcBef>
              <a:spcAft>
                <a:spcPts val="0"/>
              </a:spcAft>
              <a:buNone/>
            </a:pPr>
            <a:r>
              <a:t/>
            </a:r>
            <a:endParaRPr b="1" sz="2000">
              <a:solidFill>
                <a:srgbClr val="990000"/>
              </a:solidFill>
              <a:latin typeface="Cabin"/>
              <a:ea typeface="Cabin"/>
              <a:cs typeface="Cabin"/>
              <a:sym typeface="Cabin"/>
            </a:endParaRPr>
          </a:p>
        </p:txBody>
      </p:sp>
      <p:cxnSp>
        <p:nvCxnSpPr>
          <p:cNvPr id="243" name="Google Shape;243;p33"/>
          <p:cNvCxnSpPr/>
          <p:nvPr/>
        </p:nvCxnSpPr>
        <p:spPr>
          <a:xfrm>
            <a:off x="754672" y="75336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44" name="Google Shape;244;p33"/>
          <p:cNvSpPr txBox="1"/>
          <p:nvPr/>
        </p:nvSpPr>
        <p:spPr>
          <a:xfrm>
            <a:off x="475300" y="3936472"/>
            <a:ext cx="6616200" cy="1783500"/>
          </a:xfrm>
          <a:prstGeom prst="rect">
            <a:avLst/>
          </a:prstGeom>
          <a:noFill/>
          <a:ln cap="flat" cmpd="sng" w="9525">
            <a:solidFill>
              <a:srgbClr val="61753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0B5394"/>
                </a:solidFill>
                <a:latin typeface="Exo"/>
                <a:ea typeface="Exo"/>
                <a:cs typeface="Exo"/>
                <a:sym typeface="Exo"/>
              </a:rPr>
              <a:t>                                                     </a:t>
            </a:r>
            <a:r>
              <a:rPr b="1" lang="ar" sz="1800">
                <a:solidFill>
                  <a:srgbClr val="990000"/>
                </a:solidFill>
                <a:latin typeface="Cabin"/>
                <a:ea typeface="Cabin"/>
                <a:cs typeface="Cabin"/>
                <a:sym typeface="Cabin"/>
              </a:rPr>
              <a:t>To Baby</a:t>
            </a:r>
            <a:endParaRPr b="1" sz="1800">
              <a:solidFill>
                <a:srgbClr val="990000"/>
              </a:solidFill>
              <a:latin typeface="Cabin"/>
              <a:ea typeface="Cabin"/>
              <a:cs typeface="Cabin"/>
              <a:sym typeface="Cabin"/>
            </a:endParaRPr>
          </a:p>
        </p:txBody>
      </p:sp>
      <p:sp>
        <p:nvSpPr>
          <p:cNvPr id="245" name="Google Shape;245;p33"/>
          <p:cNvSpPr/>
          <p:nvPr/>
        </p:nvSpPr>
        <p:spPr>
          <a:xfrm>
            <a:off x="475575" y="3936500"/>
            <a:ext cx="1051200" cy="1110300"/>
          </a:xfrm>
          <a:prstGeom prst="halfFrame">
            <a:avLst>
              <a:gd fmla="val 33333" name="adj1"/>
              <a:gd fmla="val 33333" name="adj2"/>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246" name="Google Shape;246;p33"/>
          <p:cNvSpPr txBox="1"/>
          <p:nvPr/>
        </p:nvSpPr>
        <p:spPr>
          <a:xfrm>
            <a:off x="482134" y="3936488"/>
            <a:ext cx="336600" cy="8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800">
                <a:solidFill>
                  <a:srgbClr val="FFFFFF"/>
                </a:solidFill>
                <a:latin typeface="Cabin"/>
                <a:ea typeface="Cabin"/>
                <a:cs typeface="Cabin"/>
                <a:sym typeface="Cabin"/>
              </a:rPr>
              <a:t>2</a:t>
            </a:r>
            <a:endParaRPr b="1" sz="1800">
              <a:solidFill>
                <a:srgbClr val="FFFFFF"/>
              </a:solidFill>
              <a:latin typeface="Cabin"/>
              <a:ea typeface="Cabin"/>
              <a:cs typeface="Cabin"/>
              <a:sym typeface="Cabin"/>
            </a:endParaRPr>
          </a:p>
        </p:txBody>
      </p:sp>
      <p:sp>
        <p:nvSpPr>
          <p:cNvPr id="247" name="Google Shape;247;p33"/>
          <p:cNvSpPr txBox="1"/>
          <p:nvPr/>
        </p:nvSpPr>
        <p:spPr>
          <a:xfrm>
            <a:off x="821050" y="4282868"/>
            <a:ext cx="5073300" cy="1250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bin"/>
              <a:buChar char="●"/>
            </a:pPr>
            <a:r>
              <a:rPr lang="ar">
                <a:latin typeface="Cabin"/>
                <a:ea typeface="Cabin"/>
                <a:cs typeface="Cabin"/>
                <a:sym typeface="Cabin"/>
              </a:rPr>
              <a:t>Better dental health</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ar">
                <a:latin typeface="Cabin"/>
                <a:ea typeface="Cabin"/>
                <a:cs typeface="Cabin"/>
                <a:sym typeface="Cabin"/>
              </a:rPr>
              <a:t>Increased visual acuity</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ar">
                <a:latin typeface="Cabin"/>
                <a:ea typeface="Cabin"/>
                <a:cs typeface="Cabin"/>
                <a:sym typeface="Cabin"/>
              </a:rPr>
              <a:t>Decreased duration and intensity of illnesses</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ar">
                <a:latin typeface="Cabin"/>
                <a:ea typeface="Cabin"/>
                <a:cs typeface="Cabin"/>
                <a:sym typeface="Cabin"/>
              </a:rPr>
              <a:t>Less allergies</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ar">
                <a:latin typeface="Cabin"/>
                <a:ea typeface="Cabin"/>
                <a:cs typeface="Cabin"/>
                <a:sym typeface="Cabin"/>
              </a:rPr>
              <a:t>Better health &amp; less risk of illnesses</a:t>
            </a:r>
            <a:endParaRPr>
              <a:latin typeface="Cabin"/>
              <a:ea typeface="Cabin"/>
              <a:cs typeface="Cabin"/>
              <a:sym typeface="Cabin"/>
            </a:endParaRPr>
          </a:p>
        </p:txBody>
      </p:sp>
      <p:grpSp>
        <p:nvGrpSpPr>
          <p:cNvPr id="248" name="Google Shape;248;p33"/>
          <p:cNvGrpSpPr/>
          <p:nvPr/>
        </p:nvGrpSpPr>
        <p:grpSpPr>
          <a:xfrm>
            <a:off x="5712178" y="4412234"/>
            <a:ext cx="780601" cy="831998"/>
            <a:chOff x="-53670800" y="2296300"/>
            <a:chExt cx="279625" cy="316650"/>
          </a:xfrm>
        </p:grpSpPr>
        <p:sp>
          <p:nvSpPr>
            <p:cNvPr id="249" name="Google Shape;249;p33"/>
            <p:cNvSpPr/>
            <p:nvPr/>
          </p:nvSpPr>
          <p:spPr>
            <a:xfrm>
              <a:off x="-53567625" y="2527275"/>
              <a:ext cx="73250" cy="29750"/>
            </a:xfrm>
            <a:custGeom>
              <a:rect b="b" l="l" r="r" t="t"/>
              <a:pathLst>
                <a:path extrusionOk="0" h="1190" w="2930">
                  <a:moveTo>
                    <a:pt x="410" y="1"/>
                  </a:moveTo>
                  <a:cubicBezTo>
                    <a:pt x="315" y="1"/>
                    <a:pt x="221" y="40"/>
                    <a:pt x="158" y="119"/>
                  </a:cubicBezTo>
                  <a:cubicBezTo>
                    <a:pt x="0" y="276"/>
                    <a:pt x="0" y="528"/>
                    <a:pt x="158" y="623"/>
                  </a:cubicBezTo>
                  <a:cubicBezTo>
                    <a:pt x="504" y="1001"/>
                    <a:pt x="977" y="1190"/>
                    <a:pt x="1449" y="1190"/>
                  </a:cubicBezTo>
                  <a:cubicBezTo>
                    <a:pt x="1922" y="1190"/>
                    <a:pt x="2458" y="1001"/>
                    <a:pt x="2773" y="623"/>
                  </a:cubicBezTo>
                  <a:cubicBezTo>
                    <a:pt x="2930" y="465"/>
                    <a:pt x="2930" y="245"/>
                    <a:pt x="2773" y="119"/>
                  </a:cubicBezTo>
                  <a:cubicBezTo>
                    <a:pt x="2710" y="40"/>
                    <a:pt x="2615" y="1"/>
                    <a:pt x="2517" y="1"/>
                  </a:cubicBezTo>
                  <a:cubicBezTo>
                    <a:pt x="2418" y="1"/>
                    <a:pt x="2316" y="40"/>
                    <a:pt x="2237" y="119"/>
                  </a:cubicBezTo>
                  <a:cubicBezTo>
                    <a:pt x="2048" y="308"/>
                    <a:pt x="1733" y="434"/>
                    <a:pt x="1449" y="434"/>
                  </a:cubicBezTo>
                  <a:cubicBezTo>
                    <a:pt x="1134" y="434"/>
                    <a:pt x="882" y="308"/>
                    <a:pt x="662" y="119"/>
                  </a:cubicBezTo>
                  <a:cubicBezTo>
                    <a:pt x="599" y="40"/>
                    <a:pt x="504" y="1"/>
                    <a:pt x="410"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3"/>
            <p:cNvSpPr/>
            <p:nvPr/>
          </p:nvSpPr>
          <p:spPr>
            <a:xfrm>
              <a:off x="-53502250" y="2463275"/>
              <a:ext cx="17325" cy="17350"/>
            </a:xfrm>
            <a:custGeom>
              <a:rect b="b" l="l" r="r" t="t"/>
              <a:pathLst>
                <a:path extrusionOk="0" h="694" w="693">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3"/>
            <p:cNvSpPr/>
            <p:nvPr/>
          </p:nvSpPr>
          <p:spPr>
            <a:xfrm>
              <a:off x="-53577075" y="2463275"/>
              <a:ext cx="17325" cy="17350"/>
            </a:xfrm>
            <a:custGeom>
              <a:rect b="b" l="l" r="r" t="t"/>
              <a:pathLst>
                <a:path extrusionOk="0" h="694" w="693">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3"/>
            <p:cNvSpPr/>
            <p:nvPr/>
          </p:nvSpPr>
          <p:spPr>
            <a:xfrm>
              <a:off x="-53670800" y="2296300"/>
              <a:ext cx="279625" cy="316650"/>
            </a:xfrm>
            <a:custGeom>
              <a:rect b="b" l="l" r="r" t="t"/>
              <a:pathLst>
                <a:path extrusionOk="0" h="12666" w="11185">
                  <a:moveTo>
                    <a:pt x="1481" y="6680"/>
                  </a:moveTo>
                  <a:lnTo>
                    <a:pt x="1481" y="7026"/>
                  </a:lnTo>
                  <a:lnTo>
                    <a:pt x="1481" y="8129"/>
                  </a:lnTo>
                  <a:cubicBezTo>
                    <a:pt x="1450" y="8134"/>
                    <a:pt x="1421" y="8136"/>
                    <a:pt x="1391" y="8136"/>
                  </a:cubicBezTo>
                  <a:cubicBezTo>
                    <a:pt x="1026" y="8136"/>
                    <a:pt x="756" y="7786"/>
                    <a:pt x="756" y="7436"/>
                  </a:cubicBezTo>
                  <a:cubicBezTo>
                    <a:pt x="756" y="7026"/>
                    <a:pt x="1103" y="6680"/>
                    <a:pt x="1481" y="6680"/>
                  </a:cubicBezTo>
                  <a:close/>
                  <a:moveTo>
                    <a:pt x="9672" y="6711"/>
                  </a:moveTo>
                  <a:cubicBezTo>
                    <a:pt x="10082" y="6711"/>
                    <a:pt x="10428" y="7026"/>
                    <a:pt x="10428" y="7467"/>
                  </a:cubicBezTo>
                  <a:cubicBezTo>
                    <a:pt x="10428" y="7814"/>
                    <a:pt x="10113" y="8192"/>
                    <a:pt x="9672" y="8192"/>
                  </a:cubicBezTo>
                  <a:lnTo>
                    <a:pt x="9672" y="7089"/>
                  </a:lnTo>
                  <a:lnTo>
                    <a:pt x="9672" y="6711"/>
                  </a:lnTo>
                  <a:close/>
                  <a:moveTo>
                    <a:pt x="5576" y="3718"/>
                  </a:moveTo>
                  <a:cubicBezTo>
                    <a:pt x="7435" y="3718"/>
                    <a:pt x="8947" y="5231"/>
                    <a:pt x="8947" y="7089"/>
                  </a:cubicBezTo>
                  <a:lnTo>
                    <a:pt x="8947" y="9326"/>
                  </a:lnTo>
                  <a:cubicBezTo>
                    <a:pt x="8947" y="10775"/>
                    <a:pt x="7750" y="11910"/>
                    <a:pt x="6333" y="11910"/>
                  </a:cubicBezTo>
                  <a:lnTo>
                    <a:pt x="4852" y="11910"/>
                  </a:lnTo>
                  <a:cubicBezTo>
                    <a:pt x="3371" y="11910"/>
                    <a:pt x="2237" y="10744"/>
                    <a:pt x="2237" y="9326"/>
                  </a:cubicBezTo>
                  <a:lnTo>
                    <a:pt x="2237" y="7089"/>
                  </a:lnTo>
                  <a:cubicBezTo>
                    <a:pt x="2237" y="5231"/>
                    <a:pt x="3749" y="3718"/>
                    <a:pt x="5576" y="3718"/>
                  </a:cubicBezTo>
                  <a:close/>
                  <a:moveTo>
                    <a:pt x="7089" y="1"/>
                  </a:moveTo>
                  <a:cubicBezTo>
                    <a:pt x="6080" y="1"/>
                    <a:pt x="5230" y="820"/>
                    <a:pt x="5230" y="1828"/>
                  </a:cubicBezTo>
                  <a:lnTo>
                    <a:pt x="5230" y="2994"/>
                  </a:lnTo>
                  <a:cubicBezTo>
                    <a:pt x="3560" y="3151"/>
                    <a:pt x="2142" y="4348"/>
                    <a:pt x="1670" y="5924"/>
                  </a:cubicBezTo>
                  <a:lnTo>
                    <a:pt x="1512" y="5924"/>
                  </a:lnTo>
                  <a:cubicBezTo>
                    <a:pt x="662" y="5924"/>
                    <a:pt x="0" y="6585"/>
                    <a:pt x="0" y="7436"/>
                  </a:cubicBezTo>
                  <a:cubicBezTo>
                    <a:pt x="0" y="8255"/>
                    <a:pt x="662" y="8917"/>
                    <a:pt x="1512" y="8917"/>
                  </a:cubicBezTo>
                  <a:lnTo>
                    <a:pt x="1512" y="9326"/>
                  </a:lnTo>
                  <a:cubicBezTo>
                    <a:pt x="1512" y="11185"/>
                    <a:pt x="2993" y="12666"/>
                    <a:pt x="4852" y="12666"/>
                  </a:cubicBezTo>
                  <a:lnTo>
                    <a:pt x="6333" y="12666"/>
                  </a:lnTo>
                  <a:cubicBezTo>
                    <a:pt x="8191" y="12666"/>
                    <a:pt x="9704" y="11185"/>
                    <a:pt x="9704" y="9326"/>
                  </a:cubicBezTo>
                  <a:lnTo>
                    <a:pt x="9704" y="8917"/>
                  </a:lnTo>
                  <a:cubicBezTo>
                    <a:pt x="10523" y="8917"/>
                    <a:pt x="11184" y="8255"/>
                    <a:pt x="11184" y="7436"/>
                  </a:cubicBezTo>
                  <a:cubicBezTo>
                    <a:pt x="11184" y="6617"/>
                    <a:pt x="10523" y="5924"/>
                    <a:pt x="9672" y="5924"/>
                  </a:cubicBezTo>
                  <a:lnTo>
                    <a:pt x="9515" y="5924"/>
                  </a:lnTo>
                  <a:cubicBezTo>
                    <a:pt x="9042" y="4317"/>
                    <a:pt x="7687" y="3151"/>
                    <a:pt x="5954" y="2994"/>
                  </a:cubicBezTo>
                  <a:lnTo>
                    <a:pt x="5954" y="1828"/>
                  </a:lnTo>
                  <a:cubicBezTo>
                    <a:pt x="5954" y="1198"/>
                    <a:pt x="6459" y="725"/>
                    <a:pt x="7057" y="725"/>
                  </a:cubicBezTo>
                  <a:cubicBezTo>
                    <a:pt x="7687" y="725"/>
                    <a:pt x="8160" y="1230"/>
                    <a:pt x="8160" y="1828"/>
                  </a:cubicBezTo>
                  <a:cubicBezTo>
                    <a:pt x="8160" y="2017"/>
                    <a:pt x="8002" y="2206"/>
                    <a:pt x="7813" y="2206"/>
                  </a:cubicBezTo>
                  <a:cubicBezTo>
                    <a:pt x="7593" y="2206"/>
                    <a:pt x="7435" y="2017"/>
                    <a:pt x="7435" y="1828"/>
                  </a:cubicBezTo>
                  <a:cubicBezTo>
                    <a:pt x="7435" y="1639"/>
                    <a:pt x="7278" y="1482"/>
                    <a:pt x="7089" y="1482"/>
                  </a:cubicBezTo>
                  <a:cubicBezTo>
                    <a:pt x="6900" y="1482"/>
                    <a:pt x="6742" y="1639"/>
                    <a:pt x="6742" y="1828"/>
                  </a:cubicBezTo>
                  <a:cubicBezTo>
                    <a:pt x="6742" y="2458"/>
                    <a:pt x="7246" y="2931"/>
                    <a:pt x="7845" y="2931"/>
                  </a:cubicBezTo>
                  <a:cubicBezTo>
                    <a:pt x="8475" y="2931"/>
                    <a:pt x="8947" y="2427"/>
                    <a:pt x="8947" y="1828"/>
                  </a:cubicBezTo>
                  <a:cubicBezTo>
                    <a:pt x="8947" y="820"/>
                    <a:pt x="8128" y="1"/>
                    <a:pt x="7089"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33"/>
          <p:cNvSpPr txBox="1"/>
          <p:nvPr/>
        </p:nvSpPr>
        <p:spPr>
          <a:xfrm>
            <a:off x="821050" y="5875575"/>
            <a:ext cx="5674200" cy="609000"/>
          </a:xfrm>
          <a:prstGeom prst="rect">
            <a:avLst/>
          </a:prstGeom>
          <a:noFill/>
          <a:ln>
            <a:noFill/>
          </a:ln>
        </p:spPr>
        <p:txBody>
          <a:bodyPr anchorCtr="0" anchor="t" bIns="122150" lIns="122150" spcFirstLastPara="1" rIns="122150" wrap="square" tIns="122150">
            <a:noAutofit/>
          </a:bodyPr>
          <a:lstStyle/>
          <a:p>
            <a:pPr indent="0" lvl="0" marL="0" rtl="0" algn="ctr">
              <a:lnSpc>
                <a:spcPct val="115000"/>
              </a:lnSpc>
              <a:spcBef>
                <a:spcPts val="1200"/>
              </a:spcBef>
              <a:spcAft>
                <a:spcPts val="1200"/>
              </a:spcAft>
              <a:buNone/>
            </a:pPr>
            <a:r>
              <a:rPr b="1" lang="ar" sz="2000">
                <a:solidFill>
                  <a:srgbClr val="990000"/>
                </a:solidFill>
                <a:latin typeface="Cabin"/>
                <a:ea typeface="Cabin"/>
                <a:cs typeface="Cabin"/>
                <a:sym typeface="Cabin"/>
              </a:rPr>
              <a:t>BREASTFEEDING AND UTI</a:t>
            </a:r>
            <a:endParaRPr b="1" sz="2000">
              <a:solidFill>
                <a:srgbClr val="990000"/>
              </a:solidFill>
              <a:latin typeface="Cabin"/>
              <a:ea typeface="Cabin"/>
              <a:cs typeface="Cabin"/>
              <a:sym typeface="Cabin"/>
            </a:endParaRPr>
          </a:p>
        </p:txBody>
      </p:sp>
      <p:cxnSp>
        <p:nvCxnSpPr>
          <p:cNvPr id="254" name="Google Shape;254;p33"/>
          <p:cNvCxnSpPr/>
          <p:nvPr/>
        </p:nvCxnSpPr>
        <p:spPr>
          <a:xfrm>
            <a:off x="746409" y="6505153"/>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55" name="Google Shape;255;p33"/>
          <p:cNvSpPr txBox="1"/>
          <p:nvPr/>
        </p:nvSpPr>
        <p:spPr>
          <a:xfrm>
            <a:off x="475300" y="1046829"/>
            <a:ext cx="6616200" cy="2716800"/>
          </a:xfrm>
          <a:prstGeom prst="rect">
            <a:avLst/>
          </a:prstGeom>
          <a:noFill/>
          <a:ln cap="flat" cmpd="sng" w="9525">
            <a:solidFill>
              <a:srgbClr val="61753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0B5394"/>
                </a:solidFill>
                <a:latin typeface="Exo"/>
                <a:ea typeface="Exo"/>
                <a:cs typeface="Exo"/>
                <a:sym typeface="Exo"/>
              </a:rPr>
              <a:t>                                                     </a:t>
            </a:r>
            <a:r>
              <a:rPr b="1" lang="ar" sz="1800">
                <a:solidFill>
                  <a:srgbClr val="990000"/>
                </a:solidFill>
                <a:latin typeface="Cabin"/>
                <a:ea typeface="Cabin"/>
                <a:cs typeface="Cabin"/>
                <a:sym typeface="Cabin"/>
              </a:rPr>
              <a:t>To Mother</a:t>
            </a:r>
            <a:endParaRPr b="1" sz="1800">
              <a:solidFill>
                <a:srgbClr val="990000"/>
              </a:solidFill>
              <a:latin typeface="Cabin"/>
              <a:ea typeface="Cabin"/>
              <a:cs typeface="Cabin"/>
              <a:sym typeface="Cabin"/>
            </a:endParaRPr>
          </a:p>
          <a:p>
            <a:pPr indent="0" lvl="0" marL="0" rtl="0" algn="l">
              <a:spcBef>
                <a:spcPts val="0"/>
              </a:spcBef>
              <a:spcAft>
                <a:spcPts val="0"/>
              </a:spcAft>
              <a:buNone/>
            </a:pPr>
            <a:r>
              <a:t/>
            </a:r>
            <a:endParaRPr b="1" sz="1800">
              <a:solidFill>
                <a:srgbClr val="990000"/>
              </a:solidFill>
              <a:latin typeface="Cabin"/>
              <a:ea typeface="Cabin"/>
              <a:cs typeface="Cabin"/>
              <a:sym typeface="Cabin"/>
            </a:endParaRPr>
          </a:p>
        </p:txBody>
      </p:sp>
      <p:sp>
        <p:nvSpPr>
          <p:cNvPr id="256" name="Google Shape;256;p33"/>
          <p:cNvSpPr/>
          <p:nvPr/>
        </p:nvSpPr>
        <p:spPr>
          <a:xfrm>
            <a:off x="468475" y="1046825"/>
            <a:ext cx="1192200" cy="1110300"/>
          </a:xfrm>
          <a:prstGeom prst="halfFrame">
            <a:avLst>
              <a:gd fmla="val 33333" name="adj1"/>
              <a:gd fmla="val 33333" name="adj2"/>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257" name="Google Shape;257;p33"/>
          <p:cNvSpPr txBox="1"/>
          <p:nvPr/>
        </p:nvSpPr>
        <p:spPr>
          <a:xfrm>
            <a:off x="475306" y="1046829"/>
            <a:ext cx="2988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258" name="Google Shape;258;p33"/>
          <p:cNvSpPr txBox="1"/>
          <p:nvPr/>
        </p:nvSpPr>
        <p:spPr>
          <a:xfrm>
            <a:off x="774100" y="1418954"/>
            <a:ext cx="6160800" cy="1465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bin"/>
              <a:buChar char="●"/>
            </a:pPr>
            <a:r>
              <a:rPr lang="ar">
                <a:latin typeface="Cabin"/>
                <a:ea typeface="Cabin"/>
                <a:cs typeface="Cabin"/>
                <a:sym typeface="Cabin"/>
              </a:rPr>
              <a:t>Psychological (attachment, bonding, security)</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ar">
                <a:latin typeface="Cabin"/>
                <a:ea typeface="Cabin"/>
                <a:cs typeface="Cabin"/>
                <a:sym typeface="Cabin"/>
              </a:rPr>
              <a:t>Decreased postpartum bleeding, depression, T2DM.</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ar">
                <a:latin typeface="Cabin"/>
                <a:ea typeface="Cabin"/>
                <a:cs typeface="Cabin"/>
                <a:sym typeface="Cabin"/>
              </a:rPr>
              <a:t>More rapid uterine involution due to increased of oxytocin.</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ar">
                <a:latin typeface="Cabin"/>
                <a:ea typeface="Cabin"/>
                <a:cs typeface="Cabin"/>
                <a:sym typeface="Cabin"/>
              </a:rPr>
              <a:t>Decreased menstrual blood loss.</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ar">
                <a:latin typeface="Cabin"/>
                <a:ea typeface="Cabin"/>
                <a:cs typeface="Cabin"/>
                <a:sym typeface="Cabin"/>
              </a:rPr>
              <a:t>Method of birth control (98% protection in the first six months after birth)</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ar">
                <a:latin typeface="Cabin"/>
                <a:ea typeface="Cabin"/>
                <a:cs typeface="Cabin"/>
                <a:sym typeface="Cabin"/>
              </a:rPr>
              <a:t>Earlier return to pregnancy weight.</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ar">
                <a:latin typeface="Cabin"/>
                <a:ea typeface="Cabin"/>
                <a:cs typeface="Cabin"/>
                <a:sym typeface="Cabin"/>
              </a:rPr>
              <a:t>Decreased risk of breast cancer.</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ar">
                <a:latin typeface="Cabin"/>
                <a:ea typeface="Cabin"/>
                <a:cs typeface="Cabin"/>
                <a:sym typeface="Cabin"/>
              </a:rPr>
              <a:t>Decreased risk of ovarian cancer.</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ar">
                <a:latin typeface="Cabin"/>
                <a:ea typeface="Cabin"/>
                <a:cs typeface="Cabin"/>
                <a:sym typeface="Cabin"/>
              </a:rPr>
              <a:t>Decreased risk of hip fractures and osteoporosis in the postmenopausal period.</a:t>
            </a:r>
            <a:endParaRPr>
              <a:latin typeface="Cabin"/>
              <a:ea typeface="Cabin"/>
              <a:cs typeface="Cabin"/>
              <a:sym typeface="Cabin"/>
            </a:endParaRPr>
          </a:p>
        </p:txBody>
      </p:sp>
      <p:grpSp>
        <p:nvGrpSpPr>
          <p:cNvPr id="259" name="Google Shape;259;p33"/>
          <p:cNvGrpSpPr/>
          <p:nvPr/>
        </p:nvGrpSpPr>
        <p:grpSpPr>
          <a:xfrm>
            <a:off x="5802429" y="1322755"/>
            <a:ext cx="869726" cy="765522"/>
            <a:chOff x="-57578225" y="1904075"/>
            <a:chExt cx="319025" cy="318225"/>
          </a:xfrm>
        </p:grpSpPr>
        <p:sp>
          <p:nvSpPr>
            <p:cNvPr id="260" name="Google Shape;260;p33"/>
            <p:cNvSpPr/>
            <p:nvPr/>
          </p:nvSpPr>
          <p:spPr>
            <a:xfrm>
              <a:off x="-57578225" y="1904075"/>
              <a:ext cx="319025" cy="318225"/>
            </a:xfrm>
            <a:custGeom>
              <a:rect b="b" l="l" r="r" t="t"/>
              <a:pathLst>
                <a:path extrusionOk="0" h="12729" w="12761">
                  <a:moveTo>
                    <a:pt x="4601" y="1418"/>
                  </a:moveTo>
                  <a:cubicBezTo>
                    <a:pt x="4632" y="1702"/>
                    <a:pt x="4727" y="1922"/>
                    <a:pt x="4790" y="2206"/>
                  </a:cubicBezTo>
                  <a:cubicBezTo>
                    <a:pt x="3687" y="2962"/>
                    <a:pt x="2994" y="4254"/>
                    <a:pt x="2994" y="5640"/>
                  </a:cubicBezTo>
                  <a:lnTo>
                    <a:pt x="2994" y="5986"/>
                  </a:lnTo>
                  <a:cubicBezTo>
                    <a:pt x="2710" y="5986"/>
                    <a:pt x="2458" y="6081"/>
                    <a:pt x="2238" y="6175"/>
                  </a:cubicBezTo>
                  <a:lnTo>
                    <a:pt x="2238" y="5608"/>
                  </a:lnTo>
                  <a:cubicBezTo>
                    <a:pt x="2238" y="3876"/>
                    <a:pt x="3183" y="2300"/>
                    <a:pt x="4601" y="1418"/>
                  </a:cubicBezTo>
                  <a:close/>
                  <a:moveTo>
                    <a:pt x="7121" y="757"/>
                  </a:moveTo>
                  <a:cubicBezTo>
                    <a:pt x="9799" y="757"/>
                    <a:pt x="12004" y="2930"/>
                    <a:pt x="12004" y="5640"/>
                  </a:cubicBezTo>
                  <a:lnTo>
                    <a:pt x="12004" y="6238"/>
                  </a:lnTo>
                  <a:cubicBezTo>
                    <a:pt x="11752" y="6112"/>
                    <a:pt x="11532" y="6018"/>
                    <a:pt x="11248" y="6018"/>
                  </a:cubicBezTo>
                  <a:lnTo>
                    <a:pt x="10902" y="6018"/>
                  </a:lnTo>
                  <a:cubicBezTo>
                    <a:pt x="8098" y="6018"/>
                    <a:pt x="5703" y="3907"/>
                    <a:pt x="5325" y="1103"/>
                  </a:cubicBezTo>
                  <a:cubicBezTo>
                    <a:pt x="5861" y="883"/>
                    <a:pt x="6491" y="757"/>
                    <a:pt x="7121" y="757"/>
                  </a:cubicBezTo>
                  <a:close/>
                  <a:moveTo>
                    <a:pt x="2994" y="6742"/>
                  </a:moveTo>
                  <a:lnTo>
                    <a:pt x="2994" y="8223"/>
                  </a:lnTo>
                  <a:cubicBezTo>
                    <a:pt x="2616" y="8223"/>
                    <a:pt x="2238" y="7971"/>
                    <a:pt x="2238" y="7436"/>
                  </a:cubicBezTo>
                  <a:cubicBezTo>
                    <a:pt x="2269" y="7058"/>
                    <a:pt x="2584" y="6742"/>
                    <a:pt x="2994" y="6742"/>
                  </a:cubicBezTo>
                  <a:close/>
                  <a:moveTo>
                    <a:pt x="11248" y="6742"/>
                  </a:moveTo>
                  <a:cubicBezTo>
                    <a:pt x="11658" y="6742"/>
                    <a:pt x="12004" y="7058"/>
                    <a:pt x="12004" y="7499"/>
                  </a:cubicBezTo>
                  <a:cubicBezTo>
                    <a:pt x="12004" y="7908"/>
                    <a:pt x="11658" y="8223"/>
                    <a:pt x="11248" y="8223"/>
                  </a:cubicBezTo>
                  <a:lnTo>
                    <a:pt x="11248" y="6742"/>
                  </a:lnTo>
                  <a:close/>
                  <a:moveTo>
                    <a:pt x="1828" y="8444"/>
                  </a:moveTo>
                  <a:cubicBezTo>
                    <a:pt x="2112" y="8790"/>
                    <a:pt x="2553" y="8979"/>
                    <a:pt x="3025" y="8979"/>
                  </a:cubicBezTo>
                  <a:cubicBezTo>
                    <a:pt x="3088" y="9830"/>
                    <a:pt x="3466" y="10681"/>
                    <a:pt x="4034" y="11311"/>
                  </a:cubicBezTo>
                  <a:cubicBezTo>
                    <a:pt x="3656" y="11752"/>
                    <a:pt x="3183" y="11972"/>
                    <a:pt x="2616" y="11972"/>
                  </a:cubicBezTo>
                  <a:cubicBezTo>
                    <a:pt x="1608" y="11972"/>
                    <a:pt x="789" y="11153"/>
                    <a:pt x="789" y="10113"/>
                  </a:cubicBezTo>
                  <a:cubicBezTo>
                    <a:pt x="789" y="9420"/>
                    <a:pt x="1198" y="8759"/>
                    <a:pt x="1828" y="8444"/>
                  </a:cubicBezTo>
                  <a:close/>
                  <a:moveTo>
                    <a:pt x="5042" y="2962"/>
                  </a:moveTo>
                  <a:cubicBezTo>
                    <a:pt x="5987" y="5073"/>
                    <a:pt x="8066" y="6616"/>
                    <a:pt x="10461" y="6774"/>
                  </a:cubicBezTo>
                  <a:lnTo>
                    <a:pt x="10461" y="8664"/>
                  </a:lnTo>
                  <a:cubicBezTo>
                    <a:pt x="10492" y="10492"/>
                    <a:pt x="8980" y="11972"/>
                    <a:pt x="7121" y="11972"/>
                  </a:cubicBezTo>
                  <a:cubicBezTo>
                    <a:pt x="5262" y="11972"/>
                    <a:pt x="3719" y="10460"/>
                    <a:pt x="3719" y="8633"/>
                  </a:cubicBezTo>
                  <a:lnTo>
                    <a:pt x="3719" y="5640"/>
                  </a:lnTo>
                  <a:cubicBezTo>
                    <a:pt x="3719" y="4600"/>
                    <a:pt x="4254" y="3592"/>
                    <a:pt x="5042" y="2962"/>
                  </a:cubicBezTo>
                  <a:close/>
                  <a:moveTo>
                    <a:pt x="7121" y="0"/>
                  </a:moveTo>
                  <a:cubicBezTo>
                    <a:pt x="5577" y="0"/>
                    <a:pt x="4191" y="631"/>
                    <a:pt x="3151" y="1670"/>
                  </a:cubicBezTo>
                  <a:cubicBezTo>
                    <a:pt x="2080" y="2710"/>
                    <a:pt x="1482" y="4128"/>
                    <a:pt x="1482" y="5640"/>
                  </a:cubicBezTo>
                  <a:lnTo>
                    <a:pt x="1482" y="7751"/>
                  </a:lnTo>
                  <a:cubicBezTo>
                    <a:pt x="568" y="8192"/>
                    <a:pt x="1" y="9105"/>
                    <a:pt x="1" y="10113"/>
                  </a:cubicBezTo>
                  <a:cubicBezTo>
                    <a:pt x="1" y="11594"/>
                    <a:pt x="1167" y="12728"/>
                    <a:pt x="2584" y="12728"/>
                  </a:cubicBezTo>
                  <a:cubicBezTo>
                    <a:pt x="3340" y="12728"/>
                    <a:pt x="4034" y="12413"/>
                    <a:pt x="4569" y="11846"/>
                  </a:cubicBezTo>
                  <a:cubicBezTo>
                    <a:pt x="5262" y="12413"/>
                    <a:pt x="6176" y="12728"/>
                    <a:pt x="7121" y="12728"/>
                  </a:cubicBezTo>
                  <a:cubicBezTo>
                    <a:pt x="8224" y="12728"/>
                    <a:pt x="9232" y="12287"/>
                    <a:pt x="10020" y="11500"/>
                  </a:cubicBezTo>
                  <a:cubicBezTo>
                    <a:pt x="10744" y="10838"/>
                    <a:pt x="11122" y="9924"/>
                    <a:pt x="11217" y="8979"/>
                  </a:cubicBezTo>
                  <a:cubicBezTo>
                    <a:pt x="12036" y="8979"/>
                    <a:pt x="12697" y="8318"/>
                    <a:pt x="12697" y="7499"/>
                  </a:cubicBezTo>
                  <a:lnTo>
                    <a:pt x="12697" y="5640"/>
                  </a:lnTo>
                  <a:cubicBezTo>
                    <a:pt x="12760" y="4128"/>
                    <a:pt x="12162" y="2710"/>
                    <a:pt x="11091" y="1670"/>
                  </a:cubicBezTo>
                  <a:cubicBezTo>
                    <a:pt x="10020" y="599"/>
                    <a:pt x="8602" y="0"/>
                    <a:pt x="7121"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3"/>
            <p:cNvSpPr/>
            <p:nvPr/>
          </p:nvSpPr>
          <p:spPr>
            <a:xfrm>
              <a:off x="-57446675" y="2073400"/>
              <a:ext cx="18125" cy="18150"/>
            </a:xfrm>
            <a:custGeom>
              <a:rect b="b" l="l" r="r" t="t"/>
              <a:pathLst>
                <a:path extrusionOk="0" h="726" w="725">
                  <a:moveTo>
                    <a:pt x="347" y="1"/>
                  </a:moveTo>
                  <a:cubicBezTo>
                    <a:pt x="158" y="1"/>
                    <a:pt x="0" y="158"/>
                    <a:pt x="0" y="348"/>
                  </a:cubicBezTo>
                  <a:cubicBezTo>
                    <a:pt x="0" y="568"/>
                    <a:pt x="158" y="726"/>
                    <a:pt x="347" y="726"/>
                  </a:cubicBezTo>
                  <a:cubicBezTo>
                    <a:pt x="567" y="726"/>
                    <a:pt x="725" y="568"/>
                    <a:pt x="725" y="348"/>
                  </a:cubicBezTo>
                  <a:cubicBezTo>
                    <a:pt x="725" y="158"/>
                    <a:pt x="567" y="1"/>
                    <a:pt x="347"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3"/>
            <p:cNvSpPr/>
            <p:nvPr/>
          </p:nvSpPr>
          <p:spPr>
            <a:xfrm>
              <a:off x="-57371850" y="2073400"/>
              <a:ext cx="18125" cy="18150"/>
            </a:xfrm>
            <a:custGeom>
              <a:rect b="b" l="l" r="r" t="t"/>
              <a:pathLst>
                <a:path extrusionOk="0" h="726" w="725">
                  <a:moveTo>
                    <a:pt x="347" y="1"/>
                  </a:moveTo>
                  <a:cubicBezTo>
                    <a:pt x="158" y="1"/>
                    <a:pt x="0" y="158"/>
                    <a:pt x="0" y="348"/>
                  </a:cubicBezTo>
                  <a:cubicBezTo>
                    <a:pt x="0" y="537"/>
                    <a:pt x="158" y="726"/>
                    <a:pt x="347" y="726"/>
                  </a:cubicBezTo>
                  <a:cubicBezTo>
                    <a:pt x="567" y="726"/>
                    <a:pt x="725" y="537"/>
                    <a:pt x="725" y="348"/>
                  </a:cubicBezTo>
                  <a:cubicBezTo>
                    <a:pt x="725" y="158"/>
                    <a:pt x="567" y="1"/>
                    <a:pt x="347"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3"/>
            <p:cNvSpPr/>
            <p:nvPr/>
          </p:nvSpPr>
          <p:spPr>
            <a:xfrm>
              <a:off x="-57436450" y="2136625"/>
              <a:ext cx="72500" cy="29750"/>
            </a:xfrm>
            <a:custGeom>
              <a:rect b="b" l="l" r="r" t="t"/>
              <a:pathLst>
                <a:path extrusionOk="0" h="1190" w="2900">
                  <a:moveTo>
                    <a:pt x="387" y="0"/>
                  </a:moveTo>
                  <a:cubicBezTo>
                    <a:pt x="292" y="0"/>
                    <a:pt x="206" y="40"/>
                    <a:pt x="158" y="118"/>
                  </a:cubicBezTo>
                  <a:cubicBezTo>
                    <a:pt x="1" y="276"/>
                    <a:pt x="1" y="496"/>
                    <a:pt x="158" y="622"/>
                  </a:cubicBezTo>
                  <a:cubicBezTo>
                    <a:pt x="505" y="969"/>
                    <a:pt x="977" y="1190"/>
                    <a:pt x="1450" y="1190"/>
                  </a:cubicBezTo>
                  <a:cubicBezTo>
                    <a:pt x="1923" y="1190"/>
                    <a:pt x="2427" y="969"/>
                    <a:pt x="2742" y="622"/>
                  </a:cubicBezTo>
                  <a:cubicBezTo>
                    <a:pt x="2899" y="465"/>
                    <a:pt x="2899" y="244"/>
                    <a:pt x="2742" y="118"/>
                  </a:cubicBezTo>
                  <a:cubicBezTo>
                    <a:pt x="2679" y="40"/>
                    <a:pt x="2592" y="0"/>
                    <a:pt x="2502" y="0"/>
                  </a:cubicBezTo>
                  <a:cubicBezTo>
                    <a:pt x="2411" y="0"/>
                    <a:pt x="2316" y="40"/>
                    <a:pt x="2238" y="118"/>
                  </a:cubicBezTo>
                  <a:cubicBezTo>
                    <a:pt x="2049" y="307"/>
                    <a:pt x="1734" y="433"/>
                    <a:pt x="1450" y="433"/>
                  </a:cubicBezTo>
                  <a:cubicBezTo>
                    <a:pt x="1167" y="433"/>
                    <a:pt x="851" y="307"/>
                    <a:pt x="662" y="118"/>
                  </a:cubicBezTo>
                  <a:cubicBezTo>
                    <a:pt x="584" y="40"/>
                    <a:pt x="481" y="0"/>
                    <a:pt x="387"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4" name="Google Shape;264;p33"/>
          <p:cNvSpPr txBox="1"/>
          <p:nvPr/>
        </p:nvSpPr>
        <p:spPr>
          <a:xfrm>
            <a:off x="250050" y="6453585"/>
            <a:ext cx="7059900" cy="17835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15000"/>
              </a:lnSpc>
              <a:spcBef>
                <a:spcPts val="1200"/>
              </a:spcBef>
              <a:spcAft>
                <a:spcPts val="0"/>
              </a:spcAft>
              <a:buSzPts val="1300"/>
              <a:buChar char="●"/>
            </a:pPr>
            <a:r>
              <a:rPr b="1" lang="ar" sz="1300">
                <a:latin typeface="Cabin"/>
                <a:ea typeface="Cabin"/>
                <a:cs typeface="Cabin"/>
                <a:sym typeface="Cabin"/>
              </a:rPr>
              <a:t>The risk of UTI was </a:t>
            </a:r>
            <a:r>
              <a:rPr b="1" lang="ar" sz="1300">
                <a:solidFill>
                  <a:srgbClr val="FF0000"/>
                </a:solidFill>
                <a:latin typeface="Cabin"/>
                <a:ea typeface="Cabin"/>
                <a:cs typeface="Cabin"/>
                <a:sym typeface="Cabin"/>
              </a:rPr>
              <a:t>2-3 times</a:t>
            </a:r>
            <a:r>
              <a:rPr b="1" lang="ar" sz="1300">
                <a:latin typeface="Cabin"/>
                <a:ea typeface="Cabin"/>
                <a:cs typeface="Cabin"/>
                <a:sym typeface="Cabin"/>
              </a:rPr>
              <a:t> higher in non-breastfed children</a:t>
            </a:r>
            <a:r>
              <a:rPr lang="ar" sz="1300">
                <a:latin typeface="Cabin Medium"/>
                <a:ea typeface="Cabin Medium"/>
                <a:cs typeface="Cabin Medium"/>
                <a:sym typeface="Cabin Medium"/>
              </a:rPr>
              <a:t> when compared with exclusively breastfed children</a:t>
            </a:r>
            <a:endParaRPr sz="1300">
              <a:latin typeface="Cabin Medium"/>
              <a:ea typeface="Cabin Medium"/>
              <a:cs typeface="Cabin Medium"/>
              <a:sym typeface="Cabin Medium"/>
            </a:endParaRPr>
          </a:p>
          <a:p>
            <a:pPr indent="-311150" lvl="0" marL="457200" marR="0" rtl="0" algn="l">
              <a:lnSpc>
                <a:spcPct val="115000"/>
              </a:lnSpc>
              <a:spcBef>
                <a:spcPts val="0"/>
              </a:spcBef>
              <a:spcAft>
                <a:spcPts val="0"/>
              </a:spcAft>
              <a:buSzPts val="1300"/>
              <a:buChar char="●"/>
            </a:pPr>
            <a:r>
              <a:rPr lang="ar" sz="1300">
                <a:latin typeface="Cabin Medium"/>
                <a:ea typeface="Cabin Medium"/>
                <a:cs typeface="Cabin Medium"/>
                <a:sym typeface="Cabin Medium"/>
              </a:rPr>
              <a:t>The protective effect of breastfeeding was dependent on the </a:t>
            </a:r>
            <a:r>
              <a:rPr b="1" lang="ar" sz="1300">
                <a:solidFill>
                  <a:srgbClr val="FF0000"/>
                </a:solidFill>
                <a:latin typeface="Cabin"/>
                <a:ea typeface="Cabin"/>
                <a:cs typeface="Cabin"/>
                <a:sym typeface="Cabin"/>
              </a:rPr>
              <a:t>duration of breastfeeding</a:t>
            </a:r>
            <a:r>
              <a:rPr lang="ar" sz="1300">
                <a:latin typeface="Cabin Medium"/>
                <a:ea typeface="Cabin Medium"/>
                <a:cs typeface="Cabin Medium"/>
                <a:sym typeface="Cabin Medium"/>
              </a:rPr>
              <a:t> as well as the </a:t>
            </a:r>
            <a:r>
              <a:rPr b="1" lang="ar" sz="1300">
                <a:solidFill>
                  <a:srgbClr val="FF0000"/>
                </a:solidFill>
                <a:latin typeface="Cabin"/>
                <a:ea typeface="Cabin"/>
                <a:cs typeface="Cabin"/>
                <a:sym typeface="Cabin"/>
              </a:rPr>
              <a:t>gender</a:t>
            </a:r>
            <a:r>
              <a:rPr lang="ar" sz="1300">
                <a:solidFill>
                  <a:srgbClr val="FF0000"/>
                </a:solidFill>
                <a:latin typeface="Cabin Medium"/>
                <a:ea typeface="Cabin Medium"/>
                <a:cs typeface="Cabin Medium"/>
                <a:sym typeface="Cabin Medium"/>
              </a:rPr>
              <a:t> </a:t>
            </a:r>
            <a:r>
              <a:rPr lang="ar" sz="1300">
                <a:latin typeface="Cabin Medium"/>
                <a:ea typeface="Cabin Medium"/>
                <a:cs typeface="Cabin Medium"/>
                <a:sym typeface="Cabin Medium"/>
              </a:rPr>
              <a:t>of the child or infant.</a:t>
            </a:r>
            <a:endParaRPr sz="1300">
              <a:latin typeface="Cabin Medium"/>
              <a:ea typeface="Cabin Medium"/>
              <a:cs typeface="Cabin Medium"/>
              <a:sym typeface="Cabin Medium"/>
            </a:endParaRPr>
          </a:p>
          <a:p>
            <a:pPr indent="-311150" lvl="0" marL="457200" marR="0" rtl="0" algn="l">
              <a:lnSpc>
                <a:spcPct val="115000"/>
              </a:lnSpc>
              <a:spcBef>
                <a:spcPts val="0"/>
              </a:spcBef>
              <a:spcAft>
                <a:spcPts val="0"/>
              </a:spcAft>
              <a:buSzPts val="1300"/>
              <a:buChar char="●"/>
            </a:pPr>
            <a:r>
              <a:rPr lang="ar" sz="1300">
                <a:latin typeface="Cabin Medium"/>
                <a:ea typeface="Cabin Medium"/>
                <a:cs typeface="Cabin Medium"/>
                <a:sym typeface="Cabin Medium"/>
              </a:rPr>
              <a:t> A </a:t>
            </a:r>
            <a:r>
              <a:rPr b="1" lang="ar" sz="1300">
                <a:latin typeface="Cabin"/>
                <a:ea typeface="Cabin"/>
                <a:cs typeface="Cabin"/>
                <a:sym typeface="Cabin"/>
              </a:rPr>
              <a:t>longer duration</a:t>
            </a:r>
            <a:r>
              <a:rPr lang="ar" sz="1300">
                <a:latin typeface="Cabin Medium"/>
                <a:ea typeface="Cabin Medium"/>
                <a:cs typeface="Cabin Medium"/>
                <a:sym typeface="Cabin Medium"/>
              </a:rPr>
              <a:t> of breastfeeding was associated with a </a:t>
            </a:r>
            <a:r>
              <a:rPr b="1" lang="ar" sz="1300">
                <a:latin typeface="Cabin"/>
                <a:ea typeface="Cabin"/>
                <a:cs typeface="Cabin"/>
                <a:sym typeface="Cabin"/>
              </a:rPr>
              <a:t>lower risk of infection</a:t>
            </a:r>
            <a:r>
              <a:rPr lang="ar" sz="1300">
                <a:latin typeface="Cabin Medium"/>
                <a:ea typeface="Cabin Medium"/>
                <a:cs typeface="Cabin Medium"/>
                <a:sym typeface="Cabin Medium"/>
              </a:rPr>
              <a:t> after weaning and the effect was </a:t>
            </a:r>
            <a:r>
              <a:rPr b="1" lang="ar" sz="1300">
                <a:latin typeface="Cabin"/>
                <a:ea typeface="Cabin"/>
                <a:cs typeface="Cabin"/>
                <a:sym typeface="Cabin"/>
              </a:rPr>
              <a:t>stronger in </a:t>
            </a:r>
            <a:r>
              <a:rPr b="1" lang="ar" sz="1300">
                <a:solidFill>
                  <a:srgbClr val="FF0000"/>
                </a:solidFill>
                <a:latin typeface="Cabin"/>
                <a:ea typeface="Cabin"/>
                <a:cs typeface="Cabin"/>
                <a:sym typeface="Cabin"/>
              </a:rPr>
              <a:t>girls</a:t>
            </a:r>
            <a:r>
              <a:rPr lang="ar" sz="1300">
                <a:latin typeface="Cabin Medium"/>
                <a:ea typeface="Cabin Medium"/>
                <a:cs typeface="Cabin Medium"/>
                <a:sym typeface="Cabin Medium"/>
              </a:rPr>
              <a:t>.</a:t>
            </a:r>
            <a:endParaRPr sz="1300">
              <a:latin typeface="Cabin Medium"/>
              <a:ea typeface="Cabin Medium"/>
              <a:cs typeface="Cabin Medium"/>
              <a:sym typeface="Cabin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