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10440000" cx="7560000"/>
  <p:notesSz cx="6858000" cy="9144000"/>
  <p:embeddedFontLst>
    <p:embeddedFont>
      <p:font typeface="Cabin"/>
      <p:regular r:id="rId20"/>
      <p:bold r:id="rId21"/>
      <p:italic r:id="rId22"/>
      <p:boldItalic r:id="rId23"/>
    </p:embeddedFont>
    <p:embeddedFont>
      <p:font typeface="Chelsea Market"/>
      <p:regular r:id="rId24"/>
    </p:embeddedFont>
    <p:embeddedFont>
      <p:font typeface="Comforta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B2952E4-4B0D-48F1-9EA7-5F7A4A456F41}">
  <a:tblStyle styleId="{FB2952E4-4B0D-48F1-9EA7-5F7A4A456F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regular.fntdata"/><Relationship Id="rId22" Type="http://schemas.openxmlformats.org/officeDocument/2006/relationships/font" Target="fonts/Cabin-italic.fntdata"/><Relationship Id="rId21" Type="http://schemas.openxmlformats.org/officeDocument/2006/relationships/font" Target="fonts/Cabin-bold.fntdata"/><Relationship Id="rId24" Type="http://schemas.openxmlformats.org/officeDocument/2006/relationships/font" Target="fonts/ChelseaMarket-regular.fntdata"/><Relationship Id="rId23" Type="http://schemas.openxmlformats.org/officeDocument/2006/relationships/font" Target="fonts/Cabin-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omfortaa-bold.fntdata"/><Relationship Id="rId25"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308c0b5e2a88c665_3: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08c0b5e2a88c66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1f7d45577_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1f7d455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6ed0de0344_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ed0de03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bb43da541757e7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bb43da541757e7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fcc0ed934ba815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fcc0ed934ba815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fcc0ed934ba8150_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fcc0ed934ba815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47554e5b2_0_17: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47554e5b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4b6522184_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4b65221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fcc0ed934ba8150_1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fcc0ed934ba815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15331c11e7a3015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5331c11e7a30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015005a48f0bd1d_9: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015005a48f0bd1d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type="title">
  <p:cSld name="TITLE">
    <p:spTree>
      <p:nvGrpSpPr>
        <p:cNvPr id="54" name="Shape 54"/>
        <p:cNvGrpSpPr/>
        <p:nvPr/>
      </p:nvGrpSpPr>
      <p:grpSpPr>
        <a:xfrm>
          <a:off x="0" y="0"/>
          <a:ext cx="0" cy="0"/>
          <a:chOff x="0" y="0"/>
          <a:chExt cx="0" cy="0"/>
        </a:xfrm>
      </p:grpSpPr>
      <p:sp>
        <p:nvSpPr>
          <p:cNvPr id="55" name="Google Shape;55;p1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57705" y="4365680"/>
            <a:ext cx="7044600" cy="1708500"/>
          </a:xfrm>
          <a:prstGeom prst="rect">
            <a:avLst/>
          </a:prstGeom>
        </p:spPr>
        <p:txBody>
          <a:bodyPr anchorCtr="0" anchor="ctr" bIns="122150" lIns="122150" spcFirstLastPara="1" rIns="122150" wrap="square" tIns="12215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8" name="Google Shape;58;p15"/>
          <p:cNvSpPr txBox="1"/>
          <p:nvPr/>
        </p:nvSpPr>
        <p:spPr>
          <a:xfrm>
            <a:off x="-114765" y="-99053"/>
            <a:ext cx="7771200" cy="363600"/>
          </a:xfrm>
          <a:prstGeom prst="rect">
            <a:avLst/>
          </a:prstGeom>
          <a:solidFill>
            <a:srgbClr val="E0666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59" name="Google Shape;59;p15"/>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0" name="Shape 60"/>
        <p:cNvGrpSpPr/>
        <p:nvPr/>
      </p:nvGrpSpPr>
      <p:grpSpPr>
        <a:xfrm>
          <a:off x="0" y="0"/>
          <a:ext cx="0" cy="0"/>
          <a:chOff x="0" y="0"/>
          <a:chExt cx="0" cy="0"/>
        </a:xfrm>
      </p:grpSpPr>
      <p:sp>
        <p:nvSpPr>
          <p:cNvPr id="61" name="Google Shape;61;p1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2" name="Google Shape;62;p16"/>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63" name="Google Shape;63;p1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4" name="Shape 64"/>
        <p:cNvGrpSpPr/>
        <p:nvPr/>
      </p:nvGrpSpPr>
      <p:grpSpPr>
        <a:xfrm>
          <a:off x="0" y="0"/>
          <a:ext cx="0" cy="0"/>
          <a:chOff x="0" y="0"/>
          <a:chExt cx="0" cy="0"/>
        </a:xfrm>
      </p:grpSpPr>
      <p:sp>
        <p:nvSpPr>
          <p:cNvPr id="65" name="Google Shape;65;p17"/>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6" name="Google Shape;66;p17"/>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7" name="Google Shape;67;p17"/>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8" name="Google Shape;68;p1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9" name="Shape 69"/>
        <p:cNvGrpSpPr/>
        <p:nvPr/>
      </p:nvGrpSpPr>
      <p:grpSpPr>
        <a:xfrm>
          <a:off x="0" y="0"/>
          <a:ext cx="0" cy="0"/>
          <a:chOff x="0" y="0"/>
          <a:chExt cx="0" cy="0"/>
        </a:xfrm>
      </p:grpSpPr>
      <p:sp>
        <p:nvSpPr>
          <p:cNvPr id="70" name="Google Shape;70;p18"/>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1" name="Google Shape;71;p1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2" name="Shape 72"/>
        <p:cNvGrpSpPr/>
        <p:nvPr/>
      </p:nvGrpSpPr>
      <p:grpSpPr>
        <a:xfrm>
          <a:off x="0" y="0"/>
          <a:ext cx="0" cy="0"/>
          <a:chOff x="0" y="0"/>
          <a:chExt cx="0" cy="0"/>
        </a:xfrm>
      </p:grpSpPr>
      <p:sp>
        <p:nvSpPr>
          <p:cNvPr id="73" name="Google Shape;73;p19"/>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74" name="Google Shape;74;p19"/>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5" name="Google Shape;75;p1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6" name="Shape 76"/>
        <p:cNvGrpSpPr/>
        <p:nvPr/>
      </p:nvGrpSpPr>
      <p:grpSpPr>
        <a:xfrm>
          <a:off x="0" y="0"/>
          <a:ext cx="0" cy="0"/>
          <a:chOff x="0" y="0"/>
          <a:chExt cx="0" cy="0"/>
        </a:xfrm>
      </p:grpSpPr>
      <p:sp>
        <p:nvSpPr>
          <p:cNvPr id="77" name="Google Shape;77;p20"/>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78" name="Google Shape;78;p2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9" name="Shape 79"/>
        <p:cNvGrpSpPr/>
        <p:nvPr/>
      </p:nvGrpSpPr>
      <p:grpSpPr>
        <a:xfrm>
          <a:off x="0" y="0"/>
          <a:ext cx="0" cy="0"/>
          <a:chOff x="0" y="0"/>
          <a:chExt cx="0" cy="0"/>
        </a:xfrm>
      </p:grpSpPr>
      <p:sp>
        <p:nvSpPr>
          <p:cNvPr id="80" name="Google Shape;80;p21"/>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81" name="Google Shape;81;p21"/>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82" name="Google Shape;82;p21"/>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3" name="Google Shape;83;p21"/>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84" name="Google Shape;84;p2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nvSpPr>
        <p:spPr>
          <a:xfrm>
            <a:off x="-137725" y="-99053"/>
            <a:ext cx="7849800" cy="363600"/>
          </a:xfrm>
          <a:prstGeom prst="rect">
            <a:avLst/>
          </a:prstGeom>
          <a:solidFill>
            <a:srgbClr val="E0666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15" name="Google Shape;15;p3"/>
          <p:cNvSpPr txBox="1"/>
          <p:nvPr/>
        </p:nvSpPr>
        <p:spPr>
          <a:xfrm>
            <a:off x="0" y="9621838"/>
            <a:ext cx="7560000" cy="818100"/>
          </a:xfrm>
          <a:prstGeom prst="rect">
            <a:avLst/>
          </a:prstGeom>
          <a:noFill/>
          <a:ln cap="flat" cmpd="sng" w="9525">
            <a:solidFill>
              <a:srgbClr val="CC0000"/>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5" name="Shape 85"/>
        <p:cNvGrpSpPr/>
        <p:nvPr/>
      </p:nvGrpSpPr>
      <p:grpSpPr>
        <a:xfrm>
          <a:off x="0" y="0"/>
          <a:ext cx="0" cy="0"/>
          <a:chOff x="0" y="0"/>
          <a:chExt cx="0" cy="0"/>
        </a:xfrm>
      </p:grpSpPr>
      <p:sp>
        <p:nvSpPr>
          <p:cNvPr id="86" name="Google Shape;86;p22"/>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rtl="0">
              <a:lnSpc>
                <a:spcPct val="100000"/>
              </a:lnSpc>
              <a:spcBef>
                <a:spcPts val="0"/>
              </a:spcBef>
              <a:spcAft>
                <a:spcPts val="0"/>
              </a:spcAft>
              <a:buSzPts val="2400"/>
              <a:buNone/>
              <a:defRPr/>
            </a:lvl1pPr>
          </a:lstStyle>
          <a:p/>
        </p:txBody>
      </p:sp>
      <p:sp>
        <p:nvSpPr>
          <p:cNvPr id="87" name="Google Shape;87;p2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8" name="Shape 88"/>
        <p:cNvGrpSpPr/>
        <p:nvPr/>
      </p:nvGrpSpPr>
      <p:grpSpPr>
        <a:xfrm>
          <a:off x="0" y="0"/>
          <a:ext cx="0" cy="0"/>
          <a:chOff x="0" y="0"/>
          <a:chExt cx="0" cy="0"/>
        </a:xfrm>
      </p:grpSpPr>
      <p:sp>
        <p:nvSpPr>
          <p:cNvPr id="89" name="Google Shape;89;p23"/>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90" name="Google Shape;90;p23"/>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91" name="Google Shape;91;p23"/>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2" name="Shape 92"/>
        <p:cNvGrpSpPr/>
        <p:nvPr/>
      </p:nvGrpSpPr>
      <p:grpSpPr>
        <a:xfrm>
          <a:off x="0" y="0"/>
          <a:ext cx="0" cy="0"/>
          <a:chOff x="0" y="0"/>
          <a:chExt cx="0" cy="0"/>
        </a:xfrm>
      </p:grpSpPr>
      <p:sp>
        <p:nvSpPr>
          <p:cNvPr id="93" name="Google Shape;93;p2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52" name="Google Shape;52;p13"/>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53" name="Google Shape;53;p13"/>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s://docs.google.com/document/d/16dIdEzTUCWseYg3GY59eLWZeCt4n5i0YjxD_ut5hOb8/edit?usp=sharing"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familymedicine438.sarahah.com" TargetMode="External"/><Relationship Id="rId4" Type="http://schemas.openxmlformats.org/officeDocument/2006/relationships/image" Target="../media/image7.png"/><Relationship Id="rId5" Type="http://schemas.openxmlformats.org/officeDocument/2006/relationships/hyperlink" Target="http://www.twitter.com/Medicine438_" TargetMode="External"/><Relationship Id="rId6" Type="http://schemas.openxmlformats.org/officeDocument/2006/relationships/image" Target="../media/image6.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25"/>
          <p:cNvPicPr preferRelativeResize="0"/>
          <p:nvPr/>
        </p:nvPicPr>
        <p:blipFill>
          <a:blip r:embed="rId3">
            <a:alphaModFix/>
          </a:blip>
          <a:stretch>
            <a:fillRect/>
          </a:stretch>
        </p:blipFill>
        <p:spPr>
          <a:xfrm>
            <a:off x="0" y="0"/>
            <a:ext cx="7560001" cy="10440001"/>
          </a:xfrm>
          <a:prstGeom prst="rect">
            <a:avLst/>
          </a:prstGeom>
          <a:noFill/>
          <a:ln>
            <a:noFill/>
          </a:ln>
        </p:spPr>
      </p:pic>
      <p:sp>
        <p:nvSpPr>
          <p:cNvPr id="99" name="Google Shape;99;p25"/>
          <p:cNvSpPr txBox="1"/>
          <p:nvPr/>
        </p:nvSpPr>
        <p:spPr>
          <a:xfrm>
            <a:off x="2449649" y="4699324"/>
            <a:ext cx="2660700" cy="385200"/>
          </a:xfrm>
          <a:prstGeom prst="rect">
            <a:avLst/>
          </a:prstGeom>
          <a:noFill/>
          <a:ln>
            <a:noFill/>
          </a:ln>
        </p:spPr>
        <p:txBody>
          <a:bodyPr anchorCtr="0" anchor="t" bIns="122125" lIns="122125" spcFirstLastPara="1" rIns="122125" wrap="square" tIns="122125">
            <a:noAutofit/>
          </a:bodyPr>
          <a:lstStyle/>
          <a:p>
            <a:pPr indent="0" lvl="0" marL="0" rtl="0" algn="ctr">
              <a:spcBef>
                <a:spcPts val="0"/>
              </a:spcBef>
              <a:spcAft>
                <a:spcPts val="0"/>
              </a:spcAft>
              <a:buNone/>
            </a:pPr>
            <a:r>
              <a:rPr lang="ar" sz="1300" u="sng">
                <a:latin typeface="Cabin"/>
                <a:ea typeface="Cabin"/>
                <a:cs typeface="Cabin"/>
                <a:sym typeface="Cabin"/>
                <a:hlinkClick r:id="rId4"/>
              </a:rPr>
              <a:t>Editing file</a:t>
            </a:r>
            <a:endParaRPr sz="1300" u="sng">
              <a:latin typeface="Cabin"/>
              <a:ea typeface="Cabin"/>
              <a:cs typeface="Cabin"/>
              <a:sym typeface="Cabin"/>
            </a:endParaRPr>
          </a:p>
        </p:txBody>
      </p:sp>
      <p:pic>
        <p:nvPicPr>
          <p:cNvPr id="100" name="Google Shape;100;p25"/>
          <p:cNvPicPr preferRelativeResize="0"/>
          <p:nvPr/>
        </p:nvPicPr>
        <p:blipFill>
          <a:blip r:embed="rId5">
            <a:alphaModFix/>
          </a:blip>
          <a:stretch>
            <a:fillRect/>
          </a:stretch>
        </p:blipFill>
        <p:spPr>
          <a:xfrm>
            <a:off x="1581727" y="406185"/>
            <a:ext cx="797200" cy="797175"/>
          </a:xfrm>
          <a:prstGeom prst="rect">
            <a:avLst/>
          </a:prstGeom>
          <a:noFill/>
          <a:ln>
            <a:noFill/>
          </a:ln>
        </p:spPr>
      </p:pic>
      <p:sp>
        <p:nvSpPr>
          <p:cNvPr id="101" name="Google Shape;101;p25"/>
          <p:cNvSpPr txBox="1"/>
          <p:nvPr/>
        </p:nvSpPr>
        <p:spPr>
          <a:xfrm>
            <a:off x="514700" y="8965500"/>
            <a:ext cx="1818900" cy="896400"/>
          </a:xfrm>
          <a:prstGeom prst="rect">
            <a:avLst/>
          </a:prstGeom>
          <a:noFill/>
          <a:ln>
            <a:noFill/>
          </a:ln>
        </p:spPr>
        <p:txBody>
          <a:bodyPr anchorCtr="0" anchor="t" bIns="91600" lIns="91600" spcFirstLastPara="1" rIns="91600" wrap="square" tIns="91600">
            <a:noAutofit/>
          </a:bodyPr>
          <a:lstStyle/>
          <a:p>
            <a:pPr indent="-279400" lvl="0" marL="457200" rtl="0" algn="l">
              <a:spcBef>
                <a:spcPts val="0"/>
              </a:spcBef>
              <a:spcAft>
                <a:spcPts val="0"/>
              </a:spcAft>
              <a:buClr>
                <a:srgbClr val="FF0000"/>
              </a:buClr>
              <a:buSzPts val="1000"/>
              <a:buFont typeface="Cabin"/>
              <a:buChar char="❏"/>
            </a:pPr>
            <a:r>
              <a:rPr lang="ar" sz="1000">
                <a:solidFill>
                  <a:srgbClr val="FF0000"/>
                </a:solidFill>
                <a:latin typeface="Cabin"/>
                <a:ea typeface="Cabin"/>
                <a:cs typeface="Cabin"/>
                <a:sym typeface="Cabin"/>
              </a:rPr>
              <a:t>Important</a:t>
            </a:r>
            <a:endParaRPr sz="1000">
              <a:solidFill>
                <a:srgbClr val="FF0000"/>
              </a:solidFill>
              <a:latin typeface="Cabin"/>
              <a:ea typeface="Cabin"/>
              <a:cs typeface="Cabin"/>
              <a:sym typeface="Cabin"/>
            </a:endParaRPr>
          </a:p>
          <a:p>
            <a:pPr indent="-279400" lvl="0" marL="457200" rtl="0" algn="l">
              <a:spcBef>
                <a:spcPts val="0"/>
              </a:spcBef>
              <a:spcAft>
                <a:spcPts val="0"/>
              </a:spcAft>
              <a:buSzPts val="1000"/>
              <a:buFont typeface="Cabin"/>
              <a:buChar char="❏"/>
            </a:pPr>
            <a:r>
              <a:rPr lang="ar" sz="1000">
                <a:latin typeface="Cabin"/>
                <a:ea typeface="Cabin"/>
                <a:cs typeface="Cabin"/>
                <a:sym typeface="Cabin"/>
              </a:rPr>
              <a:t>Original content</a:t>
            </a:r>
            <a:endParaRPr sz="1000">
              <a:latin typeface="Cabin"/>
              <a:ea typeface="Cabin"/>
              <a:cs typeface="Cabin"/>
              <a:sym typeface="Cabin"/>
            </a:endParaRPr>
          </a:p>
          <a:p>
            <a:pPr indent="-279400" lvl="0" marL="457200" rtl="0" algn="l">
              <a:spcBef>
                <a:spcPts val="0"/>
              </a:spcBef>
              <a:spcAft>
                <a:spcPts val="0"/>
              </a:spcAft>
              <a:buClr>
                <a:srgbClr val="C27BA0"/>
              </a:buClr>
              <a:buSzPts val="1000"/>
              <a:buFont typeface="Cabin"/>
              <a:buChar char="❏"/>
            </a:pPr>
            <a:r>
              <a:rPr lang="ar" sz="1000">
                <a:solidFill>
                  <a:srgbClr val="C27BA0"/>
                </a:solidFill>
                <a:latin typeface="Cabin"/>
                <a:ea typeface="Cabin"/>
                <a:cs typeface="Cabin"/>
                <a:sym typeface="Cabin"/>
              </a:rPr>
              <a:t>Only in girls slides </a:t>
            </a:r>
            <a:endParaRPr sz="1000">
              <a:solidFill>
                <a:srgbClr val="C27BA0"/>
              </a:solidFill>
              <a:latin typeface="Cabin"/>
              <a:ea typeface="Cabin"/>
              <a:cs typeface="Cabin"/>
              <a:sym typeface="Cabin"/>
            </a:endParaRPr>
          </a:p>
          <a:p>
            <a:pPr indent="-279400" lvl="0" marL="457200" rtl="0" algn="l">
              <a:spcBef>
                <a:spcPts val="0"/>
              </a:spcBef>
              <a:spcAft>
                <a:spcPts val="0"/>
              </a:spcAft>
              <a:buClr>
                <a:srgbClr val="3D85C6"/>
              </a:buClr>
              <a:buSzPts val="1000"/>
              <a:buFont typeface="Cabin"/>
              <a:buChar char="❏"/>
            </a:pPr>
            <a:r>
              <a:rPr lang="ar" sz="1000">
                <a:solidFill>
                  <a:srgbClr val="3D85C6"/>
                </a:solidFill>
                <a:latin typeface="Cabin"/>
                <a:ea typeface="Cabin"/>
                <a:cs typeface="Cabin"/>
                <a:sym typeface="Cabin"/>
              </a:rPr>
              <a:t>Only in boys slides</a:t>
            </a:r>
            <a:endParaRPr sz="1000">
              <a:solidFill>
                <a:srgbClr val="3D85C6"/>
              </a:solidFill>
              <a:latin typeface="Cabin"/>
              <a:ea typeface="Cabin"/>
              <a:cs typeface="Cabin"/>
              <a:sym typeface="Cabin"/>
            </a:endParaRPr>
          </a:p>
          <a:p>
            <a:pPr indent="-279400" lvl="0" marL="457200" rtl="0" algn="l">
              <a:spcBef>
                <a:spcPts val="0"/>
              </a:spcBef>
              <a:spcAft>
                <a:spcPts val="0"/>
              </a:spcAft>
              <a:buClr>
                <a:srgbClr val="6AA84F"/>
              </a:buClr>
              <a:buSzPts val="1000"/>
              <a:buFont typeface="Cabin"/>
              <a:buChar char="❏"/>
            </a:pPr>
            <a:r>
              <a:rPr lang="ar" sz="1000">
                <a:solidFill>
                  <a:srgbClr val="6AA84F"/>
                </a:solidFill>
                <a:latin typeface="Cabin"/>
                <a:ea typeface="Cabin"/>
                <a:cs typeface="Cabin"/>
                <a:sym typeface="Cabin"/>
              </a:rPr>
              <a:t>Doctor’s notes</a:t>
            </a:r>
            <a:endParaRPr sz="1000">
              <a:solidFill>
                <a:srgbClr val="6AA84F"/>
              </a:solidFill>
              <a:latin typeface="Cabin"/>
              <a:ea typeface="Cabin"/>
              <a:cs typeface="Cabin"/>
              <a:sym typeface="Cabin"/>
            </a:endParaRPr>
          </a:p>
        </p:txBody>
      </p:sp>
      <p:pic>
        <p:nvPicPr>
          <p:cNvPr id="102" name="Google Shape;102;p25"/>
          <p:cNvPicPr preferRelativeResize="0"/>
          <p:nvPr/>
        </p:nvPicPr>
        <p:blipFill>
          <a:blip r:embed="rId6">
            <a:alphaModFix/>
          </a:blip>
          <a:stretch>
            <a:fillRect/>
          </a:stretch>
        </p:blipFill>
        <p:spPr>
          <a:xfrm>
            <a:off x="419453" y="513660"/>
            <a:ext cx="1182400" cy="775225"/>
          </a:xfrm>
          <a:prstGeom prst="rect">
            <a:avLst/>
          </a:prstGeom>
          <a:noFill/>
          <a:ln>
            <a:noFill/>
          </a:ln>
        </p:spPr>
      </p:pic>
      <p:sp>
        <p:nvSpPr>
          <p:cNvPr id="103" name="Google Shape;103;p25"/>
          <p:cNvSpPr txBox="1"/>
          <p:nvPr/>
        </p:nvSpPr>
        <p:spPr>
          <a:xfrm>
            <a:off x="1583400" y="2393875"/>
            <a:ext cx="4393200" cy="24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5000">
                <a:solidFill>
                  <a:srgbClr val="990000"/>
                </a:solidFill>
                <a:latin typeface="Cabin"/>
                <a:ea typeface="Cabin"/>
                <a:cs typeface="Cabin"/>
                <a:sym typeface="Cabin"/>
              </a:rPr>
              <a:t>PREMARITAL</a:t>
            </a:r>
            <a:endParaRPr b="1" sz="5000">
              <a:solidFill>
                <a:srgbClr val="990000"/>
              </a:solidFill>
              <a:latin typeface="Cabin"/>
              <a:ea typeface="Cabin"/>
              <a:cs typeface="Cabin"/>
              <a:sym typeface="Cabin"/>
            </a:endParaRPr>
          </a:p>
          <a:p>
            <a:pPr indent="0" lvl="0" marL="0" rtl="0" algn="ctr">
              <a:spcBef>
                <a:spcPts val="0"/>
              </a:spcBef>
              <a:spcAft>
                <a:spcPts val="0"/>
              </a:spcAft>
              <a:buNone/>
            </a:pPr>
            <a:r>
              <a:rPr b="1" lang="ar" sz="5000">
                <a:solidFill>
                  <a:srgbClr val="990000"/>
                </a:solidFill>
                <a:latin typeface="Cabin"/>
                <a:ea typeface="Cabin"/>
                <a:cs typeface="Cabin"/>
                <a:sym typeface="Cabin"/>
              </a:rPr>
              <a:t>COUNSELING AND TESTS</a:t>
            </a:r>
            <a:endParaRPr b="1" sz="7000">
              <a:solidFill>
                <a:srgbClr val="990000"/>
              </a:solidFill>
              <a:latin typeface="Cabin"/>
              <a:ea typeface="Cabin"/>
              <a:cs typeface="Cabin"/>
              <a:sym typeface="Cabin"/>
            </a:endParaRPr>
          </a:p>
        </p:txBody>
      </p:sp>
      <p:grpSp>
        <p:nvGrpSpPr>
          <p:cNvPr id="104" name="Google Shape;104;p25"/>
          <p:cNvGrpSpPr/>
          <p:nvPr/>
        </p:nvGrpSpPr>
        <p:grpSpPr>
          <a:xfrm>
            <a:off x="419450" y="5799576"/>
            <a:ext cx="6515100" cy="2780399"/>
            <a:chOff x="419450" y="5799576"/>
            <a:chExt cx="6515100" cy="2780399"/>
          </a:xfrm>
        </p:grpSpPr>
        <p:sp>
          <p:nvSpPr>
            <p:cNvPr id="105" name="Google Shape;105;p25"/>
            <p:cNvSpPr/>
            <p:nvPr/>
          </p:nvSpPr>
          <p:spPr>
            <a:xfrm>
              <a:off x="771618" y="5799576"/>
              <a:ext cx="3599700" cy="884700"/>
            </a:xfrm>
            <a:prstGeom prst="roundRect">
              <a:avLst>
                <a:gd fmla="val 16667" name="adj"/>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2700" u="sng">
                  <a:solidFill>
                    <a:srgbClr val="990000"/>
                  </a:solidFill>
                  <a:latin typeface="Cabin"/>
                  <a:ea typeface="Cabin"/>
                  <a:cs typeface="Cabin"/>
                  <a:sym typeface="Cabin"/>
                </a:rPr>
                <a:t>Lecture Objectives:</a:t>
              </a:r>
              <a:endParaRPr b="1" sz="2700" u="sng">
                <a:solidFill>
                  <a:srgbClr val="990000"/>
                </a:solidFill>
                <a:latin typeface="Cabin"/>
                <a:ea typeface="Cabin"/>
                <a:cs typeface="Cabin"/>
                <a:sym typeface="Cabin"/>
              </a:endParaRPr>
            </a:p>
          </p:txBody>
        </p:sp>
        <p:sp>
          <p:nvSpPr>
            <p:cNvPr id="106" name="Google Shape;106;p25"/>
            <p:cNvSpPr txBox="1"/>
            <p:nvPr/>
          </p:nvSpPr>
          <p:spPr>
            <a:xfrm>
              <a:off x="419450" y="6669275"/>
              <a:ext cx="6515100" cy="1910700"/>
            </a:xfrm>
            <a:prstGeom prst="rect">
              <a:avLst/>
            </a:prstGeom>
            <a:noFill/>
            <a:ln>
              <a:noFill/>
            </a:ln>
          </p:spPr>
          <p:txBody>
            <a:bodyPr anchorCtr="0" anchor="t" bIns="122150" lIns="122150" spcFirstLastPara="1" rIns="122150" wrap="square" tIns="122150">
              <a:noAutofit/>
            </a:bodyPr>
            <a:lstStyle/>
            <a:p>
              <a:pPr indent="-412750" lvl="0" marL="609600" rtl="0" algn="l">
                <a:spcBef>
                  <a:spcPts val="0"/>
                </a:spcBef>
                <a:spcAft>
                  <a:spcPts val="0"/>
                </a:spcAft>
                <a:buClr>
                  <a:schemeClr val="dk1"/>
                </a:buClr>
                <a:buSzPts val="1700"/>
                <a:buFont typeface="Cabin"/>
                <a:buChar char="➤"/>
              </a:pPr>
              <a:r>
                <a:rPr b="1" lang="ar" sz="1700">
                  <a:solidFill>
                    <a:schemeClr val="dk1"/>
                  </a:solidFill>
                  <a:latin typeface="Cabin"/>
                  <a:ea typeface="Cabin"/>
                  <a:cs typeface="Cabin"/>
                  <a:sym typeface="Cabin"/>
                </a:rPr>
                <a:t>Recognize the Saudi Healthy Marriage program.</a:t>
              </a:r>
              <a:endParaRPr b="1" sz="1700">
                <a:solidFill>
                  <a:schemeClr val="dk1"/>
                </a:solidFill>
                <a:latin typeface="Cabin"/>
                <a:ea typeface="Cabin"/>
                <a:cs typeface="Cabin"/>
                <a:sym typeface="Cabin"/>
              </a:endParaRPr>
            </a:p>
            <a:p>
              <a:pPr indent="-412750" lvl="0" marL="609600" rtl="0" algn="l">
                <a:spcBef>
                  <a:spcPts val="0"/>
                </a:spcBef>
                <a:spcAft>
                  <a:spcPts val="0"/>
                </a:spcAft>
                <a:buClr>
                  <a:schemeClr val="dk1"/>
                </a:buClr>
                <a:buSzPts val="1700"/>
                <a:buFont typeface="Cabin"/>
                <a:buChar char="➤"/>
              </a:pPr>
              <a:r>
                <a:rPr b="1" lang="ar" sz="1700">
                  <a:solidFill>
                    <a:schemeClr val="dk1"/>
                  </a:solidFill>
                  <a:latin typeface="Cabin"/>
                  <a:ea typeface="Cabin"/>
                  <a:cs typeface="Cabin"/>
                  <a:sym typeface="Cabin"/>
                </a:rPr>
                <a:t>Recall the program’s areas of pre-marital counseling.</a:t>
              </a:r>
              <a:endParaRPr b="1" sz="1700">
                <a:solidFill>
                  <a:schemeClr val="dk1"/>
                </a:solidFill>
                <a:latin typeface="Cabin"/>
                <a:ea typeface="Cabin"/>
                <a:cs typeface="Cabin"/>
                <a:sym typeface="Cabin"/>
              </a:endParaRPr>
            </a:p>
            <a:p>
              <a:pPr indent="-412750" lvl="0" marL="609600" rtl="0" algn="l">
                <a:spcBef>
                  <a:spcPts val="0"/>
                </a:spcBef>
                <a:spcAft>
                  <a:spcPts val="0"/>
                </a:spcAft>
                <a:buClr>
                  <a:schemeClr val="dk1"/>
                </a:buClr>
                <a:buSzPts val="1700"/>
                <a:buFont typeface="Cabin"/>
                <a:buChar char="➤"/>
              </a:pPr>
              <a:r>
                <a:rPr b="1" lang="ar" sz="1700">
                  <a:solidFill>
                    <a:schemeClr val="dk1"/>
                  </a:solidFill>
                  <a:latin typeface="Cabin"/>
                  <a:ea typeface="Cabin"/>
                  <a:cs typeface="Cabin"/>
                  <a:sym typeface="Cabin"/>
                </a:rPr>
                <a:t>List diseases included in the Saudi pre-marital screening program.</a:t>
              </a:r>
              <a:endParaRPr b="1" sz="1700">
                <a:solidFill>
                  <a:schemeClr val="dk1"/>
                </a:solidFill>
                <a:latin typeface="Cabin"/>
                <a:ea typeface="Cabin"/>
                <a:cs typeface="Cabin"/>
                <a:sym typeface="Cabin"/>
              </a:endParaRPr>
            </a:p>
            <a:p>
              <a:pPr indent="-412750" lvl="0" marL="609600" rtl="0" algn="l">
                <a:spcBef>
                  <a:spcPts val="0"/>
                </a:spcBef>
                <a:spcAft>
                  <a:spcPts val="0"/>
                </a:spcAft>
                <a:buClr>
                  <a:schemeClr val="dk1"/>
                </a:buClr>
                <a:buSzPts val="1700"/>
                <a:buFont typeface="Cabin"/>
                <a:buChar char="➤"/>
              </a:pPr>
              <a:r>
                <a:rPr b="1" lang="ar" sz="1700">
                  <a:solidFill>
                    <a:schemeClr val="dk1"/>
                  </a:solidFill>
                  <a:latin typeface="Cabin"/>
                  <a:ea typeface="Cabin"/>
                  <a:cs typeface="Cabin"/>
                  <a:sym typeface="Cabin"/>
                </a:rPr>
                <a:t>Identify the fate of tested individuals (case, carrier, clear).</a:t>
              </a:r>
              <a:endParaRPr b="1" sz="1700">
                <a:solidFill>
                  <a:schemeClr val="dk1"/>
                </a:solidFill>
                <a:latin typeface="Cabin"/>
                <a:ea typeface="Cabin"/>
                <a:cs typeface="Cabin"/>
                <a:sym typeface="Cabin"/>
              </a:endParaRPr>
            </a:p>
            <a:p>
              <a:pPr indent="-412750" lvl="0" marL="609600" rtl="0" algn="l">
                <a:spcBef>
                  <a:spcPts val="0"/>
                </a:spcBef>
                <a:spcAft>
                  <a:spcPts val="0"/>
                </a:spcAft>
                <a:buClr>
                  <a:schemeClr val="dk1"/>
                </a:buClr>
                <a:buSzPts val="1700"/>
                <a:buFont typeface="Cabin"/>
                <a:buChar char="➤"/>
              </a:pPr>
              <a:r>
                <a:rPr b="1" lang="ar" sz="1700">
                  <a:solidFill>
                    <a:schemeClr val="dk1"/>
                  </a:solidFill>
                  <a:latin typeface="Cabin"/>
                  <a:ea typeface="Cabin"/>
                  <a:cs typeface="Cabin"/>
                  <a:sym typeface="Cabin"/>
                </a:rPr>
                <a:t>Recognize cultural considerations for pre-marital counseling in Saudi Arabia.</a:t>
              </a:r>
              <a:endParaRPr b="1" sz="1700">
                <a:latin typeface="Cabin"/>
                <a:ea typeface="Cabin"/>
                <a:cs typeface="Cabin"/>
                <a:sym typeface="Cabin"/>
              </a:endParaRPr>
            </a:p>
          </p:txBody>
        </p:sp>
      </p:grpSp>
      <p:grpSp>
        <p:nvGrpSpPr>
          <p:cNvPr id="107" name="Google Shape;107;p25"/>
          <p:cNvGrpSpPr/>
          <p:nvPr/>
        </p:nvGrpSpPr>
        <p:grpSpPr>
          <a:xfrm>
            <a:off x="2378925" y="563646"/>
            <a:ext cx="847800" cy="865325"/>
            <a:chOff x="7696025" y="1866175"/>
            <a:chExt cx="847800" cy="865325"/>
          </a:xfrm>
        </p:grpSpPr>
        <p:sp>
          <p:nvSpPr>
            <p:cNvPr id="108" name="Google Shape;108;p25"/>
            <p:cNvSpPr txBox="1"/>
            <p:nvPr/>
          </p:nvSpPr>
          <p:spPr>
            <a:xfrm>
              <a:off x="7696025" y="2487300"/>
              <a:ext cx="847800" cy="24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600">
                  <a:solidFill>
                    <a:srgbClr val="CC0000"/>
                  </a:solidFill>
                  <a:latin typeface="Comfortaa"/>
                  <a:ea typeface="Comfortaa"/>
                  <a:cs typeface="Comfortaa"/>
                  <a:sym typeface="Comfortaa"/>
                </a:rPr>
                <a:t>Family Medicine</a:t>
              </a:r>
              <a:r>
                <a:rPr b="1" lang="ar" sz="800">
                  <a:solidFill>
                    <a:srgbClr val="CC0000"/>
                  </a:solidFill>
                  <a:latin typeface="Comfortaa"/>
                  <a:ea typeface="Comfortaa"/>
                  <a:cs typeface="Comfortaa"/>
                  <a:sym typeface="Comfortaa"/>
                </a:rPr>
                <a:t> </a:t>
              </a:r>
              <a:endParaRPr b="1" sz="800">
                <a:solidFill>
                  <a:srgbClr val="CC0000"/>
                </a:solidFill>
                <a:latin typeface="Comfortaa"/>
                <a:ea typeface="Comfortaa"/>
                <a:cs typeface="Comfortaa"/>
                <a:sym typeface="Comfortaa"/>
              </a:endParaRPr>
            </a:p>
            <a:p>
              <a:pPr indent="0" lvl="0" marL="0" rtl="0" algn="ctr">
                <a:spcBef>
                  <a:spcPts val="0"/>
                </a:spcBef>
                <a:spcAft>
                  <a:spcPts val="0"/>
                </a:spcAft>
                <a:buNone/>
              </a:pPr>
              <a:r>
                <a:rPr lang="ar" sz="500">
                  <a:solidFill>
                    <a:srgbClr val="CC0000"/>
                  </a:solidFill>
                  <a:latin typeface="Comfortaa"/>
                  <a:ea typeface="Comfortaa"/>
                  <a:cs typeface="Comfortaa"/>
                  <a:sym typeface="Comfortaa"/>
                </a:rPr>
                <a:t>Team 438</a:t>
              </a:r>
              <a:endParaRPr sz="500">
                <a:solidFill>
                  <a:srgbClr val="CC0000"/>
                </a:solidFill>
                <a:latin typeface="Comfortaa"/>
                <a:ea typeface="Comfortaa"/>
                <a:cs typeface="Comfortaa"/>
                <a:sym typeface="Comfortaa"/>
              </a:endParaRPr>
            </a:p>
          </p:txBody>
        </p:sp>
        <p:pic>
          <p:nvPicPr>
            <p:cNvPr id="109" name="Google Shape;109;p25"/>
            <p:cNvPicPr preferRelativeResize="0"/>
            <p:nvPr/>
          </p:nvPicPr>
          <p:blipFill rotWithShape="1">
            <a:blip r:embed="rId7">
              <a:alphaModFix/>
            </a:blip>
            <a:srcRect b="2919" l="0" r="0" t="-2920"/>
            <a:stretch/>
          </p:blipFill>
          <p:spPr>
            <a:xfrm>
              <a:off x="7819775" y="1866175"/>
              <a:ext cx="600300" cy="600600"/>
            </a:xfrm>
            <a:prstGeom prst="ellipse">
              <a:avLst/>
            </a:prstGeom>
            <a:noFill/>
            <a:ln cap="flat" cmpd="sng" w="28575">
              <a:solidFill>
                <a:srgbClr val="E06666"/>
              </a:solidFill>
              <a:prstDash val="solid"/>
              <a:round/>
              <a:headEnd len="sm" w="sm" type="none"/>
              <a:tailEnd len="sm" w="sm" type="none"/>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4"/>
          <p:cNvSpPr txBox="1"/>
          <p:nvPr/>
        </p:nvSpPr>
        <p:spPr>
          <a:xfrm>
            <a:off x="480575" y="276175"/>
            <a:ext cx="6373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AVAILABLE CHOICES AFTER POSITIVE TEST RESULT</a:t>
            </a:r>
            <a:endParaRPr b="1" sz="2000">
              <a:solidFill>
                <a:srgbClr val="990000"/>
              </a:solidFill>
              <a:latin typeface="Cabin"/>
              <a:ea typeface="Cabin"/>
              <a:cs typeface="Cabin"/>
              <a:sym typeface="Cabin"/>
            </a:endParaRPr>
          </a:p>
        </p:txBody>
      </p:sp>
      <p:cxnSp>
        <p:nvCxnSpPr>
          <p:cNvPr id="259" name="Google Shape;259;p34"/>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60" name="Google Shape;260;p34"/>
          <p:cNvSpPr txBox="1"/>
          <p:nvPr/>
        </p:nvSpPr>
        <p:spPr>
          <a:xfrm>
            <a:off x="965500" y="885175"/>
            <a:ext cx="5452500" cy="1138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Avoidance of marriage.  </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Those who proceed can be offered reproductive options after prenatal diagnosis.</a:t>
            </a:r>
            <a:endParaRPr>
              <a:solidFill>
                <a:schemeClr val="dk1"/>
              </a:solidFill>
              <a:latin typeface="Cabin"/>
              <a:ea typeface="Cabin"/>
              <a:cs typeface="Cabin"/>
              <a:sym typeface="Cabin"/>
            </a:endParaRPr>
          </a:p>
        </p:txBody>
      </p:sp>
      <p:sp>
        <p:nvSpPr>
          <p:cNvPr id="261" name="Google Shape;261;p34"/>
          <p:cNvSpPr txBox="1"/>
          <p:nvPr/>
        </p:nvSpPr>
        <p:spPr>
          <a:xfrm>
            <a:off x="712773" y="223394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CONCLUSION</a:t>
            </a:r>
            <a:endParaRPr b="1" sz="2000">
              <a:solidFill>
                <a:srgbClr val="990000"/>
              </a:solidFill>
              <a:latin typeface="Cabin"/>
              <a:ea typeface="Cabin"/>
              <a:cs typeface="Cabin"/>
              <a:sym typeface="Cabin"/>
            </a:endParaRPr>
          </a:p>
        </p:txBody>
      </p:sp>
      <p:cxnSp>
        <p:nvCxnSpPr>
          <p:cNvPr id="262" name="Google Shape;262;p34"/>
          <p:cNvCxnSpPr/>
          <p:nvPr/>
        </p:nvCxnSpPr>
        <p:spPr>
          <a:xfrm>
            <a:off x="710144" y="271112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63" name="Google Shape;263;p34"/>
          <p:cNvSpPr txBox="1"/>
          <p:nvPr/>
        </p:nvSpPr>
        <p:spPr>
          <a:xfrm>
            <a:off x="612725" y="2842953"/>
            <a:ext cx="6109500" cy="128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ar" sz="1500">
                <a:solidFill>
                  <a:schemeClr val="dk1"/>
                </a:solidFill>
                <a:latin typeface="Cabin"/>
                <a:ea typeface="Cabin"/>
                <a:cs typeface="Cabin"/>
                <a:sym typeface="Cabin"/>
              </a:rPr>
              <a:t>Any mandatory screening program does have the potential to succeed as long as the TARGET POPULATION is clearly identified and all ethical issues (confidentiality of results) ,religious , cultural and human rights and concerns about post-diagnostic management are fully addressed.</a:t>
            </a:r>
            <a:endParaRPr>
              <a:solidFill>
                <a:schemeClr val="dk1"/>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5"/>
          <p:cNvSpPr txBox="1"/>
          <p:nvPr/>
        </p:nvSpPr>
        <p:spPr>
          <a:xfrm>
            <a:off x="3047575" y="9953975"/>
            <a:ext cx="2631600" cy="48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CCCCCC"/>
                </a:solidFill>
                <a:latin typeface="Cabin"/>
                <a:ea typeface="Cabin"/>
                <a:cs typeface="Cabin"/>
                <a:sym typeface="Cabin"/>
              </a:rPr>
              <a:t>1. D, 2. D, 3. C, 4. B</a:t>
            </a:r>
            <a:endParaRPr b="1" sz="2000">
              <a:solidFill>
                <a:srgbClr val="CCCCCC"/>
              </a:solidFill>
              <a:latin typeface="Cabin"/>
              <a:ea typeface="Cabin"/>
              <a:cs typeface="Cabin"/>
              <a:sym typeface="Cabin"/>
            </a:endParaRPr>
          </a:p>
        </p:txBody>
      </p:sp>
      <p:sp>
        <p:nvSpPr>
          <p:cNvPr id="269" name="Google Shape;269;p35"/>
          <p:cNvSpPr txBox="1"/>
          <p:nvPr/>
        </p:nvSpPr>
        <p:spPr>
          <a:xfrm>
            <a:off x="874405" y="1861589"/>
            <a:ext cx="5829600" cy="70686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270" name="Google Shape;270;p35"/>
          <p:cNvSpPr/>
          <p:nvPr/>
        </p:nvSpPr>
        <p:spPr>
          <a:xfrm flipH="1" rot="5403158">
            <a:off x="-791857" y="2084653"/>
            <a:ext cx="9143704" cy="6622500"/>
          </a:xfrm>
          <a:prstGeom prst="rect">
            <a:avLst/>
          </a:prstGeom>
          <a:solidFill>
            <a:srgbClr val="FEDEDE">
              <a:alpha val="54189"/>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71" name="Google Shape;271;p35"/>
          <p:cNvSpPr/>
          <p:nvPr/>
        </p:nvSpPr>
        <p:spPr>
          <a:xfrm>
            <a:off x="-17" y="8402014"/>
            <a:ext cx="2424600" cy="2037900"/>
          </a:xfrm>
          <a:prstGeom prst="rtTriangle">
            <a:avLst/>
          </a:prstGeom>
          <a:solidFill>
            <a:srgbClr val="FFB5AC"/>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3600">
              <a:latin typeface="Cabin"/>
              <a:ea typeface="Cabin"/>
              <a:cs typeface="Cabin"/>
              <a:sym typeface="Cabin"/>
            </a:endParaRPr>
          </a:p>
        </p:txBody>
      </p:sp>
      <p:sp>
        <p:nvSpPr>
          <p:cNvPr id="272" name="Google Shape;272;p35"/>
          <p:cNvSpPr/>
          <p:nvPr/>
        </p:nvSpPr>
        <p:spPr>
          <a:xfrm rot="10800000">
            <a:off x="5166980" y="75"/>
            <a:ext cx="2387700" cy="2037900"/>
          </a:xfrm>
          <a:prstGeom prst="rtTriangle">
            <a:avLst/>
          </a:prstGeom>
          <a:solidFill>
            <a:srgbClr val="E06666"/>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273" name="Google Shape;273;p35"/>
          <p:cNvSpPr txBox="1"/>
          <p:nvPr/>
        </p:nvSpPr>
        <p:spPr>
          <a:xfrm>
            <a:off x="0" y="9630438"/>
            <a:ext cx="1688700" cy="678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latin typeface="Chelsea Market"/>
                <a:ea typeface="Chelsea Market"/>
                <a:cs typeface="Chelsea Market"/>
                <a:sym typeface="Chelsea Market"/>
              </a:rPr>
              <a:t>Answers</a:t>
            </a:r>
            <a:endParaRPr b="1" sz="2400">
              <a:latin typeface="Chelsea Market"/>
              <a:ea typeface="Chelsea Market"/>
              <a:cs typeface="Chelsea Market"/>
              <a:sym typeface="Chelsea Market"/>
            </a:endParaRPr>
          </a:p>
        </p:txBody>
      </p:sp>
      <p:sp>
        <p:nvSpPr>
          <p:cNvPr id="274" name="Google Shape;274;p35"/>
          <p:cNvSpPr txBox="1"/>
          <p:nvPr/>
        </p:nvSpPr>
        <p:spPr>
          <a:xfrm>
            <a:off x="517245" y="188121"/>
            <a:ext cx="2979000" cy="10098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6700" u="sng">
                <a:latin typeface="Chelsea Market"/>
                <a:ea typeface="Chelsea Market"/>
                <a:cs typeface="Chelsea Market"/>
                <a:sym typeface="Chelsea Market"/>
              </a:rPr>
              <a:t>QUIZ!</a:t>
            </a:r>
            <a:endParaRPr b="1" sz="6700" u="sng">
              <a:latin typeface="Chelsea Market"/>
              <a:ea typeface="Chelsea Market"/>
              <a:cs typeface="Chelsea Market"/>
              <a:sym typeface="Chelsea Market"/>
            </a:endParaRPr>
          </a:p>
        </p:txBody>
      </p:sp>
      <p:pic>
        <p:nvPicPr>
          <p:cNvPr id="275" name="Google Shape;275;p35"/>
          <p:cNvPicPr preferRelativeResize="0"/>
          <p:nvPr/>
        </p:nvPicPr>
        <p:blipFill>
          <a:blip r:embed="rId3">
            <a:alphaModFix/>
          </a:blip>
          <a:stretch>
            <a:fillRect/>
          </a:stretch>
        </p:blipFill>
        <p:spPr>
          <a:xfrm>
            <a:off x="3116576" y="440100"/>
            <a:ext cx="757825" cy="757825"/>
          </a:xfrm>
          <a:prstGeom prst="rect">
            <a:avLst/>
          </a:prstGeom>
          <a:noFill/>
          <a:ln>
            <a:noFill/>
          </a:ln>
        </p:spPr>
      </p:pic>
      <p:sp>
        <p:nvSpPr>
          <p:cNvPr id="276" name="Google Shape;276;p35"/>
          <p:cNvSpPr txBox="1"/>
          <p:nvPr/>
        </p:nvSpPr>
        <p:spPr>
          <a:xfrm>
            <a:off x="756000" y="1861600"/>
            <a:ext cx="6048000" cy="6268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What are the best performed in “Healthy marriage program”?</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CBC      B. Hemoglobin </a:t>
            </a:r>
            <a:r>
              <a:rPr lang="ar" sz="1100">
                <a:latin typeface="Chelsea Market"/>
                <a:ea typeface="Chelsea Market"/>
                <a:cs typeface="Chelsea Market"/>
                <a:sym typeface="Chelsea Market"/>
              </a:rPr>
              <a:t>Electrophoresis     C. HBsAg       D. All</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Successful screening program must comply with:</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solidFill>
                  <a:schemeClr val="dk1"/>
                </a:solidFill>
                <a:latin typeface="Chelsea Market"/>
                <a:ea typeface="Chelsea Market"/>
                <a:cs typeface="Chelsea Market"/>
                <a:sym typeface="Chelsea Market"/>
              </a:rPr>
              <a:t>A. Prevailing Culture   B. Economic Values   C. Social Values    D. All</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When a </a:t>
            </a:r>
            <a:r>
              <a:rPr lang="ar" sz="1300">
                <a:latin typeface="Chelsea Market"/>
                <a:ea typeface="Chelsea Market"/>
                <a:cs typeface="Chelsea Market"/>
                <a:sym typeface="Chelsea Market"/>
              </a:rPr>
              <a:t>carrier marry a carrier the offspring could be:</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a:t>
            </a:r>
            <a:r>
              <a:rPr lang="ar" sz="1100">
                <a:latin typeface="Chelsea Market"/>
                <a:ea typeface="Chelsea Market"/>
                <a:cs typeface="Chelsea Market"/>
                <a:sym typeface="Chelsea Market"/>
              </a:rPr>
              <a:t>Homozygous and affected 50%</a:t>
            </a:r>
            <a:r>
              <a:rPr lang="ar" sz="1100">
                <a:latin typeface="Chelsea Market"/>
                <a:ea typeface="Chelsea Market"/>
                <a:cs typeface="Chelsea Market"/>
                <a:sym typeface="Chelsea Market"/>
              </a:rPr>
              <a:t>              B. A </a:t>
            </a:r>
            <a:r>
              <a:rPr lang="ar" sz="1100">
                <a:latin typeface="Chelsea Market"/>
                <a:ea typeface="Chelsea Market"/>
                <a:cs typeface="Chelsea Market"/>
                <a:sym typeface="Chelsea Market"/>
              </a:rPr>
              <a:t>carrier 25%</a:t>
            </a:r>
            <a:r>
              <a:rPr lang="ar" sz="1100">
                <a:latin typeface="Chelsea Market"/>
                <a:ea typeface="Chelsea Market"/>
                <a:cs typeface="Chelsea Market"/>
                <a:sym typeface="Chelsea Market"/>
              </a:rPr>
              <a:t>                     C. </a:t>
            </a:r>
            <a:r>
              <a:rPr lang="ar" sz="1100">
                <a:latin typeface="Chelsea Market"/>
                <a:ea typeface="Chelsea Market"/>
                <a:cs typeface="Chelsea Market"/>
                <a:sym typeface="Chelsea Market"/>
              </a:rPr>
              <a:t>Genetically Normal 25%                       D. None.</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311150" lvl="0" marL="457200" rtl="0" algn="l">
              <a:spcBef>
                <a:spcPts val="0"/>
              </a:spcBef>
              <a:spcAft>
                <a:spcPts val="0"/>
              </a:spcAft>
              <a:buSzPts val="1300"/>
              <a:buFont typeface="Chelsea Market"/>
              <a:buAutoNum type="arabicParenR"/>
            </a:pPr>
            <a:r>
              <a:rPr lang="ar" sz="1300">
                <a:latin typeface="Chelsea Market"/>
                <a:ea typeface="Chelsea Market"/>
                <a:cs typeface="Chelsea Market"/>
                <a:sym typeface="Chelsea Market"/>
              </a:rPr>
              <a:t>Example of Taboo of </a:t>
            </a:r>
            <a:r>
              <a:rPr lang="ar" sz="1300">
                <a:latin typeface="Chelsea Market"/>
                <a:ea typeface="Chelsea Market"/>
                <a:cs typeface="Chelsea Market"/>
                <a:sym typeface="Chelsea Market"/>
              </a:rPr>
              <a:t>certain disease is:</a:t>
            </a:r>
            <a:endParaRPr sz="1300">
              <a:latin typeface="Chelsea Market"/>
              <a:ea typeface="Chelsea Market"/>
              <a:cs typeface="Chelsea Market"/>
              <a:sym typeface="Chelsea Market"/>
            </a:endParaRPr>
          </a:p>
          <a:p>
            <a:pPr indent="0" lvl="0" marL="457200" rtl="0" algn="l">
              <a:spcBef>
                <a:spcPts val="0"/>
              </a:spcBef>
              <a:spcAft>
                <a:spcPts val="0"/>
              </a:spcAft>
              <a:buNone/>
            </a:pPr>
            <a:r>
              <a:rPr lang="ar" sz="1100">
                <a:latin typeface="Chelsea Market"/>
                <a:ea typeface="Chelsea Market"/>
                <a:cs typeface="Chelsea Market"/>
                <a:sym typeface="Chelsea Market"/>
              </a:rPr>
              <a:t>A. </a:t>
            </a:r>
            <a:r>
              <a:rPr lang="ar" sz="1100">
                <a:latin typeface="Chelsea Market"/>
                <a:ea typeface="Chelsea Market"/>
                <a:cs typeface="Chelsea Market"/>
                <a:sym typeface="Chelsea Market"/>
              </a:rPr>
              <a:t>Measles</a:t>
            </a:r>
            <a:r>
              <a:rPr lang="ar" sz="1100">
                <a:latin typeface="Chelsea Market"/>
                <a:ea typeface="Chelsea Market"/>
                <a:cs typeface="Chelsea Market"/>
                <a:sym typeface="Chelsea Market"/>
              </a:rPr>
              <a:t>          B. HIV           C. </a:t>
            </a:r>
            <a:r>
              <a:rPr lang="ar" sz="1100">
                <a:latin typeface="Chelsea Market"/>
                <a:ea typeface="Chelsea Market"/>
                <a:cs typeface="Chelsea Market"/>
                <a:sym typeface="Chelsea Market"/>
              </a:rPr>
              <a:t>Diabetes        D. Thalassemia</a:t>
            </a:r>
            <a:endParaRPr sz="11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a:p>
            <a:pPr indent="0" lvl="0" marL="0" rtl="0" algn="l">
              <a:spcBef>
                <a:spcPts val="0"/>
              </a:spcBef>
              <a:spcAft>
                <a:spcPts val="0"/>
              </a:spcAft>
              <a:buNone/>
            </a:pPr>
            <a:r>
              <a:t/>
            </a:r>
            <a:endParaRPr sz="1300">
              <a:latin typeface="Chelsea Market"/>
              <a:ea typeface="Chelsea Market"/>
              <a:cs typeface="Chelsea Market"/>
              <a:sym typeface="Chelsea Marke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6"/>
          <p:cNvSpPr txBox="1"/>
          <p:nvPr/>
        </p:nvSpPr>
        <p:spPr>
          <a:xfrm>
            <a:off x="190715" y="172369"/>
            <a:ext cx="7192200" cy="10095300"/>
          </a:xfrm>
          <a:prstGeom prst="rect">
            <a:avLst/>
          </a:prstGeom>
          <a:solidFill>
            <a:srgbClr val="E0666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b="1" sz="1900"/>
          </a:p>
        </p:txBody>
      </p:sp>
      <p:sp>
        <p:nvSpPr>
          <p:cNvPr id="282" name="Google Shape;282;p36"/>
          <p:cNvSpPr/>
          <p:nvPr/>
        </p:nvSpPr>
        <p:spPr>
          <a:xfrm>
            <a:off x="190715" y="5220000"/>
            <a:ext cx="5942700" cy="5047800"/>
          </a:xfrm>
          <a:prstGeom prst="rtTriangle">
            <a:avLst/>
          </a:prstGeom>
          <a:solidFill>
            <a:srgbClr val="F4CCCC"/>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1900"/>
          </a:p>
        </p:txBody>
      </p:sp>
      <p:sp>
        <p:nvSpPr>
          <p:cNvPr id="283" name="Google Shape;283;p36"/>
          <p:cNvSpPr txBox="1"/>
          <p:nvPr/>
        </p:nvSpPr>
        <p:spPr>
          <a:xfrm>
            <a:off x="1426740" y="2288482"/>
            <a:ext cx="47064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Members</a:t>
            </a:r>
            <a:endParaRPr b="1" sz="4900" u="sng">
              <a:solidFill>
                <a:srgbClr val="F3F3F3"/>
              </a:solidFill>
              <a:latin typeface="Cabin"/>
              <a:ea typeface="Cabin"/>
              <a:cs typeface="Cabin"/>
              <a:sym typeface="Cabin"/>
            </a:endParaRPr>
          </a:p>
        </p:txBody>
      </p:sp>
      <p:sp>
        <p:nvSpPr>
          <p:cNvPr id="284" name="Google Shape;284;p36"/>
          <p:cNvSpPr txBox="1"/>
          <p:nvPr/>
        </p:nvSpPr>
        <p:spPr>
          <a:xfrm>
            <a:off x="638850" y="1461469"/>
            <a:ext cx="6744000" cy="51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solidFill>
                  <a:srgbClr val="F3F3F3"/>
                </a:solidFill>
                <a:latin typeface="Cabin"/>
                <a:ea typeface="Cabin"/>
                <a:cs typeface="Cabin"/>
                <a:sym typeface="Cabin"/>
              </a:rPr>
              <a:t>Abdulrahman Bedaiwi       &amp;        Jude Alotaibi</a:t>
            </a:r>
            <a:endParaRPr b="1" sz="2400">
              <a:solidFill>
                <a:srgbClr val="F3F3F3"/>
              </a:solidFill>
              <a:latin typeface="Cabin"/>
              <a:ea typeface="Cabin"/>
              <a:cs typeface="Cabin"/>
              <a:sym typeface="Cabin"/>
            </a:endParaRPr>
          </a:p>
        </p:txBody>
      </p:sp>
      <p:sp>
        <p:nvSpPr>
          <p:cNvPr id="285" name="Google Shape;285;p36"/>
          <p:cNvSpPr txBox="1"/>
          <p:nvPr/>
        </p:nvSpPr>
        <p:spPr>
          <a:xfrm>
            <a:off x="1581545" y="663073"/>
            <a:ext cx="44103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Leaders</a:t>
            </a:r>
            <a:endParaRPr b="1" sz="4900" u="sng">
              <a:solidFill>
                <a:srgbClr val="F3F3F3"/>
              </a:solidFill>
              <a:latin typeface="Cabin"/>
              <a:ea typeface="Cabin"/>
              <a:cs typeface="Cabin"/>
              <a:sym typeface="Cabin"/>
            </a:endParaRPr>
          </a:p>
        </p:txBody>
      </p:sp>
      <p:sp>
        <p:nvSpPr>
          <p:cNvPr id="286" name="Google Shape;286;p36"/>
          <p:cNvSpPr txBox="1"/>
          <p:nvPr/>
        </p:nvSpPr>
        <p:spPr>
          <a:xfrm>
            <a:off x="-366622" y="8756021"/>
            <a:ext cx="5319000" cy="823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lang="ar" sz="4800">
                <a:latin typeface="Chelsea Market"/>
                <a:ea typeface="Chelsea Market"/>
                <a:cs typeface="Chelsea Market"/>
                <a:sym typeface="Chelsea Market"/>
              </a:rPr>
              <a:t>Thank you!</a:t>
            </a:r>
            <a:endParaRPr sz="4800">
              <a:latin typeface="Chelsea Market"/>
              <a:ea typeface="Chelsea Market"/>
              <a:cs typeface="Chelsea Market"/>
              <a:sym typeface="Chelsea Market"/>
            </a:endParaRPr>
          </a:p>
        </p:txBody>
      </p:sp>
      <p:sp>
        <p:nvSpPr>
          <p:cNvPr id="287" name="Google Shape;287;p36"/>
          <p:cNvSpPr txBox="1"/>
          <p:nvPr/>
        </p:nvSpPr>
        <p:spPr>
          <a:xfrm flipH="1">
            <a:off x="1048568" y="9491656"/>
            <a:ext cx="3021900" cy="517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1900">
                <a:latin typeface="Cabin"/>
                <a:ea typeface="Cabin"/>
                <a:cs typeface="Cabin"/>
                <a:sym typeface="Cabin"/>
              </a:rPr>
              <a:t>Give us your feedback!</a:t>
            </a:r>
            <a:endParaRPr b="1" sz="1900">
              <a:latin typeface="Cabin"/>
              <a:ea typeface="Cabin"/>
              <a:cs typeface="Cabin"/>
              <a:sym typeface="Cabin"/>
            </a:endParaRPr>
          </a:p>
        </p:txBody>
      </p:sp>
      <p:pic>
        <p:nvPicPr>
          <p:cNvPr id="288" name="Google Shape;288;p36">
            <a:hlinkClick r:id="rId3"/>
          </p:cNvPr>
          <p:cNvPicPr preferRelativeResize="0"/>
          <p:nvPr/>
        </p:nvPicPr>
        <p:blipFill>
          <a:blip r:embed="rId4">
            <a:alphaModFix/>
          </a:blip>
          <a:stretch>
            <a:fillRect/>
          </a:stretch>
        </p:blipFill>
        <p:spPr>
          <a:xfrm>
            <a:off x="680238" y="9491736"/>
            <a:ext cx="517136" cy="517136"/>
          </a:xfrm>
          <a:prstGeom prst="rect">
            <a:avLst/>
          </a:prstGeom>
          <a:noFill/>
          <a:ln>
            <a:noFill/>
          </a:ln>
        </p:spPr>
      </p:pic>
      <p:pic>
        <p:nvPicPr>
          <p:cNvPr id="289" name="Google Shape;289;p36">
            <a:hlinkClick r:id="rId5"/>
          </p:cNvPr>
          <p:cNvPicPr preferRelativeResize="0"/>
          <p:nvPr/>
        </p:nvPicPr>
        <p:blipFill>
          <a:blip r:embed="rId6">
            <a:alphaModFix/>
          </a:blip>
          <a:stretch>
            <a:fillRect/>
          </a:stretch>
        </p:blipFill>
        <p:spPr>
          <a:xfrm>
            <a:off x="6259218" y="9411986"/>
            <a:ext cx="761191" cy="676620"/>
          </a:xfrm>
          <a:prstGeom prst="rect">
            <a:avLst/>
          </a:prstGeom>
          <a:noFill/>
          <a:ln>
            <a:noFill/>
          </a:ln>
        </p:spPr>
      </p:pic>
      <p:sp>
        <p:nvSpPr>
          <p:cNvPr id="290" name="Google Shape;290;p36"/>
          <p:cNvSpPr txBox="1"/>
          <p:nvPr/>
        </p:nvSpPr>
        <p:spPr>
          <a:xfrm>
            <a:off x="2135850" y="3065525"/>
            <a:ext cx="4123500" cy="3744000"/>
          </a:xfrm>
          <a:prstGeom prst="rect">
            <a:avLst/>
          </a:prstGeom>
          <a:noFill/>
          <a:ln>
            <a:noFill/>
          </a:ln>
        </p:spPr>
        <p:txBody>
          <a:bodyPr anchorCtr="0" anchor="t" bIns="122150" lIns="122150" spcFirstLastPara="1" rIns="122150" wrap="square" tIns="122150">
            <a:noAutofit/>
          </a:bodyPr>
          <a:lstStyle/>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Alhanouf Alhaluli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Ajeed Alrashoud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Jehad Alorainy</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Mashal Abaalkhail</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Mohannad Alqarni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Naif Alsolais</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Rahaf Alshabri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Rawan Alzayed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Rema Almutawa</a:t>
            </a:r>
            <a:endParaRPr b="1" sz="2400">
              <a:solidFill>
                <a:srgbClr val="F3F3F3"/>
              </a:solidFill>
              <a:latin typeface="Cabin"/>
              <a:ea typeface="Cabin"/>
              <a:cs typeface="Cabin"/>
              <a:sym typeface="Cabin"/>
            </a:endParaRPr>
          </a:p>
        </p:txBody>
      </p:sp>
      <p:pic>
        <p:nvPicPr>
          <p:cNvPr id="291" name="Google Shape;291;p36"/>
          <p:cNvPicPr preferRelativeResize="0"/>
          <p:nvPr/>
        </p:nvPicPr>
        <p:blipFill>
          <a:blip r:embed="rId7">
            <a:alphaModFix/>
          </a:blip>
          <a:stretch>
            <a:fillRect/>
          </a:stretch>
        </p:blipFill>
        <p:spPr>
          <a:xfrm flipH="1">
            <a:off x="2299985" y="6589826"/>
            <a:ext cx="358950" cy="358950"/>
          </a:xfrm>
          <a:prstGeom prst="rect">
            <a:avLst/>
          </a:prstGeom>
          <a:noFill/>
          <a:ln>
            <a:noFill/>
          </a:ln>
        </p:spPr>
      </p:pic>
      <p:pic>
        <p:nvPicPr>
          <p:cNvPr id="292" name="Google Shape;292;p36"/>
          <p:cNvPicPr preferRelativeResize="0"/>
          <p:nvPr/>
        </p:nvPicPr>
        <p:blipFill>
          <a:blip r:embed="rId7">
            <a:alphaModFix/>
          </a:blip>
          <a:stretch>
            <a:fillRect/>
          </a:stretch>
        </p:blipFill>
        <p:spPr>
          <a:xfrm flipH="1">
            <a:off x="2299968" y="5756314"/>
            <a:ext cx="358950" cy="358950"/>
          </a:xfrm>
          <a:prstGeom prst="rect">
            <a:avLst/>
          </a:prstGeom>
          <a:noFill/>
          <a:ln>
            <a:noFill/>
          </a:ln>
        </p:spPr>
      </p:pic>
      <p:pic>
        <p:nvPicPr>
          <p:cNvPr id="293" name="Google Shape;293;p36"/>
          <p:cNvPicPr preferRelativeResize="0"/>
          <p:nvPr/>
        </p:nvPicPr>
        <p:blipFill>
          <a:blip r:embed="rId7">
            <a:alphaModFix/>
          </a:blip>
          <a:stretch>
            <a:fillRect/>
          </a:stretch>
        </p:blipFill>
        <p:spPr>
          <a:xfrm flipH="1">
            <a:off x="2299986" y="3261747"/>
            <a:ext cx="358950" cy="358950"/>
          </a:xfrm>
          <a:prstGeom prst="rect">
            <a:avLst/>
          </a:prstGeom>
          <a:noFill/>
          <a:ln>
            <a:noFill/>
          </a:ln>
        </p:spPr>
      </p:pic>
      <p:pic>
        <p:nvPicPr>
          <p:cNvPr id="294" name="Google Shape;294;p36"/>
          <p:cNvPicPr preferRelativeResize="0"/>
          <p:nvPr/>
        </p:nvPicPr>
        <p:blipFill>
          <a:blip r:embed="rId7">
            <a:alphaModFix/>
          </a:blip>
          <a:stretch>
            <a:fillRect/>
          </a:stretch>
        </p:blipFill>
        <p:spPr>
          <a:xfrm flipH="1">
            <a:off x="2299966" y="6173064"/>
            <a:ext cx="358950" cy="358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6"/>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PREMARITAL</a:t>
            </a:r>
            <a:r>
              <a:rPr b="1" baseline="30000" lang="ar" sz="2000">
                <a:solidFill>
                  <a:srgbClr val="990000"/>
                </a:solidFill>
                <a:latin typeface="Cabin"/>
                <a:ea typeface="Cabin"/>
                <a:cs typeface="Cabin"/>
                <a:sym typeface="Cabin"/>
              </a:rPr>
              <a:t>1</a:t>
            </a:r>
            <a:r>
              <a:rPr b="1" lang="ar" sz="2000">
                <a:solidFill>
                  <a:srgbClr val="990000"/>
                </a:solidFill>
                <a:latin typeface="Cabin"/>
                <a:ea typeface="Cabin"/>
                <a:cs typeface="Cabin"/>
                <a:sym typeface="Cabin"/>
              </a:rPr>
              <a:t> COUNSELING</a:t>
            </a:r>
            <a:r>
              <a:rPr b="1" baseline="30000" lang="ar" sz="2000">
                <a:solidFill>
                  <a:srgbClr val="990000"/>
                </a:solidFill>
                <a:latin typeface="Cabin"/>
                <a:ea typeface="Cabin"/>
                <a:cs typeface="Cabin"/>
                <a:sym typeface="Cabin"/>
              </a:rPr>
              <a:t>2</a:t>
            </a:r>
            <a:endParaRPr b="1" baseline="30000" sz="2000">
              <a:solidFill>
                <a:srgbClr val="990000"/>
              </a:solidFill>
              <a:latin typeface="Cabin"/>
              <a:ea typeface="Cabin"/>
              <a:cs typeface="Cabin"/>
              <a:sym typeface="Cabin"/>
            </a:endParaRPr>
          </a:p>
        </p:txBody>
      </p:sp>
      <p:cxnSp>
        <p:nvCxnSpPr>
          <p:cNvPr id="115" name="Google Shape;115;p26"/>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16" name="Google Shape;116;p26"/>
          <p:cNvSpPr txBox="1"/>
          <p:nvPr/>
        </p:nvSpPr>
        <p:spPr>
          <a:xfrm>
            <a:off x="0" y="9626878"/>
            <a:ext cx="53562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rgbClr val="6AA84F"/>
                </a:solidFill>
                <a:latin typeface="Cabin"/>
                <a:ea typeface="Cabin"/>
                <a:cs typeface="Cabin"/>
                <a:sym typeface="Cabin"/>
              </a:rPr>
              <a:t>1: </a:t>
            </a:r>
            <a:r>
              <a:rPr b="1" lang="ar" sz="1000">
                <a:solidFill>
                  <a:srgbClr val="6AA84F"/>
                </a:solidFill>
                <a:latin typeface="Cabin"/>
                <a:ea typeface="Cabin"/>
                <a:cs typeface="Cabin"/>
                <a:sym typeface="Cabin"/>
              </a:rPr>
              <a:t>Premarital</a:t>
            </a:r>
            <a:r>
              <a:rPr lang="ar" sz="1000">
                <a:solidFill>
                  <a:srgbClr val="6AA84F"/>
                </a:solidFill>
                <a:latin typeface="Cabin"/>
                <a:ea typeface="Cabin"/>
                <a:cs typeface="Cabin"/>
                <a:sym typeface="Cabin"/>
              </a:rPr>
              <a:t>: before marriage.</a:t>
            </a:r>
            <a:endParaRPr sz="1000">
              <a:solidFill>
                <a:srgbClr val="6AA84F"/>
              </a:solidFill>
              <a:latin typeface="Cabin"/>
              <a:ea typeface="Cabin"/>
              <a:cs typeface="Cabin"/>
              <a:sym typeface="Cabin"/>
            </a:endParaRPr>
          </a:p>
          <a:p>
            <a:pPr indent="0" lvl="0" marL="0" rtl="0" algn="l">
              <a:spcBef>
                <a:spcPts val="0"/>
              </a:spcBef>
              <a:spcAft>
                <a:spcPts val="0"/>
              </a:spcAft>
              <a:buNone/>
            </a:pPr>
            <a:r>
              <a:rPr b="1" lang="ar" sz="1000">
                <a:solidFill>
                  <a:srgbClr val="6AA84F"/>
                </a:solidFill>
                <a:latin typeface="Cabin"/>
                <a:ea typeface="Cabin"/>
                <a:cs typeface="Cabin"/>
                <a:sym typeface="Cabin"/>
              </a:rPr>
              <a:t>2: Counseling</a:t>
            </a:r>
            <a:r>
              <a:rPr lang="ar" sz="1000">
                <a:solidFill>
                  <a:srgbClr val="6AA84F"/>
                </a:solidFill>
                <a:latin typeface="Cabin"/>
                <a:ea typeface="Cabin"/>
                <a:cs typeface="Cabin"/>
                <a:sym typeface="Cabin"/>
              </a:rPr>
              <a:t>: “professional guidance of the individual by utilizing psychological methods”.</a:t>
            </a:r>
            <a:endParaRPr sz="1000">
              <a:solidFill>
                <a:srgbClr val="6AA84F"/>
              </a:solidFill>
              <a:latin typeface="Cabin"/>
              <a:ea typeface="Cabin"/>
              <a:cs typeface="Cabin"/>
              <a:sym typeface="Cabin"/>
            </a:endParaRPr>
          </a:p>
        </p:txBody>
      </p:sp>
      <p:sp>
        <p:nvSpPr>
          <p:cNvPr id="117" name="Google Shape;117;p26"/>
          <p:cNvSpPr txBox="1"/>
          <p:nvPr/>
        </p:nvSpPr>
        <p:spPr>
          <a:xfrm>
            <a:off x="949950" y="868413"/>
            <a:ext cx="5660100" cy="9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chemeClr val="dk1"/>
                </a:solidFill>
                <a:latin typeface="Cabin"/>
                <a:ea typeface="Cabin"/>
                <a:cs typeface="Cabin"/>
                <a:sym typeface="Cabin"/>
              </a:rPr>
              <a:t>Premarital counseling is a type of advice that helps couples prepare for marriage. Premarital counseling can help ensure that both spouses would have a strong, healthy relationship — giving them a better chance for a stable and satisfying marriage.</a:t>
            </a:r>
            <a:endParaRPr>
              <a:solidFill>
                <a:schemeClr val="dk1"/>
              </a:solidFill>
              <a:latin typeface="Cabin"/>
              <a:ea typeface="Cabin"/>
              <a:cs typeface="Cabin"/>
              <a:sym typeface="Cabin"/>
            </a:endParaRPr>
          </a:p>
        </p:txBody>
      </p:sp>
      <p:sp>
        <p:nvSpPr>
          <p:cNvPr id="118" name="Google Shape;118;p26"/>
          <p:cNvSpPr txBox="1"/>
          <p:nvPr/>
        </p:nvSpPr>
        <p:spPr>
          <a:xfrm>
            <a:off x="858461" y="19035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PREMARITAL SCREENING PROGRAM</a:t>
            </a:r>
            <a:endParaRPr b="1" sz="2000">
              <a:solidFill>
                <a:srgbClr val="990000"/>
              </a:solidFill>
              <a:latin typeface="Cabin"/>
              <a:ea typeface="Cabin"/>
              <a:cs typeface="Cabin"/>
              <a:sym typeface="Cabin"/>
            </a:endParaRPr>
          </a:p>
        </p:txBody>
      </p:sp>
      <p:cxnSp>
        <p:nvCxnSpPr>
          <p:cNvPr id="119" name="Google Shape;119;p26"/>
          <p:cNvCxnSpPr/>
          <p:nvPr/>
        </p:nvCxnSpPr>
        <p:spPr>
          <a:xfrm>
            <a:off x="855832" y="23807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20" name="Google Shape;120;p26"/>
          <p:cNvSpPr txBox="1"/>
          <p:nvPr/>
        </p:nvSpPr>
        <p:spPr>
          <a:xfrm>
            <a:off x="394900" y="2512575"/>
            <a:ext cx="6655800" cy="2556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Genetic disorders particularly Hemoglobinopathies like Thalasemia , Sickle cell anaemia are fairly common in Saudi Arabia , particularly in eastern and southern region.</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A high prevalence of Carrier status was reported predominantly in the eastern and south western regions of Saudi Arabia.</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In 2004 the Saudi Ministry of Health implemented a mandatory premarital screening program to decrease the incidence of these genetic disorders in future generations.</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In 2008 this test was updated to include mandatory screening for HBV , HCV and HIV.</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This new program was named “ </a:t>
            </a:r>
            <a:r>
              <a:rPr b="1" lang="ar">
                <a:solidFill>
                  <a:schemeClr val="dk1"/>
                </a:solidFill>
                <a:latin typeface="Cabin"/>
                <a:ea typeface="Cabin"/>
                <a:cs typeface="Cabin"/>
                <a:sym typeface="Cabin"/>
              </a:rPr>
              <a:t>program of healthy marriage</a:t>
            </a:r>
            <a:r>
              <a:rPr lang="ar">
                <a:solidFill>
                  <a:schemeClr val="dk1"/>
                </a:solidFill>
                <a:latin typeface="Cabin"/>
                <a:ea typeface="Cabin"/>
                <a:cs typeface="Cabin"/>
                <a:sym typeface="Cabin"/>
              </a:rPr>
              <a:t>”.</a:t>
            </a:r>
            <a:endParaRPr>
              <a:solidFill>
                <a:schemeClr val="dk1"/>
              </a:solidFill>
              <a:latin typeface="Cabin"/>
              <a:ea typeface="Cabin"/>
              <a:cs typeface="Cabin"/>
              <a:sym typeface="Cabin"/>
            </a:endParaRPr>
          </a:p>
        </p:txBody>
      </p:sp>
      <p:sp>
        <p:nvSpPr>
          <p:cNvPr id="121" name="Google Shape;121;p26"/>
          <p:cNvSpPr/>
          <p:nvPr/>
        </p:nvSpPr>
        <p:spPr>
          <a:xfrm>
            <a:off x="5081812" y="5759015"/>
            <a:ext cx="1666800" cy="8535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Sickle cell test.</a:t>
            </a:r>
            <a:endParaRPr>
              <a:latin typeface="Cabin"/>
              <a:ea typeface="Cabin"/>
              <a:cs typeface="Cabin"/>
              <a:sym typeface="Cabin"/>
            </a:endParaRPr>
          </a:p>
        </p:txBody>
      </p:sp>
      <p:sp>
        <p:nvSpPr>
          <p:cNvPr id="122" name="Google Shape;122;p26"/>
          <p:cNvSpPr/>
          <p:nvPr/>
        </p:nvSpPr>
        <p:spPr>
          <a:xfrm>
            <a:off x="5149467" y="7829561"/>
            <a:ext cx="1666800" cy="8526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HCV screening by ELISA.</a:t>
            </a:r>
            <a:endParaRPr>
              <a:latin typeface="Cabin"/>
              <a:ea typeface="Cabin"/>
              <a:cs typeface="Cabin"/>
              <a:sym typeface="Cabin"/>
            </a:endParaRPr>
          </a:p>
        </p:txBody>
      </p:sp>
      <p:sp>
        <p:nvSpPr>
          <p:cNvPr id="123" name="Google Shape;123;p26"/>
          <p:cNvSpPr/>
          <p:nvPr/>
        </p:nvSpPr>
        <p:spPr>
          <a:xfrm>
            <a:off x="2967746" y="8682135"/>
            <a:ext cx="1666800" cy="8535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HIV-Confirmation by Western blot Method.</a:t>
            </a:r>
            <a:endParaRPr>
              <a:latin typeface="Cabin"/>
              <a:ea typeface="Cabin"/>
              <a:cs typeface="Cabin"/>
              <a:sym typeface="Cabin"/>
            </a:endParaRPr>
          </a:p>
        </p:txBody>
      </p:sp>
      <p:sp>
        <p:nvSpPr>
          <p:cNvPr id="124" name="Google Shape;124;p26"/>
          <p:cNvSpPr/>
          <p:nvPr/>
        </p:nvSpPr>
        <p:spPr>
          <a:xfrm>
            <a:off x="708009" y="5632613"/>
            <a:ext cx="1666800" cy="8535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Hemoglobin electrophoresis.</a:t>
            </a:r>
            <a:endParaRPr>
              <a:latin typeface="Cabin"/>
              <a:ea typeface="Cabin"/>
              <a:cs typeface="Cabin"/>
              <a:sym typeface="Cabin"/>
            </a:endParaRPr>
          </a:p>
        </p:txBody>
      </p:sp>
      <p:sp>
        <p:nvSpPr>
          <p:cNvPr id="125" name="Google Shape;125;p26"/>
          <p:cNvSpPr/>
          <p:nvPr/>
        </p:nvSpPr>
        <p:spPr>
          <a:xfrm>
            <a:off x="654575" y="6764281"/>
            <a:ext cx="1666800" cy="8535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Anti-HCV &amp;</a:t>
            </a:r>
            <a:endParaRPr>
              <a:latin typeface="Cabin"/>
              <a:ea typeface="Cabin"/>
              <a:cs typeface="Cabin"/>
              <a:sym typeface="Cabin"/>
            </a:endParaRPr>
          </a:p>
          <a:p>
            <a:pPr indent="0" lvl="0" marL="0" marR="0" rtl="0" algn="ctr">
              <a:lnSpc>
                <a:spcPct val="100000"/>
              </a:lnSpc>
              <a:spcBef>
                <a:spcPts val="0"/>
              </a:spcBef>
              <a:spcAft>
                <a:spcPts val="0"/>
              </a:spcAft>
              <a:buNone/>
            </a:pPr>
            <a:r>
              <a:rPr lang="ar">
                <a:latin typeface="Cabin"/>
                <a:ea typeface="Cabin"/>
                <a:cs typeface="Cabin"/>
                <a:sym typeface="Cabin"/>
              </a:rPr>
              <a:t>Anti-HIV.</a:t>
            </a:r>
            <a:endParaRPr>
              <a:latin typeface="Cabin"/>
              <a:ea typeface="Cabin"/>
              <a:cs typeface="Cabin"/>
              <a:sym typeface="Cabin"/>
            </a:endParaRPr>
          </a:p>
        </p:txBody>
      </p:sp>
      <p:sp>
        <p:nvSpPr>
          <p:cNvPr id="126" name="Google Shape;126;p26"/>
          <p:cNvSpPr/>
          <p:nvPr/>
        </p:nvSpPr>
        <p:spPr>
          <a:xfrm>
            <a:off x="2968030" y="5160709"/>
            <a:ext cx="1666800" cy="8535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Complete Blood Count.</a:t>
            </a:r>
            <a:endParaRPr>
              <a:latin typeface="Cabin"/>
              <a:ea typeface="Cabin"/>
              <a:cs typeface="Cabin"/>
              <a:sym typeface="Cabin"/>
            </a:endParaRPr>
          </a:p>
        </p:txBody>
      </p:sp>
      <p:sp>
        <p:nvSpPr>
          <p:cNvPr id="127" name="Google Shape;127;p26"/>
          <p:cNvSpPr/>
          <p:nvPr/>
        </p:nvSpPr>
        <p:spPr>
          <a:xfrm>
            <a:off x="5280897" y="6752348"/>
            <a:ext cx="1666800" cy="8535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HBV screening by ELISA.</a:t>
            </a:r>
            <a:endParaRPr>
              <a:latin typeface="Cabin"/>
              <a:ea typeface="Cabin"/>
              <a:cs typeface="Cabin"/>
              <a:sym typeface="Cabin"/>
            </a:endParaRPr>
          </a:p>
        </p:txBody>
      </p:sp>
      <p:sp>
        <p:nvSpPr>
          <p:cNvPr id="128" name="Google Shape;128;p26"/>
          <p:cNvSpPr/>
          <p:nvPr/>
        </p:nvSpPr>
        <p:spPr>
          <a:xfrm>
            <a:off x="630000" y="7895931"/>
            <a:ext cx="1666800" cy="8535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ar">
                <a:latin typeface="Cabin"/>
                <a:ea typeface="Cabin"/>
                <a:cs typeface="Cabin"/>
                <a:sym typeface="Cabin"/>
              </a:rPr>
              <a:t>HBs Ag.</a:t>
            </a:r>
            <a:endParaRPr>
              <a:latin typeface="Cabin"/>
              <a:ea typeface="Cabin"/>
              <a:cs typeface="Cabin"/>
              <a:sym typeface="Cabin"/>
            </a:endParaRPr>
          </a:p>
        </p:txBody>
      </p:sp>
      <p:cxnSp>
        <p:nvCxnSpPr>
          <p:cNvPr id="129" name="Google Shape;129;p26"/>
          <p:cNvCxnSpPr>
            <a:stCxn id="130" idx="4"/>
            <a:endCxn id="123" idx="0"/>
          </p:cNvCxnSpPr>
          <p:nvPr/>
        </p:nvCxnSpPr>
        <p:spPr>
          <a:xfrm flipH="1" rot="-5400000">
            <a:off x="3441577" y="8321864"/>
            <a:ext cx="719700" cy="600"/>
          </a:xfrm>
          <a:prstGeom prst="curvedConnector3">
            <a:avLst>
              <a:gd fmla="val 50008" name="adj1"/>
            </a:avLst>
          </a:prstGeom>
          <a:noFill/>
          <a:ln cap="flat" cmpd="sng" w="9525">
            <a:solidFill>
              <a:srgbClr val="595959"/>
            </a:solidFill>
            <a:prstDash val="solid"/>
            <a:round/>
            <a:headEnd len="med" w="med" type="none"/>
            <a:tailEnd len="med" w="med" type="none"/>
          </a:ln>
        </p:spPr>
      </p:cxnSp>
      <p:cxnSp>
        <p:nvCxnSpPr>
          <p:cNvPr id="131" name="Google Shape;131;p26"/>
          <p:cNvCxnSpPr>
            <a:stCxn id="128" idx="3"/>
            <a:endCxn id="130" idx="3"/>
          </p:cNvCxnSpPr>
          <p:nvPr/>
        </p:nvCxnSpPr>
        <p:spPr>
          <a:xfrm flipH="1" rot="10800000">
            <a:off x="2296800" y="7732281"/>
            <a:ext cx="770100" cy="590400"/>
          </a:xfrm>
          <a:prstGeom prst="curvedConnector2">
            <a:avLst/>
          </a:prstGeom>
          <a:noFill/>
          <a:ln cap="flat" cmpd="sng" w="9525">
            <a:solidFill>
              <a:srgbClr val="595959"/>
            </a:solidFill>
            <a:prstDash val="solid"/>
            <a:round/>
            <a:headEnd len="sm" w="sm" type="none"/>
            <a:tailEnd len="sm" w="sm" type="none"/>
          </a:ln>
        </p:spPr>
      </p:cxnSp>
      <p:cxnSp>
        <p:nvCxnSpPr>
          <p:cNvPr id="132" name="Google Shape;132;p26"/>
          <p:cNvCxnSpPr>
            <a:stCxn id="122" idx="1"/>
            <a:endCxn id="130" idx="5"/>
          </p:cNvCxnSpPr>
          <p:nvPr/>
        </p:nvCxnSpPr>
        <p:spPr>
          <a:xfrm rot="10800000">
            <a:off x="4535067" y="7732361"/>
            <a:ext cx="614400" cy="523500"/>
          </a:xfrm>
          <a:prstGeom prst="curvedConnector2">
            <a:avLst/>
          </a:prstGeom>
          <a:noFill/>
          <a:ln cap="flat" cmpd="sng" w="9525">
            <a:solidFill>
              <a:srgbClr val="595959"/>
            </a:solidFill>
            <a:prstDash val="solid"/>
            <a:round/>
            <a:headEnd len="med" w="med" type="none"/>
            <a:tailEnd len="med" w="med" type="none"/>
          </a:ln>
        </p:spPr>
      </p:cxnSp>
      <p:cxnSp>
        <p:nvCxnSpPr>
          <p:cNvPr id="133" name="Google Shape;133;p26"/>
          <p:cNvCxnSpPr>
            <a:stCxn id="127" idx="1"/>
            <a:endCxn id="130" idx="6"/>
          </p:cNvCxnSpPr>
          <p:nvPr/>
        </p:nvCxnSpPr>
        <p:spPr>
          <a:xfrm rot="10800000">
            <a:off x="4839297" y="7177298"/>
            <a:ext cx="441600" cy="1800"/>
          </a:xfrm>
          <a:prstGeom prst="curvedConnector3">
            <a:avLst>
              <a:gd fmla="val 50002" name="adj1"/>
            </a:avLst>
          </a:prstGeom>
          <a:noFill/>
          <a:ln cap="flat" cmpd="sng" w="9525">
            <a:solidFill>
              <a:srgbClr val="595959"/>
            </a:solidFill>
            <a:prstDash val="solid"/>
            <a:round/>
            <a:headEnd len="med" w="med" type="none"/>
            <a:tailEnd len="med" w="med" type="none"/>
          </a:ln>
        </p:spPr>
      </p:cxnSp>
      <p:cxnSp>
        <p:nvCxnSpPr>
          <p:cNvPr id="134" name="Google Shape;134;p26"/>
          <p:cNvCxnSpPr>
            <a:stCxn id="121" idx="1"/>
            <a:endCxn id="130" idx="7"/>
          </p:cNvCxnSpPr>
          <p:nvPr/>
        </p:nvCxnSpPr>
        <p:spPr>
          <a:xfrm flipH="1">
            <a:off x="4535212" y="6185765"/>
            <a:ext cx="546600" cy="436500"/>
          </a:xfrm>
          <a:prstGeom prst="curvedConnector2">
            <a:avLst/>
          </a:prstGeom>
          <a:noFill/>
          <a:ln cap="flat" cmpd="sng" w="9525">
            <a:solidFill>
              <a:srgbClr val="595959"/>
            </a:solidFill>
            <a:prstDash val="solid"/>
            <a:round/>
            <a:headEnd len="med" w="med" type="none"/>
            <a:tailEnd len="med" w="med" type="none"/>
          </a:ln>
        </p:spPr>
      </p:cxnSp>
      <p:cxnSp>
        <p:nvCxnSpPr>
          <p:cNvPr id="135" name="Google Shape;135;p26"/>
          <p:cNvCxnSpPr>
            <a:stCxn id="130" idx="2"/>
            <a:endCxn id="125" idx="3"/>
          </p:cNvCxnSpPr>
          <p:nvPr/>
        </p:nvCxnSpPr>
        <p:spPr>
          <a:xfrm flipH="1">
            <a:off x="2321377" y="7177364"/>
            <a:ext cx="441600" cy="13800"/>
          </a:xfrm>
          <a:prstGeom prst="curvedConnector3">
            <a:avLst>
              <a:gd fmla="val 50000" name="adj1"/>
            </a:avLst>
          </a:prstGeom>
          <a:noFill/>
          <a:ln cap="flat" cmpd="sng" w="9525">
            <a:solidFill>
              <a:srgbClr val="595959"/>
            </a:solidFill>
            <a:prstDash val="solid"/>
            <a:round/>
            <a:headEnd len="sm" w="sm" type="none"/>
            <a:tailEnd len="sm" w="sm" type="none"/>
          </a:ln>
        </p:spPr>
      </p:cxnSp>
      <p:cxnSp>
        <p:nvCxnSpPr>
          <p:cNvPr id="136" name="Google Shape;136;p26"/>
          <p:cNvCxnSpPr>
            <a:stCxn id="130" idx="1"/>
            <a:endCxn id="124" idx="3"/>
          </p:cNvCxnSpPr>
          <p:nvPr/>
        </p:nvCxnSpPr>
        <p:spPr>
          <a:xfrm flipH="1" rot="5400000">
            <a:off x="2439444" y="5994720"/>
            <a:ext cx="563100" cy="692100"/>
          </a:xfrm>
          <a:prstGeom prst="curvedConnector2">
            <a:avLst/>
          </a:prstGeom>
          <a:noFill/>
          <a:ln cap="flat" cmpd="sng" w="9525">
            <a:solidFill>
              <a:srgbClr val="595959"/>
            </a:solidFill>
            <a:prstDash val="solid"/>
            <a:round/>
            <a:headEnd len="med" w="med" type="none"/>
            <a:tailEnd len="med" w="med" type="none"/>
          </a:ln>
        </p:spPr>
      </p:cxnSp>
      <p:cxnSp>
        <p:nvCxnSpPr>
          <p:cNvPr id="137" name="Google Shape;137;p26"/>
          <p:cNvCxnSpPr>
            <a:stCxn id="130" idx="0"/>
            <a:endCxn id="126" idx="2"/>
          </p:cNvCxnSpPr>
          <p:nvPr/>
        </p:nvCxnSpPr>
        <p:spPr>
          <a:xfrm rot="-5400000">
            <a:off x="3612277" y="6202964"/>
            <a:ext cx="378300" cy="600"/>
          </a:xfrm>
          <a:prstGeom prst="curvedConnector3">
            <a:avLst>
              <a:gd fmla="val 49987" name="adj1"/>
            </a:avLst>
          </a:prstGeom>
          <a:noFill/>
          <a:ln cap="flat" cmpd="sng" w="9525">
            <a:solidFill>
              <a:srgbClr val="595959"/>
            </a:solidFill>
            <a:prstDash val="solid"/>
            <a:round/>
            <a:headEnd len="med" w="med" type="none"/>
            <a:tailEnd len="med" w="med" type="none"/>
          </a:ln>
        </p:spPr>
      </p:cxnSp>
      <p:sp>
        <p:nvSpPr>
          <p:cNvPr id="130" name="Google Shape;130;p26"/>
          <p:cNvSpPr/>
          <p:nvPr/>
        </p:nvSpPr>
        <p:spPr>
          <a:xfrm>
            <a:off x="2762977" y="6392414"/>
            <a:ext cx="2076300" cy="15699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1800">
                <a:solidFill>
                  <a:srgbClr val="FFFFFF"/>
                </a:solidFill>
                <a:latin typeface="Cabin"/>
                <a:ea typeface="Cabin"/>
                <a:cs typeface="Cabin"/>
                <a:sym typeface="Cabin"/>
              </a:rPr>
              <a:t>What are the TEST Performed? </a:t>
            </a:r>
            <a:endParaRPr b="1" sz="1600">
              <a:solidFill>
                <a:srgbClr val="FFFFFF"/>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7"/>
          <p:cNvSpPr/>
          <p:nvPr/>
        </p:nvSpPr>
        <p:spPr>
          <a:xfrm>
            <a:off x="391100" y="2429100"/>
            <a:ext cx="6815100" cy="4145700"/>
          </a:xfrm>
          <a:prstGeom prst="roundRect">
            <a:avLst>
              <a:gd fmla="val 16667" name="adj"/>
            </a:avLst>
          </a:prstGeom>
          <a:noFill/>
          <a:ln cap="flat" cmpd="sng" w="28575">
            <a:solidFill>
              <a:srgbClr val="EA9999"/>
            </a:solidFill>
            <a:prstDash val="dash"/>
            <a:round/>
            <a:headEnd len="sm" w="sm" type="none"/>
            <a:tailEnd len="sm" w="sm" type="none"/>
          </a:ln>
        </p:spPr>
        <p:txBody>
          <a:bodyPr anchorCtr="0" anchor="t" bIns="91425" lIns="91425" spcFirstLastPara="1" rIns="91425" wrap="square" tIns="91425">
            <a:noAutofit/>
          </a:bodyPr>
          <a:lstStyle/>
          <a:p>
            <a:pPr indent="-355600" lvl="0" marL="457200" rtl="0" algn="l">
              <a:spcBef>
                <a:spcPts val="0"/>
              </a:spcBef>
              <a:spcAft>
                <a:spcPts val="0"/>
              </a:spcAft>
              <a:buClr>
                <a:srgbClr val="990000"/>
              </a:buClr>
              <a:buSzPts val="2000"/>
              <a:buFont typeface="Cabin"/>
              <a:buChar char="●"/>
            </a:pPr>
            <a:r>
              <a:rPr b="1" lang="ar" sz="2000">
                <a:solidFill>
                  <a:srgbClr val="990000"/>
                </a:solidFill>
                <a:latin typeface="Cabin"/>
                <a:ea typeface="Cabin"/>
                <a:cs typeface="Cabin"/>
                <a:sym typeface="Cabin"/>
              </a:rPr>
              <a:t>Why to include </a:t>
            </a:r>
            <a:r>
              <a:rPr b="1" lang="ar" sz="2000">
                <a:solidFill>
                  <a:srgbClr val="990000"/>
                </a:solidFill>
                <a:latin typeface="Cabin"/>
                <a:ea typeface="Cabin"/>
                <a:cs typeface="Cabin"/>
                <a:sym typeface="Cabin"/>
              </a:rPr>
              <a:t>Hemoglobinopathies in premarital screening program?</a:t>
            </a:r>
            <a:endParaRPr b="1" sz="2000">
              <a:solidFill>
                <a:srgbClr val="990000"/>
              </a:solidFill>
              <a:latin typeface="Cabin"/>
              <a:ea typeface="Cabin"/>
              <a:cs typeface="Cabin"/>
              <a:sym typeface="Cabin"/>
            </a:endParaRPr>
          </a:p>
          <a:p>
            <a:pPr indent="0" lvl="0" marL="0" rtl="0" algn="l">
              <a:spcBef>
                <a:spcPts val="0"/>
              </a:spcBef>
              <a:spcAft>
                <a:spcPts val="0"/>
              </a:spcAft>
              <a:buNone/>
            </a:pPr>
            <a:r>
              <a:t/>
            </a:r>
            <a:endParaRPr b="1" sz="1500">
              <a:solidFill>
                <a:srgbClr val="990000"/>
              </a:solidFill>
              <a:latin typeface="Cabin"/>
              <a:ea typeface="Cabin"/>
              <a:cs typeface="Cabin"/>
              <a:sym typeface="Cabin"/>
            </a:endParaRPr>
          </a:p>
          <a:p>
            <a:pPr indent="-317500" lvl="0" marL="914400" rtl="0" algn="l">
              <a:spcBef>
                <a:spcPts val="0"/>
              </a:spcBef>
              <a:spcAft>
                <a:spcPts val="0"/>
              </a:spcAft>
              <a:buSzPts val="1400"/>
              <a:buFont typeface="Cabin"/>
              <a:buChar char="●"/>
            </a:pPr>
            <a:r>
              <a:rPr b="1" lang="ar">
                <a:latin typeface="Cabin"/>
                <a:ea typeface="Cabin"/>
                <a:cs typeface="Cabin"/>
                <a:sym typeface="Cabin"/>
              </a:rPr>
              <a:t>These are autosomal recessive inheritable haemoglobinopathies.</a:t>
            </a:r>
            <a:endParaRPr b="1">
              <a:latin typeface="Cabin"/>
              <a:ea typeface="Cabin"/>
              <a:cs typeface="Cabin"/>
              <a:sym typeface="Cabin"/>
            </a:endParaRPr>
          </a:p>
          <a:p>
            <a:pPr indent="-317500" lvl="0" marL="914400" rtl="0" algn="l">
              <a:spcBef>
                <a:spcPts val="0"/>
              </a:spcBef>
              <a:spcAft>
                <a:spcPts val="0"/>
              </a:spcAft>
              <a:buSzPts val="1400"/>
              <a:buFont typeface="Cabin"/>
              <a:buChar char="●"/>
            </a:pPr>
            <a:r>
              <a:rPr b="1" lang="ar">
                <a:latin typeface="Cabin"/>
                <a:ea typeface="Cabin"/>
                <a:cs typeface="Cabin"/>
                <a:sym typeface="Cabin"/>
              </a:rPr>
              <a:t>Common in some regions of Saudi Arabia.</a:t>
            </a:r>
            <a:endParaRPr b="1">
              <a:latin typeface="Cabin"/>
              <a:ea typeface="Cabin"/>
              <a:cs typeface="Cabin"/>
              <a:sym typeface="Cabin"/>
            </a:endParaRPr>
          </a:p>
          <a:p>
            <a:pPr indent="-317500" lvl="0" marL="914400" rtl="0" algn="l">
              <a:spcBef>
                <a:spcPts val="0"/>
              </a:spcBef>
              <a:spcAft>
                <a:spcPts val="0"/>
              </a:spcAft>
              <a:buSzPts val="1400"/>
              <a:buFont typeface="Cabin"/>
              <a:buChar char="●"/>
            </a:pPr>
            <a:r>
              <a:rPr b="1" lang="ar">
                <a:latin typeface="Cabin"/>
                <a:ea typeface="Cabin"/>
                <a:cs typeface="Cabin"/>
                <a:sym typeface="Cabin"/>
              </a:rPr>
              <a:t>These are incurable disorders and causes significant morbidity and mortality.</a:t>
            </a:r>
            <a:endParaRPr b="1">
              <a:latin typeface="Cabin"/>
              <a:ea typeface="Cabin"/>
              <a:cs typeface="Cabin"/>
              <a:sym typeface="Cabin"/>
            </a:endParaRPr>
          </a:p>
          <a:p>
            <a:pPr indent="-317500" lvl="0" marL="914400" rtl="0" algn="l">
              <a:spcBef>
                <a:spcPts val="0"/>
              </a:spcBef>
              <a:spcAft>
                <a:spcPts val="0"/>
              </a:spcAft>
              <a:buSzPts val="1400"/>
              <a:buFont typeface="Cabin"/>
              <a:buChar char="●"/>
            </a:pPr>
            <a:r>
              <a:rPr b="1" lang="ar">
                <a:latin typeface="Cabin"/>
                <a:ea typeface="Cabin"/>
                <a:cs typeface="Cabin"/>
                <a:sym typeface="Cabin"/>
              </a:rPr>
              <a:t>This imposes a heavy financial burden on the society.</a:t>
            </a:r>
            <a:endParaRPr b="1">
              <a:latin typeface="Cabin"/>
              <a:ea typeface="Cabin"/>
              <a:cs typeface="Cabin"/>
              <a:sym typeface="Cabin"/>
            </a:endParaRPr>
          </a:p>
          <a:p>
            <a:pPr indent="0" lvl="0" marL="0" rtl="0" algn="l">
              <a:spcBef>
                <a:spcPts val="0"/>
              </a:spcBef>
              <a:spcAft>
                <a:spcPts val="0"/>
              </a:spcAft>
              <a:buNone/>
            </a:pPr>
            <a:r>
              <a:t/>
            </a:r>
            <a:endParaRPr b="1">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355600" lvl="0" marL="457200" rtl="0" algn="l">
              <a:spcBef>
                <a:spcPts val="0"/>
              </a:spcBef>
              <a:spcAft>
                <a:spcPts val="0"/>
              </a:spcAft>
              <a:buClr>
                <a:srgbClr val="990000"/>
              </a:buClr>
              <a:buSzPts val="2000"/>
              <a:buFont typeface="Cabin"/>
              <a:buChar char="●"/>
            </a:pPr>
            <a:r>
              <a:rPr b="1" lang="ar" sz="2000">
                <a:solidFill>
                  <a:srgbClr val="990000"/>
                </a:solidFill>
                <a:latin typeface="Cabin"/>
                <a:ea typeface="Cabin"/>
                <a:cs typeface="Cabin"/>
                <a:sym typeface="Cabin"/>
              </a:rPr>
              <a:t>How screening tests can help?</a:t>
            </a:r>
            <a:endParaRPr b="1" sz="2000">
              <a:solidFill>
                <a:srgbClr val="990000"/>
              </a:solidFill>
              <a:latin typeface="Cabin"/>
              <a:ea typeface="Cabin"/>
              <a:cs typeface="Cabin"/>
              <a:sym typeface="Cabin"/>
            </a:endParaRPr>
          </a:p>
          <a:p>
            <a:pPr indent="0" lvl="0" marL="0" rtl="0" algn="l">
              <a:spcBef>
                <a:spcPts val="0"/>
              </a:spcBef>
              <a:spcAft>
                <a:spcPts val="0"/>
              </a:spcAft>
              <a:buNone/>
            </a:pPr>
            <a:r>
              <a:t/>
            </a:r>
            <a:endParaRPr b="1" sz="1500">
              <a:solidFill>
                <a:srgbClr val="990000"/>
              </a:solidFill>
              <a:latin typeface="Cabin"/>
              <a:ea typeface="Cabin"/>
              <a:cs typeface="Cabin"/>
              <a:sym typeface="Cabin"/>
            </a:endParaRPr>
          </a:p>
          <a:p>
            <a:pPr indent="-323850" lvl="0" marL="914400" rtl="0" algn="l">
              <a:spcBef>
                <a:spcPts val="0"/>
              </a:spcBef>
              <a:spcAft>
                <a:spcPts val="0"/>
              </a:spcAft>
              <a:buSzPts val="1500"/>
              <a:buFont typeface="Cabin"/>
              <a:buChar char="●"/>
            </a:pPr>
            <a:r>
              <a:rPr b="1" lang="ar" sz="1500">
                <a:latin typeface="Cabin"/>
                <a:ea typeface="Cabin"/>
                <a:cs typeface="Cabin"/>
                <a:sym typeface="Cabin"/>
              </a:rPr>
              <a:t>A simple blood test can detect carriers of these disorders.</a:t>
            </a:r>
            <a:endParaRPr b="1" sz="1500">
              <a:latin typeface="Cabin"/>
              <a:ea typeface="Cabin"/>
              <a:cs typeface="Cabin"/>
              <a:sym typeface="Cabin"/>
            </a:endParaRPr>
          </a:p>
          <a:p>
            <a:pPr indent="-323850" lvl="0" marL="914400" rtl="0" algn="l">
              <a:spcBef>
                <a:spcPts val="0"/>
              </a:spcBef>
              <a:spcAft>
                <a:spcPts val="0"/>
              </a:spcAft>
              <a:buSzPts val="1500"/>
              <a:buFont typeface="Cabin"/>
              <a:buChar char="●"/>
            </a:pPr>
            <a:r>
              <a:rPr b="1" lang="ar" sz="1500">
                <a:latin typeface="Cabin"/>
                <a:ea typeface="Cabin"/>
                <a:cs typeface="Cabin"/>
                <a:sym typeface="Cabin"/>
              </a:rPr>
              <a:t>The future couples could be informed about their chances of producing affected children.</a:t>
            </a:r>
            <a:endParaRPr b="1" sz="1500">
              <a:latin typeface="Cabin"/>
              <a:ea typeface="Cabin"/>
              <a:cs typeface="Cabin"/>
              <a:sym typeface="Cabin"/>
            </a:endParaRPr>
          </a:p>
        </p:txBody>
      </p:sp>
      <p:sp>
        <p:nvSpPr>
          <p:cNvPr id="143" name="Google Shape;143;p27"/>
          <p:cNvSpPr/>
          <p:nvPr/>
        </p:nvSpPr>
        <p:spPr>
          <a:xfrm>
            <a:off x="1094750" y="885175"/>
            <a:ext cx="5523300" cy="1422600"/>
          </a:xfrm>
          <a:prstGeom prst="roundRect">
            <a:avLst>
              <a:gd fmla="val 6859" name="adj"/>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990000"/>
                </a:solidFill>
                <a:latin typeface="Cabin"/>
                <a:ea typeface="Cabin"/>
                <a:cs typeface="Cabin"/>
                <a:sym typeface="Cabin"/>
              </a:rPr>
              <a:t>Any successful screening program must comply with:</a:t>
            </a:r>
            <a:endParaRPr b="1" sz="1500">
              <a:solidFill>
                <a:srgbClr val="990000"/>
              </a:solidFill>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P</a:t>
            </a:r>
            <a:r>
              <a:rPr lang="ar" sz="1500">
                <a:latin typeface="Cabin"/>
                <a:ea typeface="Cabin"/>
                <a:cs typeface="Cabin"/>
                <a:sym typeface="Cabin"/>
              </a:rPr>
              <a:t>revailing culture.</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Ethnic values.</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Economic values.</a:t>
            </a:r>
            <a:endParaRPr sz="1500">
              <a:latin typeface="Cabin"/>
              <a:ea typeface="Cabin"/>
              <a:cs typeface="Cabin"/>
              <a:sym typeface="Cabin"/>
            </a:endParaRPr>
          </a:p>
          <a:p>
            <a:pPr indent="-323850" lvl="0" marL="457200" rtl="0" algn="l">
              <a:spcBef>
                <a:spcPts val="0"/>
              </a:spcBef>
              <a:spcAft>
                <a:spcPts val="0"/>
              </a:spcAft>
              <a:buSzPts val="1500"/>
              <a:buFont typeface="Cabin"/>
              <a:buChar char="●"/>
            </a:pPr>
            <a:r>
              <a:rPr lang="ar" sz="1500">
                <a:latin typeface="Cabin"/>
                <a:ea typeface="Cabin"/>
                <a:cs typeface="Cabin"/>
                <a:sym typeface="Cabin"/>
              </a:rPr>
              <a:t>Societal values.</a:t>
            </a:r>
            <a:endParaRPr sz="1500">
              <a:latin typeface="Cabin"/>
              <a:ea typeface="Cabin"/>
              <a:cs typeface="Cabin"/>
              <a:sym typeface="Cabin"/>
            </a:endParaRPr>
          </a:p>
          <a:p>
            <a:pPr indent="0" lvl="0" marL="0" rtl="0" algn="l">
              <a:spcBef>
                <a:spcPts val="0"/>
              </a:spcBef>
              <a:spcAft>
                <a:spcPts val="0"/>
              </a:spcAft>
              <a:buNone/>
            </a:pPr>
            <a:r>
              <a:t/>
            </a:r>
            <a:endParaRPr b="1" sz="1500">
              <a:solidFill>
                <a:srgbClr val="990000"/>
              </a:solidFill>
              <a:latin typeface="Cabin"/>
              <a:ea typeface="Cabin"/>
              <a:cs typeface="Cabin"/>
              <a:sym typeface="Cabin"/>
            </a:endParaRPr>
          </a:p>
        </p:txBody>
      </p:sp>
      <p:sp>
        <p:nvSpPr>
          <p:cNvPr id="144" name="Google Shape;144;p27"/>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PREREQUISITE</a:t>
            </a:r>
            <a:r>
              <a:rPr b="1" lang="ar" sz="2000">
                <a:solidFill>
                  <a:srgbClr val="990000"/>
                </a:solidFill>
                <a:latin typeface="Cabin"/>
                <a:ea typeface="Cabin"/>
                <a:cs typeface="Cabin"/>
                <a:sym typeface="Cabin"/>
              </a:rPr>
              <a:t> OF </a:t>
            </a:r>
            <a:r>
              <a:rPr b="1" lang="ar" sz="2000">
                <a:solidFill>
                  <a:srgbClr val="990000"/>
                </a:solidFill>
                <a:latin typeface="Cabin"/>
                <a:ea typeface="Cabin"/>
                <a:cs typeface="Cabin"/>
                <a:sym typeface="Cabin"/>
              </a:rPr>
              <a:t>SCREENING</a:t>
            </a:r>
            <a:r>
              <a:rPr b="1" lang="ar" sz="2000">
                <a:solidFill>
                  <a:srgbClr val="990000"/>
                </a:solidFill>
                <a:latin typeface="Cabin"/>
                <a:ea typeface="Cabin"/>
                <a:cs typeface="Cabin"/>
                <a:sym typeface="Cabin"/>
              </a:rPr>
              <a:t> PROGRAM</a:t>
            </a:r>
            <a:endParaRPr b="1" baseline="30000" sz="2000">
              <a:solidFill>
                <a:srgbClr val="990000"/>
              </a:solidFill>
              <a:latin typeface="Cabin"/>
              <a:ea typeface="Cabin"/>
              <a:cs typeface="Cabin"/>
              <a:sym typeface="Cabin"/>
            </a:endParaRPr>
          </a:p>
        </p:txBody>
      </p:sp>
      <p:cxnSp>
        <p:nvCxnSpPr>
          <p:cNvPr id="145" name="Google Shape;145;p27"/>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46" name="Google Shape;146;p27"/>
          <p:cNvSpPr/>
          <p:nvPr/>
        </p:nvSpPr>
        <p:spPr>
          <a:xfrm>
            <a:off x="2704050" y="7181396"/>
            <a:ext cx="2151900" cy="17319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ar" sz="1600">
                <a:solidFill>
                  <a:srgbClr val="FFFFFF"/>
                </a:solidFill>
                <a:latin typeface="Cabin"/>
                <a:ea typeface="Cabin"/>
                <a:cs typeface="Cabin"/>
                <a:sym typeface="Cabin"/>
              </a:rPr>
              <a:t>Why to include </a:t>
            </a:r>
            <a:endParaRPr b="1" sz="1600">
              <a:solidFill>
                <a:srgbClr val="FFFFFF"/>
              </a:solidFill>
              <a:latin typeface="Cabin"/>
              <a:ea typeface="Cabin"/>
              <a:cs typeface="Cabin"/>
              <a:sym typeface="Cabin"/>
            </a:endParaRPr>
          </a:p>
          <a:p>
            <a:pPr indent="0" lvl="0" marL="0" marR="0" rtl="0" algn="ctr">
              <a:lnSpc>
                <a:spcPct val="100000"/>
              </a:lnSpc>
              <a:spcBef>
                <a:spcPts val="0"/>
              </a:spcBef>
              <a:spcAft>
                <a:spcPts val="0"/>
              </a:spcAft>
              <a:buClr>
                <a:srgbClr val="000000"/>
              </a:buClr>
              <a:buSzPts val="1100"/>
              <a:buFont typeface="Arial"/>
              <a:buNone/>
            </a:pPr>
            <a:r>
              <a:rPr b="1" lang="ar" sz="1600">
                <a:solidFill>
                  <a:srgbClr val="FFFFFF"/>
                </a:solidFill>
                <a:latin typeface="Cabin"/>
                <a:ea typeface="Cabin"/>
                <a:cs typeface="Cabin"/>
                <a:sym typeface="Cabin"/>
              </a:rPr>
              <a:t>HIV, HBV </a:t>
            </a:r>
            <a:r>
              <a:rPr b="1" lang="ar" sz="1600">
                <a:solidFill>
                  <a:srgbClr val="FFFFFF"/>
                </a:solidFill>
                <a:latin typeface="Cabin"/>
                <a:ea typeface="Cabin"/>
                <a:cs typeface="Cabin"/>
                <a:sym typeface="Cabin"/>
              </a:rPr>
              <a:t>and</a:t>
            </a:r>
            <a:r>
              <a:rPr b="1" lang="ar" sz="1600">
                <a:solidFill>
                  <a:srgbClr val="FFFFFF"/>
                </a:solidFill>
                <a:latin typeface="Cabin"/>
                <a:ea typeface="Cabin"/>
                <a:cs typeface="Cabin"/>
                <a:sym typeface="Cabin"/>
              </a:rPr>
              <a:t> HCV </a:t>
            </a:r>
            <a:endParaRPr b="1" sz="1600">
              <a:solidFill>
                <a:srgbClr val="FFFFFF"/>
              </a:solidFill>
              <a:latin typeface="Cabin"/>
              <a:ea typeface="Cabin"/>
              <a:cs typeface="Cabin"/>
              <a:sym typeface="Cabin"/>
            </a:endParaRPr>
          </a:p>
          <a:p>
            <a:pPr indent="0" lvl="0" marL="0" marR="0" rtl="0" algn="ctr">
              <a:lnSpc>
                <a:spcPct val="100000"/>
              </a:lnSpc>
              <a:spcBef>
                <a:spcPts val="0"/>
              </a:spcBef>
              <a:spcAft>
                <a:spcPts val="0"/>
              </a:spcAft>
              <a:buClr>
                <a:srgbClr val="000000"/>
              </a:buClr>
              <a:buSzPts val="1100"/>
              <a:buFont typeface="Arial"/>
              <a:buNone/>
            </a:pPr>
            <a:r>
              <a:rPr b="1" lang="ar" sz="1600">
                <a:solidFill>
                  <a:srgbClr val="FFFFFF"/>
                </a:solidFill>
                <a:latin typeface="Cabin"/>
                <a:ea typeface="Cabin"/>
                <a:cs typeface="Cabin"/>
                <a:sym typeface="Cabin"/>
              </a:rPr>
              <a:t>in premarital screening program</a:t>
            </a:r>
            <a:r>
              <a:rPr b="1" lang="ar" sz="1600">
                <a:solidFill>
                  <a:srgbClr val="FFFFFF"/>
                </a:solidFill>
                <a:latin typeface="Cabin"/>
                <a:ea typeface="Cabin"/>
                <a:cs typeface="Cabin"/>
                <a:sym typeface="Cabin"/>
              </a:rPr>
              <a:t>?</a:t>
            </a:r>
            <a:endParaRPr b="1" sz="1600">
              <a:solidFill>
                <a:srgbClr val="FFFFFF"/>
              </a:solidFill>
              <a:latin typeface="Cabin"/>
              <a:ea typeface="Cabin"/>
              <a:cs typeface="Cabin"/>
              <a:sym typeface="Cabin"/>
            </a:endParaRPr>
          </a:p>
        </p:txBody>
      </p:sp>
      <p:sp>
        <p:nvSpPr>
          <p:cNvPr id="147" name="Google Shape;147;p27"/>
          <p:cNvSpPr/>
          <p:nvPr/>
        </p:nvSpPr>
        <p:spPr>
          <a:xfrm>
            <a:off x="5279975" y="7110346"/>
            <a:ext cx="2151900" cy="877500"/>
          </a:xfrm>
          <a:prstGeom prst="roundRect">
            <a:avLst>
              <a:gd fmla="val 16667" name="adj"/>
            </a:avLst>
          </a:prstGeom>
          <a:solidFill>
            <a:srgbClr val="F4CCCC"/>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ar" sz="1300">
                <a:latin typeface="Cabin"/>
                <a:ea typeface="Cabin"/>
                <a:cs typeface="Cabin"/>
                <a:sym typeface="Cabin"/>
              </a:rPr>
              <a:t>They are not curable.</a:t>
            </a:r>
            <a:endParaRPr sz="1300">
              <a:latin typeface="Cabin"/>
              <a:ea typeface="Cabin"/>
              <a:cs typeface="Cabin"/>
              <a:sym typeface="Cabin"/>
            </a:endParaRPr>
          </a:p>
        </p:txBody>
      </p:sp>
      <p:sp>
        <p:nvSpPr>
          <p:cNvPr id="148" name="Google Shape;148;p27"/>
          <p:cNvSpPr/>
          <p:nvPr/>
        </p:nvSpPr>
        <p:spPr>
          <a:xfrm>
            <a:off x="5279975" y="8047346"/>
            <a:ext cx="2151900" cy="877500"/>
          </a:xfrm>
          <a:prstGeom prst="roundRect">
            <a:avLst>
              <a:gd fmla="val 16667" name="adj"/>
            </a:avLst>
          </a:prstGeom>
          <a:solidFill>
            <a:srgbClr val="F4CCCC"/>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ar" sz="1300">
                <a:latin typeface="Cabin"/>
                <a:ea typeface="Cabin"/>
                <a:cs typeface="Cabin"/>
                <a:sym typeface="Cabin"/>
              </a:rPr>
              <a:t>The mortality and morbidity rates are high.</a:t>
            </a:r>
            <a:endParaRPr sz="1300">
              <a:latin typeface="Cabin"/>
              <a:ea typeface="Cabin"/>
              <a:cs typeface="Cabin"/>
              <a:sym typeface="Cabin"/>
            </a:endParaRPr>
          </a:p>
        </p:txBody>
      </p:sp>
      <p:sp>
        <p:nvSpPr>
          <p:cNvPr id="149" name="Google Shape;149;p27"/>
          <p:cNvSpPr/>
          <p:nvPr/>
        </p:nvSpPr>
        <p:spPr>
          <a:xfrm>
            <a:off x="128125" y="7110348"/>
            <a:ext cx="2151900" cy="877500"/>
          </a:xfrm>
          <a:prstGeom prst="roundRect">
            <a:avLst>
              <a:gd fmla="val 16667" name="adj"/>
            </a:avLst>
          </a:prstGeom>
          <a:solidFill>
            <a:srgbClr val="F4CCCC"/>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ar" sz="1300">
                <a:latin typeface="Cabin"/>
                <a:ea typeface="Cabin"/>
                <a:cs typeface="Cabin"/>
                <a:sym typeface="Cabin"/>
              </a:rPr>
              <a:t>These diseases are now prevalent in epidemic proportion.</a:t>
            </a:r>
            <a:endParaRPr sz="1300">
              <a:latin typeface="Cabin"/>
              <a:ea typeface="Cabin"/>
              <a:cs typeface="Cabin"/>
              <a:sym typeface="Cabin"/>
            </a:endParaRPr>
          </a:p>
        </p:txBody>
      </p:sp>
      <p:sp>
        <p:nvSpPr>
          <p:cNvPr id="150" name="Google Shape;150;p27"/>
          <p:cNvSpPr/>
          <p:nvPr/>
        </p:nvSpPr>
        <p:spPr>
          <a:xfrm>
            <a:off x="128125" y="8047346"/>
            <a:ext cx="2151900" cy="877500"/>
          </a:xfrm>
          <a:prstGeom prst="roundRect">
            <a:avLst>
              <a:gd fmla="val 16667" name="adj"/>
            </a:avLst>
          </a:prstGeom>
          <a:solidFill>
            <a:srgbClr val="F4CCCC"/>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ar" sz="1300">
                <a:latin typeface="Cabin"/>
                <a:ea typeface="Cabin"/>
                <a:cs typeface="Cabin"/>
                <a:sym typeface="Cabin"/>
              </a:rPr>
              <a:t>They can be easily transmitted to sexual partners and to newborns.</a:t>
            </a:r>
            <a:endParaRPr sz="1300">
              <a:latin typeface="Cabin"/>
              <a:ea typeface="Cabin"/>
              <a:cs typeface="Cabin"/>
              <a:sym typeface="Cabin"/>
            </a:endParaRPr>
          </a:p>
        </p:txBody>
      </p:sp>
      <p:cxnSp>
        <p:nvCxnSpPr>
          <p:cNvPr id="151" name="Google Shape;151;p27"/>
          <p:cNvCxnSpPr>
            <a:stCxn id="146" idx="3"/>
            <a:endCxn id="147" idx="1"/>
          </p:cNvCxnSpPr>
          <p:nvPr/>
        </p:nvCxnSpPr>
        <p:spPr>
          <a:xfrm flipH="1" rot="10800000">
            <a:off x="4855950" y="7549046"/>
            <a:ext cx="423900" cy="498300"/>
          </a:xfrm>
          <a:prstGeom prst="curvedConnector3">
            <a:avLst>
              <a:gd fmla="val 50015" name="adj1"/>
            </a:avLst>
          </a:prstGeom>
          <a:noFill/>
          <a:ln cap="flat" cmpd="sng" w="9525">
            <a:solidFill>
              <a:srgbClr val="595959"/>
            </a:solidFill>
            <a:prstDash val="solid"/>
            <a:round/>
            <a:headEnd len="med" w="med" type="none"/>
            <a:tailEnd len="med" w="med" type="none"/>
          </a:ln>
        </p:spPr>
      </p:cxnSp>
      <p:cxnSp>
        <p:nvCxnSpPr>
          <p:cNvPr id="152" name="Google Shape;152;p27"/>
          <p:cNvCxnSpPr>
            <a:stCxn id="146" idx="3"/>
            <a:endCxn id="148" idx="1"/>
          </p:cNvCxnSpPr>
          <p:nvPr/>
        </p:nvCxnSpPr>
        <p:spPr>
          <a:xfrm>
            <a:off x="4855950" y="8047346"/>
            <a:ext cx="423900" cy="438900"/>
          </a:xfrm>
          <a:prstGeom prst="curvedConnector3">
            <a:avLst>
              <a:gd fmla="val 50015" name="adj1"/>
            </a:avLst>
          </a:prstGeom>
          <a:noFill/>
          <a:ln cap="flat" cmpd="sng" w="9525">
            <a:solidFill>
              <a:srgbClr val="595959"/>
            </a:solidFill>
            <a:prstDash val="solid"/>
            <a:round/>
            <a:headEnd len="med" w="med" type="none"/>
            <a:tailEnd len="med" w="med" type="none"/>
          </a:ln>
        </p:spPr>
      </p:cxnSp>
      <p:cxnSp>
        <p:nvCxnSpPr>
          <p:cNvPr id="153" name="Google Shape;153;p27"/>
          <p:cNvCxnSpPr>
            <a:stCxn id="146" idx="1"/>
            <a:endCxn id="149" idx="3"/>
          </p:cNvCxnSpPr>
          <p:nvPr/>
        </p:nvCxnSpPr>
        <p:spPr>
          <a:xfrm rot="10800000">
            <a:off x="2280150" y="7549046"/>
            <a:ext cx="423900" cy="498300"/>
          </a:xfrm>
          <a:prstGeom prst="curvedConnector3">
            <a:avLst>
              <a:gd fmla="val 50015" name="adj1"/>
            </a:avLst>
          </a:prstGeom>
          <a:noFill/>
          <a:ln cap="flat" cmpd="sng" w="9525">
            <a:solidFill>
              <a:srgbClr val="595959"/>
            </a:solidFill>
            <a:prstDash val="solid"/>
            <a:round/>
            <a:headEnd len="med" w="med" type="none"/>
            <a:tailEnd len="med" w="med" type="none"/>
          </a:ln>
        </p:spPr>
      </p:cxnSp>
      <p:cxnSp>
        <p:nvCxnSpPr>
          <p:cNvPr id="154" name="Google Shape;154;p27"/>
          <p:cNvCxnSpPr>
            <a:stCxn id="146" idx="1"/>
            <a:endCxn id="150" idx="3"/>
          </p:cNvCxnSpPr>
          <p:nvPr/>
        </p:nvCxnSpPr>
        <p:spPr>
          <a:xfrm flipH="1">
            <a:off x="2280150" y="8047346"/>
            <a:ext cx="423900" cy="438900"/>
          </a:xfrm>
          <a:prstGeom prst="curvedConnector3">
            <a:avLst>
              <a:gd fmla="val 50015" name="adj1"/>
            </a:avLst>
          </a:prstGeom>
          <a:noFill/>
          <a:ln cap="flat" cmpd="sng" w="9525">
            <a:solidFill>
              <a:srgbClr val="595959"/>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LABORATORY INTERPRETATION OF HEMOGLOBINOPATHIES</a:t>
            </a:r>
            <a:endParaRPr b="1" baseline="30000" sz="2000">
              <a:solidFill>
                <a:srgbClr val="990000"/>
              </a:solidFill>
              <a:latin typeface="Cabin"/>
              <a:ea typeface="Cabin"/>
              <a:cs typeface="Cabin"/>
              <a:sym typeface="Cabin"/>
            </a:endParaRPr>
          </a:p>
        </p:txBody>
      </p:sp>
      <p:cxnSp>
        <p:nvCxnSpPr>
          <p:cNvPr id="160" name="Google Shape;160;p28"/>
          <p:cNvCxnSpPr/>
          <p:nvPr/>
        </p:nvCxnSpPr>
        <p:spPr>
          <a:xfrm>
            <a:off x="757297" y="108232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61" name="Google Shape;161;p28"/>
          <p:cNvSpPr txBox="1"/>
          <p:nvPr/>
        </p:nvSpPr>
        <p:spPr>
          <a:xfrm>
            <a:off x="797850" y="1195025"/>
            <a:ext cx="5964300" cy="113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β -Thalassemia minor (Trait): Symptomless heterozygous carrier state.</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β -Thalassemia Major: Severe symptomatic homozygous Anemia.</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Sickle cell anemia.</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Sickle cell trait.</a:t>
            </a:r>
            <a:endParaRPr/>
          </a:p>
        </p:txBody>
      </p:sp>
      <p:graphicFrame>
        <p:nvGraphicFramePr>
          <p:cNvPr id="162" name="Google Shape;162;p28"/>
          <p:cNvGraphicFramePr/>
          <p:nvPr/>
        </p:nvGraphicFramePr>
        <p:xfrm>
          <a:off x="485888" y="2435725"/>
          <a:ext cx="3000000" cy="3000000"/>
        </p:xfrm>
        <a:graphic>
          <a:graphicData uri="http://schemas.openxmlformats.org/drawingml/2006/table">
            <a:tbl>
              <a:tblPr>
                <a:noFill/>
                <a:tableStyleId>{FB2952E4-4B0D-48F1-9EA7-5F7A4A456F41}</a:tableStyleId>
              </a:tblPr>
              <a:tblGrid>
                <a:gridCol w="2196075"/>
                <a:gridCol w="2196075"/>
                <a:gridCol w="2196075"/>
              </a:tblGrid>
              <a:tr h="312825">
                <a:tc gridSpan="3">
                  <a:txBody>
                    <a:bodyPr/>
                    <a:lstStyle/>
                    <a:p>
                      <a:pPr indent="0" lvl="0" marL="0" rtl="0" algn="ctr">
                        <a:spcBef>
                          <a:spcPts val="0"/>
                        </a:spcBef>
                        <a:spcAft>
                          <a:spcPts val="0"/>
                        </a:spcAft>
                        <a:buNone/>
                      </a:pPr>
                      <a:r>
                        <a:rPr b="1" lang="ar" sz="2000">
                          <a:solidFill>
                            <a:schemeClr val="lt1"/>
                          </a:solidFill>
                          <a:latin typeface="Cabin"/>
                          <a:ea typeface="Cabin"/>
                          <a:cs typeface="Cabin"/>
                          <a:sym typeface="Cabin"/>
                        </a:rPr>
                        <a:t>Types of Normal Hemoglobin</a:t>
                      </a:r>
                      <a:endParaRPr sz="2000"/>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E06666"/>
                    </a:solidFill>
                  </a:tcPr>
                </a:tc>
                <a:tc hMerge="1"/>
                <a:tc hMerge="1"/>
              </a:tr>
              <a:tr h="289300">
                <a:tc>
                  <a:txBody>
                    <a:bodyPr/>
                    <a:lstStyle/>
                    <a:p>
                      <a:pPr indent="0" lvl="0" marL="0" rtl="0" algn="ctr">
                        <a:spcBef>
                          <a:spcPts val="0"/>
                        </a:spcBef>
                        <a:spcAft>
                          <a:spcPts val="0"/>
                        </a:spcAft>
                        <a:buNone/>
                      </a:pPr>
                      <a:r>
                        <a:rPr lang="ar" sz="1600">
                          <a:solidFill>
                            <a:srgbClr val="FFFFFF"/>
                          </a:solidFill>
                          <a:latin typeface="Cabin"/>
                          <a:ea typeface="Cabin"/>
                          <a:cs typeface="Cabin"/>
                          <a:sym typeface="Cabin"/>
                        </a:rPr>
                        <a:t>Hb A</a:t>
                      </a:r>
                      <a:endParaRPr sz="1600">
                        <a:solidFill>
                          <a:srgbClr val="FFFFFF"/>
                        </a:solidFill>
                        <a:latin typeface="Cabin"/>
                        <a:ea typeface="Cabin"/>
                        <a:cs typeface="Cabin"/>
                        <a:sym typeface="Cabin"/>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ar" sz="1600">
                          <a:solidFill>
                            <a:srgbClr val="FFFFFF"/>
                          </a:solidFill>
                          <a:latin typeface="Cabin"/>
                          <a:ea typeface="Cabin"/>
                          <a:cs typeface="Cabin"/>
                          <a:sym typeface="Cabin"/>
                        </a:rPr>
                        <a:t>Hb A2</a:t>
                      </a:r>
                      <a:endParaRPr sz="1600">
                        <a:solidFill>
                          <a:srgbClr val="FFFFFF"/>
                        </a:solidFill>
                        <a:latin typeface="Cabin"/>
                        <a:ea typeface="Cabin"/>
                        <a:cs typeface="Cabin"/>
                        <a:sym typeface="Cabin"/>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ar" sz="1600">
                          <a:solidFill>
                            <a:srgbClr val="FFFFFF"/>
                          </a:solidFill>
                          <a:latin typeface="Cabin"/>
                          <a:ea typeface="Cabin"/>
                          <a:cs typeface="Cabin"/>
                          <a:sym typeface="Cabin"/>
                        </a:rPr>
                        <a:t>Hb F</a:t>
                      </a:r>
                      <a:endParaRPr sz="1600">
                        <a:solidFill>
                          <a:srgbClr val="FFFFFF"/>
                        </a:solidFill>
                        <a:latin typeface="Cabin"/>
                        <a:ea typeface="Cabin"/>
                        <a:cs typeface="Cabin"/>
                        <a:sym typeface="Cabin"/>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EA9999"/>
                    </a:solidFill>
                  </a:tcPr>
                </a:tc>
              </a:tr>
              <a:tr h="536375">
                <a:tc>
                  <a:txBody>
                    <a:bodyPr/>
                    <a:lstStyle/>
                    <a:p>
                      <a:pPr indent="0" lvl="0" marL="0" rtl="0" algn="ctr">
                        <a:spcBef>
                          <a:spcPts val="0"/>
                        </a:spcBef>
                        <a:spcAft>
                          <a:spcPts val="0"/>
                        </a:spcAft>
                        <a:buNone/>
                      </a:pPr>
                      <a:r>
                        <a:rPr lang="ar" sz="1300">
                          <a:solidFill>
                            <a:schemeClr val="dk1"/>
                          </a:solidFill>
                          <a:latin typeface="Cabin"/>
                          <a:ea typeface="Cabin"/>
                          <a:cs typeface="Cabin"/>
                          <a:sym typeface="Cabin"/>
                        </a:rPr>
                        <a:t>C</a:t>
                      </a:r>
                      <a:r>
                        <a:rPr lang="ar" sz="1300">
                          <a:solidFill>
                            <a:schemeClr val="dk1"/>
                          </a:solidFill>
                          <a:latin typeface="Cabin"/>
                          <a:ea typeface="Cabin"/>
                          <a:cs typeface="Cabin"/>
                          <a:sym typeface="Cabin"/>
                        </a:rPr>
                        <a:t>omprises 92% of adult hemoglobin.</a:t>
                      </a:r>
                      <a:endParaRPr sz="1300">
                        <a:latin typeface="Cabin"/>
                        <a:ea typeface="Cabin"/>
                        <a:cs typeface="Cabin"/>
                        <a:sym typeface="Cabin"/>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ar" sz="1300">
                          <a:solidFill>
                            <a:schemeClr val="dk1"/>
                          </a:solidFill>
                          <a:latin typeface="Cabin"/>
                          <a:ea typeface="Cabin"/>
                          <a:cs typeface="Cabin"/>
                          <a:sym typeface="Cabin"/>
                        </a:rPr>
                        <a:t>Comprises 2-3% of adult hemoglobin &amp; Increased In β-Thalassemia. </a:t>
                      </a:r>
                      <a:endParaRPr sz="1300">
                        <a:latin typeface="Cabin"/>
                        <a:ea typeface="Cabin"/>
                        <a:cs typeface="Cabin"/>
                        <a:sym typeface="Cabin"/>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Cabin"/>
                          <a:ea typeface="Cabin"/>
                          <a:cs typeface="Cabin"/>
                          <a:sym typeface="Cabin"/>
                        </a:rPr>
                        <a:t>Comprises less than 1% of hemoglobin in adults. Normal Hemoglobin in Fetus from 3-9th month of life &amp; Increased In β-Thalassemia.</a:t>
                      </a:r>
                      <a:endParaRPr sz="1300">
                        <a:latin typeface="Cabin"/>
                        <a:ea typeface="Cabin"/>
                        <a:cs typeface="Cabin"/>
                        <a:sym typeface="Cabin"/>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bl>
          </a:graphicData>
        </a:graphic>
      </p:graphicFrame>
      <p:sp>
        <p:nvSpPr>
          <p:cNvPr id="163" name="Google Shape;163;p28"/>
          <p:cNvSpPr/>
          <p:nvPr/>
        </p:nvSpPr>
        <p:spPr>
          <a:xfrm>
            <a:off x="156600" y="4815075"/>
            <a:ext cx="7246800" cy="4067100"/>
          </a:xfrm>
          <a:prstGeom prst="roundRect">
            <a:avLst>
              <a:gd fmla="val 16667" name="adj"/>
            </a:avLst>
          </a:prstGeom>
          <a:noFill/>
          <a:ln cap="flat" cmpd="sng" w="38100">
            <a:solidFill>
              <a:srgbClr val="EA999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990000"/>
                </a:solidFill>
                <a:latin typeface="Cabin"/>
                <a:ea typeface="Cabin"/>
                <a:cs typeface="Cabin"/>
                <a:sym typeface="Cabin"/>
              </a:rPr>
              <a:t>“</a:t>
            </a:r>
            <a:r>
              <a:rPr b="1" lang="ar" sz="2000">
                <a:solidFill>
                  <a:srgbClr val="990000"/>
                </a:solidFill>
                <a:latin typeface="Cabin"/>
                <a:ea typeface="Cabin"/>
                <a:cs typeface="Cabin"/>
                <a:sym typeface="Cabin"/>
              </a:rPr>
              <a:t>Genetic Carrier”</a:t>
            </a:r>
            <a:endParaRPr b="1" sz="2000">
              <a:solidFill>
                <a:srgbClr val="990000"/>
              </a:solidFill>
              <a:latin typeface="Cabin"/>
              <a:ea typeface="Cabin"/>
              <a:cs typeface="Cabin"/>
              <a:sym typeface="Cabin"/>
            </a:endParaRPr>
          </a:p>
          <a:p>
            <a:pPr indent="0" lvl="0" marL="457200" rtl="0" algn="l">
              <a:spcBef>
                <a:spcPts val="0"/>
              </a:spcBef>
              <a:spcAft>
                <a:spcPts val="0"/>
              </a:spcAft>
              <a:buNone/>
            </a:pPr>
            <a:r>
              <a:t/>
            </a:r>
            <a:endParaRPr sz="1600">
              <a:latin typeface="Cabin"/>
              <a:ea typeface="Cabin"/>
              <a:cs typeface="Cabin"/>
              <a:sym typeface="Cabin"/>
            </a:endParaRPr>
          </a:p>
          <a:p>
            <a:pPr indent="0" lvl="0" marL="457200" rtl="0" algn="l">
              <a:spcBef>
                <a:spcPts val="0"/>
              </a:spcBef>
              <a:spcAft>
                <a:spcPts val="0"/>
              </a:spcAft>
              <a:buNone/>
            </a:pPr>
            <a:r>
              <a:rPr lang="ar" sz="1600">
                <a:latin typeface="Cabin"/>
                <a:ea typeface="Cabin"/>
                <a:cs typeface="Cabin"/>
                <a:sym typeface="Cabin"/>
              </a:rPr>
              <a:t>A person who carries an allele without exhibiting its effects. Such an allele is usually recessive, but it may also be dominant and latent, with symptoms that do not appear until adulthood.</a:t>
            </a:r>
            <a:endParaRPr sz="1600">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rPr b="1" lang="ar" sz="1800">
                <a:solidFill>
                  <a:srgbClr val="990000"/>
                </a:solidFill>
                <a:latin typeface="Cabin"/>
                <a:ea typeface="Cabin"/>
                <a:cs typeface="Cabin"/>
                <a:sym typeface="Cabin"/>
              </a:rPr>
              <a:t>Who is a carrier of Thalassaemia?</a:t>
            </a:r>
            <a:endParaRPr b="1" sz="1800">
              <a:solidFill>
                <a:srgbClr val="990000"/>
              </a:solidFill>
              <a:latin typeface="Cabin"/>
              <a:ea typeface="Cabin"/>
              <a:cs typeface="Cabin"/>
              <a:sym typeface="Cabin"/>
            </a:endParaRPr>
          </a:p>
          <a:p>
            <a:pPr indent="0" lvl="0" marL="0" rtl="0" algn="l">
              <a:spcBef>
                <a:spcPts val="0"/>
              </a:spcBef>
              <a:spcAft>
                <a:spcPts val="0"/>
              </a:spcAft>
              <a:buNone/>
            </a:pPr>
            <a:r>
              <a:t/>
            </a:r>
            <a:endParaRPr sz="1600">
              <a:latin typeface="Cabin"/>
              <a:ea typeface="Cabin"/>
              <a:cs typeface="Cabin"/>
              <a:sym typeface="Cabin"/>
            </a:endParaRPr>
          </a:p>
          <a:p>
            <a:pPr indent="-330200" lvl="0" marL="457200" rtl="0" algn="l">
              <a:spcBef>
                <a:spcPts val="0"/>
              </a:spcBef>
              <a:spcAft>
                <a:spcPts val="0"/>
              </a:spcAft>
              <a:buSzPts val="1600"/>
              <a:buFont typeface="Cabin"/>
              <a:buChar char="●"/>
            </a:pPr>
            <a:r>
              <a:rPr lang="ar" sz="1600">
                <a:latin typeface="Cabin"/>
                <a:ea typeface="Cabin"/>
                <a:cs typeface="Cabin"/>
                <a:sym typeface="Cabin"/>
              </a:rPr>
              <a:t>The βThalassemia Trait is indicated by the following:</a:t>
            </a:r>
            <a:endParaRPr sz="1600">
              <a:latin typeface="Cabin"/>
              <a:ea typeface="Cabin"/>
              <a:cs typeface="Cabin"/>
              <a:sym typeface="Cabin"/>
            </a:endParaRPr>
          </a:p>
          <a:p>
            <a:pPr indent="-330200" lvl="1" marL="1371600" rtl="0" algn="l">
              <a:spcBef>
                <a:spcPts val="0"/>
              </a:spcBef>
              <a:spcAft>
                <a:spcPts val="0"/>
              </a:spcAft>
              <a:buSzPts val="1600"/>
              <a:buFont typeface="Cabin"/>
              <a:buChar char="○"/>
            </a:pPr>
            <a:r>
              <a:rPr lang="ar" sz="1600">
                <a:latin typeface="Cabin"/>
                <a:ea typeface="Cabin"/>
                <a:cs typeface="Cabin"/>
                <a:sym typeface="Cabin"/>
              </a:rPr>
              <a:t>Normal or slightly low Hemoglobin.</a:t>
            </a:r>
            <a:endParaRPr sz="1600">
              <a:latin typeface="Cabin"/>
              <a:ea typeface="Cabin"/>
              <a:cs typeface="Cabin"/>
              <a:sym typeface="Cabin"/>
            </a:endParaRPr>
          </a:p>
          <a:p>
            <a:pPr indent="-330200" lvl="1" marL="1371600" rtl="0" algn="l">
              <a:spcBef>
                <a:spcPts val="0"/>
              </a:spcBef>
              <a:spcAft>
                <a:spcPts val="0"/>
              </a:spcAft>
              <a:buSzPts val="1600"/>
              <a:buFont typeface="Cabin"/>
              <a:buChar char="○"/>
            </a:pPr>
            <a:r>
              <a:rPr lang="ar" sz="1600">
                <a:latin typeface="Cabin"/>
                <a:ea typeface="Cabin"/>
                <a:cs typeface="Cabin"/>
                <a:sym typeface="Cabin"/>
              </a:rPr>
              <a:t>Decreased mean cell volume (MCV).</a:t>
            </a:r>
            <a:endParaRPr sz="1600">
              <a:latin typeface="Cabin"/>
              <a:ea typeface="Cabin"/>
              <a:cs typeface="Cabin"/>
              <a:sym typeface="Cabin"/>
            </a:endParaRPr>
          </a:p>
          <a:p>
            <a:pPr indent="-330200" lvl="1" marL="1371600" rtl="0" algn="l">
              <a:spcBef>
                <a:spcPts val="0"/>
              </a:spcBef>
              <a:spcAft>
                <a:spcPts val="0"/>
              </a:spcAft>
              <a:buSzPts val="1600"/>
              <a:buFont typeface="Cabin"/>
              <a:buChar char="○"/>
            </a:pPr>
            <a:r>
              <a:rPr lang="ar" sz="1600">
                <a:latin typeface="Cabin"/>
                <a:ea typeface="Cabin"/>
                <a:cs typeface="Cabin"/>
                <a:sym typeface="Cabin"/>
              </a:rPr>
              <a:t>Reduced mean cell hemoglobin (MCH).</a:t>
            </a:r>
            <a:endParaRPr sz="1600">
              <a:latin typeface="Cabin"/>
              <a:ea typeface="Cabin"/>
              <a:cs typeface="Cabin"/>
              <a:sym typeface="Cabin"/>
            </a:endParaRPr>
          </a:p>
          <a:p>
            <a:pPr indent="-330200" lvl="1" marL="1371600" rtl="0" algn="l">
              <a:spcBef>
                <a:spcPts val="0"/>
              </a:spcBef>
              <a:spcAft>
                <a:spcPts val="0"/>
              </a:spcAft>
              <a:buSzPts val="1600"/>
              <a:buFont typeface="Cabin"/>
              <a:buChar char="○"/>
            </a:pPr>
            <a:r>
              <a:rPr lang="ar" sz="1600">
                <a:latin typeface="Cabin"/>
                <a:ea typeface="Cabin"/>
                <a:cs typeface="Cabin"/>
                <a:sym typeface="Cabin"/>
              </a:rPr>
              <a:t>Hemoglobin </a:t>
            </a:r>
            <a:r>
              <a:rPr lang="ar" sz="1600">
                <a:latin typeface="Cabin"/>
                <a:ea typeface="Cabin"/>
                <a:cs typeface="Cabin"/>
                <a:sym typeface="Cabin"/>
              </a:rPr>
              <a:t>A2 Level</a:t>
            </a:r>
            <a:r>
              <a:rPr lang="ar" sz="1600">
                <a:latin typeface="Cabin"/>
                <a:ea typeface="Cabin"/>
                <a:cs typeface="Cabin"/>
                <a:sym typeface="Cabin"/>
              </a:rPr>
              <a:t> &gt;3.5% by Hemoglobin electrophoresis.</a:t>
            </a:r>
            <a:endParaRPr sz="1600">
              <a:latin typeface="Cabin"/>
              <a:ea typeface="Cabin"/>
              <a:cs typeface="Cabin"/>
              <a:sym typeface="Cabin"/>
            </a:endParaRPr>
          </a:p>
          <a:p>
            <a:pPr indent="-330200" lvl="1" marL="1371600" rtl="0" algn="l">
              <a:spcBef>
                <a:spcPts val="0"/>
              </a:spcBef>
              <a:spcAft>
                <a:spcPts val="0"/>
              </a:spcAft>
              <a:buSzPts val="1600"/>
              <a:buFont typeface="Cabin"/>
              <a:buChar char="○"/>
            </a:pPr>
            <a:r>
              <a:rPr lang="ar" sz="1600">
                <a:latin typeface="Cabin"/>
                <a:ea typeface="Cabin"/>
                <a:cs typeface="Cabin"/>
                <a:sym typeface="Cabin"/>
              </a:rPr>
              <a:t>Microcytic hypochromic picture.</a:t>
            </a:r>
            <a:endParaRPr sz="1600">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grpSp>
        <p:nvGrpSpPr>
          <p:cNvPr id="168" name="Google Shape;168;p29"/>
          <p:cNvGrpSpPr/>
          <p:nvPr/>
        </p:nvGrpSpPr>
        <p:grpSpPr>
          <a:xfrm>
            <a:off x="3143594" y="1463598"/>
            <a:ext cx="498669" cy="703273"/>
            <a:chOff x="3260589" y="1094848"/>
            <a:chExt cx="498669" cy="703273"/>
          </a:xfrm>
        </p:grpSpPr>
        <p:sp>
          <p:nvSpPr>
            <p:cNvPr id="169" name="Google Shape;169;p29"/>
            <p:cNvSpPr/>
            <p:nvPr/>
          </p:nvSpPr>
          <p:spPr>
            <a:xfrm>
              <a:off x="3260658" y="1094848"/>
              <a:ext cx="498600" cy="351600"/>
            </a:xfrm>
            <a:prstGeom prst="rtTriangle">
              <a:avLst/>
            </a:pr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70" name="Google Shape;170;p29"/>
            <p:cNvSpPr/>
            <p:nvPr/>
          </p:nvSpPr>
          <p:spPr>
            <a:xfrm rot="5400000">
              <a:off x="3334089" y="1373021"/>
              <a:ext cx="351600" cy="498600"/>
            </a:xfrm>
            <a:prstGeom prst="rtTriangle">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171" name="Google Shape;171;p29"/>
          <p:cNvGrpSpPr/>
          <p:nvPr/>
        </p:nvGrpSpPr>
        <p:grpSpPr>
          <a:xfrm>
            <a:off x="2618259" y="1805546"/>
            <a:ext cx="498669" cy="703281"/>
            <a:chOff x="2735254" y="1436796"/>
            <a:chExt cx="498669" cy="703281"/>
          </a:xfrm>
        </p:grpSpPr>
        <p:sp>
          <p:nvSpPr>
            <p:cNvPr id="172" name="Google Shape;172;p29"/>
            <p:cNvSpPr/>
            <p:nvPr/>
          </p:nvSpPr>
          <p:spPr>
            <a:xfrm rot="10800000">
              <a:off x="2735254" y="1788477"/>
              <a:ext cx="498600" cy="351600"/>
            </a:xfrm>
            <a:prstGeom prst="rtTriangle">
              <a:avLst/>
            </a:prstGeom>
            <a:solidFill>
              <a:srgbClr val="EA9999"/>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173" name="Google Shape;173;p29"/>
            <p:cNvSpPr/>
            <p:nvPr/>
          </p:nvSpPr>
          <p:spPr>
            <a:xfrm rot="-5400000">
              <a:off x="2808823" y="1363296"/>
              <a:ext cx="351600" cy="498600"/>
            </a:xfrm>
            <a:prstGeom prst="rtTriangle">
              <a:avLst/>
            </a:pr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174" name="Google Shape;174;p29"/>
          <p:cNvGrpSpPr/>
          <p:nvPr/>
        </p:nvGrpSpPr>
        <p:grpSpPr>
          <a:xfrm>
            <a:off x="3143594" y="2190831"/>
            <a:ext cx="498669" cy="703273"/>
            <a:chOff x="3260589" y="1822081"/>
            <a:chExt cx="498669" cy="703273"/>
          </a:xfrm>
        </p:grpSpPr>
        <p:sp>
          <p:nvSpPr>
            <p:cNvPr id="175" name="Google Shape;175;p29"/>
            <p:cNvSpPr/>
            <p:nvPr/>
          </p:nvSpPr>
          <p:spPr>
            <a:xfrm>
              <a:off x="3260658" y="1822081"/>
              <a:ext cx="498600" cy="351600"/>
            </a:xfrm>
            <a:prstGeom prst="rtTriangle">
              <a:avLst/>
            </a:pr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76" name="Google Shape;176;p29"/>
            <p:cNvSpPr/>
            <p:nvPr/>
          </p:nvSpPr>
          <p:spPr>
            <a:xfrm rot="5400000">
              <a:off x="3334089" y="2100254"/>
              <a:ext cx="351600" cy="498600"/>
            </a:xfrm>
            <a:prstGeom prst="rtTriangle">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177" name="Google Shape;177;p29"/>
          <p:cNvSpPr txBox="1"/>
          <p:nvPr/>
        </p:nvSpPr>
        <p:spPr>
          <a:xfrm>
            <a:off x="3668950" y="2228800"/>
            <a:ext cx="3099000" cy="8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The offspring of an affected person will be healthy heterozygotes unless other parent is also a Carrier.</a:t>
            </a:r>
            <a:endParaRPr>
              <a:latin typeface="Cabin"/>
              <a:ea typeface="Cabin"/>
              <a:cs typeface="Cabin"/>
              <a:sym typeface="Cabin"/>
            </a:endParaRPr>
          </a:p>
        </p:txBody>
      </p:sp>
      <p:sp>
        <p:nvSpPr>
          <p:cNvPr id="178" name="Google Shape;178;p29"/>
          <p:cNvSpPr txBox="1"/>
          <p:nvPr/>
        </p:nvSpPr>
        <p:spPr>
          <a:xfrm>
            <a:off x="3668950" y="1353088"/>
            <a:ext cx="2745300" cy="92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This disorder manifests itself only when individual is homozygous for the disease Allele.</a:t>
            </a:r>
            <a:endParaRPr>
              <a:latin typeface="Cabin"/>
              <a:ea typeface="Cabin"/>
              <a:cs typeface="Cabin"/>
              <a:sym typeface="Cabin"/>
            </a:endParaRPr>
          </a:p>
        </p:txBody>
      </p:sp>
      <p:sp>
        <p:nvSpPr>
          <p:cNvPr id="179" name="Google Shape;179;p29"/>
          <p:cNvSpPr txBox="1"/>
          <p:nvPr/>
        </p:nvSpPr>
        <p:spPr>
          <a:xfrm>
            <a:off x="277750" y="1915675"/>
            <a:ext cx="2214300" cy="7032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rPr lang="ar">
                <a:latin typeface="Cabin"/>
                <a:ea typeface="Cabin"/>
                <a:cs typeface="Cabin"/>
                <a:sym typeface="Cabin"/>
              </a:rPr>
              <a:t>The parents are generally unaffected healthy carriers.</a:t>
            </a:r>
            <a:endParaRPr>
              <a:latin typeface="Cabin"/>
              <a:ea typeface="Cabin"/>
              <a:cs typeface="Cabin"/>
              <a:sym typeface="Cabin"/>
            </a:endParaRPr>
          </a:p>
        </p:txBody>
      </p:sp>
      <p:sp>
        <p:nvSpPr>
          <p:cNvPr id="180" name="Google Shape;180;p29"/>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HOW WILL YOU INTERPRET AN AUTOSOMAL RECESSIVE DISORDER</a:t>
            </a:r>
            <a:endParaRPr b="1" baseline="30000" sz="2000">
              <a:solidFill>
                <a:srgbClr val="990000"/>
              </a:solidFill>
              <a:latin typeface="Cabin"/>
              <a:ea typeface="Cabin"/>
              <a:cs typeface="Cabin"/>
              <a:sym typeface="Cabin"/>
            </a:endParaRPr>
          </a:p>
        </p:txBody>
      </p:sp>
      <p:cxnSp>
        <p:nvCxnSpPr>
          <p:cNvPr id="181" name="Google Shape;181;p29"/>
          <p:cNvCxnSpPr/>
          <p:nvPr/>
        </p:nvCxnSpPr>
        <p:spPr>
          <a:xfrm>
            <a:off x="757297" y="1070627"/>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82" name="Google Shape;182;p29"/>
          <p:cNvSpPr txBox="1"/>
          <p:nvPr/>
        </p:nvSpPr>
        <p:spPr>
          <a:xfrm>
            <a:off x="758623" y="323325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POSSIBLE FUTURE CHILD’s FAITH</a:t>
            </a:r>
            <a:endParaRPr b="1" sz="2000">
              <a:solidFill>
                <a:srgbClr val="990000"/>
              </a:solidFill>
              <a:latin typeface="Cabin"/>
              <a:ea typeface="Cabin"/>
              <a:cs typeface="Cabin"/>
              <a:sym typeface="Cabin"/>
            </a:endParaRPr>
          </a:p>
        </p:txBody>
      </p:sp>
      <p:cxnSp>
        <p:nvCxnSpPr>
          <p:cNvPr id="183" name="Google Shape;183;p29"/>
          <p:cNvCxnSpPr/>
          <p:nvPr/>
        </p:nvCxnSpPr>
        <p:spPr>
          <a:xfrm>
            <a:off x="755994" y="371043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184" name="Google Shape;184;p29"/>
          <p:cNvSpPr txBox="1"/>
          <p:nvPr/>
        </p:nvSpPr>
        <p:spPr>
          <a:xfrm>
            <a:off x="658575" y="3842250"/>
            <a:ext cx="6109500" cy="137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lang="ar">
                <a:latin typeface="Cabin"/>
                <a:ea typeface="Cabin"/>
                <a:cs typeface="Cabin"/>
                <a:sym typeface="Cabin"/>
              </a:rPr>
              <a:t>So when </a:t>
            </a:r>
            <a:r>
              <a:rPr lang="ar">
                <a:solidFill>
                  <a:srgbClr val="FF0000"/>
                </a:solidFill>
                <a:latin typeface="Cabin"/>
                <a:ea typeface="Cabin"/>
                <a:cs typeface="Cabin"/>
                <a:sym typeface="Cabin"/>
              </a:rPr>
              <a:t>Carrier </a:t>
            </a:r>
            <a:r>
              <a:rPr lang="ar">
                <a:latin typeface="Cabin"/>
                <a:ea typeface="Cabin"/>
                <a:cs typeface="Cabin"/>
                <a:sym typeface="Cabin"/>
              </a:rPr>
              <a:t>marry a </a:t>
            </a:r>
            <a:r>
              <a:rPr lang="ar">
                <a:solidFill>
                  <a:srgbClr val="FF0000"/>
                </a:solidFill>
                <a:latin typeface="Cabin"/>
                <a:ea typeface="Cabin"/>
                <a:cs typeface="Cabin"/>
                <a:sym typeface="Cabin"/>
              </a:rPr>
              <a:t>Carrier </a:t>
            </a:r>
            <a:r>
              <a:rPr lang="ar">
                <a:latin typeface="Cabin"/>
                <a:ea typeface="Cabin"/>
                <a:cs typeface="Cabin"/>
                <a:sym typeface="Cabin"/>
              </a:rPr>
              <a:t>; the offspring could be either of the following:</a:t>
            </a:r>
            <a:endParaRPr>
              <a:latin typeface="Cabin"/>
              <a:ea typeface="Cabin"/>
              <a:cs typeface="Cabin"/>
              <a:sym typeface="Cabin"/>
            </a:endParaRPr>
          </a:p>
          <a:p>
            <a:pPr indent="-317500" lvl="1" marL="914400" rtl="0" algn="l">
              <a:spcBef>
                <a:spcPts val="0"/>
              </a:spcBef>
              <a:spcAft>
                <a:spcPts val="0"/>
              </a:spcAft>
              <a:buClr>
                <a:srgbClr val="FF0000"/>
              </a:buClr>
              <a:buSzPts val="1400"/>
              <a:buFont typeface="Cabin"/>
              <a:buChar char="○"/>
            </a:pPr>
            <a:r>
              <a:rPr lang="ar">
                <a:solidFill>
                  <a:srgbClr val="FF0000"/>
                </a:solidFill>
                <a:latin typeface="Cabin"/>
                <a:ea typeface="Cabin"/>
                <a:cs typeface="Cabin"/>
                <a:sym typeface="Cabin"/>
              </a:rPr>
              <a:t>Homozygous and effected - 25% chance ( 1 in 4 chance ).</a:t>
            </a:r>
            <a:endParaRPr>
              <a:solidFill>
                <a:srgbClr val="FF0000"/>
              </a:solidFill>
              <a:latin typeface="Cabin"/>
              <a:ea typeface="Cabin"/>
              <a:cs typeface="Cabin"/>
              <a:sym typeface="Cabin"/>
            </a:endParaRPr>
          </a:p>
          <a:p>
            <a:pPr indent="-317500" lvl="1" marL="914400" rtl="0" algn="l">
              <a:spcBef>
                <a:spcPts val="0"/>
              </a:spcBef>
              <a:spcAft>
                <a:spcPts val="0"/>
              </a:spcAft>
              <a:buClr>
                <a:srgbClr val="FF0000"/>
              </a:buClr>
              <a:buSzPts val="1400"/>
              <a:buFont typeface="Cabin"/>
              <a:buChar char="○"/>
            </a:pPr>
            <a:r>
              <a:rPr lang="ar">
                <a:solidFill>
                  <a:srgbClr val="FF0000"/>
                </a:solidFill>
                <a:latin typeface="Cabin"/>
                <a:ea typeface="Cabin"/>
                <a:cs typeface="Cabin"/>
                <a:sym typeface="Cabin"/>
              </a:rPr>
              <a:t>A Carrier - 50% chance.</a:t>
            </a:r>
            <a:endParaRPr>
              <a:solidFill>
                <a:srgbClr val="FF0000"/>
              </a:solidFill>
              <a:latin typeface="Cabin"/>
              <a:ea typeface="Cabin"/>
              <a:cs typeface="Cabin"/>
              <a:sym typeface="Cabin"/>
            </a:endParaRPr>
          </a:p>
          <a:p>
            <a:pPr indent="-317500" lvl="1" marL="914400" rtl="0" algn="l">
              <a:spcBef>
                <a:spcPts val="0"/>
              </a:spcBef>
              <a:spcAft>
                <a:spcPts val="0"/>
              </a:spcAft>
              <a:buClr>
                <a:srgbClr val="FF0000"/>
              </a:buClr>
              <a:buSzPts val="1400"/>
              <a:buFont typeface="Cabin"/>
              <a:buChar char="○"/>
            </a:pPr>
            <a:r>
              <a:rPr lang="ar">
                <a:solidFill>
                  <a:srgbClr val="FF0000"/>
                </a:solidFill>
                <a:latin typeface="Cabin"/>
                <a:ea typeface="Cabin"/>
                <a:cs typeface="Cabin"/>
                <a:sym typeface="Cabin"/>
              </a:rPr>
              <a:t>Genetically Normal - 25% chance.</a:t>
            </a:r>
            <a:endParaRPr>
              <a:solidFill>
                <a:srgbClr val="FF0000"/>
              </a:solidFill>
            </a:endParaRPr>
          </a:p>
        </p:txBody>
      </p:sp>
      <p:sp>
        <p:nvSpPr>
          <p:cNvPr id="185" name="Google Shape;185;p29"/>
          <p:cNvSpPr/>
          <p:nvPr/>
        </p:nvSpPr>
        <p:spPr>
          <a:xfrm>
            <a:off x="277750" y="5341175"/>
            <a:ext cx="7027200" cy="3232500"/>
          </a:xfrm>
          <a:prstGeom prst="roundRect">
            <a:avLst>
              <a:gd fmla="val 16667" name="adj"/>
            </a:avLst>
          </a:prstGeom>
          <a:noFill/>
          <a:ln cap="flat" cmpd="sng" w="38100">
            <a:solidFill>
              <a:srgbClr val="EA999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990000"/>
                </a:solidFill>
                <a:latin typeface="Cabin"/>
                <a:ea typeface="Cabin"/>
                <a:cs typeface="Cabin"/>
                <a:sym typeface="Cabin"/>
              </a:rPr>
              <a:t>  </a:t>
            </a:r>
            <a:r>
              <a:rPr b="1" lang="ar" sz="2000">
                <a:solidFill>
                  <a:srgbClr val="990000"/>
                </a:solidFill>
                <a:latin typeface="Cabin"/>
                <a:ea typeface="Cabin"/>
                <a:cs typeface="Cabin"/>
                <a:sym typeface="Cabin"/>
              </a:rPr>
              <a:t>Who is a Viral Carrier?</a:t>
            </a:r>
            <a:endParaRPr b="1" sz="2000">
              <a:solidFill>
                <a:srgbClr val="990000"/>
              </a:solidFill>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One who harbors disease organisms in his body without manifesting any symptoms,  thus acting as a distributor of infection.</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ar" sz="2000">
                <a:solidFill>
                  <a:srgbClr val="990000"/>
                </a:solidFill>
                <a:latin typeface="Cabin"/>
                <a:ea typeface="Cabin"/>
                <a:cs typeface="Cabin"/>
                <a:sym typeface="Cabin"/>
              </a:rPr>
              <a:t>  A</a:t>
            </a:r>
            <a:r>
              <a:rPr b="1" lang="ar" sz="2000">
                <a:solidFill>
                  <a:srgbClr val="990000"/>
                </a:solidFill>
                <a:latin typeface="Cabin"/>
                <a:ea typeface="Cabin"/>
                <a:cs typeface="Cabin"/>
                <a:sym typeface="Cabin"/>
              </a:rPr>
              <a:t> Viral Carrier’s Fate:</a:t>
            </a:r>
            <a:endParaRPr b="1" sz="1500">
              <a:solidFill>
                <a:srgbClr val="99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HIV and Hepatitis B &amp; C viruses can remain dormant for months or even years in </a:t>
            </a:r>
            <a:r>
              <a:rPr lang="ar">
                <a:solidFill>
                  <a:srgbClr val="FF0000"/>
                </a:solidFill>
                <a:latin typeface="Cabin"/>
                <a:ea typeface="Cabin"/>
                <a:cs typeface="Cabin"/>
                <a:sym typeface="Cabin"/>
              </a:rPr>
              <a:t>CARRIERS</a:t>
            </a:r>
            <a:r>
              <a:rPr lang="ar">
                <a:latin typeface="Cabin"/>
                <a:ea typeface="Cabin"/>
                <a:cs typeface="Cabin"/>
                <a:sym typeface="Cabin"/>
              </a:rPr>
              <a:t> without showing any symptoms.</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ar">
                <a:latin typeface="Cabin"/>
                <a:ea typeface="Cabin"/>
                <a:cs typeface="Cabin"/>
                <a:sym typeface="Cabin"/>
              </a:rPr>
              <a:t>With early diagnosis and treatment </a:t>
            </a:r>
            <a:r>
              <a:rPr lang="ar">
                <a:solidFill>
                  <a:srgbClr val="FF0000"/>
                </a:solidFill>
                <a:latin typeface="Cabin"/>
                <a:ea typeface="Cabin"/>
                <a:cs typeface="Cabin"/>
                <a:sym typeface="Cabin"/>
              </a:rPr>
              <a:t>CARRIERS</a:t>
            </a:r>
            <a:r>
              <a:rPr lang="ar">
                <a:latin typeface="Cabin"/>
                <a:ea typeface="Cabin"/>
                <a:cs typeface="Cabin"/>
                <a:sym typeface="Cabin"/>
              </a:rPr>
              <a:t> of HIV or hepatitis viruses can keep the symptoms under control and reduce the risk of serious complications.</a:t>
            </a:r>
            <a:endParaRPr>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nvSpPr>
        <p:spPr>
          <a:xfrm>
            <a:off x="3538709" y="2234399"/>
            <a:ext cx="2289600" cy="4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10% of cases &gt;&gt; Carriers.</a:t>
            </a:r>
            <a:endParaRPr>
              <a:latin typeface="Cabin"/>
              <a:ea typeface="Cabin"/>
              <a:cs typeface="Cabin"/>
              <a:sym typeface="Cabin"/>
            </a:endParaRPr>
          </a:p>
        </p:txBody>
      </p:sp>
      <p:sp>
        <p:nvSpPr>
          <p:cNvPr id="191" name="Google Shape;191;p30"/>
          <p:cNvSpPr txBox="1"/>
          <p:nvPr/>
        </p:nvSpPr>
        <p:spPr>
          <a:xfrm>
            <a:off x="3538709" y="1471024"/>
            <a:ext cx="2606100" cy="4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85% of cases &gt;&gt; Full recovery</a:t>
            </a:r>
            <a:r>
              <a:rPr lang="ar">
                <a:latin typeface="Cabin"/>
                <a:ea typeface="Cabin"/>
                <a:cs typeface="Cabin"/>
                <a:sym typeface="Cabin"/>
              </a:rPr>
              <a:t>.</a:t>
            </a:r>
            <a:endParaRPr>
              <a:latin typeface="Cabin"/>
              <a:ea typeface="Cabin"/>
              <a:cs typeface="Cabin"/>
              <a:sym typeface="Cabin"/>
            </a:endParaRPr>
          </a:p>
        </p:txBody>
      </p:sp>
      <p:sp>
        <p:nvSpPr>
          <p:cNvPr id="192" name="Google Shape;192;p30"/>
          <p:cNvSpPr txBox="1"/>
          <p:nvPr/>
        </p:nvSpPr>
        <p:spPr>
          <a:xfrm>
            <a:off x="271598" y="1702874"/>
            <a:ext cx="2661300" cy="70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5-10% of cases &gt;&gt; Chronic hepatitis/ cirrhosis/liver carcinoma.</a:t>
            </a:r>
            <a:endParaRPr>
              <a:latin typeface="Cabin"/>
              <a:ea typeface="Cabin"/>
              <a:cs typeface="Cabin"/>
              <a:sym typeface="Cabin"/>
            </a:endParaRPr>
          </a:p>
        </p:txBody>
      </p:sp>
      <p:grpSp>
        <p:nvGrpSpPr>
          <p:cNvPr id="193" name="Google Shape;193;p30"/>
          <p:cNvGrpSpPr/>
          <p:nvPr/>
        </p:nvGrpSpPr>
        <p:grpSpPr>
          <a:xfrm>
            <a:off x="3171603" y="1360897"/>
            <a:ext cx="498669" cy="703273"/>
            <a:chOff x="3260589" y="1094848"/>
            <a:chExt cx="498669" cy="703273"/>
          </a:xfrm>
        </p:grpSpPr>
        <p:sp>
          <p:nvSpPr>
            <p:cNvPr id="194" name="Google Shape;194;p30"/>
            <p:cNvSpPr/>
            <p:nvPr/>
          </p:nvSpPr>
          <p:spPr>
            <a:xfrm>
              <a:off x="3260658" y="1094848"/>
              <a:ext cx="498600" cy="351600"/>
            </a:xfrm>
            <a:prstGeom prst="rtTriangle">
              <a:avLst/>
            </a:pr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95" name="Google Shape;195;p30"/>
            <p:cNvSpPr/>
            <p:nvPr/>
          </p:nvSpPr>
          <p:spPr>
            <a:xfrm rot="5400000">
              <a:off x="3334089" y="1373021"/>
              <a:ext cx="351600" cy="498600"/>
            </a:xfrm>
            <a:prstGeom prst="rtTriangle">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196" name="Google Shape;196;p30"/>
          <p:cNvGrpSpPr/>
          <p:nvPr/>
        </p:nvGrpSpPr>
        <p:grpSpPr>
          <a:xfrm>
            <a:off x="2646268" y="1702845"/>
            <a:ext cx="498669" cy="703281"/>
            <a:chOff x="2735254" y="1436796"/>
            <a:chExt cx="498669" cy="703281"/>
          </a:xfrm>
        </p:grpSpPr>
        <p:sp>
          <p:nvSpPr>
            <p:cNvPr id="197" name="Google Shape;197;p30"/>
            <p:cNvSpPr/>
            <p:nvPr/>
          </p:nvSpPr>
          <p:spPr>
            <a:xfrm rot="10800000">
              <a:off x="2735254" y="1788477"/>
              <a:ext cx="498600" cy="351600"/>
            </a:xfrm>
            <a:prstGeom prst="rtTriangle">
              <a:avLst/>
            </a:prstGeom>
            <a:solidFill>
              <a:srgbClr val="EA9999"/>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198" name="Google Shape;198;p30"/>
            <p:cNvSpPr/>
            <p:nvPr/>
          </p:nvSpPr>
          <p:spPr>
            <a:xfrm rot="-5400000">
              <a:off x="2808823" y="1363296"/>
              <a:ext cx="351600" cy="498600"/>
            </a:xfrm>
            <a:prstGeom prst="rtTriangle">
              <a:avLst/>
            </a:pr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199" name="Google Shape;199;p30"/>
          <p:cNvGrpSpPr/>
          <p:nvPr/>
        </p:nvGrpSpPr>
        <p:grpSpPr>
          <a:xfrm>
            <a:off x="3171603" y="2088130"/>
            <a:ext cx="498669" cy="703273"/>
            <a:chOff x="3260589" y="1822081"/>
            <a:chExt cx="498669" cy="703273"/>
          </a:xfrm>
        </p:grpSpPr>
        <p:sp>
          <p:nvSpPr>
            <p:cNvPr id="200" name="Google Shape;200;p30"/>
            <p:cNvSpPr/>
            <p:nvPr/>
          </p:nvSpPr>
          <p:spPr>
            <a:xfrm>
              <a:off x="3260658" y="1822081"/>
              <a:ext cx="498600" cy="351600"/>
            </a:xfrm>
            <a:prstGeom prst="rtTriangle">
              <a:avLst/>
            </a:pr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01" name="Google Shape;201;p30"/>
            <p:cNvSpPr/>
            <p:nvPr/>
          </p:nvSpPr>
          <p:spPr>
            <a:xfrm rot="5400000">
              <a:off x="3334089" y="2100254"/>
              <a:ext cx="351600" cy="498600"/>
            </a:xfrm>
            <a:prstGeom prst="rtTriangle">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202" name="Google Shape;202;p30"/>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HOW WILL YOU INTERPRET AN AUTOSOMAL RECESSIVE DISORDER</a:t>
            </a:r>
            <a:endParaRPr b="1" baseline="30000" sz="2000">
              <a:solidFill>
                <a:srgbClr val="990000"/>
              </a:solidFill>
              <a:latin typeface="Cabin"/>
              <a:ea typeface="Cabin"/>
              <a:cs typeface="Cabin"/>
              <a:sym typeface="Cabin"/>
            </a:endParaRPr>
          </a:p>
        </p:txBody>
      </p:sp>
      <p:cxnSp>
        <p:nvCxnSpPr>
          <p:cNvPr id="203" name="Google Shape;203;p30"/>
          <p:cNvCxnSpPr/>
          <p:nvPr/>
        </p:nvCxnSpPr>
        <p:spPr>
          <a:xfrm>
            <a:off x="757297" y="1070627"/>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04" name="Google Shape;204;p30"/>
          <p:cNvSpPr txBox="1"/>
          <p:nvPr/>
        </p:nvSpPr>
        <p:spPr>
          <a:xfrm>
            <a:off x="758623" y="323325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SCREENING FOR HBV (ds-DNA)</a:t>
            </a:r>
            <a:endParaRPr b="1" sz="2000">
              <a:solidFill>
                <a:srgbClr val="990000"/>
              </a:solidFill>
              <a:latin typeface="Cabin"/>
              <a:ea typeface="Cabin"/>
              <a:cs typeface="Cabin"/>
              <a:sym typeface="Cabin"/>
            </a:endParaRPr>
          </a:p>
        </p:txBody>
      </p:sp>
      <p:cxnSp>
        <p:nvCxnSpPr>
          <p:cNvPr id="205" name="Google Shape;205;p30"/>
          <p:cNvCxnSpPr/>
          <p:nvPr/>
        </p:nvCxnSpPr>
        <p:spPr>
          <a:xfrm>
            <a:off x="755994" y="371043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06" name="Google Shape;206;p30"/>
          <p:cNvSpPr txBox="1"/>
          <p:nvPr/>
        </p:nvSpPr>
        <p:spPr>
          <a:xfrm>
            <a:off x="658575" y="3842250"/>
            <a:ext cx="6109500" cy="260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Who is HBV CARRIER?</a:t>
            </a:r>
            <a:endParaRPr b="1">
              <a:solidFill>
                <a:srgbClr val="990000"/>
              </a:solidFill>
              <a:latin typeface="Cabin"/>
              <a:ea typeface="Cabin"/>
              <a:cs typeface="Cabin"/>
              <a:sym typeface="Cabin"/>
            </a:endParaRPr>
          </a:p>
          <a:p>
            <a:pPr indent="-317500" lvl="1" marL="914400" rtl="0" algn="l">
              <a:spcBef>
                <a:spcPts val="0"/>
              </a:spcBef>
              <a:spcAft>
                <a:spcPts val="0"/>
              </a:spcAft>
              <a:buSzPts val="1400"/>
              <a:buFont typeface="Cabin"/>
              <a:buChar char="○"/>
            </a:pPr>
            <a:r>
              <a:rPr lang="ar">
                <a:solidFill>
                  <a:schemeClr val="dk1"/>
                </a:solidFill>
                <a:latin typeface="Cabin"/>
                <a:ea typeface="Cabin"/>
                <a:cs typeface="Cabin"/>
                <a:sym typeface="Cabin"/>
              </a:rPr>
              <a:t>Following an acute HBV infection , which may be sub-clinical 5-10% of patients will not clear the Virus and will become carrier’s of HbsAg.</a:t>
            </a:r>
            <a:endParaRPr>
              <a:solidFill>
                <a:schemeClr val="dk1"/>
              </a:solidFill>
              <a:latin typeface="Cabin"/>
              <a:ea typeface="Cabin"/>
              <a:cs typeface="Cabin"/>
              <a:sym typeface="Cabin"/>
            </a:endParaRPr>
          </a:p>
          <a:p>
            <a:pPr indent="-317500" lvl="1" marL="914400" rtl="0" algn="l">
              <a:spcBef>
                <a:spcPts val="0"/>
              </a:spcBef>
              <a:spcAft>
                <a:spcPts val="0"/>
              </a:spcAft>
              <a:buSzPts val="1400"/>
              <a:buFont typeface="Cabin"/>
              <a:buChar char="○"/>
            </a:pPr>
            <a:r>
              <a:rPr lang="ar">
                <a:solidFill>
                  <a:schemeClr val="dk1"/>
                </a:solidFill>
                <a:latin typeface="Cabin"/>
                <a:ea typeface="Cabin"/>
                <a:cs typeface="Cabin"/>
                <a:sym typeface="Cabin"/>
              </a:rPr>
              <a:t>Carriers are usually discovered incidentally on blood Test either Pre marital examination or routine health check-up or blood Donation.</a:t>
            </a:r>
            <a:endParaRPr>
              <a:solidFill>
                <a:schemeClr val="dk1"/>
              </a:solidFill>
              <a:latin typeface="Cabin"/>
              <a:ea typeface="Cabin"/>
              <a:cs typeface="Cabin"/>
              <a:sym typeface="Cabin"/>
            </a:endParaRPr>
          </a:p>
          <a:p>
            <a:pPr indent="-317500" lvl="0" marL="457200" rtl="0" algn="l">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Healthy HBsAg Carriers:</a:t>
            </a:r>
            <a:endParaRPr b="1">
              <a:solidFill>
                <a:srgbClr val="990000"/>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HBsAg : Positive.</a:t>
            </a:r>
            <a:endParaRPr>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HBeAg : Negative.</a:t>
            </a:r>
            <a:endParaRPr>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HBe-antibody: Positive.</a:t>
            </a:r>
            <a:endParaRPr>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HBV-DNA: Negative.</a:t>
            </a:r>
            <a:endParaRPr>
              <a:solidFill>
                <a:schemeClr val="dk1"/>
              </a:solidFill>
              <a:latin typeface="Cabin"/>
              <a:ea typeface="Cabin"/>
              <a:cs typeface="Cabin"/>
              <a:sym typeface="Cabin"/>
            </a:endParaRPr>
          </a:p>
        </p:txBody>
      </p:sp>
      <p:sp>
        <p:nvSpPr>
          <p:cNvPr id="207" name="Google Shape;207;p30"/>
          <p:cNvSpPr txBox="1"/>
          <p:nvPr/>
        </p:nvSpPr>
        <p:spPr>
          <a:xfrm>
            <a:off x="850923" y="6444351"/>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Clr>
                <a:schemeClr val="dk1"/>
              </a:buClr>
              <a:buSzPts val="1100"/>
              <a:buFont typeface="Arial"/>
              <a:buNone/>
            </a:pPr>
            <a:r>
              <a:rPr b="1" lang="ar" sz="2000">
                <a:solidFill>
                  <a:srgbClr val="990000"/>
                </a:solidFill>
                <a:latin typeface="Cabin"/>
                <a:ea typeface="Cabin"/>
                <a:cs typeface="Cabin"/>
                <a:sym typeface="Cabin"/>
              </a:rPr>
              <a:t>SCREENING FOR HCV (ss-RNA)</a:t>
            </a:r>
            <a:endParaRPr b="1" sz="2000">
              <a:solidFill>
                <a:srgbClr val="990000"/>
              </a:solidFill>
              <a:latin typeface="Cabin"/>
              <a:ea typeface="Cabin"/>
              <a:cs typeface="Cabin"/>
              <a:sym typeface="Cabin"/>
            </a:endParaRPr>
          </a:p>
        </p:txBody>
      </p:sp>
      <p:cxnSp>
        <p:nvCxnSpPr>
          <p:cNvPr id="208" name="Google Shape;208;p30"/>
          <p:cNvCxnSpPr/>
          <p:nvPr/>
        </p:nvCxnSpPr>
        <p:spPr>
          <a:xfrm>
            <a:off x="848294" y="692153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09" name="Google Shape;209;p30"/>
          <p:cNvSpPr txBox="1"/>
          <p:nvPr/>
        </p:nvSpPr>
        <p:spPr>
          <a:xfrm>
            <a:off x="726575" y="7053350"/>
            <a:ext cx="6109500" cy="225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It is 70-90 % of cases found in post-transfusion cases.</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Again mostly found incidentally during:</a:t>
            </a:r>
            <a:endParaRPr>
              <a:solidFill>
                <a:schemeClr val="dk1"/>
              </a:solidFill>
              <a:latin typeface="Cabin"/>
              <a:ea typeface="Cabin"/>
              <a:cs typeface="Cabin"/>
              <a:sym typeface="Cabin"/>
            </a:endParaRPr>
          </a:p>
          <a:p>
            <a:pPr indent="-317500" lvl="1" marL="9144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Pre marital screening OR routine check-up or Blood donation.</a:t>
            </a:r>
            <a:endParaRPr>
              <a:solidFill>
                <a:schemeClr val="dk1"/>
              </a:solidFill>
              <a:latin typeface="Cabin"/>
              <a:ea typeface="Cabin"/>
              <a:cs typeface="Cabin"/>
              <a:sym typeface="Cabin"/>
            </a:endParaRPr>
          </a:p>
          <a:p>
            <a:pPr indent="-317500" lvl="0" marL="457200" rtl="0" algn="l">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Not easily spread through sexual –contact.</a:t>
            </a:r>
            <a:endParaRPr>
              <a:solidFill>
                <a:schemeClr val="dk1"/>
              </a:solidFill>
              <a:latin typeface="Cabin"/>
              <a:ea typeface="Cabin"/>
              <a:cs typeface="Cabin"/>
              <a:sym typeface="Cabin"/>
            </a:endParaRPr>
          </a:p>
          <a:p>
            <a:pPr indent="-317500" lvl="0" marL="457200" rtl="0" algn="l">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Fate of HCV</a:t>
            </a:r>
            <a:r>
              <a:rPr b="1" lang="ar">
                <a:solidFill>
                  <a:srgbClr val="990000"/>
                </a:solidFill>
                <a:latin typeface="Cabin"/>
                <a:ea typeface="Cabin"/>
                <a:cs typeface="Cabin"/>
                <a:sym typeface="Cabin"/>
              </a:rPr>
              <a:t> infection:</a:t>
            </a:r>
            <a:endParaRPr b="1">
              <a:solidFill>
                <a:srgbClr val="990000"/>
              </a:solidFill>
              <a:latin typeface="Cabin"/>
              <a:ea typeface="Cabin"/>
              <a:cs typeface="Cabin"/>
              <a:sym typeface="Cabin"/>
            </a:endParaRPr>
          </a:p>
          <a:p>
            <a:pPr indent="-317500" lvl="1" marL="914400" rtl="0" algn="l">
              <a:spcBef>
                <a:spcPts val="0"/>
              </a:spcBef>
              <a:spcAft>
                <a:spcPts val="0"/>
              </a:spcAft>
              <a:buClr>
                <a:srgbClr val="FF0000"/>
              </a:buClr>
              <a:buSzPts val="1400"/>
              <a:buFont typeface="Cabin"/>
              <a:buChar char="○"/>
            </a:pPr>
            <a:r>
              <a:rPr lang="ar">
                <a:solidFill>
                  <a:srgbClr val="FF0000"/>
                </a:solidFill>
                <a:latin typeface="Cabin"/>
                <a:ea typeface="Cabin"/>
                <a:cs typeface="Cabin"/>
                <a:sym typeface="Cabin"/>
              </a:rPr>
              <a:t>No carrier state found.</a:t>
            </a:r>
            <a:endParaRPr>
              <a:solidFill>
                <a:srgbClr val="FF0000"/>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Chronic liver disease - 70-80% of cases.</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Cirrhosis of Liver - 5% of cases.</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Hepatoma - 15 % of cases.</a:t>
            </a:r>
            <a:endParaRPr>
              <a:solidFill>
                <a:schemeClr val="dk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1"/>
          <p:cNvSpPr txBox="1"/>
          <p:nvPr/>
        </p:nvSpPr>
        <p:spPr>
          <a:xfrm>
            <a:off x="825286" y="30538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SCREENING FOR HIV</a:t>
            </a:r>
            <a:endParaRPr b="1" sz="2000">
              <a:solidFill>
                <a:srgbClr val="990000"/>
              </a:solidFill>
              <a:latin typeface="Cabin"/>
              <a:ea typeface="Cabin"/>
              <a:cs typeface="Cabin"/>
              <a:sym typeface="Cabin"/>
            </a:endParaRPr>
          </a:p>
        </p:txBody>
      </p:sp>
      <p:cxnSp>
        <p:nvCxnSpPr>
          <p:cNvPr id="215" name="Google Shape;215;p31"/>
          <p:cNvCxnSpPr/>
          <p:nvPr/>
        </p:nvCxnSpPr>
        <p:spPr>
          <a:xfrm>
            <a:off x="822657" y="782565"/>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16" name="Google Shape;216;p31"/>
          <p:cNvSpPr txBox="1"/>
          <p:nvPr/>
        </p:nvSpPr>
        <p:spPr>
          <a:xfrm>
            <a:off x="725238" y="914380"/>
            <a:ext cx="6109500" cy="2602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HIV is a Retrovirus infecting T-Helper cells bearing the CD4 receptors.</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Transmission is sexual - 60-70% of cases.</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From mother to child - 90% of cases.</a:t>
            </a:r>
            <a:endParaRPr>
              <a:solidFill>
                <a:schemeClr val="dk1"/>
              </a:solidFill>
              <a:latin typeface="Cabin"/>
              <a:ea typeface="Cabin"/>
              <a:cs typeface="Cabin"/>
              <a:sym typeface="Cabin"/>
            </a:endParaRPr>
          </a:p>
          <a:p>
            <a:pPr indent="-317500" lvl="0" marL="457200" rtl="0" algn="l">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Fate of HIV-Antibodies:</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Confirmed by Western blot Test.  </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Presence of HIV-antibodies gives no indication about disease progression. After exposure to HIV –infected person it may take upto 3 months to become positive. </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 Consider repeating this test  if exposure may have occurred &lt; than 3 months prior to testing.</a:t>
            </a:r>
            <a:endParaRPr>
              <a:solidFill>
                <a:schemeClr val="dk1"/>
              </a:solidFill>
              <a:latin typeface="Cabin"/>
              <a:ea typeface="Cabin"/>
              <a:cs typeface="Cabin"/>
              <a:sym typeface="Cabin"/>
            </a:endParaRPr>
          </a:p>
        </p:txBody>
      </p:sp>
      <p:sp>
        <p:nvSpPr>
          <p:cNvPr id="217" name="Google Shape;217;p31"/>
          <p:cNvSpPr txBox="1"/>
          <p:nvPr/>
        </p:nvSpPr>
        <p:spPr>
          <a:xfrm>
            <a:off x="727873" y="3637880"/>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WHAT WILL HAPPEN AFTER THESE TESTS?</a:t>
            </a:r>
            <a:endParaRPr b="1" sz="2000">
              <a:solidFill>
                <a:srgbClr val="990000"/>
              </a:solidFill>
              <a:latin typeface="Cabin"/>
              <a:ea typeface="Cabin"/>
              <a:cs typeface="Cabin"/>
              <a:sym typeface="Cabin"/>
            </a:endParaRPr>
          </a:p>
        </p:txBody>
      </p:sp>
      <p:cxnSp>
        <p:nvCxnSpPr>
          <p:cNvPr id="218" name="Google Shape;218;p31"/>
          <p:cNvCxnSpPr/>
          <p:nvPr/>
        </p:nvCxnSpPr>
        <p:spPr>
          <a:xfrm>
            <a:off x="725244" y="4115066"/>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19" name="Google Shape;219;p31"/>
          <p:cNvSpPr txBox="1"/>
          <p:nvPr/>
        </p:nvSpPr>
        <p:spPr>
          <a:xfrm>
            <a:off x="844650" y="4188825"/>
            <a:ext cx="5622000" cy="43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sz="1800">
                <a:solidFill>
                  <a:schemeClr val="dk1"/>
                </a:solidFill>
                <a:latin typeface="Cabin"/>
                <a:ea typeface="Cabin"/>
                <a:cs typeface="Cabin"/>
                <a:sym typeface="Cabin"/>
              </a:rPr>
              <a:t>“Consult Your Family Physician”.</a:t>
            </a:r>
            <a:endParaRPr b="1" sz="1800">
              <a:solidFill>
                <a:schemeClr val="dk1"/>
              </a:solidFill>
              <a:latin typeface="Cabin"/>
              <a:ea typeface="Cabin"/>
              <a:cs typeface="Cabin"/>
              <a:sym typeface="Cabin"/>
            </a:endParaRPr>
          </a:p>
        </p:txBody>
      </p:sp>
      <p:sp>
        <p:nvSpPr>
          <p:cNvPr id="220" name="Google Shape;220;p31"/>
          <p:cNvSpPr txBox="1"/>
          <p:nvPr/>
        </p:nvSpPr>
        <p:spPr>
          <a:xfrm>
            <a:off x="624600" y="4836208"/>
            <a:ext cx="631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WHAT STEPS A FAMILY PHYSICIAN SHOULD TAKE?</a:t>
            </a:r>
            <a:endParaRPr b="1" sz="2000">
              <a:solidFill>
                <a:srgbClr val="990000"/>
              </a:solidFill>
              <a:latin typeface="Cabin"/>
              <a:ea typeface="Cabin"/>
              <a:cs typeface="Cabin"/>
              <a:sym typeface="Cabin"/>
            </a:endParaRPr>
          </a:p>
        </p:txBody>
      </p:sp>
      <p:cxnSp>
        <p:nvCxnSpPr>
          <p:cNvPr id="221" name="Google Shape;221;p31"/>
          <p:cNvCxnSpPr/>
          <p:nvPr/>
        </p:nvCxnSpPr>
        <p:spPr>
          <a:xfrm>
            <a:off x="820019" y="535018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22" name="Google Shape;222;p31"/>
          <p:cNvSpPr txBox="1"/>
          <p:nvPr/>
        </p:nvSpPr>
        <p:spPr>
          <a:xfrm>
            <a:off x="698300" y="5482000"/>
            <a:ext cx="6109500" cy="392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In case of carrier for hemoglobinopathies:</a:t>
            </a:r>
            <a:endParaRPr b="1">
              <a:solidFill>
                <a:srgbClr val="990000"/>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The future couple should be advised that after marriage your children could suffer from Sickle Cell anemia or Thalassemia.</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The physician will not issue the premarital fitness certificate.</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The decision will be for the future couple whether to go ahead with the marriage or not.</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In case of infection with HIV or Hepatitis viruses:</a:t>
            </a:r>
            <a:endParaRPr b="1">
              <a:solidFill>
                <a:srgbClr val="990000"/>
              </a:solidFill>
              <a:latin typeface="Cabin"/>
              <a:ea typeface="Cabin"/>
              <a:cs typeface="Cabin"/>
              <a:sym typeface="Cabin"/>
            </a:endParaRPr>
          </a:p>
          <a:p>
            <a:pPr indent="-317500" lvl="1" marL="914400" rtl="0" algn="l">
              <a:lnSpc>
                <a:spcPct val="115000"/>
              </a:lnSpc>
              <a:spcBef>
                <a:spcPts val="0"/>
              </a:spcBef>
              <a:spcAft>
                <a:spcPts val="0"/>
              </a:spcAft>
              <a:buSzPts val="1400"/>
              <a:buFont typeface="Cabin"/>
              <a:buChar char="○"/>
            </a:pPr>
            <a:r>
              <a:rPr lang="ar">
                <a:solidFill>
                  <a:schemeClr val="dk1"/>
                </a:solidFill>
                <a:latin typeface="Cabin"/>
                <a:ea typeface="Cabin"/>
                <a:cs typeface="Cabin"/>
                <a:sym typeface="Cabin"/>
              </a:rPr>
              <a:t>The physician will repeat the test before confirming the diagnosis.</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SzPts val="1400"/>
              <a:buFont typeface="Cabin"/>
              <a:buChar char="○"/>
            </a:pPr>
            <a:r>
              <a:rPr lang="ar">
                <a:solidFill>
                  <a:schemeClr val="dk1"/>
                </a:solidFill>
                <a:latin typeface="Cabin"/>
                <a:ea typeface="Cabin"/>
                <a:cs typeface="Cabin"/>
                <a:sym typeface="Cabin"/>
              </a:rPr>
              <a:t>If still positive; will not issue premarital fitness certificate.</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SzPts val="1400"/>
              <a:buFont typeface="Cabin"/>
              <a:buChar char="○"/>
            </a:pPr>
            <a:r>
              <a:rPr lang="ar">
                <a:solidFill>
                  <a:schemeClr val="dk1"/>
                </a:solidFill>
                <a:latin typeface="Cabin"/>
                <a:ea typeface="Cabin"/>
                <a:cs typeface="Cabin"/>
                <a:sym typeface="Cabin"/>
              </a:rPr>
              <a:t>HIV &amp; HCV Positive are encouraged to avoid marriage(for now) – as there is much higher chance to transmit infection to your future spouse.</a:t>
            </a:r>
            <a:endParaRPr>
              <a:solidFill>
                <a:schemeClr val="dk1"/>
              </a:solidFill>
              <a:latin typeface="Cabin"/>
              <a:ea typeface="Cabin"/>
              <a:cs typeface="Cabin"/>
              <a:sym typeface="Cabin"/>
            </a:endParaRPr>
          </a:p>
          <a:p>
            <a:pPr indent="-317500" lvl="1" marL="914400" rtl="0" algn="l">
              <a:lnSpc>
                <a:spcPct val="115000"/>
              </a:lnSpc>
              <a:spcBef>
                <a:spcPts val="0"/>
              </a:spcBef>
              <a:spcAft>
                <a:spcPts val="0"/>
              </a:spcAft>
              <a:buClr>
                <a:srgbClr val="FF0000"/>
              </a:buClr>
              <a:buSzPts val="1400"/>
              <a:buFont typeface="Cabin"/>
              <a:buChar char="○"/>
            </a:pPr>
            <a:r>
              <a:rPr lang="ar">
                <a:solidFill>
                  <a:srgbClr val="FF0000"/>
                </a:solidFill>
                <a:latin typeface="Cabin"/>
                <a:ea typeface="Cabin"/>
                <a:cs typeface="Cabin"/>
                <a:sym typeface="Cabin"/>
              </a:rPr>
              <a:t>In HBV Carriers , the healthy partner is advised to be vaccinated.</a:t>
            </a:r>
            <a:endParaRPr>
              <a:solidFill>
                <a:srgbClr val="FF0000"/>
              </a:solidFill>
              <a:latin typeface="Cabin"/>
              <a:ea typeface="Cabin"/>
              <a:cs typeface="Cabin"/>
              <a:sym typeface="Cabin"/>
            </a:endParaRPr>
          </a:p>
          <a:p>
            <a:pPr indent="-317500" lvl="1" marL="914400" rtl="0" algn="l">
              <a:lnSpc>
                <a:spcPct val="115000"/>
              </a:lnSpc>
              <a:spcBef>
                <a:spcPts val="0"/>
              </a:spcBef>
              <a:spcAft>
                <a:spcPts val="0"/>
              </a:spcAft>
              <a:buClr>
                <a:srgbClr val="FF0000"/>
              </a:buClr>
              <a:buSzPts val="1400"/>
              <a:buFont typeface="Cabin"/>
              <a:buChar char="○"/>
            </a:pPr>
            <a:r>
              <a:rPr lang="ar">
                <a:solidFill>
                  <a:srgbClr val="FF0000"/>
                </a:solidFill>
                <a:latin typeface="Cabin"/>
                <a:ea typeface="Cabin"/>
                <a:cs typeface="Cabin"/>
                <a:sym typeface="Cabin"/>
              </a:rPr>
              <a:t>The HIV ,HCV patient will be informed and referred to a Specialty Clinic for Follow-up.</a:t>
            </a:r>
            <a:endParaRPr>
              <a:solidFill>
                <a:srgbClr val="FF0000"/>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2"/>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ETHICAL ISSUES</a:t>
            </a:r>
            <a:endParaRPr b="1" sz="2000">
              <a:solidFill>
                <a:srgbClr val="990000"/>
              </a:solidFill>
              <a:latin typeface="Cabin"/>
              <a:ea typeface="Cabin"/>
              <a:cs typeface="Cabin"/>
              <a:sym typeface="Cabin"/>
            </a:endParaRPr>
          </a:p>
        </p:txBody>
      </p:sp>
      <p:cxnSp>
        <p:nvCxnSpPr>
          <p:cNvPr id="228" name="Google Shape;228;p32"/>
          <p:cNvCxnSpPr/>
          <p:nvPr/>
        </p:nvCxnSpPr>
        <p:spPr>
          <a:xfrm>
            <a:off x="754672" y="75336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29" name="Google Shape;229;p32"/>
          <p:cNvSpPr txBox="1"/>
          <p:nvPr/>
        </p:nvSpPr>
        <p:spPr>
          <a:xfrm>
            <a:off x="728525" y="885175"/>
            <a:ext cx="5860800" cy="2148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bin"/>
              <a:buChar char="●"/>
            </a:pPr>
            <a:r>
              <a:rPr lang="ar">
                <a:latin typeface="Cabin"/>
                <a:ea typeface="Cabin"/>
                <a:cs typeface="Cabin"/>
                <a:sym typeface="Cabin"/>
              </a:rPr>
              <a:t>U</a:t>
            </a:r>
            <a:r>
              <a:rPr lang="ar">
                <a:latin typeface="Cabin"/>
                <a:ea typeface="Cabin"/>
                <a:cs typeface="Cabin"/>
                <a:sym typeface="Cabin"/>
              </a:rPr>
              <a:t>sually  premarital screening comes too late for couples to change their opinions about marriage.  </a:t>
            </a:r>
            <a:endParaRPr>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latin typeface="Cabin"/>
                <a:ea typeface="Cabin"/>
                <a:cs typeface="Cabin"/>
                <a:sym typeface="Cabin"/>
              </a:rPr>
              <a:t>By this time they are already committed for this relationship.</a:t>
            </a:r>
            <a:endParaRPr>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latin typeface="Cabin"/>
                <a:ea typeface="Cabin"/>
                <a:cs typeface="Cabin"/>
                <a:sym typeface="Cabin"/>
              </a:rPr>
              <a:t>Which spouse would be affected the most? Male or female?</a:t>
            </a:r>
            <a:endParaRPr>
              <a:latin typeface="Cabin"/>
              <a:ea typeface="Cabin"/>
              <a:cs typeface="Cabin"/>
              <a:sym typeface="Cabin"/>
            </a:endParaRPr>
          </a:p>
          <a:p>
            <a:pPr indent="-317500" lvl="1" marL="914400" rtl="0" algn="l">
              <a:lnSpc>
                <a:spcPct val="115000"/>
              </a:lnSpc>
              <a:spcBef>
                <a:spcPts val="0"/>
              </a:spcBef>
              <a:spcAft>
                <a:spcPts val="0"/>
              </a:spcAft>
              <a:buClr>
                <a:srgbClr val="6AA84F"/>
              </a:buClr>
              <a:buSzPts val="1400"/>
              <a:buFont typeface="Cabin"/>
              <a:buChar char="○"/>
            </a:pPr>
            <a:r>
              <a:rPr lang="ar">
                <a:solidFill>
                  <a:srgbClr val="6AA84F"/>
                </a:solidFill>
                <a:latin typeface="Cabin"/>
                <a:ea typeface="Cabin"/>
                <a:cs typeface="Cabin"/>
                <a:sym typeface="Cabin"/>
              </a:rPr>
              <a:t>Both of them.</a:t>
            </a:r>
            <a:endParaRPr>
              <a:solidFill>
                <a:srgbClr val="6AA84F"/>
              </a:solidFill>
              <a:latin typeface="Cabin"/>
              <a:ea typeface="Cabin"/>
              <a:cs typeface="Cabin"/>
              <a:sym typeface="Cabin"/>
            </a:endParaRPr>
          </a:p>
          <a:p>
            <a:pPr indent="-317500" lvl="0" marL="457200" rtl="0" algn="l">
              <a:lnSpc>
                <a:spcPct val="115000"/>
              </a:lnSpc>
              <a:spcBef>
                <a:spcPts val="0"/>
              </a:spcBef>
              <a:spcAft>
                <a:spcPts val="0"/>
              </a:spcAft>
              <a:buSzPts val="1400"/>
              <a:buFont typeface="Cabin"/>
              <a:buChar char="●"/>
            </a:pPr>
            <a:r>
              <a:rPr lang="ar">
                <a:latin typeface="Cabin"/>
                <a:ea typeface="Cabin"/>
                <a:cs typeface="Cabin"/>
                <a:sym typeface="Cabin"/>
              </a:rPr>
              <a:t>Is it a stigma or dilemma for the female?</a:t>
            </a:r>
            <a:endParaRPr>
              <a:latin typeface="Cabin"/>
              <a:ea typeface="Cabin"/>
              <a:cs typeface="Cabin"/>
              <a:sym typeface="Cabin"/>
            </a:endParaRPr>
          </a:p>
          <a:p>
            <a:pPr indent="-317500" lvl="1" marL="914400" rtl="0" algn="l">
              <a:lnSpc>
                <a:spcPct val="115000"/>
              </a:lnSpc>
              <a:spcBef>
                <a:spcPts val="0"/>
              </a:spcBef>
              <a:spcAft>
                <a:spcPts val="0"/>
              </a:spcAft>
              <a:buClr>
                <a:srgbClr val="6AA84F"/>
              </a:buClr>
              <a:buSzPts val="1400"/>
              <a:buFont typeface="Cabin"/>
              <a:buChar char="○"/>
            </a:pPr>
            <a:r>
              <a:rPr lang="ar">
                <a:solidFill>
                  <a:srgbClr val="6AA84F"/>
                </a:solidFill>
                <a:latin typeface="Cabin"/>
                <a:ea typeface="Cabin"/>
                <a:cs typeface="Cabin"/>
                <a:sym typeface="Cabin"/>
              </a:rPr>
              <a:t>It may prevent her from getting married.</a:t>
            </a:r>
            <a:endParaRPr>
              <a:solidFill>
                <a:srgbClr val="6AA84F"/>
              </a:solidFill>
              <a:latin typeface="Cabin"/>
              <a:ea typeface="Cabin"/>
              <a:cs typeface="Cabin"/>
              <a:sym typeface="Cabin"/>
            </a:endParaRPr>
          </a:p>
          <a:p>
            <a:pPr indent="0" lvl="0" marL="0" rtl="0" algn="l">
              <a:lnSpc>
                <a:spcPct val="115000"/>
              </a:lnSpc>
              <a:spcBef>
                <a:spcPts val="0"/>
              </a:spcBef>
              <a:spcAft>
                <a:spcPts val="0"/>
              </a:spcAft>
              <a:buNone/>
            </a:pPr>
            <a:r>
              <a:t/>
            </a:r>
            <a:endParaRPr>
              <a:latin typeface="Cabin"/>
              <a:ea typeface="Cabin"/>
              <a:cs typeface="Cabin"/>
              <a:sym typeface="Cabin"/>
            </a:endParaRPr>
          </a:p>
        </p:txBody>
      </p:sp>
      <p:sp>
        <p:nvSpPr>
          <p:cNvPr id="230" name="Google Shape;230;p32"/>
          <p:cNvSpPr/>
          <p:nvPr/>
        </p:nvSpPr>
        <p:spPr>
          <a:xfrm>
            <a:off x="3230378" y="6786616"/>
            <a:ext cx="680700" cy="636600"/>
          </a:xfrm>
          <a:prstGeom prst="ellipse">
            <a:avLst/>
          </a:prstGeom>
          <a:solidFill>
            <a:srgbClr val="EA9999"/>
          </a:solidFill>
          <a:ln cap="flat" cmpd="sng" w="19050">
            <a:solidFill>
              <a:srgbClr val="EA9999"/>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1800">
                <a:solidFill>
                  <a:srgbClr val="FFFFFF"/>
                </a:solidFill>
                <a:latin typeface="Cabin"/>
                <a:ea typeface="Cabin"/>
                <a:cs typeface="Cabin"/>
                <a:sym typeface="Cabin"/>
              </a:rPr>
              <a:t>&amp;</a:t>
            </a:r>
            <a:endParaRPr b="1" sz="1800">
              <a:solidFill>
                <a:srgbClr val="FFFFFF"/>
              </a:solidFill>
              <a:latin typeface="Cabin"/>
              <a:ea typeface="Cabin"/>
              <a:cs typeface="Cabin"/>
              <a:sym typeface="Cabin"/>
            </a:endParaRPr>
          </a:p>
        </p:txBody>
      </p:sp>
      <p:cxnSp>
        <p:nvCxnSpPr>
          <p:cNvPr id="231" name="Google Shape;231;p32"/>
          <p:cNvCxnSpPr>
            <a:stCxn id="230" idx="6"/>
          </p:cNvCxnSpPr>
          <p:nvPr/>
        </p:nvCxnSpPr>
        <p:spPr>
          <a:xfrm>
            <a:off x="3911078" y="7104916"/>
            <a:ext cx="2560500" cy="0"/>
          </a:xfrm>
          <a:prstGeom prst="straightConnector1">
            <a:avLst/>
          </a:prstGeom>
          <a:noFill/>
          <a:ln cap="flat" cmpd="sng" w="19050">
            <a:solidFill>
              <a:srgbClr val="E06666"/>
            </a:solidFill>
            <a:prstDash val="solid"/>
            <a:round/>
            <a:headEnd len="med" w="med" type="none"/>
            <a:tailEnd len="med" w="med" type="oval"/>
          </a:ln>
        </p:spPr>
      </p:cxnSp>
      <p:cxnSp>
        <p:nvCxnSpPr>
          <p:cNvPr id="232" name="Google Shape;232;p32"/>
          <p:cNvCxnSpPr>
            <a:endCxn id="230" idx="2"/>
          </p:cNvCxnSpPr>
          <p:nvPr/>
        </p:nvCxnSpPr>
        <p:spPr>
          <a:xfrm>
            <a:off x="766778" y="7104916"/>
            <a:ext cx="2463600" cy="0"/>
          </a:xfrm>
          <a:prstGeom prst="straightConnector1">
            <a:avLst/>
          </a:prstGeom>
          <a:noFill/>
          <a:ln cap="flat" cmpd="sng" w="19050">
            <a:solidFill>
              <a:srgbClr val="E06666"/>
            </a:solidFill>
            <a:prstDash val="solid"/>
            <a:round/>
            <a:headEnd len="med" w="med" type="oval"/>
            <a:tailEnd len="med" w="med" type="none"/>
          </a:ln>
        </p:spPr>
      </p:cxnSp>
      <p:sp>
        <p:nvSpPr>
          <p:cNvPr id="233" name="Google Shape;233;p32"/>
          <p:cNvSpPr txBox="1"/>
          <p:nvPr/>
        </p:nvSpPr>
        <p:spPr>
          <a:xfrm>
            <a:off x="3989525" y="6786626"/>
            <a:ext cx="2403600" cy="23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1500">
                <a:solidFill>
                  <a:srgbClr val="990000"/>
                </a:solidFill>
                <a:latin typeface="Cabin"/>
                <a:ea typeface="Cabin"/>
                <a:cs typeface="Cabin"/>
                <a:sym typeface="Cabin"/>
              </a:rPr>
              <a:t>Discuss Consanguinity</a:t>
            </a:r>
            <a:endParaRPr b="1" sz="1500">
              <a:solidFill>
                <a:srgbClr val="990000"/>
              </a:solidFill>
              <a:latin typeface="Cabin"/>
              <a:ea typeface="Cabin"/>
              <a:cs typeface="Cabin"/>
              <a:sym typeface="Cabin"/>
            </a:endParaRPr>
          </a:p>
        </p:txBody>
      </p:sp>
      <p:sp>
        <p:nvSpPr>
          <p:cNvPr id="234" name="Google Shape;234;p32"/>
          <p:cNvSpPr txBox="1"/>
          <p:nvPr/>
        </p:nvSpPr>
        <p:spPr>
          <a:xfrm>
            <a:off x="728530" y="6786635"/>
            <a:ext cx="2540100" cy="23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1500">
                <a:solidFill>
                  <a:srgbClr val="990000"/>
                </a:solidFill>
                <a:latin typeface="Cabin"/>
                <a:ea typeface="Cabin"/>
                <a:cs typeface="Cabin"/>
                <a:sym typeface="Cabin"/>
              </a:rPr>
              <a:t>Discuss Genetic Counseling</a:t>
            </a:r>
            <a:endParaRPr b="1" sz="1500">
              <a:solidFill>
                <a:srgbClr val="990000"/>
              </a:solidFill>
              <a:latin typeface="Cabin"/>
              <a:ea typeface="Cabin"/>
              <a:cs typeface="Cabin"/>
              <a:sym typeface="Cabin"/>
            </a:endParaRPr>
          </a:p>
        </p:txBody>
      </p:sp>
      <p:sp>
        <p:nvSpPr>
          <p:cNvPr id="235" name="Google Shape;235;p32"/>
          <p:cNvSpPr txBox="1"/>
          <p:nvPr/>
        </p:nvSpPr>
        <p:spPr>
          <a:xfrm>
            <a:off x="3911075" y="7095700"/>
            <a:ext cx="2639700" cy="1824000"/>
          </a:xfrm>
          <a:prstGeom prst="rect">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Cabin"/>
              <a:buChar char="-"/>
            </a:pPr>
            <a:r>
              <a:rPr lang="ar" sz="1300">
                <a:latin typeface="Cabin"/>
                <a:ea typeface="Cabin"/>
                <a:cs typeface="Cabin"/>
                <a:sym typeface="Cabin"/>
              </a:rPr>
              <a:t>Relationships by blood or common ancestry, in which the chances of offspring inheriting a recessive allele for a disease are increased.</a:t>
            </a:r>
            <a:r>
              <a:rPr lang="ar" sz="1300">
                <a:latin typeface="Cabin"/>
                <a:ea typeface="Cabin"/>
                <a:cs typeface="Cabin"/>
                <a:sym typeface="Cabin"/>
              </a:rPr>
              <a:t>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The closer the relationship, the greater the risk. </a:t>
            </a:r>
            <a:r>
              <a:rPr lang="ar" sz="1000">
                <a:latin typeface="Cabin"/>
                <a:ea typeface="Cabin"/>
                <a:cs typeface="Cabin"/>
                <a:sym typeface="Cabin"/>
              </a:rPr>
              <a:t>(especially cousin marriages).</a:t>
            </a:r>
            <a:endParaRPr sz="1000">
              <a:latin typeface="Cabin"/>
              <a:ea typeface="Cabin"/>
              <a:cs typeface="Cabin"/>
              <a:sym typeface="Cabin"/>
            </a:endParaRPr>
          </a:p>
        </p:txBody>
      </p:sp>
      <p:sp>
        <p:nvSpPr>
          <p:cNvPr id="236" name="Google Shape;236;p32"/>
          <p:cNvSpPr txBox="1"/>
          <p:nvPr/>
        </p:nvSpPr>
        <p:spPr>
          <a:xfrm>
            <a:off x="590625" y="7095700"/>
            <a:ext cx="2639700" cy="1824000"/>
          </a:xfrm>
          <a:prstGeom prst="rect">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Cabin"/>
              <a:buChar char="-"/>
            </a:pPr>
            <a:r>
              <a:rPr lang="ar" sz="1300">
                <a:latin typeface="Cabin"/>
                <a:ea typeface="Cabin"/>
                <a:cs typeface="Cabin"/>
                <a:sym typeface="Cabin"/>
              </a:rPr>
              <a:t>Encourage individual or family to  obtain information about a genetic condition that may </a:t>
            </a:r>
            <a:r>
              <a:rPr lang="ar" sz="1300">
                <a:latin typeface="Cabin"/>
                <a:ea typeface="Cabin"/>
                <a:cs typeface="Cabin"/>
                <a:sym typeface="Cabin"/>
              </a:rPr>
              <a:t>affect</a:t>
            </a:r>
            <a:r>
              <a:rPr lang="ar" sz="1300">
                <a:latin typeface="Cabin"/>
                <a:ea typeface="Cabin"/>
                <a:cs typeface="Cabin"/>
                <a:sym typeface="Cabin"/>
              </a:rPr>
              <a:t> them, so that they can make appropriate decisions about marriage, reproduction and health management.</a:t>
            </a:r>
            <a:endParaRPr sz="1300">
              <a:latin typeface="Cabin"/>
              <a:ea typeface="Cabin"/>
              <a:cs typeface="Cabin"/>
              <a:sym typeface="Cabin"/>
            </a:endParaRPr>
          </a:p>
        </p:txBody>
      </p:sp>
      <p:sp>
        <p:nvSpPr>
          <p:cNvPr id="237" name="Google Shape;237;p32"/>
          <p:cNvSpPr txBox="1"/>
          <p:nvPr/>
        </p:nvSpPr>
        <p:spPr>
          <a:xfrm>
            <a:off x="732998" y="2817388"/>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A TABOO FOR FEMALE</a:t>
            </a:r>
            <a:endParaRPr b="1" sz="2000">
              <a:solidFill>
                <a:srgbClr val="990000"/>
              </a:solidFill>
              <a:latin typeface="Cabin"/>
              <a:ea typeface="Cabin"/>
              <a:cs typeface="Cabin"/>
              <a:sym typeface="Cabin"/>
            </a:endParaRPr>
          </a:p>
        </p:txBody>
      </p:sp>
      <p:cxnSp>
        <p:nvCxnSpPr>
          <p:cNvPr id="238" name="Google Shape;238;p32"/>
          <p:cNvCxnSpPr/>
          <p:nvPr/>
        </p:nvCxnSpPr>
        <p:spPr>
          <a:xfrm>
            <a:off x="730369" y="3294574"/>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39" name="Google Shape;239;p32"/>
          <p:cNvSpPr txBox="1"/>
          <p:nvPr/>
        </p:nvSpPr>
        <p:spPr>
          <a:xfrm>
            <a:off x="632950" y="3426392"/>
            <a:ext cx="6109500" cy="819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Rejecting marriage on these ground may affect her Social Life.</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Sometimes this stigma may prevent her from ever getting Married.</a:t>
            </a:r>
            <a:endParaRPr b="1">
              <a:latin typeface="Cabin"/>
              <a:ea typeface="Cabin"/>
              <a:cs typeface="Cabin"/>
              <a:sym typeface="Cabin"/>
            </a:endParaRPr>
          </a:p>
        </p:txBody>
      </p:sp>
      <p:sp>
        <p:nvSpPr>
          <p:cNvPr id="240" name="Google Shape;240;p32"/>
          <p:cNvSpPr txBox="1"/>
          <p:nvPr/>
        </p:nvSpPr>
        <p:spPr>
          <a:xfrm>
            <a:off x="732998" y="4272388"/>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STIGMA FOR MALE OR FEMALE</a:t>
            </a:r>
            <a:endParaRPr b="1" sz="2000">
              <a:solidFill>
                <a:srgbClr val="990000"/>
              </a:solidFill>
              <a:latin typeface="Cabin"/>
              <a:ea typeface="Cabin"/>
              <a:cs typeface="Cabin"/>
              <a:sym typeface="Cabin"/>
            </a:endParaRPr>
          </a:p>
        </p:txBody>
      </p:sp>
      <p:cxnSp>
        <p:nvCxnSpPr>
          <p:cNvPr id="241" name="Google Shape;241;p32"/>
          <p:cNvCxnSpPr/>
          <p:nvPr/>
        </p:nvCxnSpPr>
        <p:spPr>
          <a:xfrm>
            <a:off x="730369" y="4749574"/>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42" name="Google Shape;242;p32"/>
          <p:cNvSpPr txBox="1"/>
          <p:nvPr/>
        </p:nvSpPr>
        <p:spPr>
          <a:xfrm>
            <a:off x="632950" y="4881398"/>
            <a:ext cx="6109500" cy="166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HIV-testing also has far-reaching social impact especially when someone is planning to marry.  </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In some communities certain values may clash with concept of premarital HIV-testing with major issues of confidentiality.</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rgbClr val="990000"/>
              </a:buClr>
              <a:buSzPts val="1400"/>
              <a:buFont typeface="Cabin"/>
              <a:buChar char="●"/>
            </a:pPr>
            <a:r>
              <a:rPr b="1" lang="ar">
                <a:solidFill>
                  <a:srgbClr val="990000"/>
                </a:solidFill>
                <a:latin typeface="Cabin"/>
                <a:ea typeface="Cabin"/>
                <a:cs typeface="Cabin"/>
                <a:sym typeface="Cabin"/>
              </a:rPr>
              <a:t>What is family physician role?</a:t>
            </a:r>
            <a:endParaRPr b="1">
              <a:solidFill>
                <a:srgbClr val="990000"/>
              </a:solidFill>
              <a:latin typeface="Cabin"/>
              <a:ea typeface="Cabin"/>
              <a:cs typeface="Cabin"/>
              <a:sym typeface="Cabin"/>
            </a:endParaRPr>
          </a:p>
        </p:txBody>
      </p:sp>
      <p:cxnSp>
        <p:nvCxnSpPr>
          <p:cNvPr id="243" name="Google Shape;243;p32"/>
          <p:cNvCxnSpPr>
            <a:endCxn id="230" idx="1"/>
          </p:cNvCxnSpPr>
          <p:nvPr/>
        </p:nvCxnSpPr>
        <p:spPr>
          <a:xfrm flipH="1" rot="-5400000">
            <a:off x="2679964" y="6229744"/>
            <a:ext cx="675300" cy="624900"/>
          </a:xfrm>
          <a:prstGeom prst="curvedConnector3">
            <a:avLst>
              <a:gd fmla="val 43097" name="adj1"/>
            </a:avLst>
          </a:prstGeom>
          <a:noFill/>
          <a:ln cap="flat" cmpd="sng" w="9525">
            <a:solidFill>
              <a:srgbClr val="E06666"/>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3"/>
          <p:cNvSpPr txBox="1"/>
          <p:nvPr/>
        </p:nvSpPr>
        <p:spPr>
          <a:xfrm>
            <a:off x="685800" y="1204825"/>
            <a:ext cx="6086400" cy="2829900"/>
          </a:xfrm>
          <a:prstGeom prst="rect">
            <a:avLst/>
          </a:prstGeom>
          <a:noFill/>
          <a:ln>
            <a:noFill/>
          </a:ln>
        </p:spPr>
        <p:txBody>
          <a:bodyPr anchorCtr="0" anchor="ctr"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Cabin"/>
              <a:buChar char="●"/>
            </a:pPr>
            <a:r>
              <a:rPr lang="ar" sz="1300">
                <a:solidFill>
                  <a:schemeClr val="dk1"/>
                </a:solidFill>
                <a:latin typeface="Cabin"/>
                <a:ea typeface="Cabin"/>
                <a:cs typeface="Cabin"/>
                <a:sym typeface="Cabin"/>
              </a:rPr>
              <a:t>25-60% of all marriages in Arab regions are consanguineous , with a high incidence of first-cousin marriage.</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ar" sz="1300">
                <a:solidFill>
                  <a:schemeClr val="dk1"/>
                </a:solidFill>
                <a:latin typeface="Cabin"/>
                <a:ea typeface="Cabin"/>
                <a:cs typeface="Cabin"/>
                <a:sym typeface="Cabin"/>
              </a:rPr>
              <a:t> In Saudi Arabia , 90% of couples detected as carriers did not follow the advice and went ahead with their marriages.</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ar" sz="1300">
                <a:solidFill>
                  <a:schemeClr val="dk1"/>
                </a:solidFill>
                <a:latin typeface="Cabin"/>
                <a:ea typeface="Cabin"/>
                <a:cs typeface="Cabin"/>
                <a:sym typeface="Cabin"/>
              </a:rPr>
              <a:t> There are many teachings in Islamic Culture which promote healthy marriage and role of counseling.</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ar" sz="1300">
                <a:solidFill>
                  <a:schemeClr val="dk1"/>
                </a:solidFill>
                <a:latin typeface="Cabin"/>
                <a:ea typeface="Cabin"/>
                <a:cs typeface="Cabin"/>
                <a:sym typeface="Cabin"/>
              </a:rPr>
              <a:t> Marriages between members of same tribe or extended family groups are favored in muslim communities.  </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ar" sz="1300">
                <a:solidFill>
                  <a:schemeClr val="dk1"/>
                </a:solidFill>
                <a:latin typeface="Cabin"/>
                <a:ea typeface="Cabin"/>
                <a:cs typeface="Cabin"/>
                <a:sym typeface="Cabin"/>
              </a:rPr>
              <a:t>Social and familial commitments make it difficult to ask partners to undergo pre marital testing.</a:t>
            </a:r>
            <a:endParaRPr sz="1300">
              <a:solidFill>
                <a:schemeClr val="dk1"/>
              </a:solidFill>
              <a:latin typeface="Cabin"/>
              <a:ea typeface="Cabin"/>
              <a:cs typeface="Cabin"/>
              <a:sym typeface="Cabin"/>
            </a:endParaRPr>
          </a:p>
          <a:p>
            <a:pPr indent="-311150" lvl="0" marL="457200" rtl="0" algn="l">
              <a:lnSpc>
                <a:spcPct val="115000"/>
              </a:lnSpc>
              <a:spcBef>
                <a:spcPts val="0"/>
              </a:spcBef>
              <a:spcAft>
                <a:spcPts val="0"/>
              </a:spcAft>
              <a:buClr>
                <a:schemeClr val="dk1"/>
              </a:buClr>
              <a:buSzPts val="1300"/>
              <a:buFont typeface="Cabin"/>
              <a:buChar char="●"/>
            </a:pPr>
            <a:r>
              <a:rPr lang="ar" sz="1300">
                <a:solidFill>
                  <a:schemeClr val="dk1"/>
                </a:solidFill>
                <a:latin typeface="Cabin"/>
                <a:ea typeface="Cabin"/>
                <a:cs typeface="Cabin"/>
                <a:sym typeface="Cabin"/>
              </a:rPr>
              <a:t> Wrong religious beliefs could be obstacles to premarital screening success regardless of education level.</a:t>
            </a:r>
            <a:endParaRPr sz="1300">
              <a:solidFill>
                <a:schemeClr val="dk1"/>
              </a:solidFill>
              <a:latin typeface="Cabin"/>
              <a:ea typeface="Cabin"/>
              <a:cs typeface="Cabin"/>
              <a:sym typeface="Cabin"/>
            </a:endParaRPr>
          </a:p>
        </p:txBody>
      </p:sp>
      <p:sp>
        <p:nvSpPr>
          <p:cNvPr id="249" name="Google Shape;249;p33"/>
          <p:cNvSpPr txBox="1"/>
          <p:nvPr/>
        </p:nvSpPr>
        <p:spPr>
          <a:xfrm>
            <a:off x="757300" y="276175"/>
            <a:ext cx="58608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PREVALENCE OF CONSANGUINEOUS MARRIAGE IN MUSLIMS COMMUNITY</a:t>
            </a:r>
            <a:endParaRPr b="1" sz="2000">
              <a:solidFill>
                <a:srgbClr val="990000"/>
              </a:solidFill>
              <a:latin typeface="Cabin"/>
              <a:ea typeface="Cabin"/>
              <a:cs typeface="Cabin"/>
              <a:sym typeface="Cabin"/>
            </a:endParaRPr>
          </a:p>
        </p:txBody>
      </p:sp>
      <p:cxnSp>
        <p:nvCxnSpPr>
          <p:cNvPr id="250" name="Google Shape;250;p33"/>
          <p:cNvCxnSpPr/>
          <p:nvPr/>
        </p:nvCxnSpPr>
        <p:spPr>
          <a:xfrm>
            <a:off x="757297" y="1086842"/>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51" name="Google Shape;251;p33"/>
          <p:cNvSpPr txBox="1"/>
          <p:nvPr/>
        </p:nvSpPr>
        <p:spPr>
          <a:xfrm>
            <a:off x="378625" y="4224050"/>
            <a:ext cx="68772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2000">
                <a:solidFill>
                  <a:srgbClr val="990000"/>
                </a:solidFill>
                <a:latin typeface="Cabin"/>
                <a:ea typeface="Cabin"/>
                <a:cs typeface="Cabin"/>
                <a:sym typeface="Cabin"/>
              </a:rPr>
              <a:t>A SUCCESSFUL PREMARITAL COUNSELING APPROACH</a:t>
            </a:r>
            <a:endParaRPr b="1" sz="2000">
              <a:solidFill>
                <a:srgbClr val="990000"/>
              </a:solidFill>
              <a:latin typeface="Cabin"/>
              <a:ea typeface="Cabin"/>
              <a:cs typeface="Cabin"/>
              <a:sym typeface="Cabin"/>
            </a:endParaRPr>
          </a:p>
        </p:txBody>
      </p:sp>
      <p:cxnSp>
        <p:nvCxnSpPr>
          <p:cNvPr id="252" name="Google Shape;252;p33"/>
          <p:cNvCxnSpPr/>
          <p:nvPr/>
        </p:nvCxnSpPr>
        <p:spPr>
          <a:xfrm>
            <a:off x="881219" y="4738011"/>
            <a:ext cx="5860800" cy="10500"/>
          </a:xfrm>
          <a:prstGeom prst="straightConnector1">
            <a:avLst/>
          </a:prstGeom>
          <a:noFill/>
          <a:ln cap="flat" cmpd="sng" w="28575">
            <a:solidFill>
              <a:srgbClr val="990000"/>
            </a:solidFill>
            <a:prstDash val="solid"/>
            <a:round/>
            <a:headEnd len="med" w="med" type="diamond"/>
            <a:tailEnd len="med" w="med" type="diamond"/>
          </a:ln>
        </p:spPr>
      </p:cxnSp>
      <p:sp>
        <p:nvSpPr>
          <p:cNvPr id="253" name="Google Shape;253;p33"/>
          <p:cNvSpPr txBox="1"/>
          <p:nvPr/>
        </p:nvSpPr>
        <p:spPr>
          <a:xfrm>
            <a:off x="759500" y="4869824"/>
            <a:ext cx="6109500" cy="4356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Education and attitude of the couples  to be screened .  </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The meaning of the term  “carrier Status” should be made known to the members of the public long before they get married.</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 </a:t>
            </a:r>
            <a:r>
              <a:rPr lang="ar">
                <a:solidFill>
                  <a:srgbClr val="FF0000"/>
                </a:solidFill>
                <a:latin typeface="Cabin"/>
                <a:ea typeface="Cabin"/>
                <a:cs typeface="Cabin"/>
                <a:sym typeface="Cabin"/>
              </a:rPr>
              <a:t>Educational programs</a:t>
            </a:r>
            <a:r>
              <a:rPr lang="ar">
                <a:solidFill>
                  <a:schemeClr val="dk1"/>
                </a:solidFill>
                <a:latin typeface="Cabin"/>
                <a:ea typeface="Cabin"/>
                <a:cs typeface="Cabin"/>
                <a:sym typeface="Cabin"/>
              </a:rPr>
              <a:t> about the benefits of premarital examination should target unmarried males , so they can make informed  choices about unmarried females and consanguineous marriages. </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rgbClr val="FF0000"/>
                </a:solidFill>
                <a:latin typeface="Cabin"/>
                <a:ea typeface="Cabin"/>
                <a:cs typeface="Cabin"/>
                <a:sym typeface="Cabin"/>
              </a:rPr>
              <a:t> Active involvement of policy makers</a:t>
            </a:r>
            <a:r>
              <a:rPr lang="ar">
                <a:solidFill>
                  <a:schemeClr val="dk1"/>
                </a:solidFill>
                <a:latin typeface="Cabin"/>
                <a:ea typeface="Cabin"/>
                <a:cs typeface="Cabin"/>
                <a:sym typeface="Cabin"/>
              </a:rPr>
              <a:t> to establish and implement appropriate screening techniques and policies.</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rgbClr val="FF0000"/>
                </a:solidFill>
                <a:latin typeface="Cabin"/>
                <a:ea typeface="Cabin"/>
                <a:cs typeface="Cabin"/>
                <a:sym typeface="Cabin"/>
              </a:rPr>
              <a:t>“Solution focused”</a:t>
            </a:r>
            <a:r>
              <a:rPr lang="ar">
                <a:solidFill>
                  <a:schemeClr val="dk1"/>
                </a:solidFill>
                <a:latin typeface="Cabin"/>
                <a:ea typeface="Cabin"/>
                <a:cs typeface="Cabin"/>
                <a:sym typeface="Cabin"/>
              </a:rPr>
              <a:t> premarital counseling  - Helping couples to develop a shared vision for the marriage.</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 Solution- oriented interventions .</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 Solution -oriented questions and feedback</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 Approach adopted by the counselor . Educate all members of the screening Team ( lab technologist;nurse practitioners; physicians;counselors;outreach workers ; social workers.</a:t>
            </a:r>
            <a:endParaRPr>
              <a:solidFill>
                <a:schemeClr val="dk1"/>
              </a:solidFill>
              <a:latin typeface="Cabin"/>
              <a:ea typeface="Cabin"/>
              <a:cs typeface="Cabin"/>
              <a:sym typeface="Cabin"/>
            </a:endParaRPr>
          </a:p>
          <a:p>
            <a:pPr indent="-317500" lvl="0" marL="457200" rtl="0" algn="l">
              <a:lnSpc>
                <a:spcPct val="115000"/>
              </a:lnSpc>
              <a:spcBef>
                <a:spcPts val="0"/>
              </a:spcBef>
              <a:spcAft>
                <a:spcPts val="0"/>
              </a:spcAft>
              <a:buClr>
                <a:schemeClr val="dk1"/>
              </a:buClr>
              <a:buSzPts val="1400"/>
              <a:buFont typeface="Cabin"/>
              <a:buChar char="●"/>
            </a:pPr>
            <a:r>
              <a:rPr lang="ar">
                <a:solidFill>
                  <a:schemeClr val="dk1"/>
                </a:solidFill>
                <a:latin typeface="Cabin"/>
                <a:ea typeface="Cabin"/>
                <a:cs typeface="Cabin"/>
                <a:sym typeface="Cabin"/>
              </a:rPr>
              <a:t>There should be good cooperation between community and religious leaders, school parent  and health professionals.</a:t>
            </a:r>
            <a:endParaRPr>
              <a:solidFill>
                <a:schemeClr val="dk1"/>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