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embeddedFontLst>
    <p:embeddedFont>
      <p:font typeface="Playfair Display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D57B820-E424-44D5-B2FF-1690F6DA15A5}">
  <a:tblStyle styleId="{6D57B820-E424-44D5-B2FF-1690F6DA15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Italic.fntdata"/><Relationship Id="rId11" Type="http://schemas.openxmlformats.org/officeDocument/2006/relationships/slide" Target="slides/slide6.xml"/><Relationship Id="rId22" Type="http://schemas.openxmlformats.org/officeDocument/2006/relationships/font" Target="fonts/Montserrat-bold.fntdata"/><Relationship Id="rId10" Type="http://schemas.openxmlformats.org/officeDocument/2006/relationships/slide" Target="slides/slide5.xml"/><Relationship Id="rId21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24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23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layfairDisplay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layfairDisplay-italic.fntdata"/><Relationship Id="rId6" Type="http://schemas.openxmlformats.org/officeDocument/2006/relationships/slide" Target="slides/slide1.xml"/><Relationship Id="rId18" Type="http://schemas.openxmlformats.org/officeDocument/2006/relationships/font" Target="fonts/PlayfairDispl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24b632b34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24b632b34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724b632b34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24b632b34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24b632b34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724b632b34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26f56471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26f56471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726f56471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24b632b34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24b632b34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724b632b34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24b632b34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24b632b34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724b632b34_0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24b632b34_0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24b632b34_0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724b632b34_0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24b632b34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24b632b34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724b632b34_0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24b632b34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24b632b34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724b632b34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1605900" y="2411050"/>
            <a:ext cx="8980200" cy="20358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"/>
              <a:buNone/>
              <a:defRPr i="0" sz="4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605900" y="4497550"/>
            <a:ext cx="89802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"/>
              <a:buNone/>
              <a:defRPr i="0" sz="18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"/>
              <a:buNone/>
              <a:defRPr i="0" sz="18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"/>
              <a:buNone/>
              <a:defRPr i="0" sz="18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None/>
              <a:defRPr i="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None/>
              <a:defRPr i="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None/>
              <a:defRPr i="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None/>
              <a:defRPr i="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None/>
              <a:defRPr i="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None/>
              <a:defRPr i="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3569400" y="6489125"/>
            <a:ext cx="5053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438 Histology Team   Reproductive Block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6632650"/>
            <a:ext cx="12192000" cy="2253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4007700" y="6628925"/>
            <a:ext cx="41766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438 Histology Team - Reproductive Block</a:t>
            </a:r>
            <a:endParaRPr b="0" i="0" sz="10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iz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6420025"/>
            <a:ext cx="12192000" cy="438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8200" y="944150"/>
            <a:ext cx="5181600" cy="52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i="0" u="none" cap="none" strike="noStrike">
                <a:solidFill>
                  <a:schemeClr val="dk1"/>
                </a:solidFill>
              </a:defRPr>
            </a:lvl1pPr>
            <a:lvl2pPr indent="-3683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i="0" sz="2200" u="none" cap="none" strike="noStrike">
                <a:solidFill>
                  <a:schemeClr val="dk1"/>
                </a:solidFill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172200" y="944075"/>
            <a:ext cx="5181600" cy="52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i="0" u="none" cap="none" strike="noStrike">
                <a:solidFill>
                  <a:schemeClr val="dk1"/>
                </a:solidFill>
              </a:defRPr>
            </a:lvl1pPr>
            <a:lvl2pPr indent="-3683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i="0" sz="2200" u="none" cap="none" strike="noStrike">
                <a:solidFill>
                  <a:schemeClr val="dk1"/>
                </a:solidFill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"/>
          <p:cNvSpPr txBox="1"/>
          <p:nvPr>
            <p:ph type="title"/>
          </p:nvPr>
        </p:nvSpPr>
        <p:spPr>
          <a:xfrm rot="10800000">
            <a:off x="2741150" y="6462775"/>
            <a:ext cx="68937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/>
        </p:nvSpPr>
        <p:spPr>
          <a:xfrm>
            <a:off x="838200" y="152400"/>
            <a:ext cx="10515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highlight>
                  <a:srgbClr val="93C47D"/>
                </a:highlight>
                <a:latin typeface="Montserrat"/>
                <a:ea typeface="Montserrat"/>
                <a:cs typeface="Montserrat"/>
                <a:sym typeface="Montserrat"/>
              </a:rPr>
              <a:t>Quiz</a:t>
            </a:r>
            <a:endParaRPr b="0" i="0" sz="4400" u="none" cap="none" strike="noStrike">
              <a:solidFill>
                <a:srgbClr val="000000"/>
              </a:solidFill>
              <a:highlight>
                <a:srgbClr val="93C47D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ast Slide">
  <p:cSld name="TWO_OBJECTS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838200" y="481850"/>
            <a:ext cx="51816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i="0" sz="4400" u="none" cap="none" strike="noStrik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8200" y="1325145"/>
            <a:ext cx="5181600" cy="38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◧"/>
              <a:defRPr i="0" u="none" cap="none" strike="noStrike">
                <a:solidFill>
                  <a:schemeClr val="dk1"/>
                </a:solidFill>
              </a:defRPr>
            </a:lvl1pPr>
            <a:lvl2pPr indent="-3683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i="0" sz="2200" u="none" cap="none" strike="noStrike">
                <a:solidFill>
                  <a:schemeClr val="dk1"/>
                </a:solidFill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6172200" y="1325075"/>
            <a:ext cx="5181600" cy="38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◧"/>
              <a:defRPr i="0" u="none" cap="none" strike="noStrike">
                <a:solidFill>
                  <a:schemeClr val="dk1"/>
                </a:solidFill>
              </a:defRPr>
            </a:lvl1pPr>
            <a:lvl2pPr indent="-3683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i="0" sz="2200" u="none" cap="none" strike="noStrike">
                <a:solidFill>
                  <a:schemeClr val="dk1"/>
                </a:solidFill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5214950"/>
            <a:ext cx="12192000" cy="1643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/>
          <p:nvPr>
            <p:ph idx="3" type="title"/>
          </p:nvPr>
        </p:nvSpPr>
        <p:spPr>
          <a:xfrm>
            <a:off x="286400" y="5399050"/>
            <a:ext cx="117420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4" type="title"/>
          </p:nvPr>
        </p:nvSpPr>
        <p:spPr>
          <a:xfrm>
            <a:off x="6172200" y="481850"/>
            <a:ext cx="51816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i="0" sz="4400" u="none" cap="none" strike="noStrik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&amp; Pic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-1675" y="0"/>
            <a:ext cx="8122800" cy="6858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8121175" y="0"/>
            <a:ext cx="40557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465875" y="438025"/>
            <a:ext cx="7655400" cy="598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2" name="Google Shape;42;p6"/>
          <p:cNvSpPr txBox="1"/>
          <p:nvPr>
            <p:ph type="title"/>
          </p:nvPr>
        </p:nvSpPr>
        <p:spPr>
          <a:xfrm>
            <a:off x="838200" y="438025"/>
            <a:ext cx="72828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838200" y="1521938"/>
            <a:ext cx="7282800" cy="4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◧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1" type="ftr"/>
          </p:nvPr>
        </p:nvSpPr>
        <p:spPr>
          <a:xfrm>
            <a:off x="8121175" y="438025"/>
            <a:ext cx="3456900" cy="59820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838204" y="1328125"/>
            <a:ext cx="1536000" cy="51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7" name="Google Shape;47;p6"/>
          <p:cNvSpPr txBox="1"/>
          <p:nvPr/>
        </p:nvSpPr>
        <p:spPr>
          <a:xfrm>
            <a:off x="3875425" y="6452675"/>
            <a:ext cx="42483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438 Histology Team - Neuropsychiatry Block</a:t>
            </a:r>
            <a:endParaRPr b="0" i="0" sz="14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(Lined) and Content">
  <p:cSld name="OBJECT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838200" y="285625"/>
            <a:ext cx="105765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838200" y="1521950"/>
            <a:ext cx="10576500" cy="4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◧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7"/>
          <p:cNvSpPr/>
          <p:nvPr/>
        </p:nvSpPr>
        <p:spPr>
          <a:xfrm>
            <a:off x="838204" y="1175725"/>
            <a:ext cx="1536000" cy="51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0" y="6632650"/>
            <a:ext cx="12192000" cy="2253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7"/>
          <p:cNvSpPr txBox="1"/>
          <p:nvPr/>
        </p:nvSpPr>
        <p:spPr>
          <a:xfrm>
            <a:off x="4007700" y="6628925"/>
            <a:ext cx="41766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438 Histology Team - Reproductive Block</a:t>
            </a:r>
            <a:endParaRPr b="0" i="0" sz="10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0" y="6420025"/>
            <a:ext cx="12192000" cy="438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i="0" sz="6000" u="none" cap="none" strike="noStrik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i="0" sz="2400" u="none" cap="none" strike="noStrike">
                <a:solidFill>
                  <a:srgbClr val="888888"/>
                </a:solidFill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i="0" sz="2000" u="none" cap="none" strike="noStrike">
                <a:solidFill>
                  <a:srgbClr val="888888"/>
                </a:solidFill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i="0" sz="1800" u="none" cap="none" strike="noStrike">
                <a:solidFill>
                  <a:srgbClr val="888888"/>
                </a:solidFill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i="0" sz="1600" u="none" cap="none" strike="noStrike">
                <a:solidFill>
                  <a:srgbClr val="888888"/>
                </a:solidFill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i="0" sz="1600" u="none" cap="none" strike="noStrike">
                <a:solidFill>
                  <a:srgbClr val="888888"/>
                </a:solidFill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i="0" sz="1600" u="none" cap="none" strike="noStrike">
                <a:solidFill>
                  <a:srgbClr val="888888"/>
                </a:solidFill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i="0" sz="1600" u="none" cap="none" strike="noStrike">
                <a:solidFill>
                  <a:srgbClr val="888888"/>
                </a:solidFill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i="0" sz="1600" u="none" cap="none" strike="noStrike">
                <a:solidFill>
                  <a:srgbClr val="888888"/>
                </a:solidFill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i="0" sz="1600" u="none" cap="none" strike="noStrike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8"/>
          <p:cNvSpPr txBox="1"/>
          <p:nvPr/>
        </p:nvSpPr>
        <p:spPr>
          <a:xfrm>
            <a:off x="4007700" y="6420025"/>
            <a:ext cx="41766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438 Histology Team – Reproductive Block</a:t>
            </a:r>
            <a:endParaRPr b="0" i="0" sz="14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i="0" sz="4400" u="none" cap="none" strike="noStrik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9"/>
          <p:cNvSpPr/>
          <p:nvPr/>
        </p:nvSpPr>
        <p:spPr>
          <a:xfrm>
            <a:off x="0" y="6632650"/>
            <a:ext cx="12192000" cy="2253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 txBox="1"/>
          <p:nvPr/>
        </p:nvSpPr>
        <p:spPr>
          <a:xfrm>
            <a:off x="4007700" y="6628925"/>
            <a:ext cx="41766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438 Histology Team - Reproductive Block</a:t>
            </a:r>
            <a:endParaRPr b="0" i="0" sz="10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◧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hyperlink" Target="https://docs.google.com/presentation/d/1xfJFpzcNx2IaD_uoPvXoaEJ3ZoYdBslZeUhdn-HAFX8/edit?usp=sharing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10" Type="http://schemas.openxmlformats.org/officeDocument/2006/relationships/image" Target="../media/image8.png"/><Relationship Id="rId9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.png"/><Relationship Id="rId8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ctrTitle"/>
          </p:nvPr>
        </p:nvSpPr>
        <p:spPr>
          <a:xfrm>
            <a:off x="1447100" y="2411050"/>
            <a:ext cx="9227700" cy="20358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Fem</a:t>
            </a:r>
            <a:r>
              <a:rPr lang="en-US">
                <a:solidFill>
                  <a:schemeClr val="dk1"/>
                </a:solidFill>
              </a:rPr>
              <a:t>ale Reproductive System</a:t>
            </a:r>
            <a:endParaRPr/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3">
            <a:alphaModFix/>
          </a:blip>
          <a:srcRect b="31394" l="32602" r="30620" t="30491"/>
          <a:stretch/>
        </p:blipFill>
        <p:spPr>
          <a:xfrm>
            <a:off x="10873226" y="287591"/>
            <a:ext cx="1166374" cy="806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/>
        </p:nvSpPr>
        <p:spPr>
          <a:xfrm>
            <a:off x="6121575" y="4497550"/>
            <a:ext cx="34212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◧"/>
            </a:pPr>
            <a:r>
              <a:rPr b="1" i="0" lang="en-US" sz="18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Editing file</a:t>
            </a:r>
            <a:endParaRPr b="1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Font typeface="Montserrat"/>
              <a:buChar char="◧"/>
            </a:pPr>
            <a:r>
              <a:rPr b="1" i="0" lang="en-US" sz="1800" u="none" cap="none" strike="noStrik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Important </a:t>
            </a:r>
            <a:endParaRPr b="1" i="0" sz="1800" u="none" cap="none" strike="noStrike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◧"/>
            </a:pPr>
            <a:r>
              <a:rPr b="1" i="0" lang="en-US" sz="18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Doctor notes / Extra </a:t>
            </a:r>
            <a:endParaRPr b="1" i="0" sz="18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73225" y="5539225"/>
            <a:ext cx="1166375" cy="11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 rotWithShape="1">
          <a:blip r:embed="rId6">
            <a:alphaModFix/>
          </a:blip>
          <a:srcRect b="0" l="7162" r="7160" t="0"/>
          <a:stretch/>
        </p:blipFill>
        <p:spPr>
          <a:xfrm>
            <a:off x="322175" y="175050"/>
            <a:ext cx="1283724" cy="149838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/>
          <p:nvPr/>
        </p:nvSpPr>
        <p:spPr>
          <a:xfrm>
            <a:off x="1605899" y="4497550"/>
            <a:ext cx="4464527" cy="22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Objectives:</a:t>
            </a:r>
            <a:endParaRPr b="1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By the end of the lecture you should be able to: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1- Describe the histological structure and fate of ovarian follicles.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2- Describe the histological structure of: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◧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Ovary.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◧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Oviducts (Fallopian tubes).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◧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Uterus.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◧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Vagina.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◧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Resting and lactating mammary gland.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>
            <p:ph idx="1" type="body"/>
          </p:nvPr>
        </p:nvSpPr>
        <p:spPr>
          <a:xfrm>
            <a:off x="266875" y="944150"/>
            <a:ext cx="5660400" cy="52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6AA84F"/>
                </a:solidFill>
              </a:rPr>
              <a:t>1: : Which of the following is the normal epithelium of the oviduct?</a:t>
            </a:r>
            <a:br>
              <a:rPr lang="en-US" sz="1600"/>
            </a:br>
            <a:r>
              <a:rPr lang="en-US" sz="1600"/>
              <a:t>A. Simple columnar epithelium.</a:t>
            </a:r>
            <a:br>
              <a:rPr lang="en-US" sz="1600"/>
            </a:br>
            <a:r>
              <a:rPr lang="en-US" sz="1600"/>
              <a:t>B. Stratified squamous epithelium.</a:t>
            </a:r>
            <a:br>
              <a:rPr lang="en-US" sz="1600"/>
            </a:br>
            <a:r>
              <a:rPr lang="en-US" sz="1600"/>
              <a:t>C. Simple columnar epithelium partially ciliated.</a:t>
            </a:r>
            <a:br>
              <a:rPr lang="en-US" sz="1600"/>
            </a:br>
            <a:r>
              <a:rPr lang="en-US" sz="1600"/>
              <a:t>D. Simple squamous epithelium.</a:t>
            </a:r>
            <a:endParaRPr sz="16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rgbClr val="6AA84F"/>
                </a:solidFill>
              </a:rPr>
              <a:t>2:  Which ONE of the following can be found in a mature graafian follicle?</a:t>
            </a:r>
            <a:endParaRPr b="1"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/>
              <a:t>A. Zona pellucida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/>
              <a:t>B. Granulosa lutein cells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/>
              <a:t>C. Theca lutein cells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/>
              <a:t>D. Cytotrophoblast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rgbClr val="6AA84F"/>
                </a:solidFill>
              </a:rPr>
              <a:t>3: Which of the following structures is formed of stratified squamous epithelium?</a:t>
            </a:r>
            <a:endParaRPr b="1" sz="1600">
              <a:solidFill>
                <a:srgbClr val="6AA84F"/>
              </a:solidFill>
            </a:endParaRPr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Vagina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fundus a</a:t>
            </a:r>
            <a:r>
              <a:rPr lang="en-US" sz="1600"/>
              <a:t>nd body of the uterus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body of uterus 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fallopian tubes 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D9D9D9"/>
              </a:solidFill>
            </a:endParaRPr>
          </a:p>
        </p:txBody>
      </p:sp>
      <p:sp>
        <p:nvSpPr>
          <p:cNvPr id="186" name="Google Shape;186;p19"/>
          <p:cNvSpPr txBox="1"/>
          <p:nvPr>
            <p:ph idx="2" type="body"/>
          </p:nvPr>
        </p:nvSpPr>
        <p:spPr>
          <a:xfrm>
            <a:off x="6169930" y="944075"/>
            <a:ext cx="5660400" cy="52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AA84F"/>
                </a:solidFill>
              </a:rPr>
              <a:t>4: A</a:t>
            </a:r>
            <a:r>
              <a:rPr b="1" lang="en-US" sz="1600">
                <a:solidFill>
                  <a:srgbClr val="6AA84F"/>
                </a:solidFill>
              </a:rPr>
              <a:t>t which day ovulation </a:t>
            </a:r>
            <a:r>
              <a:rPr b="1" lang="en-US" sz="1600">
                <a:solidFill>
                  <a:srgbClr val="6AA84F"/>
                </a:solidFill>
              </a:rPr>
              <a:t>commonly</a:t>
            </a:r>
            <a:r>
              <a:rPr b="1" lang="en-US" sz="1600">
                <a:solidFill>
                  <a:srgbClr val="6AA84F"/>
                </a:solidFill>
              </a:rPr>
              <a:t> occur </a:t>
            </a:r>
            <a:endParaRPr b="1" sz="1600">
              <a:solidFill>
                <a:srgbClr val="6AA84F"/>
              </a:solidFill>
            </a:endParaRPr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at day 11 of the cycle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at day 28 of the cycle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at day 14 of the cycle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at day 8 of the cycle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AA84F"/>
                </a:solidFill>
              </a:rPr>
              <a:t>5: Which one of the following is true about Resting Mammary Gland</a:t>
            </a:r>
            <a:endParaRPr b="1" sz="1600">
              <a:solidFill>
                <a:srgbClr val="6AA84F"/>
              </a:solidFill>
            </a:endParaRPr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The interlobular C.T. is loose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The intralobular C.T. is loose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The interlobular contains no fat cells</a:t>
            </a:r>
            <a:endParaRPr sz="1600"/>
          </a:p>
          <a:p>
            <a:pPr indent="-158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The intralobular contains  numerous fat cells.</a:t>
            </a:r>
            <a:endParaRPr sz="1600"/>
          </a:p>
          <a:p>
            <a:pPr indent="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6AA84F"/>
                </a:solidFill>
              </a:rPr>
              <a:t>6:  Which ONE of the following structures Is found In ovary of a 5 years old girl?</a:t>
            </a:r>
            <a:endParaRPr b="1"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A1A1A"/>
                </a:solidFill>
              </a:rPr>
              <a:t>A. ­Corpus luteum.</a:t>
            </a:r>
            <a:endParaRPr sz="1600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A1A1A"/>
                </a:solidFill>
              </a:rPr>
              <a:t>B. ­Mature Graafian follicle.</a:t>
            </a:r>
            <a:endParaRPr sz="1600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A1A1A"/>
                </a:solidFill>
              </a:rPr>
              <a:t>C. ­Primary ovarian follicle.</a:t>
            </a:r>
            <a:endParaRPr sz="1600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A1A1A"/>
                </a:solidFill>
              </a:rPr>
              <a:t>D. Primordial follicle.  </a:t>
            </a:r>
            <a:endParaRPr sz="1600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D9D9D9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87" name="Google Shape;187;p19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p19"/>
          <p:cNvSpPr txBox="1"/>
          <p:nvPr>
            <p:ph type="title"/>
          </p:nvPr>
        </p:nvSpPr>
        <p:spPr>
          <a:xfrm rot="10800000">
            <a:off x="2741150" y="6455350"/>
            <a:ext cx="68937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/>
              <a:t>1</a:t>
            </a:r>
            <a:r>
              <a:rPr lang="en-US" sz="1600"/>
              <a:t>C 2A 3A 4C 5B 6D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/>
          <p:nvPr>
            <p:ph idx="4294967295" type="body"/>
          </p:nvPr>
        </p:nvSpPr>
        <p:spPr>
          <a:xfrm>
            <a:off x="4505225" y="1936799"/>
            <a:ext cx="4477500" cy="14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◧"/>
            </a:pPr>
            <a:r>
              <a:rPr lang="en-US"/>
              <a:t>Abdullah shadid</a:t>
            </a:r>
            <a:endParaRPr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◧"/>
            </a:pPr>
            <a:r>
              <a:rPr lang="en-US"/>
              <a:t>Sarah Alflaij</a:t>
            </a:r>
            <a:endParaRPr/>
          </a:p>
        </p:txBody>
      </p:sp>
      <p:sp>
        <p:nvSpPr>
          <p:cNvPr id="195" name="Google Shape;195;p20"/>
          <p:cNvSpPr txBox="1"/>
          <p:nvPr>
            <p:ph idx="4294967295" type="title"/>
          </p:nvPr>
        </p:nvSpPr>
        <p:spPr>
          <a:xfrm>
            <a:off x="3801122" y="1093499"/>
            <a:ext cx="51816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000000"/>
                </a:solidFill>
              </a:rPr>
              <a:t>Team Leaders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96" name="Google Shape;196;p20"/>
          <p:cNvPicPr preferRelativeResize="0"/>
          <p:nvPr/>
        </p:nvPicPr>
        <p:blipFill rotWithShape="1">
          <a:blip r:embed="rId3">
            <a:alphaModFix/>
          </a:blip>
          <a:srcRect b="0" l="7162" r="7161" t="0"/>
          <a:stretch/>
        </p:blipFill>
        <p:spPr>
          <a:xfrm>
            <a:off x="2100580" y="578736"/>
            <a:ext cx="2252256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>
            <p:ph idx="4294967295" type="title"/>
          </p:nvPr>
        </p:nvSpPr>
        <p:spPr>
          <a:xfrm>
            <a:off x="981450" y="3834975"/>
            <a:ext cx="102291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>
                <a:solidFill>
                  <a:srgbClr val="385623"/>
                </a:solidFill>
              </a:rPr>
              <a:t>Good luck ❤</a:t>
            </a:r>
            <a:endParaRPr b="1" sz="800">
              <a:solidFill>
                <a:srgbClr val="385623"/>
              </a:solidFill>
            </a:endParaRPr>
          </a:p>
        </p:txBody>
      </p:sp>
      <p:sp>
        <p:nvSpPr>
          <p:cNvPr id="198" name="Google Shape;198;p20"/>
          <p:cNvSpPr txBox="1"/>
          <p:nvPr>
            <p:ph idx="12" type="sldNum"/>
          </p:nvPr>
        </p:nvSpPr>
        <p:spPr>
          <a:xfrm>
            <a:off x="9303650" y="64891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838200" y="285625"/>
            <a:ext cx="10576500" cy="89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ADULT OVARY</a:t>
            </a:r>
            <a:endParaRPr b="1" sz="2000"/>
          </a:p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838200" y="1369550"/>
            <a:ext cx="7764300" cy="26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Germinal epithelium:</a:t>
            </a:r>
            <a:r>
              <a:rPr lang="en-US" sz="1800"/>
              <a:t> outer layer of </a:t>
            </a:r>
            <a:r>
              <a:rPr b="1" lang="en-US" sz="1800"/>
              <a:t>flat cells</a:t>
            </a:r>
            <a:r>
              <a:rPr lang="en-US" sz="1800"/>
              <a:t>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Tunica albuginea:</a:t>
            </a:r>
            <a:r>
              <a:rPr lang="en-US" sz="1800"/>
              <a:t> </a:t>
            </a:r>
            <a:r>
              <a:rPr b="1" lang="en-US" sz="1800">
                <a:solidFill>
                  <a:srgbClr val="CC4125"/>
                </a:solidFill>
              </a:rPr>
              <a:t>dense C.T </a:t>
            </a:r>
            <a:r>
              <a:rPr lang="en-US" sz="1800"/>
              <a:t>layer. </a:t>
            </a:r>
            <a:r>
              <a:rPr lang="en-US" sz="1400">
                <a:solidFill>
                  <a:srgbClr val="666666"/>
                </a:solidFill>
              </a:rPr>
              <a:t>tunica= Layer, albuginea= white</a:t>
            </a:r>
            <a:endParaRPr sz="1400"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Outer cortex:</a:t>
            </a:r>
            <a:r>
              <a:rPr lang="en-US" sz="1800"/>
              <a:t> </a:t>
            </a:r>
            <a:r>
              <a:rPr lang="en-US" sz="1800" u="sng">
                <a:solidFill>
                  <a:srgbClr val="000000"/>
                </a:solidFill>
              </a:rPr>
              <a:t>ovarian follicles</a:t>
            </a:r>
            <a:r>
              <a:rPr lang="en-US" sz="1800"/>
              <a:t> and interstitial cells.</a:t>
            </a:r>
            <a:endParaRPr sz="1800"/>
          </a:p>
          <a:p>
            <a:pPr indent="0" lvl="0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highlight>
                  <a:srgbClr val="D9EAD3"/>
                </a:highlight>
              </a:rPr>
              <a:t>Atretic </a:t>
            </a:r>
            <a:r>
              <a:rPr b="1" lang="en-US" sz="1600">
                <a:solidFill>
                  <a:srgbClr val="999999"/>
                </a:solidFill>
                <a:highlight>
                  <a:srgbClr val="D9EAD3"/>
                </a:highlight>
              </a:rPr>
              <a:t>(atrophied) </a:t>
            </a:r>
            <a:r>
              <a:rPr b="1" lang="en-US" sz="1600">
                <a:highlight>
                  <a:srgbClr val="D9EAD3"/>
                </a:highlight>
              </a:rPr>
              <a:t>Follicles:</a:t>
            </a:r>
            <a:endParaRPr b="1" sz="1600">
              <a:highlight>
                <a:srgbClr val="D9EAD3"/>
              </a:highlight>
            </a:endParaRPr>
          </a:p>
          <a:p>
            <a:pPr indent="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During growth of the </a:t>
            </a:r>
            <a:r>
              <a:rPr lang="en-US" sz="1400" u="sng"/>
              <a:t>ovarian follicles</a:t>
            </a:r>
            <a:r>
              <a:rPr lang="en-US" sz="1400"/>
              <a:t>, many of them do not reach maturation and they degenerate, and are finally replaced completely by fibrous tissue and are called atretic follicles or corpora atretica.</a:t>
            </a:r>
            <a:endParaRPr sz="14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◧"/>
            </a:pPr>
            <a:r>
              <a:rPr b="1" lang="en-US" sz="1800"/>
              <a:t>Inner medulla:</a:t>
            </a:r>
            <a:r>
              <a:rPr lang="en-US" sz="1800"/>
              <a:t> highly vascular </a:t>
            </a:r>
            <a:r>
              <a:rPr b="1" lang="en-US" sz="1800">
                <a:solidFill>
                  <a:srgbClr val="CC4125"/>
                </a:solidFill>
              </a:rPr>
              <a:t>loose C.T.</a:t>
            </a:r>
            <a:r>
              <a:rPr lang="en-US" sz="1800"/>
              <a:t> </a:t>
            </a:r>
            <a:endParaRPr sz="1800"/>
          </a:p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4364233"/>
            <a:ext cx="2743200" cy="194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400" y="4251450"/>
            <a:ext cx="4200115" cy="21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0440" y="4310150"/>
            <a:ext cx="2671042" cy="21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8371" y="2448625"/>
            <a:ext cx="3146552" cy="1141787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95" name="Google Shape;95;p12"/>
          <p:cNvGraphicFramePr/>
          <p:nvPr/>
        </p:nvGraphicFramePr>
        <p:xfrm>
          <a:off x="0" y="22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{6D57B820-E424-44D5-B2FF-1690F6DA15A5}</a:tableStyleId>
              </a:tblPr>
              <a:tblGrid>
                <a:gridCol w="2425275"/>
                <a:gridCol w="3636500"/>
                <a:gridCol w="3082225"/>
                <a:gridCol w="3048000"/>
              </a:tblGrid>
              <a:tr h="68035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274E1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Ovarian Follicles:</a:t>
                      </a:r>
                      <a:endParaRPr b="1" sz="1800">
                        <a:solidFill>
                          <a:srgbClr val="274E1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cortex of the ovary in 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adults 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contains the following types (stages) of follicles: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42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Primordial Follicles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2-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Primary Follicles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3-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Secondary (Antral) Follicles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4-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Mature Graafian Follicles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989325">
                <a:tc>
                  <a:txBody>
                    <a:bodyPr/>
                    <a:lstStyle/>
                    <a:p>
                      <a:pPr indent="-20320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</a:t>
                      </a:r>
                      <a:r>
                        <a:rPr b="1"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only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follicles present before puberty.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earliest 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and most numerous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stage.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Located superficially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under the tunica albuginea.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Each is formed of a primary oocyte (25 µm),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surrounded by a single layer of</a:t>
                      </a:r>
                      <a:r>
                        <a:rPr b="1"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flat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follicular cells.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They develop from the primordial follicles,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at puberty under the effect of FSH.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highlight>
                            <a:srgbClr val="D9EAD3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A-Unilaminar primary follicles:</a:t>
                      </a:r>
                      <a:endParaRPr b="1">
                        <a:highlight>
                          <a:srgbClr val="D9EAD3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similar to primordial follicles, but: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primary oocyte is larger (40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µm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).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follicular cells are </a:t>
                      </a:r>
                      <a:r>
                        <a:rPr b="1"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cuboidal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in shape.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highlight>
                            <a:srgbClr val="D9EAD3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B-Multilaminar primary follicles: </a:t>
                      </a:r>
                      <a:endParaRPr b="1">
                        <a:highlight>
                          <a:srgbClr val="D9EAD3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u="sng">
                          <a:solidFill>
                            <a:srgbClr val="66666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Explained in next slide</a:t>
                      </a:r>
                      <a:endParaRPr u="sng">
                        <a:solidFill>
                          <a:srgbClr val="66666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8575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1ry oocyte larger </a:t>
                      </a:r>
                      <a:r>
                        <a:rPr lang="en-US">
                          <a:solidFill>
                            <a:srgbClr val="66666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(70-80 µm)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8575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corona radiata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8575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granulosa cells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8575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zona pellucida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8575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theca folliculi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8575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follicular fluid (liquor folliculi)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0320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Multilaminar primary follicles become secondary follicles when a complete antrum filled with liquor folliculi is formed.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1ry oocyte is larger &amp; pushed to one side. </a:t>
                      </a:r>
                      <a:r>
                        <a:rPr lang="en-US">
                          <a:solidFill>
                            <a:srgbClr val="66666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(150 µm)</a:t>
                      </a:r>
                      <a:endParaRPr>
                        <a:solidFill>
                          <a:srgbClr val="66666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Theca folliculi differentiates into theca interna </a:t>
                      </a:r>
                      <a:r>
                        <a:rPr lang="en-US">
                          <a:solidFill>
                            <a:srgbClr val="999999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cellular layer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and theca externa </a:t>
                      </a:r>
                      <a:r>
                        <a:rPr lang="en-US">
                          <a:solidFill>
                            <a:srgbClr val="999999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fibrous laye</a:t>
                      </a:r>
                      <a:r>
                        <a:rPr lang="en-US">
                          <a:solidFill>
                            <a:srgbClr val="999999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184150" lvl="0" marL="228600" rtl="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rgbClr val="999999"/>
                        </a:buClr>
                        <a:buSzPts val="1100"/>
                        <a:buFont typeface="Montserrat"/>
                        <a:buChar char="●"/>
                      </a:pPr>
                      <a:r>
                        <a:rPr lang="en-US" sz="1100">
                          <a:solidFill>
                            <a:srgbClr val="999999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we know it’s Secondary (Antral) Follicles stage when the small follicular fluid drops merge together forming a lake-like large drop of fluid.</a:t>
                      </a:r>
                      <a:endParaRPr sz="1100">
                        <a:solidFill>
                          <a:srgbClr val="999999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0320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large, thin walled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wide follicular antrum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large 1ry oocyte </a:t>
                      </a:r>
                      <a:r>
                        <a:rPr lang="en-US">
                          <a:solidFill>
                            <a:srgbClr val="66666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(200-250 µm)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zona pellucida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corona radiata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cumulus oophorus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sz="1100">
                          <a:solidFill>
                            <a:srgbClr val="66666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(are granulosa cells acting as a neck to connect oocytes to the wall)</a:t>
                      </a:r>
                      <a:endParaRPr sz="1100"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zona granulosa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basement membrane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theca folliculi: theca interna &amp; theca externa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96" name="Google Shape;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75" y="4614788"/>
            <a:ext cx="1547596" cy="15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200" y="5695797"/>
            <a:ext cx="1508449" cy="78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3200" y="5163973"/>
            <a:ext cx="1508449" cy="47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6223" y="5578349"/>
            <a:ext cx="973400" cy="97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225" y="5100101"/>
            <a:ext cx="973400" cy="41782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 txBox="1"/>
          <p:nvPr/>
        </p:nvSpPr>
        <p:spPr>
          <a:xfrm>
            <a:off x="2586775" y="5001800"/>
            <a:ext cx="509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/>
          </a:p>
        </p:txBody>
      </p:sp>
      <p:sp>
        <p:nvSpPr>
          <p:cNvPr id="102" name="Google Shape;102;p12"/>
          <p:cNvSpPr txBox="1"/>
          <p:nvPr/>
        </p:nvSpPr>
        <p:spPr>
          <a:xfrm>
            <a:off x="4419800" y="5001175"/>
            <a:ext cx="509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/>
          </a:p>
        </p:txBody>
      </p:sp>
      <p:cxnSp>
        <p:nvCxnSpPr>
          <p:cNvPr id="103" name="Google Shape;103;p12"/>
          <p:cNvCxnSpPr/>
          <p:nvPr/>
        </p:nvCxnSpPr>
        <p:spPr>
          <a:xfrm>
            <a:off x="4343600" y="4981525"/>
            <a:ext cx="0" cy="150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4" name="Google Shape;104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6550" y="4666132"/>
            <a:ext cx="1871699" cy="156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3679" y="4132074"/>
            <a:ext cx="2058330" cy="11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93704" y="5370375"/>
            <a:ext cx="2174371" cy="11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/>
          <p:nvPr>
            <p:ph type="title"/>
          </p:nvPr>
        </p:nvSpPr>
        <p:spPr>
          <a:xfrm>
            <a:off x="838200" y="285625"/>
            <a:ext cx="10576500" cy="89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Multilaminar primary follicles</a:t>
            </a:r>
            <a:endParaRPr/>
          </a:p>
        </p:txBody>
      </p:sp>
      <p:sp>
        <p:nvSpPr>
          <p:cNvPr id="113" name="Google Shape;113;p13"/>
          <p:cNvSpPr txBox="1"/>
          <p:nvPr>
            <p:ph idx="1" type="body"/>
          </p:nvPr>
        </p:nvSpPr>
        <p:spPr>
          <a:xfrm>
            <a:off x="5406175" y="1574800"/>
            <a:ext cx="6008400" cy="4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◧"/>
            </a:pPr>
            <a:r>
              <a:rPr lang="en-US"/>
              <a:t>1ry oocyte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◧"/>
            </a:pPr>
            <a:r>
              <a:rPr lang="en-US"/>
              <a:t>corona radiata </a:t>
            </a:r>
            <a:r>
              <a:rPr lang="en-US" sz="1400">
                <a:solidFill>
                  <a:srgbClr val="666666"/>
                </a:solidFill>
              </a:rPr>
              <a:t>(is the layer of  </a:t>
            </a:r>
            <a:r>
              <a:rPr lang="en-US" sz="1400">
                <a:solidFill>
                  <a:srgbClr val="666666"/>
                </a:solidFill>
              </a:rPr>
              <a:t>granulosa cells radiating around the oocyte) (corona=crown, radiata=radiating).</a:t>
            </a:r>
            <a:endParaRPr sz="1400">
              <a:solidFill>
                <a:srgbClr val="666666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◧"/>
            </a:pPr>
            <a:r>
              <a:rPr lang="en-US"/>
              <a:t>granulosa cells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◧"/>
            </a:pPr>
            <a:r>
              <a:rPr lang="en-US"/>
              <a:t>zona pellucida </a:t>
            </a:r>
            <a:r>
              <a:rPr lang="en-US" sz="1400">
                <a:solidFill>
                  <a:srgbClr val="666666"/>
                </a:solidFill>
              </a:rPr>
              <a:t>(acting like glue between oocyte and corona radiata)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◧"/>
            </a:pPr>
            <a:r>
              <a:rPr lang="en-US"/>
              <a:t>theca folliculi </a:t>
            </a:r>
            <a:r>
              <a:rPr lang="en-US" sz="1400">
                <a:solidFill>
                  <a:srgbClr val="666666"/>
                </a:solidFill>
              </a:rPr>
              <a:t>(capsule-like condensed C.T. &amp; fibers surrounding the follicle from the surrounding material)</a:t>
            </a:r>
            <a:endParaRPr/>
          </a:p>
        </p:txBody>
      </p:sp>
      <p:sp>
        <p:nvSpPr>
          <p:cNvPr id="114" name="Google Shape;114;p13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450" y="1495425"/>
            <a:ext cx="3667125" cy="3867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3"/>
          <p:cNvCxnSpPr/>
          <p:nvPr/>
        </p:nvCxnSpPr>
        <p:spPr>
          <a:xfrm flipH="1" rot="10800000">
            <a:off x="2941875" y="1948425"/>
            <a:ext cx="2511900" cy="1022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17" name="Google Shape;117;p13"/>
          <p:cNvCxnSpPr/>
          <p:nvPr/>
        </p:nvCxnSpPr>
        <p:spPr>
          <a:xfrm flipH="1" rot="10800000">
            <a:off x="3600925" y="1891275"/>
            <a:ext cx="1767000" cy="1404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18" name="Google Shape;118;p13"/>
          <p:cNvCxnSpPr/>
          <p:nvPr/>
        </p:nvCxnSpPr>
        <p:spPr>
          <a:xfrm>
            <a:off x="3304950" y="2445200"/>
            <a:ext cx="2177400" cy="400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19" name="Google Shape;119;p13"/>
          <p:cNvCxnSpPr/>
          <p:nvPr/>
        </p:nvCxnSpPr>
        <p:spPr>
          <a:xfrm flipH="1" rot="10800000">
            <a:off x="3600925" y="3132750"/>
            <a:ext cx="1881300" cy="267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20" name="Google Shape;120;p13"/>
          <p:cNvCxnSpPr/>
          <p:nvPr/>
        </p:nvCxnSpPr>
        <p:spPr>
          <a:xfrm flipH="1" rot="10800000">
            <a:off x="1958075" y="3609800"/>
            <a:ext cx="3524100" cy="1080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/>
          <p:nvPr>
            <p:ph type="title"/>
          </p:nvPr>
        </p:nvSpPr>
        <p:spPr>
          <a:xfrm>
            <a:off x="838200" y="285625"/>
            <a:ext cx="10576500" cy="89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Corpus Luteum</a:t>
            </a:r>
            <a:endParaRPr b="1" sz="2000"/>
          </a:p>
        </p:txBody>
      </p:sp>
      <p:sp>
        <p:nvSpPr>
          <p:cNvPr id="127" name="Google Shape;127;p14"/>
          <p:cNvSpPr txBox="1"/>
          <p:nvPr>
            <p:ph idx="1" type="body"/>
          </p:nvPr>
        </p:nvSpPr>
        <p:spPr>
          <a:xfrm>
            <a:off x="838200" y="1445750"/>
            <a:ext cx="8885400" cy="4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b="1" lang="en-US" sz="1400"/>
              <a:t>Ovulation occurs at day 14 of the cycle, </a:t>
            </a:r>
            <a:r>
              <a:rPr b="1" lang="en-US" sz="1400">
                <a:solidFill>
                  <a:srgbClr val="CC0000"/>
                </a:solidFill>
              </a:rPr>
              <a:t>under the effect of LH</a:t>
            </a:r>
            <a:r>
              <a:rPr b="1" lang="en-US" sz="1400"/>
              <a:t>.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The follicle collapses and forms a corpus luteum.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zona granulosa → </a:t>
            </a:r>
            <a:r>
              <a:rPr b="1" lang="en-US" sz="1400"/>
              <a:t>granulosa lutein cells.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Theca interna → </a:t>
            </a:r>
            <a:r>
              <a:rPr b="1" lang="en-US" sz="1400"/>
              <a:t>theca lutein cells.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Bleeding may occur → corpus haemorrhagicum.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Fertilization → corpus luteum of pregnancy. </a:t>
            </a:r>
            <a:r>
              <a:rPr lang="en-US" sz="900">
                <a:solidFill>
                  <a:srgbClr val="666666"/>
                </a:solidFill>
              </a:rPr>
              <a:t>(secretes progesterone and estrogen for nourishment of wall of utrine )</a:t>
            </a:r>
            <a:endParaRPr sz="9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No fertilization → corpus luteum of menstruation.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At the end → corpus albicans. </a:t>
            </a:r>
            <a:r>
              <a:rPr lang="en-US" sz="1000">
                <a:solidFill>
                  <a:srgbClr val="666666"/>
                </a:solidFill>
              </a:rPr>
              <a:t>(develops after 6 months in pregnancy &amp; after 14 days in menstruation)</a:t>
            </a:r>
            <a:endParaRPr sz="10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Corpus luteum of menstruation lasts about 10 days.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lang="en-US" sz="1400"/>
              <a:t>Corpus luteum of pregnancy persists for six months.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◧"/>
            </a:pPr>
            <a:r>
              <a:rPr lang="en-US" sz="1400">
                <a:solidFill>
                  <a:srgbClr val="CC0000"/>
                </a:solidFill>
              </a:rPr>
              <a:t>Fate of corpus luteum: formation of a white degenerated fibrous body, </a:t>
            </a:r>
            <a:r>
              <a:rPr lang="en-US" sz="1400" u="sng">
                <a:solidFill>
                  <a:srgbClr val="CC0000"/>
                </a:solidFill>
              </a:rPr>
              <a:t>corpus albicans.</a:t>
            </a:r>
            <a:endParaRPr b="1" sz="1400" u="sng">
              <a:solidFill>
                <a:srgbClr val="CC0000"/>
              </a:solidFill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highlight>
                  <a:srgbClr val="D9EAD3"/>
                </a:highlight>
              </a:rPr>
              <a:t>Corpus Albicans:</a:t>
            </a:r>
            <a:endParaRPr b="1" sz="1400">
              <a:highlight>
                <a:srgbClr val="D9EAD3"/>
              </a:highlight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It is a white degenerated fibrous body formed by involution </a:t>
            </a:r>
            <a:r>
              <a:rPr lang="en-US" sz="1400">
                <a:solidFill>
                  <a:srgbClr val="999999"/>
                </a:solidFill>
              </a:rPr>
              <a:t>(Atrophy) </a:t>
            </a:r>
            <a:r>
              <a:rPr lang="en-US" sz="1400"/>
              <a:t>of corpus luteum (degenerated corpus luteum).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Secretory cells of corpus luteum degenerate and are phagocytosed by macrophages.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◧"/>
            </a:pPr>
            <a:r>
              <a:rPr b="1" lang="en-US" sz="1400"/>
              <a:t>Function </a:t>
            </a:r>
            <a:r>
              <a:rPr lang="en-US" sz="1400"/>
              <a:t>of corpus luteum: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Granulosa lutein cells: </a:t>
            </a:r>
            <a:r>
              <a:rPr lang="en-US" sz="1400">
                <a:solidFill>
                  <a:srgbClr val="CC0000"/>
                </a:solidFill>
              </a:rPr>
              <a:t>secrete </a:t>
            </a:r>
            <a:r>
              <a:rPr b="1" lang="en-US" sz="1400">
                <a:solidFill>
                  <a:srgbClr val="CC0000"/>
                </a:solidFill>
              </a:rPr>
              <a:t>progesterone.</a:t>
            </a:r>
            <a:endParaRPr b="1" sz="1400">
              <a:solidFill>
                <a:srgbClr val="CC000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Theca lutein cells: </a:t>
            </a:r>
            <a:r>
              <a:rPr lang="en-US" sz="1400">
                <a:solidFill>
                  <a:srgbClr val="CC0000"/>
                </a:solidFill>
              </a:rPr>
              <a:t>secrete </a:t>
            </a:r>
            <a:r>
              <a:rPr b="1" lang="en-US" sz="1400">
                <a:solidFill>
                  <a:srgbClr val="CC0000"/>
                </a:solidFill>
              </a:rPr>
              <a:t>estrogen</a:t>
            </a:r>
            <a:r>
              <a:rPr lang="en-US" sz="1400">
                <a:solidFill>
                  <a:srgbClr val="CC0000"/>
                </a:solidFill>
              </a:rPr>
              <a:t>.</a:t>
            </a:r>
            <a:endParaRPr sz="1400">
              <a:solidFill>
                <a:srgbClr val="CC0000"/>
              </a:solidFill>
            </a:endParaRPr>
          </a:p>
        </p:txBody>
      </p:sp>
      <p:sp>
        <p:nvSpPr>
          <p:cNvPr id="128" name="Google Shape;128;p14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" name="Google Shape;12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400" y="209425"/>
            <a:ext cx="2743200" cy="184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9025" y="2273576"/>
            <a:ext cx="2495300" cy="14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9750" y="3927675"/>
            <a:ext cx="2373850" cy="16409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/>
          <p:nvPr>
            <p:ph type="title"/>
          </p:nvPr>
        </p:nvSpPr>
        <p:spPr>
          <a:xfrm>
            <a:off x="838200" y="285625"/>
            <a:ext cx="10576500" cy="89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OVIDUCTS (FALLOPIAN TUBES)</a:t>
            </a:r>
            <a:endParaRPr b="1" sz="2000"/>
          </a:p>
        </p:txBody>
      </p:sp>
      <p:sp>
        <p:nvSpPr>
          <p:cNvPr id="138" name="Google Shape;138;p15"/>
          <p:cNvSpPr txBox="1"/>
          <p:nvPr>
            <p:ph idx="1" type="body"/>
          </p:nvPr>
        </p:nvSpPr>
        <p:spPr>
          <a:xfrm>
            <a:off x="838200" y="1521950"/>
            <a:ext cx="10576500" cy="4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Mucosa:</a:t>
            </a:r>
            <a:endParaRPr b="1" sz="18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Highly folded. </a:t>
            </a:r>
            <a:r>
              <a:rPr lang="en-US" sz="1000">
                <a:solidFill>
                  <a:srgbClr val="666666"/>
                </a:solidFill>
              </a:rPr>
              <a:t>(to increase surface area to allow passage of large oocyte).</a:t>
            </a:r>
            <a:endParaRPr sz="1000">
              <a:solidFill>
                <a:srgbClr val="666666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Epithelium: </a:t>
            </a:r>
            <a:r>
              <a:rPr b="1" lang="en-US" sz="1600">
                <a:solidFill>
                  <a:srgbClr val="CC0000"/>
                </a:solidFill>
              </a:rPr>
              <a:t>Simple columnar partially ciliated.</a:t>
            </a:r>
            <a:endParaRPr b="1" sz="1600">
              <a:solidFill>
                <a:srgbClr val="CC0000"/>
              </a:solidFill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b="1" lang="en-US"/>
              <a:t>Ciliated cells: </a:t>
            </a:r>
            <a:r>
              <a:rPr b="1" lang="en-US" sz="1200">
                <a:solidFill>
                  <a:srgbClr val="666666"/>
                </a:solidFill>
              </a:rPr>
              <a:t>(wider)</a:t>
            </a:r>
            <a:endParaRPr b="1" sz="1200">
              <a:solidFill>
                <a:srgbClr val="666666"/>
              </a:solidFill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●"/>
            </a:pPr>
            <a:r>
              <a:rPr lang="en-US">
                <a:solidFill>
                  <a:srgbClr val="CC0000"/>
                </a:solidFill>
              </a:rPr>
              <a:t>Non-secretory.</a:t>
            </a:r>
            <a:endParaRPr>
              <a:solidFill>
                <a:srgbClr val="CC0000"/>
              </a:solidFill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Cilia beat toward uterus.</a:t>
            </a:r>
            <a:endParaRPr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b="1" lang="en-US"/>
              <a:t>Non-ciliated cells: </a:t>
            </a:r>
            <a:r>
              <a:rPr b="1" lang="en-US" sz="1200">
                <a:solidFill>
                  <a:srgbClr val="666666"/>
                </a:solidFill>
              </a:rPr>
              <a:t>(thinner)</a:t>
            </a:r>
            <a:endParaRPr b="1"/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Thinner, also called peg cells.</a:t>
            </a:r>
            <a:endParaRPr/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●"/>
            </a:pPr>
            <a:r>
              <a:rPr lang="en-US">
                <a:solidFill>
                  <a:srgbClr val="CC0000"/>
                </a:solidFill>
              </a:rPr>
              <a:t>Secretory cells.</a:t>
            </a:r>
            <a:endParaRPr>
              <a:solidFill>
                <a:srgbClr val="CC0000"/>
              </a:solidFill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Apices bulge above ciliated cells.</a:t>
            </a:r>
            <a:endParaRPr/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Their apices contain nutritive material to nourish gametes </a:t>
            </a:r>
            <a:r>
              <a:rPr lang="en-US" sz="1000">
                <a:solidFill>
                  <a:srgbClr val="666666"/>
                </a:solidFill>
              </a:rPr>
              <a:t>(sperms &amp; oocytes)</a:t>
            </a:r>
            <a:r>
              <a:rPr lang="en-US"/>
              <a:t>.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Corium of C.T. </a:t>
            </a:r>
            <a:endParaRPr sz="16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Musculosa:</a:t>
            </a:r>
            <a:endParaRPr b="1" sz="18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Inner circular.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Outer longitudinal.</a:t>
            </a:r>
            <a:endParaRPr sz="16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Serosa </a:t>
            </a:r>
            <a:r>
              <a:rPr lang="en-US" sz="1000">
                <a:solidFill>
                  <a:srgbClr val="666666"/>
                </a:solidFill>
              </a:rPr>
              <a:t>(because fallopian tubes are covered by peritoneum).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666666"/>
                </a:solidFill>
              </a:rPr>
              <a:t>All parts of fallopian tube have similar components but they differ in diameter.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139" name="Google Shape;139;p15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9450" y="275175"/>
            <a:ext cx="2266325" cy="42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1023" y="1125675"/>
            <a:ext cx="2032625" cy="29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/>
          <p:nvPr/>
        </p:nvSpPr>
        <p:spPr>
          <a:xfrm>
            <a:off x="7817609" y="2252722"/>
            <a:ext cx="819500" cy="941125"/>
          </a:xfrm>
          <a:custGeom>
            <a:rect b="b" l="l" r="r" t="t"/>
            <a:pathLst>
              <a:path extrusionOk="0" h="37645" w="32780">
                <a:moveTo>
                  <a:pt x="2497" y="3878"/>
                </a:moveTo>
                <a:cubicBezTo>
                  <a:pt x="3622" y="-1747"/>
                  <a:pt x="13854" y="178"/>
                  <a:pt x="19498" y="1204"/>
                </a:cubicBezTo>
                <a:cubicBezTo>
                  <a:pt x="23631" y="1955"/>
                  <a:pt x="29035" y="1033"/>
                  <a:pt x="31724" y="4260"/>
                </a:cubicBezTo>
                <a:cubicBezTo>
                  <a:pt x="34426" y="7502"/>
                  <a:pt x="30928" y="12663"/>
                  <a:pt x="30578" y="16868"/>
                </a:cubicBezTo>
                <a:cubicBezTo>
                  <a:pt x="30153" y="21970"/>
                  <a:pt x="33146" y="29079"/>
                  <a:pt x="29050" y="32151"/>
                </a:cubicBezTo>
                <a:cubicBezTo>
                  <a:pt x="24390" y="35647"/>
                  <a:pt x="18040" y="36399"/>
                  <a:pt x="12239" y="36926"/>
                </a:cubicBezTo>
                <a:cubicBezTo>
                  <a:pt x="9193" y="37203"/>
                  <a:pt x="5393" y="38535"/>
                  <a:pt x="3070" y="36544"/>
                </a:cubicBezTo>
                <a:cubicBezTo>
                  <a:pt x="-301" y="33655"/>
                  <a:pt x="-720" y="27386"/>
                  <a:pt x="1159" y="23363"/>
                </a:cubicBezTo>
                <a:cubicBezTo>
                  <a:pt x="2318" y="20881"/>
                  <a:pt x="5271" y="19334"/>
                  <a:pt x="5935" y="16677"/>
                </a:cubicBezTo>
                <a:cubicBezTo>
                  <a:pt x="7014" y="12362"/>
                  <a:pt x="2879" y="8135"/>
                  <a:pt x="2879" y="3687"/>
                </a:cubicBezTo>
              </a:path>
            </a:pathLst>
          </a:cu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Google Shape;143;p15"/>
          <p:cNvSpPr/>
          <p:nvPr/>
        </p:nvSpPr>
        <p:spPr>
          <a:xfrm>
            <a:off x="8028985" y="1345116"/>
            <a:ext cx="825300" cy="861450"/>
          </a:xfrm>
          <a:custGeom>
            <a:rect b="b" l="l" r="r" t="t"/>
            <a:pathLst>
              <a:path extrusionOk="0" h="34458" w="33012">
                <a:moveTo>
                  <a:pt x="33012" y="9235"/>
                </a:moveTo>
                <a:cubicBezTo>
                  <a:pt x="27485" y="7226"/>
                  <a:pt x="21971" y="5173"/>
                  <a:pt x="16392" y="3313"/>
                </a:cubicBezTo>
                <a:cubicBezTo>
                  <a:pt x="14122" y="2556"/>
                  <a:pt x="11974" y="-930"/>
                  <a:pt x="9897" y="257"/>
                </a:cubicBezTo>
                <a:cubicBezTo>
                  <a:pt x="7276" y="1755"/>
                  <a:pt x="7659" y="5988"/>
                  <a:pt x="5694" y="8280"/>
                </a:cubicBezTo>
                <a:cubicBezTo>
                  <a:pt x="1370" y="13325"/>
                  <a:pt x="-2029" y="22131"/>
                  <a:pt x="1492" y="27765"/>
                </a:cubicBezTo>
                <a:cubicBezTo>
                  <a:pt x="4603" y="32742"/>
                  <a:pt x="12624" y="32350"/>
                  <a:pt x="18493" y="32350"/>
                </a:cubicBezTo>
                <a:cubicBezTo>
                  <a:pt x="21717" y="32350"/>
                  <a:pt x="25421" y="35752"/>
                  <a:pt x="28045" y="33878"/>
                </a:cubicBezTo>
                <a:cubicBezTo>
                  <a:pt x="34458" y="29297"/>
                  <a:pt x="30848" y="18341"/>
                  <a:pt x="33012" y="10763"/>
                </a:cubicBezTo>
              </a:path>
            </a:pathLst>
          </a:custGeom>
          <a:noFill/>
          <a:ln cap="flat" cmpd="sng" w="28575">
            <a:solidFill>
              <a:srgbClr val="8E7CC3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44" name="Google Shape;144;p15"/>
          <p:cNvCxnSpPr/>
          <p:nvPr/>
        </p:nvCxnSpPr>
        <p:spPr>
          <a:xfrm>
            <a:off x="2311475" y="2712625"/>
            <a:ext cx="1394100" cy="0"/>
          </a:xfrm>
          <a:prstGeom prst="straightConnector1">
            <a:avLst/>
          </a:prstGeom>
          <a:noFill/>
          <a:ln cap="flat" cmpd="sng" w="38100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5"/>
          <p:cNvCxnSpPr/>
          <p:nvPr/>
        </p:nvCxnSpPr>
        <p:spPr>
          <a:xfrm>
            <a:off x="2330150" y="3571825"/>
            <a:ext cx="1891500" cy="0"/>
          </a:xfrm>
          <a:prstGeom prst="straightConnector1">
            <a:avLst/>
          </a:prstGeom>
          <a:noFill/>
          <a:ln cap="flat" cmpd="sng" w="38100">
            <a:solidFill>
              <a:srgbClr val="8E7CC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52" name="Google Shape;152;p16"/>
          <p:cNvGraphicFramePr/>
          <p:nvPr/>
        </p:nvGraphicFramePr>
        <p:xfrm>
          <a:off x="169050" y="22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{6D57B820-E424-44D5-B2FF-1690F6DA15A5}</a:tableStyleId>
              </a:tblPr>
              <a:tblGrid>
                <a:gridCol w="2248800"/>
                <a:gridCol w="2782875"/>
                <a:gridCol w="2022700"/>
                <a:gridCol w="2866725"/>
                <a:gridCol w="1956700"/>
              </a:tblGrid>
              <a:tr h="422250"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274E1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UTERUS</a:t>
                      </a:r>
                      <a:endParaRPr sz="1800">
                        <a:solidFill>
                          <a:srgbClr val="274E1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36092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Fundus &amp; Body</a:t>
                      </a:r>
                      <a:endParaRPr b="1"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Uterine Cervix</a:t>
                      </a:r>
                      <a:endParaRPr b="1"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 hMerge="1"/>
              </a:tr>
              <a:tr h="553650">
                <a:tc>
                  <a:txBody>
                    <a:bodyPr/>
                    <a:lstStyle/>
                    <a:p>
                      <a:pPr indent="-114300" lvl="0" marL="2286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Endometrium (mucosa)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-114300" lvl="0" marL="2286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Myometrium (musculosa)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Perimetrium (serosa)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-114300" lvl="0" marL="28575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Mucosa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-114300" lvl="0" marL="3429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Substance of the cervix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49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Epithelium: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simple columnar partially ciliated.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Corium: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Endometrial glands: simple tubular.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Stromal cells. </a:t>
                      </a:r>
                      <a:r>
                        <a:rPr lang="en-US" sz="1000">
                          <a:solidFill>
                            <a:srgbClr val="66666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(make components of placenta)</a:t>
                      </a:r>
                      <a:endParaRPr sz="1000">
                        <a:solidFill>
                          <a:srgbClr val="66666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Blood vessels.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Leucocytes.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Reticular fibers.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1430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ill-defined smooth muscle layers: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Stratum submucosum: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longitudinal.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Stratum vasculare: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circular smooth muscle fibres in figure of 8 arrangement around large blood vessels.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Stratum supravasculare: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longitudinal.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Formed of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simple squamous  epith.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(mesothelium) and sub-epithelial C.T.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0320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Epithelium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</a:t>
                      </a:r>
                      <a:r>
                        <a:rPr b="1"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simple columnar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in the cervical canal,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but it </a:t>
                      </a:r>
                      <a:r>
                        <a:rPr b="1"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changes to stratified squamous epith.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(non-keratinized) at the external os.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85750" rtl="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Corium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CT containing tubulo-alveolar glands.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dense fibrous </a:t>
                      </a: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tissue 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with few smooth muscle fibers.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800" y="4578687"/>
            <a:ext cx="1671320" cy="18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9075" y="4264425"/>
            <a:ext cx="2028447" cy="23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500" y="4626850"/>
            <a:ext cx="2028450" cy="183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27474" y="4437439"/>
            <a:ext cx="1671325" cy="196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/>
          <p:nvPr>
            <p:ph type="title"/>
          </p:nvPr>
        </p:nvSpPr>
        <p:spPr>
          <a:xfrm>
            <a:off x="838200" y="285625"/>
            <a:ext cx="10576500" cy="89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VAGINA</a:t>
            </a:r>
            <a:endParaRPr b="1" sz="2000"/>
          </a:p>
        </p:txBody>
      </p:sp>
      <p:sp>
        <p:nvSpPr>
          <p:cNvPr id="163" name="Google Shape;163;p17"/>
          <p:cNvSpPr txBox="1"/>
          <p:nvPr>
            <p:ph idx="1" type="body"/>
          </p:nvPr>
        </p:nvSpPr>
        <p:spPr>
          <a:xfrm>
            <a:off x="838200" y="1369550"/>
            <a:ext cx="10576500" cy="19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Mucosa: </a:t>
            </a:r>
            <a:r>
              <a:rPr lang="en-US" sz="1600"/>
              <a:t>shows transverse folds and is made of:</a:t>
            </a:r>
            <a:endParaRPr b="1" sz="1800"/>
          </a:p>
          <a:p>
            <a:pPr indent="-3302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</a:pPr>
            <a:r>
              <a:rPr b="1" lang="en-US" sz="1600"/>
              <a:t>Epithelium:</a:t>
            </a:r>
            <a:r>
              <a:rPr lang="en-US" sz="1600"/>
              <a:t> </a:t>
            </a:r>
            <a:r>
              <a:rPr lang="en-US" sz="1600">
                <a:solidFill>
                  <a:srgbClr val="CC0000"/>
                </a:solidFill>
              </a:rPr>
              <a:t>stratified squamous epithelium non-keratinized, rich in glycogen.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</a:pPr>
            <a:r>
              <a:rPr b="1" lang="en-US" sz="1600"/>
              <a:t>Corium: </a:t>
            </a:r>
            <a:r>
              <a:rPr lang="en-US" sz="1600"/>
              <a:t>of dense C.T., very rich in blood vessels, elastic fibres and </a:t>
            </a:r>
            <a:r>
              <a:rPr lang="en-US" sz="1600"/>
              <a:t>leukocytes</a:t>
            </a:r>
            <a:r>
              <a:rPr lang="en-US" sz="1600"/>
              <a:t>.</a:t>
            </a:r>
            <a:endParaRPr sz="1600"/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◧"/>
            </a:pPr>
            <a:r>
              <a:rPr b="1" lang="en-US" sz="1800"/>
              <a:t>Musculosa:</a:t>
            </a:r>
            <a:endParaRPr b="1" sz="18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 </a:t>
            </a:r>
            <a:r>
              <a:rPr lang="en-US" sz="1600"/>
              <a:t>formed of interlacing inner circular and outer longitudinal layers of smooth muscle fibres.</a:t>
            </a:r>
            <a:endParaRPr sz="16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SzPts val="1800"/>
              <a:buChar char="◧"/>
            </a:pPr>
            <a:r>
              <a:rPr b="1" lang="en-US" sz="1800"/>
              <a:t>Adventitia: </a:t>
            </a:r>
            <a:r>
              <a:rPr lang="en-US" sz="1600"/>
              <a:t>formed of loose C.T.</a:t>
            </a:r>
            <a:endParaRPr sz="1600"/>
          </a:p>
        </p:txBody>
      </p:sp>
      <p:sp>
        <p:nvSpPr>
          <p:cNvPr id="164" name="Google Shape;164;p17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875" y="3701175"/>
            <a:ext cx="2015400" cy="25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4">
            <a:alphaModFix/>
          </a:blip>
          <a:srcRect b="0" l="-4071" r="-3064" t="6235"/>
          <a:stretch/>
        </p:blipFill>
        <p:spPr>
          <a:xfrm>
            <a:off x="2655350" y="3779500"/>
            <a:ext cx="4011625" cy="2443450"/>
          </a:xfrm>
          <a:prstGeom prst="rect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"/>
          <p:cNvSpPr txBox="1"/>
          <p:nvPr>
            <p:ph idx="12" type="sldNum"/>
          </p:nvPr>
        </p:nvSpPr>
        <p:spPr>
          <a:xfrm>
            <a:off x="9303650" y="6628925"/>
            <a:ext cx="2743200" cy="22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73" name="Google Shape;173;p18"/>
          <p:cNvGraphicFramePr/>
          <p:nvPr/>
        </p:nvGraphicFramePr>
        <p:xfrm>
          <a:off x="370500" y="22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{6D57B820-E424-44D5-B2FF-1690F6DA15A5}</a:tableStyleId>
              </a:tblPr>
              <a:tblGrid>
                <a:gridCol w="5519500"/>
                <a:gridCol w="5844625"/>
              </a:tblGrid>
              <a:tr h="806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274E1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MAMMARY GLAND</a:t>
                      </a:r>
                      <a:endParaRPr b="1" sz="1800">
                        <a:solidFill>
                          <a:srgbClr val="274E1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At puberty they enlarge by accumulation of fat, but contain only a duct system.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Secretory units appear only during pregnancy and are functioning only during lactation.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95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Resting Mammary Gland</a:t>
                      </a:r>
                      <a:endParaRPr b="1"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Lactating Mammary Gland</a:t>
                      </a:r>
                      <a:endParaRPr b="1"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912900">
                <a:tc>
                  <a:txBody>
                    <a:bodyPr/>
                    <a:lstStyle/>
                    <a:p>
                      <a:pPr indent="-20320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It is divided into lobes and lobules.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</a:t>
                      </a:r>
                      <a:r>
                        <a:rPr b="1" lang="en-US" u="sng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interlobular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C.T. is dense and contains numerous fat cells.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</a:t>
                      </a:r>
                      <a:r>
                        <a:rPr b="1" lang="en-US" u="sng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intralobular</a:t>
                      </a: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C.T. is loose and contains no fat cells.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Within the lobules, there are widely separated ducts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lined by simple cuboidal epithelium.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228600" rtl="0" algn="l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Ducts collect to form lactiferous ducts lined by stratified columnar epithelium and open at the top of the nipple.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0320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Interlobular and intralobular C.T. become reduced.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3429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Lobules are made of ducts and alveoli.</a:t>
                      </a:r>
                      <a:endParaRPr>
                        <a:solidFill>
                          <a:srgbClr val="CC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34290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Alveoli are distended with milk and lined by cuboidal or flat cells surrounded by myoepithelial cells.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203200" lvl="0" marL="342900" rtl="0" algn="l">
                        <a:spcBef>
                          <a:spcPts val="300"/>
                        </a:spcBef>
                        <a:spcAft>
                          <a:spcPts val="300"/>
                        </a:spcAft>
                        <a:buSzPts val="1400"/>
                        <a:buFont typeface="Montserrat"/>
                        <a:buChar char="●"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Milk appears acidophilic with vacuoles of dissolved fat.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4" name="Google Shape;1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594575"/>
            <a:ext cx="2121187" cy="28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2462" y="3616323"/>
            <a:ext cx="1058675" cy="11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026" y="3616325"/>
            <a:ext cx="3971925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8425" y="4935200"/>
            <a:ext cx="1505301" cy="147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97563" y="3304875"/>
            <a:ext cx="1940694" cy="14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8976" y="4935200"/>
            <a:ext cx="3757874" cy="15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