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Playfair Display"/>
      <p:regular r:id="rId15"/>
      <p:bold r:id="rId16"/>
      <p:italic r:id="rId17"/>
      <p:boldItalic r:id="rId18"/>
    </p:embeddedFont>
    <p:embeddedFont>
      <p:font typeface="Montserra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989BBB6-8ABF-4A6A-91C0-DA56DC4F29D8}">
  <a:tblStyle styleId="{A989BBB6-8ABF-4A6A-91C0-DA56DC4F29D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07195C1-12F7-4795-B6F6-6F42548FA17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6.xml"/><Relationship Id="rId22" Type="http://schemas.openxmlformats.org/officeDocument/2006/relationships/font" Target="fonts/Montserrat-boldItalic.fntdata"/><Relationship Id="rId10" Type="http://schemas.openxmlformats.org/officeDocument/2006/relationships/slide" Target="slides/slide5.xml"/><Relationship Id="rId21" Type="http://schemas.openxmlformats.org/officeDocument/2006/relationships/font" Target="fonts/Montserrat-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regular.fntdata"/><Relationship Id="rId14" Type="http://schemas.openxmlformats.org/officeDocument/2006/relationships/slide" Target="slides/slide9.xml"/><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notesMaster" Target="notesMasters/notesMaster1.xml"/><Relationship Id="rId19" Type="http://schemas.openxmlformats.org/officeDocument/2006/relationships/font" Target="fonts/Montserrat-regular.fntdata"/><Relationship Id="rId6" Type="http://schemas.openxmlformats.org/officeDocument/2006/relationships/slide" Target="slides/slide1.xml"/><Relationship Id="rId18"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2" name="Google Shape;62;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22370702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223707026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722370702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3" name="Google Shape;173;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2" name="Google Shape;18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0" y="0"/>
            <a:ext cx="6096000" cy="6858000"/>
          </a:xfrm>
          <a:prstGeom prst="rect">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layfair Display"/>
              <a:ea typeface="Playfair Display"/>
              <a:cs typeface="Playfair Display"/>
              <a:sym typeface="Playfair Display"/>
            </a:endParaRPr>
          </a:p>
        </p:txBody>
      </p:sp>
      <p:sp>
        <p:nvSpPr>
          <p:cNvPr id="15" name="Google Shape;15;p2"/>
          <p:cNvSpPr txBox="1"/>
          <p:nvPr>
            <p:ph type="ctrTitle"/>
          </p:nvPr>
        </p:nvSpPr>
        <p:spPr>
          <a:xfrm>
            <a:off x="1605900" y="2411050"/>
            <a:ext cx="8980200" cy="2035800"/>
          </a:xfrm>
          <a:prstGeom prst="rect">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4800"/>
              <a:buFont typeface="Montserrat"/>
              <a:buNone/>
              <a:defRPr i="0" sz="4800" u="none" cap="none" strike="noStrike">
                <a:solidFill>
                  <a:schemeClr val="dk1"/>
                </a:solidFill>
                <a:latin typeface="Montserrat"/>
                <a:ea typeface="Montserrat"/>
                <a:cs typeface="Montserrat"/>
                <a:sym typeface="Montserrat"/>
              </a:defRPr>
            </a:lvl1pPr>
            <a:lvl2pPr lvl="1" algn="ctr">
              <a:lnSpc>
                <a:spcPct val="100000"/>
              </a:lnSpc>
              <a:spcBef>
                <a:spcPts val="0"/>
              </a:spcBef>
              <a:spcAft>
                <a:spcPts val="0"/>
              </a:spcAft>
              <a:buSzPts val="4800"/>
              <a:buFont typeface="Montserrat"/>
              <a:buNone/>
              <a:defRPr sz="4800">
                <a:latin typeface="Montserrat"/>
                <a:ea typeface="Montserrat"/>
                <a:cs typeface="Montserrat"/>
                <a:sym typeface="Montserrat"/>
              </a:defRPr>
            </a:lvl2pPr>
            <a:lvl3pPr lvl="2" algn="ctr">
              <a:lnSpc>
                <a:spcPct val="100000"/>
              </a:lnSpc>
              <a:spcBef>
                <a:spcPts val="0"/>
              </a:spcBef>
              <a:spcAft>
                <a:spcPts val="0"/>
              </a:spcAft>
              <a:buSzPts val="4800"/>
              <a:buFont typeface="Montserrat"/>
              <a:buNone/>
              <a:defRPr sz="4800">
                <a:latin typeface="Montserrat"/>
                <a:ea typeface="Montserrat"/>
                <a:cs typeface="Montserrat"/>
                <a:sym typeface="Montserrat"/>
              </a:defRPr>
            </a:lvl3pPr>
            <a:lvl4pPr lvl="3" algn="ctr">
              <a:lnSpc>
                <a:spcPct val="100000"/>
              </a:lnSpc>
              <a:spcBef>
                <a:spcPts val="0"/>
              </a:spcBef>
              <a:spcAft>
                <a:spcPts val="0"/>
              </a:spcAft>
              <a:buSzPts val="4800"/>
              <a:buFont typeface="Montserrat"/>
              <a:buNone/>
              <a:defRPr sz="4800">
                <a:latin typeface="Montserrat"/>
                <a:ea typeface="Montserrat"/>
                <a:cs typeface="Montserrat"/>
                <a:sym typeface="Montserrat"/>
              </a:defRPr>
            </a:lvl4pPr>
            <a:lvl5pPr lvl="4" algn="ctr">
              <a:lnSpc>
                <a:spcPct val="100000"/>
              </a:lnSpc>
              <a:spcBef>
                <a:spcPts val="0"/>
              </a:spcBef>
              <a:spcAft>
                <a:spcPts val="0"/>
              </a:spcAft>
              <a:buSzPts val="4800"/>
              <a:buFont typeface="Montserrat"/>
              <a:buNone/>
              <a:defRPr sz="4800">
                <a:latin typeface="Montserrat"/>
                <a:ea typeface="Montserrat"/>
                <a:cs typeface="Montserrat"/>
                <a:sym typeface="Montserrat"/>
              </a:defRPr>
            </a:lvl5pPr>
            <a:lvl6pPr lvl="5" algn="ctr">
              <a:lnSpc>
                <a:spcPct val="100000"/>
              </a:lnSpc>
              <a:spcBef>
                <a:spcPts val="0"/>
              </a:spcBef>
              <a:spcAft>
                <a:spcPts val="0"/>
              </a:spcAft>
              <a:buSzPts val="4800"/>
              <a:buFont typeface="Montserrat"/>
              <a:buNone/>
              <a:defRPr sz="4800">
                <a:latin typeface="Montserrat"/>
                <a:ea typeface="Montserrat"/>
                <a:cs typeface="Montserrat"/>
                <a:sym typeface="Montserrat"/>
              </a:defRPr>
            </a:lvl6pPr>
            <a:lvl7pPr lvl="6" algn="ctr">
              <a:lnSpc>
                <a:spcPct val="100000"/>
              </a:lnSpc>
              <a:spcBef>
                <a:spcPts val="0"/>
              </a:spcBef>
              <a:spcAft>
                <a:spcPts val="0"/>
              </a:spcAft>
              <a:buSzPts val="4800"/>
              <a:buFont typeface="Montserrat"/>
              <a:buNone/>
              <a:defRPr sz="4800">
                <a:latin typeface="Montserrat"/>
                <a:ea typeface="Montserrat"/>
                <a:cs typeface="Montserrat"/>
                <a:sym typeface="Montserrat"/>
              </a:defRPr>
            </a:lvl7pPr>
            <a:lvl8pPr lvl="7" algn="ctr">
              <a:lnSpc>
                <a:spcPct val="100000"/>
              </a:lnSpc>
              <a:spcBef>
                <a:spcPts val="0"/>
              </a:spcBef>
              <a:spcAft>
                <a:spcPts val="0"/>
              </a:spcAft>
              <a:buSzPts val="4800"/>
              <a:buFont typeface="Montserrat"/>
              <a:buNone/>
              <a:defRPr sz="4800">
                <a:latin typeface="Montserrat"/>
                <a:ea typeface="Montserrat"/>
                <a:cs typeface="Montserrat"/>
                <a:sym typeface="Montserrat"/>
              </a:defRPr>
            </a:lvl8pPr>
            <a:lvl9pPr lvl="8" algn="ctr">
              <a:lnSpc>
                <a:spcPct val="100000"/>
              </a:lnSpc>
              <a:spcBef>
                <a:spcPts val="0"/>
              </a:spcBef>
              <a:spcAft>
                <a:spcPts val="0"/>
              </a:spcAft>
              <a:buSzPts val="4800"/>
              <a:buFont typeface="Montserrat"/>
              <a:buNone/>
              <a:defRPr sz="4800">
                <a:latin typeface="Montserrat"/>
                <a:ea typeface="Montserrat"/>
                <a:cs typeface="Montserrat"/>
                <a:sym typeface="Montserrat"/>
              </a:defRPr>
            </a:lvl9pPr>
          </a:lstStyle>
          <a:p/>
        </p:txBody>
      </p:sp>
      <p:sp>
        <p:nvSpPr>
          <p:cNvPr id="16" name="Google Shape;16;p2"/>
          <p:cNvSpPr txBox="1"/>
          <p:nvPr>
            <p:ph idx="1" type="subTitle"/>
          </p:nvPr>
        </p:nvSpPr>
        <p:spPr>
          <a:xfrm>
            <a:off x="1605900" y="4497550"/>
            <a:ext cx="8980200" cy="789900"/>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rgbClr val="434343"/>
              </a:buClr>
              <a:buSzPts val="1800"/>
              <a:buFont typeface="Montserrat"/>
              <a:buNone/>
              <a:defRPr i="0" sz="1800" u="none" cap="none" strike="noStrike">
                <a:solidFill>
                  <a:srgbClr val="434343"/>
                </a:solidFill>
                <a:latin typeface="Montserrat"/>
                <a:ea typeface="Montserrat"/>
                <a:cs typeface="Montserrat"/>
                <a:sym typeface="Montserrat"/>
              </a:defRPr>
            </a:lvl1pPr>
            <a:lvl2pPr lvl="1" marR="0" algn="ctr">
              <a:lnSpc>
                <a:spcPct val="90000"/>
              </a:lnSpc>
              <a:spcBef>
                <a:spcPts val="500"/>
              </a:spcBef>
              <a:spcAft>
                <a:spcPts val="0"/>
              </a:spcAft>
              <a:buClr>
                <a:srgbClr val="434343"/>
              </a:buClr>
              <a:buSzPts val="1800"/>
              <a:buFont typeface="Montserrat"/>
              <a:buNone/>
              <a:defRPr i="0" sz="1800" u="none" cap="none" strike="noStrike">
                <a:solidFill>
                  <a:srgbClr val="434343"/>
                </a:solidFill>
                <a:latin typeface="Montserrat"/>
                <a:ea typeface="Montserrat"/>
                <a:cs typeface="Montserrat"/>
                <a:sym typeface="Montserrat"/>
              </a:defRPr>
            </a:lvl2pPr>
            <a:lvl3pPr lvl="2" marR="0" algn="ctr">
              <a:lnSpc>
                <a:spcPct val="90000"/>
              </a:lnSpc>
              <a:spcBef>
                <a:spcPts val="500"/>
              </a:spcBef>
              <a:spcAft>
                <a:spcPts val="0"/>
              </a:spcAft>
              <a:buClr>
                <a:srgbClr val="434343"/>
              </a:buClr>
              <a:buSzPts val="1800"/>
              <a:buFont typeface="Montserrat"/>
              <a:buNone/>
              <a:defRPr i="0" sz="1800" u="none" cap="none" strike="noStrike">
                <a:solidFill>
                  <a:srgbClr val="434343"/>
                </a:solidFill>
                <a:latin typeface="Montserrat"/>
                <a:ea typeface="Montserrat"/>
                <a:cs typeface="Montserrat"/>
                <a:sym typeface="Montserrat"/>
              </a:defRPr>
            </a:lvl3pPr>
            <a:lvl4pPr lvl="3" marR="0" algn="ctr">
              <a:lnSpc>
                <a:spcPct val="90000"/>
              </a:lnSpc>
              <a:spcBef>
                <a:spcPts val="500"/>
              </a:spcBef>
              <a:spcAft>
                <a:spcPts val="0"/>
              </a:spcAft>
              <a:buClr>
                <a:srgbClr val="434343"/>
              </a:buClr>
              <a:buSzPts val="1600"/>
              <a:buFont typeface="Montserrat"/>
              <a:buNone/>
              <a:defRPr i="0" u="none" cap="none" strike="noStrike">
                <a:solidFill>
                  <a:srgbClr val="434343"/>
                </a:solidFill>
                <a:latin typeface="Montserrat"/>
                <a:ea typeface="Montserrat"/>
                <a:cs typeface="Montserrat"/>
                <a:sym typeface="Montserrat"/>
              </a:defRPr>
            </a:lvl4pPr>
            <a:lvl5pPr lvl="4" marR="0" algn="ctr">
              <a:lnSpc>
                <a:spcPct val="90000"/>
              </a:lnSpc>
              <a:spcBef>
                <a:spcPts val="500"/>
              </a:spcBef>
              <a:spcAft>
                <a:spcPts val="0"/>
              </a:spcAft>
              <a:buClr>
                <a:srgbClr val="434343"/>
              </a:buClr>
              <a:buSzPts val="1600"/>
              <a:buFont typeface="Montserrat"/>
              <a:buNone/>
              <a:defRPr i="0" u="none" cap="none" strike="noStrike">
                <a:solidFill>
                  <a:srgbClr val="434343"/>
                </a:solidFill>
                <a:latin typeface="Montserrat"/>
                <a:ea typeface="Montserrat"/>
                <a:cs typeface="Montserrat"/>
                <a:sym typeface="Montserrat"/>
              </a:defRPr>
            </a:lvl5pPr>
            <a:lvl6pPr lvl="5" marR="0" algn="ctr">
              <a:lnSpc>
                <a:spcPct val="90000"/>
              </a:lnSpc>
              <a:spcBef>
                <a:spcPts val="500"/>
              </a:spcBef>
              <a:spcAft>
                <a:spcPts val="0"/>
              </a:spcAft>
              <a:buClr>
                <a:srgbClr val="434343"/>
              </a:buClr>
              <a:buSzPts val="1600"/>
              <a:buFont typeface="Montserrat"/>
              <a:buNone/>
              <a:defRPr i="0" u="none" cap="none" strike="noStrike">
                <a:solidFill>
                  <a:srgbClr val="434343"/>
                </a:solidFill>
                <a:latin typeface="Montserrat"/>
                <a:ea typeface="Montserrat"/>
                <a:cs typeface="Montserrat"/>
                <a:sym typeface="Montserrat"/>
              </a:defRPr>
            </a:lvl6pPr>
            <a:lvl7pPr lvl="6" marR="0" algn="ctr">
              <a:lnSpc>
                <a:spcPct val="90000"/>
              </a:lnSpc>
              <a:spcBef>
                <a:spcPts val="500"/>
              </a:spcBef>
              <a:spcAft>
                <a:spcPts val="0"/>
              </a:spcAft>
              <a:buClr>
                <a:srgbClr val="434343"/>
              </a:buClr>
              <a:buSzPts val="1600"/>
              <a:buFont typeface="Montserrat"/>
              <a:buNone/>
              <a:defRPr i="0" u="none" cap="none" strike="noStrike">
                <a:solidFill>
                  <a:srgbClr val="434343"/>
                </a:solidFill>
                <a:latin typeface="Montserrat"/>
                <a:ea typeface="Montserrat"/>
                <a:cs typeface="Montserrat"/>
                <a:sym typeface="Montserrat"/>
              </a:defRPr>
            </a:lvl7pPr>
            <a:lvl8pPr lvl="7" marR="0" algn="ctr">
              <a:lnSpc>
                <a:spcPct val="90000"/>
              </a:lnSpc>
              <a:spcBef>
                <a:spcPts val="500"/>
              </a:spcBef>
              <a:spcAft>
                <a:spcPts val="0"/>
              </a:spcAft>
              <a:buClr>
                <a:srgbClr val="434343"/>
              </a:buClr>
              <a:buSzPts val="1600"/>
              <a:buFont typeface="Montserrat"/>
              <a:buNone/>
              <a:defRPr i="0" u="none" cap="none" strike="noStrike">
                <a:solidFill>
                  <a:srgbClr val="434343"/>
                </a:solidFill>
                <a:latin typeface="Montserrat"/>
                <a:ea typeface="Montserrat"/>
                <a:cs typeface="Montserrat"/>
                <a:sym typeface="Montserrat"/>
              </a:defRPr>
            </a:lvl8pPr>
            <a:lvl9pPr lvl="8" marR="0" algn="ctr">
              <a:lnSpc>
                <a:spcPct val="90000"/>
              </a:lnSpc>
              <a:spcBef>
                <a:spcPts val="500"/>
              </a:spcBef>
              <a:spcAft>
                <a:spcPts val="0"/>
              </a:spcAft>
              <a:buClr>
                <a:srgbClr val="434343"/>
              </a:buClr>
              <a:buSzPts val="1600"/>
              <a:buFont typeface="Montserrat"/>
              <a:buNone/>
              <a:defRPr i="0" u="none" cap="none" strike="noStrike">
                <a:solidFill>
                  <a:srgbClr val="434343"/>
                </a:solidFill>
                <a:latin typeface="Montserrat"/>
                <a:ea typeface="Montserrat"/>
                <a:cs typeface="Montserrat"/>
                <a:sym typeface="Montserrat"/>
              </a:defRPr>
            </a:lvl9pPr>
          </a:lstStyle>
          <a:p/>
        </p:txBody>
      </p:sp>
      <p:sp>
        <p:nvSpPr>
          <p:cNvPr id="17" name="Google Shape;17;p2"/>
          <p:cNvSpPr txBox="1"/>
          <p:nvPr>
            <p:ph idx="12" type="sldNum"/>
          </p:nvPr>
        </p:nvSpPr>
        <p:spPr>
          <a:xfrm>
            <a:off x="9303650" y="6489125"/>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2"/>
          <p:cNvSpPr txBox="1"/>
          <p:nvPr/>
        </p:nvSpPr>
        <p:spPr>
          <a:xfrm>
            <a:off x="3569400" y="6489125"/>
            <a:ext cx="50532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438 Histology Team   Reproductive Block</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 name="Shape 19"/>
        <p:cNvGrpSpPr/>
        <p:nvPr/>
      </p:nvGrpSpPr>
      <p:grpSpPr>
        <a:xfrm>
          <a:off x="0" y="0"/>
          <a:ext cx="0" cy="0"/>
          <a:chOff x="0" y="0"/>
          <a:chExt cx="0" cy="0"/>
        </a:xfrm>
      </p:grpSpPr>
      <p:sp>
        <p:nvSpPr>
          <p:cNvPr id="20" name="Google Shape;20;p3"/>
          <p:cNvSpPr/>
          <p:nvPr/>
        </p:nvSpPr>
        <p:spPr>
          <a:xfrm>
            <a:off x="0" y="6632650"/>
            <a:ext cx="12192000" cy="225300"/>
          </a:xfrm>
          <a:prstGeom prst="rect">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txBox="1"/>
          <p:nvPr>
            <p:ph idx="12" type="sldNum"/>
          </p:nvPr>
        </p:nvSpPr>
        <p:spPr>
          <a:xfrm>
            <a:off x="9303650" y="6628925"/>
            <a:ext cx="2743200" cy="225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1" i="0" sz="1400" u="none" cap="none" strike="noStrike">
                <a:solidFill>
                  <a:srgbClr val="666666"/>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100"/>
              <a:buFont typeface="Arial"/>
              <a:buNone/>
              <a:defRPr b="1" i="0" sz="1400" u="none" cap="none" strike="noStrike">
                <a:solidFill>
                  <a:srgbClr val="666666"/>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100"/>
              <a:buFont typeface="Arial"/>
              <a:buNone/>
              <a:defRPr b="1" i="0" sz="1400" u="none" cap="none" strike="noStrike">
                <a:solidFill>
                  <a:srgbClr val="666666"/>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100"/>
              <a:buFont typeface="Arial"/>
              <a:buNone/>
              <a:defRPr b="1" i="0" sz="1400" u="none" cap="none" strike="noStrike">
                <a:solidFill>
                  <a:srgbClr val="666666"/>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100"/>
              <a:buFont typeface="Arial"/>
              <a:buNone/>
              <a:defRPr b="1" i="0" sz="1400" u="none" cap="none" strike="noStrike">
                <a:solidFill>
                  <a:srgbClr val="666666"/>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100"/>
              <a:buFont typeface="Arial"/>
              <a:buNone/>
              <a:defRPr b="1" i="0" sz="1400" u="none" cap="none" strike="noStrike">
                <a:solidFill>
                  <a:srgbClr val="666666"/>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100"/>
              <a:buFont typeface="Arial"/>
              <a:buNone/>
              <a:defRPr b="1" i="0" sz="1400" u="none" cap="none" strike="noStrike">
                <a:solidFill>
                  <a:srgbClr val="666666"/>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100"/>
              <a:buFont typeface="Arial"/>
              <a:buNone/>
              <a:defRPr b="1" i="0" sz="1400" u="none" cap="none" strike="noStrike">
                <a:solidFill>
                  <a:srgbClr val="666666"/>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100"/>
              <a:buFont typeface="Arial"/>
              <a:buNone/>
              <a:defRPr b="1" i="0" sz="1400" u="none" cap="none" strike="noStrike">
                <a:solidFill>
                  <a:srgbClr val="666666"/>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3"/>
          <p:cNvSpPr txBox="1"/>
          <p:nvPr/>
        </p:nvSpPr>
        <p:spPr>
          <a:xfrm>
            <a:off x="4007700" y="6658776"/>
            <a:ext cx="4176600" cy="2253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400"/>
              <a:buFont typeface="Arial"/>
              <a:buNone/>
            </a:pPr>
            <a:r>
              <a:rPr b="0" i="0" lang="en-US" sz="1000" u="none" cap="none" strike="noStrike">
                <a:solidFill>
                  <a:srgbClr val="666666"/>
                </a:solidFill>
                <a:latin typeface="Montserrat"/>
                <a:ea typeface="Montserrat"/>
                <a:cs typeface="Montserrat"/>
                <a:sym typeface="Montserrat"/>
              </a:rPr>
              <a:t>438 Histology Team - Reproductive Block</a:t>
            </a:r>
            <a:endParaRPr b="0" i="0" sz="1000" u="none" cap="none" strike="noStrike">
              <a:solidFill>
                <a:srgbClr val="666666"/>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iz" type="twoObj">
  <p:cSld name="TWO_OBJECTS">
    <p:spTree>
      <p:nvGrpSpPr>
        <p:cNvPr id="23" name="Shape 23"/>
        <p:cNvGrpSpPr/>
        <p:nvPr/>
      </p:nvGrpSpPr>
      <p:grpSpPr>
        <a:xfrm>
          <a:off x="0" y="0"/>
          <a:ext cx="0" cy="0"/>
          <a:chOff x="0" y="0"/>
          <a:chExt cx="0" cy="0"/>
        </a:xfrm>
      </p:grpSpPr>
      <p:sp>
        <p:nvSpPr>
          <p:cNvPr id="24" name="Google Shape;24;p4"/>
          <p:cNvSpPr/>
          <p:nvPr/>
        </p:nvSpPr>
        <p:spPr>
          <a:xfrm>
            <a:off x="0" y="6420025"/>
            <a:ext cx="12192000" cy="438000"/>
          </a:xfrm>
          <a:prstGeom prst="rect">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txBox="1"/>
          <p:nvPr>
            <p:ph idx="1" type="body"/>
          </p:nvPr>
        </p:nvSpPr>
        <p:spPr>
          <a:xfrm>
            <a:off x="838200" y="944150"/>
            <a:ext cx="5181600" cy="5232900"/>
          </a:xfrm>
          <a:prstGeom prst="rect">
            <a:avLst/>
          </a:prstGeom>
          <a:noFill/>
          <a:ln>
            <a:noFill/>
          </a:ln>
        </p:spPr>
        <p:txBody>
          <a:bodyPr anchorCtr="0" anchor="t" bIns="91425" lIns="91425" spcFirstLastPara="1" rIns="91425" wrap="square" tIns="91425">
            <a:noAutofit/>
          </a:bodyPr>
          <a:lstStyle>
            <a:lvl1pPr indent="-381000" lvl="0" marL="457200" marR="0" algn="l">
              <a:lnSpc>
                <a:spcPct val="90000"/>
              </a:lnSpc>
              <a:spcBef>
                <a:spcPts val="0"/>
              </a:spcBef>
              <a:spcAft>
                <a:spcPts val="0"/>
              </a:spcAft>
              <a:buClr>
                <a:schemeClr val="dk1"/>
              </a:buClr>
              <a:buSzPts val="2400"/>
              <a:buChar char="•"/>
              <a:defRPr i="0" u="none" cap="none" strike="noStrike">
                <a:solidFill>
                  <a:schemeClr val="dk1"/>
                </a:solidFill>
              </a:defRPr>
            </a:lvl1pPr>
            <a:lvl2pPr indent="-368300" lvl="1" marL="914400" marR="0" algn="l">
              <a:lnSpc>
                <a:spcPct val="90000"/>
              </a:lnSpc>
              <a:spcBef>
                <a:spcPts val="500"/>
              </a:spcBef>
              <a:spcAft>
                <a:spcPts val="0"/>
              </a:spcAft>
              <a:buClr>
                <a:schemeClr val="dk1"/>
              </a:buClr>
              <a:buSzPts val="2200"/>
              <a:buChar char="•"/>
              <a:defRPr i="0" sz="2200" u="none" cap="none" strike="noStrike">
                <a:solidFill>
                  <a:schemeClr val="dk1"/>
                </a:solidFill>
              </a:defRPr>
            </a:lvl2pPr>
            <a:lvl3pPr indent="-355600" lvl="2" marL="1371600" marR="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6" name="Google Shape;26;p4"/>
          <p:cNvSpPr txBox="1"/>
          <p:nvPr>
            <p:ph idx="2" type="body"/>
          </p:nvPr>
        </p:nvSpPr>
        <p:spPr>
          <a:xfrm>
            <a:off x="6172200" y="944075"/>
            <a:ext cx="5181600" cy="5232900"/>
          </a:xfrm>
          <a:prstGeom prst="rect">
            <a:avLst/>
          </a:prstGeom>
          <a:noFill/>
          <a:ln>
            <a:noFill/>
          </a:ln>
        </p:spPr>
        <p:txBody>
          <a:bodyPr anchorCtr="0" anchor="t" bIns="91425" lIns="91425" spcFirstLastPara="1" rIns="91425" wrap="square" tIns="91425">
            <a:noAutofit/>
          </a:bodyPr>
          <a:lstStyle>
            <a:lvl1pPr indent="-381000" lvl="0" marL="457200" marR="0" algn="l">
              <a:lnSpc>
                <a:spcPct val="90000"/>
              </a:lnSpc>
              <a:spcBef>
                <a:spcPts val="0"/>
              </a:spcBef>
              <a:spcAft>
                <a:spcPts val="0"/>
              </a:spcAft>
              <a:buClr>
                <a:schemeClr val="dk1"/>
              </a:buClr>
              <a:buSzPts val="2400"/>
              <a:buChar char="•"/>
              <a:defRPr i="0" u="none" cap="none" strike="noStrike">
                <a:solidFill>
                  <a:schemeClr val="dk1"/>
                </a:solidFill>
              </a:defRPr>
            </a:lvl1pPr>
            <a:lvl2pPr indent="-368300" lvl="1" marL="914400" marR="0" algn="l">
              <a:lnSpc>
                <a:spcPct val="90000"/>
              </a:lnSpc>
              <a:spcBef>
                <a:spcPts val="500"/>
              </a:spcBef>
              <a:spcAft>
                <a:spcPts val="0"/>
              </a:spcAft>
              <a:buClr>
                <a:schemeClr val="dk1"/>
              </a:buClr>
              <a:buSzPts val="2200"/>
              <a:buChar char="•"/>
              <a:defRPr i="0" sz="2200" u="none" cap="none" strike="noStrike">
                <a:solidFill>
                  <a:schemeClr val="dk1"/>
                </a:solidFill>
              </a:defRPr>
            </a:lvl2pPr>
            <a:lvl3pPr indent="-355600" lvl="2" marL="1371600" marR="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7" name="Google Shape;27;p4"/>
          <p:cNvSpPr txBox="1"/>
          <p:nvPr>
            <p:ph idx="12" type="sldNum"/>
          </p:nvPr>
        </p:nvSpPr>
        <p:spPr>
          <a:xfrm>
            <a:off x="9303650" y="6489125"/>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4"/>
          <p:cNvSpPr txBox="1"/>
          <p:nvPr>
            <p:ph type="title"/>
          </p:nvPr>
        </p:nvSpPr>
        <p:spPr>
          <a:xfrm rot="10800000">
            <a:off x="2741150" y="6462775"/>
            <a:ext cx="6893700" cy="3888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rgbClr val="000000"/>
              </a:buClr>
              <a:buSzPts val="1100"/>
              <a:buFont typeface="Arial"/>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nvSpPr>
        <p:spPr>
          <a:xfrm>
            <a:off x="838200" y="152400"/>
            <a:ext cx="10515600" cy="6261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4400"/>
              <a:buFont typeface="Arial"/>
              <a:buNone/>
            </a:pPr>
            <a:r>
              <a:rPr b="0" i="0" lang="en-US" sz="4400" u="none" cap="none" strike="noStrike">
                <a:solidFill>
                  <a:srgbClr val="000000"/>
                </a:solidFill>
                <a:highlight>
                  <a:srgbClr val="93C47D"/>
                </a:highlight>
                <a:latin typeface="Montserrat"/>
                <a:ea typeface="Montserrat"/>
                <a:cs typeface="Montserrat"/>
                <a:sym typeface="Montserrat"/>
              </a:rPr>
              <a:t>Quiz</a:t>
            </a:r>
            <a:endParaRPr b="0" i="0" sz="4400" u="none" cap="none" strike="noStrike">
              <a:solidFill>
                <a:srgbClr val="000000"/>
              </a:solidFill>
              <a:highlight>
                <a:srgbClr val="93C47D"/>
              </a:highlight>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st Slide">
  <p:cSld name="TWO_OBJECTS_1">
    <p:spTree>
      <p:nvGrpSpPr>
        <p:cNvPr id="30" name="Shape 30"/>
        <p:cNvGrpSpPr/>
        <p:nvPr/>
      </p:nvGrpSpPr>
      <p:grpSpPr>
        <a:xfrm>
          <a:off x="0" y="0"/>
          <a:ext cx="0" cy="0"/>
          <a:chOff x="0" y="0"/>
          <a:chExt cx="0" cy="0"/>
        </a:xfrm>
      </p:grpSpPr>
      <p:sp>
        <p:nvSpPr>
          <p:cNvPr id="31" name="Google Shape;31;p5"/>
          <p:cNvSpPr txBox="1"/>
          <p:nvPr>
            <p:ph type="title"/>
          </p:nvPr>
        </p:nvSpPr>
        <p:spPr>
          <a:xfrm>
            <a:off x="838200" y="481850"/>
            <a:ext cx="5181600" cy="8433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4400"/>
              <a:buNone/>
              <a:defRPr i="0" sz="4400" u="none" cap="none" strike="noStrik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p:txBody>
      </p:sp>
      <p:sp>
        <p:nvSpPr>
          <p:cNvPr id="32" name="Google Shape;32;p5"/>
          <p:cNvSpPr txBox="1"/>
          <p:nvPr>
            <p:ph idx="1" type="body"/>
          </p:nvPr>
        </p:nvSpPr>
        <p:spPr>
          <a:xfrm>
            <a:off x="838200" y="1325145"/>
            <a:ext cx="5181600" cy="3889800"/>
          </a:xfrm>
          <a:prstGeom prst="rect">
            <a:avLst/>
          </a:prstGeom>
          <a:noFill/>
          <a:ln>
            <a:noFill/>
          </a:ln>
        </p:spPr>
        <p:txBody>
          <a:bodyPr anchorCtr="0" anchor="t" bIns="91425" lIns="91425" spcFirstLastPara="1" rIns="91425" wrap="square" tIns="91425">
            <a:noAutofit/>
          </a:bodyPr>
          <a:lstStyle>
            <a:lvl1pPr indent="-381000" lvl="0" marL="457200" marR="0" algn="l">
              <a:lnSpc>
                <a:spcPct val="90000"/>
              </a:lnSpc>
              <a:spcBef>
                <a:spcPts val="0"/>
              </a:spcBef>
              <a:spcAft>
                <a:spcPts val="0"/>
              </a:spcAft>
              <a:buClr>
                <a:schemeClr val="dk1"/>
              </a:buClr>
              <a:buSzPts val="2400"/>
              <a:buChar char="◧"/>
              <a:defRPr i="0" u="none" cap="none" strike="noStrike">
                <a:solidFill>
                  <a:schemeClr val="dk1"/>
                </a:solidFill>
              </a:defRPr>
            </a:lvl1pPr>
            <a:lvl2pPr indent="-368300" lvl="1" marL="914400" marR="0" algn="l">
              <a:lnSpc>
                <a:spcPct val="90000"/>
              </a:lnSpc>
              <a:spcBef>
                <a:spcPts val="500"/>
              </a:spcBef>
              <a:spcAft>
                <a:spcPts val="0"/>
              </a:spcAft>
              <a:buClr>
                <a:schemeClr val="dk1"/>
              </a:buClr>
              <a:buSzPts val="2200"/>
              <a:buChar char="•"/>
              <a:defRPr i="0" sz="2200" u="none" cap="none" strike="noStrike">
                <a:solidFill>
                  <a:schemeClr val="dk1"/>
                </a:solidFill>
              </a:defRPr>
            </a:lvl2pPr>
            <a:lvl3pPr indent="-355600" lvl="2" marL="1371600" marR="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33" name="Google Shape;33;p5"/>
          <p:cNvSpPr txBox="1"/>
          <p:nvPr>
            <p:ph idx="2" type="body"/>
          </p:nvPr>
        </p:nvSpPr>
        <p:spPr>
          <a:xfrm>
            <a:off x="6172200" y="1325075"/>
            <a:ext cx="5181600" cy="3889800"/>
          </a:xfrm>
          <a:prstGeom prst="rect">
            <a:avLst/>
          </a:prstGeom>
          <a:noFill/>
          <a:ln>
            <a:noFill/>
          </a:ln>
        </p:spPr>
        <p:txBody>
          <a:bodyPr anchorCtr="0" anchor="t" bIns="91425" lIns="91425" spcFirstLastPara="1" rIns="91425" wrap="square" tIns="91425">
            <a:noAutofit/>
          </a:bodyPr>
          <a:lstStyle>
            <a:lvl1pPr indent="-381000" lvl="0" marL="457200" marR="0" algn="l">
              <a:lnSpc>
                <a:spcPct val="90000"/>
              </a:lnSpc>
              <a:spcBef>
                <a:spcPts val="0"/>
              </a:spcBef>
              <a:spcAft>
                <a:spcPts val="0"/>
              </a:spcAft>
              <a:buClr>
                <a:schemeClr val="dk1"/>
              </a:buClr>
              <a:buSzPts val="2400"/>
              <a:buChar char="◧"/>
              <a:defRPr i="0" u="none" cap="none" strike="noStrike">
                <a:solidFill>
                  <a:schemeClr val="dk1"/>
                </a:solidFill>
              </a:defRPr>
            </a:lvl1pPr>
            <a:lvl2pPr indent="-368300" lvl="1" marL="914400" marR="0" algn="l">
              <a:lnSpc>
                <a:spcPct val="90000"/>
              </a:lnSpc>
              <a:spcBef>
                <a:spcPts val="500"/>
              </a:spcBef>
              <a:spcAft>
                <a:spcPts val="0"/>
              </a:spcAft>
              <a:buClr>
                <a:schemeClr val="dk1"/>
              </a:buClr>
              <a:buSzPts val="2200"/>
              <a:buChar char="•"/>
              <a:defRPr i="0" sz="2200" u="none" cap="none" strike="noStrike">
                <a:solidFill>
                  <a:schemeClr val="dk1"/>
                </a:solidFill>
              </a:defRPr>
            </a:lvl2pPr>
            <a:lvl3pPr indent="-355600" lvl="2" marL="1371600" marR="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34" name="Google Shape;34;p5"/>
          <p:cNvSpPr txBox="1"/>
          <p:nvPr>
            <p:ph idx="12" type="sldNum"/>
          </p:nvPr>
        </p:nvSpPr>
        <p:spPr>
          <a:xfrm>
            <a:off x="9303650" y="6489125"/>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5"/>
          <p:cNvSpPr/>
          <p:nvPr/>
        </p:nvSpPr>
        <p:spPr>
          <a:xfrm>
            <a:off x="0" y="5214950"/>
            <a:ext cx="12192000" cy="1643100"/>
          </a:xfrm>
          <a:prstGeom prst="rect">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
          <p:cNvSpPr txBox="1"/>
          <p:nvPr>
            <p:ph idx="3" type="title"/>
          </p:nvPr>
        </p:nvSpPr>
        <p:spPr>
          <a:xfrm>
            <a:off x="286400" y="5399050"/>
            <a:ext cx="11742000" cy="12069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SzPts val="4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4" type="title"/>
          </p:nvPr>
        </p:nvSpPr>
        <p:spPr>
          <a:xfrm>
            <a:off x="6172200" y="481850"/>
            <a:ext cx="5181600" cy="8433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dk1"/>
              </a:buClr>
              <a:buSzPts val="4400"/>
              <a:buNone/>
              <a:defRPr i="0" sz="4400" u="none" cap="none" strike="noStrik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amp; Pic" type="obj">
  <p:cSld name="OBJECT">
    <p:spTree>
      <p:nvGrpSpPr>
        <p:cNvPr id="38" name="Shape 38"/>
        <p:cNvGrpSpPr/>
        <p:nvPr/>
      </p:nvGrpSpPr>
      <p:grpSpPr>
        <a:xfrm>
          <a:off x="0" y="0"/>
          <a:ext cx="0" cy="0"/>
          <a:chOff x="0" y="0"/>
          <a:chExt cx="0" cy="0"/>
        </a:xfrm>
      </p:grpSpPr>
      <p:sp>
        <p:nvSpPr>
          <p:cNvPr id="39" name="Google Shape;39;p6"/>
          <p:cNvSpPr/>
          <p:nvPr/>
        </p:nvSpPr>
        <p:spPr>
          <a:xfrm>
            <a:off x="-1675" y="0"/>
            <a:ext cx="8122800" cy="6858000"/>
          </a:xfrm>
          <a:prstGeom prst="rect">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layfair Display"/>
              <a:ea typeface="Playfair Display"/>
              <a:cs typeface="Playfair Display"/>
              <a:sym typeface="Playfair Display"/>
            </a:endParaRPr>
          </a:p>
        </p:txBody>
      </p:sp>
      <p:sp>
        <p:nvSpPr>
          <p:cNvPr id="40" name="Google Shape;40;p6"/>
          <p:cNvSpPr/>
          <p:nvPr/>
        </p:nvSpPr>
        <p:spPr>
          <a:xfrm>
            <a:off x="8121175" y="0"/>
            <a:ext cx="40557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layfair Display"/>
              <a:ea typeface="Playfair Display"/>
              <a:cs typeface="Playfair Display"/>
              <a:sym typeface="Playfair Display"/>
            </a:endParaRPr>
          </a:p>
        </p:txBody>
      </p:sp>
      <p:sp>
        <p:nvSpPr>
          <p:cNvPr id="41" name="Google Shape;41;p6"/>
          <p:cNvSpPr/>
          <p:nvPr/>
        </p:nvSpPr>
        <p:spPr>
          <a:xfrm>
            <a:off x="465875" y="438025"/>
            <a:ext cx="7655400" cy="598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layfair Display"/>
              <a:ea typeface="Playfair Display"/>
              <a:cs typeface="Playfair Display"/>
              <a:sym typeface="Playfair Display"/>
            </a:endParaRPr>
          </a:p>
        </p:txBody>
      </p:sp>
      <p:sp>
        <p:nvSpPr>
          <p:cNvPr id="42" name="Google Shape;42;p6"/>
          <p:cNvSpPr txBox="1"/>
          <p:nvPr>
            <p:ph type="title"/>
          </p:nvPr>
        </p:nvSpPr>
        <p:spPr>
          <a:xfrm>
            <a:off x="838200" y="438025"/>
            <a:ext cx="7282800" cy="8901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2400"/>
              <a:buFont typeface="Montserrat"/>
              <a:buNone/>
              <a:defRPr i="0" sz="2400" u="none" cap="none" strike="noStrike">
                <a:solidFill>
                  <a:schemeClr val="dk1"/>
                </a:solidFill>
                <a:latin typeface="Montserrat"/>
                <a:ea typeface="Montserrat"/>
                <a:cs typeface="Montserrat"/>
                <a:sym typeface="Montserrat"/>
              </a:defRPr>
            </a:lvl1pPr>
            <a:lvl2pPr lvl="1" algn="l">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l">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l">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l">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l">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l">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l">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l">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p:txBody>
      </p:sp>
      <p:sp>
        <p:nvSpPr>
          <p:cNvPr id="43" name="Google Shape;43;p6"/>
          <p:cNvSpPr txBox="1"/>
          <p:nvPr>
            <p:ph idx="1" type="body"/>
          </p:nvPr>
        </p:nvSpPr>
        <p:spPr>
          <a:xfrm>
            <a:off x="838200" y="1521938"/>
            <a:ext cx="7282800" cy="4655100"/>
          </a:xfrm>
          <a:prstGeom prst="rect">
            <a:avLst/>
          </a:prstGeom>
          <a:noFill/>
          <a:ln>
            <a:noFill/>
          </a:ln>
        </p:spPr>
        <p:txBody>
          <a:bodyPr anchorCtr="0" anchor="t" bIns="91425" lIns="91425" spcFirstLastPara="1" rIns="91425" wrap="square" tIns="91425">
            <a:noAutofit/>
          </a:bodyPr>
          <a:lstStyle>
            <a:lvl1pPr indent="-355600" lvl="0" marL="457200" marR="0" algn="l">
              <a:lnSpc>
                <a:spcPct val="90000"/>
              </a:lnSpc>
              <a:spcBef>
                <a:spcPts val="10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1pPr>
            <a:lvl2pPr indent="-342900" lvl="1" marL="914400" marR="0" algn="l">
              <a:lnSpc>
                <a:spcPct val="90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30200" lvl="2" marL="1371600" marR="0" algn="l">
              <a:lnSpc>
                <a:spcPct val="90000"/>
              </a:lnSpc>
              <a:spcBef>
                <a:spcPts val="500"/>
              </a:spcBef>
              <a:spcAft>
                <a:spcPts val="0"/>
              </a:spcAft>
              <a:buClr>
                <a:schemeClr val="dk1"/>
              </a:buClr>
              <a:buSzPts val="1600"/>
              <a:buFont typeface="Montserrat"/>
              <a:buChar char="•"/>
              <a:defRPr i="0" sz="1600" u="none" cap="none" strike="noStrike">
                <a:solidFill>
                  <a:schemeClr val="dk1"/>
                </a:solidFill>
                <a:latin typeface="Montserrat"/>
                <a:ea typeface="Montserrat"/>
                <a:cs typeface="Montserrat"/>
                <a:sym typeface="Montserrat"/>
              </a:defRPr>
            </a:lvl3pPr>
            <a:lvl4pPr indent="-330200" lvl="3" marL="1828800" marR="0" algn="l">
              <a:lnSpc>
                <a:spcPct val="90000"/>
              </a:lnSpc>
              <a:spcBef>
                <a:spcPts val="500"/>
              </a:spcBef>
              <a:spcAft>
                <a:spcPts val="0"/>
              </a:spcAft>
              <a:buClr>
                <a:schemeClr val="dk1"/>
              </a:buClr>
              <a:buSzPts val="1600"/>
              <a:buFont typeface="Montserrat"/>
              <a:buChar char="•"/>
              <a:defRPr i="0" sz="1600" u="none" cap="none" strike="noStrike">
                <a:solidFill>
                  <a:schemeClr val="dk1"/>
                </a:solidFill>
                <a:latin typeface="Montserrat"/>
                <a:ea typeface="Montserrat"/>
                <a:cs typeface="Montserrat"/>
                <a:sym typeface="Montserrat"/>
              </a:defRPr>
            </a:lvl4pPr>
            <a:lvl5pPr indent="-330200" lvl="4" marL="2286000" marR="0" algn="l">
              <a:lnSpc>
                <a:spcPct val="90000"/>
              </a:lnSpc>
              <a:spcBef>
                <a:spcPts val="500"/>
              </a:spcBef>
              <a:spcAft>
                <a:spcPts val="0"/>
              </a:spcAft>
              <a:buClr>
                <a:schemeClr val="dk1"/>
              </a:buClr>
              <a:buSzPts val="1600"/>
              <a:buFont typeface="Montserrat"/>
              <a:buChar char="•"/>
              <a:defRPr i="0" sz="1600" u="none" cap="none" strike="noStrike">
                <a:solidFill>
                  <a:schemeClr val="dk1"/>
                </a:solidFill>
                <a:latin typeface="Montserrat"/>
                <a:ea typeface="Montserrat"/>
                <a:cs typeface="Montserrat"/>
                <a:sym typeface="Montserrat"/>
              </a:defRPr>
            </a:lvl5pPr>
            <a:lvl6pPr indent="-330200" lvl="5" marL="2743200" marR="0" algn="l">
              <a:lnSpc>
                <a:spcPct val="90000"/>
              </a:lnSpc>
              <a:spcBef>
                <a:spcPts val="500"/>
              </a:spcBef>
              <a:spcAft>
                <a:spcPts val="0"/>
              </a:spcAft>
              <a:buClr>
                <a:schemeClr val="dk1"/>
              </a:buClr>
              <a:buSzPts val="1600"/>
              <a:buFont typeface="Montserrat"/>
              <a:buChar char="•"/>
              <a:defRPr i="0" sz="1600" u="none" cap="none" strike="noStrike">
                <a:solidFill>
                  <a:schemeClr val="dk1"/>
                </a:solidFill>
                <a:latin typeface="Montserrat"/>
                <a:ea typeface="Montserrat"/>
                <a:cs typeface="Montserrat"/>
                <a:sym typeface="Montserrat"/>
              </a:defRPr>
            </a:lvl6pPr>
            <a:lvl7pPr indent="-330200" lvl="6" marL="3200400" marR="0" algn="l">
              <a:lnSpc>
                <a:spcPct val="90000"/>
              </a:lnSpc>
              <a:spcBef>
                <a:spcPts val="500"/>
              </a:spcBef>
              <a:spcAft>
                <a:spcPts val="0"/>
              </a:spcAft>
              <a:buClr>
                <a:schemeClr val="dk1"/>
              </a:buClr>
              <a:buSzPts val="1600"/>
              <a:buFont typeface="Montserrat"/>
              <a:buChar char="•"/>
              <a:defRPr i="0" sz="1600" u="none" cap="none" strike="noStrike">
                <a:solidFill>
                  <a:schemeClr val="dk1"/>
                </a:solidFill>
                <a:latin typeface="Montserrat"/>
                <a:ea typeface="Montserrat"/>
                <a:cs typeface="Montserrat"/>
                <a:sym typeface="Montserrat"/>
              </a:defRPr>
            </a:lvl7pPr>
            <a:lvl8pPr indent="-330200" lvl="7" marL="3657600" marR="0" algn="l">
              <a:lnSpc>
                <a:spcPct val="90000"/>
              </a:lnSpc>
              <a:spcBef>
                <a:spcPts val="500"/>
              </a:spcBef>
              <a:spcAft>
                <a:spcPts val="0"/>
              </a:spcAft>
              <a:buClr>
                <a:schemeClr val="dk1"/>
              </a:buClr>
              <a:buSzPts val="1600"/>
              <a:buFont typeface="Montserrat"/>
              <a:buChar char="•"/>
              <a:defRPr i="0" sz="1600" u="none" cap="none" strike="noStrike">
                <a:solidFill>
                  <a:schemeClr val="dk1"/>
                </a:solidFill>
                <a:latin typeface="Montserrat"/>
                <a:ea typeface="Montserrat"/>
                <a:cs typeface="Montserrat"/>
                <a:sym typeface="Montserrat"/>
              </a:defRPr>
            </a:lvl8pPr>
            <a:lvl9pPr indent="-330200" lvl="8" marL="4114800" marR="0" algn="l">
              <a:lnSpc>
                <a:spcPct val="90000"/>
              </a:lnSpc>
              <a:spcBef>
                <a:spcPts val="500"/>
              </a:spcBef>
              <a:spcAft>
                <a:spcPts val="0"/>
              </a:spcAft>
              <a:buClr>
                <a:schemeClr val="dk1"/>
              </a:buClr>
              <a:buSzPts val="1600"/>
              <a:buFont typeface="Montserrat"/>
              <a:buChar char="•"/>
              <a:defRPr i="0" sz="1600" u="none" cap="none" strike="noStrike">
                <a:solidFill>
                  <a:schemeClr val="dk1"/>
                </a:solidFill>
                <a:latin typeface="Montserrat"/>
                <a:ea typeface="Montserrat"/>
                <a:cs typeface="Montserrat"/>
                <a:sym typeface="Montserrat"/>
              </a:defRPr>
            </a:lvl9pPr>
          </a:lstStyle>
          <a:p/>
        </p:txBody>
      </p:sp>
      <p:sp>
        <p:nvSpPr>
          <p:cNvPr id="44" name="Google Shape;44;p6"/>
          <p:cNvSpPr txBox="1"/>
          <p:nvPr>
            <p:ph idx="11" type="ftr"/>
          </p:nvPr>
        </p:nvSpPr>
        <p:spPr>
          <a:xfrm>
            <a:off x="8121175" y="438025"/>
            <a:ext cx="3456900" cy="5982000"/>
          </a:xfrm>
          <a:prstGeom prst="rect">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Playfair Display"/>
                <a:ea typeface="Playfair Display"/>
                <a:cs typeface="Playfair Display"/>
                <a:sym typeface="Playfair Dis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45" name="Google Shape;45;p6"/>
          <p:cNvSpPr txBox="1"/>
          <p:nvPr>
            <p:ph idx="12" type="sldNum"/>
          </p:nvPr>
        </p:nvSpPr>
        <p:spPr>
          <a:xfrm>
            <a:off x="9303650" y="6489125"/>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6"/>
          <p:cNvSpPr/>
          <p:nvPr/>
        </p:nvSpPr>
        <p:spPr>
          <a:xfrm>
            <a:off x="838204" y="1328125"/>
            <a:ext cx="1536000" cy="51900"/>
          </a:xfrm>
          <a:prstGeom prst="rect">
            <a:avLst/>
          </a:prstGeom>
          <a:solidFill>
            <a:srgbClr val="CF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layfair Display"/>
              <a:ea typeface="Playfair Display"/>
              <a:cs typeface="Playfair Display"/>
              <a:sym typeface="Playfair Display"/>
            </a:endParaRPr>
          </a:p>
        </p:txBody>
      </p:sp>
      <p:sp>
        <p:nvSpPr>
          <p:cNvPr id="47" name="Google Shape;47;p6"/>
          <p:cNvSpPr txBox="1"/>
          <p:nvPr/>
        </p:nvSpPr>
        <p:spPr>
          <a:xfrm>
            <a:off x="3875425" y="6452675"/>
            <a:ext cx="42483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100"/>
              <a:buFont typeface="Arial"/>
              <a:buNone/>
            </a:pPr>
            <a:r>
              <a:rPr b="0" i="0" lang="en-US" sz="1400" u="none" cap="none" strike="noStrike">
                <a:solidFill>
                  <a:srgbClr val="666666"/>
                </a:solidFill>
                <a:latin typeface="Montserrat"/>
                <a:ea typeface="Montserrat"/>
                <a:cs typeface="Montserrat"/>
                <a:sym typeface="Montserrat"/>
              </a:rPr>
              <a:t>438 Histology Team - Neuropsychiatry Block</a:t>
            </a:r>
            <a:endParaRPr b="0" i="0" sz="1400" u="none" cap="none" strike="noStrike">
              <a:solidFill>
                <a:srgbClr val="666666"/>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8" name="Shape 48"/>
        <p:cNvGrpSpPr/>
        <p:nvPr/>
      </p:nvGrpSpPr>
      <p:grpSpPr>
        <a:xfrm>
          <a:off x="0" y="0"/>
          <a:ext cx="0" cy="0"/>
          <a:chOff x="0" y="0"/>
          <a:chExt cx="0" cy="0"/>
        </a:xfrm>
      </p:grpSpPr>
      <p:sp>
        <p:nvSpPr>
          <p:cNvPr id="49" name="Google Shape;49;p7"/>
          <p:cNvSpPr/>
          <p:nvPr/>
        </p:nvSpPr>
        <p:spPr>
          <a:xfrm>
            <a:off x="0" y="6420025"/>
            <a:ext cx="12192000" cy="438000"/>
          </a:xfrm>
          <a:prstGeom prst="rect">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6000"/>
              <a:buNone/>
              <a:defRPr i="0" sz="6000" u="none" cap="none" strike="noStrike">
                <a:solidFill>
                  <a:schemeClr val="dk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1" name="Google Shape;51;p7"/>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rgbClr val="888888"/>
              </a:buClr>
              <a:buSzPts val="2400"/>
              <a:buNone/>
              <a:defRPr i="0" sz="2400" u="none" cap="none" strike="noStrike">
                <a:solidFill>
                  <a:srgbClr val="888888"/>
                </a:solidFill>
              </a:defRPr>
            </a:lvl1pPr>
            <a:lvl2pPr indent="-228600" lvl="1" marL="914400" marR="0" algn="l">
              <a:lnSpc>
                <a:spcPct val="90000"/>
              </a:lnSpc>
              <a:spcBef>
                <a:spcPts val="500"/>
              </a:spcBef>
              <a:spcAft>
                <a:spcPts val="0"/>
              </a:spcAft>
              <a:buClr>
                <a:srgbClr val="888888"/>
              </a:buClr>
              <a:buSzPts val="2000"/>
              <a:buNone/>
              <a:defRPr i="0" sz="2000" u="none" cap="none" strike="noStrike">
                <a:solidFill>
                  <a:srgbClr val="888888"/>
                </a:solidFill>
              </a:defRPr>
            </a:lvl2pPr>
            <a:lvl3pPr indent="-228600" lvl="2" marL="1371600" marR="0" algn="l">
              <a:lnSpc>
                <a:spcPct val="90000"/>
              </a:lnSpc>
              <a:spcBef>
                <a:spcPts val="500"/>
              </a:spcBef>
              <a:spcAft>
                <a:spcPts val="0"/>
              </a:spcAft>
              <a:buClr>
                <a:srgbClr val="888888"/>
              </a:buClr>
              <a:buSzPts val="1800"/>
              <a:buNone/>
              <a:defRPr i="0" sz="1800" u="none" cap="none" strike="noStrike">
                <a:solidFill>
                  <a:srgbClr val="888888"/>
                </a:solidFill>
              </a:defRPr>
            </a:lvl3pPr>
            <a:lvl4pPr indent="-228600" lvl="3" marL="1828800" marR="0" algn="l">
              <a:lnSpc>
                <a:spcPct val="90000"/>
              </a:lnSpc>
              <a:spcBef>
                <a:spcPts val="500"/>
              </a:spcBef>
              <a:spcAft>
                <a:spcPts val="0"/>
              </a:spcAft>
              <a:buClr>
                <a:srgbClr val="888888"/>
              </a:buClr>
              <a:buSzPts val="1600"/>
              <a:buNone/>
              <a:defRPr i="0" sz="1600" u="none" cap="none" strike="noStrike">
                <a:solidFill>
                  <a:srgbClr val="888888"/>
                </a:solidFill>
              </a:defRPr>
            </a:lvl4pPr>
            <a:lvl5pPr indent="-228600" lvl="4" marL="2286000" marR="0" algn="l">
              <a:lnSpc>
                <a:spcPct val="90000"/>
              </a:lnSpc>
              <a:spcBef>
                <a:spcPts val="500"/>
              </a:spcBef>
              <a:spcAft>
                <a:spcPts val="0"/>
              </a:spcAft>
              <a:buClr>
                <a:srgbClr val="888888"/>
              </a:buClr>
              <a:buSzPts val="1600"/>
              <a:buNone/>
              <a:defRPr i="0" sz="1600" u="none" cap="none" strike="noStrike">
                <a:solidFill>
                  <a:srgbClr val="888888"/>
                </a:solidFill>
              </a:defRPr>
            </a:lvl5pPr>
            <a:lvl6pPr indent="-228600" lvl="5" marL="2743200" marR="0" algn="l">
              <a:lnSpc>
                <a:spcPct val="90000"/>
              </a:lnSpc>
              <a:spcBef>
                <a:spcPts val="500"/>
              </a:spcBef>
              <a:spcAft>
                <a:spcPts val="0"/>
              </a:spcAft>
              <a:buClr>
                <a:srgbClr val="888888"/>
              </a:buClr>
              <a:buSzPts val="1600"/>
              <a:buNone/>
              <a:defRPr i="0" sz="1600" u="none" cap="none" strike="noStrike">
                <a:solidFill>
                  <a:srgbClr val="888888"/>
                </a:solidFill>
              </a:defRPr>
            </a:lvl6pPr>
            <a:lvl7pPr indent="-228600" lvl="6" marL="3200400" marR="0" algn="l">
              <a:lnSpc>
                <a:spcPct val="90000"/>
              </a:lnSpc>
              <a:spcBef>
                <a:spcPts val="500"/>
              </a:spcBef>
              <a:spcAft>
                <a:spcPts val="0"/>
              </a:spcAft>
              <a:buClr>
                <a:srgbClr val="888888"/>
              </a:buClr>
              <a:buSzPts val="1600"/>
              <a:buNone/>
              <a:defRPr i="0" sz="1600" u="none" cap="none" strike="noStrike">
                <a:solidFill>
                  <a:srgbClr val="888888"/>
                </a:solidFill>
              </a:defRPr>
            </a:lvl7pPr>
            <a:lvl8pPr indent="-228600" lvl="7" marL="3657600" marR="0" algn="l">
              <a:lnSpc>
                <a:spcPct val="90000"/>
              </a:lnSpc>
              <a:spcBef>
                <a:spcPts val="500"/>
              </a:spcBef>
              <a:spcAft>
                <a:spcPts val="0"/>
              </a:spcAft>
              <a:buClr>
                <a:srgbClr val="888888"/>
              </a:buClr>
              <a:buSzPts val="1600"/>
              <a:buNone/>
              <a:defRPr i="0" sz="1600" u="none" cap="none" strike="noStrike">
                <a:solidFill>
                  <a:srgbClr val="888888"/>
                </a:solidFill>
              </a:defRPr>
            </a:lvl8pPr>
            <a:lvl9pPr indent="-228600" lvl="8" marL="4114800" marR="0" algn="l">
              <a:lnSpc>
                <a:spcPct val="90000"/>
              </a:lnSpc>
              <a:spcBef>
                <a:spcPts val="500"/>
              </a:spcBef>
              <a:spcAft>
                <a:spcPts val="0"/>
              </a:spcAft>
              <a:buClr>
                <a:srgbClr val="888888"/>
              </a:buClr>
              <a:buSzPts val="1600"/>
              <a:buNone/>
              <a:defRPr i="0" sz="1600" u="none" cap="none" strike="noStrike">
                <a:solidFill>
                  <a:srgbClr val="888888"/>
                </a:solidFill>
              </a:defRPr>
            </a:lvl9pPr>
          </a:lstStyle>
          <a:p/>
        </p:txBody>
      </p:sp>
      <p:sp>
        <p:nvSpPr>
          <p:cNvPr id="52" name="Google Shape;52;p7"/>
          <p:cNvSpPr txBox="1"/>
          <p:nvPr>
            <p:ph idx="12" type="sldNum"/>
          </p:nvPr>
        </p:nvSpPr>
        <p:spPr>
          <a:xfrm>
            <a:off x="9303650" y="6489125"/>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7"/>
          <p:cNvSpPr txBox="1"/>
          <p:nvPr/>
        </p:nvSpPr>
        <p:spPr>
          <a:xfrm>
            <a:off x="4007700" y="6420025"/>
            <a:ext cx="41766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666666"/>
                </a:solidFill>
                <a:latin typeface="Montserrat"/>
                <a:ea typeface="Montserrat"/>
                <a:cs typeface="Montserrat"/>
                <a:sym typeface="Montserrat"/>
              </a:rPr>
              <a:t>438 Histology Team –Reproductive Block</a:t>
            </a:r>
            <a:endParaRPr b="0" i="0" sz="1400" u="none" cap="none" strike="noStrike">
              <a:solidFill>
                <a:srgbClr val="666666"/>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sp>
        <p:nvSpPr>
          <p:cNvPr id="55" name="Google Shape;55;p8"/>
          <p:cNvSpPr/>
          <p:nvPr/>
        </p:nvSpPr>
        <p:spPr>
          <a:xfrm>
            <a:off x="0" y="6420025"/>
            <a:ext cx="12192000" cy="438000"/>
          </a:xfrm>
          <a:prstGeom prst="rect">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8"/>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None/>
              <a:defRPr i="0" sz="4400" u="none" cap="none" strike="noStrike">
                <a:solidFill>
                  <a:schemeClr val="dk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7" name="Google Shape;57;p8"/>
          <p:cNvSpPr txBox="1"/>
          <p:nvPr>
            <p:ph idx="12" type="sldNum"/>
          </p:nvPr>
        </p:nvSpPr>
        <p:spPr>
          <a:xfrm>
            <a:off x="9303650" y="6489125"/>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100"/>
              <a:buFont typeface="Arial"/>
              <a:buNone/>
              <a:defRPr b="1" i="0" sz="1800" u="none" cap="none" strike="noStrike">
                <a:solidFill>
                  <a:srgbClr val="666666"/>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8"/>
          <p:cNvSpPr txBox="1"/>
          <p:nvPr/>
        </p:nvSpPr>
        <p:spPr>
          <a:xfrm>
            <a:off x="4007700" y="6420025"/>
            <a:ext cx="41766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666666"/>
                </a:solidFill>
                <a:latin typeface="Montserrat"/>
                <a:ea typeface="Montserrat"/>
                <a:cs typeface="Montserrat"/>
                <a:sym typeface="Montserrat"/>
              </a:rPr>
              <a:t>438 Histology Team - Reproductive Block</a:t>
            </a:r>
            <a:endParaRPr b="0" i="0" sz="1400" u="none" cap="none" strike="noStrike">
              <a:solidFill>
                <a:srgbClr val="666666"/>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Montserrat"/>
              <a:buNone/>
              <a:defRPr b="0"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0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3pPr>
            <a:lvl4pPr indent="-330200" lvl="3" marL="1828800" marR="0" rtl="0" algn="l">
              <a:lnSpc>
                <a:spcPct val="90000"/>
              </a:lnSpc>
              <a:spcBef>
                <a:spcPts val="50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4pPr>
            <a:lvl5pPr indent="-330200" lvl="4" marL="2286000" marR="0" rtl="0" algn="l">
              <a:lnSpc>
                <a:spcPct val="90000"/>
              </a:lnSpc>
              <a:spcBef>
                <a:spcPts val="50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5pPr>
            <a:lvl6pPr indent="-330200" lvl="5" marL="2743200" marR="0" rtl="0" algn="l">
              <a:lnSpc>
                <a:spcPct val="90000"/>
              </a:lnSpc>
              <a:spcBef>
                <a:spcPts val="50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6pPr>
            <a:lvl7pPr indent="-330200" lvl="6" marL="3200400" marR="0" rtl="0" algn="l">
              <a:lnSpc>
                <a:spcPct val="90000"/>
              </a:lnSpc>
              <a:spcBef>
                <a:spcPts val="50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7pPr>
            <a:lvl8pPr indent="-330200" lvl="7" marL="3657600" marR="0" rtl="0" algn="l">
              <a:lnSpc>
                <a:spcPct val="90000"/>
              </a:lnSpc>
              <a:spcBef>
                <a:spcPts val="50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8pPr>
            <a:lvl9pPr indent="-330200" lvl="8" marL="4114800" marR="0" rtl="0" algn="l">
              <a:lnSpc>
                <a:spcPct val="90000"/>
              </a:lnSpc>
              <a:spcBef>
                <a:spcPts val="50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9pPr>
          </a:lstStyle>
          <a:p/>
        </p:txBody>
      </p:sp>
      <p:sp>
        <p:nvSpPr>
          <p:cNvPr id="12" name="Google Shape;12;p1"/>
          <p:cNvSpPr txBox="1"/>
          <p:nvPr>
            <p:ph idx="12" type="sldNum"/>
          </p:nvPr>
        </p:nvSpPr>
        <p:spPr>
          <a:xfrm>
            <a:off x="9303650" y="6489125"/>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666666"/>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hyperlink" Target="https://docs.google.com/presentation/d/1xfJFpzcNx2IaD_uoPvXoaEJ3ZoYdBslZeUhdn-HAFX8/edit?usp=sharing" TargetMode="External"/><Relationship Id="rId5" Type="http://schemas.openxmlformats.org/officeDocument/2006/relationships/image" Target="../media/image10.pn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2.jpg"/><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6.jpg"/><Relationship Id="rId7"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6.jpg"/><Relationship Id="rId5" Type="http://schemas.openxmlformats.org/officeDocument/2006/relationships/image" Target="../media/image19.jpg"/><Relationship Id="rId6"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9"/>
          <p:cNvSpPr txBox="1"/>
          <p:nvPr>
            <p:ph type="ctrTitle"/>
          </p:nvPr>
        </p:nvSpPr>
        <p:spPr>
          <a:xfrm>
            <a:off x="1605900" y="2411050"/>
            <a:ext cx="8980200" cy="2035800"/>
          </a:xfrm>
          <a:prstGeom prst="rect">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800"/>
              <a:buNone/>
            </a:pPr>
            <a:r>
              <a:rPr lang="en-US">
                <a:solidFill>
                  <a:schemeClr val="dk1"/>
                </a:solidFill>
              </a:rPr>
              <a:t>Male Reproductive System</a:t>
            </a:r>
            <a:endParaRPr/>
          </a:p>
        </p:txBody>
      </p:sp>
      <p:pic>
        <p:nvPicPr>
          <p:cNvPr id="65" name="Google Shape;65;p9"/>
          <p:cNvPicPr preferRelativeResize="0"/>
          <p:nvPr/>
        </p:nvPicPr>
        <p:blipFill rotWithShape="1">
          <a:blip r:embed="rId3">
            <a:alphaModFix/>
          </a:blip>
          <a:srcRect b="31394" l="32602" r="30620" t="30491"/>
          <a:stretch/>
        </p:blipFill>
        <p:spPr>
          <a:xfrm>
            <a:off x="10873226" y="287591"/>
            <a:ext cx="1166374" cy="806501"/>
          </a:xfrm>
          <a:prstGeom prst="rect">
            <a:avLst/>
          </a:prstGeom>
          <a:noFill/>
          <a:ln>
            <a:noFill/>
          </a:ln>
        </p:spPr>
      </p:pic>
      <p:sp>
        <p:nvSpPr>
          <p:cNvPr id="66" name="Google Shape;66;p9"/>
          <p:cNvSpPr txBox="1"/>
          <p:nvPr/>
        </p:nvSpPr>
        <p:spPr>
          <a:xfrm>
            <a:off x="6121575" y="4497550"/>
            <a:ext cx="3421200" cy="1094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Montserrat"/>
              <a:buChar char="◧"/>
            </a:pPr>
            <a:r>
              <a:rPr b="1" i="0" lang="en-US" sz="1800" u="sng" cap="none" strike="noStrike">
                <a:solidFill>
                  <a:srgbClr val="000000"/>
                </a:solidFill>
                <a:latin typeface="Montserrat"/>
                <a:ea typeface="Montserrat"/>
                <a:cs typeface="Montserrat"/>
                <a:sym typeface="Montserrat"/>
                <a:hlinkClick r:id="rId4"/>
              </a:rPr>
              <a:t>Editing file</a:t>
            </a:r>
            <a:endParaRPr b="1" i="0" sz="1800" u="none" cap="none" strike="noStrike">
              <a:solidFill>
                <a:srgbClr val="000000"/>
              </a:solidFill>
              <a:latin typeface="Montserrat"/>
              <a:ea typeface="Montserrat"/>
              <a:cs typeface="Montserrat"/>
              <a:sym typeface="Montserrat"/>
            </a:endParaRPr>
          </a:p>
          <a:p>
            <a:pPr indent="-342900" lvl="0" marL="457200" marR="0" rtl="0" algn="l">
              <a:lnSpc>
                <a:spcPct val="100000"/>
              </a:lnSpc>
              <a:spcBef>
                <a:spcPts val="0"/>
              </a:spcBef>
              <a:spcAft>
                <a:spcPts val="0"/>
              </a:spcAft>
              <a:buClr>
                <a:srgbClr val="980000"/>
              </a:buClr>
              <a:buSzPts val="1800"/>
              <a:buFont typeface="Montserrat"/>
              <a:buChar char="◧"/>
            </a:pPr>
            <a:r>
              <a:rPr b="1" i="0" lang="en-US" sz="1800" u="none" cap="none" strike="noStrike">
                <a:solidFill>
                  <a:srgbClr val="980000"/>
                </a:solidFill>
                <a:latin typeface="Montserrat"/>
                <a:ea typeface="Montserrat"/>
                <a:cs typeface="Montserrat"/>
                <a:sym typeface="Montserrat"/>
              </a:rPr>
              <a:t>Important </a:t>
            </a:r>
            <a:endParaRPr b="1" i="0" sz="1800" u="none" cap="none" strike="noStrike">
              <a:solidFill>
                <a:srgbClr val="980000"/>
              </a:solidFill>
              <a:latin typeface="Montserrat"/>
              <a:ea typeface="Montserrat"/>
              <a:cs typeface="Montserrat"/>
              <a:sym typeface="Montserrat"/>
            </a:endParaRPr>
          </a:p>
          <a:p>
            <a:pPr indent="-342900" lvl="0" marL="457200" marR="0" rtl="0" algn="l">
              <a:lnSpc>
                <a:spcPct val="100000"/>
              </a:lnSpc>
              <a:spcBef>
                <a:spcPts val="0"/>
              </a:spcBef>
              <a:spcAft>
                <a:spcPts val="0"/>
              </a:spcAft>
              <a:buClr>
                <a:srgbClr val="666666"/>
              </a:buClr>
              <a:buSzPts val="1800"/>
              <a:buFont typeface="Montserrat"/>
              <a:buChar char="◧"/>
            </a:pPr>
            <a:r>
              <a:rPr b="1" i="0" lang="en-US" sz="1800" u="none" cap="none" strike="noStrike">
                <a:solidFill>
                  <a:srgbClr val="666666"/>
                </a:solidFill>
                <a:latin typeface="Montserrat"/>
                <a:ea typeface="Montserrat"/>
                <a:cs typeface="Montserrat"/>
                <a:sym typeface="Montserrat"/>
              </a:rPr>
              <a:t>Doctor notes / Extra </a:t>
            </a:r>
            <a:endParaRPr b="1" i="0" sz="1800" u="none" cap="none" strike="noStrike">
              <a:solidFill>
                <a:srgbClr val="666666"/>
              </a:solidFill>
              <a:latin typeface="Montserrat"/>
              <a:ea typeface="Montserrat"/>
              <a:cs typeface="Montserrat"/>
              <a:sym typeface="Montserrat"/>
            </a:endParaRPr>
          </a:p>
        </p:txBody>
      </p:sp>
      <p:pic>
        <p:nvPicPr>
          <p:cNvPr id="67" name="Google Shape;67;p9"/>
          <p:cNvPicPr preferRelativeResize="0"/>
          <p:nvPr/>
        </p:nvPicPr>
        <p:blipFill rotWithShape="1">
          <a:blip r:embed="rId5">
            <a:alphaModFix/>
          </a:blip>
          <a:srcRect b="0" l="0" r="0" t="0"/>
          <a:stretch/>
        </p:blipFill>
        <p:spPr>
          <a:xfrm>
            <a:off x="10873225" y="5539225"/>
            <a:ext cx="1166375" cy="1166375"/>
          </a:xfrm>
          <a:prstGeom prst="rect">
            <a:avLst/>
          </a:prstGeom>
          <a:noFill/>
          <a:ln>
            <a:noFill/>
          </a:ln>
        </p:spPr>
      </p:pic>
      <p:pic>
        <p:nvPicPr>
          <p:cNvPr id="68" name="Google Shape;68;p9"/>
          <p:cNvPicPr preferRelativeResize="0"/>
          <p:nvPr/>
        </p:nvPicPr>
        <p:blipFill rotWithShape="1">
          <a:blip r:embed="rId6">
            <a:alphaModFix/>
          </a:blip>
          <a:srcRect b="0" l="7162" r="7160" t="0"/>
          <a:stretch/>
        </p:blipFill>
        <p:spPr>
          <a:xfrm>
            <a:off x="322175" y="175050"/>
            <a:ext cx="1283724" cy="1498388"/>
          </a:xfrm>
          <a:prstGeom prst="rect">
            <a:avLst/>
          </a:prstGeom>
          <a:noFill/>
          <a:ln>
            <a:noFill/>
          </a:ln>
        </p:spPr>
      </p:pic>
      <p:sp>
        <p:nvSpPr>
          <p:cNvPr id="69" name="Google Shape;69;p9"/>
          <p:cNvSpPr/>
          <p:nvPr/>
        </p:nvSpPr>
        <p:spPr>
          <a:xfrm>
            <a:off x="1605899" y="4497550"/>
            <a:ext cx="4464527" cy="2208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Montserrat"/>
                <a:ea typeface="Montserrat"/>
                <a:cs typeface="Montserrat"/>
                <a:sym typeface="Montserrat"/>
              </a:rPr>
              <a:t>Objectives:</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At the end of this lecture, the student should be able to describe the microscopic structure of :</a:t>
            </a:r>
            <a:endParaRPr/>
          </a:p>
          <a:p>
            <a:pPr indent="-260350" lvl="0" marL="342900" marR="0" rtl="0" algn="l">
              <a:lnSpc>
                <a:spcPct val="100000"/>
              </a:lnSpc>
              <a:spcBef>
                <a:spcPts val="0"/>
              </a:spcBef>
              <a:spcAft>
                <a:spcPts val="0"/>
              </a:spcAft>
              <a:buClr>
                <a:srgbClr val="000000"/>
              </a:buClr>
              <a:buSzPts val="1400"/>
              <a:buFont typeface="Montserrat"/>
              <a:buChar char="•"/>
            </a:pPr>
            <a:r>
              <a:rPr b="0" i="0" lang="en-US" sz="1400" u="none" cap="none" strike="noStrike">
                <a:solidFill>
                  <a:srgbClr val="000000"/>
                </a:solidFill>
                <a:latin typeface="Montserrat"/>
                <a:ea typeface="Montserrat"/>
                <a:cs typeface="Montserrat"/>
                <a:sym typeface="Montserrat"/>
              </a:rPr>
              <a:t>Testis and epididymis.</a:t>
            </a:r>
            <a:endParaRPr/>
          </a:p>
          <a:p>
            <a:pPr indent="-260350" lvl="0" marL="342900" marR="0" rtl="0" algn="l">
              <a:lnSpc>
                <a:spcPct val="100000"/>
              </a:lnSpc>
              <a:spcBef>
                <a:spcPts val="0"/>
              </a:spcBef>
              <a:spcAft>
                <a:spcPts val="0"/>
              </a:spcAft>
              <a:buClr>
                <a:srgbClr val="000000"/>
              </a:buClr>
              <a:buSzPts val="1400"/>
              <a:buFont typeface="Montserrat"/>
              <a:buChar char="•"/>
            </a:pPr>
            <a:r>
              <a:rPr b="0" i="0" lang="en-US" sz="1400" u="none" cap="none" strike="noStrike">
                <a:solidFill>
                  <a:srgbClr val="000000"/>
                </a:solidFill>
                <a:latin typeface="Montserrat"/>
                <a:ea typeface="Montserrat"/>
                <a:cs typeface="Montserrat"/>
                <a:sym typeface="Montserrat"/>
              </a:rPr>
              <a:t>Vas deferens.</a:t>
            </a:r>
            <a:endParaRPr/>
          </a:p>
          <a:p>
            <a:pPr indent="-260350" lvl="0" marL="342900" marR="0" rtl="0" algn="l">
              <a:lnSpc>
                <a:spcPct val="100000"/>
              </a:lnSpc>
              <a:spcBef>
                <a:spcPts val="0"/>
              </a:spcBef>
              <a:spcAft>
                <a:spcPts val="0"/>
              </a:spcAft>
              <a:buClr>
                <a:srgbClr val="000000"/>
              </a:buClr>
              <a:buSzPts val="1400"/>
              <a:buFont typeface="Montserrat"/>
              <a:buChar char="•"/>
            </a:pPr>
            <a:r>
              <a:rPr b="0" i="0" lang="en-US" sz="1400" u="none" cap="none" strike="noStrike">
                <a:solidFill>
                  <a:srgbClr val="000000"/>
                </a:solidFill>
                <a:latin typeface="Montserrat"/>
                <a:ea typeface="Montserrat"/>
                <a:cs typeface="Montserrat"/>
                <a:sym typeface="Montserrat"/>
              </a:rPr>
              <a:t>Seminal vesicles.</a:t>
            </a:r>
            <a:endParaRPr/>
          </a:p>
          <a:p>
            <a:pPr indent="-260350" lvl="0" marL="342900" marR="0" rtl="0" algn="l">
              <a:lnSpc>
                <a:spcPct val="100000"/>
              </a:lnSpc>
              <a:spcBef>
                <a:spcPts val="0"/>
              </a:spcBef>
              <a:spcAft>
                <a:spcPts val="0"/>
              </a:spcAft>
              <a:buClr>
                <a:srgbClr val="000000"/>
              </a:buClr>
              <a:buSzPts val="1400"/>
              <a:buFont typeface="Montserrat"/>
              <a:buChar char="•"/>
            </a:pPr>
            <a:r>
              <a:rPr b="0" i="0" lang="en-US" sz="1400" u="none" cap="none" strike="noStrike">
                <a:solidFill>
                  <a:srgbClr val="000000"/>
                </a:solidFill>
                <a:latin typeface="Montserrat"/>
                <a:ea typeface="Montserrat"/>
                <a:cs typeface="Montserrat"/>
                <a:sym typeface="Montserrat"/>
              </a:rPr>
              <a:t>Prostate.</a:t>
            </a:r>
            <a:endParaRPr/>
          </a:p>
        </p:txBody>
      </p:sp>
      <p:sp>
        <p:nvSpPr>
          <p:cNvPr id="70" name="Google Shape;70;p9"/>
          <p:cNvSpPr txBox="1"/>
          <p:nvPr/>
        </p:nvSpPr>
        <p:spPr>
          <a:xfrm>
            <a:off x="-35800" y="6432825"/>
            <a:ext cx="5013600" cy="4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48135"/>
                </a:solidFill>
                <a:latin typeface="Montserrat"/>
                <a:ea typeface="Montserrat"/>
                <a:cs typeface="Montserrat"/>
                <a:sym typeface="Montserrat"/>
              </a:rPr>
              <a:t>Note: this is the last histo lecture :) good bye</a:t>
            </a:r>
            <a:endParaRPr>
              <a:solidFill>
                <a:srgbClr val="548135"/>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0"/>
          <p:cNvSpPr txBox="1"/>
          <p:nvPr>
            <p:ph idx="12" type="sldNum"/>
          </p:nvPr>
        </p:nvSpPr>
        <p:spPr>
          <a:xfrm>
            <a:off x="9303650" y="6628925"/>
            <a:ext cx="2743200" cy="225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grpSp>
        <p:nvGrpSpPr>
          <p:cNvPr id="76" name="Google Shape;76;p10"/>
          <p:cNvGrpSpPr/>
          <p:nvPr/>
        </p:nvGrpSpPr>
        <p:grpSpPr>
          <a:xfrm>
            <a:off x="330153" y="1514216"/>
            <a:ext cx="7618092" cy="4746835"/>
            <a:chOff x="330153" y="1328"/>
            <a:chExt cx="7618092" cy="4746835"/>
          </a:xfrm>
        </p:grpSpPr>
        <p:sp>
          <p:nvSpPr>
            <p:cNvPr id="77" name="Google Shape;77;p10"/>
            <p:cNvSpPr/>
            <p:nvPr/>
          </p:nvSpPr>
          <p:spPr>
            <a:xfrm>
              <a:off x="4724508" y="1192550"/>
              <a:ext cx="267730" cy="1549625"/>
            </a:xfrm>
            <a:custGeom>
              <a:rect b="b" l="l" r="r" t="t"/>
              <a:pathLst>
                <a:path extrusionOk="0" h="120000" w="120000">
                  <a:moveTo>
                    <a:pt x="0" y="0"/>
                  </a:moveTo>
                  <a:lnTo>
                    <a:pt x="0" y="120000"/>
                  </a:lnTo>
                  <a:lnTo>
                    <a:pt x="120000" y="120000"/>
                  </a:lnTo>
                </a:path>
              </a:pathLst>
            </a:custGeom>
            <a:noFill/>
            <a:ln cap="flat" cmpd="sng" w="25400">
              <a:solidFill>
                <a:schemeClr val="dk1"/>
              </a:solidFill>
              <a:prstDash val="solid"/>
              <a:round/>
              <a:headEnd len="sm" w="sm" type="none"/>
              <a:tailEnd len="sm" w="sm" type="none"/>
            </a:ln>
          </p:spPr>
        </p:sp>
        <p:sp>
          <p:nvSpPr>
            <p:cNvPr id="78" name="Google Shape;78;p10"/>
            <p:cNvSpPr/>
            <p:nvPr/>
          </p:nvSpPr>
          <p:spPr>
            <a:xfrm>
              <a:off x="4724508" y="1192550"/>
              <a:ext cx="267730" cy="566251"/>
            </a:xfrm>
            <a:custGeom>
              <a:rect b="b" l="l" r="r" t="t"/>
              <a:pathLst>
                <a:path extrusionOk="0" h="120000" w="120000">
                  <a:moveTo>
                    <a:pt x="0" y="0"/>
                  </a:moveTo>
                  <a:lnTo>
                    <a:pt x="0" y="120000"/>
                  </a:lnTo>
                  <a:lnTo>
                    <a:pt x="120000" y="120000"/>
                  </a:lnTo>
                </a:path>
              </a:pathLst>
            </a:custGeom>
            <a:noFill/>
            <a:ln cap="flat" cmpd="sng" w="25400">
              <a:solidFill>
                <a:schemeClr val="dk1"/>
              </a:solidFill>
              <a:prstDash val="solid"/>
              <a:round/>
              <a:headEnd len="sm" w="sm" type="none"/>
              <a:tailEnd len="sm" w="sm" type="none"/>
            </a:ln>
          </p:spPr>
        </p:sp>
        <p:sp>
          <p:nvSpPr>
            <p:cNvPr id="79" name="Google Shape;79;p10"/>
            <p:cNvSpPr/>
            <p:nvPr/>
          </p:nvSpPr>
          <p:spPr>
            <a:xfrm>
              <a:off x="3732892" y="499791"/>
              <a:ext cx="2310840" cy="194296"/>
            </a:xfrm>
            <a:custGeom>
              <a:rect b="b" l="l" r="r" t="t"/>
              <a:pathLst>
                <a:path extrusionOk="0" h="120000" w="120000">
                  <a:moveTo>
                    <a:pt x="0" y="0"/>
                  </a:moveTo>
                  <a:lnTo>
                    <a:pt x="0" y="55349"/>
                  </a:lnTo>
                  <a:lnTo>
                    <a:pt x="120000" y="55349"/>
                  </a:lnTo>
                  <a:lnTo>
                    <a:pt x="120000" y="120000"/>
                  </a:lnTo>
                </a:path>
              </a:pathLst>
            </a:custGeom>
            <a:noFill/>
            <a:ln cap="flat" cmpd="sng" w="25400">
              <a:solidFill>
                <a:schemeClr val="dk1"/>
              </a:solidFill>
              <a:prstDash val="solid"/>
              <a:round/>
              <a:headEnd len="sm" w="sm" type="none"/>
              <a:tailEnd len="sm" w="sm" type="none"/>
            </a:ln>
          </p:spPr>
        </p:sp>
        <p:sp>
          <p:nvSpPr>
            <p:cNvPr id="80" name="Google Shape;80;p10"/>
            <p:cNvSpPr/>
            <p:nvPr/>
          </p:nvSpPr>
          <p:spPr>
            <a:xfrm>
              <a:off x="659959" y="1207609"/>
              <a:ext cx="494709" cy="3291185"/>
            </a:xfrm>
            <a:custGeom>
              <a:rect b="b" l="l" r="r" t="t"/>
              <a:pathLst>
                <a:path extrusionOk="0" h="120000" w="120000">
                  <a:moveTo>
                    <a:pt x="0" y="0"/>
                  </a:moveTo>
                  <a:lnTo>
                    <a:pt x="0" y="120000"/>
                  </a:lnTo>
                  <a:lnTo>
                    <a:pt x="120000" y="120000"/>
                  </a:lnTo>
                </a:path>
              </a:pathLst>
            </a:custGeom>
            <a:noFill/>
            <a:ln cap="flat" cmpd="sng" w="25400">
              <a:solidFill>
                <a:schemeClr val="dk1"/>
              </a:solidFill>
              <a:prstDash val="solid"/>
              <a:round/>
              <a:headEnd len="sm" w="sm" type="none"/>
              <a:tailEnd len="sm" w="sm" type="none"/>
            </a:ln>
          </p:spPr>
        </p:sp>
        <p:sp>
          <p:nvSpPr>
            <p:cNvPr id="81" name="Google Shape;81;p10"/>
            <p:cNvSpPr/>
            <p:nvPr/>
          </p:nvSpPr>
          <p:spPr>
            <a:xfrm>
              <a:off x="659959" y="1207609"/>
              <a:ext cx="494709" cy="2582039"/>
            </a:xfrm>
            <a:custGeom>
              <a:rect b="b" l="l" r="r" t="t"/>
              <a:pathLst>
                <a:path extrusionOk="0" h="120000" w="120000">
                  <a:moveTo>
                    <a:pt x="0" y="0"/>
                  </a:moveTo>
                  <a:lnTo>
                    <a:pt x="0" y="120000"/>
                  </a:lnTo>
                  <a:lnTo>
                    <a:pt x="120000" y="120000"/>
                  </a:lnTo>
                </a:path>
              </a:pathLst>
            </a:custGeom>
            <a:noFill/>
            <a:ln cap="flat" cmpd="sng" w="25400">
              <a:solidFill>
                <a:schemeClr val="dk1"/>
              </a:solidFill>
              <a:prstDash val="solid"/>
              <a:round/>
              <a:headEnd len="sm" w="sm" type="none"/>
              <a:tailEnd len="sm" w="sm" type="none"/>
            </a:ln>
          </p:spPr>
        </p:sp>
        <p:sp>
          <p:nvSpPr>
            <p:cNvPr id="82" name="Google Shape;82;p10"/>
            <p:cNvSpPr/>
            <p:nvPr/>
          </p:nvSpPr>
          <p:spPr>
            <a:xfrm>
              <a:off x="659959" y="1207609"/>
              <a:ext cx="494709" cy="1874222"/>
            </a:xfrm>
            <a:custGeom>
              <a:rect b="b" l="l" r="r" t="t"/>
              <a:pathLst>
                <a:path extrusionOk="0" h="120000" w="120000">
                  <a:moveTo>
                    <a:pt x="0" y="0"/>
                  </a:moveTo>
                  <a:lnTo>
                    <a:pt x="0" y="120000"/>
                  </a:lnTo>
                  <a:lnTo>
                    <a:pt x="120000" y="120000"/>
                  </a:lnTo>
                </a:path>
              </a:pathLst>
            </a:custGeom>
            <a:noFill/>
            <a:ln cap="flat" cmpd="sng" w="25400">
              <a:solidFill>
                <a:schemeClr val="dk1"/>
              </a:solidFill>
              <a:prstDash val="solid"/>
              <a:round/>
              <a:headEnd len="sm" w="sm" type="none"/>
              <a:tailEnd len="sm" w="sm" type="none"/>
            </a:ln>
          </p:spPr>
        </p:sp>
        <p:sp>
          <p:nvSpPr>
            <p:cNvPr id="83" name="Google Shape;83;p10"/>
            <p:cNvSpPr/>
            <p:nvPr/>
          </p:nvSpPr>
          <p:spPr>
            <a:xfrm>
              <a:off x="659959" y="1207609"/>
              <a:ext cx="494709" cy="1166404"/>
            </a:xfrm>
            <a:custGeom>
              <a:rect b="b" l="l" r="r" t="t"/>
              <a:pathLst>
                <a:path extrusionOk="0" h="120000" w="120000">
                  <a:moveTo>
                    <a:pt x="0" y="0"/>
                  </a:moveTo>
                  <a:lnTo>
                    <a:pt x="0" y="120000"/>
                  </a:lnTo>
                  <a:lnTo>
                    <a:pt x="120000" y="120000"/>
                  </a:lnTo>
                </a:path>
              </a:pathLst>
            </a:custGeom>
            <a:noFill/>
            <a:ln cap="flat" cmpd="sng" w="25400">
              <a:solidFill>
                <a:schemeClr val="dk1"/>
              </a:solidFill>
              <a:prstDash val="solid"/>
              <a:round/>
              <a:headEnd len="sm" w="sm" type="none"/>
              <a:tailEnd len="sm" w="sm" type="none"/>
            </a:ln>
          </p:spPr>
        </p:sp>
        <p:sp>
          <p:nvSpPr>
            <p:cNvPr id="84" name="Google Shape;84;p10"/>
            <p:cNvSpPr/>
            <p:nvPr/>
          </p:nvSpPr>
          <p:spPr>
            <a:xfrm>
              <a:off x="659959" y="1207609"/>
              <a:ext cx="494709" cy="458586"/>
            </a:xfrm>
            <a:custGeom>
              <a:rect b="b" l="l" r="r" t="t"/>
              <a:pathLst>
                <a:path extrusionOk="0" h="120000" w="120000">
                  <a:moveTo>
                    <a:pt x="0" y="0"/>
                  </a:moveTo>
                  <a:lnTo>
                    <a:pt x="0" y="120000"/>
                  </a:lnTo>
                  <a:lnTo>
                    <a:pt x="120000" y="120000"/>
                  </a:lnTo>
                </a:path>
              </a:pathLst>
            </a:custGeom>
            <a:noFill/>
            <a:ln cap="flat" cmpd="sng" w="25400">
              <a:solidFill>
                <a:schemeClr val="dk1"/>
              </a:solidFill>
              <a:prstDash val="solid"/>
              <a:round/>
              <a:headEnd len="sm" w="sm" type="none"/>
              <a:tailEnd len="sm" w="sm" type="none"/>
            </a:ln>
          </p:spPr>
        </p:sp>
        <p:sp>
          <p:nvSpPr>
            <p:cNvPr id="85" name="Google Shape;85;p10"/>
            <p:cNvSpPr/>
            <p:nvPr/>
          </p:nvSpPr>
          <p:spPr>
            <a:xfrm>
              <a:off x="1979184" y="499791"/>
              <a:ext cx="1753708" cy="209354"/>
            </a:xfrm>
            <a:custGeom>
              <a:rect b="b" l="l" r="r" t="t"/>
              <a:pathLst>
                <a:path extrusionOk="0" h="120000" w="120000">
                  <a:moveTo>
                    <a:pt x="120000" y="0"/>
                  </a:moveTo>
                  <a:lnTo>
                    <a:pt x="120000" y="60000"/>
                  </a:lnTo>
                  <a:lnTo>
                    <a:pt x="0" y="60000"/>
                  </a:lnTo>
                  <a:lnTo>
                    <a:pt x="0" y="120000"/>
                  </a:lnTo>
                </a:path>
              </a:pathLst>
            </a:custGeom>
            <a:noFill/>
            <a:ln cap="flat" cmpd="sng" w="25400">
              <a:solidFill>
                <a:schemeClr val="dk1"/>
              </a:solidFill>
              <a:prstDash val="solid"/>
              <a:round/>
              <a:headEnd len="sm" w="sm" type="none"/>
              <a:tailEnd len="sm" w="sm" type="none"/>
            </a:ln>
          </p:spPr>
        </p:sp>
        <p:sp>
          <p:nvSpPr>
            <p:cNvPr id="86" name="Google Shape;86;p10"/>
            <p:cNvSpPr/>
            <p:nvPr/>
          </p:nvSpPr>
          <p:spPr>
            <a:xfrm>
              <a:off x="2259998" y="1328"/>
              <a:ext cx="2945788" cy="498463"/>
            </a:xfrm>
            <a:prstGeom prst="rect">
              <a:avLst/>
            </a:prstGeom>
            <a:solidFill>
              <a:srgbClr val="548135"/>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txBox="1"/>
            <p:nvPr/>
          </p:nvSpPr>
          <p:spPr>
            <a:xfrm>
              <a:off x="2259998" y="1328"/>
              <a:ext cx="2945788" cy="49846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Montserrat"/>
                  <a:ea typeface="Montserrat"/>
                  <a:cs typeface="Montserrat"/>
                  <a:sym typeface="Montserrat"/>
                </a:rPr>
                <a:t>Formed of</a:t>
              </a:r>
              <a:endParaRPr/>
            </a:p>
          </p:txBody>
        </p:sp>
        <p:sp>
          <p:nvSpPr>
            <p:cNvPr id="88" name="Google Shape;88;p10"/>
            <p:cNvSpPr/>
            <p:nvPr/>
          </p:nvSpPr>
          <p:spPr>
            <a:xfrm>
              <a:off x="330153" y="709146"/>
              <a:ext cx="3298062" cy="498463"/>
            </a:xfrm>
            <a:prstGeom prst="rect">
              <a:avLst/>
            </a:prstGeom>
            <a:solidFill>
              <a:srgbClr val="A8D08C"/>
            </a:solidFill>
            <a:ln cap="flat" cmpd="sng" w="25400">
              <a:solidFill>
                <a:srgbClr val="5481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0"/>
            <p:cNvSpPr txBox="1"/>
            <p:nvPr/>
          </p:nvSpPr>
          <p:spPr>
            <a:xfrm>
              <a:off x="330153" y="709146"/>
              <a:ext cx="3298062" cy="49846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Montserrat"/>
                  <a:ea typeface="Montserrat"/>
                  <a:cs typeface="Montserrat"/>
                  <a:sym typeface="Montserrat"/>
                </a:rPr>
                <a:t>Stroma</a:t>
              </a:r>
              <a:endParaRPr b="1" i="0" sz="2000" u="none" cap="none" strike="noStrike">
                <a:solidFill>
                  <a:schemeClr val="lt1"/>
                </a:solidFill>
                <a:latin typeface="Montserrat"/>
                <a:ea typeface="Montserrat"/>
                <a:cs typeface="Montserrat"/>
                <a:sym typeface="Montserrat"/>
              </a:endParaRPr>
            </a:p>
          </p:txBody>
        </p:sp>
        <p:sp>
          <p:nvSpPr>
            <p:cNvPr id="90" name="Google Shape;90;p10"/>
            <p:cNvSpPr/>
            <p:nvPr/>
          </p:nvSpPr>
          <p:spPr>
            <a:xfrm>
              <a:off x="1154668" y="1416963"/>
              <a:ext cx="3054323" cy="498463"/>
            </a:xfrm>
            <a:prstGeom prst="rect">
              <a:avLst/>
            </a:prstGeom>
            <a:solidFill>
              <a:schemeClr val="lt1"/>
            </a:solidFill>
            <a:ln cap="flat" cmpd="sng" w="25400">
              <a:solidFill>
                <a:srgbClr val="3856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0"/>
            <p:cNvSpPr txBox="1"/>
            <p:nvPr/>
          </p:nvSpPr>
          <p:spPr>
            <a:xfrm>
              <a:off x="1154668" y="1416963"/>
              <a:ext cx="3054323" cy="498463"/>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548135"/>
                  </a:solidFill>
                  <a:latin typeface="Montserrat"/>
                  <a:ea typeface="Montserrat"/>
                  <a:cs typeface="Montserrat"/>
                  <a:sym typeface="Montserrat"/>
                </a:rPr>
                <a:t>Tunica vaginalis</a:t>
              </a:r>
              <a:endParaRPr b="1" i="0" sz="2100" u="none" cap="none" strike="noStrike">
                <a:solidFill>
                  <a:srgbClr val="548135"/>
                </a:solidFill>
                <a:latin typeface="Montserrat"/>
                <a:ea typeface="Montserrat"/>
                <a:cs typeface="Montserrat"/>
                <a:sym typeface="Montserrat"/>
              </a:endParaRPr>
            </a:p>
          </p:txBody>
        </p:sp>
        <p:sp>
          <p:nvSpPr>
            <p:cNvPr id="92" name="Google Shape;92;p10"/>
            <p:cNvSpPr/>
            <p:nvPr/>
          </p:nvSpPr>
          <p:spPr>
            <a:xfrm>
              <a:off x="1154668" y="2124781"/>
              <a:ext cx="3054323" cy="498463"/>
            </a:xfrm>
            <a:prstGeom prst="rect">
              <a:avLst/>
            </a:prstGeom>
            <a:solidFill>
              <a:schemeClr val="lt1"/>
            </a:solidFill>
            <a:ln cap="flat" cmpd="sng" w="25400">
              <a:solidFill>
                <a:srgbClr val="3856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0"/>
            <p:cNvSpPr txBox="1"/>
            <p:nvPr/>
          </p:nvSpPr>
          <p:spPr>
            <a:xfrm>
              <a:off x="1154668" y="2124781"/>
              <a:ext cx="3054323" cy="498463"/>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548135"/>
                  </a:solidFill>
                  <a:latin typeface="Montserrat"/>
                  <a:ea typeface="Montserrat"/>
                  <a:cs typeface="Montserrat"/>
                  <a:sym typeface="Montserrat"/>
                </a:rPr>
                <a:t>Tunica albuginea</a:t>
              </a:r>
              <a:endParaRPr b="1" i="0" sz="2100" u="none" cap="none" strike="noStrike">
                <a:solidFill>
                  <a:srgbClr val="548135"/>
                </a:solidFill>
                <a:latin typeface="Montserrat"/>
                <a:ea typeface="Montserrat"/>
                <a:cs typeface="Montserrat"/>
                <a:sym typeface="Montserrat"/>
              </a:endParaRPr>
            </a:p>
          </p:txBody>
        </p:sp>
        <p:sp>
          <p:nvSpPr>
            <p:cNvPr id="94" name="Google Shape;94;p10"/>
            <p:cNvSpPr/>
            <p:nvPr/>
          </p:nvSpPr>
          <p:spPr>
            <a:xfrm>
              <a:off x="1154668" y="2832599"/>
              <a:ext cx="3054323" cy="498463"/>
            </a:xfrm>
            <a:prstGeom prst="rect">
              <a:avLst/>
            </a:prstGeom>
            <a:solidFill>
              <a:schemeClr val="lt1"/>
            </a:solidFill>
            <a:ln cap="flat" cmpd="sng" w="25400">
              <a:solidFill>
                <a:srgbClr val="3856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0"/>
            <p:cNvSpPr txBox="1"/>
            <p:nvPr/>
          </p:nvSpPr>
          <p:spPr>
            <a:xfrm>
              <a:off x="1154668" y="2832599"/>
              <a:ext cx="3054323" cy="498463"/>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548135"/>
                  </a:solidFill>
                  <a:latin typeface="Montserrat"/>
                  <a:ea typeface="Montserrat"/>
                  <a:cs typeface="Montserrat"/>
                  <a:sym typeface="Montserrat"/>
                </a:rPr>
                <a:t>Tunica vasculosa</a:t>
              </a:r>
              <a:endParaRPr b="1" i="0" sz="2100" u="none" cap="none" strike="noStrike">
                <a:solidFill>
                  <a:srgbClr val="548135"/>
                </a:solidFill>
                <a:latin typeface="Montserrat"/>
                <a:ea typeface="Montserrat"/>
                <a:cs typeface="Montserrat"/>
                <a:sym typeface="Montserrat"/>
              </a:endParaRPr>
            </a:p>
          </p:txBody>
        </p:sp>
        <p:sp>
          <p:nvSpPr>
            <p:cNvPr id="96" name="Google Shape;96;p10"/>
            <p:cNvSpPr/>
            <p:nvPr/>
          </p:nvSpPr>
          <p:spPr>
            <a:xfrm>
              <a:off x="1154668" y="3540417"/>
              <a:ext cx="3054323" cy="498463"/>
            </a:xfrm>
            <a:prstGeom prst="rect">
              <a:avLst/>
            </a:prstGeom>
            <a:solidFill>
              <a:schemeClr val="lt1"/>
            </a:solidFill>
            <a:ln cap="flat" cmpd="sng" w="25400">
              <a:solidFill>
                <a:srgbClr val="3856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0"/>
            <p:cNvSpPr txBox="1"/>
            <p:nvPr/>
          </p:nvSpPr>
          <p:spPr>
            <a:xfrm>
              <a:off x="1154668" y="3540417"/>
              <a:ext cx="3054323" cy="498463"/>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548135"/>
                  </a:solidFill>
                  <a:latin typeface="Montserrat"/>
                  <a:ea typeface="Montserrat"/>
                  <a:cs typeface="Montserrat"/>
                  <a:sym typeface="Montserrat"/>
                </a:rPr>
                <a:t>Septa</a:t>
              </a:r>
              <a:endParaRPr b="1" i="0" sz="2100" u="none" cap="none" strike="noStrike">
                <a:solidFill>
                  <a:srgbClr val="548135"/>
                </a:solidFill>
                <a:latin typeface="Montserrat"/>
                <a:ea typeface="Montserrat"/>
                <a:cs typeface="Montserrat"/>
                <a:sym typeface="Montserrat"/>
              </a:endParaRPr>
            </a:p>
          </p:txBody>
        </p:sp>
        <p:sp>
          <p:nvSpPr>
            <p:cNvPr id="98" name="Google Shape;98;p10"/>
            <p:cNvSpPr/>
            <p:nvPr/>
          </p:nvSpPr>
          <p:spPr>
            <a:xfrm>
              <a:off x="1154668" y="4249563"/>
              <a:ext cx="3054323" cy="498463"/>
            </a:xfrm>
            <a:prstGeom prst="rect">
              <a:avLst/>
            </a:prstGeom>
            <a:solidFill>
              <a:schemeClr val="lt1"/>
            </a:solidFill>
            <a:ln cap="flat" cmpd="sng" w="25400">
              <a:solidFill>
                <a:srgbClr val="3856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0"/>
            <p:cNvSpPr txBox="1"/>
            <p:nvPr/>
          </p:nvSpPr>
          <p:spPr>
            <a:xfrm>
              <a:off x="1154668" y="4249563"/>
              <a:ext cx="3054300" cy="4986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548135"/>
                  </a:solidFill>
                  <a:latin typeface="Montserrat"/>
                  <a:ea typeface="Montserrat"/>
                  <a:cs typeface="Montserrat"/>
                  <a:sym typeface="Montserrat"/>
                </a:rPr>
                <a:t>Interstitial tissue</a:t>
              </a:r>
              <a:endParaRPr b="1" i="0" sz="2100" u="none" cap="none" strike="noStrike">
                <a:solidFill>
                  <a:srgbClr val="548135"/>
                </a:solidFill>
                <a:latin typeface="Montserrat"/>
                <a:ea typeface="Montserrat"/>
                <a:cs typeface="Montserrat"/>
                <a:sym typeface="Montserrat"/>
              </a:endParaRPr>
            </a:p>
          </p:txBody>
        </p:sp>
        <p:sp>
          <p:nvSpPr>
            <p:cNvPr id="100" name="Google Shape;100;p10"/>
            <p:cNvSpPr/>
            <p:nvPr/>
          </p:nvSpPr>
          <p:spPr>
            <a:xfrm>
              <a:off x="4394702" y="694087"/>
              <a:ext cx="3298062" cy="498463"/>
            </a:xfrm>
            <a:prstGeom prst="rect">
              <a:avLst/>
            </a:prstGeom>
            <a:solidFill>
              <a:srgbClr val="A8D08C"/>
            </a:solidFill>
            <a:ln cap="flat" cmpd="sng" w="25400">
              <a:solidFill>
                <a:srgbClr val="5481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0"/>
            <p:cNvSpPr txBox="1"/>
            <p:nvPr/>
          </p:nvSpPr>
          <p:spPr>
            <a:xfrm>
              <a:off x="4394702" y="694087"/>
              <a:ext cx="3298062" cy="49846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Montserrat"/>
                  <a:ea typeface="Montserrat"/>
                  <a:cs typeface="Montserrat"/>
                  <a:sym typeface="Montserrat"/>
                </a:rPr>
                <a:t>Parenchyma</a:t>
              </a:r>
              <a:endParaRPr b="1" i="0" sz="2400" u="none" cap="none" strike="noStrike">
                <a:solidFill>
                  <a:schemeClr val="lt1"/>
                </a:solidFill>
                <a:latin typeface="Montserrat"/>
                <a:ea typeface="Montserrat"/>
                <a:cs typeface="Montserrat"/>
                <a:sym typeface="Montserrat"/>
              </a:endParaRPr>
            </a:p>
          </p:txBody>
        </p:sp>
        <p:sp>
          <p:nvSpPr>
            <p:cNvPr id="102" name="Google Shape;102;p10"/>
            <p:cNvSpPr/>
            <p:nvPr/>
          </p:nvSpPr>
          <p:spPr>
            <a:xfrm>
              <a:off x="4992238" y="1371793"/>
              <a:ext cx="2956007" cy="774018"/>
            </a:xfrm>
            <a:prstGeom prst="rect">
              <a:avLst/>
            </a:prstGeom>
            <a:solidFill>
              <a:schemeClr val="lt1"/>
            </a:solidFill>
            <a:ln cap="flat" cmpd="sng" w="25400">
              <a:solidFill>
                <a:srgbClr val="3856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txBox="1"/>
            <p:nvPr/>
          </p:nvSpPr>
          <p:spPr>
            <a:xfrm>
              <a:off x="4992238" y="1371793"/>
              <a:ext cx="2956007" cy="774018"/>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548135"/>
                  </a:solidFill>
                  <a:latin typeface="Montserrat"/>
                  <a:ea typeface="Montserrat"/>
                  <a:cs typeface="Montserrat"/>
                  <a:sym typeface="Montserrat"/>
                </a:rPr>
                <a:t>Seminiferous tubules</a:t>
              </a:r>
              <a:endParaRPr b="1" i="0" sz="2100" u="none" cap="none" strike="noStrike">
                <a:solidFill>
                  <a:srgbClr val="548135"/>
                </a:solidFill>
                <a:latin typeface="Montserrat"/>
                <a:ea typeface="Montserrat"/>
                <a:cs typeface="Montserrat"/>
                <a:sym typeface="Montserrat"/>
              </a:endParaRPr>
            </a:p>
          </p:txBody>
        </p:sp>
        <p:sp>
          <p:nvSpPr>
            <p:cNvPr id="104" name="Google Shape;104;p10"/>
            <p:cNvSpPr/>
            <p:nvPr/>
          </p:nvSpPr>
          <p:spPr>
            <a:xfrm>
              <a:off x="4992238" y="2355166"/>
              <a:ext cx="2956007" cy="774018"/>
            </a:xfrm>
            <a:prstGeom prst="rect">
              <a:avLst/>
            </a:prstGeom>
            <a:solidFill>
              <a:schemeClr val="lt1"/>
            </a:solidFill>
            <a:ln cap="flat" cmpd="sng" w="25400">
              <a:solidFill>
                <a:srgbClr val="3856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txBox="1"/>
            <p:nvPr/>
          </p:nvSpPr>
          <p:spPr>
            <a:xfrm>
              <a:off x="4992238" y="2355166"/>
              <a:ext cx="2956007" cy="774018"/>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548135"/>
                  </a:solidFill>
                  <a:latin typeface="Montserrat"/>
                  <a:ea typeface="Montserrat"/>
                  <a:cs typeface="Montserrat"/>
                  <a:sym typeface="Montserrat"/>
                </a:rPr>
                <a:t>Interstitial cells of Leydig</a:t>
              </a:r>
              <a:endParaRPr b="1" i="0" sz="2100" u="none" cap="none" strike="noStrike">
                <a:solidFill>
                  <a:srgbClr val="548135"/>
                </a:solidFill>
                <a:latin typeface="Montserrat"/>
                <a:ea typeface="Montserrat"/>
                <a:cs typeface="Montserrat"/>
                <a:sym typeface="Montserrat"/>
              </a:endParaRPr>
            </a:p>
          </p:txBody>
        </p:sp>
      </p:grpSp>
      <p:pic>
        <p:nvPicPr>
          <p:cNvPr descr="F21_02" id="106" name="Google Shape;106;p10"/>
          <p:cNvPicPr preferRelativeResize="0"/>
          <p:nvPr/>
        </p:nvPicPr>
        <p:blipFill rotWithShape="1">
          <a:blip r:embed="rId3">
            <a:alphaModFix/>
          </a:blip>
          <a:srcRect b="0" l="0" r="0" t="0"/>
          <a:stretch/>
        </p:blipFill>
        <p:spPr>
          <a:xfrm>
            <a:off x="8620038" y="1833083"/>
            <a:ext cx="3323432" cy="3456369"/>
          </a:xfrm>
          <a:prstGeom prst="rect">
            <a:avLst/>
          </a:prstGeom>
          <a:noFill/>
          <a:ln>
            <a:noFill/>
          </a:ln>
        </p:spPr>
      </p:pic>
      <p:sp>
        <p:nvSpPr>
          <p:cNvPr id="107" name="Google Shape;107;p10"/>
          <p:cNvSpPr txBox="1"/>
          <p:nvPr/>
        </p:nvSpPr>
        <p:spPr>
          <a:xfrm>
            <a:off x="5432550" y="222675"/>
            <a:ext cx="1326900" cy="48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3000" u="none" cap="none" strike="noStrike">
                <a:solidFill>
                  <a:srgbClr val="385623"/>
                </a:solidFill>
                <a:latin typeface="Montserrat"/>
                <a:ea typeface="Montserrat"/>
                <a:cs typeface="Montserrat"/>
                <a:sym typeface="Montserrat"/>
              </a:rPr>
              <a:t>Testis</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1"/>
          <p:cNvSpPr txBox="1"/>
          <p:nvPr>
            <p:ph idx="12" type="sldNum"/>
          </p:nvPr>
        </p:nvSpPr>
        <p:spPr>
          <a:xfrm>
            <a:off x="9303650" y="6628925"/>
            <a:ext cx="2743200" cy="225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113" name="Google Shape;113;p11"/>
          <p:cNvSpPr txBox="1"/>
          <p:nvPr/>
        </p:nvSpPr>
        <p:spPr>
          <a:xfrm>
            <a:off x="5535560" y="241718"/>
            <a:ext cx="1170300" cy="48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385623"/>
                </a:solidFill>
                <a:latin typeface="Montserrat"/>
                <a:ea typeface="Montserrat"/>
                <a:cs typeface="Montserrat"/>
                <a:sym typeface="Montserrat"/>
              </a:rPr>
              <a:t>Testis</a:t>
            </a:r>
            <a:endParaRPr/>
          </a:p>
        </p:txBody>
      </p:sp>
      <p:sp>
        <p:nvSpPr>
          <p:cNvPr id="114" name="Google Shape;114;p11"/>
          <p:cNvSpPr txBox="1"/>
          <p:nvPr/>
        </p:nvSpPr>
        <p:spPr>
          <a:xfrm>
            <a:off x="362398" y="553932"/>
            <a:ext cx="4076933" cy="40011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000"/>
              <a:buFont typeface="Courier New"/>
              <a:buChar char="o"/>
            </a:pPr>
            <a:r>
              <a:rPr b="1" i="0" lang="en-US" sz="2000" u="none" cap="none" strike="noStrike">
                <a:solidFill>
                  <a:srgbClr val="000000"/>
                </a:solidFill>
                <a:latin typeface="Montserrat"/>
                <a:ea typeface="Montserrat"/>
                <a:cs typeface="Montserrat"/>
                <a:sym typeface="Montserrat"/>
              </a:rPr>
              <a:t>Stroma:</a:t>
            </a:r>
            <a:endParaRPr/>
          </a:p>
        </p:txBody>
      </p:sp>
      <p:graphicFrame>
        <p:nvGraphicFramePr>
          <p:cNvPr id="115" name="Google Shape;115;p11"/>
          <p:cNvGraphicFramePr/>
          <p:nvPr/>
        </p:nvGraphicFramePr>
        <p:xfrm>
          <a:off x="266115" y="954042"/>
          <a:ext cx="3000000" cy="3000000"/>
        </p:xfrm>
        <a:graphic>
          <a:graphicData uri="http://schemas.openxmlformats.org/drawingml/2006/table">
            <a:tbl>
              <a:tblPr bandRow="1" firstRow="1">
                <a:noFill/>
                <a:tableStyleId>{A989BBB6-8ABF-4A6A-91C0-DA56DC4F29D8}</a:tableStyleId>
              </a:tblPr>
              <a:tblGrid>
                <a:gridCol w="2015675"/>
                <a:gridCol w="2099650"/>
                <a:gridCol w="2267625"/>
                <a:gridCol w="2897700"/>
                <a:gridCol w="2428575"/>
              </a:tblGrid>
              <a:tr h="272200">
                <a:tc>
                  <a:txBody>
                    <a:bodyPr/>
                    <a:lstStyle/>
                    <a:p>
                      <a:pPr indent="0" lvl="0" marL="0" marR="0" rtl="0" algn="ctr">
                        <a:lnSpc>
                          <a:spcPct val="100000"/>
                        </a:lnSpc>
                        <a:spcBef>
                          <a:spcPts val="0"/>
                        </a:spcBef>
                        <a:spcAft>
                          <a:spcPts val="0"/>
                        </a:spcAft>
                        <a:buNone/>
                      </a:pPr>
                      <a:r>
                        <a:rPr b="1" lang="en-US" sz="1400" u="none" cap="none" strike="noStrike">
                          <a:solidFill>
                            <a:srgbClr val="FFFFFF"/>
                          </a:solidFill>
                          <a:latin typeface="Montserrat"/>
                          <a:ea typeface="Montserrat"/>
                          <a:cs typeface="Montserrat"/>
                          <a:sym typeface="Montserrat"/>
                        </a:rPr>
                        <a:t>Tunica Vaginalis</a:t>
                      </a:r>
                      <a:endParaRPr b="1">
                        <a:solidFill>
                          <a:srgbClr val="FFFFFF"/>
                        </a:solidFill>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None/>
                      </a:pPr>
                      <a:r>
                        <a:rPr b="1" lang="en-US" sz="1400" u="none" cap="none" strike="noStrike">
                          <a:solidFill>
                            <a:srgbClr val="FFFFFF"/>
                          </a:solidFill>
                          <a:latin typeface="Montserrat"/>
                          <a:ea typeface="Montserrat"/>
                          <a:cs typeface="Montserrat"/>
                          <a:sym typeface="Montserrat"/>
                        </a:rPr>
                        <a:t>Tunica Albuginea </a:t>
                      </a:r>
                      <a:endParaRPr b="1" sz="1400" u="none" cap="none" strike="noStrike">
                        <a:solidFill>
                          <a:srgbClr val="FFFFFF"/>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None/>
                      </a:pPr>
                      <a:r>
                        <a:rPr b="1" lang="en-US" sz="1400" u="none" cap="none" strike="noStrike">
                          <a:solidFill>
                            <a:srgbClr val="FFFFFF"/>
                          </a:solidFill>
                          <a:latin typeface="Montserrat"/>
                          <a:ea typeface="Montserrat"/>
                          <a:cs typeface="Montserrat"/>
                          <a:sym typeface="Montserrat"/>
                        </a:rPr>
                        <a:t>Tunica Vasculosa </a:t>
                      </a:r>
                      <a:endParaRPr b="1" sz="1400" u="none" cap="none" strike="noStrike">
                        <a:solidFill>
                          <a:srgbClr val="FFFFFF"/>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None/>
                      </a:pPr>
                      <a:r>
                        <a:rPr b="1" lang="en-US" sz="1400" u="none" cap="none" strike="noStrike">
                          <a:solidFill>
                            <a:srgbClr val="FFFFFF"/>
                          </a:solidFill>
                          <a:latin typeface="Montserrat"/>
                          <a:ea typeface="Montserrat"/>
                          <a:cs typeface="Montserrat"/>
                          <a:sym typeface="Montserrat"/>
                        </a:rPr>
                        <a:t>Septa of the Testis</a:t>
                      </a:r>
                      <a:endParaRPr b="1" sz="1400" u="none" cap="none" strike="noStrike">
                        <a:solidFill>
                          <a:srgbClr val="FFFFFF"/>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None/>
                      </a:pPr>
                      <a:r>
                        <a:rPr b="1" lang="en-US" sz="1400" u="none" cap="none" strike="noStrike">
                          <a:solidFill>
                            <a:srgbClr val="FFFFFF"/>
                          </a:solidFill>
                          <a:latin typeface="Montserrat"/>
                          <a:ea typeface="Montserrat"/>
                          <a:cs typeface="Montserrat"/>
                          <a:sym typeface="Montserrat"/>
                        </a:rPr>
                        <a:t>Interstitial Tissue</a:t>
                      </a:r>
                      <a:endParaRPr b="1" sz="1400" u="none" cap="none" strike="noStrike">
                        <a:solidFill>
                          <a:srgbClr val="FFFFFF"/>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r>
              <a:tr h="1329475">
                <a:tc>
                  <a:txBody>
                    <a:bodyPr/>
                    <a:lstStyle/>
                    <a:p>
                      <a:pPr indent="0" lvl="0" marL="0" marR="0" rtl="0" algn="l">
                        <a:lnSpc>
                          <a:spcPct val="100000"/>
                        </a:lnSpc>
                        <a:spcBef>
                          <a:spcPts val="0"/>
                        </a:spcBef>
                        <a:spcAft>
                          <a:spcPts val="0"/>
                        </a:spcAft>
                        <a:buNone/>
                      </a:pPr>
                      <a:r>
                        <a:rPr lang="en-US" sz="1400" u="none" cap="none" strike="noStrike">
                          <a:latin typeface="Montserrat"/>
                          <a:ea typeface="Montserrat"/>
                          <a:cs typeface="Montserrat"/>
                          <a:sym typeface="Montserrat"/>
                        </a:rPr>
                        <a:t>It is formed of </a:t>
                      </a:r>
                      <a:r>
                        <a:rPr b="1" lang="en-US" sz="1400" u="none" cap="none" strike="noStrike">
                          <a:solidFill>
                            <a:srgbClr val="CC0000"/>
                          </a:solidFill>
                          <a:latin typeface="Montserrat"/>
                          <a:ea typeface="Montserrat"/>
                          <a:cs typeface="Montserrat"/>
                          <a:sym typeface="Montserrat"/>
                        </a:rPr>
                        <a:t>mesothelial cells</a:t>
                      </a:r>
                      <a:endParaRPr b="1">
                        <a:solidFill>
                          <a:srgbClr val="CC0000"/>
                        </a:solidFill>
                      </a:endParaRPr>
                    </a:p>
                  </a:txBody>
                  <a:tcPr marT="45725" marB="45725" marR="91450" marL="91450">
                    <a:lnL cap="flat" cmpd="sng" w="12700">
                      <a:solidFill>
                        <a:schemeClr val="dk1">
                          <a:alpha val="0"/>
                        </a:scheme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latin typeface="Montserrat"/>
                          <a:ea typeface="Montserrat"/>
                          <a:cs typeface="Montserrat"/>
                          <a:sym typeface="Montserrat"/>
                        </a:rPr>
                        <a:t>Dense</a:t>
                      </a:r>
                      <a:r>
                        <a:rPr lang="en-US" sz="1400" u="none" cap="none" strike="noStrike">
                          <a:latin typeface="Montserrat"/>
                          <a:ea typeface="Montserrat"/>
                          <a:cs typeface="Montserrat"/>
                          <a:sym typeface="Montserrat"/>
                        </a:rPr>
                        <a:t> irregular collagenous C.T.</a:t>
                      </a:r>
                      <a:br>
                        <a:rPr lang="en-US" sz="1400" u="none" cap="none" strike="noStrike">
                          <a:latin typeface="Montserrat"/>
                          <a:ea typeface="Montserrat"/>
                          <a:cs typeface="Montserrat"/>
                          <a:sym typeface="Montserrat"/>
                        </a:rPr>
                      </a:br>
                      <a:endParaRPr sz="14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It is formed of </a:t>
                      </a:r>
                      <a:r>
                        <a:rPr b="1" lang="en-US" sz="1400" u="none" cap="none" strike="noStrike">
                          <a:solidFill>
                            <a:srgbClr val="CC0000"/>
                          </a:solidFill>
                          <a:latin typeface="Montserrat"/>
                          <a:ea typeface="Montserrat"/>
                          <a:cs typeface="Montserrat"/>
                          <a:sym typeface="Montserrat"/>
                        </a:rPr>
                        <a:t>loose </a:t>
                      </a:r>
                      <a:r>
                        <a:rPr b="1" lang="en-US" sz="1400" u="none" cap="none" strike="noStrike">
                          <a:solidFill>
                            <a:srgbClr val="CCCCCC"/>
                          </a:solidFill>
                          <a:latin typeface="Montserrat"/>
                          <a:ea typeface="Montserrat"/>
                          <a:cs typeface="Montserrat"/>
                          <a:sym typeface="Montserrat"/>
                        </a:rPr>
                        <a:t>highly</a:t>
                      </a:r>
                      <a:r>
                        <a:rPr b="1" lang="en-US" sz="1400" u="none" cap="none" strike="noStrike">
                          <a:solidFill>
                            <a:srgbClr val="CC0000"/>
                          </a:solidFill>
                          <a:latin typeface="Montserrat"/>
                          <a:ea typeface="Montserrat"/>
                          <a:cs typeface="Montserrat"/>
                          <a:sym typeface="Montserrat"/>
                        </a:rPr>
                        <a:t> vascular C.T. </a:t>
                      </a:r>
                      <a:r>
                        <a:rPr lang="en-US" sz="1400" u="none" cap="none" strike="noStrike">
                          <a:latin typeface="Montserrat"/>
                          <a:ea typeface="Montserrat"/>
                          <a:cs typeface="Montserrat"/>
                          <a:sym typeface="Montserrat"/>
                        </a:rPr>
                        <a:t>lining tunica albuginea &amp; septa from inside.</a:t>
                      </a:r>
                      <a:endParaRPr/>
                    </a:p>
                    <a:p>
                      <a:pPr indent="0" lvl="0" marL="0" marR="0" rtl="0" algn="l">
                        <a:lnSpc>
                          <a:spcPct val="100000"/>
                        </a:lnSpc>
                        <a:spcBef>
                          <a:spcPts val="0"/>
                        </a:spcBef>
                        <a:spcAft>
                          <a:spcPts val="0"/>
                        </a:spcAft>
                        <a:buNone/>
                      </a:pPr>
                      <a:r>
                        <a:t/>
                      </a:r>
                      <a:endParaRPr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146050" lvl="0" marL="114300" marR="0" rtl="0" algn="l">
                        <a:lnSpc>
                          <a:spcPct val="100000"/>
                        </a:lnSpc>
                        <a:spcBef>
                          <a:spcPts val="0"/>
                        </a:spcBef>
                        <a:spcAft>
                          <a:spcPts val="0"/>
                        </a:spcAft>
                        <a:buClr>
                          <a:srgbClr val="000000"/>
                        </a:buClr>
                        <a:buSzPts val="1400"/>
                        <a:buFont typeface="Arial"/>
                        <a:buChar char="•"/>
                      </a:pPr>
                      <a:r>
                        <a:rPr lang="en-US" sz="1400" u="none" cap="none" strike="noStrike">
                          <a:latin typeface="Montserrat"/>
                          <a:ea typeface="Montserrat"/>
                          <a:cs typeface="Montserrat"/>
                          <a:sym typeface="Montserrat"/>
                        </a:rPr>
                        <a:t>Dense irregular collagenous C.T.</a:t>
                      </a:r>
                      <a:endParaRPr/>
                    </a:p>
                    <a:p>
                      <a:pPr indent="-146050" lvl="0" marL="114300" marR="0" rtl="0" algn="l">
                        <a:lnSpc>
                          <a:spcPct val="100000"/>
                        </a:lnSpc>
                        <a:spcBef>
                          <a:spcPts val="0"/>
                        </a:spcBef>
                        <a:spcAft>
                          <a:spcPts val="0"/>
                        </a:spcAft>
                        <a:buClr>
                          <a:srgbClr val="000000"/>
                        </a:buClr>
                        <a:buSzPts val="1400"/>
                        <a:buFont typeface="Arial"/>
                        <a:buChar char="•"/>
                      </a:pPr>
                      <a:r>
                        <a:rPr lang="en-US" sz="1400" u="none" cap="none" strike="noStrike">
                          <a:latin typeface="Montserrat"/>
                          <a:ea typeface="Montserrat"/>
                          <a:cs typeface="Montserrat"/>
                          <a:sym typeface="Montserrat"/>
                        </a:rPr>
                        <a:t>Divide the testis into about 250 intercommunicating compartments (testicular lobules = lobuli testis).</a:t>
                      </a:r>
                      <a:endParaRPr sz="14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Loose vascular C.T. in between the seminiferous tubules.</a:t>
                      </a:r>
                      <a:endParaRPr/>
                    </a:p>
                    <a:p>
                      <a:pPr indent="0" lvl="0" marL="0" marR="0" rtl="0" algn="l">
                        <a:lnSpc>
                          <a:spcPct val="100000"/>
                        </a:lnSpc>
                        <a:spcBef>
                          <a:spcPts val="0"/>
                        </a:spcBef>
                        <a:spcAft>
                          <a:spcPts val="0"/>
                        </a:spcAft>
                        <a:buClr>
                          <a:srgbClr val="000000"/>
                        </a:buClr>
                        <a:buSzPts val="1400"/>
                        <a:buFont typeface="Arial"/>
                        <a:buNone/>
                      </a:pPr>
                      <a:r>
                        <a:rPr b="1" lang="en-US" sz="1400" u="sng" cap="none" strike="noStrike">
                          <a:latin typeface="Montserrat"/>
                          <a:ea typeface="Montserrat"/>
                          <a:cs typeface="Montserrat"/>
                          <a:sym typeface="Montserrat"/>
                        </a:rPr>
                        <a:t>Contents:</a:t>
                      </a:r>
                      <a:endParaRPr/>
                    </a:p>
                    <a:p>
                      <a:pPr indent="-203200" lvl="0" marL="342900" marR="0" rtl="0" algn="l">
                        <a:lnSpc>
                          <a:spcPct val="100000"/>
                        </a:lnSpc>
                        <a:spcBef>
                          <a:spcPts val="0"/>
                        </a:spcBef>
                        <a:spcAft>
                          <a:spcPts val="0"/>
                        </a:spcAft>
                        <a:buClr>
                          <a:srgbClr val="000000"/>
                        </a:buClr>
                        <a:buSzPts val="1400"/>
                        <a:buFont typeface="Arial"/>
                        <a:buAutoNum type="arabicPeriod"/>
                      </a:pPr>
                      <a:r>
                        <a:rPr lang="en-US" sz="1400" u="none" cap="none" strike="noStrike">
                          <a:latin typeface="Montserrat"/>
                          <a:ea typeface="Montserrat"/>
                          <a:cs typeface="Montserrat"/>
                          <a:sym typeface="Montserrat"/>
                        </a:rPr>
                        <a:t>Loose vascular C.T.</a:t>
                      </a:r>
                      <a:endParaRPr/>
                    </a:p>
                    <a:p>
                      <a:pPr indent="-203200" lvl="0" marL="342900" marR="0" rtl="0" algn="l">
                        <a:lnSpc>
                          <a:spcPct val="100000"/>
                        </a:lnSpc>
                        <a:spcBef>
                          <a:spcPts val="0"/>
                        </a:spcBef>
                        <a:spcAft>
                          <a:spcPts val="0"/>
                        </a:spcAft>
                        <a:buClr>
                          <a:srgbClr val="000000"/>
                        </a:buClr>
                        <a:buSzPts val="1400"/>
                        <a:buFont typeface="Arial"/>
                        <a:buAutoNum type="arabicPeriod"/>
                      </a:pPr>
                      <a:r>
                        <a:rPr lang="en-US" sz="1400" u="none" cap="none" strike="noStrike">
                          <a:latin typeface="Montserrat"/>
                          <a:ea typeface="Montserrat"/>
                          <a:cs typeface="Montserrat"/>
                          <a:sym typeface="Montserrat"/>
                        </a:rPr>
                        <a:t>Interstitial cells of Leydig</a:t>
                      </a:r>
                      <a:endParaRPr sz="14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r>
            </a:tbl>
          </a:graphicData>
        </a:graphic>
      </p:graphicFrame>
      <p:sp>
        <p:nvSpPr>
          <p:cNvPr id="116" name="Google Shape;116;p11"/>
          <p:cNvSpPr txBox="1"/>
          <p:nvPr/>
        </p:nvSpPr>
        <p:spPr>
          <a:xfrm>
            <a:off x="266115" y="2978121"/>
            <a:ext cx="3200400" cy="40011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000"/>
              <a:buFont typeface="Courier New"/>
              <a:buChar char="o"/>
            </a:pPr>
            <a:r>
              <a:rPr b="1" i="0" lang="en-US" sz="2000" u="none" cap="none" strike="noStrike">
                <a:solidFill>
                  <a:srgbClr val="000000"/>
                </a:solidFill>
                <a:latin typeface="Montserrat"/>
                <a:ea typeface="Montserrat"/>
                <a:cs typeface="Montserrat"/>
                <a:sym typeface="Montserrat"/>
              </a:rPr>
              <a:t>Parenchyma:</a:t>
            </a:r>
            <a:endParaRPr b="1" i="0" sz="2000" u="none" cap="none" strike="noStrike">
              <a:solidFill>
                <a:srgbClr val="000000"/>
              </a:solidFill>
              <a:latin typeface="Montserrat"/>
              <a:ea typeface="Montserrat"/>
              <a:cs typeface="Montserrat"/>
              <a:sym typeface="Montserrat"/>
            </a:endParaRPr>
          </a:p>
        </p:txBody>
      </p:sp>
      <p:graphicFrame>
        <p:nvGraphicFramePr>
          <p:cNvPr id="117" name="Google Shape;117;p11"/>
          <p:cNvGraphicFramePr/>
          <p:nvPr/>
        </p:nvGraphicFramePr>
        <p:xfrm>
          <a:off x="194605" y="3467242"/>
          <a:ext cx="3000000" cy="3000000"/>
        </p:xfrm>
        <a:graphic>
          <a:graphicData uri="http://schemas.openxmlformats.org/drawingml/2006/table">
            <a:tbl>
              <a:tblPr bandRow="1" firstRow="1">
                <a:noFill/>
                <a:tableStyleId>{A989BBB6-8ABF-4A6A-91C0-DA56DC4F29D8}</a:tableStyleId>
              </a:tblPr>
              <a:tblGrid>
                <a:gridCol w="5954950"/>
                <a:gridCol w="5897275"/>
              </a:tblGrid>
              <a:tr h="576850">
                <a:tc>
                  <a:txBody>
                    <a:bodyPr/>
                    <a:lstStyle/>
                    <a:p>
                      <a:pPr indent="0" lvl="0" marL="0" marR="0" rtl="1" algn="ctr">
                        <a:lnSpc>
                          <a:spcPct val="100000"/>
                        </a:lnSpc>
                        <a:spcBef>
                          <a:spcPts val="0"/>
                        </a:spcBef>
                        <a:spcAft>
                          <a:spcPts val="0"/>
                        </a:spcAft>
                        <a:buClr>
                          <a:schemeClr val="lt1"/>
                        </a:buClr>
                        <a:buSzPts val="1400"/>
                        <a:buFont typeface="Arial"/>
                        <a:buNone/>
                      </a:pPr>
                      <a:r>
                        <a:rPr b="1" lang="en-US" sz="1600" u="none" cap="none" strike="noStrike">
                          <a:solidFill>
                            <a:schemeClr val="lt1"/>
                          </a:solidFill>
                          <a:latin typeface="Montserrat"/>
                          <a:ea typeface="Montserrat"/>
                          <a:cs typeface="Montserrat"/>
                          <a:sym typeface="Montserrat"/>
                        </a:rPr>
                        <a:t>Endocrine part</a:t>
                      </a:r>
                      <a:endParaRPr b="1" sz="1600" u="none" cap="none" strike="noStrike">
                        <a:solidFill>
                          <a:schemeClr val="lt1"/>
                        </a:solidFill>
                        <a:latin typeface="Montserrat"/>
                        <a:ea typeface="Montserrat"/>
                        <a:cs typeface="Montserrat"/>
                        <a:sym typeface="Montserrat"/>
                      </a:endParaRPr>
                    </a:p>
                    <a:p>
                      <a:pPr indent="0" lvl="0" marL="0" marR="0" rtl="1" algn="ctr">
                        <a:lnSpc>
                          <a:spcPct val="100000"/>
                        </a:lnSpc>
                        <a:spcBef>
                          <a:spcPts val="0"/>
                        </a:spcBef>
                        <a:spcAft>
                          <a:spcPts val="0"/>
                        </a:spcAft>
                        <a:buClr>
                          <a:schemeClr val="lt1"/>
                        </a:buClr>
                        <a:buSzPts val="1400"/>
                        <a:buFont typeface="Arial"/>
                        <a:buNone/>
                      </a:pPr>
                      <a:r>
                        <a:rPr b="0" lang="en-US" sz="1400" u="none" cap="none" strike="noStrike">
                          <a:solidFill>
                            <a:srgbClr val="CC0000"/>
                          </a:solidFill>
                          <a:latin typeface="Montserrat"/>
                          <a:ea typeface="Montserrat"/>
                          <a:cs typeface="Montserrat"/>
                          <a:sym typeface="Montserrat"/>
                        </a:rPr>
                        <a:t>i</a:t>
                      </a:r>
                      <a:r>
                        <a:rPr b="0" lang="en-US" sz="1400" u="none" cap="none" strike="noStrike">
                          <a:solidFill>
                            <a:srgbClr val="CC0000"/>
                          </a:solidFill>
                          <a:latin typeface="Montserrat"/>
                          <a:ea typeface="Montserrat"/>
                          <a:cs typeface="Montserrat"/>
                          <a:sym typeface="Montserrat"/>
                        </a:rPr>
                        <a:t>nterstitial cells of Leydig </a:t>
                      </a:r>
                      <a:r>
                        <a:rPr b="0" lang="en-US" sz="1400" u="none" cap="none" strike="noStrike">
                          <a:solidFill>
                            <a:srgbClr val="CC0000"/>
                          </a:solidFill>
                          <a:latin typeface="Montserrat"/>
                          <a:ea typeface="Montserrat"/>
                          <a:cs typeface="Montserrat"/>
                          <a:sym typeface="Montserrat"/>
                        </a:rPr>
                        <a:t>which </a:t>
                      </a:r>
                      <a:r>
                        <a:rPr b="1" lang="en-US" sz="1400" u="sng" cap="none" strike="noStrike">
                          <a:solidFill>
                            <a:srgbClr val="CC0000"/>
                          </a:solidFill>
                          <a:latin typeface="Montserrat"/>
                          <a:ea typeface="Montserrat"/>
                          <a:cs typeface="Montserrat"/>
                          <a:sym typeface="Montserrat"/>
                        </a:rPr>
                        <a:t>produce testosterone</a:t>
                      </a:r>
                      <a:endParaRPr b="1" u="sng">
                        <a:solidFill>
                          <a:srgbClr val="CC0000"/>
                        </a:solidFill>
                        <a:latin typeface="Montserrat"/>
                        <a:ea typeface="Montserrat"/>
                        <a:cs typeface="Montserrat"/>
                        <a:sym typeface="Montserrat"/>
                      </a:endParaRPr>
                    </a:p>
                  </a:txBody>
                  <a:tcPr marT="45725" marB="45725" marR="91450" marL="91450">
                    <a:lnL cap="flat" cmpd="sng" w="12700">
                      <a:solidFill>
                        <a:schemeClr val="dk1">
                          <a:alpha val="0"/>
                        </a:scheme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c>
                  <a:txBody>
                    <a:bodyPr/>
                    <a:lstStyle/>
                    <a:p>
                      <a:pPr indent="0" lvl="0" marL="0" marR="0" rtl="1" algn="ctr">
                        <a:lnSpc>
                          <a:spcPct val="100000"/>
                        </a:lnSpc>
                        <a:spcBef>
                          <a:spcPts val="0"/>
                        </a:spcBef>
                        <a:spcAft>
                          <a:spcPts val="0"/>
                        </a:spcAft>
                        <a:buClr>
                          <a:schemeClr val="lt1"/>
                        </a:buClr>
                        <a:buSzPts val="1400"/>
                        <a:buFont typeface="Arial"/>
                        <a:buNone/>
                      </a:pPr>
                      <a:r>
                        <a:rPr b="1" lang="en-US" sz="1600" u="none" cap="none" strike="noStrike">
                          <a:solidFill>
                            <a:schemeClr val="lt1"/>
                          </a:solidFill>
                          <a:latin typeface="Montserrat"/>
                          <a:ea typeface="Montserrat"/>
                          <a:cs typeface="Montserrat"/>
                          <a:sym typeface="Montserrat"/>
                        </a:rPr>
                        <a:t>Exocrine par</a:t>
                      </a:r>
                      <a:r>
                        <a:rPr b="1" lang="en-US" sz="1600">
                          <a:solidFill>
                            <a:schemeClr val="lt1"/>
                          </a:solidFill>
                          <a:latin typeface="Montserrat"/>
                          <a:ea typeface="Montserrat"/>
                          <a:cs typeface="Montserrat"/>
                          <a:sym typeface="Montserrat"/>
                        </a:rPr>
                        <a:t>t</a:t>
                      </a:r>
                      <a:endParaRPr sz="1600">
                        <a:solidFill>
                          <a:schemeClr val="lt1"/>
                        </a:solidFill>
                        <a:latin typeface="Montserrat"/>
                        <a:ea typeface="Montserrat"/>
                        <a:cs typeface="Montserrat"/>
                        <a:sym typeface="Montserrat"/>
                      </a:endParaRPr>
                    </a:p>
                    <a:p>
                      <a:pPr indent="0" lvl="0" marL="0" marR="0" rtl="1" algn="ctr">
                        <a:lnSpc>
                          <a:spcPct val="100000"/>
                        </a:lnSpc>
                        <a:spcBef>
                          <a:spcPts val="0"/>
                        </a:spcBef>
                        <a:spcAft>
                          <a:spcPts val="0"/>
                        </a:spcAft>
                        <a:buClr>
                          <a:schemeClr val="lt1"/>
                        </a:buClr>
                        <a:buSzPts val="1400"/>
                        <a:buFont typeface="Arial"/>
                        <a:buNone/>
                      </a:pPr>
                      <a:r>
                        <a:rPr b="0" lang="en-US" sz="1400" u="none" cap="none" strike="noStrike">
                          <a:solidFill>
                            <a:srgbClr val="CC0000"/>
                          </a:solidFill>
                          <a:latin typeface="Montserrat"/>
                          <a:ea typeface="Montserrat"/>
                          <a:cs typeface="Montserrat"/>
                          <a:sym typeface="Montserrat"/>
                        </a:rPr>
                        <a:t>The seminiferous tubules </a:t>
                      </a:r>
                      <a:r>
                        <a:rPr lang="en-US">
                          <a:solidFill>
                            <a:srgbClr val="CC0000"/>
                          </a:solidFill>
                        </a:rPr>
                        <a:t> </a:t>
                      </a:r>
                      <a:r>
                        <a:rPr b="0" lang="en-US" sz="1400" u="none" cap="none" strike="noStrike">
                          <a:solidFill>
                            <a:srgbClr val="CC0000"/>
                          </a:solidFill>
                          <a:latin typeface="Montserrat"/>
                          <a:ea typeface="Montserrat"/>
                          <a:cs typeface="Montserrat"/>
                          <a:sym typeface="Montserrat"/>
                        </a:rPr>
                        <a:t>which </a:t>
                      </a:r>
                      <a:r>
                        <a:rPr b="1" lang="en-US" sz="1400" u="sng" cap="none" strike="noStrike">
                          <a:solidFill>
                            <a:srgbClr val="CC0000"/>
                          </a:solidFill>
                          <a:latin typeface="Montserrat"/>
                          <a:ea typeface="Montserrat"/>
                          <a:cs typeface="Montserrat"/>
                          <a:sym typeface="Montserrat"/>
                        </a:rPr>
                        <a:t>produce spermatozoa</a:t>
                      </a:r>
                      <a:endParaRPr sz="1400" cap="none" strike="noStrike">
                        <a:solidFill>
                          <a:srgbClr val="CC0000"/>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r>
              <a:tr h="129842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Montserrat"/>
                          <a:ea typeface="Montserrat"/>
                          <a:cs typeface="Montserrat"/>
                          <a:sym typeface="Montserrat"/>
                        </a:rPr>
                        <a:t>Interstitial Cells of Leydig</a:t>
                      </a:r>
                      <a:endParaRPr b="1"/>
                    </a:p>
                    <a:p>
                      <a:pPr indent="-177800" lvl="0" marL="177800" marR="0" rtl="0" algn="l">
                        <a:lnSpc>
                          <a:spcPct val="100000"/>
                        </a:lnSpc>
                        <a:spcBef>
                          <a:spcPts val="1000"/>
                        </a:spcBef>
                        <a:spcAft>
                          <a:spcPts val="0"/>
                        </a:spcAft>
                        <a:buClr>
                          <a:srgbClr val="000000"/>
                        </a:buClr>
                        <a:buSzPts val="1400"/>
                        <a:buFont typeface="Arial"/>
                        <a:buChar char="•"/>
                      </a:pPr>
                      <a:r>
                        <a:rPr b="0" lang="en-US" sz="1400" cap="none" strike="noStrike">
                          <a:solidFill>
                            <a:schemeClr val="dk1"/>
                          </a:solidFill>
                          <a:latin typeface="Montserrat"/>
                          <a:ea typeface="Montserrat"/>
                          <a:cs typeface="Montserrat"/>
                          <a:sym typeface="Montserrat"/>
                        </a:rPr>
                        <a:t>rounded or polygonal cells with central rounded nucleus.</a:t>
                      </a:r>
                      <a:endParaRPr/>
                    </a:p>
                    <a:p>
                      <a:pPr indent="-177800" lvl="0" marL="177800" marR="0" rtl="0" algn="l">
                        <a:lnSpc>
                          <a:spcPct val="100000"/>
                        </a:lnSpc>
                        <a:spcBef>
                          <a:spcPts val="500"/>
                        </a:spcBef>
                        <a:spcAft>
                          <a:spcPts val="0"/>
                        </a:spcAft>
                        <a:buClr>
                          <a:srgbClr val="000000"/>
                        </a:buClr>
                        <a:buSzPts val="1400"/>
                        <a:buFont typeface="Arial"/>
                        <a:buChar char="•"/>
                      </a:pPr>
                      <a:r>
                        <a:rPr b="0" lang="en-US" sz="1400" u="none" cap="none" strike="noStrike">
                          <a:solidFill>
                            <a:schemeClr val="dk1"/>
                          </a:solidFill>
                          <a:latin typeface="Montserrat"/>
                          <a:ea typeface="Montserrat"/>
                          <a:cs typeface="Montserrat"/>
                          <a:sym typeface="Montserrat"/>
                        </a:rPr>
                        <a:t>Cytoplasm: </a:t>
                      </a:r>
                      <a:r>
                        <a:rPr b="0" lang="en-US" sz="1400" u="none" cap="none" strike="noStrike">
                          <a:solidFill>
                            <a:srgbClr val="CC0000"/>
                          </a:solidFill>
                          <a:latin typeface="Montserrat"/>
                          <a:ea typeface="Montserrat"/>
                          <a:cs typeface="Montserrat"/>
                          <a:sym typeface="Montserrat"/>
                        </a:rPr>
                        <a:t>acidophilic</a:t>
                      </a:r>
                      <a:r>
                        <a:rPr b="0" lang="en-US" sz="1400" u="none" cap="none" strike="noStrike">
                          <a:solidFill>
                            <a:schemeClr val="dk1"/>
                          </a:solidFill>
                          <a:latin typeface="Montserrat"/>
                          <a:ea typeface="Montserrat"/>
                          <a:cs typeface="Montserrat"/>
                          <a:sym typeface="Montserrat"/>
                        </a:rPr>
                        <a:t> &amp; vacuolated.</a:t>
                      </a:r>
                      <a:endParaRPr/>
                    </a:p>
                    <a:p>
                      <a:pPr indent="-177800" lvl="0" marL="177800" marR="0" rtl="0" algn="l">
                        <a:lnSpc>
                          <a:spcPct val="100000"/>
                        </a:lnSpc>
                        <a:spcBef>
                          <a:spcPts val="500"/>
                        </a:spcBef>
                        <a:spcAft>
                          <a:spcPts val="500"/>
                        </a:spcAft>
                        <a:buClr>
                          <a:srgbClr val="CC0000"/>
                        </a:buClr>
                        <a:buSzPts val="1400"/>
                        <a:buChar char="•"/>
                      </a:pPr>
                      <a:r>
                        <a:rPr b="1" lang="en-US" sz="1400" u="none" cap="none" strike="noStrike">
                          <a:solidFill>
                            <a:srgbClr val="CC0000"/>
                          </a:solidFill>
                          <a:latin typeface="Montserrat"/>
                          <a:ea typeface="Montserrat"/>
                          <a:cs typeface="Montserrat"/>
                          <a:sym typeface="Montserrat"/>
                        </a:rPr>
                        <a:t>Function: Secrete testosterone.</a:t>
                      </a:r>
                      <a:endParaRPr b="1">
                        <a:solidFill>
                          <a:srgbClr val="CC0000"/>
                        </a:solidFill>
                      </a:endParaRPr>
                    </a:p>
                  </a:txBody>
                  <a:tcPr marT="45725" marB="45725" marR="91450" marL="91450">
                    <a:lnL cap="flat" cmpd="sng" w="12700">
                      <a:solidFill>
                        <a:schemeClr val="dk1">
                          <a:alpha val="0"/>
                        </a:scheme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1" algn="ctr">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Montserrat"/>
                          <a:ea typeface="Montserrat"/>
                          <a:cs typeface="Montserrat"/>
                          <a:sym typeface="Montserrat"/>
                        </a:rPr>
                        <a:t>Seminiferous Tubules</a:t>
                      </a:r>
                      <a:endParaRPr b="1"/>
                    </a:p>
                    <a:p>
                      <a:pPr indent="-203200" lvl="0" marL="285750" marR="0" rtl="0" algn="l">
                        <a:lnSpc>
                          <a:spcPct val="100000"/>
                        </a:lnSpc>
                        <a:spcBef>
                          <a:spcPts val="0"/>
                        </a:spcBef>
                        <a:spcAft>
                          <a:spcPts val="0"/>
                        </a:spcAft>
                        <a:buClr>
                          <a:srgbClr val="000000"/>
                        </a:buClr>
                        <a:buSzPts val="1400"/>
                        <a:buFont typeface="Arial"/>
                        <a:buChar char="•"/>
                      </a:pPr>
                      <a:r>
                        <a:rPr b="0" lang="en-US" sz="1400" u="none" cap="none" strike="noStrike">
                          <a:solidFill>
                            <a:schemeClr val="dk1"/>
                          </a:solidFill>
                          <a:latin typeface="Montserrat"/>
                          <a:ea typeface="Montserrat"/>
                          <a:cs typeface="Montserrat"/>
                          <a:sym typeface="Montserrat"/>
                        </a:rPr>
                        <a:t>Each tubule is lined with a</a:t>
                      </a:r>
                      <a:r>
                        <a:rPr b="1" lang="en-US" sz="1400" u="sng" cap="none" strike="noStrike">
                          <a:solidFill>
                            <a:srgbClr val="CC0000"/>
                          </a:solidFill>
                          <a:latin typeface="Montserrat"/>
                          <a:ea typeface="Montserrat"/>
                          <a:cs typeface="Montserrat"/>
                          <a:sym typeface="Montserrat"/>
                        </a:rPr>
                        <a:t> </a:t>
                      </a:r>
                      <a:r>
                        <a:rPr b="1" lang="en-US" sz="1400" cap="none" strike="noStrike">
                          <a:solidFill>
                            <a:srgbClr val="CC0000"/>
                          </a:solidFill>
                          <a:latin typeface="Montserrat"/>
                          <a:ea typeface="Montserrat"/>
                          <a:cs typeface="Montserrat"/>
                          <a:sym typeface="Montserrat"/>
                        </a:rPr>
                        <a:t>stratified epithelium called seminiferous epithelium </a:t>
                      </a:r>
                      <a:r>
                        <a:rPr b="0" lang="en-US" sz="1400" u="none" cap="none" strike="noStrike">
                          <a:solidFill>
                            <a:schemeClr val="dk1"/>
                          </a:solidFill>
                          <a:latin typeface="Montserrat"/>
                          <a:ea typeface="Montserrat"/>
                          <a:cs typeface="Montserrat"/>
                          <a:sym typeface="Montserrat"/>
                        </a:rPr>
                        <a:t>which is formed of </a:t>
                      </a:r>
                      <a:r>
                        <a:rPr lang="en-US" sz="1400" u="sng" cap="none" strike="noStrike">
                          <a:solidFill>
                            <a:schemeClr val="dk1"/>
                          </a:solidFill>
                          <a:latin typeface="Montserrat"/>
                          <a:ea typeface="Montserrat"/>
                          <a:cs typeface="Montserrat"/>
                          <a:sym typeface="Montserrat"/>
                        </a:rPr>
                        <a:t>2 types of cells:</a:t>
                      </a:r>
                      <a:endParaRPr/>
                    </a:p>
                    <a:p>
                      <a:pPr indent="0" lvl="0" marL="0" marR="0" rtl="0" algn="l">
                        <a:lnSpc>
                          <a:spcPct val="100000"/>
                        </a:lnSpc>
                        <a:spcBef>
                          <a:spcPts val="300"/>
                        </a:spcBef>
                        <a:spcAft>
                          <a:spcPts val="0"/>
                        </a:spcAft>
                        <a:buNone/>
                      </a:pPr>
                      <a:r>
                        <a:rPr lang="en-US">
                          <a:solidFill>
                            <a:schemeClr val="dk1"/>
                          </a:solidFill>
                          <a:latin typeface="Montserrat"/>
                          <a:ea typeface="Montserrat"/>
                          <a:cs typeface="Montserrat"/>
                          <a:sym typeface="Montserrat"/>
                        </a:rPr>
                        <a:t>                   1- </a:t>
                      </a:r>
                      <a:r>
                        <a:rPr b="0" lang="en-US" sz="1400" u="none" cap="none" strike="noStrike">
                          <a:solidFill>
                            <a:schemeClr val="dk1"/>
                          </a:solidFill>
                          <a:latin typeface="Montserrat"/>
                          <a:ea typeface="Montserrat"/>
                          <a:cs typeface="Montserrat"/>
                          <a:sym typeface="Montserrat"/>
                        </a:rPr>
                        <a:t>Spermatogenic cells.           </a:t>
                      </a:r>
                      <a:r>
                        <a:rPr lang="en-US">
                          <a:solidFill>
                            <a:schemeClr val="dk1"/>
                          </a:solidFill>
                          <a:latin typeface="Montserrat"/>
                          <a:ea typeface="Montserrat"/>
                          <a:cs typeface="Montserrat"/>
                          <a:sym typeface="Montserrat"/>
                        </a:rPr>
                        <a:t>2- </a:t>
                      </a:r>
                      <a:r>
                        <a:rPr lang="en-US">
                          <a:solidFill>
                            <a:schemeClr val="dk1"/>
                          </a:solidFill>
                          <a:latin typeface="Montserrat"/>
                          <a:ea typeface="Montserrat"/>
                          <a:cs typeface="Montserrat"/>
                          <a:sym typeface="Montserrat"/>
                        </a:rPr>
                        <a:t>S</a:t>
                      </a:r>
                      <a:r>
                        <a:rPr b="0" lang="en-US" sz="1400" u="none" cap="none" strike="noStrike">
                          <a:solidFill>
                            <a:schemeClr val="dk1"/>
                          </a:solidFill>
                          <a:latin typeface="Montserrat"/>
                          <a:ea typeface="Montserrat"/>
                          <a:cs typeface="Montserrat"/>
                          <a:sym typeface="Montserrat"/>
                        </a:rPr>
                        <a:t>ertoli</a:t>
                      </a:r>
                      <a:r>
                        <a:rPr b="0" lang="en-US" sz="1400" u="none" cap="none" strike="noStrike">
                          <a:solidFill>
                            <a:schemeClr val="dk1"/>
                          </a:solidFill>
                          <a:latin typeface="Montserrat"/>
                          <a:ea typeface="Montserrat"/>
                          <a:cs typeface="Montserrat"/>
                          <a:sym typeface="Montserrat"/>
                        </a:rPr>
                        <a:t> cells.</a:t>
                      </a:r>
                      <a:endParaRPr/>
                    </a:p>
                    <a:p>
                      <a:pPr indent="-203200" lvl="0" marL="285750" marR="0" rtl="0" algn="l">
                        <a:lnSpc>
                          <a:spcPct val="100000"/>
                        </a:lnSpc>
                        <a:spcBef>
                          <a:spcPts val="300"/>
                        </a:spcBef>
                        <a:spcAft>
                          <a:spcPts val="300"/>
                        </a:spcAft>
                        <a:buClr>
                          <a:srgbClr val="000000"/>
                        </a:buClr>
                        <a:buSzPts val="1400"/>
                        <a:buFont typeface="Arial"/>
                        <a:buChar char="•"/>
                      </a:pPr>
                      <a:r>
                        <a:rPr b="0" lang="en-US" sz="1400" u="none" cap="none" strike="noStrike">
                          <a:solidFill>
                            <a:schemeClr val="dk1"/>
                          </a:solidFill>
                          <a:latin typeface="Montserrat"/>
                          <a:ea typeface="Montserrat"/>
                          <a:cs typeface="Montserrat"/>
                          <a:sym typeface="Montserrat"/>
                        </a:rPr>
                        <a:t>Each tubule is surrounded by a basement membrane.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17750">
                <a:tc>
                  <a:txBody>
                    <a:bodyPr/>
                    <a:lstStyle/>
                    <a:p>
                      <a:pPr indent="-88900" lvl="0" marL="177800" marR="0" rtl="0" algn="l">
                        <a:lnSpc>
                          <a:spcPct val="90000"/>
                        </a:lnSpc>
                        <a:spcBef>
                          <a:spcPts val="0"/>
                        </a:spcBef>
                        <a:spcAft>
                          <a:spcPts val="0"/>
                        </a:spcAft>
                        <a:buClr>
                          <a:srgbClr val="000000"/>
                        </a:buClr>
                        <a:buSzPts val="1400"/>
                        <a:buFont typeface="Arial"/>
                        <a:buNone/>
                      </a:pPr>
                      <a:r>
                        <a:t/>
                      </a:r>
                      <a:endParaRPr b="0" sz="14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alpha val="0"/>
                        </a:scheme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85725" marR="0" rtl="0" algn="l">
                        <a:lnSpc>
                          <a:spcPct val="90000"/>
                        </a:lnSpc>
                        <a:spcBef>
                          <a:spcPts val="0"/>
                        </a:spcBef>
                        <a:spcAft>
                          <a:spcPts val="0"/>
                        </a:spcAft>
                        <a:buClr>
                          <a:srgbClr val="000000"/>
                        </a:buClr>
                        <a:buSzPts val="1400"/>
                        <a:buFont typeface="Arial"/>
                        <a:buNone/>
                      </a:pPr>
                      <a:r>
                        <a:t/>
                      </a:r>
                      <a:endParaRPr b="0" sz="14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r>
            </a:tbl>
          </a:graphicData>
        </a:graphic>
      </p:graphicFrame>
      <p:pic>
        <p:nvPicPr>
          <p:cNvPr descr="http://www.lab.anhb.uwa.edu.au/mb140/CorePages/MaleRepro/Images/tey011he.jpg" id="118" name="Google Shape;118;p11"/>
          <p:cNvPicPr preferRelativeResize="0"/>
          <p:nvPr/>
        </p:nvPicPr>
        <p:blipFill rotWithShape="1">
          <a:blip r:embed="rId3">
            <a:alphaModFix/>
          </a:blip>
          <a:srcRect b="0" l="0" r="0" t="0"/>
          <a:stretch/>
        </p:blipFill>
        <p:spPr>
          <a:xfrm>
            <a:off x="2794575" y="1768025"/>
            <a:ext cx="886225" cy="1036013"/>
          </a:xfrm>
          <a:prstGeom prst="rect">
            <a:avLst/>
          </a:prstGeom>
          <a:noFill/>
          <a:ln>
            <a:noFill/>
          </a:ln>
        </p:spPr>
      </p:pic>
      <p:pic>
        <p:nvPicPr>
          <p:cNvPr descr="http://faculty.une.edu/com/abell/histo/leydigw.jpg" id="119" name="Google Shape;119;p11"/>
          <p:cNvPicPr preferRelativeResize="0"/>
          <p:nvPr/>
        </p:nvPicPr>
        <p:blipFill rotWithShape="1">
          <a:blip r:embed="rId4">
            <a:alphaModFix/>
          </a:blip>
          <a:srcRect b="0" l="0" r="0" t="0"/>
          <a:stretch/>
        </p:blipFill>
        <p:spPr>
          <a:xfrm>
            <a:off x="3756999" y="5478526"/>
            <a:ext cx="1381376" cy="1036025"/>
          </a:xfrm>
          <a:prstGeom prst="rect">
            <a:avLst/>
          </a:prstGeom>
          <a:noFill/>
          <a:ln>
            <a:noFill/>
          </a:ln>
        </p:spPr>
      </p:pic>
      <p:pic>
        <p:nvPicPr>
          <p:cNvPr descr="F21_05" id="120" name="Google Shape;120;p11"/>
          <p:cNvPicPr preferRelativeResize="0"/>
          <p:nvPr/>
        </p:nvPicPr>
        <p:blipFill rotWithShape="1">
          <a:blip r:embed="rId5">
            <a:alphaModFix/>
          </a:blip>
          <a:srcRect b="0" l="0" r="0" t="0"/>
          <a:stretch/>
        </p:blipFill>
        <p:spPr>
          <a:xfrm>
            <a:off x="9093192" y="5446175"/>
            <a:ext cx="1712134" cy="1036025"/>
          </a:xfrm>
          <a:prstGeom prst="rect">
            <a:avLst/>
          </a:prstGeom>
          <a:noFill/>
          <a:ln>
            <a:noFill/>
          </a:ln>
        </p:spPr>
      </p:pic>
      <p:pic>
        <p:nvPicPr>
          <p:cNvPr descr="F21_07" id="121" name="Google Shape;121;p11"/>
          <p:cNvPicPr preferRelativeResize="0"/>
          <p:nvPr/>
        </p:nvPicPr>
        <p:blipFill rotWithShape="1">
          <a:blip r:embed="rId6">
            <a:alphaModFix/>
          </a:blip>
          <a:srcRect b="0" l="0" r="0" t="0"/>
          <a:stretch/>
        </p:blipFill>
        <p:spPr>
          <a:xfrm>
            <a:off x="6649074" y="5406062"/>
            <a:ext cx="1381375" cy="1118760"/>
          </a:xfrm>
          <a:prstGeom prst="rect">
            <a:avLst/>
          </a:prstGeom>
          <a:noFill/>
          <a:ln>
            <a:noFill/>
          </a:ln>
        </p:spPr>
      </p:pic>
      <p:pic>
        <p:nvPicPr>
          <p:cNvPr descr="F21_04" id="122" name="Google Shape;122;p11"/>
          <p:cNvPicPr preferRelativeResize="0"/>
          <p:nvPr/>
        </p:nvPicPr>
        <p:blipFill rotWithShape="1">
          <a:blip r:embed="rId7">
            <a:alphaModFix/>
          </a:blip>
          <a:srcRect b="0" l="0" r="0" t="0"/>
          <a:stretch/>
        </p:blipFill>
        <p:spPr>
          <a:xfrm>
            <a:off x="908350" y="5402300"/>
            <a:ext cx="1501675" cy="11262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2"/>
          <p:cNvSpPr txBox="1"/>
          <p:nvPr>
            <p:ph idx="12" type="sldNum"/>
          </p:nvPr>
        </p:nvSpPr>
        <p:spPr>
          <a:xfrm>
            <a:off x="9303650" y="6628925"/>
            <a:ext cx="2743200" cy="225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graphicFrame>
        <p:nvGraphicFramePr>
          <p:cNvPr id="128" name="Google Shape;128;p12"/>
          <p:cNvGraphicFramePr/>
          <p:nvPr/>
        </p:nvGraphicFramePr>
        <p:xfrm>
          <a:off x="402970" y="1096615"/>
          <a:ext cx="3000000" cy="3000000"/>
        </p:xfrm>
        <a:graphic>
          <a:graphicData uri="http://schemas.openxmlformats.org/drawingml/2006/table">
            <a:tbl>
              <a:tblPr bandRow="1" firstRow="1">
                <a:noFill/>
                <a:tableStyleId>{A989BBB6-8ABF-4A6A-91C0-DA56DC4F29D8}</a:tableStyleId>
              </a:tblPr>
              <a:tblGrid>
                <a:gridCol w="6925475"/>
              </a:tblGrid>
              <a:tr h="467150">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Montserrat"/>
                          <a:ea typeface="Montserrat"/>
                          <a:cs typeface="Montserrat"/>
                          <a:sym typeface="Montserrat"/>
                        </a:rPr>
                        <a:t>Sertoli Cell</a:t>
                      </a:r>
                      <a:endParaRPr b="1" sz="1400" u="none" cap="none" strike="noStrike">
                        <a:solidFill>
                          <a:srgbClr val="FFFFFF"/>
                        </a:solidFill>
                        <a:latin typeface="Montserrat"/>
                        <a:ea typeface="Montserrat"/>
                        <a:cs typeface="Montserrat"/>
                        <a:sym typeface="Montserrat"/>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r>
              <a:tr h="2338200">
                <a:tc>
                  <a:txBody>
                    <a:bodyPr/>
                    <a:lstStyle/>
                    <a:p>
                      <a:pPr indent="-179388" lvl="0" marL="179388" marR="0" rtl="0" algn="l">
                        <a:lnSpc>
                          <a:spcPct val="100000"/>
                        </a:lnSpc>
                        <a:spcBef>
                          <a:spcPts val="0"/>
                        </a:spcBef>
                        <a:spcAft>
                          <a:spcPts val="0"/>
                        </a:spcAft>
                        <a:buClr>
                          <a:srgbClr val="000000"/>
                        </a:buClr>
                        <a:buSzPts val="1600"/>
                        <a:buFont typeface="Arial"/>
                        <a:buChar char="•"/>
                      </a:pPr>
                      <a:r>
                        <a:rPr lang="en-US" sz="1600" u="none" cap="none" strike="noStrike">
                          <a:latin typeface="Montserrat"/>
                          <a:ea typeface="Montserrat"/>
                          <a:cs typeface="Montserrat"/>
                          <a:sym typeface="Montserrat"/>
                        </a:rPr>
                        <a:t>Are </a:t>
                      </a:r>
                      <a:r>
                        <a:rPr b="1" lang="en-US" sz="1600" u="none" cap="none" strike="noStrike">
                          <a:solidFill>
                            <a:srgbClr val="CC0000"/>
                          </a:solidFill>
                          <a:latin typeface="Montserrat"/>
                          <a:ea typeface="Montserrat"/>
                          <a:cs typeface="Montserrat"/>
                          <a:sym typeface="Montserrat"/>
                        </a:rPr>
                        <a:t>columnar or pyramidal cells.</a:t>
                      </a:r>
                      <a:endParaRPr b="1">
                        <a:solidFill>
                          <a:srgbClr val="CC0000"/>
                        </a:solidFill>
                      </a:endParaRPr>
                    </a:p>
                    <a:p>
                      <a:pPr indent="-179388" lvl="0" marL="179388" marR="0" rtl="0" algn="l">
                        <a:lnSpc>
                          <a:spcPct val="100000"/>
                        </a:lnSpc>
                        <a:spcBef>
                          <a:spcPts val="0"/>
                        </a:spcBef>
                        <a:spcAft>
                          <a:spcPts val="0"/>
                        </a:spcAft>
                        <a:buClr>
                          <a:srgbClr val="000000"/>
                        </a:buClr>
                        <a:buSzPts val="1600"/>
                        <a:buFont typeface="Arial"/>
                        <a:buChar char="•"/>
                      </a:pPr>
                      <a:r>
                        <a:rPr lang="en-US" sz="1600" u="none" cap="none" strike="noStrike">
                          <a:latin typeface="Montserrat"/>
                          <a:ea typeface="Montserrat"/>
                          <a:cs typeface="Montserrat"/>
                          <a:sym typeface="Montserrat"/>
                        </a:rPr>
                        <a:t>Nucleus: Basal, vesicular, irregular with prominent nucleolus.</a:t>
                      </a:r>
                      <a:endParaRPr/>
                    </a:p>
                    <a:p>
                      <a:pPr indent="-179388" lvl="0" marL="179388" marR="0" rtl="0" algn="l">
                        <a:lnSpc>
                          <a:spcPct val="100000"/>
                        </a:lnSpc>
                        <a:spcBef>
                          <a:spcPts val="0"/>
                        </a:spcBef>
                        <a:spcAft>
                          <a:spcPts val="0"/>
                        </a:spcAft>
                        <a:buClr>
                          <a:srgbClr val="000000"/>
                        </a:buClr>
                        <a:buSzPts val="1600"/>
                        <a:buFont typeface="Arial"/>
                        <a:buChar char="•"/>
                      </a:pPr>
                      <a:r>
                        <a:rPr b="1" lang="en-US" sz="1600" u="none" cap="none" strike="noStrike">
                          <a:latin typeface="Montserrat"/>
                          <a:ea typeface="Montserrat"/>
                          <a:cs typeface="Montserrat"/>
                          <a:sym typeface="Montserrat"/>
                        </a:rPr>
                        <a:t>Functions:</a:t>
                      </a:r>
                      <a:endParaRPr/>
                    </a:p>
                    <a:p>
                      <a:pPr indent="-342900" lvl="0" marL="342900" marR="0" rtl="0" algn="l">
                        <a:lnSpc>
                          <a:spcPct val="100000"/>
                        </a:lnSpc>
                        <a:spcBef>
                          <a:spcPts val="0"/>
                        </a:spcBef>
                        <a:spcAft>
                          <a:spcPts val="0"/>
                        </a:spcAft>
                        <a:buClr>
                          <a:srgbClr val="000000"/>
                        </a:buClr>
                        <a:buSzPts val="1600"/>
                        <a:buFont typeface="Arial"/>
                        <a:buAutoNum type="arabicPeriod"/>
                      </a:pPr>
                      <a:r>
                        <a:rPr lang="en-US" sz="1600" u="none" cap="none" strike="noStrike">
                          <a:latin typeface="Montserrat"/>
                          <a:ea typeface="Montserrat"/>
                          <a:cs typeface="Montserrat"/>
                          <a:sym typeface="Montserrat"/>
                        </a:rPr>
                        <a:t>Support &amp; Nutrition of spermatogenic cells.</a:t>
                      </a:r>
                      <a:endParaRPr/>
                    </a:p>
                    <a:p>
                      <a:pPr indent="-342900" lvl="0" marL="342900" marR="0" rtl="0" algn="l">
                        <a:lnSpc>
                          <a:spcPct val="100000"/>
                        </a:lnSpc>
                        <a:spcBef>
                          <a:spcPts val="0"/>
                        </a:spcBef>
                        <a:spcAft>
                          <a:spcPts val="0"/>
                        </a:spcAft>
                        <a:buClr>
                          <a:srgbClr val="000000"/>
                        </a:buClr>
                        <a:buSzPts val="1600"/>
                        <a:buFont typeface="Arial"/>
                        <a:buAutoNum type="arabicPeriod"/>
                      </a:pPr>
                      <a:r>
                        <a:rPr lang="en-US" sz="1600" u="none" cap="none" strike="noStrike">
                          <a:latin typeface="Montserrat"/>
                          <a:ea typeface="Montserrat"/>
                          <a:cs typeface="Montserrat"/>
                          <a:sym typeface="Montserrat"/>
                        </a:rPr>
                        <a:t>Phagocytosis of cytoplasmic remnants of spermatogenesis.</a:t>
                      </a:r>
                      <a:endParaRPr/>
                    </a:p>
                    <a:p>
                      <a:pPr indent="-342900" lvl="0" marL="342900" marR="0" rtl="0" algn="l">
                        <a:lnSpc>
                          <a:spcPct val="100000"/>
                        </a:lnSpc>
                        <a:spcBef>
                          <a:spcPts val="0"/>
                        </a:spcBef>
                        <a:spcAft>
                          <a:spcPts val="0"/>
                        </a:spcAft>
                        <a:buClr>
                          <a:srgbClr val="000000"/>
                        </a:buClr>
                        <a:buSzPts val="1600"/>
                        <a:buFont typeface="Arial"/>
                        <a:buAutoNum type="arabicPeriod"/>
                      </a:pPr>
                      <a:r>
                        <a:rPr lang="en-US" sz="1600" u="none" cap="none" strike="noStrike">
                          <a:latin typeface="Montserrat"/>
                          <a:ea typeface="Montserrat"/>
                          <a:cs typeface="Montserrat"/>
                          <a:sym typeface="Montserrat"/>
                        </a:rPr>
                        <a:t>Secretion:  </a:t>
                      </a:r>
                      <a:endParaRPr/>
                    </a:p>
                    <a:p>
                      <a:pPr indent="-330200" lvl="3" marL="1143000" marR="0" rtl="0" algn="l">
                        <a:lnSpc>
                          <a:spcPct val="100000"/>
                        </a:lnSpc>
                        <a:spcBef>
                          <a:spcPts val="0"/>
                        </a:spcBef>
                        <a:spcAft>
                          <a:spcPts val="0"/>
                        </a:spcAft>
                        <a:buClr>
                          <a:srgbClr val="000000"/>
                        </a:buClr>
                        <a:buSzPts val="1600"/>
                        <a:buFont typeface="Arial"/>
                        <a:buChar char="●"/>
                      </a:pPr>
                      <a:r>
                        <a:rPr lang="en-US" sz="1600" u="none" cap="none" strike="noStrike">
                          <a:latin typeface="Montserrat"/>
                          <a:ea typeface="Montserrat"/>
                          <a:cs typeface="Montserrat"/>
                          <a:sym typeface="Montserrat"/>
                        </a:rPr>
                        <a:t>Testicular fluid</a:t>
                      </a:r>
                      <a:endParaRPr/>
                    </a:p>
                    <a:p>
                      <a:pPr indent="-330200" lvl="3" marL="1143000" marR="0" rtl="0" algn="l">
                        <a:lnSpc>
                          <a:spcPct val="100000"/>
                        </a:lnSpc>
                        <a:spcBef>
                          <a:spcPts val="0"/>
                        </a:spcBef>
                        <a:spcAft>
                          <a:spcPts val="0"/>
                        </a:spcAft>
                        <a:buClr>
                          <a:srgbClr val="CC0000"/>
                        </a:buClr>
                        <a:buSzPts val="1600"/>
                        <a:buFont typeface="Arial"/>
                        <a:buChar char="●"/>
                      </a:pPr>
                      <a:r>
                        <a:rPr lang="en-US" sz="1600" u="none" cap="none" strike="noStrike">
                          <a:solidFill>
                            <a:srgbClr val="CC0000"/>
                          </a:solidFill>
                          <a:latin typeface="Montserrat"/>
                          <a:ea typeface="Montserrat"/>
                          <a:cs typeface="Montserrat"/>
                          <a:sym typeface="Montserrat"/>
                        </a:rPr>
                        <a:t>Androgen Binding Protein (ABP)</a:t>
                      </a:r>
                      <a:endParaRPr>
                        <a:solidFill>
                          <a:srgbClr val="CC0000"/>
                        </a:solidFill>
                      </a:endParaRPr>
                    </a:p>
                    <a:p>
                      <a:pPr indent="-330200" lvl="3" marL="1143000" marR="0" rtl="0" algn="l">
                        <a:lnSpc>
                          <a:spcPct val="100000"/>
                        </a:lnSpc>
                        <a:spcBef>
                          <a:spcPts val="0"/>
                        </a:spcBef>
                        <a:spcAft>
                          <a:spcPts val="0"/>
                        </a:spcAft>
                        <a:buClr>
                          <a:srgbClr val="000000"/>
                        </a:buClr>
                        <a:buSzPts val="1600"/>
                        <a:buFont typeface="Arial"/>
                        <a:buChar char="●"/>
                      </a:pPr>
                      <a:r>
                        <a:rPr lang="en-US" sz="1600" u="none" cap="none" strike="noStrike">
                          <a:latin typeface="Montserrat"/>
                          <a:ea typeface="Montserrat"/>
                          <a:cs typeface="Montserrat"/>
                          <a:sym typeface="Montserrat"/>
                        </a:rPr>
                        <a:t>Inhibin hormone</a:t>
                      </a:r>
                      <a:endParaRPr/>
                    </a:p>
                    <a:p>
                      <a:pPr indent="-342900" lvl="0" marL="342900" marR="0" rtl="0" algn="l">
                        <a:lnSpc>
                          <a:spcPct val="100000"/>
                        </a:lnSpc>
                        <a:spcBef>
                          <a:spcPts val="0"/>
                        </a:spcBef>
                        <a:spcAft>
                          <a:spcPts val="0"/>
                        </a:spcAft>
                        <a:buClr>
                          <a:srgbClr val="000000"/>
                        </a:buClr>
                        <a:buSzPts val="1600"/>
                        <a:buFont typeface="Arial"/>
                        <a:buAutoNum type="arabicPeriod"/>
                      </a:pPr>
                      <a:r>
                        <a:rPr lang="en-US" sz="1600" u="none" cap="none" strike="noStrike">
                          <a:latin typeface="Montserrat"/>
                          <a:ea typeface="Montserrat"/>
                          <a:cs typeface="Montserrat"/>
                          <a:sym typeface="Montserrat"/>
                        </a:rPr>
                        <a:t> </a:t>
                      </a:r>
                      <a:r>
                        <a:rPr lang="en-US" sz="1600" u="none" cap="none" strike="noStrike">
                          <a:solidFill>
                            <a:srgbClr val="CC0000"/>
                          </a:solidFill>
                          <a:latin typeface="Montserrat"/>
                          <a:ea typeface="Montserrat"/>
                          <a:cs typeface="Montserrat"/>
                          <a:sym typeface="Montserrat"/>
                        </a:rPr>
                        <a:t>Formation of blood-testis barrier.</a:t>
                      </a:r>
                      <a:endParaRPr>
                        <a:solidFill>
                          <a:srgbClr val="CC0000"/>
                        </a:solidFill>
                      </a:endParaRPr>
                    </a:p>
                  </a:txBody>
                  <a:tcPr marT="45725" marB="45725" marR="91450" marL="91450">
                    <a:lnL cap="flat" cmpd="sng" w="12700">
                      <a:solidFill>
                        <a:schemeClr val="dk1">
                          <a:alpha val="0"/>
                        </a:scheme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29550">
                <a:tc>
                  <a:txBody>
                    <a:bodyPr/>
                    <a:lstStyle/>
                    <a:p>
                      <a:pPr indent="-304800" lvl="0" marL="457200" marR="0" rtl="0" algn="l">
                        <a:lnSpc>
                          <a:spcPct val="90000"/>
                        </a:lnSpc>
                        <a:spcBef>
                          <a:spcPts val="0"/>
                        </a:spcBef>
                        <a:spcAft>
                          <a:spcPts val="0"/>
                        </a:spcAft>
                        <a:buClr>
                          <a:srgbClr val="CCCCCC"/>
                        </a:buClr>
                        <a:buSzPts val="1200"/>
                        <a:buFont typeface="Montserrat"/>
                        <a:buChar char="●"/>
                      </a:pPr>
                      <a:r>
                        <a:rPr lang="en-US" sz="1200">
                          <a:solidFill>
                            <a:srgbClr val="CCCCCC"/>
                          </a:solidFill>
                          <a:highlight>
                            <a:srgbClr val="FFFFFF"/>
                          </a:highlight>
                          <a:latin typeface="Montserrat"/>
                          <a:ea typeface="Montserrat"/>
                          <a:cs typeface="Montserrat"/>
                          <a:sym typeface="Montserrat"/>
                        </a:rPr>
                        <a:t>Single layer</a:t>
                      </a:r>
                      <a:endParaRPr sz="1200">
                        <a:solidFill>
                          <a:srgbClr val="CCCCCC"/>
                        </a:solidFill>
                        <a:highlight>
                          <a:srgbClr val="FFFFFF"/>
                        </a:highlight>
                        <a:latin typeface="Montserrat"/>
                        <a:ea typeface="Montserrat"/>
                        <a:cs typeface="Montserrat"/>
                        <a:sym typeface="Montserrat"/>
                      </a:endParaRPr>
                    </a:p>
                    <a:p>
                      <a:pPr indent="-304800" lvl="0" marL="457200" marR="0" rtl="0" algn="l">
                        <a:lnSpc>
                          <a:spcPct val="90000"/>
                        </a:lnSpc>
                        <a:spcBef>
                          <a:spcPts val="0"/>
                        </a:spcBef>
                        <a:spcAft>
                          <a:spcPts val="0"/>
                        </a:spcAft>
                        <a:buClr>
                          <a:srgbClr val="CCCCCC"/>
                        </a:buClr>
                        <a:buSzPts val="1200"/>
                        <a:buFont typeface="Montserrat"/>
                        <a:buChar char="●"/>
                      </a:pPr>
                      <a:r>
                        <a:rPr lang="en-US" sz="1200">
                          <a:solidFill>
                            <a:srgbClr val="CCCCCC"/>
                          </a:solidFill>
                          <a:highlight>
                            <a:srgbClr val="FFFFFF"/>
                          </a:highlight>
                          <a:latin typeface="Montserrat"/>
                          <a:ea typeface="Montserrat"/>
                          <a:cs typeface="Montserrat"/>
                          <a:sym typeface="Montserrat"/>
                        </a:rPr>
                        <a:t>somatic</a:t>
                      </a:r>
                      <a:endParaRPr sz="1200">
                        <a:solidFill>
                          <a:srgbClr val="CCCCCC"/>
                        </a:solidFill>
                        <a:highlight>
                          <a:srgbClr val="FFFFFF"/>
                        </a:highlight>
                        <a:latin typeface="Montserrat"/>
                        <a:ea typeface="Montserrat"/>
                        <a:cs typeface="Montserrat"/>
                        <a:sym typeface="Montserrat"/>
                      </a:endParaRPr>
                    </a:p>
                    <a:p>
                      <a:pPr indent="-304800" lvl="0" marL="457200" marR="0" rtl="0" algn="l">
                        <a:lnSpc>
                          <a:spcPct val="90000"/>
                        </a:lnSpc>
                        <a:spcBef>
                          <a:spcPts val="0"/>
                        </a:spcBef>
                        <a:spcAft>
                          <a:spcPts val="0"/>
                        </a:spcAft>
                        <a:buClr>
                          <a:srgbClr val="CCCCCC"/>
                        </a:buClr>
                        <a:buSzPts val="1200"/>
                        <a:buFont typeface="Montserrat"/>
                        <a:buChar char="●"/>
                      </a:pPr>
                      <a:r>
                        <a:rPr lang="en-US" sz="1200">
                          <a:solidFill>
                            <a:srgbClr val="CCCCCC"/>
                          </a:solidFill>
                          <a:highlight>
                            <a:srgbClr val="FFFFFF"/>
                          </a:highlight>
                          <a:latin typeface="Montserrat"/>
                          <a:ea typeface="Montserrat"/>
                          <a:cs typeface="Montserrat"/>
                          <a:sym typeface="Montserrat"/>
                        </a:rPr>
                        <a:t>widely separated</a:t>
                      </a:r>
                      <a:endParaRPr sz="1200">
                        <a:solidFill>
                          <a:srgbClr val="CCCCCC"/>
                        </a:solidFill>
                        <a:highlight>
                          <a:srgbClr val="FFFFFF"/>
                        </a:highlight>
                        <a:latin typeface="Montserrat"/>
                        <a:ea typeface="Montserrat"/>
                        <a:cs typeface="Montserrat"/>
                        <a:sym typeface="Montserrat"/>
                      </a:endParaRPr>
                    </a:p>
                    <a:p>
                      <a:pPr indent="-304800" lvl="0" marL="457200" marR="0" rtl="0" algn="l">
                        <a:lnSpc>
                          <a:spcPct val="90000"/>
                        </a:lnSpc>
                        <a:spcBef>
                          <a:spcPts val="0"/>
                        </a:spcBef>
                        <a:spcAft>
                          <a:spcPts val="0"/>
                        </a:spcAft>
                        <a:buClr>
                          <a:srgbClr val="CCCCCC"/>
                        </a:buClr>
                        <a:buSzPts val="1200"/>
                        <a:buFont typeface="Montserrat"/>
                        <a:buChar char="●"/>
                      </a:pPr>
                      <a:r>
                        <a:rPr lang="en-US" sz="1200">
                          <a:solidFill>
                            <a:srgbClr val="CCCCCC"/>
                          </a:solidFill>
                          <a:highlight>
                            <a:srgbClr val="FFFFFF"/>
                          </a:highlight>
                          <a:latin typeface="Montserrat"/>
                          <a:ea typeface="Montserrat"/>
                          <a:cs typeface="Montserrat"/>
                          <a:sym typeface="Montserrat"/>
                        </a:rPr>
                        <a:t>cannot divide</a:t>
                      </a:r>
                      <a:endParaRPr sz="1200">
                        <a:solidFill>
                          <a:srgbClr val="CCCCCC"/>
                        </a:solidFill>
                        <a:highlight>
                          <a:srgbClr val="FFFFFF"/>
                        </a:highlight>
                        <a:latin typeface="Montserrat"/>
                        <a:ea typeface="Montserrat"/>
                        <a:cs typeface="Montserrat"/>
                        <a:sym typeface="Montserrat"/>
                      </a:endParaRPr>
                    </a:p>
                    <a:p>
                      <a:pPr indent="-304800" lvl="0" marL="457200" marR="0" rtl="0" algn="l">
                        <a:lnSpc>
                          <a:spcPct val="90000"/>
                        </a:lnSpc>
                        <a:spcBef>
                          <a:spcPts val="0"/>
                        </a:spcBef>
                        <a:spcAft>
                          <a:spcPts val="0"/>
                        </a:spcAft>
                        <a:buClr>
                          <a:srgbClr val="CCCCCC"/>
                        </a:buClr>
                        <a:buSzPts val="1200"/>
                        <a:buFont typeface="Montserrat"/>
                        <a:buChar char="●"/>
                      </a:pPr>
                      <a:r>
                        <a:rPr lang="en-US" sz="1200">
                          <a:solidFill>
                            <a:srgbClr val="CCCCCC"/>
                          </a:solidFill>
                          <a:highlight>
                            <a:srgbClr val="FFFFFF"/>
                          </a:highlight>
                          <a:latin typeface="Montserrat"/>
                          <a:ea typeface="Montserrat"/>
                          <a:cs typeface="Montserrat"/>
                          <a:sym typeface="Montserrat"/>
                        </a:rPr>
                        <a:t>Its apex reaches the lumen</a:t>
                      </a:r>
                      <a:endParaRPr sz="1200">
                        <a:solidFill>
                          <a:srgbClr val="CCCCCC"/>
                        </a:solidFill>
                        <a:highlight>
                          <a:srgbClr val="FFFFFF"/>
                        </a:highlight>
                        <a:latin typeface="Montserrat"/>
                        <a:ea typeface="Montserrat"/>
                        <a:cs typeface="Montserrat"/>
                        <a:sym typeface="Montserrat"/>
                      </a:endParaRPr>
                    </a:p>
                    <a:p>
                      <a:pPr indent="-304800" lvl="0" marL="457200" marR="0" rtl="0" algn="l">
                        <a:lnSpc>
                          <a:spcPct val="90000"/>
                        </a:lnSpc>
                        <a:spcBef>
                          <a:spcPts val="0"/>
                        </a:spcBef>
                        <a:spcAft>
                          <a:spcPts val="0"/>
                        </a:spcAft>
                        <a:buClr>
                          <a:srgbClr val="CCCCCC"/>
                        </a:buClr>
                        <a:buSzPts val="1200"/>
                        <a:buFont typeface="Montserrat"/>
                        <a:buChar char="●"/>
                      </a:pPr>
                      <a:r>
                        <a:rPr lang="en-US" sz="1200">
                          <a:solidFill>
                            <a:srgbClr val="CCCCCC"/>
                          </a:solidFill>
                          <a:highlight>
                            <a:srgbClr val="FFFFFF"/>
                          </a:highlight>
                          <a:latin typeface="Montserrat"/>
                          <a:ea typeface="Montserrat"/>
                          <a:cs typeface="Montserrat"/>
                          <a:sym typeface="Montserrat"/>
                        </a:rPr>
                        <a:t>Pale basophilic cytoplasm</a:t>
                      </a:r>
                      <a:endParaRPr sz="1200">
                        <a:solidFill>
                          <a:srgbClr val="CCCCCC"/>
                        </a:solidFill>
                        <a:highlight>
                          <a:srgbClr val="FFFFFF"/>
                        </a:highlight>
                        <a:latin typeface="Montserrat"/>
                        <a:ea typeface="Montserrat"/>
                        <a:cs typeface="Montserrat"/>
                        <a:sym typeface="Montserrat"/>
                      </a:endParaRPr>
                    </a:p>
                    <a:p>
                      <a:pPr indent="-304800" lvl="0" marL="457200" marR="0" rtl="0" algn="l">
                        <a:lnSpc>
                          <a:spcPct val="90000"/>
                        </a:lnSpc>
                        <a:spcBef>
                          <a:spcPts val="0"/>
                        </a:spcBef>
                        <a:spcAft>
                          <a:spcPts val="0"/>
                        </a:spcAft>
                        <a:buClr>
                          <a:srgbClr val="CCCCCC"/>
                        </a:buClr>
                        <a:buSzPts val="1200"/>
                        <a:buFont typeface="Montserrat"/>
                        <a:buChar char="●"/>
                      </a:pPr>
                      <a:r>
                        <a:rPr lang="en-US" sz="1200">
                          <a:solidFill>
                            <a:srgbClr val="CCCCCC"/>
                          </a:solidFill>
                          <a:highlight>
                            <a:srgbClr val="FFFFFF"/>
                          </a:highlight>
                          <a:latin typeface="Montserrat"/>
                          <a:ea typeface="Montserrat"/>
                          <a:cs typeface="Montserrat"/>
                          <a:sym typeface="Montserrat"/>
                        </a:rPr>
                        <a:t>contains crystalloid material</a:t>
                      </a:r>
                      <a:endParaRPr sz="1200">
                        <a:solidFill>
                          <a:srgbClr val="CCCCCC"/>
                        </a:solidFill>
                        <a:highlight>
                          <a:srgbClr val="FFFFFF"/>
                        </a:highlight>
                        <a:latin typeface="Montserrat"/>
                        <a:ea typeface="Montserrat"/>
                        <a:cs typeface="Montserrat"/>
                        <a:sym typeface="Montserrat"/>
                      </a:endParaRPr>
                    </a:p>
                    <a:p>
                      <a:pPr indent="-304800" lvl="0" marL="457200" marR="0" rtl="0" algn="l">
                        <a:lnSpc>
                          <a:spcPct val="90000"/>
                        </a:lnSpc>
                        <a:spcBef>
                          <a:spcPts val="0"/>
                        </a:spcBef>
                        <a:spcAft>
                          <a:spcPts val="0"/>
                        </a:spcAft>
                        <a:buClr>
                          <a:srgbClr val="CCCCCC"/>
                        </a:buClr>
                        <a:buSzPts val="1200"/>
                        <a:buFont typeface="Montserrat"/>
                        <a:buChar char="●"/>
                      </a:pPr>
                      <a:r>
                        <a:rPr lang="en-US" sz="1200">
                          <a:solidFill>
                            <a:srgbClr val="CCCCCC"/>
                          </a:solidFill>
                          <a:highlight>
                            <a:srgbClr val="FFFFFF"/>
                          </a:highlight>
                          <a:latin typeface="Montserrat"/>
                          <a:ea typeface="Montserrat"/>
                          <a:cs typeface="Montserrat"/>
                          <a:sym typeface="Montserrat"/>
                        </a:rPr>
                        <a:t>contains intermediate filaments</a:t>
                      </a:r>
                      <a:endParaRPr sz="1200">
                        <a:solidFill>
                          <a:srgbClr val="CCCCCC"/>
                        </a:solidFill>
                        <a:highlight>
                          <a:srgbClr val="FFFFFF"/>
                        </a:highlight>
                        <a:latin typeface="Montserrat"/>
                        <a:ea typeface="Montserrat"/>
                        <a:cs typeface="Montserrat"/>
                        <a:sym typeface="Montserrat"/>
                      </a:endParaRPr>
                    </a:p>
                    <a:p>
                      <a:pPr indent="-304800" lvl="0" marL="457200" marR="0" rtl="0" algn="l">
                        <a:lnSpc>
                          <a:spcPct val="90000"/>
                        </a:lnSpc>
                        <a:spcBef>
                          <a:spcPts val="0"/>
                        </a:spcBef>
                        <a:spcAft>
                          <a:spcPts val="0"/>
                        </a:spcAft>
                        <a:buClr>
                          <a:srgbClr val="CCCCCC"/>
                        </a:buClr>
                        <a:buSzPts val="1200"/>
                        <a:buFont typeface="Montserrat"/>
                        <a:buChar char="●"/>
                      </a:pPr>
                      <a:r>
                        <a:rPr lang="en-US" sz="1200">
                          <a:solidFill>
                            <a:srgbClr val="CCCCCC"/>
                          </a:solidFill>
                          <a:highlight>
                            <a:srgbClr val="FFFFFF"/>
                          </a:highlight>
                          <a:latin typeface="Montserrat"/>
                          <a:ea typeface="Montserrat"/>
                          <a:cs typeface="Montserrat"/>
                          <a:sym typeface="Montserrat"/>
                        </a:rPr>
                        <a:t>contains lysosomes</a:t>
                      </a:r>
                      <a:endParaRPr sz="1200">
                        <a:solidFill>
                          <a:srgbClr val="CCCCCC"/>
                        </a:solidFill>
                        <a:highlight>
                          <a:srgbClr val="FFFFFF"/>
                        </a:highlight>
                        <a:latin typeface="Montserrat"/>
                        <a:ea typeface="Montserrat"/>
                        <a:cs typeface="Montserrat"/>
                        <a:sym typeface="Montserrat"/>
                      </a:endParaRPr>
                    </a:p>
                  </a:txBody>
                  <a:tcPr marT="45725" marB="45725" marR="91450" marL="91450">
                    <a:lnL cap="flat" cmpd="sng" w="12700">
                      <a:solidFill>
                        <a:schemeClr val="dk1">
                          <a:alpha val="0"/>
                        </a:scheme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29" name="Google Shape;129;p12"/>
          <p:cNvSpPr txBox="1"/>
          <p:nvPr/>
        </p:nvSpPr>
        <p:spPr>
          <a:xfrm>
            <a:off x="402970" y="500432"/>
            <a:ext cx="9244612" cy="48715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85623"/>
                </a:solidFill>
                <a:latin typeface="Montserrat"/>
                <a:ea typeface="Montserrat"/>
                <a:cs typeface="Montserrat"/>
                <a:sym typeface="Montserrat"/>
              </a:rPr>
              <a:t>Seminiferous Tubules (seminiferous epithelium) cells</a:t>
            </a:r>
            <a:endParaRPr/>
          </a:p>
        </p:txBody>
      </p:sp>
      <p:pic>
        <p:nvPicPr>
          <p:cNvPr descr="F21_13" id="130" name="Google Shape;130;p12"/>
          <p:cNvPicPr preferRelativeResize="0"/>
          <p:nvPr/>
        </p:nvPicPr>
        <p:blipFill rotWithShape="1">
          <a:blip r:embed="rId3">
            <a:alphaModFix/>
          </a:blip>
          <a:srcRect b="0" l="0" r="0" t="0"/>
          <a:stretch/>
        </p:blipFill>
        <p:spPr>
          <a:xfrm>
            <a:off x="3677686" y="4244675"/>
            <a:ext cx="1510747" cy="1417266"/>
          </a:xfrm>
          <a:prstGeom prst="rect">
            <a:avLst/>
          </a:prstGeom>
          <a:noFill/>
          <a:ln>
            <a:noFill/>
          </a:ln>
        </p:spPr>
      </p:pic>
      <p:pic>
        <p:nvPicPr>
          <p:cNvPr descr="F21_05" id="131" name="Google Shape;131;p12"/>
          <p:cNvPicPr preferRelativeResize="0"/>
          <p:nvPr/>
        </p:nvPicPr>
        <p:blipFill rotWithShape="1">
          <a:blip r:embed="rId4">
            <a:alphaModFix/>
          </a:blip>
          <a:srcRect b="0" l="0" r="0" t="0"/>
          <a:stretch/>
        </p:blipFill>
        <p:spPr>
          <a:xfrm>
            <a:off x="8753005" y="4155575"/>
            <a:ext cx="1730020" cy="1417275"/>
          </a:xfrm>
          <a:prstGeom prst="rect">
            <a:avLst/>
          </a:prstGeom>
          <a:noFill/>
          <a:ln>
            <a:noFill/>
          </a:ln>
        </p:spPr>
      </p:pic>
      <p:sp>
        <p:nvSpPr>
          <p:cNvPr id="132" name="Google Shape;132;p12"/>
          <p:cNvSpPr txBox="1"/>
          <p:nvPr/>
        </p:nvSpPr>
        <p:spPr>
          <a:xfrm>
            <a:off x="808382" y="5718364"/>
            <a:ext cx="92766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rgbClr val="7F7F7F"/>
                </a:solidFill>
                <a:latin typeface="Montserrat"/>
                <a:ea typeface="Montserrat"/>
                <a:cs typeface="Montserrat"/>
                <a:sym typeface="Montserrat"/>
              </a:rPr>
              <a:t>Side notes </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7F7F7F"/>
                </a:solidFill>
                <a:latin typeface="Montserrat"/>
                <a:ea typeface="Montserrat"/>
                <a:cs typeface="Montserrat"/>
                <a:sym typeface="Montserrat"/>
              </a:rPr>
              <a:t>Testicular fluid: nutritive medium for transport of immotile spermatozoa. </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7F7F7F"/>
                </a:solidFill>
                <a:latin typeface="Montserrat"/>
                <a:ea typeface="Montserrat"/>
                <a:cs typeface="Montserrat"/>
                <a:sym typeface="Montserrat"/>
              </a:rPr>
              <a:t>Androgen-binding protein (ABP): combines with testosterone and concentrate it inside the seminiferous tubules.</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7F7F7F"/>
                </a:solidFill>
                <a:latin typeface="Montserrat"/>
                <a:ea typeface="Montserrat"/>
                <a:cs typeface="Montserrat"/>
                <a:sym typeface="Montserrat"/>
              </a:rPr>
              <a:t>Inhibin: inhibits FSH thus controlling rate of spermatogenesis.</a:t>
            </a:r>
            <a:endParaRPr/>
          </a:p>
        </p:txBody>
      </p:sp>
      <p:graphicFrame>
        <p:nvGraphicFramePr>
          <p:cNvPr id="133" name="Google Shape;133;p12"/>
          <p:cNvGraphicFramePr/>
          <p:nvPr/>
        </p:nvGraphicFramePr>
        <p:xfrm>
          <a:off x="7328457" y="1090890"/>
          <a:ext cx="3000000" cy="3000000"/>
        </p:xfrm>
        <a:graphic>
          <a:graphicData uri="http://schemas.openxmlformats.org/drawingml/2006/table">
            <a:tbl>
              <a:tblPr bandRow="1" firstRow="1">
                <a:noFill/>
                <a:tableStyleId>{A989BBB6-8ABF-4A6A-91C0-DA56DC4F29D8}</a:tableStyleId>
              </a:tblPr>
              <a:tblGrid>
                <a:gridCol w="4637325"/>
              </a:tblGrid>
              <a:tr h="469100">
                <a:tc>
                  <a:txBody>
                    <a:bodyPr/>
                    <a:lstStyle/>
                    <a:p>
                      <a:pPr indent="0" lvl="0" marL="0" marR="0" rtl="0" algn="ctr">
                        <a:lnSpc>
                          <a:spcPct val="100000"/>
                        </a:lnSpc>
                        <a:spcBef>
                          <a:spcPts val="0"/>
                        </a:spcBef>
                        <a:spcAft>
                          <a:spcPts val="0"/>
                        </a:spcAft>
                        <a:buNone/>
                      </a:pPr>
                      <a:r>
                        <a:rPr b="1" lang="en-US" sz="1800" u="none" cap="none" strike="noStrike">
                          <a:solidFill>
                            <a:srgbClr val="FFFFFF"/>
                          </a:solidFill>
                          <a:latin typeface="Montserrat"/>
                          <a:ea typeface="Montserrat"/>
                          <a:cs typeface="Montserrat"/>
                          <a:sym typeface="Montserrat"/>
                        </a:rPr>
                        <a:t>Spermatogenic Cells</a:t>
                      </a:r>
                      <a:endParaRPr b="1" sz="1400" u="none" cap="none" strike="noStrike">
                        <a:solidFill>
                          <a:srgbClr val="FFFFFF"/>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r>
              <a:tr h="2566000">
                <a:tc>
                  <a:txBody>
                    <a:bodyPr/>
                    <a:lstStyle/>
                    <a:p>
                      <a:pPr indent="-179387" lvl="0" marL="179387" marR="0" rtl="0" algn="l">
                        <a:lnSpc>
                          <a:spcPct val="100000"/>
                        </a:lnSpc>
                        <a:spcBef>
                          <a:spcPts val="0"/>
                        </a:spcBef>
                        <a:spcAft>
                          <a:spcPts val="0"/>
                        </a:spcAft>
                        <a:buClr>
                          <a:schemeClr val="dk1"/>
                        </a:buClr>
                        <a:buSzPts val="1200"/>
                        <a:buFont typeface="Arial"/>
                        <a:buChar char="•"/>
                      </a:pPr>
                      <a:r>
                        <a:rPr lang="en-US" sz="1600" u="none" cap="none" strike="noStrike">
                          <a:solidFill>
                            <a:schemeClr val="dk1"/>
                          </a:solidFill>
                          <a:latin typeface="Montserrat"/>
                          <a:ea typeface="Montserrat"/>
                          <a:cs typeface="Montserrat"/>
                          <a:sym typeface="Montserrat"/>
                        </a:rPr>
                        <a:t>A series of cells lining the  seminiferous tubules extending from the BM to the lumen.</a:t>
                      </a:r>
                      <a:endParaRPr/>
                    </a:p>
                    <a:p>
                      <a:pPr indent="-179387" lvl="0" marL="179387" marR="0" rtl="0" algn="l">
                        <a:lnSpc>
                          <a:spcPct val="100000"/>
                        </a:lnSpc>
                        <a:spcBef>
                          <a:spcPts val="320"/>
                        </a:spcBef>
                        <a:spcAft>
                          <a:spcPts val="0"/>
                        </a:spcAft>
                        <a:buClr>
                          <a:schemeClr val="dk1"/>
                        </a:buClr>
                        <a:buSzPts val="1200"/>
                        <a:buFont typeface="Arial"/>
                        <a:buChar char="•"/>
                      </a:pPr>
                      <a:r>
                        <a:rPr b="1" lang="en-US" sz="1600" u="none" cap="none" strike="noStrike">
                          <a:solidFill>
                            <a:schemeClr val="dk1"/>
                          </a:solidFill>
                          <a:latin typeface="Montserrat"/>
                          <a:ea typeface="Montserrat"/>
                          <a:cs typeface="Montserrat"/>
                          <a:sym typeface="Montserrat"/>
                        </a:rPr>
                        <a:t>Include:</a:t>
                      </a:r>
                      <a:endParaRPr/>
                    </a:p>
                    <a:p>
                      <a:pPr indent="-180975" lvl="1" marL="449262" marR="0" rtl="0" algn="l">
                        <a:lnSpc>
                          <a:spcPct val="100000"/>
                        </a:lnSpc>
                        <a:spcBef>
                          <a:spcPts val="320"/>
                        </a:spcBef>
                        <a:spcAft>
                          <a:spcPts val="0"/>
                        </a:spcAft>
                        <a:buClr>
                          <a:schemeClr val="dk1"/>
                        </a:buClr>
                        <a:buSzPts val="1600"/>
                        <a:buFont typeface="Noto Sans Symbols"/>
                        <a:buChar char="▪"/>
                      </a:pPr>
                      <a:r>
                        <a:rPr lang="en-US" sz="1600" u="none" cap="none" strike="noStrike">
                          <a:solidFill>
                            <a:schemeClr val="dk1"/>
                          </a:solidFill>
                          <a:latin typeface="Montserrat"/>
                          <a:ea typeface="Montserrat"/>
                          <a:cs typeface="Montserrat"/>
                          <a:sym typeface="Montserrat"/>
                        </a:rPr>
                        <a:t>Spermatogonia</a:t>
                      </a:r>
                      <a:r>
                        <a:rPr lang="en-US" sz="1600" u="none" cap="none" strike="noStrike">
                          <a:solidFill>
                            <a:schemeClr val="dk1"/>
                          </a:solidFill>
                          <a:latin typeface="Montserrat"/>
                          <a:ea typeface="Montserrat"/>
                          <a:cs typeface="Montserrat"/>
                          <a:sym typeface="Montserrat"/>
                        </a:rPr>
                        <a:t>. </a:t>
                      </a:r>
                      <a:r>
                        <a:rPr lang="en-US" sz="1200">
                          <a:solidFill>
                            <a:srgbClr val="CCCCCC"/>
                          </a:solidFill>
                          <a:highlight>
                            <a:srgbClr val="FFFFFF"/>
                          </a:highlight>
                          <a:latin typeface="Montserrat"/>
                          <a:ea typeface="Montserrat"/>
                          <a:cs typeface="Montserrat"/>
                          <a:sym typeface="Montserrat"/>
                        </a:rPr>
                        <a:t>The only basal one</a:t>
                      </a:r>
                      <a:endParaRPr sz="1200">
                        <a:solidFill>
                          <a:srgbClr val="CCCCCC"/>
                        </a:solidFill>
                        <a:latin typeface="Montserrat"/>
                        <a:ea typeface="Montserrat"/>
                        <a:cs typeface="Montserrat"/>
                        <a:sym typeface="Montserrat"/>
                      </a:endParaRPr>
                    </a:p>
                    <a:p>
                      <a:pPr indent="-180975" lvl="1" marL="449262" marR="0" rtl="0" algn="l">
                        <a:lnSpc>
                          <a:spcPct val="100000"/>
                        </a:lnSpc>
                        <a:spcBef>
                          <a:spcPts val="320"/>
                        </a:spcBef>
                        <a:spcAft>
                          <a:spcPts val="0"/>
                        </a:spcAft>
                        <a:buClr>
                          <a:schemeClr val="dk1"/>
                        </a:buClr>
                        <a:buSzPts val="1600"/>
                        <a:buFont typeface="Noto Sans Symbols"/>
                        <a:buChar char="▪"/>
                      </a:pPr>
                      <a:r>
                        <a:rPr lang="en-US" sz="1600" u="none" cap="none" strike="noStrike">
                          <a:solidFill>
                            <a:schemeClr val="dk1"/>
                          </a:solidFill>
                          <a:latin typeface="Montserrat"/>
                          <a:ea typeface="Montserrat"/>
                          <a:cs typeface="Montserrat"/>
                          <a:sym typeface="Montserrat"/>
                        </a:rPr>
                        <a:t>1ry spermatocytes.</a:t>
                      </a:r>
                      <a:endParaRPr/>
                    </a:p>
                    <a:p>
                      <a:pPr indent="-180975" lvl="1" marL="449262" marR="0" rtl="0" algn="l">
                        <a:lnSpc>
                          <a:spcPct val="100000"/>
                        </a:lnSpc>
                        <a:spcBef>
                          <a:spcPts val="320"/>
                        </a:spcBef>
                        <a:spcAft>
                          <a:spcPts val="0"/>
                        </a:spcAft>
                        <a:buClr>
                          <a:schemeClr val="dk1"/>
                        </a:buClr>
                        <a:buSzPts val="1600"/>
                        <a:buFont typeface="Noto Sans Symbols"/>
                        <a:buChar char="▪"/>
                      </a:pPr>
                      <a:r>
                        <a:rPr lang="en-US" sz="1600" u="none" cap="none" strike="noStrike">
                          <a:solidFill>
                            <a:schemeClr val="dk1"/>
                          </a:solidFill>
                          <a:latin typeface="Montserrat"/>
                          <a:ea typeface="Montserrat"/>
                          <a:cs typeface="Montserrat"/>
                          <a:sym typeface="Montserrat"/>
                        </a:rPr>
                        <a:t>2ry spermatocytes.</a:t>
                      </a:r>
                      <a:endParaRPr/>
                    </a:p>
                    <a:p>
                      <a:pPr indent="-180975" lvl="1" marL="449262" marR="0" rtl="0" algn="l">
                        <a:lnSpc>
                          <a:spcPct val="100000"/>
                        </a:lnSpc>
                        <a:spcBef>
                          <a:spcPts val="320"/>
                        </a:spcBef>
                        <a:spcAft>
                          <a:spcPts val="0"/>
                        </a:spcAft>
                        <a:buClr>
                          <a:schemeClr val="dk1"/>
                        </a:buClr>
                        <a:buSzPts val="1600"/>
                        <a:buFont typeface="Noto Sans Symbols"/>
                        <a:buChar char="▪"/>
                      </a:pPr>
                      <a:r>
                        <a:rPr lang="en-US" sz="1600" u="none" cap="none" strike="noStrike">
                          <a:solidFill>
                            <a:schemeClr val="dk1"/>
                          </a:solidFill>
                          <a:latin typeface="Montserrat"/>
                          <a:ea typeface="Montserrat"/>
                          <a:cs typeface="Montserrat"/>
                          <a:sym typeface="Montserrat"/>
                        </a:rPr>
                        <a:t>Spermatids.</a:t>
                      </a:r>
                      <a:endParaRPr/>
                    </a:p>
                    <a:p>
                      <a:pPr indent="-180975" lvl="1" marL="449262" marR="0" rtl="0" algn="l">
                        <a:lnSpc>
                          <a:spcPct val="100000"/>
                        </a:lnSpc>
                        <a:spcBef>
                          <a:spcPts val="320"/>
                        </a:spcBef>
                        <a:spcAft>
                          <a:spcPts val="0"/>
                        </a:spcAft>
                        <a:buClr>
                          <a:schemeClr val="dk1"/>
                        </a:buClr>
                        <a:buSzPts val="1600"/>
                        <a:buFont typeface="Noto Sans Symbols"/>
                        <a:buChar char="▪"/>
                      </a:pPr>
                      <a:r>
                        <a:rPr lang="en-US" sz="1600" u="none" cap="none" strike="noStrike">
                          <a:solidFill>
                            <a:schemeClr val="dk1"/>
                          </a:solidFill>
                          <a:latin typeface="Montserrat"/>
                          <a:ea typeface="Montserrat"/>
                          <a:cs typeface="Montserrat"/>
                          <a:sym typeface="Montserrat"/>
                        </a:rPr>
                        <a:t>Spermatozoa.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35950">
                <a:tc>
                  <a:txBody>
                    <a:bodyPr/>
                    <a:lstStyle/>
                    <a:p>
                      <a:pPr indent="-92075" lvl="1" marL="449262" marR="0" rtl="0" algn="l">
                        <a:lnSpc>
                          <a:spcPct val="90000"/>
                        </a:lnSpc>
                        <a:spcBef>
                          <a:spcPts val="0"/>
                        </a:spcBef>
                        <a:spcAft>
                          <a:spcPts val="0"/>
                        </a:spcAft>
                        <a:buClr>
                          <a:srgbClr val="000000"/>
                        </a:buClr>
                        <a:buSzPts val="1400"/>
                        <a:buFont typeface="Noto Sans Symbols"/>
                        <a:buNone/>
                      </a:pPr>
                      <a:r>
                        <a:t/>
                      </a:r>
                      <a:endParaRPr sz="14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3"/>
          <p:cNvSpPr txBox="1"/>
          <p:nvPr>
            <p:ph idx="12" type="sldNum"/>
          </p:nvPr>
        </p:nvSpPr>
        <p:spPr>
          <a:xfrm>
            <a:off x="9303650" y="6628925"/>
            <a:ext cx="2743200" cy="225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139" name="Google Shape;139;p13"/>
          <p:cNvSpPr/>
          <p:nvPr/>
        </p:nvSpPr>
        <p:spPr>
          <a:xfrm>
            <a:off x="484650" y="1078452"/>
            <a:ext cx="11150700" cy="2470200"/>
          </a:xfrm>
          <a:prstGeom prst="rect">
            <a:avLst/>
          </a:prstGeom>
          <a:noFill/>
          <a:ln>
            <a:noFill/>
          </a:ln>
        </p:spPr>
        <p:txBody>
          <a:bodyPr anchorCtr="0" anchor="t" bIns="45700" lIns="91425" spcFirstLastPara="1" rIns="91425" wrap="square" tIns="45700">
            <a:noAutofit/>
          </a:bodyPr>
          <a:lstStyle/>
          <a:p>
            <a:pPr indent="-176213" lvl="0" marL="176213"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Montserrat"/>
                <a:ea typeface="Montserrat"/>
                <a:cs typeface="Montserrat"/>
                <a:sym typeface="Montserrat"/>
              </a:rPr>
              <a:t>It is formed by</a:t>
            </a:r>
            <a:r>
              <a:rPr b="0" i="0" lang="en-US" sz="1600" u="none" cap="none" strike="noStrike">
                <a:solidFill>
                  <a:srgbClr val="CC0000"/>
                </a:solidFill>
                <a:latin typeface="Montserrat"/>
                <a:ea typeface="Montserrat"/>
                <a:cs typeface="Montserrat"/>
                <a:sym typeface="Montserrat"/>
              </a:rPr>
              <a:t> </a:t>
            </a:r>
            <a:r>
              <a:rPr b="0" i="0" lang="en-US" sz="1600" u="none" cap="none" strike="noStrike">
                <a:latin typeface="Montserrat"/>
                <a:ea typeface="Montserrat"/>
                <a:cs typeface="Montserrat"/>
                <a:sym typeface="Montserrat"/>
              </a:rPr>
              <a:t>the tight junctions</a:t>
            </a:r>
            <a:r>
              <a:rPr b="0" i="0" lang="en-US" sz="1600" u="none" cap="none" strike="noStrike">
                <a:solidFill>
                  <a:srgbClr val="000000"/>
                </a:solidFill>
                <a:latin typeface="Montserrat"/>
                <a:ea typeface="Montserrat"/>
                <a:cs typeface="Montserrat"/>
                <a:sym typeface="Montserrat"/>
              </a:rPr>
              <a:t> between the basal parts of the lateral borders of adjacent Sertoli cells</a:t>
            </a:r>
            <a:r>
              <a:rPr b="1" i="0" lang="en-US" sz="1600" u="none" cap="none" strike="noStrike">
                <a:solidFill>
                  <a:srgbClr val="000000"/>
                </a:solidFill>
                <a:latin typeface="Montserrat"/>
                <a:ea typeface="Montserrat"/>
                <a:cs typeface="Montserrat"/>
                <a:sym typeface="Montserrat"/>
              </a:rPr>
              <a:t>.</a:t>
            </a:r>
            <a:endParaRPr/>
          </a:p>
          <a:p>
            <a:pPr indent="-176213" lvl="0" marL="176213" marR="0" rtl="0" algn="l">
              <a:lnSpc>
                <a:spcPct val="100000"/>
              </a:lnSpc>
              <a:spcBef>
                <a:spcPts val="1000"/>
              </a:spcBef>
              <a:spcAft>
                <a:spcPts val="0"/>
              </a:spcAft>
              <a:buClr>
                <a:srgbClr val="000000"/>
              </a:buClr>
              <a:buSzPts val="1600"/>
              <a:buFont typeface="Arial"/>
              <a:buChar char="•"/>
            </a:pPr>
            <a:r>
              <a:rPr b="0" i="0" lang="en-US" sz="1600" u="none" cap="none" strike="noStrike">
                <a:solidFill>
                  <a:srgbClr val="000000"/>
                </a:solidFill>
                <a:latin typeface="Montserrat"/>
                <a:ea typeface="Montserrat"/>
                <a:cs typeface="Montserrat"/>
                <a:sym typeface="Montserrat"/>
              </a:rPr>
              <a:t>It divides the seminiferous tubule into </a:t>
            </a:r>
            <a:r>
              <a:rPr b="0" i="0" lang="en-US" sz="1600" u="sng" cap="none" strike="noStrike">
                <a:solidFill>
                  <a:srgbClr val="000000"/>
                </a:solidFill>
                <a:latin typeface="Montserrat"/>
                <a:ea typeface="Montserrat"/>
                <a:cs typeface="Montserrat"/>
                <a:sym typeface="Montserrat"/>
              </a:rPr>
              <a:t>2 compartments:</a:t>
            </a:r>
            <a:endParaRPr u="sng"/>
          </a:p>
          <a:p>
            <a:pPr indent="-330200" lvl="0" marL="457200" marR="0" rtl="0" algn="l">
              <a:lnSpc>
                <a:spcPct val="100000"/>
              </a:lnSpc>
              <a:spcBef>
                <a:spcPts val="0"/>
              </a:spcBef>
              <a:spcAft>
                <a:spcPts val="0"/>
              </a:spcAft>
              <a:buClr>
                <a:srgbClr val="000000"/>
              </a:buClr>
              <a:buSzPts val="1600"/>
              <a:buFont typeface="Montserrat"/>
              <a:buAutoNum type="arabicPeriod"/>
            </a:pPr>
            <a:r>
              <a:rPr b="1" i="0" lang="en-US" sz="1600" u="none" cap="none" strike="noStrike">
                <a:solidFill>
                  <a:srgbClr val="000000"/>
                </a:solidFill>
                <a:latin typeface="Montserrat"/>
                <a:ea typeface="Montserrat"/>
                <a:cs typeface="Montserrat"/>
                <a:sym typeface="Montserrat"/>
              </a:rPr>
              <a:t>Basal compartment: </a:t>
            </a:r>
            <a:r>
              <a:rPr b="0" i="0" lang="en-US" sz="1600" u="none" cap="none" strike="noStrike">
                <a:solidFill>
                  <a:srgbClr val="000000"/>
                </a:solidFill>
                <a:latin typeface="Montserrat"/>
                <a:ea typeface="Montserrat"/>
                <a:cs typeface="Montserrat"/>
                <a:sym typeface="Montserrat"/>
              </a:rPr>
              <a:t>contains spermatogonia.</a:t>
            </a:r>
            <a:endParaRPr/>
          </a:p>
          <a:p>
            <a:pPr indent="-330200" lvl="0" marL="457200" marR="0" rtl="0" algn="l">
              <a:lnSpc>
                <a:spcPct val="100000"/>
              </a:lnSpc>
              <a:spcBef>
                <a:spcPts val="0"/>
              </a:spcBef>
              <a:spcAft>
                <a:spcPts val="0"/>
              </a:spcAft>
              <a:buClr>
                <a:srgbClr val="000000"/>
              </a:buClr>
              <a:buSzPts val="1600"/>
              <a:buFont typeface="Montserrat"/>
              <a:buAutoNum type="arabicPeriod"/>
            </a:pPr>
            <a:r>
              <a:rPr b="1" i="0" lang="en-US" sz="1600" u="none" cap="none" strike="noStrike">
                <a:solidFill>
                  <a:srgbClr val="000000"/>
                </a:solidFill>
                <a:latin typeface="Montserrat"/>
                <a:ea typeface="Montserrat"/>
                <a:cs typeface="Montserrat"/>
                <a:sym typeface="Montserrat"/>
              </a:rPr>
              <a:t>Adluminal compartment: </a:t>
            </a:r>
            <a:r>
              <a:rPr b="0" i="0" lang="en-US" sz="1600" u="none" cap="none" strike="noStrike">
                <a:solidFill>
                  <a:srgbClr val="000000"/>
                </a:solidFill>
                <a:latin typeface="Montserrat"/>
                <a:ea typeface="Montserrat"/>
                <a:cs typeface="Montserrat"/>
                <a:sym typeface="Montserrat"/>
              </a:rPr>
              <a:t>contains the other spermatogenic cells.</a:t>
            </a:r>
            <a:endParaRPr/>
          </a:p>
          <a:p>
            <a:pPr indent="0" lvl="0" marL="0" marR="0" rtl="0" algn="l">
              <a:lnSpc>
                <a:spcPct val="100000"/>
              </a:lnSpc>
              <a:spcBef>
                <a:spcPts val="0"/>
              </a:spcBef>
              <a:spcAft>
                <a:spcPts val="0"/>
              </a:spcAft>
              <a:buNone/>
            </a:pPr>
            <a:r>
              <a:t/>
            </a:r>
            <a:endParaRPr b="1" i="0" sz="160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0" lang="en-US" sz="1600" u="none" cap="none" strike="noStrike">
                <a:solidFill>
                  <a:srgbClr val="000000"/>
                </a:solidFill>
                <a:latin typeface="Montserrat"/>
                <a:ea typeface="Montserrat"/>
                <a:cs typeface="Montserrat"/>
                <a:sym typeface="Montserrat"/>
              </a:rPr>
              <a:t>Function:</a:t>
            </a:r>
            <a:endParaRPr/>
          </a:p>
          <a:p>
            <a:pPr indent="-477838" lvl="0" marL="742950" marR="0" rtl="0" algn="l">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1- It protects the developing spermatogenic cells from drugs and toxic materials.</a:t>
            </a:r>
            <a:endParaRPr/>
          </a:p>
          <a:p>
            <a:pPr indent="-477838" lvl="0" marL="742950" marR="0" rtl="0" algn="l">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2- </a:t>
            </a:r>
            <a:r>
              <a:rPr b="0" i="0" lang="en-US" sz="1600" u="none" cap="none" strike="noStrike">
                <a:solidFill>
                  <a:srgbClr val="CC0000"/>
                </a:solidFill>
                <a:latin typeface="Montserrat"/>
                <a:ea typeface="Montserrat"/>
                <a:cs typeface="Montserrat"/>
                <a:sym typeface="Montserrat"/>
              </a:rPr>
              <a:t>It prevents autoimmune infertility.</a:t>
            </a:r>
            <a:endParaRPr>
              <a:solidFill>
                <a:srgbClr val="CC0000"/>
              </a:solidFill>
            </a:endParaRPr>
          </a:p>
        </p:txBody>
      </p:sp>
      <p:sp>
        <p:nvSpPr>
          <p:cNvPr id="140" name="Google Shape;140;p13"/>
          <p:cNvSpPr txBox="1"/>
          <p:nvPr/>
        </p:nvSpPr>
        <p:spPr>
          <a:xfrm>
            <a:off x="402970" y="500432"/>
            <a:ext cx="9244612" cy="48715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85623"/>
                </a:solidFill>
                <a:latin typeface="Montserrat"/>
                <a:ea typeface="Montserrat"/>
                <a:cs typeface="Montserrat"/>
                <a:sym typeface="Montserrat"/>
              </a:rPr>
              <a:t>Blood-Testis Barrier</a:t>
            </a:r>
            <a:endParaRPr/>
          </a:p>
        </p:txBody>
      </p:sp>
      <p:sp>
        <p:nvSpPr>
          <p:cNvPr id="141" name="Google Shape;141;p13"/>
          <p:cNvSpPr/>
          <p:nvPr/>
        </p:nvSpPr>
        <p:spPr>
          <a:xfrm>
            <a:off x="735809" y="4506945"/>
            <a:ext cx="10462902" cy="156966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None/>
            </a:pPr>
            <a:r>
              <a:rPr b="0" i="0" lang="en-US" sz="1200" u="none" cap="none" strike="noStrike">
                <a:solidFill>
                  <a:srgbClr val="7F7F7F"/>
                </a:solidFill>
                <a:latin typeface="Montserrat"/>
                <a:ea typeface="Montserrat"/>
                <a:cs typeface="Montserrat"/>
                <a:sym typeface="Montserrat"/>
              </a:rPr>
              <a:t>Side notes: </a:t>
            </a:r>
            <a:endParaRPr/>
          </a:p>
          <a:p>
            <a:pPr indent="0" lvl="1" marL="0" marR="0" rtl="0" algn="l">
              <a:lnSpc>
                <a:spcPct val="100000"/>
              </a:lnSpc>
              <a:spcBef>
                <a:spcPts val="0"/>
              </a:spcBef>
              <a:spcAft>
                <a:spcPts val="0"/>
              </a:spcAft>
              <a:buNone/>
            </a:pPr>
            <a:r>
              <a:rPr b="0" i="0" lang="en-US" sz="1200" u="none" cap="none" strike="noStrike">
                <a:solidFill>
                  <a:srgbClr val="7F7F7F"/>
                </a:solidFill>
                <a:latin typeface="Montserrat"/>
                <a:ea typeface="Montserrat"/>
                <a:cs typeface="Montserrat"/>
                <a:sym typeface="Montserrat"/>
              </a:rPr>
              <a:t>The barrier separates the tissue fluid outside the seminiferous tubule from the spermatogenic cells inside the seminiferous tubule.</a:t>
            </a:r>
            <a:endParaRPr/>
          </a:p>
          <a:p>
            <a:pPr indent="0" lvl="0" marL="0" marR="0" rtl="0" algn="l">
              <a:lnSpc>
                <a:spcPct val="100000"/>
              </a:lnSpc>
              <a:spcBef>
                <a:spcPts val="0"/>
              </a:spcBef>
              <a:spcAft>
                <a:spcPts val="0"/>
              </a:spcAft>
              <a:buNone/>
            </a:pPr>
            <a:r>
              <a:rPr b="1" i="0" lang="en-US" sz="1200" u="sng" cap="none" strike="noStrike">
                <a:solidFill>
                  <a:srgbClr val="7F7F7F"/>
                </a:solidFill>
                <a:latin typeface="Montserrat"/>
                <a:ea typeface="Montserrat"/>
                <a:cs typeface="Montserrat"/>
                <a:sym typeface="Montserrat"/>
              </a:rPr>
              <a:t>Isolation</a:t>
            </a:r>
            <a:r>
              <a:rPr b="1" i="0" lang="en-US" sz="1200" u="none" cap="none" strike="noStrike">
                <a:solidFill>
                  <a:srgbClr val="7F7F7F"/>
                </a:solidFill>
                <a:latin typeface="Montserrat"/>
                <a:ea typeface="Montserrat"/>
                <a:cs typeface="Montserrat"/>
                <a:sym typeface="Montserrat"/>
              </a:rPr>
              <a:t>:</a:t>
            </a:r>
            <a:r>
              <a:rPr b="0" i="0" lang="en-US" sz="1200" u="none" cap="none" strike="noStrike">
                <a:solidFill>
                  <a:srgbClr val="7F7F7F"/>
                </a:solidFill>
                <a:latin typeface="Montserrat"/>
                <a:ea typeface="Montserrat"/>
                <a:cs typeface="Montserrat"/>
                <a:sym typeface="Montserrat"/>
              </a:rPr>
              <a:t> and protection of the sensitive developing spermatogenic cells from any harmful substance in the blood stream.</a:t>
            </a:r>
            <a:endParaRPr/>
          </a:p>
          <a:p>
            <a:pPr indent="0" lvl="0" marL="0" marR="0" rtl="0" algn="l">
              <a:lnSpc>
                <a:spcPct val="100000"/>
              </a:lnSpc>
              <a:spcBef>
                <a:spcPts val="0"/>
              </a:spcBef>
              <a:spcAft>
                <a:spcPts val="0"/>
              </a:spcAft>
              <a:buNone/>
            </a:pPr>
            <a:r>
              <a:rPr b="1" i="0" lang="en-US" sz="1200" u="sng" cap="none" strike="noStrike">
                <a:solidFill>
                  <a:srgbClr val="7F7F7F"/>
                </a:solidFill>
                <a:latin typeface="Montserrat"/>
                <a:ea typeface="Montserrat"/>
                <a:cs typeface="Montserrat"/>
                <a:sym typeface="Montserrat"/>
              </a:rPr>
              <a:t>Prevention of autoimmune reaction</a:t>
            </a:r>
            <a:r>
              <a:rPr b="1" i="0" lang="en-US" sz="1200" u="none" cap="none" strike="noStrike">
                <a:solidFill>
                  <a:srgbClr val="7F7F7F"/>
                </a:solidFill>
                <a:latin typeface="Montserrat"/>
                <a:ea typeface="Montserrat"/>
                <a:cs typeface="Montserrat"/>
                <a:sym typeface="Montserrat"/>
              </a:rPr>
              <a:t>:</a:t>
            </a:r>
            <a:r>
              <a:rPr b="0" i="0" lang="en-US" sz="1200" u="none" cap="none" strike="noStrike">
                <a:solidFill>
                  <a:srgbClr val="7F7F7F"/>
                </a:solidFill>
                <a:latin typeface="Montserrat"/>
                <a:ea typeface="Montserrat"/>
                <a:cs typeface="Montserrat"/>
                <a:sym typeface="Montserrat"/>
              </a:rPr>
              <a:t> prevents the passage of any autoantibodies against the developing gametes into the seminiferous tubule.</a:t>
            </a:r>
            <a:endParaRPr/>
          </a:p>
          <a:p>
            <a:pPr indent="0" lvl="0" marL="0" marR="0" rtl="0" algn="l">
              <a:lnSpc>
                <a:spcPct val="100000"/>
              </a:lnSpc>
              <a:spcBef>
                <a:spcPts val="0"/>
              </a:spcBef>
              <a:spcAft>
                <a:spcPts val="0"/>
              </a:spcAft>
              <a:buNone/>
            </a:pPr>
            <a:r>
              <a:rPr b="0" i="0" lang="en-US" sz="1200" u="none" cap="none" strike="noStrike">
                <a:solidFill>
                  <a:srgbClr val="7F7F7F"/>
                </a:solidFill>
                <a:latin typeface="Montserrat"/>
                <a:ea typeface="Montserrat"/>
                <a:cs typeface="Montserrat"/>
                <a:sym typeface="Montserrat"/>
              </a:rPr>
              <a:t>It isolates the adluminal compartment from connective tissue influences, thereby protecting the developing gametes from the immune system. Because spermatogenesis begins after puberty, the newly differentiating germ cells would be considered "foreign cells" by the immune system.</a:t>
            </a:r>
            <a:endParaRPr/>
          </a:p>
        </p:txBody>
      </p:sp>
      <p:pic>
        <p:nvPicPr>
          <p:cNvPr descr="F21_13" id="142" name="Google Shape;142;p13"/>
          <p:cNvPicPr preferRelativeResize="0"/>
          <p:nvPr/>
        </p:nvPicPr>
        <p:blipFill rotWithShape="1">
          <a:blip r:embed="rId3">
            <a:alphaModFix/>
          </a:blip>
          <a:srcRect b="0" l="0" r="0" t="0"/>
          <a:stretch/>
        </p:blipFill>
        <p:spPr>
          <a:xfrm>
            <a:off x="9473395" y="1662921"/>
            <a:ext cx="2403709" cy="27430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4"/>
          <p:cNvSpPr txBox="1"/>
          <p:nvPr>
            <p:ph idx="12" type="sldNum"/>
          </p:nvPr>
        </p:nvSpPr>
        <p:spPr>
          <a:xfrm>
            <a:off x="9303650" y="6628925"/>
            <a:ext cx="2743200" cy="2253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100"/>
              <a:buFont typeface="Arial"/>
              <a:buNone/>
            </a:pPr>
            <a:fld id="{00000000-1234-1234-1234-123412341234}" type="slidenum">
              <a:rPr lang="en-US"/>
              <a:t>‹#›</a:t>
            </a:fld>
            <a:endParaRPr/>
          </a:p>
        </p:txBody>
      </p:sp>
      <p:graphicFrame>
        <p:nvGraphicFramePr>
          <p:cNvPr id="149" name="Google Shape;149;p14"/>
          <p:cNvGraphicFramePr/>
          <p:nvPr/>
        </p:nvGraphicFramePr>
        <p:xfrm>
          <a:off x="-12" y="4625"/>
          <a:ext cx="3000000" cy="3000000"/>
        </p:xfrm>
        <a:graphic>
          <a:graphicData uri="http://schemas.openxmlformats.org/drawingml/2006/table">
            <a:tbl>
              <a:tblPr>
                <a:noFill/>
                <a:tableStyleId>{207195C1-12F7-4795-B6F6-6F42548FA179}</a:tableStyleId>
              </a:tblPr>
              <a:tblGrid>
                <a:gridCol w="730500"/>
                <a:gridCol w="3881925"/>
                <a:gridCol w="4186425"/>
                <a:gridCol w="3393175"/>
              </a:tblGrid>
              <a:tr h="658925">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74320" marR="0" rtl="1" algn="ctr">
                        <a:lnSpc>
                          <a:spcPct val="100000"/>
                        </a:lnSpc>
                        <a:spcBef>
                          <a:spcPts val="0"/>
                        </a:spcBef>
                        <a:spcAft>
                          <a:spcPts val="0"/>
                        </a:spcAft>
                        <a:buNone/>
                      </a:pPr>
                      <a:r>
                        <a:rPr b="1" lang="en-US" u="none" cap="none" strike="noStrike">
                          <a:latin typeface="Montserrat"/>
                          <a:ea typeface="Montserrat"/>
                          <a:cs typeface="Montserrat"/>
                          <a:sym typeface="Montserrat"/>
                        </a:rPr>
                        <a:t>EPIDIDYMIS</a:t>
                      </a:r>
                      <a:endParaRPr b="1">
                        <a:latin typeface="Montserrat"/>
                        <a:ea typeface="Montserrat"/>
                        <a:cs typeface="Montserrat"/>
                        <a:sym typeface="Montserrat"/>
                      </a:endParaRPr>
                    </a:p>
                    <a:p>
                      <a:pPr indent="0" lvl="0" marL="274320" marR="0" rtl="1" algn="ctr">
                        <a:lnSpc>
                          <a:spcPct val="100000"/>
                        </a:lnSpc>
                        <a:spcBef>
                          <a:spcPts val="0"/>
                        </a:spcBef>
                        <a:spcAft>
                          <a:spcPts val="0"/>
                        </a:spcAft>
                        <a:buNone/>
                      </a:pPr>
                      <a:r>
                        <a:rPr b="1" lang="en-US" u="none" cap="none" strike="noStrike">
                          <a:latin typeface="Montserrat"/>
                          <a:ea typeface="Montserrat"/>
                          <a:cs typeface="Montserrat"/>
                          <a:sym typeface="Montserrat"/>
                        </a:rPr>
                        <a:t>(DUCTUS EPIDIDYMIS)</a:t>
                      </a:r>
                      <a:endParaRPr b="1" u="none" cap="none" strike="noStrike">
                        <a:latin typeface="Montserrat"/>
                        <a:ea typeface="Montserrat"/>
                        <a:cs typeface="Montserrat"/>
                        <a:sym typeface="Montserrat"/>
                      </a:endParaRPr>
                    </a:p>
                  </a:txBody>
                  <a:tcPr marT="914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a:txBody>
                    <a:bodyPr/>
                    <a:lstStyle/>
                    <a:p>
                      <a:pPr indent="0" lvl="0" marL="274320" marR="0" rtl="1" algn="ctr">
                        <a:lnSpc>
                          <a:spcPct val="100000"/>
                        </a:lnSpc>
                        <a:spcBef>
                          <a:spcPts val="0"/>
                        </a:spcBef>
                        <a:spcAft>
                          <a:spcPts val="0"/>
                        </a:spcAft>
                        <a:buClr>
                          <a:srgbClr val="548135"/>
                        </a:buClr>
                        <a:buSzPts val="1400"/>
                        <a:buFont typeface="Arial"/>
                        <a:buNone/>
                      </a:pPr>
                      <a:r>
                        <a:rPr b="1" lang="en-US" u="none" cap="none" strike="noStrike">
                          <a:latin typeface="Montserrat"/>
                          <a:ea typeface="Montserrat"/>
                          <a:cs typeface="Montserrat"/>
                          <a:sym typeface="Montserrat"/>
                        </a:rPr>
                        <a:t>DUCTUS DEFERENS</a:t>
                      </a:r>
                      <a:endParaRPr b="1" u="none" cap="none" strike="noStrike">
                        <a:latin typeface="Montserrat"/>
                        <a:ea typeface="Montserrat"/>
                        <a:cs typeface="Montserrat"/>
                        <a:sym typeface="Montserrat"/>
                      </a:endParaRPr>
                    </a:p>
                    <a:p>
                      <a:pPr indent="0" lvl="0" marL="274320" marR="0" rtl="1" algn="ctr">
                        <a:lnSpc>
                          <a:spcPct val="100000"/>
                        </a:lnSpc>
                        <a:spcBef>
                          <a:spcPts val="0"/>
                        </a:spcBef>
                        <a:spcAft>
                          <a:spcPts val="0"/>
                        </a:spcAft>
                        <a:buClr>
                          <a:srgbClr val="548135"/>
                        </a:buClr>
                        <a:buSzPts val="1400"/>
                        <a:buFont typeface="Arial"/>
                        <a:buNone/>
                      </a:pPr>
                      <a:r>
                        <a:rPr b="1" lang="en-US" u="none" cap="none" strike="noStrike">
                          <a:latin typeface="Montserrat"/>
                          <a:ea typeface="Montserrat"/>
                          <a:cs typeface="Montserrat"/>
                          <a:sym typeface="Montserrat"/>
                        </a:rPr>
                        <a:t>(VAS DEFERENS)</a:t>
                      </a:r>
                      <a:endParaRPr b="1" u="none" cap="none" strike="noStrike">
                        <a:latin typeface="Montserrat"/>
                        <a:ea typeface="Montserrat"/>
                        <a:cs typeface="Montserrat"/>
                        <a:sym typeface="Montserrat"/>
                      </a:endParaRPr>
                    </a:p>
                  </a:txBody>
                  <a:tcPr marT="914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a:txBody>
                    <a:bodyPr/>
                    <a:lstStyle/>
                    <a:p>
                      <a:pPr indent="0" lvl="0" marL="274320" marR="0" rtl="1" algn="ctr">
                        <a:lnSpc>
                          <a:spcPct val="100000"/>
                        </a:lnSpc>
                        <a:spcBef>
                          <a:spcPts val="0"/>
                        </a:spcBef>
                        <a:spcAft>
                          <a:spcPts val="0"/>
                        </a:spcAft>
                        <a:buClr>
                          <a:srgbClr val="548135"/>
                        </a:buClr>
                        <a:buSzPts val="1400"/>
                        <a:buFont typeface="Arial"/>
                        <a:buNone/>
                      </a:pPr>
                      <a:r>
                        <a:rPr b="1" lang="en-US" u="none" cap="none" strike="noStrike">
                          <a:latin typeface="Montserrat"/>
                          <a:ea typeface="Montserrat"/>
                          <a:cs typeface="Montserrat"/>
                          <a:sym typeface="Montserrat"/>
                        </a:rPr>
                        <a:t>SEMINAL VESICLES</a:t>
                      </a:r>
                      <a:endParaRPr b="1" u="none" cap="none" strike="noStrike">
                        <a:latin typeface="Montserrat"/>
                        <a:ea typeface="Montserrat"/>
                        <a:cs typeface="Montserrat"/>
                        <a:sym typeface="Montserrat"/>
                      </a:endParaRPr>
                    </a:p>
                  </a:txBody>
                  <a:tcPr marT="91425" marB="45725" marR="91450" marL="91450" anchor="ctr">
                    <a:lnL cap="flat" cmpd="sng" w="12700">
                      <a:solidFill>
                        <a:srgbClr val="000000"/>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r>
              <a:tr h="3202325">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76200" lvl="0" marL="274320" marR="0" rtl="0" algn="l">
                        <a:lnSpc>
                          <a:spcPct val="100000"/>
                        </a:lnSpc>
                        <a:spcBef>
                          <a:spcPts val="0"/>
                        </a:spcBef>
                        <a:spcAft>
                          <a:spcPts val="0"/>
                        </a:spcAft>
                        <a:buClr>
                          <a:srgbClr val="000000"/>
                        </a:buClr>
                        <a:buSzPts val="1200"/>
                        <a:buFont typeface="Arial"/>
                        <a:buAutoNum type="arabicPeriod"/>
                      </a:pPr>
                      <a:r>
                        <a:rPr b="1" lang="en-US" sz="1200">
                          <a:solidFill>
                            <a:schemeClr val="dk1"/>
                          </a:solidFill>
                          <a:latin typeface="Montserrat"/>
                          <a:ea typeface="Montserrat"/>
                          <a:cs typeface="Montserrat"/>
                          <a:sym typeface="Montserrat"/>
                        </a:rPr>
                        <a:t> </a:t>
                      </a:r>
                      <a:r>
                        <a:rPr b="1" lang="en-US" sz="1200" u="none" cap="none" strike="noStrike">
                          <a:solidFill>
                            <a:schemeClr val="dk1"/>
                          </a:solidFill>
                          <a:latin typeface="Montserrat"/>
                          <a:ea typeface="Montserrat"/>
                          <a:cs typeface="Montserrat"/>
                          <a:sym typeface="Montserrat"/>
                        </a:rPr>
                        <a:t>Epithelium:</a:t>
                      </a:r>
                      <a:br>
                        <a:rPr lang="en-US" sz="1200" u="none" cap="none" strike="noStrike">
                          <a:solidFill>
                            <a:schemeClr val="dk1"/>
                          </a:solidFill>
                          <a:latin typeface="Montserrat"/>
                          <a:ea typeface="Montserrat"/>
                          <a:cs typeface="Montserrat"/>
                          <a:sym typeface="Montserrat"/>
                        </a:rPr>
                      </a:br>
                      <a:r>
                        <a:rPr lang="en-US" sz="1200" u="none" cap="none" strike="noStrike">
                          <a:solidFill>
                            <a:srgbClr val="CC0000"/>
                          </a:solidFill>
                          <a:latin typeface="Montserrat"/>
                          <a:ea typeface="Montserrat"/>
                          <a:cs typeface="Montserrat"/>
                          <a:sym typeface="Montserrat"/>
                        </a:rPr>
                        <a:t>pseudostratified columnar epithelium</a:t>
                      </a:r>
                      <a:r>
                        <a:rPr b="1" lang="en-US" sz="1200" u="none" cap="none" strike="noStrike">
                          <a:solidFill>
                            <a:srgbClr val="CC0000"/>
                          </a:solidFill>
                          <a:latin typeface="Montserrat"/>
                          <a:ea typeface="Montserrat"/>
                          <a:cs typeface="Montserrat"/>
                          <a:sym typeface="Montserrat"/>
                        </a:rPr>
                        <a:t> with stereocilia</a:t>
                      </a:r>
                      <a:endParaRPr b="1" sz="1200">
                        <a:solidFill>
                          <a:srgbClr val="CC0000"/>
                        </a:solidFill>
                      </a:endParaRPr>
                    </a:p>
                    <a:p>
                      <a:pPr indent="-76200" lvl="0" marL="274320" marR="0" rtl="0" algn="l">
                        <a:lnSpc>
                          <a:spcPct val="100000"/>
                        </a:lnSpc>
                        <a:spcBef>
                          <a:spcPts val="300"/>
                        </a:spcBef>
                        <a:spcAft>
                          <a:spcPts val="0"/>
                        </a:spcAft>
                        <a:buClr>
                          <a:srgbClr val="000000"/>
                        </a:buClr>
                        <a:buSzPts val="1200"/>
                        <a:buFont typeface="Arial"/>
                        <a:buAutoNum type="arabicPeriod"/>
                      </a:pPr>
                      <a:r>
                        <a:rPr b="1" lang="en-US" sz="1200">
                          <a:solidFill>
                            <a:schemeClr val="dk1"/>
                          </a:solidFill>
                          <a:latin typeface="Montserrat"/>
                          <a:ea typeface="Montserrat"/>
                          <a:cs typeface="Montserrat"/>
                          <a:sym typeface="Montserrat"/>
                        </a:rPr>
                        <a:t> </a:t>
                      </a:r>
                      <a:r>
                        <a:rPr b="1" lang="en-US" sz="1200" u="none" cap="none" strike="noStrike">
                          <a:solidFill>
                            <a:schemeClr val="dk1"/>
                          </a:solidFill>
                          <a:latin typeface="Montserrat"/>
                          <a:ea typeface="Montserrat"/>
                          <a:cs typeface="Montserrat"/>
                          <a:sym typeface="Montserrat"/>
                        </a:rPr>
                        <a:t>Basal lamina.</a:t>
                      </a:r>
                      <a:endParaRPr sz="1200"/>
                    </a:p>
                    <a:p>
                      <a:pPr indent="-76200" lvl="0" marL="274320" marR="0" rtl="0" algn="l">
                        <a:lnSpc>
                          <a:spcPct val="100000"/>
                        </a:lnSpc>
                        <a:spcBef>
                          <a:spcPts val="300"/>
                        </a:spcBef>
                        <a:spcAft>
                          <a:spcPts val="0"/>
                        </a:spcAft>
                        <a:buClr>
                          <a:srgbClr val="000000"/>
                        </a:buClr>
                        <a:buSzPts val="1200"/>
                        <a:buFont typeface="Arial"/>
                        <a:buAutoNum type="arabicPeriod"/>
                      </a:pPr>
                      <a:r>
                        <a:rPr lang="en-US" sz="1200"/>
                        <a:t> </a:t>
                      </a:r>
                      <a:r>
                        <a:rPr b="1" lang="en-US" sz="1200" u="none" cap="none" strike="noStrike">
                          <a:solidFill>
                            <a:schemeClr val="dk1"/>
                          </a:solidFill>
                          <a:latin typeface="Montserrat"/>
                          <a:ea typeface="Montserrat"/>
                          <a:cs typeface="Montserrat"/>
                          <a:sym typeface="Montserrat"/>
                        </a:rPr>
                        <a:t>Loose C.T.</a:t>
                      </a:r>
                      <a:endParaRPr sz="1200"/>
                    </a:p>
                    <a:p>
                      <a:pPr indent="-76200" lvl="0" marL="274320" marR="0" rtl="0" algn="l">
                        <a:lnSpc>
                          <a:spcPct val="100000"/>
                        </a:lnSpc>
                        <a:spcBef>
                          <a:spcPts val="300"/>
                        </a:spcBef>
                        <a:spcAft>
                          <a:spcPts val="0"/>
                        </a:spcAft>
                        <a:buClr>
                          <a:srgbClr val="000000"/>
                        </a:buClr>
                        <a:buSzPts val="1200"/>
                        <a:buFont typeface="Arial"/>
                        <a:buAutoNum type="arabicPeriod" startAt="4"/>
                      </a:pPr>
                      <a:r>
                        <a:rPr b="1" lang="en-US" sz="1200">
                          <a:solidFill>
                            <a:schemeClr val="dk1"/>
                          </a:solidFill>
                          <a:latin typeface="Montserrat"/>
                          <a:ea typeface="Montserrat"/>
                          <a:cs typeface="Montserrat"/>
                          <a:sym typeface="Montserrat"/>
                        </a:rPr>
                        <a:t> L</a:t>
                      </a:r>
                      <a:r>
                        <a:rPr b="1" lang="en-US" sz="1200" u="none" cap="none" strike="noStrike">
                          <a:solidFill>
                            <a:schemeClr val="dk1"/>
                          </a:solidFill>
                          <a:latin typeface="Montserrat"/>
                          <a:ea typeface="Montserrat"/>
                          <a:cs typeface="Montserrat"/>
                          <a:sym typeface="Montserrat"/>
                        </a:rPr>
                        <a:t>ayer of circularly-arranged smooth</a:t>
                      </a:r>
                      <a:r>
                        <a:rPr b="1" lang="en-US" sz="1200">
                          <a:solidFill>
                            <a:schemeClr val="dk1"/>
                          </a:solidFill>
                          <a:latin typeface="Montserrat"/>
                          <a:ea typeface="Montserrat"/>
                          <a:cs typeface="Montserrat"/>
                          <a:sym typeface="Montserrat"/>
                        </a:rPr>
                        <a:t> </a:t>
                      </a:r>
                      <a:r>
                        <a:rPr b="1" lang="en-US" sz="1200" u="none" cap="none" strike="noStrike">
                          <a:solidFill>
                            <a:schemeClr val="dk1"/>
                          </a:solidFill>
                          <a:latin typeface="Montserrat"/>
                          <a:ea typeface="Montserrat"/>
                          <a:cs typeface="Montserrat"/>
                          <a:sym typeface="Montserrat"/>
                        </a:rPr>
                        <a:t>muscle cells.</a:t>
                      </a:r>
                      <a:endParaRPr sz="1200"/>
                    </a:p>
                    <a:p>
                      <a:pPr indent="0" lvl="0" marL="274320" marR="0" rtl="0" algn="l">
                        <a:lnSpc>
                          <a:spcPct val="90000"/>
                        </a:lnSpc>
                        <a:spcBef>
                          <a:spcPts val="0"/>
                        </a:spcBef>
                        <a:spcAft>
                          <a:spcPts val="0"/>
                        </a:spcAft>
                        <a:buClr>
                          <a:srgbClr val="000000"/>
                        </a:buClr>
                        <a:buSzPts val="1400"/>
                        <a:buFont typeface="Arial"/>
                        <a:buNone/>
                      </a:pPr>
                      <a:r>
                        <a:t/>
                      </a:r>
                      <a:endParaRPr b="1" sz="1200" u="none" cap="none" strike="noStrike">
                        <a:solidFill>
                          <a:schemeClr val="dk1"/>
                        </a:solidFill>
                        <a:latin typeface="Montserrat"/>
                        <a:ea typeface="Montserrat"/>
                        <a:cs typeface="Montserrat"/>
                        <a:sym typeface="Montserrat"/>
                      </a:endParaRPr>
                    </a:p>
                    <a:p>
                      <a:pPr indent="-76200" lvl="0" marL="274320" marR="0" rtl="0" algn="l">
                        <a:lnSpc>
                          <a:spcPct val="100000"/>
                        </a:lnSpc>
                        <a:spcBef>
                          <a:spcPts val="0"/>
                        </a:spcBef>
                        <a:spcAft>
                          <a:spcPts val="0"/>
                        </a:spcAft>
                        <a:buClr>
                          <a:srgbClr val="000000"/>
                        </a:buClr>
                        <a:buSzPts val="1200"/>
                        <a:buFont typeface="Arial"/>
                        <a:buChar char="•"/>
                      </a:pPr>
                      <a:r>
                        <a:rPr lang="en-US" sz="1200" u="none" cap="none" strike="noStrike">
                          <a:solidFill>
                            <a:srgbClr val="A5A5A5"/>
                          </a:solidFill>
                          <a:latin typeface="Montserrat"/>
                          <a:ea typeface="Montserrat"/>
                          <a:cs typeface="Montserrat"/>
                          <a:sym typeface="Montserrat"/>
                        </a:rPr>
                        <a:t>A single tubule; 4-6 m in length.</a:t>
                      </a:r>
                      <a:endParaRPr sz="1200"/>
                    </a:p>
                    <a:p>
                      <a:pPr indent="-76200" lvl="0" marL="274320" marR="0" rtl="0" algn="l">
                        <a:lnSpc>
                          <a:spcPct val="100000"/>
                        </a:lnSpc>
                        <a:spcBef>
                          <a:spcPts val="0"/>
                        </a:spcBef>
                        <a:spcAft>
                          <a:spcPts val="0"/>
                        </a:spcAft>
                        <a:buClr>
                          <a:srgbClr val="000000"/>
                        </a:buClr>
                        <a:buSzPts val="1200"/>
                        <a:buFont typeface="Arial"/>
                        <a:buChar char="•"/>
                      </a:pPr>
                      <a:r>
                        <a:rPr lang="en-US" sz="1200" u="none" cap="none" strike="noStrike">
                          <a:solidFill>
                            <a:srgbClr val="A5A5A5"/>
                          </a:solidFill>
                          <a:latin typeface="Montserrat"/>
                          <a:ea typeface="Montserrat"/>
                          <a:cs typeface="Montserrat"/>
                          <a:sym typeface="Montserrat"/>
                        </a:rPr>
                        <a:t>Highly convoluted to form a compact organ 7.5 cm long.</a:t>
                      </a:r>
                      <a:endParaRPr sz="1200"/>
                    </a:p>
                    <a:p>
                      <a:pPr indent="-76200" lvl="0" marL="274320" marR="0" rtl="0" algn="l">
                        <a:lnSpc>
                          <a:spcPct val="100000"/>
                        </a:lnSpc>
                        <a:spcBef>
                          <a:spcPts val="0"/>
                        </a:spcBef>
                        <a:spcAft>
                          <a:spcPts val="0"/>
                        </a:spcAft>
                        <a:buClr>
                          <a:srgbClr val="000000"/>
                        </a:buClr>
                        <a:buSzPts val="1200"/>
                        <a:buFont typeface="Arial"/>
                        <a:buChar char="•"/>
                      </a:pPr>
                      <a:r>
                        <a:rPr lang="en-US" sz="1200" u="none" cap="none" strike="noStrike">
                          <a:solidFill>
                            <a:srgbClr val="A5A5A5"/>
                          </a:solidFill>
                          <a:latin typeface="Montserrat"/>
                          <a:ea typeface="Montserrat"/>
                          <a:cs typeface="Montserrat"/>
                          <a:sym typeface="Montserrat"/>
                        </a:rPr>
                        <a:t>Divided into head, body &amp;  tail.</a:t>
                      </a:r>
                      <a:endParaRPr sz="1200"/>
                    </a:p>
                    <a:p>
                      <a:pPr indent="-76200" lvl="0" marL="274320" marR="0" rtl="0" algn="l">
                        <a:lnSpc>
                          <a:spcPct val="100000"/>
                        </a:lnSpc>
                        <a:spcBef>
                          <a:spcPts val="0"/>
                        </a:spcBef>
                        <a:spcAft>
                          <a:spcPts val="0"/>
                        </a:spcAft>
                        <a:buClr>
                          <a:srgbClr val="000000"/>
                        </a:buClr>
                        <a:buSzPts val="1200"/>
                        <a:buFont typeface="Arial"/>
                        <a:buChar char="•"/>
                      </a:pPr>
                      <a:r>
                        <a:rPr lang="en-US" sz="1200" u="none" cap="none" strike="noStrike">
                          <a:solidFill>
                            <a:srgbClr val="A5A5A5"/>
                          </a:solidFill>
                          <a:latin typeface="Montserrat"/>
                          <a:ea typeface="Montserrat"/>
                          <a:cs typeface="Montserrat"/>
                          <a:sym typeface="Montserrat"/>
                        </a:rPr>
                        <a:t>The tail gives rise to the vas deferens.</a:t>
                      </a:r>
                      <a:endParaRPr sz="1200"/>
                    </a:p>
                    <a:p>
                      <a:pPr indent="0" lvl="0" marL="274320" marR="0" rtl="0" algn="l">
                        <a:lnSpc>
                          <a:spcPct val="90000"/>
                        </a:lnSpc>
                        <a:spcBef>
                          <a:spcPts val="0"/>
                        </a:spcBef>
                        <a:spcAft>
                          <a:spcPts val="0"/>
                        </a:spcAft>
                        <a:buClr>
                          <a:srgbClr val="000000"/>
                        </a:buClr>
                        <a:buSzPts val="1400"/>
                        <a:buFont typeface="Arial"/>
                        <a:buNone/>
                      </a:pPr>
                      <a:r>
                        <a:t/>
                      </a:r>
                      <a:endParaRPr b="1" sz="1200" u="none" cap="none" strike="noStrike">
                        <a:solidFill>
                          <a:schemeClr val="dk1"/>
                        </a:solidFill>
                        <a:latin typeface="Montserrat"/>
                        <a:ea typeface="Montserrat"/>
                        <a:cs typeface="Montserrat"/>
                        <a:sym typeface="Montserrat"/>
                      </a:endParaRPr>
                    </a:p>
                  </a:txBody>
                  <a:tcPr marT="914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76200" lvl="0" marL="114300" marR="0" rtl="0" algn="l">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Montserrat"/>
                          <a:ea typeface="Montserrat"/>
                          <a:cs typeface="Montserrat"/>
                          <a:sym typeface="Montserrat"/>
                        </a:rPr>
                        <a:t>It is a muscular narrow tube with irregular lumen.</a:t>
                      </a:r>
                      <a:endParaRPr sz="1200"/>
                    </a:p>
                    <a:p>
                      <a:pPr indent="0" lvl="0" marL="114300" marR="0" rtl="0" algn="l">
                        <a:lnSpc>
                          <a:spcPct val="115000"/>
                        </a:lnSpc>
                        <a:spcBef>
                          <a:spcPts val="0"/>
                        </a:spcBef>
                        <a:spcAft>
                          <a:spcPts val="0"/>
                        </a:spcAft>
                        <a:buNone/>
                      </a:pPr>
                      <a:r>
                        <a:rPr b="1" lang="en-US" sz="1200" u="none" cap="none" strike="noStrike">
                          <a:solidFill>
                            <a:schemeClr val="dk1"/>
                          </a:solidFill>
                          <a:latin typeface="Montserrat"/>
                          <a:ea typeface="Montserrat"/>
                          <a:cs typeface="Montserrat"/>
                          <a:sym typeface="Montserrat"/>
                        </a:rPr>
                        <a:t>Structure:</a:t>
                      </a:r>
                      <a:endParaRPr sz="1200"/>
                    </a:p>
                    <a:p>
                      <a:pPr indent="0" lvl="0" marL="114300" marR="0" rtl="0" algn="l">
                        <a:lnSpc>
                          <a:spcPct val="115000"/>
                        </a:lnSpc>
                        <a:spcBef>
                          <a:spcPts val="0"/>
                        </a:spcBef>
                        <a:spcAft>
                          <a:spcPts val="0"/>
                        </a:spcAft>
                        <a:buClr>
                          <a:srgbClr val="000000"/>
                        </a:buClr>
                        <a:buSzPts val="1400"/>
                        <a:buFont typeface="Arial"/>
                        <a:buNone/>
                      </a:pPr>
                      <a:r>
                        <a:rPr b="1" lang="en-US" sz="1200" u="none" cap="none" strike="noStrike">
                          <a:solidFill>
                            <a:schemeClr val="dk1"/>
                          </a:solidFill>
                          <a:latin typeface="Montserrat"/>
                          <a:ea typeface="Montserrat"/>
                          <a:cs typeface="Montserrat"/>
                          <a:sym typeface="Montserrat"/>
                        </a:rPr>
                        <a:t>1</a:t>
                      </a:r>
                      <a:r>
                        <a:rPr b="1" lang="en-US" sz="1200">
                          <a:solidFill>
                            <a:schemeClr val="dk1"/>
                          </a:solidFill>
                          <a:latin typeface="Montserrat"/>
                          <a:ea typeface="Montserrat"/>
                          <a:cs typeface="Montserrat"/>
                          <a:sym typeface="Montserrat"/>
                        </a:rPr>
                        <a:t>.</a:t>
                      </a:r>
                      <a:r>
                        <a:rPr b="1" lang="en-US" sz="1200">
                          <a:solidFill>
                            <a:schemeClr val="dk1"/>
                          </a:solidFill>
                          <a:latin typeface="Montserrat"/>
                          <a:ea typeface="Montserrat"/>
                          <a:cs typeface="Montserrat"/>
                          <a:sym typeface="Montserrat"/>
                        </a:rPr>
                        <a:t> </a:t>
                      </a:r>
                      <a:r>
                        <a:rPr b="1" lang="en-US" sz="1200" u="none" cap="none" strike="noStrike">
                          <a:solidFill>
                            <a:schemeClr val="dk1"/>
                          </a:solidFill>
                          <a:latin typeface="Montserrat"/>
                          <a:ea typeface="Montserrat"/>
                          <a:cs typeface="Montserrat"/>
                          <a:sym typeface="Montserrat"/>
                        </a:rPr>
                        <a:t>Mucosa:</a:t>
                      </a:r>
                      <a:r>
                        <a:rPr b="1" lang="en-US" sz="1200" u="none" cap="none" strike="noStrike">
                          <a:solidFill>
                            <a:srgbClr val="CC0000"/>
                          </a:solidFill>
                          <a:latin typeface="Montserrat"/>
                          <a:ea typeface="Montserrat"/>
                          <a:cs typeface="Montserrat"/>
                          <a:sym typeface="Montserrat"/>
                        </a:rPr>
                        <a:t> </a:t>
                      </a:r>
                      <a:r>
                        <a:rPr lang="en-US" sz="1200" u="none" cap="none" strike="noStrike">
                          <a:solidFill>
                            <a:srgbClr val="CC0000"/>
                          </a:solidFill>
                          <a:latin typeface="Montserrat"/>
                          <a:ea typeface="Montserrat"/>
                          <a:cs typeface="Montserrat"/>
                          <a:sym typeface="Montserrat"/>
                        </a:rPr>
                        <a:t>pseudostratified columnar epithelium with </a:t>
                      </a:r>
                      <a:r>
                        <a:rPr lang="en-US" sz="1200" u="none" cap="none" strike="noStrike">
                          <a:solidFill>
                            <a:srgbClr val="CC0000"/>
                          </a:solidFill>
                          <a:latin typeface="Montserrat"/>
                          <a:ea typeface="Montserrat"/>
                          <a:cs typeface="Montserrat"/>
                          <a:sym typeface="Montserrat"/>
                        </a:rPr>
                        <a:t>stereocilia (immotile cilia)</a:t>
                      </a:r>
                      <a:r>
                        <a:rPr lang="en-US" sz="1200" u="none" cap="none" strike="noStrike">
                          <a:solidFill>
                            <a:srgbClr val="CC0000"/>
                          </a:solidFill>
                          <a:latin typeface="Montserrat"/>
                          <a:ea typeface="Montserrat"/>
                          <a:cs typeface="Montserrat"/>
                          <a:sym typeface="Montserrat"/>
                        </a:rPr>
                        <a:t> on a corium of loose C.T.</a:t>
                      </a:r>
                      <a:endParaRPr sz="1200">
                        <a:solidFill>
                          <a:srgbClr val="CC0000"/>
                        </a:solidFill>
                      </a:endParaRPr>
                    </a:p>
                    <a:p>
                      <a:pPr indent="0" lvl="0" marL="114300" marR="0" rtl="0" algn="l">
                        <a:lnSpc>
                          <a:spcPct val="115000"/>
                        </a:lnSpc>
                        <a:spcBef>
                          <a:spcPts val="300"/>
                        </a:spcBef>
                        <a:spcAft>
                          <a:spcPts val="0"/>
                        </a:spcAft>
                        <a:buClr>
                          <a:srgbClr val="000000"/>
                        </a:buClr>
                        <a:buSzPts val="1400"/>
                        <a:buFont typeface="Arial"/>
                        <a:buNone/>
                      </a:pPr>
                      <a:r>
                        <a:rPr b="1" lang="en-US" sz="1200" u="none" cap="none" strike="noStrike">
                          <a:solidFill>
                            <a:schemeClr val="dk1"/>
                          </a:solidFill>
                          <a:latin typeface="Montserrat"/>
                          <a:ea typeface="Montserrat"/>
                          <a:cs typeface="Montserrat"/>
                          <a:sym typeface="Montserrat"/>
                        </a:rPr>
                        <a:t>2. </a:t>
                      </a:r>
                      <a:r>
                        <a:rPr b="1" lang="en-US" sz="1200">
                          <a:solidFill>
                            <a:schemeClr val="dk1"/>
                          </a:solidFill>
                          <a:latin typeface="Montserrat"/>
                          <a:ea typeface="Montserrat"/>
                          <a:cs typeface="Montserrat"/>
                          <a:sym typeface="Montserrat"/>
                        </a:rPr>
                        <a:t> </a:t>
                      </a:r>
                      <a:r>
                        <a:rPr b="1" lang="en-US" sz="1200" u="none" cap="none" strike="noStrike">
                          <a:solidFill>
                            <a:schemeClr val="dk1"/>
                          </a:solidFill>
                          <a:latin typeface="Montserrat"/>
                          <a:ea typeface="Montserrat"/>
                          <a:cs typeface="Montserrat"/>
                          <a:sym typeface="Montserrat"/>
                        </a:rPr>
                        <a:t>Musculosa</a:t>
                      </a:r>
                      <a:r>
                        <a:rPr lang="en-US" sz="1200" u="none" cap="none" strike="noStrike">
                          <a:solidFill>
                            <a:schemeClr val="dk1"/>
                          </a:solidFill>
                          <a:latin typeface="Montserrat"/>
                          <a:ea typeface="Montserrat"/>
                          <a:cs typeface="Montserrat"/>
                          <a:sym typeface="Montserrat"/>
                        </a:rPr>
                        <a:t> (thick; </a:t>
                      </a:r>
                      <a:r>
                        <a:rPr b="1" lang="en-US" sz="1200" u="none" cap="none" strike="noStrike">
                          <a:solidFill>
                            <a:schemeClr val="dk1"/>
                          </a:solidFill>
                          <a:latin typeface="Montserrat"/>
                          <a:ea typeface="Montserrat"/>
                          <a:cs typeface="Montserrat"/>
                          <a:sym typeface="Montserrat"/>
                        </a:rPr>
                        <a:t>3 layers</a:t>
                      </a:r>
                      <a:r>
                        <a:rPr lang="en-US" sz="1200" u="none" cap="none" strike="noStrike">
                          <a:solidFill>
                            <a:schemeClr val="dk1"/>
                          </a:solidFill>
                          <a:latin typeface="Montserrat"/>
                          <a:ea typeface="Montserrat"/>
                          <a:cs typeface="Montserrat"/>
                          <a:sym typeface="Montserrat"/>
                        </a:rPr>
                        <a:t>):</a:t>
                      </a:r>
                      <a:endParaRPr sz="1200"/>
                    </a:p>
                    <a:p>
                      <a:pPr indent="-304800" lvl="0" marL="914400" marR="0" rtl="0" algn="l">
                        <a:lnSpc>
                          <a:spcPct val="115000"/>
                        </a:lnSpc>
                        <a:spcBef>
                          <a:spcPts val="0"/>
                        </a:spcBef>
                        <a:spcAft>
                          <a:spcPts val="0"/>
                        </a:spcAft>
                        <a:buClr>
                          <a:schemeClr val="dk1"/>
                        </a:buClr>
                        <a:buSzPts val="1200"/>
                        <a:buFont typeface="Montserrat"/>
                        <a:buAutoNum type="arabicPeriod"/>
                      </a:pPr>
                      <a:r>
                        <a:rPr lang="en-US" sz="1200">
                          <a:solidFill>
                            <a:schemeClr val="dk1"/>
                          </a:solidFill>
                          <a:latin typeface="Montserrat"/>
                          <a:ea typeface="Montserrat"/>
                          <a:cs typeface="Montserrat"/>
                          <a:sym typeface="Montserrat"/>
                        </a:rPr>
                        <a:t>i</a:t>
                      </a:r>
                      <a:r>
                        <a:rPr lang="en-US" sz="1200" u="none" cap="none" strike="noStrike">
                          <a:solidFill>
                            <a:schemeClr val="dk1"/>
                          </a:solidFill>
                          <a:latin typeface="Montserrat"/>
                          <a:ea typeface="Montserrat"/>
                          <a:cs typeface="Montserrat"/>
                          <a:sym typeface="Montserrat"/>
                        </a:rPr>
                        <a:t>nner longitudinal layer</a:t>
                      </a:r>
                      <a:endParaRPr sz="1200">
                        <a:solidFill>
                          <a:schemeClr val="dk1"/>
                        </a:solidFill>
                        <a:latin typeface="Montserrat"/>
                        <a:ea typeface="Montserrat"/>
                        <a:cs typeface="Montserrat"/>
                        <a:sym typeface="Montserrat"/>
                      </a:endParaRPr>
                    </a:p>
                    <a:p>
                      <a:pPr indent="-304800" lvl="0" marL="914400" marR="0" rtl="0" algn="l">
                        <a:lnSpc>
                          <a:spcPct val="115000"/>
                        </a:lnSpc>
                        <a:spcBef>
                          <a:spcPts val="0"/>
                        </a:spcBef>
                        <a:spcAft>
                          <a:spcPts val="0"/>
                        </a:spcAft>
                        <a:buClr>
                          <a:schemeClr val="dk1"/>
                        </a:buClr>
                        <a:buSzPts val="1200"/>
                        <a:buFont typeface="Montserrat"/>
                        <a:buAutoNum type="arabicPeriod"/>
                      </a:pPr>
                      <a:r>
                        <a:rPr lang="en-US" sz="1200" u="none" cap="none" strike="noStrike">
                          <a:solidFill>
                            <a:schemeClr val="dk1"/>
                          </a:solidFill>
                          <a:latin typeface="Montserrat"/>
                          <a:ea typeface="Montserrat"/>
                          <a:cs typeface="Montserrat"/>
                          <a:sym typeface="Montserrat"/>
                        </a:rPr>
                        <a:t>Middle circular la</a:t>
                      </a:r>
                      <a:r>
                        <a:rPr lang="en-US" sz="1200" u="none" cap="none" strike="noStrike">
                          <a:solidFill>
                            <a:schemeClr val="dk1"/>
                          </a:solidFill>
                          <a:latin typeface="Montserrat"/>
                          <a:ea typeface="Montserrat"/>
                          <a:cs typeface="Montserrat"/>
                          <a:sym typeface="Montserrat"/>
                        </a:rPr>
                        <a:t>yer</a:t>
                      </a:r>
                      <a:endParaRPr sz="1200">
                        <a:solidFill>
                          <a:schemeClr val="dk1"/>
                        </a:solidFill>
                        <a:latin typeface="Montserrat"/>
                        <a:ea typeface="Montserrat"/>
                        <a:cs typeface="Montserrat"/>
                        <a:sym typeface="Montserrat"/>
                      </a:endParaRPr>
                    </a:p>
                    <a:p>
                      <a:pPr indent="-304800" lvl="0" marL="914400" marR="0" rtl="0" algn="l">
                        <a:lnSpc>
                          <a:spcPct val="115000"/>
                        </a:lnSpc>
                        <a:spcBef>
                          <a:spcPts val="0"/>
                        </a:spcBef>
                        <a:spcAft>
                          <a:spcPts val="0"/>
                        </a:spcAft>
                        <a:buClr>
                          <a:schemeClr val="dk1"/>
                        </a:buClr>
                        <a:buSzPts val="1200"/>
                        <a:buFont typeface="Montserrat"/>
                        <a:buAutoNum type="arabicPeriod"/>
                      </a:pPr>
                      <a:r>
                        <a:rPr lang="en-US" sz="1200" u="none" cap="none" strike="noStrike">
                          <a:solidFill>
                            <a:schemeClr val="dk1"/>
                          </a:solidFill>
                          <a:latin typeface="Montserrat"/>
                          <a:ea typeface="Montserrat"/>
                          <a:cs typeface="Montserrat"/>
                          <a:sym typeface="Montserrat"/>
                        </a:rPr>
                        <a:t>Outer longitudinal layer</a:t>
                      </a:r>
                      <a:endParaRPr sz="1200"/>
                    </a:p>
                    <a:p>
                      <a:pPr indent="0" lvl="0" marL="114300" marR="0" rtl="0" algn="l">
                        <a:lnSpc>
                          <a:spcPct val="115000"/>
                        </a:lnSpc>
                        <a:spcBef>
                          <a:spcPts val="300"/>
                        </a:spcBef>
                        <a:spcAft>
                          <a:spcPts val="0"/>
                        </a:spcAft>
                        <a:buClr>
                          <a:srgbClr val="000000"/>
                        </a:buClr>
                        <a:buSzPts val="1400"/>
                        <a:buFont typeface="Arial"/>
                        <a:buNone/>
                      </a:pPr>
                      <a:r>
                        <a:rPr b="1" lang="en-US" sz="1200" u="none" cap="none" strike="noStrike">
                          <a:solidFill>
                            <a:schemeClr val="dk1"/>
                          </a:solidFill>
                          <a:latin typeface="Montserrat"/>
                          <a:ea typeface="Montserrat"/>
                          <a:cs typeface="Montserrat"/>
                          <a:sym typeface="Montserrat"/>
                        </a:rPr>
                        <a:t>3. Adventitia: </a:t>
                      </a:r>
                      <a:r>
                        <a:rPr lang="en-US" sz="1200" u="none" cap="none" strike="noStrike">
                          <a:solidFill>
                            <a:schemeClr val="dk1"/>
                          </a:solidFill>
                          <a:latin typeface="Montserrat"/>
                          <a:ea typeface="Montserrat"/>
                          <a:cs typeface="Montserrat"/>
                          <a:sym typeface="Montserrat"/>
                        </a:rPr>
                        <a:t>loose C.T. </a:t>
                      </a:r>
                      <a:endParaRPr sz="1200"/>
                    </a:p>
                    <a:p>
                      <a:pPr indent="0" lvl="0" marL="114300" marR="0" rtl="0" algn="l">
                        <a:lnSpc>
                          <a:spcPct val="115000"/>
                        </a:lnSpc>
                        <a:spcBef>
                          <a:spcPts val="0"/>
                        </a:spcBef>
                        <a:spcAft>
                          <a:spcPts val="0"/>
                        </a:spcAft>
                        <a:buClr>
                          <a:srgbClr val="000000"/>
                        </a:buClr>
                        <a:buSzPts val="1400"/>
                        <a:buFont typeface="Arial"/>
                        <a:buNone/>
                      </a:pPr>
                      <a:r>
                        <a:t/>
                      </a:r>
                      <a:endParaRPr sz="1200" u="none" cap="none" strike="noStrike">
                        <a:solidFill>
                          <a:schemeClr val="dk1"/>
                        </a:solidFill>
                        <a:latin typeface="Montserrat"/>
                        <a:ea typeface="Montserrat"/>
                        <a:cs typeface="Montserrat"/>
                        <a:sym typeface="Montserrat"/>
                      </a:endParaRPr>
                    </a:p>
                    <a:p>
                      <a:pPr indent="0" lvl="0" marL="114300" marR="0" rtl="0" algn="l">
                        <a:lnSpc>
                          <a:spcPct val="100000"/>
                        </a:lnSpc>
                        <a:spcBef>
                          <a:spcPts val="0"/>
                        </a:spcBef>
                        <a:spcAft>
                          <a:spcPts val="0"/>
                        </a:spcAft>
                        <a:buClr>
                          <a:srgbClr val="000000"/>
                        </a:buClr>
                        <a:buSzPts val="1200"/>
                        <a:buFont typeface="Arial"/>
                        <a:buNone/>
                      </a:pPr>
                      <a:r>
                        <a:rPr lang="en-US" sz="1200" u="none" cap="none" strike="noStrike">
                          <a:solidFill>
                            <a:srgbClr val="A5A5A5"/>
                          </a:solidFill>
                          <a:latin typeface="Montserrat"/>
                          <a:ea typeface="Montserrat"/>
                          <a:cs typeface="Montserrat"/>
                          <a:sym typeface="Montserrat"/>
                        </a:rPr>
                        <a:t>starting at the tail of the epididymis, enters the abdomen through the inguinal canal to join the duct of the seminal vesicle to form the ejaculatory duct. Length is about 30 cm.</a:t>
                      </a:r>
                      <a:endParaRPr sz="1200" u="none" cap="none" strike="noStrike">
                        <a:solidFill>
                          <a:schemeClr val="dk1"/>
                        </a:solidFill>
                        <a:latin typeface="Montserrat"/>
                        <a:ea typeface="Montserrat"/>
                        <a:cs typeface="Montserrat"/>
                        <a:sym typeface="Montserrat"/>
                      </a:endParaRPr>
                    </a:p>
                  </a:txBody>
                  <a:tcPr marT="914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33350" lvl="0" marL="228600" marR="0" rtl="0" algn="l">
                        <a:lnSpc>
                          <a:spcPct val="100000"/>
                        </a:lnSpc>
                        <a:spcBef>
                          <a:spcPts val="0"/>
                        </a:spcBef>
                        <a:spcAft>
                          <a:spcPts val="0"/>
                        </a:spcAft>
                        <a:buClr>
                          <a:schemeClr val="dk1"/>
                        </a:buClr>
                        <a:buSzPts val="1200"/>
                        <a:buFont typeface="Montserrat"/>
                        <a:buAutoNum type="arabicPeriod"/>
                      </a:pPr>
                      <a:r>
                        <a:rPr b="1" lang="en-US" sz="1200" u="none" cap="none" strike="noStrike">
                          <a:solidFill>
                            <a:schemeClr val="dk1"/>
                          </a:solidFill>
                          <a:latin typeface="Montserrat"/>
                          <a:ea typeface="Montserrat"/>
                          <a:cs typeface="Montserrat"/>
                          <a:sym typeface="Montserrat"/>
                        </a:rPr>
                        <a:t>Mucosa: </a:t>
                      </a:r>
                      <a:r>
                        <a:rPr lang="en-US" sz="1200" u="none" cap="none" strike="noStrike">
                          <a:solidFill>
                            <a:schemeClr val="dk1"/>
                          </a:solidFill>
                          <a:latin typeface="Montserrat"/>
                          <a:ea typeface="Montserrat"/>
                          <a:cs typeface="Montserrat"/>
                          <a:sym typeface="Montserrat"/>
                        </a:rPr>
                        <a:t>is highly folded.</a:t>
                      </a:r>
                      <a:endParaRPr sz="1200">
                        <a:solidFill>
                          <a:schemeClr val="dk1"/>
                        </a:solidFill>
                        <a:latin typeface="Montserrat"/>
                        <a:ea typeface="Montserrat"/>
                        <a:cs typeface="Montserrat"/>
                        <a:sym typeface="Montserrat"/>
                      </a:endParaRPr>
                    </a:p>
                    <a:p>
                      <a:pPr indent="-304800" lvl="0" marL="457200" marR="0" rtl="0" algn="l">
                        <a:lnSpc>
                          <a:spcPct val="100000"/>
                        </a:lnSpc>
                        <a:spcBef>
                          <a:spcPts val="500"/>
                        </a:spcBef>
                        <a:spcAft>
                          <a:spcPts val="0"/>
                        </a:spcAft>
                        <a:buClr>
                          <a:schemeClr val="dk1"/>
                        </a:buClr>
                        <a:buSzPts val="1200"/>
                        <a:buFont typeface="Montserrat"/>
                        <a:buChar char="●"/>
                      </a:pPr>
                      <a:r>
                        <a:rPr lang="en-US" sz="1200" u="sng" cap="none" strike="noStrike">
                          <a:solidFill>
                            <a:schemeClr val="dk1"/>
                          </a:solidFill>
                          <a:latin typeface="Montserrat"/>
                          <a:ea typeface="Montserrat"/>
                          <a:cs typeface="Montserrat"/>
                          <a:sym typeface="Montserrat"/>
                        </a:rPr>
                        <a:t>Epithelium: </a:t>
                      </a:r>
                      <a:r>
                        <a:rPr lang="en-US" sz="1200" u="none" cap="none" strike="noStrike">
                          <a:solidFill>
                            <a:schemeClr val="dk1"/>
                          </a:solidFill>
                          <a:latin typeface="Montserrat"/>
                          <a:ea typeface="Montserrat"/>
                          <a:cs typeface="Montserrat"/>
                          <a:sym typeface="Montserrat"/>
                        </a:rPr>
                        <a:t>pseudostratified</a:t>
                      </a:r>
                      <a:r>
                        <a:rPr lang="en-US" sz="1200">
                          <a:solidFill>
                            <a:schemeClr val="dk1"/>
                          </a:solidFill>
                          <a:latin typeface="Montserrat"/>
                          <a:ea typeface="Montserrat"/>
                          <a:cs typeface="Montserrat"/>
                          <a:sym typeface="Montserrat"/>
                        </a:rPr>
                        <a:t> </a:t>
                      </a:r>
                      <a:r>
                        <a:rPr lang="en-US" sz="1200" u="none" cap="none" strike="noStrike">
                          <a:solidFill>
                            <a:schemeClr val="dk1"/>
                          </a:solidFill>
                          <a:latin typeface="Montserrat"/>
                          <a:ea typeface="Montserrat"/>
                          <a:cs typeface="Montserrat"/>
                          <a:sym typeface="Montserrat"/>
                        </a:rPr>
                        <a:t>columnar epithelium (</a:t>
                      </a:r>
                      <a:r>
                        <a:rPr lang="en-US" sz="1100" u="none" cap="none" strike="noStrike">
                          <a:solidFill>
                            <a:schemeClr val="dk1"/>
                          </a:solidFill>
                          <a:latin typeface="Montserrat"/>
                          <a:ea typeface="Montserrat"/>
                          <a:cs typeface="Montserrat"/>
                          <a:sym typeface="Montserrat"/>
                        </a:rPr>
                        <a:t>no ster</a:t>
                      </a:r>
                      <a:r>
                        <a:rPr lang="en-US" sz="1100">
                          <a:solidFill>
                            <a:schemeClr val="dk1"/>
                          </a:solidFill>
                          <a:latin typeface="Montserrat"/>
                          <a:ea typeface="Montserrat"/>
                          <a:cs typeface="Montserrat"/>
                          <a:sym typeface="Montserrat"/>
                        </a:rPr>
                        <a:t>eocilia)</a:t>
                      </a:r>
                      <a:endParaRPr sz="1100">
                        <a:solidFill>
                          <a:schemeClr val="dk1"/>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1"/>
                        </a:buClr>
                        <a:buSzPts val="1200"/>
                        <a:buFont typeface="Montserrat"/>
                        <a:buChar char="●"/>
                      </a:pPr>
                      <a:r>
                        <a:rPr lang="en-US" sz="1200" u="sng" cap="none" strike="noStrike">
                          <a:solidFill>
                            <a:schemeClr val="dk1"/>
                          </a:solidFill>
                          <a:latin typeface="Montserrat"/>
                          <a:ea typeface="Montserrat"/>
                          <a:cs typeface="Montserrat"/>
                          <a:sym typeface="Montserrat"/>
                        </a:rPr>
                        <a:t>Lamina propria of C.T.</a:t>
                      </a:r>
                      <a:endParaRPr sz="1200" u="sng"/>
                    </a:p>
                    <a:p>
                      <a:pPr indent="-133350" lvl="0" marL="228600" marR="0" rtl="0" algn="l">
                        <a:lnSpc>
                          <a:spcPct val="100000"/>
                        </a:lnSpc>
                        <a:spcBef>
                          <a:spcPts val="500"/>
                        </a:spcBef>
                        <a:spcAft>
                          <a:spcPts val="0"/>
                        </a:spcAft>
                        <a:buClr>
                          <a:schemeClr val="dk1"/>
                        </a:buClr>
                        <a:buSzPts val="1200"/>
                        <a:buFont typeface="Montserrat"/>
                        <a:buAutoNum type="arabicPeriod"/>
                      </a:pPr>
                      <a:r>
                        <a:rPr b="1" lang="en-US" sz="1200" u="none" cap="none" strike="noStrike">
                          <a:solidFill>
                            <a:schemeClr val="dk1"/>
                          </a:solidFill>
                          <a:latin typeface="Montserrat"/>
                          <a:ea typeface="Montserrat"/>
                          <a:cs typeface="Montserrat"/>
                          <a:sym typeface="Montserrat"/>
                        </a:rPr>
                        <a:t>Musculosa:</a:t>
                      </a:r>
                      <a:r>
                        <a:rPr lang="en-US" sz="1200"/>
                        <a:t> </a:t>
                      </a:r>
                      <a:r>
                        <a:rPr lang="en-US" sz="1200" u="none" cap="none" strike="noStrike">
                          <a:solidFill>
                            <a:schemeClr val="dk1"/>
                          </a:solidFill>
                          <a:latin typeface="Montserrat"/>
                          <a:ea typeface="Montserrat"/>
                          <a:cs typeface="Montserrat"/>
                          <a:sym typeface="Montserrat"/>
                        </a:rPr>
                        <a:t>Inner circular layer</a:t>
                      </a:r>
                      <a:r>
                        <a:rPr lang="en-US" sz="1200">
                          <a:solidFill>
                            <a:schemeClr val="dk1"/>
                          </a:solidFill>
                          <a:latin typeface="Montserrat"/>
                          <a:ea typeface="Montserrat"/>
                          <a:cs typeface="Montserrat"/>
                          <a:sym typeface="Montserrat"/>
                        </a:rPr>
                        <a:t> </a:t>
                      </a:r>
                      <a:r>
                        <a:rPr lang="en-US" sz="1200" u="none" cap="none" strike="noStrike">
                          <a:solidFill>
                            <a:schemeClr val="dk1"/>
                          </a:solidFill>
                          <a:latin typeface="Montserrat"/>
                          <a:ea typeface="Montserrat"/>
                          <a:cs typeface="Montserrat"/>
                          <a:sym typeface="Montserrat"/>
                        </a:rPr>
                        <a:t>Outer longitudinal layer</a:t>
                      </a:r>
                      <a:endParaRPr sz="1200"/>
                    </a:p>
                    <a:p>
                      <a:pPr indent="-133350" lvl="0" marL="228600" marR="0" rtl="0" algn="l">
                        <a:lnSpc>
                          <a:spcPct val="100000"/>
                        </a:lnSpc>
                        <a:spcBef>
                          <a:spcPts val="500"/>
                        </a:spcBef>
                        <a:spcAft>
                          <a:spcPts val="0"/>
                        </a:spcAft>
                        <a:buClr>
                          <a:schemeClr val="dk1"/>
                        </a:buClr>
                        <a:buSzPts val="1200"/>
                        <a:buFont typeface="Montserrat"/>
                        <a:buAutoNum type="arabicPeriod"/>
                      </a:pPr>
                      <a:r>
                        <a:rPr b="1" lang="en-US" sz="1200" u="none" cap="none" strike="noStrike">
                          <a:solidFill>
                            <a:schemeClr val="dk1"/>
                          </a:solidFill>
                          <a:latin typeface="Montserrat"/>
                          <a:ea typeface="Montserrat"/>
                          <a:cs typeface="Montserrat"/>
                          <a:sym typeface="Montserrat"/>
                        </a:rPr>
                        <a:t>Adventitia: </a:t>
                      </a:r>
                      <a:r>
                        <a:rPr lang="en-US" sz="1200" u="none" cap="none" strike="noStrike">
                          <a:solidFill>
                            <a:schemeClr val="dk1"/>
                          </a:solidFill>
                          <a:latin typeface="Montserrat"/>
                          <a:ea typeface="Montserrat"/>
                          <a:cs typeface="Montserrat"/>
                          <a:sym typeface="Montserrat"/>
                        </a:rPr>
                        <a:t>C.T.</a:t>
                      </a:r>
                      <a:endParaRPr sz="1200"/>
                    </a:p>
                    <a:p>
                      <a:pPr indent="0" lvl="0" marL="57150" marR="0" rtl="0" algn="l">
                        <a:lnSpc>
                          <a:spcPct val="90000"/>
                        </a:lnSpc>
                        <a:spcBef>
                          <a:spcPts val="500"/>
                        </a:spcBef>
                        <a:spcAft>
                          <a:spcPts val="0"/>
                        </a:spcAft>
                        <a:buClr>
                          <a:srgbClr val="000000"/>
                        </a:buClr>
                        <a:buSzPts val="1400"/>
                        <a:buFont typeface="Arial"/>
                        <a:buNone/>
                      </a:pPr>
                      <a:r>
                        <a:t/>
                      </a:r>
                      <a:endParaRPr sz="1200" u="none" cap="none" strike="noStrike">
                        <a:solidFill>
                          <a:schemeClr val="dk1"/>
                        </a:solidFill>
                        <a:latin typeface="Montserrat"/>
                        <a:ea typeface="Montserrat"/>
                        <a:cs typeface="Montserrat"/>
                        <a:sym typeface="Montserrat"/>
                      </a:endParaRPr>
                    </a:p>
                    <a:p>
                      <a:pPr indent="0" lvl="0" marL="57150" marR="0" rtl="0" algn="l">
                        <a:lnSpc>
                          <a:spcPct val="90000"/>
                        </a:lnSpc>
                        <a:spcBef>
                          <a:spcPts val="0"/>
                        </a:spcBef>
                        <a:spcAft>
                          <a:spcPts val="0"/>
                        </a:spcAft>
                        <a:buClr>
                          <a:srgbClr val="000000"/>
                        </a:buClr>
                        <a:buSzPts val="1200"/>
                        <a:buFont typeface="Arial"/>
                        <a:buNone/>
                      </a:pPr>
                      <a:r>
                        <a:rPr lang="en-US" sz="1200" u="none" cap="none" strike="noStrike">
                          <a:solidFill>
                            <a:srgbClr val="A5A5A5"/>
                          </a:solidFill>
                          <a:latin typeface="Montserrat"/>
                          <a:ea typeface="Montserrat"/>
                          <a:cs typeface="Montserrat"/>
                          <a:sym typeface="Montserrat"/>
                        </a:rPr>
                        <a:t>They are two highly convoluted tubes</a:t>
                      </a:r>
                      <a:endParaRPr sz="1200" u="none" cap="none" strike="noStrike">
                        <a:solidFill>
                          <a:srgbClr val="A5A5A5"/>
                        </a:solidFill>
                        <a:latin typeface="Montserrat"/>
                        <a:ea typeface="Montserrat"/>
                        <a:cs typeface="Montserrat"/>
                        <a:sym typeface="Montserrat"/>
                      </a:endParaRPr>
                    </a:p>
                    <a:p>
                      <a:pPr indent="0" lvl="0" marL="274320" marR="0" rtl="0" algn="l">
                        <a:lnSpc>
                          <a:spcPct val="90000"/>
                        </a:lnSpc>
                        <a:spcBef>
                          <a:spcPts val="0"/>
                        </a:spcBef>
                        <a:spcAft>
                          <a:spcPts val="0"/>
                        </a:spcAft>
                        <a:buClr>
                          <a:srgbClr val="000000"/>
                        </a:buClr>
                        <a:buSzPts val="1400"/>
                        <a:buFont typeface="Arial"/>
                        <a:buNone/>
                      </a:pPr>
                      <a:r>
                        <a:t/>
                      </a:r>
                      <a:endParaRPr sz="1200" u="none" cap="none" strike="noStrike">
                        <a:solidFill>
                          <a:schemeClr val="dk1"/>
                        </a:solidFill>
                        <a:latin typeface="Montserrat"/>
                        <a:ea typeface="Montserrat"/>
                        <a:cs typeface="Montserrat"/>
                        <a:sym typeface="Montserrat"/>
                      </a:endParaRPr>
                    </a:p>
                  </a:txBody>
                  <a:tcPr marT="91425" marB="45725" marR="91450" marL="91450">
                    <a:lnL cap="flat" cmpd="sng" w="12700">
                      <a:solidFill>
                        <a:srgbClr val="000000"/>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35675">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190500" lvl="0" marL="285750" marR="0" rtl="0" algn="l">
                        <a:lnSpc>
                          <a:spcPct val="100000"/>
                        </a:lnSpc>
                        <a:spcBef>
                          <a:spcPts val="0"/>
                        </a:spcBef>
                        <a:spcAft>
                          <a:spcPts val="0"/>
                        </a:spcAft>
                        <a:buClr>
                          <a:srgbClr val="CC0000"/>
                        </a:buClr>
                        <a:buSzPts val="1200"/>
                        <a:buFont typeface="Montserrat"/>
                        <a:buAutoNum type="arabicPeriod"/>
                      </a:pPr>
                      <a:r>
                        <a:rPr b="1" lang="en-US" sz="1200" u="none" cap="none" strike="noStrike">
                          <a:solidFill>
                            <a:srgbClr val="CC0000"/>
                          </a:solidFill>
                          <a:latin typeface="Montserrat"/>
                          <a:ea typeface="Montserrat"/>
                          <a:cs typeface="Montserrat"/>
                          <a:sym typeface="Montserrat"/>
                        </a:rPr>
                        <a:t>Storage &amp; maturation</a:t>
                      </a:r>
                      <a:r>
                        <a:rPr lang="en-US" sz="1200" u="none" cap="none" strike="noStrike">
                          <a:solidFill>
                            <a:srgbClr val="CC0000"/>
                          </a:solidFill>
                          <a:latin typeface="Montserrat"/>
                          <a:ea typeface="Montserrat"/>
                          <a:cs typeface="Montserrat"/>
                          <a:sym typeface="Montserrat"/>
                        </a:rPr>
                        <a:t> of spermatozoa.</a:t>
                      </a:r>
                      <a:endParaRPr sz="1200">
                        <a:solidFill>
                          <a:srgbClr val="CC0000"/>
                        </a:solidFill>
                      </a:endParaRPr>
                    </a:p>
                    <a:p>
                      <a:pPr indent="-190500" lvl="0" marL="285750" marR="0" rtl="0" algn="l">
                        <a:lnSpc>
                          <a:spcPct val="100000"/>
                        </a:lnSpc>
                        <a:spcBef>
                          <a:spcPts val="0"/>
                        </a:spcBef>
                        <a:spcAft>
                          <a:spcPts val="0"/>
                        </a:spcAft>
                        <a:buClr>
                          <a:schemeClr val="dk1"/>
                        </a:buClr>
                        <a:buSzPts val="1200"/>
                        <a:buFont typeface="Montserrat"/>
                        <a:buAutoNum type="arabicPeriod"/>
                      </a:pPr>
                      <a:r>
                        <a:rPr b="1" lang="en-US" sz="1200" u="none" cap="none" strike="noStrike">
                          <a:solidFill>
                            <a:schemeClr val="dk1"/>
                          </a:solidFill>
                          <a:latin typeface="Montserrat"/>
                          <a:ea typeface="Montserrat"/>
                          <a:cs typeface="Montserrat"/>
                          <a:sym typeface="Montserrat"/>
                        </a:rPr>
                        <a:t>Propelling</a:t>
                      </a:r>
                      <a:r>
                        <a:rPr lang="en-US" sz="1200" u="none" cap="none" strike="noStrike">
                          <a:solidFill>
                            <a:schemeClr val="dk1"/>
                          </a:solidFill>
                          <a:latin typeface="Montserrat"/>
                          <a:ea typeface="Montserrat"/>
                          <a:cs typeface="Montserrat"/>
                          <a:sym typeface="Montserrat"/>
                        </a:rPr>
                        <a:t> spermatozoa to the vas deferens.</a:t>
                      </a:r>
                      <a:endParaRPr sz="1200"/>
                    </a:p>
                  </a:txBody>
                  <a:tcPr marT="914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u="none" cap="none" strike="noStrike">
                          <a:solidFill>
                            <a:schemeClr val="dk1"/>
                          </a:solidFill>
                          <a:latin typeface="Montserrat"/>
                          <a:ea typeface="Montserrat"/>
                          <a:cs typeface="Montserrat"/>
                          <a:sym typeface="Montserrat"/>
                        </a:rPr>
                        <a:t>Propelling</a:t>
                      </a:r>
                      <a:r>
                        <a:rPr lang="en-US" sz="1200" u="none" cap="none" strike="noStrike">
                          <a:solidFill>
                            <a:schemeClr val="dk1"/>
                          </a:solidFill>
                          <a:latin typeface="Montserrat"/>
                          <a:ea typeface="Montserrat"/>
                          <a:cs typeface="Montserrat"/>
                          <a:sym typeface="Montserrat"/>
                        </a:rPr>
                        <a:t> of spermatozoa</a:t>
                      </a:r>
                      <a:r>
                        <a:rPr lang="en-US" sz="1200">
                          <a:solidFill>
                            <a:schemeClr val="dk1"/>
                          </a:solidFill>
                          <a:latin typeface="Montserrat"/>
                          <a:ea typeface="Montserrat"/>
                          <a:cs typeface="Montserrat"/>
                          <a:sym typeface="Montserrat"/>
                        </a:rPr>
                        <a:t> </a:t>
                      </a:r>
                      <a:r>
                        <a:rPr lang="en-US" sz="1200" u="none" cap="none" strike="noStrike">
                          <a:solidFill>
                            <a:schemeClr val="dk1"/>
                          </a:solidFill>
                          <a:latin typeface="Montserrat"/>
                          <a:ea typeface="Montserrat"/>
                          <a:cs typeface="Montserrat"/>
                          <a:sym typeface="Montserrat"/>
                        </a:rPr>
                        <a:t>by strong peristalsis.</a:t>
                      </a:r>
                      <a:endParaRPr sz="1200" u="none" cap="none" strike="noStrike">
                        <a:solidFill>
                          <a:schemeClr val="dk1"/>
                        </a:solidFill>
                        <a:latin typeface="Montserrat"/>
                        <a:ea typeface="Montserrat"/>
                        <a:cs typeface="Montserrat"/>
                        <a:sym typeface="Montserrat"/>
                      </a:endParaRPr>
                    </a:p>
                  </a:txBody>
                  <a:tcPr marT="914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chemeClr val="dk1"/>
                        </a:buClr>
                        <a:buSzPts val="1400"/>
                        <a:buFont typeface="Arial"/>
                        <a:buNone/>
                      </a:pPr>
                      <a:r>
                        <a:rPr lang="en-US" sz="1200" u="none" cap="none" strike="noStrike">
                          <a:solidFill>
                            <a:schemeClr val="dk1"/>
                          </a:solidFill>
                          <a:latin typeface="Montserrat"/>
                          <a:ea typeface="Montserrat"/>
                          <a:cs typeface="Montserrat"/>
                          <a:sym typeface="Montserrat"/>
                        </a:rPr>
                        <a:t>Secretion of most of seminal fluid,</a:t>
                      </a:r>
                      <a:r>
                        <a:rPr b="1" lang="en-US" sz="1200" u="none" cap="none" strike="noStrike">
                          <a:solidFill>
                            <a:srgbClr val="CC0000"/>
                          </a:solidFill>
                          <a:latin typeface="Montserrat"/>
                          <a:ea typeface="Montserrat"/>
                          <a:cs typeface="Montserrat"/>
                          <a:sym typeface="Montserrat"/>
                        </a:rPr>
                        <a:t> rich in fructose &amp; vit. C</a:t>
                      </a:r>
                      <a:r>
                        <a:rPr lang="en-US" sz="1200" u="none" cap="none" strike="noStrike">
                          <a:solidFill>
                            <a:srgbClr val="FF0000"/>
                          </a:solidFill>
                          <a:latin typeface="Montserrat"/>
                          <a:ea typeface="Montserrat"/>
                          <a:cs typeface="Montserrat"/>
                          <a:sym typeface="Montserrat"/>
                        </a:rPr>
                        <a:t>.</a:t>
                      </a:r>
                      <a:r>
                        <a:rPr lang="en-US" sz="1200" u="none" cap="none" strike="noStrike">
                          <a:solidFill>
                            <a:schemeClr val="dk1"/>
                          </a:solidFill>
                          <a:latin typeface="Montserrat"/>
                          <a:ea typeface="Montserrat"/>
                          <a:cs typeface="Montserrat"/>
                          <a:sym typeface="Montserrat"/>
                        </a:rPr>
                        <a:t> which are the main nutrients for spermatozoa. </a:t>
                      </a:r>
                      <a:endParaRPr sz="1200"/>
                    </a:p>
                  </a:txBody>
                  <a:tcPr marT="91425" marB="45725" marR="91450" marL="91450" anchor="ctr">
                    <a:lnL cap="flat" cmpd="sng" w="12700">
                      <a:solidFill>
                        <a:srgbClr val="000000"/>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27375">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6D7A8"/>
                    </a:solidFill>
                  </a:tcPr>
                </a:tc>
                <a:tc>
                  <a:txBody>
                    <a:bodyPr/>
                    <a:lstStyle/>
                    <a:p>
                      <a:pPr indent="0" lvl="0" marL="274320" marR="0" rtl="0" algn="l">
                        <a:lnSpc>
                          <a:spcPct val="100000"/>
                        </a:lnSpc>
                        <a:spcBef>
                          <a:spcPts val="0"/>
                        </a:spcBef>
                        <a:spcAft>
                          <a:spcPts val="0"/>
                        </a:spcAft>
                        <a:buNone/>
                      </a:pPr>
                      <a:r>
                        <a:t/>
                      </a:r>
                      <a:endParaRPr sz="1200" u="none" cap="none" strike="noStrike">
                        <a:solidFill>
                          <a:schemeClr val="dk1"/>
                        </a:solidFill>
                        <a:latin typeface="Montserrat"/>
                        <a:ea typeface="Montserrat"/>
                        <a:cs typeface="Montserrat"/>
                        <a:sym typeface="Montserrat"/>
                      </a:endParaRPr>
                    </a:p>
                  </a:txBody>
                  <a:tcPr marT="914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274320" marR="0" rtl="0" algn="l">
                        <a:lnSpc>
                          <a:spcPct val="100000"/>
                        </a:lnSpc>
                        <a:spcBef>
                          <a:spcPts val="0"/>
                        </a:spcBef>
                        <a:spcAft>
                          <a:spcPts val="0"/>
                        </a:spcAft>
                        <a:buNone/>
                      </a:pPr>
                      <a:r>
                        <a:t/>
                      </a:r>
                      <a:endParaRPr b="1" sz="1200" u="none" cap="none" strike="noStrike">
                        <a:solidFill>
                          <a:schemeClr val="dk1"/>
                        </a:solidFill>
                        <a:latin typeface="Montserrat"/>
                        <a:ea typeface="Montserrat"/>
                        <a:cs typeface="Montserrat"/>
                        <a:sym typeface="Montserrat"/>
                      </a:endParaRPr>
                    </a:p>
                  </a:txBody>
                  <a:tcPr marT="914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F21_16" id="150" name="Google Shape;150;p14"/>
          <p:cNvPicPr preferRelativeResize="0"/>
          <p:nvPr/>
        </p:nvPicPr>
        <p:blipFill rotWithShape="1">
          <a:blip r:embed="rId3">
            <a:alphaModFix/>
          </a:blip>
          <a:srcRect b="0" l="0" r="0" t="0"/>
          <a:stretch/>
        </p:blipFill>
        <p:spPr>
          <a:xfrm>
            <a:off x="2927310" y="5045659"/>
            <a:ext cx="1459665" cy="1275858"/>
          </a:xfrm>
          <a:prstGeom prst="rect">
            <a:avLst/>
          </a:prstGeom>
          <a:noFill/>
          <a:ln>
            <a:noFill/>
          </a:ln>
        </p:spPr>
      </p:pic>
      <p:pic>
        <p:nvPicPr>
          <p:cNvPr descr="epi20vg" id="151" name="Google Shape;151;p14"/>
          <p:cNvPicPr preferRelativeResize="0"/>
          <p:nvPr/>
        </p:nvPicPr>
        <p:blipFill rotWithShape="1">
          <a:blip r:embed="rId4">
            <a:alphaModFix/>
          </a:blip>
          <a:srcRect b="0" l="0" r="0" t="0"/>
          <a:stretch/>
        </p:blipFill>
        <p:spPr>
          <a:xfrm>
            <a:off x="1027650" y="4983875"/>
            <a:ext cx="1329945" cy="1399425"/>
          </a:xfrm>
          <a:prstGeom prst="rect">
            <a:avLst/>
          </a:prstGeom>
          <a:noFill/>
          <a:ln>
            <a:noFill/>
          </a:ln>
        </p:spPr>
      </p:pic>
      <p:pic>
        <p:nvPicPr>
          <p:cNvPr descr="F21_18" id="152" name="Google Shape;152;p14"/>
          <p:cNvPicPr preferRelativeResize="0"/>
          <p:nvPr/>
        </p:nvPicPr>
        <p:blipFill rotWithShape="1">
          <a:blip r:embed="rId5">
            <a:alphaModFix/>
          </a:blip>
          <a:srcRect b="0" l="0" r="0" t="0"/>
          <a:stretch/>
        </p:blipFill>
        <p:spPr>
          <a:xfrm>
            <a:off x="9045400" y="5053425"/>
            <a:ext cx="1329951" cy="1412725"/>
          </a:xfrm>
          <a:prstGeom prst="rect">
            <a:avLst/>
          </a:prstGeom>
          <a:noFill/>
          <a:ln>
            <a:noFill/>
          </a:ln>
        </p:spPr>
      </p:pic>
      <p:pic>
        <p:nvPicPr>
          <p:cNvPr descr="Clip_9" id="153" name="Google Shape;153;p14"/>
          <p:cNvPicPr preferRelativeResize="0"/>
          <p:nvPr/>
        </p:nvPicPr>
        <p:blipFill rotWithShape="1">
          <a:blip r:embed="rId6">
            <a:alphaModFix/>
          </a:blip>
          <a:srcRect b="6933" l="0" r="68483" t="0"/>
          <a:stretch/>
        </p:blipFill>
        <p:spPr>
          <a:xfrm>
            <a:off x="10762625" y="5053425"/>
            <a:ext cx="1037424" cy="1412725"/>
          </a:xfrm>
          <a:prstGeom prst="rect">
            <a:avLst/>
          </a:prstGeom>
          <a:noFill/>
          <a:ln>
            <a:noFill/>
          </a:ln>
        </p:spPr>
      </p:pic>
      <p:pic>
        <p:nvPicPr>
          <p:cNvPr id="154" name="Google Shape;154;p14"/>
          <p:cNvPicPr preferRelativeResize="0"/>
          <p:nvPr/>
        </p:nvPicPr>
        <p:blipFill>
          <a:blip r:embed="rId7">
            <a:alphaModFix/>
          </a:blip>
          <a:stretch>
            <a:fillRect/>
          </a:stretch>
        </p:blipFill>
        <p:spPr>
          <a:xfrm>
            <a:off x="5101225" y="5116838"/>
            <a:ext cx="3181350" cy="1438275"/>
          </a:xfrm>
          <a:prstGeom prst="rect">
            <a:avLst/>
          </a:prstGeom>
          <a:noFill/>
          <a:ln>
            <a:noFill/>
          </a:ln>
        </p:spPr>
      </p:pic>
      <p:sp>
        <p:nvSpPr>
          <p:cNvPr id="155" name="Google Shape;155;p14"/>
          <p:cNvSpPr txBox="1"/>
          <p:nvPr/>
        </p:nvSpPr>
        <p:spPr>
          <a:xfrm rot="-5400000">
            <a:off x="-273075" y="1891850"/>
            <a:ext cx="1299900" cy="3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Montserrat"/>
                <a:ea typeface="Montserrat"/>
                <a:cs typeface="Montserrat"/>
                <a:sym typeface="Montserrat"/>
              </a:rPr>
              <a:t>Structure </a:t>
            </a:r>
            <a:endParaRPr b="1">
              <a:latin typeface="Montserrat"/>
              <a:ea typeface="Montserrat"/>
              <a:cs typeface="Montserrat"/>
              <a:sym typeface="Montserrat"/>
            </a:endParaRPr>
          </a:p>
        </p:txBody>
      </p:sp>
      <p:sp>
        <p:nvSpPr>
          <p:cNvPr id="156" name="Google Shape;156;p14"/>
          <p:cNvSpPr txBox="1"/>
          <p:nvPr/>
        </p:nvSpPr>
        <p:spPr>
          <a:xfrm rot="-5399030">
            <a:off x="-154725" y="4132450"/>
            <a:ext cx="1063200" cy="3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Montserrat"/>
                <a:ea typeface="Montserrat"/>
                <a:cs typeface="Montserrat"/>
                <a:sym typeface="Montserrat"/>
              </a:rPr>
              <a:t>Function</a:t>
            </a:r>
            <a:endParaRPr b="1">
              <a:latin typeface="Montserrat"/>
              <a:ea typeface="Montserrat"/>
              <a:cs typeface="Montserrat"/>
              <a:sym typeface="Montserrat"/>
            </a:endParaRPr>
          </a:p>
        </p:txBody>
      </p:sp>
      <p:sp>
        <p:nvSpPr>
          <p:cNvPr id="157" name="Google Shape;157;p14"/>
          <p:cNvSpPr txBox="1"/>
          <p:nvPr/>
        </p:nvSpPr>
        <p:spPr>
          <a:xfrm rot="-5398413">
            <a:off x="51975" y="5482150"/>
            <a:ext cx="649800" cy="3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Montserrat"/>
                <a:ea typeface="Montserrat"/>
                <a:cs typeface="Montserrat"/>
                <a:sym typeface="Montserrat"/>
              </a:rPr>
              <a:t>Pic </a:t>
            </a:r>
            <a:endParaRPr b="1">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graphicFrame>
        <p:nvGraphicFramePr>
          <p:cNvPr id="162" name="Google Shape;162;p15"/>
          <p:cNvGraphicFramePr/>
          <p:nvPr/>
        </p:nvGraphicFramePr>
        <p:xfrm>
          <a:off x="286800" y="916700"/>
          <a:ext cx="3000000" cy="3000000"/>
        </p:xfrm>
        <a:graphic>
          <a:graphicData uri="http://schemas.openxmlformats.org/drawingml/2006/table">
            <a:tbl>
              <a:tblPr>
                <a:noFill/>
                <a:tableStyleId>{207195C1-12F7-4795-B6F6-6F42548FA179}</a:tableStyleId>
              </a:tblPr>
              <a:tblGrid>
                <a:gridCol w="2095800"/>
                <a:gridCol w="3732100"/>
                <a:gridCol w="2913950"/>
                <a:gridCol w="2913950"/>
              </a:tblGrid>
              <a:tr h="672925">
                <a:tc>
                  <a:txBody>
                    <a:bodyPr/>
                    <a:lstStyle/>
                    <a:p>
                      <a:pPr indent="0" lvl="0" marL="0" marR="0" rtl="0" algn="ctr">
                        <a:lnSpc>
                          <a:spcPct val="100000"/>
                        </a:lnSpc>
                        <a:spcBef>
                          <a:spcPts val="0"/>
                        </a:spcBef>
                        <a:spcAft>
                          <a:spcPts val="0"/>
                        </a:spcAft>
                        <a:buNone/>
                      </a:pPr>
                      <a:r>
                        <a:rPr b="1" lang="en-US" sz="1600" u="none" cap="none" strike="noStrike">
                          <a:solidFill>
                            <a:schemeClr val="lt1"/>
                          </a:solidFill>
                          <a:latin typeface="Montserrat"/>
                          <a:ea typeface="Montserrat"/>
                          <a:cs typeface="Montserrat"/>
                          <a:sym typeface="Montserrat"/>
                        </a:rPr>
                        <a:t>Stroma</a:t>
                      </a:r>
                      <a:endParaRPr b="1" sz="1600" u="none" cap="none" strike="noStrike">
                        <a:solidFill>
                          <a:schemeClr val="lt1"/>
                        </a:solidFill>
                        <a:latin typeface="Montserrat"/>
                        <a:ea typeface="Montserrat"/>
                        <a:cs typeface="Montserrat"/>
                        <a:sym typeface="Montserrat"/>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None/>
                      </a:pPr>
                      <a:r>
                        <a:rPr b="1" lang="en-US" sz="1600" u="none" cap="none" strike="noStrike">
                          <a:solidFill>
                            <a:schemeClr val="lt1"/>
                          </a:solidFill>
                          <a:latin typeface="Montserrat"/>
                          <a:ea typeface="Montserrat"/>
                          <a:cs typeface="Montserrat"/>
                          <a:sym typeface="Montserrat"/>
                        </a:rPr>
                        <a:t>Parenchyma</a:t>
                      </a:r>
                      <a:endParaRPr b="1" sz="1600" u="none" cap="none" strike="noStrike">
                        <a:solidFill>
                          <a:schemeClr val="lt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None/>
                      </a:pPr>
                      <a:r>
                        <a:rPr b="1" lang="en-US" sz="1600" u="none" cap="none" strike="noStrike">
                          <a:solidFill>
                            <a:schemeClr val="lt1"/>
                          </a:solidFill>
                          <a:latin typeface="Montserrat"/>
                          <a:ea typeface="Montserrat"/>
                          <a:cs typeface="Montserrat"/>
                          <a:sym typeface="Montserrat"/>
                        </a:rPr>
                        <a:t>Acini</a:t>
                      </a:r>
                      <a:r>
                        <a:rPr b="1" lang="en-US" sz="1600" u="none" cap="none" strike="noStrike">
                          <a:solidFill>
                            <a:schemeClr val="lt1"/>
                          </a:solidFill>
                          <a:latin typeface="Montserrat"/>
                          <a:ea typeface="Montserrat"/>
                          <a:cs typeface="Montserrat"/>
                          <a:sym typeface="Montserrat"/>
                        </a:rPr>
                        <a:t> and ducts</a:t>
                      </a:r>
                      <a:endParaRPr b="1" sz="1600" u="none" cap="none" strike="noStrike">
                        <a:solidFill>
                          <a:schemeClr val="lt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None/>
                      </a:pPr>
                      <a:r>
                        <a:rPr b="1" lang="en-US" sz="1600" u="none" cap="none" strike="noStrike">
                          <a:solidFill>
                            <a:schemeClr val="lt1"/>
                          </a:solidFill>
                          <a:latin typeface="Montserrat"/>
                          <a:ea typeface="Montserrat"/>
                          <a:cs typeface="Montserrat"/>
                          <a:sym typeface="Montserrat"/>
                        </a:rPr>
                        <a:t>Prostatic concretions (corpora amylacea)</a:t>
                      </a:r>
                      <a:endParaRPr b="1" sz="1600" u="none" cap="none" strike="noStrike">
                        <a:solidFill>
                          <a:schemeClr val="lt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7A8"/>
                    </a:solidFill>
                  </a:tcPr>
                </a:tc>
              </a:tr>
              <a:tr h="1754400">
                <a:tc>
                  <a:txBody>
                    <a:bodyPr/>
                    <a:lstStyle/>
                    <a:p>
                      <a:pPr indent="0" lvl="0" marL="0" marR="0" rtl="0" algn="l">
                        <a:lnSpc>
                          <a:spcPct val="100000"/>
                        </a:lnSpc>
                        <a:spcBef>
                          <a:spcPts val="0"/>
                        </a:spcBef>
                        <a:spcAft>
                          <a:spcPts val="0"/>
                        </a:spcAft>
                        <a:buClr>
                          <a:schemeClr val="dk1"/>
                        </a:buClr>
                        <a:buSzPts val="1600"/>
                        <a:buFont typeface="Arial"/>
                        <a:buNone/>
                      </a:pPr>
                      <a:r>
                        <a:rPr lang="en-US" u="none" cap="none" strike="noStrike">
                          <a:solidFill>
                            <a:schemeClr val="dk1"/>
                          </a:solidFill>
                          <a:latin typeface="Montserrat"/>
                          <a:ea typeface="Montserrat"/>
                          <a:cs typeface="Montserrat"/>
                          <a:sym typeface="Montserrat"/>
                        </a:rPr>
                        <a:t>fibromuscular capsule &amp; trabeculae</a:t>
                      </a:r>
                      <a:endParaRPr b="1"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u="none" cap="none" strike="noStrike">
                        <a:latin typeface="Montserrat"/>
                        <a:ea typeface="Montserrat"/>
                        <a:cs typeface="Montserrat"/>
                        <a:sym typeface="Montserrat"/>
                      </a:endParaRPr>
                    </a:p>
                  </a:txBody>
                  <a:tcPr marT="45725" marB="45725" marR="91450" marL="91450">
                    <a:lnL cap="flat" cmpd="sng" w="12700">
                      <a:solidFill>
                        <a:schemeClr val="dk1">
                          <a:alpha val="0"/>
                        </a:scheme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00FF"/>
                        </a:buClr>
                        <a:buSzPts val="1200"/>
                        <a:buFont typeface="Noto Sans Symbols"/>
                        <a:buNone/>
                      </a:pPr>
                      <a:r>
                        <a:rPr lang="en-US" u="none" cap="none" strike="noStrike">
                          <a:solidFill>
                            <a:schemeClr val="dk1"/>
                          </a:solidFill>
                          <a:latin typeface="Montserrat"/>
                          <a:ea typeface="Montserrat"/>
                          <a:cs typeface="Montserrat"/>
                          <a:sym typeface="Montserrat"/>
                        </a:rPr>
                        <a:t>30-50 glands in 3 concentric groups around the prostatic urethra:</a:t>
                      </a:r>
                      <a:endParaRPr/>
                    </a:p>
                    <a:p>
                      <a:pPr indent="-88900" lvl="0" marL="19050" marR="0" rtl="0" algn="l">
                        <a:lnSpc>
                          <a:spcPct val="100000"/>
                        </a:lnSpc>
                        <a:spcBef>
                          <a:spcPts val="500"/>
                        </a:spcBef>
                        <a:spcAft>
                          <a:spcPts val="0"/>
                        </a:spcAft>
                        <a:buSzPts val="1400"/>
                        <a:buFont typeface="Arial"/>
                        <a:buChar char="•"/>
                      </a:pPr>
                      <a:r>
                        <a:rPr b="1" lang="en-US" u="sng" cap="none" strike="noStrike">
                          <a:solidFill>
                            <a:schemeClr val="dk1"/>
                          </a:solidFill>
                          <a:latin typeface="Montserrat"/>
                          <a:ea typeface="Montserrat"/>
                          <a:cs typeface="Montserrat"/>
                          <a:sym typeface="Montserrat"/>
                        </a:rPr>
                        <a:t>Mucosal group</a:t>
                      </a:r>
                      <a:r>
                        <a:rPr b="1" lang="en-US" u="none" cap="none" strike="noStrike">
                          <a:solidFill>
                            <a:schemeClr val="dk1"/>
                          </a:solidFill>
                          <a:latin typeface="Montserrat"/>
                          <a:ea typeface="Montserrat"/>
                          <a:cs typeface="Montserrat"/>
                          <a:sym typeface="Montserrat"/>
                        </a:rPr>
                        <a:t>: </a:t>
                      </a:r>
                      <a:r>
                        <a:rPr lang="en-US" u="none" cap="none" strike="noStrike">
                          <a:solidFill>
                            <a:schemeClr val="dk1"/>
                          </a:solidFill>
                          <a:latin typeface="Montserrat"/>
                          <a:ea typeface="Montserrat"/>
                          <a:cs typeface="Montserrat"/>
                          <a:sym typeface="Montserrat"/>
                        </a:rPr>
                        <a:t>small.</a:t>
                      </a:r>
                      <a:endParaRPr/>
                    </a:p>
                    <a:p>
                      <a:pPr indent="-88900" lvl="0" marL="19050" marR="0" rtl="0" algn="l">
                        <a:lnSpc>
                          <a:spcPct val="100000"/>
                        </a:lnSpc>
                        <a:spcBef>
                          <a:spcPts val="400"/>
                        </a:spcBef>
                        <a:spcAft>
                          <a:spcPts val="0"/>
                        </a:spcAft>
                        <a:buSzPts val="1400"/>
                        <a:buFont typeface="Arial"/>
                        <a:buChar char="•"/>
                      </a:pPr>
                      <a:r>
                        <a:rPr b="1" lang="en-US" u="sng" cap="none" strike="noStrike">
                          <a:solidFill>
                            <a:schemeClr val="dk1"/>
                          </a:solidFill>
                          <a:latin typeface="Montserrat"/>
                          <a:ea typeface="Montserrat"/>
                          <a:cs typeface="Montserrat"/>
                          <a:sym typeface="Montserrat"/>
                        </a:rPr>
                        <a:t>Submucosal group</a:t>
                      </a:r>
                      <a:r>
                        <a:rPr lang="en-US" u="none" cap="none" strike="noStrike">
                          <a:solidFill>
                            <a:schemeClr val="dk1"/>
                          </a:solidFill>
                          <a:latin typeface="Montserrat"/>
                          <a:ea typeface="Montserrat"/>
                          <a:cs typeface="Montserrat"/>
                          <a:sym typeface="Montserrat"/>
                        </a:rPr>
                        <a:t>: medium-sized.</a:t>
                      </a:r>
                      <a:endParaRPr/>
                    </a:p>
                    <a:p>
                      <a:pPr indent="-88900" lvl="0" marL="19050" marR="0" rtl="0" algn="l">
                        <a:lnSpc>
                          <a:spcPct val="100000"/>
                        </a:lnSpc>
                        <a:spcBef>
                          <a:spcPts val="400"/>
                        </a:spcBef>
                        <a:spcAft>
                          <a:spcPts val="0"/>
                        </a:spcAft>
                        <a:buSzPts val="1400"/>
                        <a:buFont typeface="Arial"/>
                        <a:buChar char="•"/>
                      </a:pPr>
                      <a:r>
                        <a:rPr b="1" lang="en-US" u="sng" cap="none" strike="noStrike">
                          <a:solidFill>
                            <a:schemeClr val="dk1"/>
                          </a:solidFill>
                          <a:latin typeface="Montserrat"/>
                          <a:ea typeface="Montserrat"/>
                          <a:cs typeface="Montserrat"/>
                          <a:sym typeface="Montserrat"/>
                        </a:rPr>
                        <a:t>Main</a:t>
                      </a:r>
                      <a:r>
                        <a:rPr b="1" lang="en-US" u="sng" cap="none" strike="noStrike">
                          <a:solidFill>
                            <a:schemeClr val="dk1"/>
                          </a:solidFill>
                          <a:latin typeface="Montserrat"/>
                          <a:ea typeface="Montserrat"/>
                          <a:cs typeface="Montserrat"/>
                          <a:sym typeface="Montserrat"/>
                        </a:rPr>
                        <a:t> group</a:t>
                      </a:r>
                      <a:r>
                        <a:rPr lang="en-US" u="none" cap="none" strike="noStrike">
                          <a:solidFill>
                            <a:schemeClr val="dk1"/>
                          </a:solidFill>
                          <a:latin typeface="Montserrat"/>
                          <a:ea typeface="Montserrat"/>
                          <a:cs typeface="Montserrat"/>
                          <a:sym typeface="Montserrat"/>
                        </a:rPr>
                        <a:t>: Large, 70% of all glands.</a:t>
                      </a:r>
                      <a:endParaRPr u="none" cap="none" strike="noStrike">
                        <a:solidFill>
                          <a:schemeClr val="dk1"/>
                        </a:solidFill>
                        <a:latin typeface="Montserrat"/>
                        <a:ea typeface="Montserrat"/>
                        <a:cs typeface="Montserrat"/>
                        <a:sym typeface="Montserrat"/>
                      </a:endParaRPr>
                    </a:p>
                    <a:p>
                      <a:pPr indent="0" lvl="0" marL="0" marR="0" rtl="0" algn="l">
                        <a:lnSpc>
                          <a:spcPct val="100000"/>
                        </a:lnSpc>
                        <a:spcBef>
                          <a:spcPts val="400"/>
                        </a:spcBef>
                        <a:spcAft>
                          <a:spcPts val="400"/>
                        </a:spcAft>
                        <a:buNone/>
                      </a:pPr>
                      <a:r>
                        <a:rPr lang="en-US" sz="1200">
                          <a:solidFill>
                            <a:srgbClr val="CCCCCC"/>
                          </a:solidFill>
                          <a:highlight>
                            <a:srgbClr val="FFFFFF"/>
                          </a:highlight>
                          <a:latin typeface="Montserrat"/>
                          <a:ea typeface="Montserrat"/>
                          <a:cs typeface="Montserrat"/>
                          <a:sym typeface="Montserrat"/>
                        </a:rPr>
                        <a:t>Where adenocarcinoma mainly occurs (note: acid phosphatase is a tumor marker for it)</a:t>
                      </a:r>
                      <a:endParaRPr sz="1200">
                        <a:solidFill>
                          <a:srgbClr val="CCCCCC"/>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lang="en-US" u="none" cap="none" strike="noStrike">
                          <a:solidFill>
                            <a:schemeClr val="dk1"/>
                          </a:solidFill>
                          <a:latin typeface="Montserrat"/>
                          <a:ea typeface="Montserrat"/>
                          <a:cs typeface="Montserrat"/>
                          <a:sym typeface="Montserrat"/>
                        </a:rPr>
                        <a:t>are lined with</a:t>
                      </a:r>
                      <a:r>
                        <a:rPr lang="en-US" cap="none" strike="noStrike">
                          <a:solidFill>
                            <a:srgbClr val="CC0000"/>
                          </a:solidFill>
                          <a:latin typeface="Montserrat"/>
                          <a:ea typeface="Montserrat"/>
                          <a:cs typeface="Montserrat"/>
                          <a:sym typeface="Montserrat"/>
                        </a:rPr>
                        <a:t> simple columnar or pseudostratified columnar epithelium </a:t>
                      </a:r>
                      <a:r>
                        <a:rPr lang="en-US" u="none" cap="none" strike="noStrike">
                          <a:solidFill>
                            <a:schemeClr val="dk1"/>
                          </a:solidFill>
                          <a:latin typeface="Montserrat"/>
                          <a:ea typeface="Montserrat"/>
                          <a:cs typeface="Montserrat"/>
                          <a:sym typeface="Montserrat"/>
                        </a:rPr>
                        <a:t> </a:t>
                      </a:r>
                      <a:r>
                        <a:rPr b="1" lang="en-US" u="none" cap="none" strike="noStrike">
                          <a:solidFill>
                            <a:schemeClr val="dk1"/>
                          </a:solidFill>
                          <a:latin typeface="Montserrat"/>
                          <a:ea typeface="Montserrat"/>
                          <a:cs typeface="Montserrat"/>
                          <a:sym typeface="Montserrat"/>
                        </a:rPr>
                        <a:t>according to activity of the glands. </a:t>
                      </a:r>
                      <a:r>
                        <a:rPr lang="en-US" sz="1200">
                          <a:solidFill>
                            <a:srgbClr val="B7B7B7"/>
                          </a:solidFill>
                          <a:highlight>
                            <a:srgbClr val="FFFFFF"/>
                          </a:highlight>
                          <a:latin typeface="Montserrat"/>
                          <a:ea typeface="Montserrat"/>
                          <a:cs typeface="Montserrat"/>
                          <a:sym typeface="Montserrat"/>
                        </a:rPr>
                        <a:t>Acini have prostatic papillae</a:t>
                      </a:r>
                      <a:endParaRPr b="1" sz="1200">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88900" lvl="1" marL="19050" marR="0" rtl="0" algn="l">
                        <a:lnSpc>
                          <a:spcPct val="100000"/>
                        </a:lnSpc>
                        <a:spcBef>
                          <a:spcPts val="0"/>
                        </a:spcBef>
                        <a:spcAft>
                          <a:spcPts val="0"/>
                        </a:spcAft>
                        <a:buClr>
                          <a:schemeClr val="dk1"/>
                        </a:buClr>
                        <a:buSzPts val="1400"/>
                        <a:buFont typeface="Arial"/>
                        <a:buChar char="•"/>
                      </a:pPr>
                      <a:r>
                        <a:rPr lang="en-US" u="none" cap="none" strike="noStrike">
                          <a:solidFill>
                            <a:schemeClr val="dk1"/>
                          </a:solidFill>
                          <a:latin typeface="Montserrat"/>
                          <a:ea typeface="Montserrat"/>
                          <a:cs typeface="Montserrat"/>
                          <a:sym typeface="Montserrat"/>
                        </a:rPr>
                        <a:t>Round or oval masses of glycoprotein in the lumen of some glands.</a:t>
                      </a:r>
                      <a:endParaRPr/>
                    </a:p>
                    <a:p>
                      <a:pPr indent="-88900" lvl="1" marL="19050" marR="0" rtl="0" algn="l">
                        <a:lnSpc>
                          <a:spcPct val="100000"/>
                        </a:lnSpc>
                        <a:spcBef>
                          <a:spcPts val="600"/>
                        </a:spcBef>
                        <a:spcAft>
                          <a:spcPts val="0"/>
                        </a:spcAft>
                        <a:buClr>
                          <a:srgbClr val="CC0000"/>
                        </a:buClr>
                        <a:buSzPts val="1400"/>
                        <a:buFont typeface="Arial"/>
                        <a:buChar char="•"/>
                      </a:pPr>
                      <a:r>
                        <a:rPr lang="en-US" cap="none" strike="noStrike">
                          <a:solidFill>
                            <a:srgbClr val="CC0000"/>
                          </a:solidFill>
                          <a:latin typeface="Montserrat"/>
                          <a:ea typeface="Montserrat"/>
                          <a:cs typeface="Montserrat"/>
                          <a:sym typeface="Montserrat"/>
                        </a:rPr>
                        <a:t>Increase with advancement of age &amp; become calcified.</a:t>
                      </a:r>
                      <a:endParaRPr>
                        <a:solidFill>
                          <a:srgbClr val="CC0000"/>
                        </a:solidFill>
                      </a:endParaRPr>
                    </a:p>
                    <a:p>
                      <a:pPr indent="0" lvl="0" marL="0" marR="0" rtl="0" algn="l">
                        <a:lnSpc>
                          <a:spcPct val="100000"/>
                        </a:lnSpc>
                        <a:spcBef>
                          <a:spcPts val="0"/>
                        </a:spcBef>
                        <a:spcAft>
                          <a:spcPts val="0"/>
                        </a:spcAft>
                        <a:buNone/>
                      </a:pPr>
                      <a:r>
                        <a:t/>
                      </a:r>
                      <a:endParaRPr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7275">
                <a:tc gridSpan="4">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bl>
          </a:graphicData>
        </a:graphic>
      </p:graphicFrame>
      <p:sp>
        <p:nvSpPr>
          <p:cNvPr id="163" name="Google Shape;163;p15"/>
          <p:cNvSpPr txBox="1"/>
          <p:nvPr>
            <p:ph idx="12" type="sldNum"/>
          </p:nvPr>
        </p:nvSpPr>
        <p:spPr>
          <a:xfrm>
            <a:off x="9303650" y="6628925"/>
            <a:ext cx="2743200" cy="225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164" name="Google Shape;164;p15"/>
          <p:cNvSpPr txBox="1"/>
          <p:nvPr/>
        </p:nvSpPr>
        <p:spPr>
          <a:xfrm>
            <a:off x="5312464" y="322083"/>
            <a:ext cx="1567200" cy="48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385623"/>
                </a:solidFill>
                <a:latin typeface="Montserrat"/>
                <a:ea typeface="Montserrat"/>
                <a:cs typeface="Montserrat"/>
                <a:sym typeface="Montserrat"/>
              </a:rPr>
              <a:t>Prostate</a:t>
            </a:r>
            <a:endParaRPr/>
          </a:p>
        </p:txBody>
      </p:sp>
      <p:pic>
        <p:nvPicPr>
          <p:cNvPr descr="F21_19" id="165" name="Google Shape;165;p15"/>
          <p:cNvPicPr preferRelativeResize="0"/>
          <p:nvPr/>
        </p:nvPicPr>
        <p:blipFill rotWithShape="1">
          <a:blip r:embed="rId3">
            <a:alphaModFix/>
          </a:blip>
          <a:srcRect b="0" l="0" r="0" t="0"/>
          <a:stretch/>
        </p:blipFill>
        <p:spPr>
          <a:xfrm>
            <a:off x="3127358" y="3877875"/>
            <a:ext cx="1676966" cy="962747"/>
          </a:xfrm>
          <a:prstGeom prst="rect">
            <a:avLst/>
          </a:prstGeom>
          <a:noFill/>
          <a:ln>
            <a:noFill/>
          </a:ln>
        </p:spPr>
      </p:pic>
      <p:pic>
        <p:nvPicPr>
          <p:cNvPr descr="F22_19" id="166" name="Google Shape;166;p15"/>
          <p:cNvPicPr preferRelativeResize="0"/>
          <p:nvPr/>
        </p:nvPicPr>
        <p:blipFill rotWithShape="1">
          <a:blip r:embed="rId4">
            <a:alphaModFix/>
          </a:blip>
          <a:srcRect b="0" l="0" r="0" t="0"/>
          <a:stretch/>
        </p:blipFill>
        <p:spPr>
          <a:xfrm>
            <a:off x="678912" y="3711195"/>
            <a:ext cx="1298529" cy="1117853"/>
          </a:xfrm>
          <a:prstGeom prst="rect">
            <a:avLst/>
          </a:prstGeom>
          <a:noFill/>
          <a:ln>
            <a:noFill/>
          </a:ln>
        </p:spPr>
      </p:pic>
      <p:pic>
        <p:nvPicPr>
          <p:cNvPr descr="Clip_11" id="167" name="Google Shape;167;p15"/>
          <p:cNvPicPr preferRelativeResize="0"/>
          <p:nvPr/>
        </p:nvPicPr>
        <p:blipFill rotWithShape="1">
          <a:blip r:embed="rId5">
            <a:alphaModFix/>
          </a:blip>
          <a:srcRect b="6528" l="16971" r="16457" t="0"/>
          <a:stretch/>
        </p:blipFill>
        <p:spPr>
          <a:xfrm>
            <a:off x="9532252" y="3617224"/>
            <a:ext cx="1838075" cy="1299600"/>
          </a:xfrm>
          <a:prstGeom prst="rect">
            <a:avLst/>
          </a:prstGeom>
          <a:noFill/>
          <a:ln>
            <a:noFill/>
          </a:ln>
        </p:spPr>
      </p:pic>
      <p:pic>
        <p:nvPicPr>
          <p:cNvPr descr="prostate5" id="168" name="Google Shape;168;p15"/>
          <p:cNvPicPr preferRelativeResize="0"/>
          <p:nvPr/>
        </p:nvPicPr>
        <p:blipFill rotWithShape="1">
          <a:blip r:embed="rId6">
            <a:alphaModFix/>
          </a:blip>
          <a:srcRect b="0" l="0" r="0" t="0"/>
          <a:stretch/>
        </p:blipFill>
        <p:spPr>
          <a:xfrm>
            <a:off x="6485205" y="3691193"/>
            <a:ext cx="1761235" cy="1103654"/>
          </a:xfrm>
          <a:prstGeom prst="rect">
            <a:avLst/>
          </a:prstGeom>
          <a:noFill/>
          <a:ln>
            <a:noFill/>
          </a:ln>
        </p:spPr>
      </p:pic>
      <p:sp>
        <p:nvSpPr>
          <p:cNvPr id="169" name="Google Shape;169;p15"/>
          <p:cNvSpPr/>
          <p:nvPr/>
        </p:nvSpPr>
        <p:spPr>
          <a:xfrm>
            <a:off x="286809" y="5448910"/>
            <a:ext cx="11876400" cy="6924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440"/>
              <a:buFont typeface="Noto Sans Symbols"/>
              <a:buChar char="❖"/>
            </a:pPr>
            <a:r>
              <a:rPr b="1" i="0" lang="en-US" sz="1800" u="none" cap="none" strike="noStrike">
                <a:solidFill>
                  <a:srgbClr val="385623"/>
                </a:solidFill>
                <a:latin typeface="Montserrat"/>
                <a:ea typeface="Montserrat"/>
                <a:cs typeface="Montserrat"/>
                <a:sym typeface="Montserrat"/>
              </a:rPr>
              <a:t>Function:</a:t>
            </a:r>
            <a:r>
              <a:rPr b="0" i="0" lang="en-US" sz="1800" u="none" cap="none" strike="noStrike">
                <a:solidFill>
                  <a:srgbClr val="385623"/>
                </a:solidFill>
                <a:latin typeface="Montserrat"/>
                <a:ea typeface="Montserrat"/>
                <a:cs typeface="Montserrat"/>
                <a:sym typeface="Montserrat"/>
              </a:rPr>
              <a:t> </a:t>
            </a:r>
            <a:endParaRPr/>
          </a:p>
          <a:p>
            <a:pPr indent="0" lvl="0" marL="0" marR="0" rtl="0" algn="l">
              <a:lnSpc>
                <a:spcPct val="100000"/>
              </a:lnSpc>
              <a:spcBef>
                <a:spcPts val="600"/>
              </a:spcBef>
              <a:spcAft>
                <a:spcPts val="0"/>
              </a:spcAft>
              <a:buNone/>
            </a:pPr>
            <a:r>
              <a:rPr b="0" i="0" lang="en-US" sz="1600" u="none" cap="none" strike="noStrike">
                <a:solidFill>
                  <a:schemeClr val="dk1"/>
                </a:solidFill>
                <a:latin typeface="Montserrat"/>
                <a:ea typeface="Montserrat"/>
                <a:cs typeface="Montserrat"/>
                <a:sym typeface="Montserrat"/>
              </a:rPr>
              <a:t>participates in the secretion of  the seminal fluid.</a:t>
            </a:r>
            <a:r>
              <a:rPr b="0" i="0" lang="en-US" sz="1600" u="none" cap="none" strike="noStrike">
                <a:solidFill>
                  <a:srgbClr val="CC0000"/>
                </a:solidFill>
                <a:latin typeface="Montserrat"/>
                <a:ea typeface="Montserrat"/>
                <a:cs typeface="Montserrat"/>
                <a:sym typeface="Montserrat"/>
              </a:rPr>
              <a:t> Its secretion is rich in acid phosphatase &amp; proteolytic enzymes.</a:t>
            </a:r>
            <a:endParaRPr>
              <a:solidFill>
                <a:srgbClr val="CC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6"/>
          <p:cNvSpPr txBox="1"/>
          <p:nvPr>
            <p:ph idx="1" type="body"/>
          </p:nvPr>
        </p:nvSpPr>
        <p:spPr>
          <a:xfrm>
            <a:off x="457200" y="944150"/>
            <a:ext cx="5181600" cy="52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600">
                <a:solidFill>
                  <a:srgbClr val="A8D08C"/>
                </a:solidFill>
              </a:rPr>
              <a:t>1: Which of the following part of testis exocrine part?</a:t>
            </a:r>
            <a:br>
              <a:rPr lang="en-US" sz="1600"/>
            </a:br>
            <a:r>
              <a:rPr lang="en-US" sz="1600"/>
              <a:t>A. Tunica vasculosa.</a:t>
            </a:r>
            <a:br>
              <a:rPr lang="en-US" sz="1600"/>
            </a:br>
            <a:r>
              <a:rPr lang="en-US" sz="1600"/>
              <a:t>B. Tunica albuginea.</a:t>
            </a:r>
            <a:br>
              <a:rPr lang="en-US" sz="1600"/>
            </a:br>
            <a:r>
              <a:rPr lang="en-US" sz="1600"/>
              <a:t>C. Tunica vaginalis.</a:t>
            </a:r>
            <a:br>
              <a:rPr lang="en-US" sz="1600"/>
            </a:br>
            <a:r>
              <a:rPr lang="en-US" sz="1600"/>
              <a:t>D. Seminiferous tubules.</a:t>
            </a:r>
            <a:endParaRPr sz="1600"/>
          </a:p>
          <a:p>
            <a:pPr indent="0" lvl="0" marL="0" rtl="0" algn="l">
              <a:spcBef>
                <a:spcPts val="0"/>
              </a:spcBef>
              <a:spcAft>
                <a:spcPts val="0"/>
              </a:spcAft>
              <a:buSzPts val="1100"/>
              <a:buNone/>
            </a:pPr>
            <a:r>
              <a:t/>
            </a:r>
            <a:endParaRPr sz="1600"/>
          </a:p>
          <a:p>
            <a:pPr indent="0" lvl="0" marL="0" rtl="0" algn="l">
              <a:spcBef>
                <a:spcPts val="0"/>
              </a:spcBef>
              <a:spcAft>
                <a:spcPts val="0"/>
              </a:spcAft>
              <a:buSzPts val="1100"/>
              <a:buNone/>
            </a:pPr>
            <a:r>
              <a:rPr b="1" lang="en-US" sz="1600">
                <a:solidFill>
                  <a:srgbClr val="A8D08C"/>
                </a:solidFill>
              </a:rPr>
              <a:t>2: Which of the following have mesothelial cells?</a:t>
            </a:r>
            <a:br>
              <a:rPr lang="en-US" sz="1600"/>
            </a:br>
            <a:r>
              <a:rPr lang="en-US" sz="1600"/>
              <a:t>A. Tunica vasculosa.</a:t>
            </a:r>
            <a:br>
              <a:rPr lang="en-US" sz="1600"/>
            </a:br>
            <a:r>
              <a:rPr lang="en-US" sz="1600"/>
              <a:t>B. Tunica albuginea.</a:t>
            </a:r>
            <a:br>
              <a:rPr lang="en-US" sz="1600"/>
            </a:br>
            <a:r>
              <a:rPr lang="en-US" sz="1600"/>
              <a:t>C. Tunica vaginalis.</a:t>
            </a:r>
            <a:br>
              <a:rPr lang="en-US" sz="1600"/>
            </a:br>
            <a:r>
              <a:rPr lang="en-US" sz="1600"/>
              <a:t>D. Septa.</a:t>
            </a:r>
            <a:endParaRPr sz="1600"/>
          </a:p>
          <a:p>
            <a:pPr indent="0" lvl="0" marL="0" rtl="0" algn="l">
              <a:spcBef>
                <a:spcPts val="0"/>
              </a:spcBef>
              <a:spcAft>
                <a:spcPts val="0"/>
              </a:spcAft>
              <a:buSzPts val="1100"/>
              <a:buNone/>
            </a:pPr>
            <a:r>
              <a:t/>
            </a:r>
            <a:endParaRPr sz="1600"/>
          </a:p>
          <a:p>
            <a:pPr indent="0" lvl="0" marL="0" rtl="0" algn="l">
              <a:spcBef>
                <a:spcPts val="0"/>
              </a:spcBef>
              <a:spcAft>
                <a:spcPts val="0"/>
              </a:spcAft>
              <a:buSzPts val="1100"/>
              <a:buNone/>
            </a:pPr>
            <a:r>
              <a:rPr b="1" lang="en-US" sz="1600">
                <a:solidFill>
                  <a:srgbClr val="A8D08C"/>
                </a:solidFill>
              </a:rPr>
              <a:t>3: The blood testis barrier is formed by?</a:t>
            </a:r>
            <a:endParaRPr b="1" sz="1600">
              <a:solidFill>
                <a:srgbClr val="A8D08C"/>
              </a:solidFill>
            </a:endParaRPr>
          </a:p>
          <a:p>
            <a:pPr indent="-158750" lvl="0" marL="285750" rtl="0" algn="l">
              <a:spcBef>
                <a:spcPts val="0"/>
              </a:spcBef>
              <a:spcAft>
                <a:spcPts val="0"/>
              </a:spcAft>
              <a:buSzPts val="1600"/>
              <a:buAutoNum type="alphaUcPeriod"/>
            </a:pPr>
            <a:r>
              <a:rPr lang="en-US" sz="1600"/>
              <a:t>the capillary endothelium</a:t>
            </a:r>
            <a:endParaRPr sz="1600"/>
          </a:p>
          <a:p>
            <a:pPr indent="-158750" lvl="0" marL="285750" rtl="0" algn="l">
              <a:spcBef>
                <a:spcPts val="0"/>
              </a:spcBef>
              <a:spcAft>
                <a:spcPts val="0"/>
              </a:spcAft>
              <a:buSzPts val="1600"/>
              <a:buAutoNum type="alphaUcPeriod"/>
            </a:pPr>
            <a:r>
              <a:rPr lang="en-US" sz="1600"/>
              <a:t>the basement membrane of tunica propria</a:t>
            </a:r>
            <a:endParaRPr sz="1600"/>
          </a:p>
          <a:p>
            <a:pPr indent="-158750" lvl="0" marL="285750" rtl="0" algn="l">
              <a:spcBef>
                <a:spcPts val="0"/>
              </a:spcBef>
              <a:spcAft>
                <a:spcPts val="0"/>
              </a:spcAft>
              <a:buSzPts val="1600"/>
              <a:buAutoNum type="alphaUcPeriod"/>
            </a:pPr>
            <a:r>
              <a:rPr lang="en-US" sz="1600"/>
              <a:t>Leydig cells</a:t>
            </a:r>
            <a:endParaRPr sz="1600"/>
          </a:p>
          <a:p>
            <a:pPr indent="-158750" lvl="0" marL="285750" rtl="0" algn="l">
              <a:spcBef>
                <a:spcPts val="0"/>
              </a:spcBef>
              <a:spcAft>
                <a:spcPts val="0"/>
              </a:spcAft>
              <a:buSzPts val="1600"/>
              <a:buAutoNum type="alphaUcPeriod"/>
            </a:pPr>
            <a:r>
              <a:rPr lang="en-US" sz="1600"/>
              <a:t>Sertoli cells</a:t>
            </a:r>
            <a:endParaRPr sz="1600"/>
          </a:p>
        </p:txBody>
      </p:sp>
      <p:sp>
        <p:nvSpPr>
          <p:cNvPr id="176" name="Google Shape;176;p16"/>
          <p:cNvSpPr txBox="1"/>
          <p:nvPr>
            <p:ph idx="2" type="body"/>
          </p:nvPr>
        </p:nvSpPr>
        <p:spPr>
          <a:xfrm>
            <a:off x="6477000" y="1020275"/>
            <a:ext cx="5391300" cy="52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600">
                <a:solidFill>
                  <a:srgbClr val="A8D08C"/>
                </a:solidFill>
              </a:rPr>
              <a:t>4: Which ONE of the following structures contains corpora amylacea ?</a:t>
            </a:r>
            <a:endParaRPr b="1" sz="1600">
              <a:solidFill>
                <a:srgbClr val="A8D08C"/>
              </a:solidFill>
            </a:endParaRPr>
          </a:p>
          <a:p>
            <a:pPr indent="0" lvl="0" marL="0" rtl="0" algn="l">
              <a:spcBef>
                <a:spcPts val="0"/>
              </a:spcBef>
              <a:spcAft>
                <a:spcPts val="0"/>
              </a:spcAft>
              <a:buClr>
                <a:schemeClr val="dk1"/>
              </a:buClr>
              <a:buSzPts val="1100"/>
              <a:buFont typeface="Arial"/>
              <a:buNone/>
            </a:pPr>
            <a:r>
              <a:rPr lang="en-US" sz="1600"/>
              <a:t>A. Ductus epididymis</a:t>
            </a:r>
            <a:endParaRPr sz="1600"/>
          </a:p>
          <a:p>
            <a:pPr indent="0" lvl="0" marL="0" rtl="0" algn="l">
              <a:spcBef>
                <a:spcPts val="0"/>
              </a:spcBef>
              <a:spcAft>
                <a:spcPts val="0"/>
              </a:spcAft>
              <a:buClr>
                <a:schemeClr val="dk1"/>
              </a:buClr>
              <a:buSzPts val="1100"/>
              <a:buFont typeface="Arial"/>
              <a:buNone/>
            </a:pPr>
            <a:r>
              <a:rPr lang="en-US" sz="1600"/>
              <a:t>B. Prostate</a:t>
            </a:r>
            <a:endParaRPr sz="1600"/>
          </a:p>
          <a:p>
            <a:pPr indent="0" lvl="0" marL="0" rtl="0" algn="l">
              <a:spcBef>
                <a:spcPts val="0"/>
              </a:spcBef>
              <a:spcAft>
                <a:spcPts val="0"/>
              </a:spcAft>
              <a:buClr>
                <a:schemeClr val="dk1"/>
              </a:buClr>
              <a:buSzPts val="1100"/>
              <a:buFont typeface="Arial"/>
              <a:buNone/>
            </a:pPr>
            <a:r>
              <a:rPr lang="en-US" sz="1600"/>
              <a:t>C. Seminal vesicles</a:t>
            </a:r>
            <a:endParaRPr sz="1600"/>
          </a:p>
          <a:p>
            <a:pPr indent="0" lvl="0" marL="0" rtl="0" algn="l">
              <a:spcBef>
                <a:spcPts val="0"/>
              </a:spcBef>
              <a:spcAft>
                <a:spcPts val="0"/>
              </a:spcAft>
              <a:buClr>
                <a:schemeClr val="dk1"/>
              </a:buClr>
              <a:buSzPts val="1100"/>
              <a:buFont typeface="Arial"/>
              <a:buNone/>
            </a:pPr>
            <a:r>
              <a:rPr lang="en-US" sz="1600"/>
              <a:t>D. Testis </a:t>
            </a:r>
            <a:endParaRPr sz="1600"/>
          </a:p>
          <a:p>
            <a:pPr indent="0" lvl="0" marL="0" rtl="0" algn="l">
              <a:spcBef>
                <a:spcPts val="0"/>
              </a:spcBef>
              <a:spcAft>
                <a:spcPts val="0"/>
              </a:spcAft>
              <a:buSzPts val="1100"/>
              <a:buNone/>
            </a:pPr>
            <a:r>
              <a:t/>
            </a:r>
            <a:endParaRPr sz="1600"/>
          </a:p>
          <a:p>
            <a:pPr indent="0" lvl="0" marL="0" rtl="0" algn="l">
              <a:spcBef>
                <a:spcPts val="0"/>
              </a:spcBef>
              <a:spcAft>
                <a:spcPts val="0"/>
              </a:spcAft>
              <a:buSzPts val="1100"/>
              <a:buNone/>
            </a:pPr>
            <a:r>
              <a:rPr b="1" lang="en-US" sz="1600">
                <a:solidFill>
                  <a:srgbClr val="A8D08C"/>
                </a:solidFill>
              </a:rPr>
              <a:t>5: What is the surface modification seen on the cells of the epididymis?</a:t>
            </a:r>
            <a:endParaRPr b="1" sz="1600">
              <a:solidFill>
                <a:srgbClr val="A8D08C"/>
              </a:solidFill>
            </a:endParaRPr>
          </a:p>
          <a:p>
            <a:pPr indent="-215900" lvl="0" marL="342900" rtl="0" algn="l">
              <a:spcBef>
                <a:spcPts val="0"/>
              </a:spcBef>
              <a:spcAft>
                <a:spcPts val="0"/>
              </a:spcAft>
              <a:buSzPts val="1600"/>
              <a:buAutoNum type="alphaUcPeriod"/>
            </a:pPr>
            <a:r>
              <a:rPr lang="en-US" sz="1600"/>
              <a:t>Microvilli</a:t>
            </a:r>
            <a:endParaRPr sz="1600"/>
          </a:p>
          <a:p>
            <a:pPr indent="-215900" lvl="0" marL="342900" rtl="0" algn="l">
              <a:spcBef>
                <a:spcPts val="0"/>
              </a:spcBef>
              <a:spcAft>
                <a:spcPts val="0"/>
              </a:spcAft>
              <a:buSzPts val="1600"/>
              <a:buAutoNum type="alphaUcPeriod"/>
            </a:pPr>
            <a:r>
              <a:rPr lang="en-US" sz="1600"/>
              <a:t>Stereocilia</a:t>
            </a:r>
            <a:endParaRPr sz="1600"/>
          </a:p>
          <a:p>
            <a:pPr indent="-215900" lvl="0" marL="342900" rtl="0" algn="l">
              <a:spcBef>
                <a:spcPts val="0"/>
              </a:spcBef>
              <a:spcAft>
                <a:spcPts val="0"/>
              </a:spcAft>
              <a:buSzPts val="1600"/>
              <a:buAutoNum type="alphaUcPeriod"/>
            </a:pPr>
            <a:r>
              <a:rPr lang="en-US" sz="1600"/>
              <a:t>Cilia</a:t>
            </a:r>
            <a:endParaRPr sz="1600"/>
          </a:p>
          <a:p>
            <a:pPr indent="-215900" lvl="0" marL="342900" rtl="0" algn="l">
              <a:spcBef>
                <a:spcPts val="0"/>
              </a:spcBef>
              <a:spcAft>
                <a:spcPts val="0"/>
              </a:spcAft>
              <a:buSzPts val="1600"/>
              <a:buAutoNum type="alphaUcPeriod"/>
            </a:pPr>
            <a:r>
              <a:rPr lang="en-US" sz="1600"/>
              <a:t>Keratinization</a:t>
            </a:r>
            <a:endParaRPr sz="1600"/>
          </a:p>
          <a:p>
            <a:pPr indent="0" lvl="0" marL="0" rtl="0" algn="l">
              <a:spcBef>
                <a:spcPts val="0"/>
              </a:spcBef>
              <a:spcAft>
                <a:spcPts val="0"/>
              </a:spcAft>
              <a:buSzPts val="1100"/>
              <a:buNone/>
            </a:pPr>
            <a:r>
              <a:t/>
            </a:r>
            <a:endParaRPr sz="1600"/>
          </a:p>
          <a:p>
            <a:pPr indent="0" lvl="0" marL="0" rtl="0" algn="l">
              <a:spcBef>
                <a:spcPts val="0"/>
              </a:spcBef>
              <a:spcAft>
                <a:spcPts val="0"/>
              </a:spcAft>
              <a:buSzPts val="1100"/>
              <a:buNone/>
            </a:pPr>
            <a:r>
              <a:rPr b="1" lang="en-US" sz="1600">
                <a:solidFill>
                  <a:srgbClr val="A8D08C"/>
                </a:solidFill>
              </a:rPr>
              <a:t>6: What type of epithelium lines the Vas deferens ?</a:t>
            </a:r>
            <a:endParaRPr b="1" sz="1600">
              <a:solidFill>
                <a:srgbClr val="A8D08C"/>
              </a:solidFill>
            </a:endParaRPr>
          </a:p>
          <a:p>
            <a:pPr indent="0" lvl="0" marL="0" rtl="0" algn="l">
              <a:spcBef>
                <a:spcPts val="0"/>
              </a:spcBef>
              <a:spcAft>
                <a:spcPts val="0"/>
              </a:spcAft>
              <a:buSzPts val="1100"/>
              <a:buNone/>
            </a:pPr>
            <a:r>
              <a:rPr lang="en-US" sz="1600"/>
              <a:t>A Pseudostratified </a:t>
            </a:r>
            <a:r>
              <a:rPr lang="en-US" sz="1600"/>
              <a:t>columnar</a:t>
            </a:r>
            <a:endParaRPr sz="1600"/>
          </a:p>
          <a:p>
            <a:pPr indent="0" lvl="0" marL="0" rtl="0" algn="l">
              <a:spcBef>
                <a:spcPts val="0"/>
              </a:spcBef>
              <a:spcAft>
                <a:spcPts val="0"/>
              </a:spcAft>
              <a:buSzPts val="1100"/>
              <a:buNone/>
            </a:pPr>
            <a:r>
              <a:rPr lang="en-US" sz="1600"/>
              <a:t>B. Simple columnar</a:t>
            </a:r>
            <a:endParaRPr sz="1600"/>
          </a:p>
          <a:p>
            <a:pPr indent="0" lvl="0" marL="0" rtl="0" algn="l">
              <a:spcBef>
                <a:spcPts val="0"/>
              </a:spcBef>
              <a:spcAft>
                <a:spcPts val="0"/>
              </a:spcAft>
              <a:buSzPts val="1100"/>
              <a:buNone/>
            </a:pPr>
            <a:r>
              <a:rPr lang="en-US" sz="1600"/>
              <a:t>C. Stratified squamous</a:t>
            </a:r>
            <a:endParaRPr sz="1600"/>
          </a:p>
          <a:p>
            <a:pPr indent="0" lvl="0" marL="0" rtl="0" algn="l">
              <a:spcBef>
                <a:spcPts val="0"/>
              </a:spcBef>
              <a:spcAft>
                <a:spcPts val="0"/>
              </a:spcAft>
              <a:buSzPts val="1100"/>
              <a:buNone/>
            </a:pPr>
            <a:r>
              <a:rPr lang="en-US" sz="1600"/>
              <a:t>D. Simple squamous</a:t>
            </a:r>
            <a:endParaRPr sz="1600"/>
          </a:p>
          <a:p>
            <a:pPr indent="0" lvl="0" marL="0" rtl="0" algn="l">
              <a:spcBef>
                <a:spcPts val="0"/>
              </a:spcBef>
              <a:spcAft>
                <a:spcPts val="0"/>
              </a:spcAft>
              <a:buClr>
                <a:schemeClr val="dk1"/>
              </a:buClr>
              <a:buSzPts val="1100"/>
              <a:buFont typeface="Arial"/>
              <a:buNone/>
            </a:pPr>
            <a:r>
              <a:t/>
            </a:r>
            <a:endParaRPr sz="1600"/>
          </a:p>
        </p:txBody>
      </p:sp>
      <p:sp>
        <p:nvSpPr>
          <p:cNvPr id="177" name="Google Shape;177;p16"/>
          <p:cNvSpPr txBox="1"/>
          <p:nvPr>
            <p:ph idx="12" type="sldNum"/>
          </p:nvPr>
        </p:nvSpPr>
        <p:spPr>
          <a:xfrm>
            <a:off x="9303650" y="6489125"/>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178" name="Google Shape;178;p16"/>
          <p:cNvSpPr txBox="1"/>
          <p:nvPr>
            <p:ph type="title"/>
          </p:nvPr>
        </p:nvSpPr>
        <p:spPr>
          <a:xfrm rot="10800000">
            <a:off x="2741150" y="6462775"/>
            <a:ext cx="6893700" cy="38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1100"/>
              <a:buNone/>
            </a:pPr>
            <a:r>
              <a:rPr lang="en-US"/>
              <a:t>1.D  2.C  3.D  4.B  5.B  6.A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7"/>
          <p:cNvSpPr txBox="1"/>
          <p:nvPr>
            <p:ph idx="4294967295" type="body"/>
          </p:nvPr>
        </p:nvSpPr>
        <p:spPr>
          <a:xfrm>
            <a:off x="4505225" y="1936799"/>
            <a:ext cx="4477500" cy="1406100"/>
          </a:xfrm>
          <a:prstGeom prst="rect">
            <a:avLst/>
          </a:prstGeom>
          <a:noFill/>
          <a:ln>
            <a:noFill/>
          </a:ln>
        </p:spPr>
        <p:txBody>
          <a:bodyPr anchorCtr="0" anchor="t" bIns="91425" lIns="91425" spcFirstLastPara="1" rIns="91425" wrap="square" tIns="91425">
            <a:noAutofit/>
          </a:bodyPr>
          <a:lstStyle/>
          <a:p>
            <a:pPr indent="-381000" lvl="0" marL="457200" rtl="0" algn="l">
              <a:lnSpc>
                <a:spcPct val="90000"/>
              </a:lnSpc>
              <a:spcBef>
                <a:spcPts val="0"/>
              </a:spcBef>
              <a:spcAft>
                <a:spcPts val="0"/>
              </a:spcAft>
              <a:buSzPts val="2400"/>
              <a:buChar char="◧"/>
            </a:pPr>
            <a:r>
              <a:rPr lang="en-US"/>
              <a:t>Abdullah shadid</a:t>
            </a:r>
            <a:endParaRPr/>
          </a:p>
          <a:p>
            <a:pPr indent="-381000" lvl="0" marL="457200" rtl="0" algn="l">
              <a:lnSpc>
                <a:spcPct val="90000"/>
              </a:lnSpc>
              <a:spcBef>
                <a:spcPts val="0"/>
              </a:spcBef>
              <a:spcAft>
                <a:spcPts val="0"/>
              </a:spcAft>
              <a:buSzPts val="2400"/>
              <a:buChar char="◧"/>
            </a:pPr>
            <a:r>
              <a:rPr lang="en-US"/>
              <a:t>Sarah Alflaij</a:t>
            </a:r>
            <a:endParaRPr/>
          </a:p>
        </p:txBody>
      </p:sp>
      <p:sp>
        <p:nvSpPr>
          <p:cNvPr id="185" name="Google Shape;185;p17"/>
          <p:cNvSpPr txBox="1"/>
          <p:nvPr>
            <p:ph idx="4294967295" type="title"/>
          </p:nvPr>
        </p:nvSpPr>
        <p:spPr>
          <a:xfrm>
            <a:off x="3801122" y="1093499"/>
            <a:ext cx="5181600" cy="8433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solidFill>
                  <a:srgbClr val="000000"/>
                </a:solidFill>
              </a:rPr>
              <a:t>Team Leaders</a:t>
            </a:r>
            <a:endParaRPr>
              <a:solidFill>
                <a:srgbClr val="000000"/>
              </a:solidFill>
            </a:endParaRPr>
          </a:p>
        </p:txBody>
      </p:sp>
      <p:pic>
        <p:nvPicPr>
          <p:cNvPr id="186" name="Google Shape;186;p17"/>
          <p:cNvPicPr preferRelativeResize="0"/>
          <p:nvPr/>
        </p:nvPicPr>
        <p:blipFill rotWithShape="1">
          <a:blip r:embed="rId3">
            <a:alphaModFix/>
          </a:blip>
          <a:srcRect b="0" l="7162" r="7161" t="0"/>
          <a:stretch/>
        </p:blipFill>
        <p:spPr>
          <a:xfrm>
            <a:off x="2252980" y="578736"/>
            <a:ext cx="2252256" cy="2628900"/>
          </a:xfrm>
          <a:prstGeom prst="rect">
            <a:avLst/>
          </a:prstGeom>
          <a:noFill/>
          <a:ln>
            <a:noFill/>
          </a:ln>
        </p:spPr>
      </p:pic>
      <p:sp>
        <p:nvSpPr>
          <p:cNvPr id="187" name="Google Shape;187;p17"/>
          <p:cNvSpPr txBox="1"/>
          <p:nvPr>
            <p:ph idx="4294967295" type="title"/>
          </p:nvPr>
        </p:nvSpPr>
        <p:spPr>
          <a:xfrm>
            <a:off x="981450" y="3834975"/>
            <a:ext cx="10229100" cy="1585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b="1" lang="en-US">
                <a:solidFill>
                  <a:srgbClr val="385623"/>
                </a:solidFill>
              </a:rPr>
              <a:t>Good luck ❤</a:t>
            </a:r>
            <a:endParaRPr b="1" sz="800">
              <a:solidFill>
                <a:srgbClr val="385623"/>
              </a:solidFill>
            </a:endParaRPr>
          </a:p>
        </p:txBody>
      </p:sp>
      <p:sp>
        <p:nvSpPr>
          <p:cNvPr id="188" name="Google Shape;188;p17"/>
          <p:cNvSpPr txBox="1"/>
          <p:nvPr>
            <p:ph idx="12" type="sldNum"/>
          </p:nvPr>
        </p:nvSpPr>
        <p:spPr>
          <a:xfrm>
            <a:off x="9303650" y="6628925"/>
            <a:ext cx="2743200" cy="225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