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715000" cx="9144000"/>
  <p:notesSz cx="6858000" cy="9144000"/>
  <p:embeddedFontLst>
    <p:embeddedFont>
      <p:font typeface="Oswald Regular"/>
      <p:regular r:id="rId21"/>
      <p:bold r:id="rId22"/>
    </p:embeddedFont>
    <p:embeddedFont>
      <p:font typeface="Barlow Condensed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  <p:embeddedFont>
      <p:font typeface="Barlow Condensed Black"/>
      <p:bold r:id="rId29"/>
      <p:boldItalic r:id="rId30"/>
    </p:embeddedFont>
    <p:embeddedFont>
      <p:font typeface="Karla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01D6B3D-8DA1-4FAC-8F5A-95EBFF24765B}">
  <a:tblStyle styleId="{901D6B3D-8DA1-4FAC-8F5A-95EBFF2476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swaldRegular-bold.fntdata"/><Relationship Id="rId21" Type="http://schemas.openxmlformats.org/officeDocument/2006/relationships/font" Target="fonts/OswaldRegular-regular.fntdata"/><Relationship Id="rId24" Type="http://schemas.openxmlformats.org/officeDocument/2006/relationships/font" Target="fonts/BarlowCondensed-bold.fntdata"/><Relationship Id="rId23" Type="http://schemas.openxmlformats.org/officeDocument/2006/relationships/font" Target="fonts/BarlowCondense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rlowCondensed-boldItalic.fntdata"/><Relationship Id="rId25" Type="http://schemas.openxmlformats.org/officeDocument/2006/relationships/font" Target="fonts/BarlowCondensed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CondensedBlack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Karla-regular.fntdata"/><Relationship Id="rId30" Type="http://schemas.openxmlformats.org/officeDocument/2006/relationships/font" Target="fonts/BarlowCondensedBlack-boldItalic.fntdata"/><Relationship Id="rId11" Type="http://schemas.openxmlformats.org/officeDocument/2006/relationships/slide" Target="slides/slide5.xml"/><Relationship Id="rId33" Type="http://schemas.openxmlformats.org/officeDocument/2006/relationships/font" Target="fonts/Karla-italic.fntdata"/><Relationship Id="rId10" Type="http://schemas.openxmlformats.org/officeDocument/2006/relationships/slide" Target="slides/slide4.xml"/><Relationship Id="rId32" Type="http://schemas.openxmlformats.org/officeDocument/2006/relationships/font" Target="fonts/Karl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Karla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7356ec95_0_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7356ec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182ebb165_2_9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182ebb165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82ebb165_2_11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82ebb165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182ebb165_3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182ebb16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182ebb165_2_6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182ebb165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2b713530b_1_1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2b713530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7356ec95_0_2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7356ec9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182ebb165_0_1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182ebb16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82ebb165_2_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182ebb165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02a0092bcc523b_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02a0092bcc523b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02a0092bcc523b_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02a0092bcc523b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82ebb165_0_4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182ebb16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b713530b_0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b71353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182ebb165_2_4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182ebb16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390700" y="-67694"/>
            <a:ext cx="4362600" cy="5864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143000" y="3737250"/>
            <a:ext cx="3181200" cy="3269100"/>
          </a:xfrm>
          <a:prstGeom prst="ellipse">
            <a:avLst/>
          </a:prstGeom>
          <a:solidFill>
            <a:srgbClr val="C3E8EC"/>
          </a:solidFill>
          <a:ln cap="flat" cmpd="sng" w="114300">
            <a:solidFill>
              <a:srgbClr val="876C5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38150" y="141667"/>
            <a:ext cx="8873700" cy="5431800"/>
          </a:xfrm>
          <a:prstGeom prst="rect">
            <a:avLst/>
          </a:prstGeom>
          <a:noFill/>
          <a:ln cap="flat" cmpd="sng" w="228600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8471250" y="-128722"/>
            <a:ext cx="27600" cy="5971200"/>
          </a:xfrm>
          <a:prstGeom prst="straightConnector1">
            <a:avLst/>
          </a:prstGeom>
          <a:noFill/>
          <a:ln cap="flat" cmpd="sng" w="228600">
            <a:solidFill>
              <a:srgbClr val="FFF2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2"/>
          <p:cNvSpPr txBox="1"/>
          <p:nvPr/>
        </p:nvSpPr>
        <p:spPr>
          <a:xfrm>
            <a:off x="2514600" y="5049194"/>
            <a:ext cx="4114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Team Leaders:  </a:t>
            </a:r>
            <a:r>
              <a:rPr b="1" lang="en">
                <a:solidFill>
                  <a:srgbClr val="F79FBB"/>
                </a:solidFill>
                <a:latin typeface="Oswald"/>
                <a:ea typeface="Oswald"/>
                <a:cs typeface="Oswald"/>
                <a:sym typeface="Oswald"/>
              </a:rPr>
              <a:t>Jude Al-Otaibi</a:t>
            </a:r>
            <a:r>
              <a:rPr b="1" lang="en">
                <a:solidFill>
                  <a:srgbClr val="F1B6C9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&amp;</a:t>
            </a:r>
            <a:r>
              <a:rPr b="1" lang="en">
                <a:solidFill>
                  <a:srgbClr val="F1B6C9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">
                <a:solidFill>
                  <a:srgbClr val="76E7F1"/>
                </a:solidFill>
                <a:latin typeface="Oswald"/>
                <a:ea typeface="Oswald"/>
                <a:cs typeface="Oswald"/>
                <a:sym typeface="Oswald"/>
              </a:rPr>
              <a:t>Abdulrahman Bedaiwi</a:t>
            </a:r>
            <a:endParaRPr b="1">
              <a:solidFill>
                <a:srgbClr val="76E7F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612" y="370361"/>
            <a:ext cx="1034800" cy="67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436525" y="4580028"/>
            <a:ext cx="9282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76B1"/>
                </a:solidFill>
                <a:latin typeface="Karla"/>
                <a:ea typeface="Karla"/>
                <a:cs typeface="Karla"/>
                <a:sym typeface="Karla"/>
              </a:rPr>
              <a:t>H </a:t>
            </a:r>
            <a:r>
              <a:rPr b="1" lang="en" sz="1200">
                <a:latin typeface="Karla"/>
                <a:ea typeface="Karla"/>
                <a:cs typeface="Karla"/>
                <a:sym typeface="Karla"/>
              </a:rPr>
              <a:t>U M A N</a:t>
            </a:r>
            <a:r>
              <a:rPr lang="en" sz="1200">
                <a:latin typeface="Karla"/>
                <a:ea typeface="Karla"/>
                <a:cs typeface="Karla"/>
                <a:sym typeface="Karla"/>
              </a:rPr>
              <a:t> </a:t>
            </a:r>
            <a:endParaRPr sz="12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BD7B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BD7B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BD7B"/>
                </a:solidFill>
                <a:latin typeface="Karla"/>
                <a:ea typeface="Karla"/>
                <a:cs typeface="Karla"/>
                <a:sym typeface="Karla"/>
              </a:rPr>
              <a:t>G</a:t>
            </a:r>
            <a:r>
              <a:rPr b="1" lang="en" sz="1200">
                <a:latin typeface="Karla"/>
                <a:ea typeface="Karla"/>
                <a:cs typeface="Karla"/>
                <a:sym typeface="Karla"/>
              </a:rPr>
              <a:t>ENETICS</a:t>
            </a:r>
            <a:endParaRPr b="1" sz="12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1468" l="0" r="39914" t="0"/>
          <a:stretch/>
        </p:blipFill>
        <p:spPr>
          <a:xfrm rot="-5400000">
            <a:off x="630678" y="4365073"/>
            <a:ext cx="534668" cy="83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1889" y="274690"/>
            <a:ext cx="728249" cy="7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6629390" y="4671524"/>
            <a:ext cx="16383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600" lIns="91600" spcFirstLastPara="1" rIns="91600" wrap="square" tIns="91600">
            <a:noAutofit/>
          </a:bodyPr>
          <a:lstStyle/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Oswald"/>
              <a:buChar char="❏"/>
            </a:pPr>
            <a:r>
              <a:rPr lang="en" sz="8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Important</a:t>
            </a:r>
            <a:endParaRPr sz="8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Oswald"/>
              <a:buChar char="❏"/>
            </a:pPr>
            <a:r>
              <a:rPr lang="en" sz="800">
                <a:latin typeface="Oswald"/>
                <a:ea typeface="Oswald"/>
                <a:cs typeface="Oswald"/>
                <a:sym typeface="Oswald"/>
              </a:rPr>
              <a:t>Original content</a:t>
            </a:r>
            <a:endParaRPr sz="800">
              <a:latin typeface="Oswald"/>
              <a:ea typeface="Oswald"/>
              <a:cs typeface="Oswald"/>
              <a:sym typeface="Oswald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800"/>
              <a:buFont typeface="Oswald"/>
              <a:buChar char="❏"/>
            </a:pPr>
            <a:r>
              <a:rPr lang="en" sz="800">
                <a:solidFill>
                  <a:srgbClr val="C27BA0"/>
                </a:solidFill>
                <a:latin typeface="Oswald"/>
                <a:ea typeface="Oswald"/>
                <a:cs typeface="Oswald"/>
                <a:sym typeface="Oswald"/>
              </a:rPr>
              <a:t>Only in girls slides </a:t>
            </a:r>
            <a:endParaRPr sz="800">
              <a:solidFill>
                <a:srgbClr val="C27BA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800"/>
              <a:buFont typeface="Oswald"/>
              <a:buChar char="❏"/>
            </a:pPr>
            <a:r>
              <a:rPr lang="en" sz="800">
                <a:solidFill>
                  <a:srgbClr val="3D85C6"/>
                </a:solidFill>
                <a:latin typeface="Oswald"/>
                <a:ea typeface="Oswald"/>
                <a:cs typeface="Oswald"/>
                <a:sym typeface="Oswald"/>
              </a:rPr>
              <a:t>Only in boys slides</a:t>
            </a:r>
            <a:endParaRPr sz="800">
              <a:solidFill>
                <a:srgbClr val="3D85C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Oswald"/>
              <a:buChar char="❏"/>
            </a:pPr>
            <a:r>
              <a:rPr lang="en" sz="80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Doctor’s notes</a:t>
            </a:r>
            <a:endParaRPr sz="80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38150" y="141667"/>
            <a:ext cx="8865600" cy="5431800"/>
          </a:xfrm>
          <a:prstGeom prst="rect">
            <a:avLst/>
          </a:prstGeom>
          <a:noFill/>
          <a:ln cap="flat" cmpd="sng" w="228600">
            <a:solidFill>
              <a:srgbClr val="FFE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3556350" y="450278"/>
            <a:ext cx="20313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Objectives:</a:t>
            </a:r>
            <a:endParaRPr b="1" sz="3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97600" y="92175"/>
            <a:ext cx="8957400" cy="5526900"/>
          </a:xfrm>
          <a:prstGeom prst="rect">
            <a:avLst/>
          </a:prstGeom>
          <a:noFill/>
          <a:ln cap="flat" cmpd="sng" w="76200">
            <a:solidFill>
              <a:srgbClr val="FFE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221378">
            <a:off x="8748566" y="5273377"/>
            <a:ext cx="383492" cy="38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114725" y="1414150"/>
            <a:ext cx="9464400" cy="4382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-114725" y="1287444"/>
            <a:ext cx="2801100" cy="0"/>
          </a:xfrm>
          <a:prstGeom prst="straightConnector1">
            <a:avLst/>
          </a:prstGeom>
          <a:noFill/>
          <a:ln cap="flat" cmpd="sng" w="76200">
            <a:solidFill>
              <a:srgbClr val="C3E8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/>
        </p:nvSpPr>
        <p:spPr>
          <a:xfrm>
            <a:off x="363300" y="255000"/>
            <a:ext cx="55068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QUIZ</a:t>
            </a:r>
            <a:endParaRPr b="1" sz="6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35150" y="148806"/>
            <a:ext cx="8873700" cy="5431800"/>
          </a:xfrm>
          <a:prstGeom prst="rect">
            <a:avLst/>
          </a:prstGeom>
          <a:noFill/>
          <a:ln cap="flat" cmpd="sng" w="228600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twitter.com/HumanGenetics_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humangenetics438.sarahah.com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docs.google.com/document/d/1-1vjlWr0SAPICKwhYHK1rg-PJZzbZ-vHY3CE8jZtmGM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YQG8o5b4lKg" TargetMode="External"/><Relationship Id="rId10" Type="http://schemas.openxmlformats.org/officeDocument/2006/relationships/image" Target="../media/image27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34.png"/><Relationship Id="rId8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6.png"/><Relationship Id="rId13" Type="http://schemas.openxmlformats.org/officeDocument/2006/relationships/hyperlink" Target="https://www.youtube.com/watch?v=2i0Ms71DN44" TargetMode="External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9.png"/><Relationship Id="rId5" Type="http://schemas.openxmlformats.org/officeDocument/2006/relationships/image" Target="../media/image42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hyperlink" Target="https://www.youtube.com/watch?v=g7iAVCLZWuM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youtube.com/watch?v=RNwJbMovnV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16.png"/><Relationship Id="rId5" Type="http://schemas.openxmlformats.org/officeDocument/2006/relationships/hyperlink" Target="https://www.youtube.com/watch?v=MNq015d03MU" TargetMode="External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24.png"/><Relationship Id="rId13" Type="http://schemas.openxmlformats.org/officeDocument/2006/relationships/image" Target="../media/image9.png"/><Relationship Id="rId12" Type="http://schemas.openxmlformats.org/officeDocument/2006/relationships/hyperlink" Target="https://www.youtube.com/watch?v=ze_6VWwLtO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2409900" y="1492333"/>
            <a:ext cx="4324200" cy="27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876C5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Kleinfelter, Turner &amp; Down Syndrome</a:t>
            </a:r>
            <a:endParaRPr sz="4800">
              <a:solidFill>
                <a:srgbClr val="876C5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64" name="Google Shape;64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1165" y="4979919"/>
            <a:ext cx="236641" cy="2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4300" y="5217450"/>
            <a:ext cx="210375" cy="2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3731646" y="3719274"/>
            <a:ext cx="1900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125" lIns="122125" spcFirstLastPara="1" rIns="122125" wrap="square" tIns="122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latin typeface="Oswald"/>
                <a:ea typeface="Oswald"/>
                <a:cs typeface="Oswald"/>
                <a:sym typeface="Oswald"/>
                <a:hlinkClick r:id="rId7"/>
              </a:rPr>
              <a:t>Editing file</a:t>
            </a:r>
            <a:endParaRPr sz="1300" u="sng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/>
        </p:nvSpPr>
        <p:spPr>
          <a:xfrm>
            <a:off x="308100" y="318667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Turner 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Syndrome (</a:t>
            </a:r>
            <a:r>
              <a:rPr b="1" lang="en" sz="2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45, XO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83750" y="734275"/>
            <a:ext cx="6310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Monosomy of sex chromosome: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(Monosomy X: 45, XO) i.e. only one X chromosome is present.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The only viable monosomy in humans.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Individuals are genetically female, not mature sexually and sterile.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Occurrence: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1 in 2500 live female births.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Oswald Regular"/>
              <a:buChar char="●"/>
            </a:pPr>
            <a:r>
              <a:rPr lang="en" sz="1300">
                <a:solidFill>
                  <a:srgbClr val="93C47D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They hardly survive.</a:t>
            </a:r>
            <a:endParaRPr sz="1300">
              <a:solidFill>
                <a:srgbClr val="93C47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8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 rotWithShape="1">
          <a:blip r:embed="rId3">
            <a:alphaModFix/>
          </a:blip>
          <a:srcRect b="1872" l="1493" r="859" t="1592"/>
          <a:stretch/>
        </p:blipFill>
        <p:spPr>
          <a:xfrm>
            <a:off x="7207150" y="426150"/>
            <a:ext cx="1513775" cy="1392650"/>
          </a:xfrm>
          <a:prstGeom prst="rect">
            <a:avLst/>
          </a:prstGeom>
          <a:noFill/>
          <a:ln cap="flat" cmpd="sng" w="28575">
            <a:solidFill>
              <a:srgbClr val="876C5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" name="Google Shape;210;p22"/>
          <p:cNvSpPr txBox="1"/>
          <p:nvPr/>
        </p:nvSpPr>
        <p:spPr>
          <a:xfrm>
            <a:off x="308100" y="1960667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Features of Turner Syndrome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754325" y="4679000"/>
            <a:ext cx="76698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swald Regular"/>
              <a:buChar char="●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Cardiovascular: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 (Bicuspid aortic valve, Coarctation of aorta, Thoracic aortic aneurysm (aortic root dilatation) ).</a:t>
            </a:r>
            <a:endParaRPr sz="12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swald Regular"/>
              <a:buChar char="●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Skeletal: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  (Short stature, Short 4</a:t>
            </a:r>
            <a:r>
              <a:rPr baseline="30000" lang="en" sz="1200">
                <a:latin typeface="Oswald Regular"/>
                <a:ea typeface="Oswald Regular"/>
                <a:cs typeface="Oswald Regular"/>
                <a:sym typeface="Oswald Regular"/>
              </a:rPr>
              <a:t>th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 metacarpal/metatarsal bone (± short 3</a:t>
            </a:r>
            <a:r>
              <a:rPr baseline="30000" lang="en" sz="1200">
                <a:latin typeface="Oswald Regular"/>
                <a:ea typeface="Oswald Regular"/>
                <a:cs typeface="Oswald Regular"/>
                <a:sym typeface="Oswald Regular"/>
              </a:rPr>
              <a:t>rd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 and 5</a:t>
            </a:r>
            <a:r>
              <a:rPr baseline="30000" lang="en" sz="1200">
                <a:latin typeface="Oswald Regular"/>
                <a:ea typeface="Oswald Regular"/>
                <a:cs typeface="Oswald Regular"/>
                <a:sym typeface="Oswald Regular"/>
              </a:rPr>
              <a:t>th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), Osteoporosis (due to lack of estrogen), Scoliosis).</a:t>
            </a:r>
            <a:endParaRPr sz="12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swald Regular"/>
              <a:buChar char="●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Reproductive: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(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Women with Turner syndrome are almost universally infertile).</a:t>
            </a:r>
            <a:endParaRPr sz="12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7207152" y="2943087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213" name="Google Shape;213;p22"/>
          <p:cNvCxnSpPr/>
          <p:nvPr/>
        </p:nvCxnSpPr>
        <p:spPr>
          <a:xfrm>
            <a:off x="1250680" y="2593516"/>
            <a:ext cx="6677100" cy="0"/>
          </a:xfrm>
          <a:prstGeom prst="straightConnector1">
            <a:avLst/>
          </a:prstGeom>
          <a:noFill/>
          <a:ln cap="flat" cmpd="sng" w="38100">
            <a:solidFill>
              <a:srgbClr val="876C5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4" name="Google Shape;214;p22"/>
          <p:cNvSpPr/>
          <p:nvPr/>
        </p:nvSpPr>
        <p:spPr>
          <a:xfrm>
            <a:off x="4477832" y="2491678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5429974" y="2491678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6382115" y="2491678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7334259" y="2491678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1621407" y="2491678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2573548" y="2491678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3525678" y="2491678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1494300" y="2940642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1216200" y="3366003"/>
            <a:ext cx="995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Short stature, broad chest, low hairline.</a:t>
            </a:r>
            <a:endParaRPr sz="10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23" name="Google Shape;223;p22"/>
          <p:cNvSpPr/>
          <p:nvPr/>
        </p:nvSpPr>
        <p:spPr>
          <a:xfrm>
            <a:off x="3398584" y="2941458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22"/>
          <p:cNvCxnSpPr>
            <a:stCxn id="223" idx="0"/>
            <a:endCxn id="220" idx="4"/>
          </p:cNvCxnSpPr>
          <p:nvPr/>
        </p:nvCxnSpPr>
        <p:spPr>
          <a:xfrm rot="10800000">
            <a:off x="3618034" y="2694858"/>
            <a:ext cx="0" cy="2466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5" name="Google Shape;225;p22"/>
          <p:cNvSpPr/>
          <p:nvPr/>
        </p:nvSpPr>
        <p:spPr>
          <a:xfrm>
            <a:off x="5302867" y="2942273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22"/>
          <p:cNvCxnSpPr>
            <a:stCxn id="225" idx="0"/>
            <a:endCxn id="215" idx="4"/>
          </p:cNvCxnSpPr>
          <p:nvPr/>
        </p:nvCxnSpPr>
        <p:spPr>
          <a:xfrm rot="10800000">
            <a:off x="5522317" y="2694773"/>
            <a:ext cx="0" cy="2475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7" name="Google Shape;227;p22"/>
          <p:cNvCxnSpPr>
            <a:endCxn id="217" idx="4"/>
          </p:cNvCxnSpPr>
          <p:nvPr/>
        </p:nvCxnSpPr>
        <p:spPr>
          <a:xfrm rot="10800000">
            <a:off x="7426509" y="2694778"/>
            <a:ext cx="1800" cy="2484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8" name="Google Shape;228;p22"/>
          <p:cNvSpPr/>
          <p:nvPr/>
        </p:nvSpPr>
        <p:spPr>
          <a:xfrm>
            <a:off x="2446442" y="3686031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22"/>
          <p:cNvCxnSpPr>
            <a:stCxn id="228" idx="0"/>
            <a:endCxn id="219" idx="4"/>
          </p:cNvCxnSpPr>
          <p:nvPr/>
        </p:nvCxnSpPr>
        <p:spPr>
          <a:xfrm rot="10800000">
            <a:off x="2665892" y="2694831"/>
            <a:ext cx="0" cy="9912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30" name="Google Shape;230;p22"/>
          <p:cNvSpPr/>
          <p:nvPr/>
        </p:nvSpPr>
        <p:spPr>
          <a:xfrm>
            <a:off x="4350726" y="3686016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A7E6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22"/>
          <p:cNvCxnSpPr>
            <a:stCxn id="230" idx="0"/>
            <a:endCxn id="214" idx="4"/>
          </p:cNvCxnSpPr>
          <p:nvPr/>
        </p:nvCxnSpPr>
        <p:spPr>
          <a:xfrm rot="10800000">
            <a:off x="4570176" y="2694816"/>
            <a:ext cx="0" cy="9912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32" name="Google Shape;232;p22"/>
          <p:cNvSpPr/>
          <p:nvPr/>
        </p:nvSpPr>
        <p:spPr>
          <a:xfrm>
            <a:off x="6255009" y="3698765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233" name="Google Shape;233;p22"/>
          <p:cNvCxnSpPr>
            <a:stCxn id="232" idx="0"/>
            <a:endCxn id="216" idx="4"/>
          </p:cNvCxnSpPr>
          <p:nvPr/>
        </p:nvCxnSpPr>
        <p:spPr>
          <a:xfrm rot="10800000">
            <a:off x="6474459" y="2694665"/>
            <a:ext cx="0" cy="10041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34" name="Google Shape;234;p22"/>
          <p:cNvCxnSpPr>
            <a:endCxn id="218" idx="4"/>
          </p:cNvCxnSpPr>
          <p:nvPr/>
        </p:nvCxnSpPr>
        <p:spPr>
          <a:xfrm flipH="1" rot="10800000">
            <a:off x="1708557" y="2694778"/>
            <a:ext cx="5100" cy="2544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35" name="Google Shape;235;p22"/>
          <p:cNvSpPr txBox="1"/>
          <p:nvPr/>
        </p:nvSpPr>
        <p:spPr>
          <a:xfrm>
            <a:off x="2168238" y="4133500"/>
            <a:ext cx="995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Neck abnormalities (webbed neck).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6981738" y="3367658"/>
            <a:ext cx="8898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Normal life span.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4072625" y="4093644"/>
            <a:ext cx="995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Lack of ovarian development (streak ovaries).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5024788" y="3328900"/>
            <a:ext cx="9951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↑risk of osteoporosis, cardiovascular abnormalities (e.g. constriction of aorta &amp; HT).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6048663" y="4100025"/>
            <a:ext cx="8514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No development delays, normal intelligence.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3173138" y="3396625"/>
            <a:ext cx="8898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Skeletal disorders (e.g. scoliosis, dislocated hips/elbows).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41" name="Google Shape;2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867" y="3009808"/>
            <a:ext cx="342900" cy="34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5163" y="3012234"/>
            <a:ext cx="342900" cy="34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8725" y="3787325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3038" y="3761638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8588" y="2940650"/>
            <a:ext cx="438900" cy="48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 rotWithShape="1">
          <a:blip r:embed="rId9">
            <a:alphaModFix/>
          </a:blip>
          <a:srcRect b="48633" l="13553" r="15779" t="0"/>
          <a:stretch/>
        </p:blipFill>
        <p:spPr>
          <a:xfrm>
            <a:off x="2398174" y="3637149"/>
            <a:ext cx="487200" cy="531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10">
            <a:alphaModFix/>
          </a:blip>
          <a:srcRect b="0" l="0" r="11801" t="0"/>
          <a:stretch/>
        </p:blipFill>
        <p:spPr>
          <a:xfrm>
            <a:off x="1606988" y="2965325"/>
            <a:ext cx="213525" cy="4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81803" y="404887"/>
            <a:ext cx="299700" cy="2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 txBox="1"/>
          <p:nvPr/>
        </p:nvSpPr>
        <p:spPr>
          <a:xfrm>
            <a:off x="223117" y="0"/>
            <a:ext cx="2787900" cy="3849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According to female’s doc: nomenclature is important, understand the features and link them to the syndrome, read the rest. </a:t>
            </a:r>
            <a:endParaRPr sz="9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 rot="-5400000">
            <a:off x="-156751" y="5850"/>
            <a:ext cx="543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IMP</a:t>
            </a:r>
            <a:endParaRPr b="1" sz="1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23"/>
          <p:cNvCxnSpPr/>
          <p:nvPr/>
        </p:nvCxnSpPr>
        <p:spPr>
          <a:xfrm flipH="1" rot="10800000">
            <a:off x="1204355" y="2078166"/>
            <a:ext cx="6735300" cy="25200"/>
          </a:xfrm>
          <a:prstGeom prst="straightConnector1">
            <a:avLst/>
          </a:prstGeom>
          <a:noFill/>
          <a:ln cap="flat" cmpd="sng" w="38100">
            <a:solidFill>
              <a:srgbClr val="876C5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6" name="Google Shape;256;p23"/>
          <p:cNvSpPr/>
          <p:nvPr/>
        </p:nvSpPr>
        <p:spPr>
          <a:xfrm>
            <a:off x="3773682" y="2011113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4520224" y="1990363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3"/>
          <p:cNvSpPr/>
          <p:nvPr/>
        </p:nvSpPr>
        <p:spPr>
          <a:xfrm>
            <a:off x="5272103" y="1989773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3"/>
          <p:cNvSpPr/>
          <p:nvPr/>
        </p:nvSpPr>
        <p:spPr>
          <a:xfrm>
            <a:off x="5970109" y="1989750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3"/>
          <p:cNvSpPr/>
          <p:nvPr/>
        </p:nvSpPr>
        <p:spPr>
          <a:xfrm>
            <a:off x="1575082" y="2011713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2341498" y="2011113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3036390" y="2011113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1447975" y="2415781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3"/>
          <p:cNvSpPr/>
          <p:nvPr/>
        </p:nvSpPr>
        <p:spPr>
          <a:xfrm>
            <a:off x="2909284" y="2415914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23"/>
          <p:cNvCxnSpPr>
            <a:stCxn id="264" idx="0"/>
          </p:cNvCxnSpPr>
          <p:nvPr/>
        </p:nvCxnSpPr>
        <p:spPr>
          <a:xfrm rot="10800000">
            <a:off x="3128734" y="2230214"/>
            <a:ext cx="0" cy="1857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66" name="Google Shape;266;p23"/>
          <p:cNvSpPr/>
          <p:nvPr/>
        </p:nvSpPr>
        <p:spPr>
          <a:xfrm>
            <a:off x="4393117" y="2395898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3"/>
          <p:cNvCxnSpPr>
            <a:stCxn id="266" idx="0"/>
          </p:cNvCxnSpPr>
          <p:nvPr/>
        </p:nvCxnSpPr>
        <p:spPr>
          <a:xfrm flipH="1" rot="10800000">
            <a:off x="4612567" y="2207498"/>
            <a:ext cx="5100" cy="1884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68" name="Google Shape;268;p23"/>
          <p:cNvSpPr/>
          <p:nvPr/>
        </p:nvSpPr>
        <p:spPr>
          <a:xfrm>
            <a:off x="5843002" y="2396019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23"/>
          <p:cNvCxnSpPr/>
          <p:nvPr/>
        </p:nvCxnSpPr>
        <p:spPr>
          <a:xfrm rot="10800000">
            <a:off x="6061020" y="2218119"/>
            <a:ext cx="3000" cy="1779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70" name="Google Shape;270;p23"/>
          <p:cNvSpPr/>
          <p:nvPr/>
        </p:nvSpPr>
        <p:spPr>
          <a:xfrm>
            <a:off x="2214392" y="3374893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23"/>
          <p:cNvCxnSpPr>
            <a:stCxn id="270" idx="0"/>
          </p:cNvCxnSpPr>
          <p:nvPr/>
        </p:nvCxnSpPr>
        <p:spPr>
          <a:xfrm rot="10800000">
            <a:off x="2433842" y="2220493"/>
            <a:ext cx="0" cy="11544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72" name="Google Shape;272;p23"/>
          <p:cNvSpPr/>
          <p:nvPr/>
        </p:nvSpPr>
        <p:spPr>
          <a:xfrm>
            <a:off x="3646576" y="3372692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23"/>
          <p:cNvCxnSpPr>
            <a:stCxn id="272" idx="0"/>
          </p:cNvCxnSpPr>
          <p:nvPr/>
        </p:nvCxnSpPr>
        <p:spPr>
          <a:xfrm flipH="1" rot="10800000">
            <a:off x="3866026" y="2239592"/>
            <a:ext cx="6600" cy="11331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74" name="Google Shape;274;p23"/>
          <p:cNvSpPr/>
          <p:nvPr/>
        </p:nvSpPr>
        <p:spPr>
          <a:xfrm>
            <a:off x="5144996" y="3349152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23"/>
          <p:cNvCxnSpPr>
            <a:stCxn id="274" idx="0"/>
          </p:cNvCxnSpPr>
          <p:nvPr/>
        </p:nvCxnSpPr>
        <p:spPr>
          <a:xfrm rot="10800000">
            <a:off x="5362946" y="2217852"/>
            <a:ext cx="1500" cy="11313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76" name="Google Shape;276;p23"/>
          <p:cNvCxnSpPr/>
          <p:nvPr/>
        </p:nvCxnSpPr>
        <p:spPr>
          <a:xfrm flipH="1" rot="10800000">
            <a:off x="1662342" y="2234848"/>
            <a:ext cx="5100" cy="1884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77" name="Google Shape;277;p23"/>
          <p:cNvSpPr/>
          <p:nvPr/>
        </p:nvSpPr>
        <p:spPr>
          <a:xfrm>
            <a:off x="7269984" y="1989750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7142877" y="2396019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23"/>
          <p:cNvCxnSpPr/>
          <p:nvPr/>
        </p:nvCxnSpPr>
        <p:spPr>
          <a:xfrm rot="10800000">
            <a:off x="7360895" y="2218119"/>
            <a:ext cx="3000" cy="1779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80" name="Google Shape;280;p23"/>
          <p:cNvSpPr/>
          <p:nvPr/>
        </p:nvSpPr>
        <p:spPr>
          <a:xfrm>
            <a:off x="6636953" y="1989773"/>
            <a:ext cx="184500" cy="1827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6509846" y="3349152"/>
            <a:ext cx="438900" cy="433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23"/>
          <p:cNvCxnSpPr>
            <a:stCxn id="281" idx="0"/>
          </p:cNvCxnSpPr>
          <p:nvPr/>
        </p:nvCxnSpPr>
        <p:spPr>
          <a:xfrm rot="10800000">
            <a:off x="6727796" y="2217852"/>
            <a:ext cx="1500" cy="11313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83" name="Google Shape;283;p23"/>
          <p:cNvSpPr txBox="1"/>
          <p:nvPr/>
        </p:nvSpPr>
        <p:spPr>
          <a:xfrm>
            <a:off x="1220000" y="2849115"/>
            <a:ext cx="8898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Tall, longer fingers and </a:t>
            </a: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nails</a:t>
            </a: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delicate skin.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4" name="Google Shape;284;p23"/>
          <p:cNvSpPr txBox="1"/>
          <p:nvPr/>
        </p:nvSpPr>
        <p:spPr>
          <a:xfrm>
            <a:off x="1988950" y="3797975"/>
            <a:ext cx="889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Sexually underdeveloped &amp; infertile (no spermatogenesis).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2683750" y="2849112"/>
            <a:ext cx="889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Sparse facial &amp; body hair.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3424425" y="3797971"/>
            <a:ext cx="889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Delays in speech and motor skills.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4172875" y="2849135"/>
            <a:ext cx="8898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Deficits in attention, auditory processing and social skills.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4925975" y="3797975"/>
            <a:ext cx="8898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Low mental ability (slight reduction in IQ, but usually normal intelligence).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5628850" y="2810052"/>
            <a:ext cx="889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Gynaecomastia and other feminine body characteristic.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6283650" y="3758287"/>
            <a:ext cx="8898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Increased risk of autoimmune disorders, breast cancer, osteoporosis, leg ulcers, depression, and dental problems.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6917038" y="2829308"/>
            <a:ext cx="8898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Normal life span.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9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pic>
        <p:nvPicPr>
          <p:cNvPr id="293" name="Google Shape;2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975" y="2415779"/>
            <a:ext cx="438900" cy="43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6451" y="2395900"/>
            <a:ext cx="487800" cy="43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5" name="Google Shape;295;p23"/>
          <p:cNvSpPr txBox="1"/>
          <p:nvPr/>
        </p:nvSpPr>
        <p:spPr>
          <a:xfrm>
            <a:off x="308100" y="301242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Klinefelter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Syndrome (</a:t>
            </a:r>
            <a:r>
              <a:rPr b="1" lang="en" sz="2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47, XXY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308100" y="682150"/>
            <a:ext cx="65133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swald Regular"/>
              <a:buChar char="●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Occurrence: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1 in 2500 live female births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swald Regular"/>
              <a:buChar char="●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Treatment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: Testosterone therapy and assisted learning, In some cases testicular function is preserved.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Oswald Regular"/>
              <a:buChar char="●"/>
            </a:pPr>
            <a:r>
              <a:rPr lang="en" sz="1300">
                <a:solidFill>
                  <a:srgbClr val="93C47D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Aggressive outcome but survival rate is higher than Turner’s.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308100" y="1529954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Features of 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Klinefelter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 Syndrome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308100" y="4822738"/>
            <a:ext cx="85278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Very rarely more extreme forms of Klinefelter syndrome occur where the patient has </a:t>
            </a:r>
            <a:r>
              <a:rPr lang="en" sz="1200">
                <a:solidFill>
                  <a:srgbClr val="FF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48, XXXY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 or even </a:t>
            </a:r>
            <a:r>
              <a:rPr lang="en" sz="1200">
                <a:solidFill>
                  <a:srgbClr val="FF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49, XXXXY</a:t>
            </a:r>
            <a:r>
              <a:rPr lang="en" sz="1200">
                <a:latin typeface="Oswald Regular"/>
                <a:ea typeface="Oswald Regular"/>
                <a:cs typeface="Oswald Regular"/>
                <a:sym typeface="Oswald Regular"/>
              </a:rPr>
              <a:t> karyotype. These individuals are generally severely retarded.</a:t>
            </a:r>
            <a:endParaRPr sz="12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6625" y="2413075"/>
            <a:ext cx="438900" cy="43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 rotWithShape="1">
          <a:blip r:embed="rId6">
            <a:alphaModFix/>
          </a:blip>
          <a:srcRect b="2738" l="1596" r="2202" t="7470"/>
          <a:stretch/>
        </p:blipFill>
        <p:spPr>
          <a:xfrm>
            <a:off x="7180962" y="425088"/>
            <a:ext cx="1539750" cy="1360449"/>
          </a:xfrm>
          <a:prstGeom prst="rect">
            <a:avLst/>
          </a:prstGeom>
          <a:noFill/>
          <a:ln cap="flat" cmpd="sng" w="28575">
            <a:solidFill>
              <a:srgbClr val="876C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" name="Google Shape;30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5775" y="3356762"/>
            <a:ext cx="399425" cy="3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80950" y="2427775"/>
            <a:ext cx="369775" cy="3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53775" y="3378150"/>
            <a:ext cx="416000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98338" y="2393050"/>
            <a:ext cx="438900" cy="4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56850" y="3384213"/>
            <a:ext cx="339000" cy="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35975" y="3401550"/>
            <a:ext cx="369775" cy="3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218953" y="411814"/>
            <a:ext cx="299700" cy="2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 txBox="1"/>
          <p:nvPr/>
        </p:nvSpPr>
        <p:spPr>
          <a:xfrm>
            <a:off x="223117" y="0"/>
            <a:ext cx="2787900" cy="3849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According to female’s doc: nomenclature is important, understand the features and link them to the syndrome, read the rest. </a:t>
            </a:r>
            <a:endParaRPr sz="9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09" name="Google Shape;309;p23"/>
          <p:cNvSpPr txBox="1"/>
          <p:nvPr/>
        </p:nvSpPr>
        <p:spPr>
          <a:xfrm rot="-5400000">
            <a:off x="-156751" y="5850"/>
            <a:ext cx="543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IMP</a:t>
            </a:r>
            <a:endParaRPr b="1" sz="1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"/>
          <p:cNvSpPr txBox="1"/>
          <p:nvPr/>
        </p:nvSpPr>
        <p:spPr>
          <a:xfrm>
            <a:off x="308100" y="318667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Chromosomal 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ests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308100" y="734325"/>
            <a:ext cx="81363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Prenatal: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Maternal age &gt; 37 yrs; Ultrasound scan (USS) changes; Family history.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Triple test: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○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Measuring the alpha fetoprotein (AFP) = detect the vast majority of neural tube defects and and a small portion of trisomy 21–affected pregnancies.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○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Human chorionic gonadotropin (hCG), and estriol): if positive it indicates an increased risk of trisomy 21 and 18.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Postnatal: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Learning &amp; developmental disability; growth retardation.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Infertility: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Recurrent miscarriage, primary infertility.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339975" y="2742075"/>
            <a:ext cx="44184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Rapid Aneuploidy Screening by Fluorescence in Situ hybridization (FISH)</a:t>
            </a:r>
            <a:endParaRPr b="1" sz="20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671925" y="3683000"/>
            <a:ext cx="3754500" cy="1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Available on amniocentesis sample.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Uncultured amniocytes.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FISH probes for X,Y, 21.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Result in 24-48 hours.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Proceed onto full karyotype (11-14 days).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4697700" y="2742075"/>
            <a:ext cx="4138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New Techniques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4984625" y="3273075"/>
            <a:ext cx="37545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solidFill>
                  <a:srgbClr val="FF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Quantitative Fluorescence PCR (qf PCR):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is able to measure number of copies of a chromosome – used for trisomy screening.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Cell-free fetal DNA from maternal plasma  at 6-8 weeks of gestation. It is a non-invasive prenatal diagnostic tool for chromosomal aneuploidy. It can be used to determine the fetus sex: look for presence of Y chromosome material.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20" name="Google Shape;320;p24"/>
          <p:cNvSpPr txBox="1"/>
          <p:nvPr/>
        </p:nvSpPr>
        <p:spPr>
          <a:xfrm>
            <a:off x="8808853" y="5402100"/>
            <a:ext cx="3351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10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222692" y="-6"/>
            <a:ext cx="2787900" cy="395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According to female’s doc: read it while drinking coffee during </a:t>
            </a: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quarantine but tests are done to high risk mothers only.</a:t>
            </a: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9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 rot="-5400000">
            <a:off x="-156751" y="5850"/>
            <a:ext cx="543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IMP</a:t>
            </a:r>
            <a:endParaRPr b="1" sz="1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"/>
          <p:cNvSpPr txBox="1"/>
          <p:nvPr/>
        </p:nvSpPr>
        <p:spPr>
          <a:xfrm>
            <a:off x="8808853" y="5402100"/>
            <a:ext cx="3351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11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328" name="Google Shape;328;p25"/>
          <p:cNvSpPr txBox="1"/>
          <p:nvPr/>
        </p:nvSpPr>
        <p:spPr>
          <a:xfrm>
            <a:off x="308100" y="336489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Sex Chromosome Imbalance is Much Less Deleterious</a:t>
            </a:r>
            <a:endParaRPr b="1" sz="20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9" name="Google Shape;329;p25"/>
          <p:cNvSpPr txBox="1"/>
          <p:nvPr/>
        </p:nvSpPr>
        <p:spPr>
          <a:xfrm>
            <a:off x="308100" y="797339"/>
            <a:ext cx="76146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Klinefelter Syndrome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(47,XXY).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47,XYY Syndrome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(May be without any symptoms. Males are tall but normally proportioned. 10 - 15 points reduction in IQ compared to sibs).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Trisomy X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(47,XXX) females: (It seems to do little harm, individuals are fertile and do not transmit the extra chromosome. They do have a reduction in IQ comparable to that of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Klinefelter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males).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Turner Syndrome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(45,X and variants).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1223300" y="2495675"/>
            <a:ext cx="6300000" cy="24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TAKE HOME MESSAGES </a:t>
            </a:r>
            <a:endParaRPr b="1" sz="18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Oswald"/>
              <a:buChar char="➱"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Normal human karyotype is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46,XY</a:t>
            </a: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 or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46,XX</a:t>
            </a: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➱"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Chromosome abnormalities can be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numerical</a:t>
            </a: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 or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structural</a:t>
            </a: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➱"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Numerical abnormalities include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aneuploidy and polyploidy</a:t>
            </a: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➱"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In monosomy or trisomy, a single extra chromosome is absent or present, usually as a result of nondisjunction in the 1</a:t>
            </a:r>
            <a:r>
              <a:rPr baseline="30000" lang="en">
                <a:latin typeface="Oswald Regular"/>
                <a:ea typeface="Oswald Regular"/>
                <a:cs typeface="Oswald Regular"/>
                <a:sym typeface="Oswald Regular"/>
              </a:rPr>
              <a:t>st</a:t>
            </a: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 or 2</a:t>
            </a:r>
            <a:r>
              <a:rPr baseline="30000" lang="en">
                <a:latin typeface="Oswald Regular"/>
                <a:ea typeface="Oswald Regular"/>
                <a:cs typeface="Oswald Regular"/>
                <a:sym typeface="Oswald Regular"/>
              </a:rPr>
              <a:t>nd</a:t>
            </a: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 meiotic division.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➱"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Structural abnormalities include translocations, inversions, deletions, isochromosome &amp; rings.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"/>
          <p:cNvSpPr txBox="1"/>
          <p:nvPr/>
        </p:nvSpPr>
        <p:spPr>
          <a:xfrm>
            <a:off x="299475" y="1498875"/>
            <a:ext cx="42576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latin typeface="Oswald"/>
                <a:ea typeface="Oswald"/>
                <a:cs typeface="Oswald"/>
                <a:sym typeface="Oswald"/>
              </a:rPr>
              <a:t>Q1. Nondisjunction defect in the meiotic cell division happens at which phase?</a:t>
            </a:r>
            <a:endParaRPr sz="950">
              <a:latin typeface="Oswald"/>
              <a:ea typeface="Oswald"/>
              <a:cs typeface="Oswald"/>
              <a:sym typeface="Oswald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Font typeface="Oswald Regular"/>
              <a:buAutoNum type="alphaUcPeriod"/>
            </a:pPr>
            <a:r>
              <a:rPr lang="en" sz="950">
                <a:latin typeface="Oswald Regular"/>
                <a:ea typeface="Oswald Regular"/>
                <a:cs typeface="Oswald Regular"/>
                <a:sym typeface="Oswald Regular"/>
              </a:rPr>
              <a:t>Prophase.</a:t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Font typeface="Oswald Regular"/>
              <a:buAutoNum type="alphaUcPeriod"/>
            </a:pPr>
            <a:r>
              <a:rPr lang="en" sz="950">
                <a:latin typeface="Oswald Regular"/>
                <a:ea typeface="Oswald Regular"/>
                <a:cs typeface="Oswald Regular"/>
                <a:sym typeface="Oswald Regular"/>
              </a:rPr>
              <a:t>Metaphase.</a:t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Font typeface="Oswald Regular"/>
              <a:buAutoNum type="alphaUcPeriod"/>
            </a:pPr>
            <a:r>
              <a:rPr lang="en" sz="950">
                <a:latin typeface="Oswald Regular"/>
                <a:ea typeface="Oswald Regular"/>
                <a:cs typeface="Oswald Regular"/>
                <a:sym typeface="Oswald Regular"/>
              </a:rPr>
              <a:t>Anaphase.</a:t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Font typeface="Oswald Regular"/>
              <a:buAutoNum type="alphaUcPeriod"/>
            </a:pPr>
            <a:r>
              <a:rPr lang="en" sz="950">
                <a:latin typeface="Oswald Regular"/>
                <a:ea typeface="Oswald Regular"/>
                <a:cs typeface="Oswald Regular"/>
                <a:sym typeface="Oswald Regular"/>
              </a:rPr>
              <a:t>Telophase.</a:t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Oswald"/>
                <a:ea typeface="Oswald"/>
                <a:cs typeface="Oswald"/>
                <a:sym typeface="Oswald"/>
              </a:rPr>
              <a:t>Q2. Meiosis occurs in which one of the following cells?</a:t>
            </a:r>
            <a:endParaRPr sz="950">
              <a:latin typeface="Oswald"/>
              <a:ea typeface="Oswald"/>
              <a:cs typeface="Oswald"/>
              <a:sym typeface="Oswald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Font typeface="Oswald Regular"/>
              <a:buAutoNum type="alphaUcPeriod"/>
            </a:pPr>
            <a:r>
              <a:rPr lang="en" sz="950">
                <a:latin typeface="Oswald Regular"/>
                <a:ea typeface="Oswald Regular"/>
                <a:cs typeface="Oswald Regular"/>
                <a:sym typeface="Oswald Regular"/>
              </a:rPr>
              <a:t>Somatic cells.</a:t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Font typeface="Oswald Regular"/>
              <a:buAutoNum type="alphaUcPeriod"/>
            </a:pPr>
            <a:r>
              <a:rPr lang="en" sz="950">
                <a:latin typeface="Oswald Regular"/>
                <a:ea typeface="Oswald Regular"/>
                <a:cs typeface="Oswald Regular"/>
                <a:sym typeface="Oswald Regular"/>
              </a:rPr>
              <a:t>Germline cells.</a:t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Font typeface="Oswald Regular"/>
              <a:buAutoNum type="alphaUcPeriod"/>
            </a:pPr>
            <a:r>
              <a:rPr lang="en" sz="950">
                <a:latin typeface="Oswald Regular"/>
                <a:ea typeface="Oswald Regular"/>
                <a:cs typeface="Oswald Regular"/>
                <a:sym typeface="Oswald Regular"/>
              </a:rPr>
              <a:t>Ovum and sperm.</a:t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Font typeface="Oswald Regular"/>
              <a:buAutoNum type="alphaUcPeriod"/>
            </a:pPr>
            <a:r>
              <a:rPr lang="en" sz="950">
                <a:latin typeface="Oswald Regular"/>
                <a:ea typeface="Oswald Regular"/>
                <a:cs typeface="Oswald Regular"/>
                <a:sym typeface="Oswald Regular"/>
              </a:rPr>
              <a:t>B &amp; C.</a:t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Q3. A 16 years old girl presented to the hospital complaining of delayed puberty, on examination the doctor noticed the that patient is short with a webbed neck, chromosomal karyotyping showed 45,X . What is the diagnosis?</a:t>
            </a:r>
            <a:endParaRPr sz="95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Klinefelter syndrome.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Down Syndrome.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Turner Syndrome.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Constitutional delayed puberty.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Q4. Which of the following chromosome complements will not be viable?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XXX.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XO or X.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XXY.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OY or Y.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36" name="Google Shape;336;p26"/>
          <p:cNvSpPr txBox="1"/>
          <p:nvPr/>
        </p:nvSpPr>
        <p:spPr>
          <a:xfrm>
            <a:off x="4643750" y="1498875"/>
            <a:ext cx="42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Q5.  Which one of the following tests is the best for detecting a chromosomal abnormality?</a:t>
            </a:r>
            <a:endParaRPr sz="95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FISH.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Karyotyping.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PCR.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 &amp; B.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Q6. Which one of the following chromosomal disorders correlates with the karyotype 47,XXY?</a:t>
            </a:r>
            <a:endParaRPr sz="95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Klinefelter Syndrome.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Down Syndrome.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Turner Syndrome.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Trisomy X.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Q7. Which one of the following is the result of nondisjunction in meiosis I?</a:t>
            </a:r>
            <a:endParaRPr sz="95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 haploid , 1 nullisomy , 1 Diosomy.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 Diosomy , 2 nullisomy.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4 Haploid.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3 Haploid , 1 nullisomy.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Q8. Which of the following chromosome complements will be least phenotypically affected?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XXX.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XO or X.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XXY.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swald Regular"/>
              <a:buAutoNum type="alphaUcPeriod"/>
            </a:pPr>
            <a:r>
              <a:rPr lang="en" sz="9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OY or Y.</a:t>
            </a:r>
            <a:endParaRPr sz="95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37" name="Google Shape;337;p26"/>
          <p:cNvSpPr txBox="1"/>
          <p:nvPr/>
        </p:nvSpPr>
        <p:spPr>
          <a:xfrm rot="10800000">
            <a:off x="5629449" y="190275"/>
            <a:ext cx="3334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rPr>
              <a:t>Answers: 1) C, 2) D, 3) C, 4) D, 5) D, 6) A, 7) B, 8) A</a:t>
            </a:r>
            <a:endParaRPr sz="1300">
              <a:solidFill>
                <a:srgbClr val="D9D9D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D9D9D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D9D9D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748275" y="1339542"/>
            <a:ext cx="77517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Condensed"/>
              <a:buChar char="◄"/>
            </a:pP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Desc</a:t>
            </a: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ribe </a:t>
            </a: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cell cycle and stages of mitosis and meiosis.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Condensed"/>
              <a:buChar char="◄"/>
            </a:pP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Define nondisjunction and describe its consequences for meiosi</a:t>
            </a: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s </a:t>
            </a: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and mitosis.	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Condensed"/>
              <a:buChar char="◄"/>
            </a:pP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Classify chromosomal abnormalities.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Condensed"/>
              <a:buChar char="◄"/>
            </a:pP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Understand the common numerical chromosomal disorders: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Condensed"/>
              <a:buChar char="○"/>
            </a:pP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Monosomy and Trisomy.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Condensed"/>
              <a:buChar char="◄"/>
            </a:pP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Understand the common numerical autosomal &amp; sex chromosome disorders: 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Condensed"/>
              <a:buChar char="○"/>
            </a:pPr>
            <a:r>
              <a:rPr lang="en" sz="1800">
                <a:latin typeface="Barlow Condensed"/>
                <a:ea typeface="Barlow Condensed"/>
                <a:cs typeface="Barlow Condensed"/>
                <a:sym typeface="Barlow Condensed"/>
              </a:rPr>
              <a:t>Down, Turner &amp; Klinefelter syndromes.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712875" y="4469275"/>
            <a:ext cx="3451800" cy="299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According to female’s doc (</a:t>
            </a: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nomenclature</a:t>
            </a: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 of syndromes is super imp)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1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08100" y="318667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The Cell Cycle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08100" y="906592"/>
            <a:ext cx="57579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Interphase 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=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Cellular components are </a:t>
            </a:r>
            <a:r>
              <a:rPr lang="en" sz="1300" u="sng">
                <a:latin typeface="Oswald Regular"/>
                <a:ea typeface="Oswald Regular"/>
                <a:cs typeface="Oswald Regular"/>
                <a:sym typeface="Oswald Regular"/>
              </a:rPr>
              <a:t>replicated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. 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◆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G1 and G2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= Cell </a:t>
            </a:r>
            <a:r>
              <a:rPr lang="en" sz="1300" u="sng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duplicates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specific molecules and structures.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Char char="◆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 phase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= Cell </a:t>
            </a:r>
            <a:r>
              <a:rPr lang="en" sz="1300" u="sng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replicates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DNA.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Char char="➔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Mitosis 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=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Cell </a:t>
            </a:r>
            <a:r>
              <a:rPr lang="en" sz="1300" u="sng">
                <a:latin typeface="Oswald Regular"/>
                <a:ea typeface="Oswald Regular"/>
                <a:cs typeface="Oswald Regular"/>
                <a:sym typeface="Oswald Regular"/>
              </a:rPr>
              <a:t>distributes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its contents into two daughter cells. 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08100" y="2326503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Stages of Mitosis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00" y="2913289"/>
            <a:ext cx="3400800" cy="2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4275" y="558625"/>
            <a:ext cx="2190900" cy="20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936525" y="2913350"/>
            <a:ext cx="47289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Interphase: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Chromosomes are uncondensed.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Prophase: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Condensed chromosomes take up stain, the spindle assembles, centrioles appears and the nuclear envelope breaks down. 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Metaphase: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Chromosomes align.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Anaphase: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Centromeres part and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chromatids.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Telophase</a:t>
            </a:r>
            <a:r>
              <a:rPr lang="en" sz="1300">
                <a:latin typeface="Oswald"/>
                <a:ea typeface="Oswald"/>
                <a:cs typeface="Oswald"/>
                <a:sym typeface="Oswald"/>
              </a:rPr>
              <a:t>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The spindle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disassembles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and the nuclear envelope re-forms.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Oswald"/>
              <a:buAutoNum type="arabicPeriod"/>
            </a:pPr>
            <a:r>
              <a:rPr b="1" lang="en" sz="13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Two identical diploid daughter cells (2n).</a:t>
            </a:r>
            <a:endParaRPr b="1" sz="13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4" name="Google Shape;84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2153" y="411811"/>
            <a:ext cx="299700" cy="2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3007" y="2442161"/>
            <a:ext cx="299700" cy="2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6066000" y="0"/>
            <a:ext cx="3077700" cy="4119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Read according to the females doctor but you should know the end results of cell cycle mitosis or </a:t>
            </a: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meiosis</a:t>
            </a: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I &amp; II (haploid/diploid + # of cells)</a:t>
            </a:r>
            <a:endParaRPr sz="9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7" name="Google Shape;87;p15"/>
          <p:cNvSpPr txBox="1"/>
          <p:nvPr/>
        </p:nvSpPr>
        <p:spPr>
          <a:xfrm rot="-5400000">
            <a:off x="5690808" y="10"/>
            <a:ext cx="5436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IMP</a:t>
            </a:r>
            <a:endParaRPr b="1" sz="1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2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08100" y="318667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Stages of Meiosis I &amp; II 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217600" y="732925"/>
            <a:ext cx="4656300" cy="44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Prophase I (early)</a:t>
            </a:r>
            <a:r>
              <a:rPr lang="en" sz="1300">
                <a:latin typeface="Oswald"/>
                <a:ea typeface="Oswald"/>
                <a:cs typeface="Oswald"/>
                <a:sym typeface="Oswald"/>
              </a:rPr>
              <a:t>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Synapsis and crossing over occurs.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Prophase I (late):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Chromosomes condense, become visible. Spindle forms. Nuclear envelope fragments. Spindle fibers attach to each chromosomes.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Metaphase I: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Paired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homologous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chromosomes align along equator of cell.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Anaphase I: 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Homologous chromosomes separate to opposite poles of the cell.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 Regular"/>
              <a:buAutoNum type="arabicPeriod"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Telophase I: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Nuclear envelope partially assemble around chromosomes. Spindle disappears. Cytokinesis divides cell into two.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AutoNum type="arabicPeriod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Prophase II: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Nuclear envelope fragments. Spindle forms and fibers attach to both chromosomes.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AutoNum type="arabicPeriod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Metaphase II: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Chromosomes align along equator of cell.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AutoNum type="arabicPeriod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Anaphase II: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Sister chromatids separate to opposite poles of cell.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AutoNum type="arabicPeriod"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Telophase II: 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Nuclear envelopes assemble around two daughter nuclei. Chromosomes decondense. Spindle disappears.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Oswald"/>
              <a:buAutoNum type="arabicPeriod"/>
            </a:pPr>
            <a:r>
              <a:rPr b="1" lang="en" sz="13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Four non-identical haploid daughter cells (1n).</a:t>
            </a:r>
            <a:endParaRPr b="1" sz="13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20601" l="19339" r="679" t="1891"/>
          <a:stretch/>
        </p:blipFill>
        <p:spPr>
          <a:xfrm>
            <a:off x="811975" y="3114667"/>
            <a:ext cx="3082100" cy="18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b="34209" l="1443" r="16528" t="17114"/>
          <a:stretch/>
        </p:blipFill>
        <p:spPr>
          <a:xfrm>
            <a:off x="687688" y="849667"/>
            <a:ext cx="3402813" cy="130211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673175" y="2151778"/>
            <a:ext cx="623700" cy="341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Prophase 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(early)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527250" y="2151778"/>
            <a:ext cx="623700" cy="341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Telophase 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411800" y="2151778"/>
            <a:ext cx="623700" cy="341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Prophase 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(late)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2102138" y="2151778"/>
            <a:ext cx="668100" cy="341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Metaphase 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2836888" y="2151778"/>
            <a:ext cx="623700" cy="341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Anaphase 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610800" y="5004167"/>
            <a:ext cx="623700" cy="299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Prophase II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846776" y="5004175"/>
            <a:ext cx="668100" cy="299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Telophase II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311825" y="5004175"/>
            <a:ext cx="712200" cy="299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Metaphase II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101351" y="5004175"/>
            <a:ext cx="668100" cy="299700"/>
          </a:xfrm>
          <a:prstGeom prst="rect">
            <a:avLst/>
          </a:prstGeom>
          <a:noFill/>
          <a:ln cap="flat" cmpd="sng" w="9525">
            <a:solidFill>
              <a:srgbClr val="F79FB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swald Regular"/>
                <a:ea typeface="Oswald Regular"/>
                <a:cs typeface="Oswald Regular"/>
                <a:sym typeface="Oswald Regular"/>
              </a:rPr>
              <a:t>Anaphase II</a:t>
            </a:r>
            <a:endParaRPr sz="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720150" y="3067781"/>
            <a:ext cx="405000" cy="14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 rot="-5400000">
            <a:off x="47300" y="1419678"/>
            <a:ext cx="9753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BD7B"/>
                </a:solidFill>
                <a:latin typeface="Oswald"/>
                <a:ea typeface="Oswald"/>
                <a:cs typeface="Oswald"/>
                <a:sym typeface="Oswald"/>
              </a:rPr>
              <a:t>Meiosis I</a:t>
            </a:r>
            <a:endParaRPr b="1">
              <a:solidFill>
                <a:srgbClr val="FFBD7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 rot="-5400000">
            <a:off x="71400" y="3858081"/>
            <a:ext cx="9753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BD7B"/>
                </a:solidFill>
                <a:latin typeface="Oswald"/>
                <a:ea typeface="Oswald"/>
                <a:cs typeface="Oswald"/>
                <a:sym typeface="Oswald"/>
              </a:rPr>
              <a:t>Meiosis II</a:t>
            </a:r>
            <a:endParaRPr b="1">
              <a:solidFill>
                <a:srgbClr val="FFBD7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9" name="Google Shape;109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9702" y="434336"/>
            <a:ext cx="299700" cy="2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17"/>
          <p:cNvGraphicFramePr/>
          <p:nvPr/>
        </p:nvGraphicFramePr>
        <p:xfrm>
          <a:off x="952500" y="9652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{901D6B3D-8DA1-4FAC-8F5A-95EBFF24765B}</a:tableStyleId>
              </a:tblPr>
              <a:tblGrid>
                <a:gridCol w="3619500"/>
                <a:gridCol w="3619500"/>
              </a:tblGrid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Mitosis</a:t>
                      </a:r>
                      <a:endParaRPr sz="1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Meiosis</a:t>
                      </a:r>
                      <a:endParaRPr sz="1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One division</a:t>
                      </a:r>
                      <a:endParaRPr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Two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divisions</a:t>
                      </a:r>
                      <a:endParaRPr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Two daughter cells per cycle</a:t>
                      </a:r>
                      <a:endParaRPr>
                        <a:solidFill>
                          <a:srgbClr val="FF0000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Four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daughter cells per cycle</a:t>
                      </a:r>
                      <a:endParaRPr>
                        <a:solidFill>
                          <a:srgbClr val="FF0000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aughter cells genetically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identical</a:t>
                      </a:r>
                      <a:endParaRPr>
                        <a:solidFill>
                          <a:srgbClr val="FF0000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Daughter cells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genetically different</a:t>
                      </a:r>
                      <a:endParaRPr>
                        <a:solidFill>
                          <a:srgbClr val="FF0000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Chromosome number of daughter cells same as that of parent cell (2n) (Diploid)</a:t>
                      </a:r>
                      <a:endParaRPr>
                        <a:solidFill>
                          <a:srgbClr val="FF0000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Chromosome number of daughter cells half that of parent cell (1n) (haploid)</a:t>
                      </a:r>
                      <a:endParaRPr>
                        <a:solidFill>
                          <a:srgbClr val="FF0000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Occurs in somatic cells</a:t>
                      </a:r>
                      <a:endParaRPr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Occurs in germline cells</a:t>
                      </a:r>
                      <a:endParaRPr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Occurs throughout life cycle</a:t>
                      </a:r>
                      <a:endParaRPr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 humans, completes after sexual maturity</a:t>
                      </a:r>
                      <a:endParaRPr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Used for growth, repair &amp; asexual reproduction</a:t>
                      </a:r>
                      <a:endParaRPr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Used for sexual reproduction &amp; producing new gene combinations</a:t>
                      </a:r>
                      <a:endParaRPr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" name="Google Shape;115;p17"/>
          <p:cNvSpPr txBox="1"/>
          <p:nvPr/>
        </p:nvSpPr>
        <p:spPr>
          <a:xfrm>
            <a:off x="308100" y="318667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Comparison Between Mitosis &amp; Meiosis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3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graphicFrame>
        <p:nvGraphicFramePr>
          <p:cNvPr id="117" name="Google Shape;117;p17"/>
          <p:cNvGraphicFramePr/>
          <p:nvPr/>
        </p:nvGraphicFramePr>
        <p:xfrm>
          <a:off x="979863" y="11843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{901D6B3D-8DA1-4FAC-8F5A-95EBFF24765B}</a:tableStyleId>
              </a:tblPr>
              <a:tblGrid>
                <a:gridCol w="3619500"/>
              </a:tblGrid>
              <a:tr h="172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93C47D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Any division post-zygotic (After fertilization)</a:t>
                      </a:r>
                      <a:endParaRPr sz="900">
                        <a:solidFill>
                          <a:srgbClr val="93C47D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T="101575" marB="10157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500" y="1220444"/>
            <a:ext cx="6478775" cy="36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652750" y="318675"/>
            <a:ext cx="8019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Summary of The Chromosome and Chromatid Number During Mitosis, Meiosis I &amp; II in Humans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4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263675" y="125525"/>
            <a:ext cx="8426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Nondisjunction "not coming apart" in Meiosis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89100" y="487800"/>
            <a:ext cx="4149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It is the failure of a chromosome pair to 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separate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properly during meiosis I, or of two chromatids of a chromosome to 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separate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properly during meiosis II or mitosis (not coming apart).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Char char="➔"/>
            </a:pP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Is not a rare event.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Char char="➔"/>
            </a:pP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Can affect each pair of chromosomes.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Regular"/>
              <a:buChar char="◆"/>
            </a:pP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As a result, one daughter cell has two chromosomes or two chromatids and the other has none.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Oswald Regular"/>
              <a:buChar char="➔"/>
            </a:pPr>
            <a:r>
              <a:rPr lang="en" sz="1300">
                <a:solidFill>
                  <a:srgbClr val="93C47D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Chromosomal abnormality:</a:t>
            </a:r>
            <a:endParaRPr sz="1300">
              <a:solidFill>
                <a:srgbClr val="93C47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Oswald Regular"/>
              <a:buChar char="◆"/>
            </a:pPr>
            <a:r>
              <a:rPr lang="en" sz="1300">
                <a:solidFill>
                  <a:srgbClr val="93C47D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Numerical </a:t>
            </a:r>
            <a:endParaRPr sz="1300">
              <a:solidFill>
                <a:srgbClr val="93C47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Oswald Regular"/>
              <a:buChar char="◆"/>
            </a:pPr>
            <a:r>
              <a:rPr lang="en" sz="1300">
                <a:solidFill>
                  <a:srgbClr val="93C47D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structural</a:t>
            </a:r>
            <a:endParaRPr sz="1300">
              <a:solidFill>
                <a:srgbClr val="93C47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In this case it's numerical abnormality. </a:t>
            </a:r>
            <a:endParaRPr sz="1300">
              <a:solidFill>
                <a:srgbClr val="93C47D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4762900" y="857501"/>
            <a:ext cx="4057800" cy="616500"/>
          </a:xfrm>
          <a:prstGeom prst="roundRect">
            <a:avLst>
              <a:gd fmla="val 16667" name="adj"/>
            </a:avLst>
          </a:prstGeom>
          <a:solidFill>
            <a:srgbClr val="C3E8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The result of this error is a cell with an imbalance of chromosomes (</a:t>
            </a:r>
            <a:r>
              <a:rPr lang="en" sz="1300">
                <a:latin typeface="Oswald"/>
                <a:ea typeface="Oswald"/>
                <a:cs typeface="Oswald"/>
                <a:sym typeface="Oswald"/>
              </a:rPr>
              <a:t>Aneuploidy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).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75" y="3106917"/>
            <a:ext cx="3733227" cy="19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5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4886098" y="1674972"/>
            <a:ext cx="1845600" cy="965100"/>
          </a:xfrm>
          <a:prstGeom prst="rect">
            <a:avLst/>
          </a:prstGeom>
          <a:solidFill>
            <a:srgbClr val="F8E5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Trisomy 21 (Down syndrome)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6852300" y="1674972"/>
            <a:ext cx="1845600" cy="965100"/>
          </a:xfrm>
          <a:prstGeom prst="rect">
            <a:avLst/>
          </a:prstGeom>
          <a:solidFill>
            <a:srgbClr val="F8E5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47XXY (Klinefelter syndrome)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45X (Turner syndrome).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232150" y="1470361"/>
            <a:ext cx="1153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Autosomal</a:t>
            </a:r>
            <a:endParaRPr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7079700" y="1470361"/>
            <a:ext cx="13908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Sex Chromosomes</a:t>
            </a:r>
            <a:endParaRPr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969875" y="4034175"/>
            <a:ext cx="1014000" cy="341700"/>
          </a:xfrm>
          <a:prstGeom prst="rightArrow">
            <a:avLst>
              <a:gd fmla="val 33316" name="adj1"/>
              <a:gd fmla="val 66707" name="adj2"/>
            </a:avLst>
          </a:prstGeom>
          <a:solidFill>
            <a:srgbClr val="F8E5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5172763" y="3027600"/>
            <a:ext cx="3577800" cy="516300"/>
          </a:xfrm>
          <a:prstGeom prst="roundRect">
            <a:avLst>
              <a:gd fmla="val 16667" name="adj"/>
            </a:avLst>
          </a:prstGeom>
          <a:solidFill>
            <a:srgbClr val="FFE7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A:</a:t>
            </a:r>
            <a:r>
              <a:rPr lang="en" sz="10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b="1" lang="en" sz="1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Result of normal chromosome segregation: </a:t>
            </a:r>
            <a:endParaRPr b="1" sz="1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4 haploid gametes.</a:t>
            </a:r>
            <a:endParaRPr sz="1000"/>
          </a:p>
        </p:txBody>
      </p:sp>
      <p:sp>
        <p:nvSpPr>
          <p:cNvPr id="140" name="Google Shape;140;p19"/>
          <p:cNvSpPr/>
          <p:nvPr/>
        </p:nvSpPr>
        <p:spPr>
          <a:xfrm>
            <a:off x="5172763" y="3684505"/>
            <a:ext cx="1734300" cy="1271700"/>
          </a:xfrm>
          <a:prstGeom prst="roundRect">
            <a:avLst>
              <a:gd fmla="val 16667" name="adj"/>
            </a:avLst>
          </a:prstGeom>
          <a:solidFill>
            <a:srgbClr val="D7F0A5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B:</a:t>
            </a:r>
            <a:r>
              <a:rPr lang="en" sz="10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b="1" lang="en" sz="1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Result of Nondisjunction in Meiosis I:</a:t>
            </a:r>
            <a:endParaRPr b="1" sz="1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 gametes with diploid number of X chromosome, and 2 gametes lacking X chromosomes.</a:t>
            </a:r>
            <a:endParaRPr sz="1000"/>
          </a:p>
        </p:txBody>
      </p:sp>
      <p:sp>
        <p:nvSpPr>
          <p:cNvPr id="141" name="Google Shape;141;p19"/>
          <p:cNvSpPr/>
          <p:nvPr/>
        </p:nvSpPr>
        <p:spPr>
          <a:xfrm>
            <a:off x="7016191" y="3684505"/>
            <a:ext cx="1734300" cy="1271700"/>
          </a:xfrm>
          <a:prstGeom prst="roundRect">
            <a:avLst>
              <a:gd fmla="val 16667" name="adj"/>
            </a:avLst>
          </a:prstGeom>
          <a:solidFill>
            <a:srgbClr val="C3E8EC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C: </a:t>
            </a:r>
            <a:r>
              <a:rPr b="1" lang="en" sz="1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</a:t>
            </a:r>
            <a:r>
              <a:rPr b="1" lang="en" sz="1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esult of nondisjunction in Meiosis II:</a:t>
            </a:r>
            <a:endParaRPr b="1" sz="1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 gametes with haploid number of X chromosome, 1 gamete with diploid chromosome, and 1 gamete lacking X chromosome.</a:t>
            </a:r>
            <a:endParaRPr sz="1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42532" y="5292900"/>
            <a:ext cx="2972400" cy="4089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Disomic gametes</a:t>
            </a: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= 1 gamete with diploid number of X chromosome.</a:t>
            </a:r>
            <a:endParaRPr sz="9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Nullisomic gametes</a:t>
            </a: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= 1 gamete lacking X chromosome.</a:t>
            </a:r>
            <a:endParaRPr sz="9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 rot="-5400000">
            <a:off x="-153580" y="5291391"/>
            <a:ext cx="5436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IMP</a:t>
            </a:r>
            <a:endParaRPr b="1" sz="17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6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7584" l="0" r="0" t="8977"/>
          <a:stretch/>
        </p:blipFill>
        <p:spPr>
          <a:xfrm>
            <a:off x="432150" y="977129"/>
            <a:ext cx="3388400" cy="3157976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3750" y="719451"/>
            <a:ext cx="4758102" cy="34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1206604" y="4348707"/>
            <a:ext cx="67308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  <a:latin typeface="Oswald"/>
                <a:ea typeface="Oswald"/>
                <a:cs typeface="Oswald"/>
                <a:sym typeface="Oswald"/>
              </a:rPr>
              <a:t>If the nondisjunction occurred in meiosis I the result is 100% abnormal cells. </a:t>
            </a:r>
            <a:endParaRPr sz="1300">
              <a:solidFill>
                <a:srgbClr val="93C47D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  <a:latin typeface="Oswald"/>
                <a:ea typeface="Oswald"/>
                <a:cs typeface="Oswald"/>
                <a:sym typeface="Oswald"/>
              </a:rPr>
              <a:t>If the nondisjunction occurred in meiosis II the result is 50% abnormal cells. </a:t>
            </a:r>
            <a:endParaRPr sz="1300">
              <a:solidFill>
                <a:srgbClr val="93C47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301638" y="1020875"/>
            <a:ext cx="3699300" cy="1511100"/>
          </a:xfrm>
          <a:prstGeom prst="roundRect">
            <a:avLst>
              <a:gd fmla="val 16667" name="adj"/>
            </a:avLst>
          </a:prstGeom>
          <a:solidFill>
            <a:srgbClr val="F8E5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Mostly caused by:</a:t>
            </a: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ondisjunction restricted to meiotic errors in the egg.</a:t>
            </a:r>
            <a:endParaRPr sz="13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Source of extra chromosome: </a:t>
            </a:r>
            <a:r>
              <a:rPr lang="en" sz="1300">
                <a:solidFill>
                  <a:srgbClr val="FF00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Mothers &amp; ↑ with age.</a:t>
            </a:r>
            <a:endParaRPr sz="1300">
              <a:solidFill>
                <a:srgbClr val="FF00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Advanced maternal age was significantly associated with both </a:t>
            </a: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meiosis I (MI)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and </a:t>
            </a:r>
            <a:r>
              <a:rPr lang="en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meiosis II (MII)</a:t>
            </a:r>
            <a:r>
              <a:rPr lang="en" sz="13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  <a:endParaRPr sz="1300">
              <a:solidFill>
                <a:srgbClr val="FF00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7207115" y="3577212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4153463" y="1020875"/>
            <a:ext cx="46743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Epidemiology:</a:t>
            </a:r>
            <a:endParaRPr sz="13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Nondisjunction occurred in MII, mothers were 15.1 times more likely to be ≥40 years compared to 8.5 times of nondisjunction in MI.</a:t>
            </a:r>
            <a:endParaRPr sz="13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115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Oswald Regular"/>
              <a:buChar char="●"/>
            </a:pPr>
            <a:r>
              <a:rPr lang="en" sz="1300">
                <a:latin typeface="Oswald Regular"/>
                <a:ea typeface="Oswald Regular"/>
                <a:cs typeface="Oswald Regular"/>
                <a:sym typeface="Oswald Regular"/>
              </a:rPr>
              <a:t>A small proportion of cases are mosaic and these probably arise from a nondisjunction event in an early zygotic division = mitotic.</a:t>
            </a:r>
            <a:endParaRPr b="1" sz="13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2471" l="2120" r="4456" t="2462"/>
          <a:stretch/>
        </p:blipFill>
        <p:spPr>
          <a:xfrm>
            <a:off x="7211750" y="3583125"/>
            <a:ext cx="423300" cy="46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1168" y="318673"/>
            <a:ext cx="709407" cy="991200"/>
          </a:xfrm>
          <a:prstGeom prst="rect">
            <a:avLst/>
          </a:prstGeom>
          <a:noFill/>
          <a:ln cap="flat" cmpd="sng" w="28575">
            <a:solidFill>
              <a:srgbClr val="876C5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1"/>
          <p:cNvSpPr txBox="1"/>
          <p:nvPr/>
        </p:nvSpPr>
        <p:spPr>
          <a:xfrm>
            <a:off x="8873988" y="5402111"/>
            <a:ext cx="270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6C5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7</a:t>
            </a:r>
            <a:endParaRPr>
              <a:solidFill>
                <a:srgbClr val="876C5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cxnSp>
        <p:nvCxnSpPr>
          <p:cNvPr id="162" name="Google Shape;162;p21"/>
          <p:cNvCxnSpPr/>
          <p:nvPr/>
        </p:nvCxnSpPr>
        <p:spPr>
          <a:xfrm>
            <a:off x="1250642" y="3227641"/>
            <a:ext cx="6677100" cy="0"/>
          </a:xfrm>
          <a:prstGeom prst="straightConnector1">
            <a:avLst/>
          </a:prstGeom>
          <a:noFill/>
          <a:ln cap="flat" cmpd="sng" w="38100">
            <a:solidFill>
              <a:srgbClr val="876C5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3" name="Google Shape;163;p21"/>
          <p:cNvSpPr/>
          <p:nvPr/>
        </p:nvSpPr>
        <p:spPr>
          <a:xfrm>
            <a:off x="4477794" y="3125803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5429936" y="3125803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6382078" y="3125803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7334221" y="3125803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1621369" y="3125803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2573511" y="3125803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3525640" y="3125803"/>
            <a:ext cx="184500" cy="203100"/>
          </a:xfrm>
          <a:prstGeom prst="ellipse">
            <a:avLst/>
          </a:prstGeom>
          <a:solidFill>
            <a:srgbClr val="F1B6C9"/>
          </a:solidFill>
          <a:ln cap="flat" cmpd="sng" w="9525">
            <a:solidFill>
              <a:srgbClr val="F1B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1494263" y="3574767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216263" y="4058553"/>
            <a:ext cx="995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5400" marR="25400" rtl="0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↓ muscle tone Loose &amp; floppy side 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3398546" y="3575583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21"/>
          <p:cNvCxnSpPr>
            <a:stCxn id="172" idx="0"/>
            <a:endCxn id="169" idx="4"/>
          </p:cNvCxnSpPr>
          <p:nvPr/>
        </p:nvCxnSpPr>
        <p:spPr>
          <a:xfrm rot="10800000">
            <a:off x="3617996" y="3328983"/>
            <a:ext cx="0" cy="2466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4" name="Google Shape;174;p21"/>
          <p:cNvSpPr/>
          <p:nvPr/>
        </p:nvSpPr>
        <p:spPr>
          <a:xfrm>
            <a:off x="5302830" y="3576398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21"/>
          <p:cNvCxnSpPr>
            <a:stCxn id="174" idx="0"/>
            <a:endCxn id="164" idx="4"/>
          </p:cNvCxnSpPr>
          <p:nvPr/>
        </p:nvCxnSpPr>
        <p:spPr>
          <a:xfrm rot="10800000">
            <a:off x="5522280" y="3328898"/>
            <a:ext cx="0" cy="2475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" name="Google Shape;176;p21"/>
          <p:cNvCxnSpPr>
            <a:endCxn id="166" idx="4"/>
          </p:cNvCxnSpPr>
          <p:nvPr/>
        </p:nvCxnSpPr>
        <p:spPr>
          <a:xfrm rot="10800000">
            <a:off x="7426471" y="3328903"/>
            <a:ext cx="1800" cy="2484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7" name="Google Shape;177;p21"/>
          <p:cNvSpPr/>
          <p:nvPr/>
        </p:nvSpPr>
        <p:spPr>
          <a:xfrm>
            <a:off x="2446405" y="4320156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21"/>
          <p:cNvCxnSpPr>
            <a:stCxn id="177" idx="0"/>
            <a:endCxn id="168" idx="4"/>
          </p:cNvCxnSpPr>
          <p:nvPr/>
        </p:nvCxnSpPr>
        <p:spPr>
          <a:xfrm rot="10800000">
            <a:off x="2665855" y="3328956"/>
            <a:ext cx="0" cy="9912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9" name="Google Shape;179;p21"/>
          <p:cNvSpPr/>
          <p:nvPr/>
        </p:nvSpPr>
        <p:spPr>
          <a:xfrm>
            <a:off x="4350688" y="4320141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A7E6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21"/>
          <p:cNvCxnSpPr>
            <a:stCxn id="179" idx="0"/>
            <a:endCxn id="163" idx="4"/>
          </p:cNvCxnSpPr>
          <p:nvPr/>
        </p:nvCxnSpPr>
        <p:spPr>
          <a:xfrm rot="10800000">
            <a:off x="4570138" y="3328941"/>
            <a:ext cx="0" cy="9912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81" name="Google Shape;181;p21"/>
          <p:cNvSpPr/>
          <p:nvPr/>
        </p:nvSpPr>
        <p:spPr>
          <a:xfrm>
            <a:off x="6254971" y="4332890"/>
            <a:ext cx="438900" cy="481200"/>
          </a:xfrm>
          <a:prstGeom prst="ellipse">
            <a:avLst/>
          </a:prstGeom>
          <a:solidFill>
            <a:srgbClr val="C3E8EC"/>
          </a:solidFill>
          <a:ln cap="flat" cmpd="sng" w="9525">
            <a:solidFill>
              <a:srgbClr val="C3E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182" name="Google Shape;182;p21"/>
          <p:cNvCxnSpPr>
            <a:stCxn id="181" idx="0"/>
            <a:endCxn id="165" idx="4"/>
          </p:cNvCxnSpPr>
          <p:nvPr/>
        </p:nvCxnSpPr>
        <p:spPr>
          <a:xfrm rot="10800000">
            <a:off x="6474421" y="3328790"/>
            <a:ext cx="0" cy="10041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3" name="Google Shape;183;p21"/>
          <p:cNvCxnSpPr>
            <a:endCxn id="167" idx="4"/>
          </p:cNvCxnSpPr>
          <p:nvPr/>
        </p:nvCxnSpPr>
        <p:spPr>
          <a:xfrm flipH="1" rot="10800000">
            <a:off x="1708519" y="3328903"/>
            <a:ext cx="5100" cy="254400"/>
          </a:xfrm>
          <a:prstGeom prst="straightConnector1">
            <a:avLst/>
          </a:prstGeom>
          <a:noFill/>
          <a:ln cap="flat" cmpd="sng" w="25400">
            <a:solidFill>
              <a:srgbClr val="F8E5B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84" name="Google Shape;184;p21"/>
          <p:cNvSpPr txBox="1"/>
          <p:nvPr/>
        </p:nvSpPr>
        <p:spPr>
          <a:xfrm>
            <a:off x="2168213" y="4767591"/>
            <a:ext cx="995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Heart malformations.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6982450" y="4058594"/>
            <a:ext cx="8898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Head and facial malformations: (small round face, protruding tongue). 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4091638" y="4814219"/>
            <a:ext cx="995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Developmental delays (mental retardation).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5024725" y="4076870"/>
            <a:ext cx="9951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Abnormalities of the extremities: (Short and broad hands, Stubby fingers), single deep crease across the center of the palm.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6077663" y="4814233"/>
            <a:ext cx="7935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Life expectancy increased from 25 in 1983 to 60 today.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3173100" y="4056094"/>
            <a:ext cx="889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Impotency in males</a:t>
            </a:r>
            <a:r>
              <a:rPr b="1"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9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= Inability to sustain an erection sufficient for sexual intercourse or the inability to ejaculate.</a:t>
            </a:r>
            <a:endParaRPr sz="9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90" name="Google Shape;190;p21"/>
          <p:cNvPicPr preferRelativeResize="0"/>
          <p:nvPr/>
        </p:nvPicPr>
        <p:blipFill rotWithShape="1">
          <a:blip r:embed="rId5">
            <a:alphaModFix/>
          </a:blip>
          <a:srcRect b="1709" l="2253" r="1831" t="9251"/>
          <a:stretch/>
        </p:blipFill>
        <p:spPr>
          <a:xfrm>
            <a:off x="7787417" y="312225"/>
            <a:ext cx="1040358" cy="1004100"/>
          </a:xfrm>
          <a:prstGeom prst="rect">
            <a:avLst/>
          </a:prstGeom>
          <a:noFill/>
          <a:ln cap="flat" cmpd="sng" w="28575">
            <a:solidFill>
              <a:srgbClr val="876C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2000" y="4381126"/>
            <a:ext cx="384850" cy="3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9675" y="4332900"/>
            <a:ext cx="438900" cy="4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7700" y="4394758"/>
            <a:ext cx="344876" cy="34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1400" y="3622961"/>
            <a:ext cx="384850" cy="38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49853" y="3642925"/>
            <a:ext cx="344876" cy="34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40300" y="3663688"/>
            <a:ext cx="344863" cy="344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308100" y="318667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Down Syndrome (</a:t>
            </a:r>
            <a:r>
              <a:rPr b="1" lang="en" sz="2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47, XY, +21</a:t>
            </a: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8" name="Google Shape;198;p21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35269" y="413553"/>
            <a:ext cx="299700" cy="2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306150" y="2614317"/>
            <a:ext cx="8527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76C51"/>
                </a:solidFill>
                <a:latin typeface="Oswald"/>
                <a:ea typeface="Oswald"/>
                <a:cs typeface="Oswald"/>
                <a:sym typeface="Oswald"/>
              </a:rPr>
              <a:t>Features of Down Syndrome</a:t>
            </a:r>
            <a:endParaRPr b="1" sz="2000">
              <a:solidFill>
                <a:srgbClr val="876C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223117" y="0"/>
            <a:ext cx="2787900" cy="3849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According to female’s doc: </a:t>
            </a: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nomenclature</a:t>
            </a:r>
            <a:r>
              <a:rPr lang="en" sz="9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is important, understand the features and link them to the syndrome, read the rest. </a:t>
            </a:r>
            <a:endParaRPr sz="9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 rot="-5400000">
            <a:off x="-156751" y="5850"/>
            <a:ext cx="543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IMP</a:t>
            </a:r>
            <a:endParaRPr b="1" sz="1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uman Genetic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