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715000" cx="9144000"/>
  <p:notesSz cx="6858000" cy="9144000"/>
  <p:embeddedFontLst>
    <p:embeddedFont>
      <p:font typeface="Oswald Regular"/>
      <p:regular r:id="rId22"/>
      <p:bold r:id="rId23"/>
    </p:embeddedFont>
    <p:embeddedFont>
      <p:font typeface="Barlow Condensed"/>
      <p:regular r:id="rId24"/>
      <p:bold r:id="rId25"/>
      <p:italic r:id="rId26"/>
      <p:boldItalic r:id="rId27"/>
    </p:embeddedFont>
    <p:embeddedFont>
      <p:font typeface="Oswald"/>
      <p:regular r:id="rId28"/>
      <p:bold r:id="rId29"/>
    </p:embeddedFont>
    <p:embeddedFont>
      <p:font typeface="Barlow Condensed Black"/>
      <p:bold r:id="rId30"/>
      <p:boldItalic r:id="rId31"/>
    </p:embeddedFont>
    <p:embeddedFont>
      <p:font typeface="Karla"/>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F3CED3A-B312-4930-9826-492C942259BA}">
  <a:tblStyle styleId="{BF3CED3A-B312-4930-9826-492C942259B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80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OswaldRegular-regular.fntdata"/><Relationship Id="rId21" Type="http://schemas.openxmlformats.org/officeDocument/2006/relationships/slide" Target="slides/slide15.xml"/><Relationship Id="rId24" Type="http://schemas.openxmlformats.org/officeDocument/2006/relationships/font" Target="fonts/BarlowCondensed-regular.fntdata"/><Relationship Id="rId23" Type="http://schemas.openxmlformats.org/officeDocument/2006/relationships/font" Target="fonts/OswaldRegula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BarlowCondensed-italic.fntdata"/><Relationship Id="rId25" Type="http://schemas.openxmlformats.org/officeDocument/2006/relationships/font" Target="fonts/BarlowCondensed-bold.fntdata"/><Relationship Id="rId28" Type="http://schemas.openxmlformats.org/officeDocument/2006/relationships/font" Target="fonts/Oswald-regular.fntdata"/><Relationship Id="rId27" Type="http://schemas.openxmlformats.org/officeDocument/2006/relationships/font" Target="fonts/BarlowCondense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swal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arlowCondensedBlack-boldItalic.fntdata"/><Relationship Id="rId30" Type="http://schemas.openxmlformats.org/officeDocument/2006/relationships/font" Target="fonts/BarlowCondensedBlack-bold.fntdata"/><Relationship Id="rId11" Type="http://schemas.openxmlformats.org/officeDocument/2006/relationships/slide" Target="slides/slide5.xml"/><Relationship Id="rId33" Type="http://schemas.openxmlformats.org/officeDocument/2006/relationships/font" Target="fonts/Karla-bold.fntdata"/><Relationship Id="rId10" Type="http://schemas.openxmlformats.org/officeDocument/2006/relationships/slide" Target="slides/slide4.xml"/><Relationship Id="rId32" Type="http://schemas.openxmlformats.org/officeDocument/2006/relationships/font" Target="fonts/Karla-regular.fntdata"/><Relationship Id="rId13" Type="http://schemas.openxmlformats.org/officeDocument/2006/relationships/slide" Target="slides/slide7.xml"/><Relationship Id="rId35" Type="http://schemas.openxmlformats.org/officeDocument/2006/relationships/font" Target="fonts/Karla-boldItalic.fntdata"/><Relationship Id="rId12" Type="http://schemas.openxmlformats.org/officeDocument/2006/relationships/slide" Target="slides/slide6.xml"/><Relationship Id="rId34" Type="http://schemas.openxmlformats.org/officeDocument/2006/relationships/font" Target="fonts/Karla-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505c3ef73_0_24: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505c3ef7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7505c3ef73_0_30: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7505c3ef7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7505c3ef73_0_36: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505c3ef7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1e6f7ee81b550463_5: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e6f7ee81b55046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26eee1fa7bb94b06_0: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6eee1fa7bb94b0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7187f5d0f7_0_60: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187f5d0f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187f5d0f7_0_54: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187f5d0f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1e6f7ee81b550463_0: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e6f7ee81b55046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187f5d0f7_0_57: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187f5d0f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187ba527a_1_18: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187ba527a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187ba527a_1_37: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187ba527a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88e1bc12fc3b1fb_0: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88e1bc12fc3b1f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1820bc5a72b9e15a_11: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820bc5a72b9e15a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505c3ef73_0_0: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505c3ef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390700" y="-67694"/>
            <a:ext cx="4362600" cy="58647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1143000" y="3737250"/>
            <a:ext cx="3181200" cy="3269100"/>
          </a:xfrm>
          <a:prstGeom prst="ellipse">
            <a:avLst/>
          </a:prstGeom>
          <a:solidFill>
            <a:srgbClr val="C3E8EC"/>
          </a:solidFill>
          <a:ln cap="flat" cmpd="sng" w="114300">
            <a:solidFill>
              <a:srgbClr val="876C5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38150" y="141667"/>
            <a:ext cx="8873700" cy="5431800"/>
          </a:xfrm>
          <a:prstGeom prst="rect">
            <a:avLst/>
          </a:prstGeom>
          <a:noFill/>
          <a:ln cap="flat" cmpd="sng" w="228600">
            <a:solidFill>
              <a:srgbClr val="F1B6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 name="Google Shape;14;p2"/>
          <p:cNvCxnSpPr/>
          <p:nvPr/>
        </p:nvCxnSpPr>
        <p:spPr>
          <a:xfrm>
            <a:off x="8471250" y="-128722"/>
            <a:ext cx="27600" cy="5971200"/>
          </a:xfrm>
          <a:prstGeom prst="straightConnector1">
            <a:avLst/>
          </a:prstGeom>
          <a:noFill/>
          <a:ln cap="flat" cmpd="sng" w="228600">
            <a:solidFill>
              <a:srgbClr val="FFF2CC"/>
            </a:solidFill>
            <a:prstDash val="solid"/>
            <a:round/>
            <a:headEnd len="med" w="med" type="none"/>
            <a:tailEnd len="med" w="med" type="none"/>
          </a:ln>
        </p:spPr>
      </p:cxnSp>
      <p:sp>
        <p:nvSpPr>
          <p:cNvPr id="15" name="Google Shape;15;p2"/>
          <p:cNvSpPr txBox="1"/>
          <p:nvPr/>
        </p:nvSpPr>
        <p:spPr>
          <a:xfrm>
            <a:off x="2514600" y="5049194"/>
            <a:ext cx="4114800" cy="33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876C51"/>
                </a:solidFill>
                <a:latin typeface="Oswald"/>
                <a:ea typeface="Oswald"/>
                <a:cs typeface="Oswald"/>
                <a:sym typeface="Oswald"/>
              </a:rPr>
              <a:t>Team Leaders:  </a:t>
            </a:r>
            <a:r>
              <a:rPr b="1" lang="en">
                <a:solidFill>
                  <a:srgbClr val="F79FBB"/>
                </a:solidFill>
                <a:latin typeface="Oswald"/>
                <a:ea typeface="Oswald"/>
                <a:cs typeface="Oswald"/>
                <a:sym typeface="Oswald"/>
              </a:rPr>
              <a:t>Jude Al-Otaibi</a:t>
            </a:r>
            <a:r>
              <a:rPr b="1" lang="en">
                <a:solidFill>
                  <a:srgbClr val="F1B6C9"/>
                </a:solidFill>
                <a:latin typeface="Oswald"/>
                <a:ea typeface="Oswald"/>
                <a:cs typeface="Oswald"/>
                <a:sym typeface="Oswald"/>
              </a:rPr>
              <a:t> </a:t>
            </a:r>
            <a:r>
              <a:rPr b="1" lang="en">
                <a:solidFill>
                  <a:srgbClr val="876C51"/>
                </a:solidFill>
                <a:latin typeface="Oswald"/>
                <a:ea typeface="Oswald"/>
                <a:cs typeface="Oswald"/>
                <a:sym typeface="Oswald"/>
              </a:rPr>
              <a:t>&amp;</a:t>
            </a:r>
            <a:r>
              <a:rPr b="1" lang="en">
                <a:solidFill>
                  <a:srgbClr val="F1B6C9"/>
                </a:solidFill>
                <a:latin typeface="Oswald"/>
                <a:ea typeface="Oswald"/>
                <a:cs typeface="Oswald"/>
                <a:sym typeface="Oswald"/>
              </a:rPr>
              <a:t> </a:t>
            </a:r>
            <a:r>
              <a:rPr b="1" lang="en">
                <a:solidFill>
                  <a:srgbClr val="76E7F1"/>
                </a:solidFill>
                <a:latin typeface="Oswald"/>
                <a:ea typeface="Oswald"/>
                <a:cs typeface="Oswald"/>
                <a:sym typeface="Oswald"/>
              </a:rPr>
              <a:t>Abdulrahman Bedaiwi</a:t>
            </a:r>
            <a:endParaRPr b="1">
              <a:solidFill>
                <a:srgbClr val="76E7F1"/>
              </a:solidFill>
              <a:latin typeface="Oswald"/>
              <a:ea typeface="Oswald"/>
              <a:cs typeface="Oswald"/>
              <a:sym typeface="Oswald"/>
            </a:endParaRPr>
          </a:p>
        </p:txBody>
      </p:sp>
      <p:pic>
        <p:nvPicPr>
          <p:cNvPr id="16" name="Google Shape;16;p2"/>
          <p:cNvPicPr preferRelativeResize="0"/>
          <p:nvPr/>
        </p:nvPicPr>
        <p:blipFill>
          <a:blip r:embed="rId2">
            <a:alphaModFix/>
          </a:blip>
          <a:stretch>
            <a:fillRect/>
          </a:stretch>
        </p:blipFill>
        <p:spPr>
          <a:xfrm>
            <a:off x="380612" y="370361"/>
            <a:ext cx="931320" cy="610593"/>
          </a:xfrm>
          <a:prstGeom prst="rect">
            <a:avLst/>
          </a:prstGeom>
          <a:noFill/>
          <a:ln>
            <a:noFill/>
          </a:ln>
        </p:spPr>
      </p:pic>
      <p:sp>
        <p:nvSpPr>
          <p:cNvPr id="17" name="Google Shape;17;p2"/>
          <p:cNvSpPr txBox="1"/>
          <p:nvPr/>
        </p:nvSpPr>
        <p:spPr>
          <a:xfrm>
            <a:off x="436525" y="4580028"/>
            <a:ext cx="928200" cy="40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76B1"/>
                </a:solidFill>
                <a:latin typeface="Karla"/>
                <a:ea typeface="Karla"/>
                <a:cs typeface="Karla"/>
                <a:sym typeface="Karla"/>
              </a:rPr>
              <a:t>H </a:t>
            </a:r>
            <a:r>
              <a:rPr b="1" lang="en" sz="1200">
                <a:latin typeface="Karla"/>
                <a:ea typeface="Karla"/>
                <a:cs typeface="Karla"/>
                <a:sym typeface="Karla"/>
              </a:rPr>
              <a:t>U M A N</a:t>
            </a:r>
            <a:r>
              <a:rPr lang="en" sz="1200">
                <a:latin typeface="Karla"/>
                <a:ea typeface="Karla"/>
                <a:cs typeface="Karla"/>
                <a:sym typeface="Karla"/>
              </a:rPr>
              <a:t> </a:t>
            </a:r>
            <a:endParaRPr sz="1200">
              <a:latin typeface="Karla"/>
              <a:ea typeface="Karla"/>
              <a:cs typeface="Karla"/>
              <a:sym typeface="Karla"/>
            </a:endParaRPr>
          </a:p>
          <a:p>
            <a:pPr indent="0" lvl="0" marL="0" rtl="0" algn="ctr">
              <a:spcBef>
                <a:spcPts val="0"/>
              </a:spcBef>
              <a:spcAft>
                <a:spcPts val="0"/>
              </a:spcAft>
              <a:buNone/>
            </a:pPr>
            <a:r>
              <a:t/>
            </a:r>
            <a:endParaRPr b="1" sz="1200">
              <a:solidFill>
                <a:srgbClr val="FFBD7B"/>
              </a:solidFill>
              <a:latin typeface="Karla"/>
              <a:ea typeface="Karla"/>
              <a:cs typeface="Karla"/>
              <a:sym typeface="Karla"/>
            </a:endParaRPr>
          </a:p>
          <a:p>
            <a:pPr indent="0" lvl="0" marL="0" rtl="0" algn="ctr">
              <a:spcBef>
                <a:spcPts val="0"/>
              </a:spcBef>
              <a:spcAft>
                <a:spcPts val="0"/>
              </a:spcAft>
              <a:buNone/>
            </a:pPr>
            <a:r>
              <a:t/>
            </a:r>
            <a:endParaRPr b="1" sz="1200">
              <a:solidFill>
                <a:srgbClr val="FFBD7B"/>
              </a:solidFill>
              <a:latin typeface="Karla"/>
              <a:ea typeface="Karla"/>
              <a:cs typeface="Karla"/>
              <a:sym typeface="Karla"/>
            </a:endParaRPr>
          </a:p>
          <a:p>
            <a:pPr indent="0" lvl="0" marL="0" rtl="0" algn="ctr">
              <a:spcBef>
                <a:spcPts val="0"/>
              </a:spcBef>
              <a:spcAft>
                <a:spcPts val="0"/>
              </a:spcAft>
              <a:buNone/>
            </a:pPr>
            <a:r>
              <a:rPr b="1" lang="en" sz="1200">
                <a:solidFill>
                  <a:srgbClr val="FFBD7B"/>
                </a:solidFill>
                <a:latin typeface="Karla"/>
                <a:ea typeface="Karla"/>
                <a:cs typeface="Karla"/>
                <a:sym typeface="Karla"/>
              </a:rPr>
              <a:t>G</a:t>
            </a:r>
            <a:r>
              <a:rPr b="1" lang="en" sz="1200">
                <a:latin typeface="Karla"/>
                <a:ea typeface="Karla"/>
                <a:cs typeface="Karla"/>
                <a:sym typeface="Karla"/>
              </a:rPr>
              <a:t>ENETICS</a:t>
            </a:r>
            <a:endParaRPr b="1" sz="1200">
              <a:latin typeface="Karla"/>
              <a:ea typeface="Karla"/>
              <a:cs typeface="Karla"/>
              <a:sym typeface="Karla"/>
            </a:endParaRPr>
          </a:p>
        </p:txBody>
      </p:sp>
      <p:pic>
        <p:nvPicPr>
          <p:cNvPr id="18" name="Google Shape;18;p2"/>
          <p:cNvPicPr preferRelativeResize="0"/>
          <p:nvPr/>
        </p:nvPicPr>
        <p:blipFill rotWithShape="1">
          <a:blip r:embed="rId3">
            <a:alphaModFix/>
          </a:blip>
          <a:srcRect b="1468" l="0" r="39914" t="0"/>
          <a:stretch/>
        </p:blipFill>
        <p:spPr>
          <a:xfrm rot="-5400000">
            <a:off x="630678" y="4365073"/>
            <a:ext cx="534668" cy="833574"/>
          </a:xfrm>
          <a:prstGeom prst="rect">
            <a:avLst/>
          </a:prstGeom>
          <a:noFill/>
          <a:ln>
            <a:noFill/>
          </a:ln>
        </p:spPr>
      </p:pic>
      <p:pic>
        <p:nvPicPr>
          <p:cNvPr id="19" name="Google Shape;19;p2"/>
          <p:cNvPicPr preferRelativeResize="0"/>
          <p:nvPr/>
        </p:nvPicPr>
        <p:blipFill>
          <a:blip r:embed="rId4">
            <a:alphaModFix/>
          </a:blip>
          <a:stretch>
            <a:fillRect/>
          </a:stretch>
        </p:blipFill>
        <p:spPr>
          <a:xfrm>
            <a:off x="1521889" y="274690"/>
            <a:ext cx="655425" cy="655401"/>
          </a:xfrm>
          <a:prstGeom prst="rect">
            <a:avLst/>
          </a:prstGeom>
          <a:noFill/>
          <a:ln>
            <a:noFill/>
          </a:ln>
        </p:spPr>
      </p:pic>
      <p:sp>
        <p:nvSpPr>
          <p:cNvPr id="20" name="Google Shape;20;p2"/>
          <p:cNvSpPr txBox="1"/>
          <p:nvPr/>
        </p:nvSpPr>
        <p:spPr>
          <a:xfrm>
            <a:off x="6629390" y="4671524"/>
            <a:ext cx="1638300" cy="777600"/>
          </a:xfrm>
          <a:prstGeom prst="rect">
            <a:avLst/>
          </a:prstGeom>
          <a:noFill/>
          <a:ln>
            <a:noFill/>
          </a:ln>
        </p:spPr>
        <p:txBody>
          <a:bodyPr anchorCtr="0" anchor="t" bIns="91600" lIns="91600" spcFirstLastPara="1" rIns="91600" wrap="square" tIns="91600">
            <a:noAutofit/>
          </a:bodyPr>
          <a:lstStyle/>
          <a:p>
            <a:pPr indent="-266700" lvl="0" marL="457200" rtl="0" algn="l">
              <a:spcBef>
                <a:spcPts val="0"/>
              </a:spcBef>
              <a:spcAft>
                <a:spcPts val="0"/>
              </a:spcAft>
              <a:buClr>
                <a:srgbClr val="FF0000"/>
              </a:buClr>
              <a:buSzPts val="800"/>
              <a:buFont typeface="Oswald"/>
              <a:buChar char="❏"/>
            </a:pPr>
            <a:r>
              <a:rPr lang="en" sz="800">
                <a:solidFill>
                  <a:srgbClr val="FF0000"/>
                </a:solidFill>
                <a:latin typeface="Oswald"/>
                <a:ea typeface="Oswald"/>
                <a:cs typeface="Oswald"/>
                <a:sym typeface="Oswald"/>
              </a:rPr>
              <a:t>Important</a:t>
            </a:r>
            <a:endParaRPr sz="800">
              <a:solidFill>
                <a:srgbClr val="FF0000"/>
              </a:solidFill>
              <a:latin typeface="Oswald"/>
              <a:ea typeface="Oswald"/>
              <a:cs typeface="Oswald"/>
              <a:sym typeface="Oswald"/>
            </a:endParaRPr>
          </a:p>
          <a:p>
            <a:pPr indent="-266700" lvl="0" marL="457200" rtl="0" algn="l">
              <a:spcBef>
                <a:spcPts val="0"/>
              </a:spcBef>
              <a:spcAft>
                <a:spcPts val="0"/>
              </a:spcAft>
              <a:buSzPts val="800"/>
              <a:buFont typeface="Oswald"/>
              <a:buChar char="❏"/>
            </a:pPr>
            <a:r>
              <a:rPr lang="en" sz="800">
                <a:latin typeface="Oswald"/>
                <a:ea typeface="Oswald"/>
                <a:cs typeface="Oswald"/>
                <a:sym typeface="Oswald"/>
              </a:rPr>
              <a:t>Original content</a:t>
            </a:r>
            <a:endParaRPr sz="800">
              <a:latin typeface="Oswald"/>
              <a:ea typeface="Oswald"/>
              <a:cs typeface="Oswald"/>
              <a:sym typeface="Oswald"/>
            </a:endParaRPr>
          </a:p>
          <a:p>
            <a:pPr indent="-266700" lvl="0" marL="457200" rtl="0" algn="l">
              <a:spcBef>
                <a:spcPts val="0"/>
              </a:spcBef>
              <a:spcAft>
                <a:spcPts val="0"/>
              </a:spcAft>
              <a:buClr>
                <a:srgbClr val="C27BA0"/>
              </a:buClr>
              <a:buSzPts val="800"/>
              <a:buFont typeface="Oswald"/>
              <a:buChar char="❏"/>
            </a:pPr>
            <a:r>
              <a:rPr lang="en" sz="800">
                <a:solidFill>
                  <a:srgbClr val="C27BA0"/>
                </a:solidFill>
                <a:latin typeface="Oswald"/>
                <a:ea typeface="Oswald"/>
                <a:cs typeface="Oswald"/>
                <a:sym typeface="Oswald"/>
              </a:rPr>
              <a:t>Only in girls slides </a:t>
            </a:r>
            <a:endParaRPr sz="800">
              <a:solidFill>
                <a:srgbClr val="C27BA0"/>
              </a:solidFill>
              <a:latin typeface="Oswald"/>
              <a:ea typeface="Oswald"/>
              <a:cs typeface="Oswald"/>
              <a:sym typeface="Oswald"/>
            </a:endParaRPr>
          </a:p>
          <a:p>
            <a:pPr indent="-266700" lvl="0" marL="457200" rtl="0" algn="l">
              <a:spcBef>
                <a:spcPts val="0"/>
              </a:spcBef>
              <a:spcAft>
                <a:spcPts val="0"/>
              </a:spcAft>
              <a:buClr>
                <a:srgbClr val="3D85C6"/>
              </a:buClr>
              <a:buSzPts val="800"/>
              <a:buFont typeface="Oswald"/>
              <a:buChar char="❏"/>
            </a:pPr>
            <a:r>
              <a:rPr lang="en" sz="800">
                <a:solidFill>
                  <a:srgbClr val="3D85C6"/>
                </a:solidFill>
                <a:latin typeface="Oswald"/>
                <a:ea typeface="Oswald"/>
                <a:cs typeface="Oswald"/>
                <a:sym typeface="Oswald"/>
              </a:rPr>
              <a:t>Only in boys slides</a:t>
            </a:r>
            <a:endParaRPr sz="800">
              <a:solidFill>
                <a:srgbClr val="3D85C6"/>
              </a:solidFill>
              <a:latin typeface="Oswald"/>
              <a:ea typeface="Oswald"/>
              <a:cs typeface="Oswald"/>
              <a:sym typeface="Oswald"/>
            </a:endParaRPr>
          </a:p>
          <a:p>
            <a:pPr indent="-266700" lvl="0" marL="457200" rtl="0" algn="l">
              <a:spcBef>
                <a:spcPts val="0"/>
              </a:spcBef>
              <a:spcAft>
                <a:spcPts val="0"/>
              </a:spcAft>
              <a:buClr>
                <a:srgbClr val="6AA84F"/>
              </a:buClr>
              <a:buSzPts val="800"/>
              <a:buFont typeface="Oswald"/>
              <a:buChar char="❏"/>
            </a:pPr>
            <a:r>
              <a:rPr lang="en" sz="800">
                <a:solidFill>
                  <a:srgbClr val="6AA84F"/>
                </a:solidFill>
                <a:latin typeface="Oswald"/>
                <a:ea typeface="Oswald"/>
                <a:cs typeface="Oswald"/>
                <a:sym typeface="Oswald"/>
              </a:rPr>
              <a:t>Doctor’s notes</a:t>
            </a:r>
            <a:endParaRPr sz="800">
              <a:solidFill>
                <a:srgbClr val="6AA84F"/>
              </a:solidFill>
              <a:latin typeface="Oswald"/>
              <a:ea typeface="Oswald"/>
              <a:cs typeface="Oswald"/>
              <a:sym typeface="Oswa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3" name="Shape 53"/>
        <p:cNvGrpSpPr/>
        <p:nvPr/>
      </p:nvGrpSpPr>
      <p:grpSpPr>
        <a:xfrm>
          <a:off x="0" y="0"/>
          <a:ext cx="0" cy="0"/>
          <a:chOff x="0" y="0"/>
          <a:chExt cx="0" cy="0"/>
        </a:xfrm>
      </p:grpSpPr>
      <p:sp>
        <p:nvSpPr>
          <p:cNvPr id="54" name="Google Shape;54;p11"/>
          <p:cNvSpPr txBox="1"/>
          <p:nvPr>
            <p:ph hasCustomPrompt="1" type="title"/>
          </p:nvPr>
        </p:nvSpPr>
        <p:spPr>
          <a:xfrm>
            <a:off x="311700" y="1229028"/>
            <a:ext cx="8520600" cy="2181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5" name="Google Shape;55;p11"/>
          <p:cNvSpPr txBox="1"/>
          <p:nvPr>
            <p:ph idx="1" type="body"/>
          </p:nvPr>
        </p:nvSpPr>
        <p:spPr>
          <a:xfrm>
            <a:off x="311700" y="3502472"/>
            <a:ext cx="8520600" cy="14454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ives" type="secHead">
  <p:cSld name="SECTION_HEADER">
    <p:spTree>
      <p:nvGrpSpPr>
        <p:cNvPr id="21" name="Shape 21"/>
        <p:cNvGrpSpPr/>
        <p:nvPr/>
      </p:nvGrpSpPr>
      <p:grpSpPr>
        <a:xfrm>
          <a:off x="0" y="0"/>
          <a:ext cx="0" cy="0"/>
          <a:chOff x="0" y="0"/>
          <a:chExt cx="0" cy="0"/>
        </a:xfrm>
      </p:grpSpPr>
      <p:sp>
        <p:nvSpPr>
          <p:cNvPr id="22" name="Google Shape;22;p3"/>
          <p:cNvSpPr/>
          <p:nvPr/>
        </p:nvSpPr>
        <p:spPr>
          <a:xfrm>
            <a:off x="138150" y="141667"/>
            <a:ext cx="8865600" cy="5431800"/>
          </a:xfrm>
          <a:prstGeom prst="rect">
            <a:avLst/>
          </a:prstGeom>
          <a:noFill/>
          <a:ln cap="flat" cmpd="sng" w="228600">
            <a:solidFill>
              <a:srgbClr val="FFE7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3556350" y="450278"/>
            <a:ext cx="2031300" cy="6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876C51"/>
                </a:solidFill>
                <a:latin typeface="Oswald"/>
                <a:ea typeface="Oswald"/>
                <a:cs typeface="Oswald"/>
                <a:sym typeface="Oswald"/>
              </a:rPr>
              <a:t>Objectives:</a:t>
            </a:r>
            <a:endParaRPr b="1" sz="3000">
              <a:solidFill>
                <a:srgbClr val="876C51"/>
              </a:solidFill>
              <a:latin typeface="Oswald"/>
              <a:ea typeface="Oswald"/>
              <a:cs typeface="Oswald"/>
              <a:sym typeface="Oswa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4" name="Shape 24"/>
        <p:cNvGrpSpPr/>
        <p:nvPr/>
      </p:nvGrpSpPr>
      <p:grpSpPr>
        <a:xfrm>
          <a:off x="0" y="0"/>
          <a:ext cx="0" cy="0"/>
          <a:chOff x="0" y="0"/>
          <a:chExt cx="0" cy="0"/>
        </a:xfrm>
      </p:grpSpPr>
      <p:sp>
        <p:nvSpPr>
          <p:cNvPr id="25" name="Google Shape;25;p4"/>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6" name="Google Shape;26;p4"/>
          <p:cNvSpPr/>
          <p:nvPr/>
        </p:nvSpPr>
        <p:spPr>
          <a:xfrm>
            <a:off x="138150" y="141667"/>
            <a:ext cx="8873700" cy="5431800"/>
          </a:xfrm>
          <a:prstGeom prst="rect">
            <a:avLst/>
          </a:prstGeom>
          <a:noFill/>
          <a:ln cap="flat" cmpd="sng" w="152400">
            <a:solidFill>
              <a:srgbClr val="FFE7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 name="Google Shape;27;p4"/>
          <p:cNvPicPr preferRelativeResize="0"/>
          <p:nvPr/>
        </p:nvPicPr>
        <p:blipFill>
          <a:blip r:embed="rId2">
            <a:alphaModFix/>
          </a:blip>
          <a:stretch>
            <a:fillRect/>
          </a:stretch>
        </p:blipFill>
        <p:spPr>
          <a:xfrm flipH="1" rot="-221378">
            <a:off x="8745617" y="5229720"/>
            <a:ext cx="345143" cy="3451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iz" type="twoColTx">
  <p:cSld name="TITLE_AND_TWO_COLUMNS">
    <p:spTree>
      <p:nvGrpSpPr>
        <p:cNvPr id="28" name="Shape 28"/>
        <p:cNvGrpSpPr/>
        <p:nvPr/>
      </p:nvGrpSpPr>
      <p:grpSpPr>
        <a:xfrm>
          <a:off x="0" y="0"/>
          <a:ext cx="0" cy="0"/>
          <a:chOff x="0" y="0"/>
          <a:chExt cx="0" cy="0"/>
        </a:xfrm>
      </p:grpSpPr>
      <p:sp>
        <p:nvSpPr>
          <p:cNvPr id="29" name="Google Shape;29;p5"/>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5"/>
          <p:cNvSpPr/>
          <p:nvPr/>
        </p:nvSpPr>
        <p:spPr>
          <a:xfrm>
            <a:off x="-114725" y="1414150"/>
            <a:ext cx="9464400" cy="43827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 name="Google Shape;31;p5"/>
          <p:cNvCxnSpPr/>
          <p:nvPr/>
        </p:nvCxnSpPr>
        <p:spPr>
          <a:xfrm>
            <a:off x="-114725" y="1287444"/>
            <a:ext cx="2801100" cy="0"/>
          </a:xfrm>
          <a:prstGeom prst="straightConnector1">
            <a:avLst/>
          </a:prstGeom>
          <a:noFill/>
          <a:ln cap="flat" cmpd="sng" w="76200">
            <a:solidFill>
              <a:srgbClr val="C3E8EC"/>
            </a:solidFill>
            <a:prstDash val="solid"/>
            <a:round/>
            <a:headEnd len="med" w="med" type="none"/>
            <a:tailEnd len="med" w="med" type="none"/>
          </a:ln>
        </p:spPr>
      </p:cxnSp>
      <p:sp>
        <p:nvSpPr>
          <p:cNvPr id="32" name="Google Shape;32;p5"/>
          <p:cNvSpPr txBox="1"/>
          <p:nvPr/>
        </p:nvSpPr>
        <p:spPr>
          <a:xfrm>
            <a:off x="363300" y="255000"/>
            <a:ext cx="5506800" cy="10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876C51"/>
                </a:solidFill>
                <a:latin typeface="Oswald"/>
                <a:ea typeface="Oswald"/>
                <a:cs typeface="Oswald"/>
                <a:sym typeface="Oswald"/>
              </a:rPr>
              <a:t>QUIZ</a:t>
            </a:r>
            <a:endParaRPr b="1" sz="6000">
              <a:solidFill>
                <a:srgbClr val="876C51"/>
              </a:solidFill>
              <a:latin typeface="Oswald"/>
              <a:ea typeface="Oswald"/>
              <a:cs typeface="Oswald"/>
              <a:sym typeface="Oswald"/>
            </a:endParaRPr>
          </a:p>
        </p:txBody>
      </p:sp>
      <p:sp>
        <p:nvSpPr>
          <p:cNvPr id="33" name="Google Shape;33;p5"/>
          <p:cNvSpPr/>
          <p:nvPr/>
        </p:nvSpPr>
        <p:spPr>
          <a:xfrm>
            <a:off x="135150" y="148806"/>
            <a:ext cx="8873700" cy="5431800"/>
          </a:xfrm>
          <a:prstGeom prst="rect">
            <a:avLst/>
          </a:prstGeom>
          <a:noFill/>
          <a:ln cap="flat" cmpd="sng" w="228600">
            <a:solidFill>
              <a:srgbClr val="F1B6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 name="Google Shape;36;p6"/>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7" name="Shape 37"/>
        <p:cNvGrpSpPr/>
        <p:nvPr/>
      </p:nvGrpSpPr>
      <p:grpSpPr>
        <a:xfrm>
          <a:off x="0" y="0"/>
          <a:ext cx="0" cy="0"/>
          <a:chOff x="0" y="0"/>
          <a:chExt cx="0" cy="0"/>
        </a:xfrm>
      </p:grpSpPr>
      <p:sp>
        <p:nvSpPr>
          <p:cNvPr id="38" name="Google Shape;38;p7"/>
          <p:cNvSpPr txBox="1"/>
          <p:nvPr>
            <p:ph type="title"/>
          </p:nvPr>
        </p:nvSpPr>
        <p:spPr>
          <a:xfrm>
            <a:off x="311700" y="617333"/>
            <a:ext cx="2808000" cy="839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544000"/>
            <a:ext cx="2808000" cy="3532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7"/>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490250" y="500167"/>
            <a:ext cx="6367800" cy="4545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3" name="Google Shape;43;p8"/>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4572000" y="-139"/>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265500" y="1370194"/>
            <a:ext cx="4045200" cy="1647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7" name="Google Shape;47;p9"/>
          <p:cNvSpPr txBox="1"/>
          <p:nvPr>
            <p:ph idx="1" type="subTitle"/>
          </p:nvPr>
        </p:nvSpPr>
        <p:spPr>
          <a:xfrm>
            <a:off x="265500" y="3114528"/>
            <a:ext cx="4045200" cy="1372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9"/>
          <p:cNvSpPr txBox="1"/>
          <p:nvPr>
            <p:ph idx="2" type="body"/>
          </p:nvPr>
        </p:nvSpPr>
        <p:spPr>
          <a:xfrm>
            <a:off x="4939500" y="804528"/>
            <a:ext cx="3837000" cy="4105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9" name="Google Shape;49;p9"/>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311700" y="4700639"/>
            <a:ext cx="5998800" cy="672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2" name="Google Shape;52;p10"/>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5181352"/>
            <a:ext cx="548700" cy="4374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twitter.com/HumanGenetics_" TargetMode="External"/><Relationship Id="rId4" Type="http://schemas.openxmlformats.org/officeDocument/2006/relationships/image" Target="../media/image5.png"/><Relationship Id="rId9" Type="http://schemas.openxmlformats.org/officeDocument/2006/relationships/image" Target="../media/image18.png"/><Relationship Id="rId5" Type="http://schemas.openxmlformats.org/officeDocument/2006/relationships/hyperlink" Target="http://humangenetics438.sarahah.com" TargetMode="External"/><Relationship Id="rId6" Type="http://schemas.openxmlformats.org/officeDocument/2006/relationships/image" Target="../media/image10.png"/><Relationship Id="rId7" Type="http://schemas.openxmlformats.org/officeDocument/2006/relationships/hyperlink" Target="https://docs.google.com/document/d/1-1vjlWr0SAPICKwhYHK1rg-PJZzbZ-vHY3CE8jZtmGM" TargetMode="External"/><Relationship Id="rId8"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hyperlink" Target="https://www.youtube.com/watch?v=HooBqnpIdDY" TargetMode="External"/><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hyperlink" Target="https://www.youtube.com/watch?v=1O7I9tM82zM" TargetMode="External"/><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7.png"/><Relationship Id="rId11" Type="http://schemas.openxmlformats.org/officeDocument/2006/relationships/image" Target="../media/image6.png"/><Relationship Id="rId10" Type="http://schemas.openxmlformats.org/officeDocument/2006/relationships/hyperlink" Target="https://www.youtube.com/watch?v=9ibpveRD6pM" TargetMode="External"/><Relationship Id="rId9"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16.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nvSpPr>
        <p:spPr>
          <a:xfrm>
            <a:off x="2670900" y="1363200"/>
            <a:ext cx="3802200" cy="29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876C51"/>
                </a:solidFill>
                <a:latin typeface="Oswald Regular"/>
                <a:ea typeface="Oswald Regular"/>
                <a:cs typeface="Oswald Regular"/>
                <a:sym typeface="Oswald Regular"/>
              </a:rPr>
              <a:t>Genetics of Breast &amp; Ovarian Cancer</a:t>
            </a:r>
            <a:endParaRPr sz="4800">
              <a:solidFill>
                <a:srgbClr val="876C51"/>
              </a:solidFill>
              <a:latin typeface="Oswald Regular"/>
              <a:ea typeface="Oswald Regular"/>
              <a:cs typeface="Oswald Regular"/>
              <a:sym typeface="Oswald Regular"/>
            </a:endParaRPr>
          </a:p>
        </p:txBody>
      </p:sp>
      <p:pic>
        <p:nvPicPr>
          <p:cNvPr id="64" name="Google Shape;64;p13">
            <a:hlinkClick r:id="rId3"/>
          </p:cNvPr>
          <p:cNvPicPr preferRelativeResize="0"/>
          <p:nvPr/>
        </p:nvPicPr>
        <p:blipFill>
          <a:blip r:embed="rId4">
            <a:alphaModFix/>
          </a:blip>
          <a:stretch>
            <a:fillRect/>
          </a:stretch>
        </p:blipFill>
        <p:spPr>
          <a:xfrm>
            <a:off x="8641165" y="4979919"/>
            <a:ext cx="236641" cy="210375"/>
          </a:xfrm>
          <a:prstGeom prst="rect">
            <a:avLst/>
          </a:prstGeom>
          <a:noFill/>
          <a:ln>
            <a:noFill/>
          </a:ln>
        </p:spPr>
      </p:pic>
      <p:pic>
        <p:nvPicPr>
          <p:cNvPr id="65" name="Google Shape;65;p13">
            <a:hlinkClick r:id="rId5"/>
          </p:cNvPr>
          <p:cNvPicPr preferRelativeResize="0"/>
          <p:nvPr/>
        </p:nvPicPr>
        <p:blipFill>
          <a:blip r:embed="rId6">
            <a:alphaModFix/>
          </a:blip>
          <a:stretch>
            <a:fillRect/>
          </a:stretch>
        </p:blipFill>
        <p:spPr>
          <a:xfrm>
            <a:off x="8654300" y="5217450"/>
            <a:ext cx="210375" cy="210375"/>
          </a:xfrm>
          <a:prstGeom prst="rect">
            <a:avLst/>
          </a:prstGeom>
          <a:noFill/>
          <a:ln>
            <a:noFill/>
          </a:ln>
        </p:spPr>
      </p:pic>
      <p:sp>
        <p:nvSpPr>
          <p:cNvPr id="66" name="Google Shape;66;p13"/>
          <p:cNvSpPr txBox="1"/>
          <p:nvPr/>
        </p:nvSpPr>
        <p:spPr>
          <a:xfrm>
            <a:off x="3729157" y="3602281"/>
            <a:ext cx="1900500" cy="318900"/>
          </a:xfrm>
          <a:prstGeom prst="rect">
            <a:avLst/>
          </a:prstGeom>
          <a:noFill/>
          <a:ln>
            <a:noFill/>
          </a:ln>
        </p:spPr>
        <p:txBody>
          <a:bodyPr anchorCtr="0" anchor="t" bIns="122125" lIns="122125" spcFirstLastPara="1" rIns="122125" wrap="square" tIns="122125">
            <a:noAutofit/>
          </a:bodyPr>
          <a:lstStyle/>
          <a:p>
            <a:pPr indent="0" lvl="0" marL="0" rtl="0" algn="ctr">
              <a:spcBef>
                <a:spcPts val="0"/>
              </a:spcBef>
              <a:spcAft>
                <a:spcPts val="0"/>
              </a:spcAft>
              <a:buNone/>
            </a:pPr>
            <a:r>
              <a:rPr lang="en" sz="1300" u="sng">
                <a:latin typeface="Oswald"/>
                <a:ea typeface="Oswald"/>
                <a:cs typeface="Oswald"/>
                <a:sym typeface="Oswald"/>
                <a:hlinkClick r:id="rId7"/>
              </a:rPr>
              <a:t>Editing file</a:t>
            </a:r>
            <a:endParaRPr sz="1300" u="sng">
              <a:latin typeface="Oswald"/>
              <a:ea typeface="Oswald"/>
              <a:cs typeface="Oswald"/>
              <a:sym typeface="Oswald"/>
            </a:endParaRPr>
          </a:p>
        </p:txBody>
      </p:sp>
      <p:pic>
        <p:nvPicPr>
          <p:cNvPr id="67" name="Google Shape;67;p13"/>
          <p:cNvPicPr preferRelativeResize="0"/>
          <p:nvPr/>
        </p:nvPicPr>
        <p:blipFill rotWithShape="1">
          <a:blip r:embed="rId8">
            <a:alphaModFix/>
          </a:blip>
          <a:srcRect b="4855" l="6640" r="3252" t="3190"/>
          <a:stretch/>
        </p:blipFill>
        <p:spPr>
          <a:xfrm>
            <a:off x="3924625" y="4579151"/>
            <a:ext cx="169500" cy="173100"/>
          </a:xfrm>
          <a:prstGeom prst="ellipse">
            <a:avLst/>
          </a:prstGeom>
          <a:noFill/>
          <a:ln>
            <a:noFill/>
          </a:ln>
        </p:spPr>
      </p:pic>
      <p:sp>
        <p:nvSpPr>
          <p:cNvPr id="68" name="Google Shape;68;p13"/>
          <p:cNvSpPr txBox="1"/>
          <p:nvPr/>
        </p:nvSpPr>
        <p:spPr>
          <a:xfrm>
            <a:off x="4039269" y="4533405"/>
            <a:ext cx="1647300" cy="2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00">
                <a:latin typeface="Barlow Condensed"/>
                <a:ea typeface="Barlow Condensed"/>
                <a:cs typeface="Barlow Condensed"/>
                <a:sym typeface="Barlow Condensed"/>
              </a:rPr>
              <a:t>This Lecture was </a:t>
            </a:r>
            <a:r>
              <a:rPr b="1" lang="en" sz="500">
                <a:latin typeface="Barlow Condensed"/>
                <a:ea typeface="Barlow Condensed"/>
                <a:cs typeface="Barlow Condensed"/>
                <a:sym typeface="Barlow Condensed"/>
              </a:rPr>
              <a:t>prepared </a:t>
            </a:r>
            <a:r>
              <a:rPr b="1" lang="en" sz="500">
                <a:latin typeface="Barlow Condensed"/>
                <a:ea typeface="Barlow Condensed"/>
                <a:cs typeface="Barlow Condensed"/>
                <a:sym typeface="Barlow Condensed"/>
              </a:rPr>
              <a:t>during COVID-19 </a:t>
            </a:r>
            <a:r>
              <a:rPr b="1" lang="en" sz="500">
                <a:latin typeface="Barlow Condensed"/>
                <a:ea typeface="Barlow Condensed"/>
                <a:cs typeface="Barlow Condensed"/>
                <a:sym typeface="Barlow Condensed"/>
              </a:rPr>
              <a:t>outbreak</a:t>
            </a:r>
            <a:endParaRPr b="1" sz="500">
              <a:latin typeface="Barlow Condensed"/>
              <a:ea typeface="Barlow Condensed"/>
              <a:cs typeface="Barlow Condensed"/>
              <a:sym typeface="Barlow Condensed"/>
            </a:endParaRPr>
          </a:p>
        </p:txBody>
      </p:sp>
      <p:pic>
        <p:nvPicPr>
          <p:cNvPr id="69" name="Google Shape;69;p13"/>
          <p:cNvPicPr preferRelativeResize="0"/>
          <p:nvPr/>
        </p:nvPicPr>
        <p:blipFill>
          <a:blip r:embed="rId9">
            <a:alphaModFix/>
          </a:blip>
          <a:stretch>
            <a:fillRect/>
          </a:stretch>
        </p:blipFill>
        <p:spPr>
          <a:xfrm>
            <a:off x="344868" y="1025059"/>
            <a:ext cx="590326" cy="5903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2"/>
          <p:cNvSpPr txBox="1"/>
          <p:nvPr/>
        </p:nvSpPr>
        <p:spPr>
          <a:xfrm>
            <a:off x="308100" y="318678"/>
            <a:ext cx="8527800" cy="73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rgbClr val="876C51"/>
                </a:solidFill>
                <a:latin typeface="Oswald"/>
                <a:ea typeface="Oswald"/>
                <a:cs typeface="Oswald"/>
                <a:sym typeface="Oswald"/>
              </a:rPr>
              <a:t>DR. RIKABI’S NOTES </a:t>
            </a:r>
            <a:r>
              <a:rPr b="1" lang="en" sz="3000">
                <a:solidFill>
                  <a:srgbClr val="FF0000"/>
                </a:solidFill>
                <a:latin typeface="Oswald"/>
                <a:ea typeface="Oswald"/>
                <a:cs typeface="Oswald"/>
                <a:sym typeface="Oswald"/>
              </a:rPr>
              <a:t>(IMPORTANT)</a:t>
            </a:r>
            <a:endParaRPr b="1" sz="3000">
              <a:solidFill>
                <a:srgbClr val="FF0000"/>
              </a:solidFill>
              <a:latin typeface="Oswald"/>
              <a:ea typeface="Oswald"/>
              <a:cs typeface="Oswald"/>
              <a:sym typeface="Oswald"/>
            </a:endParaRPr>
          </a:p>
        </p:txBody>
      </p:sp>
      <p:sp>
        <p:nvSpPr>
          <p:cNvPr id="176" name="Google Shape;176;p22"/>
          <p:cNvSpPr txBox="1"/>
          <p:nvPr/>
        </p:nvSpPr>
        <p:spPr>
          <a:xfrm>
            <a:off x="8873988" y="5402111"/>
            <a:ext cx="2700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76C51"/>
                </a:solidFill>
                <a:latin typeface="Barlow Condensed Black"/>
                <a:ea typeface="Barlow Condensed Black"/>
                <a:cs typeface="Barlow Condensed Black"/>
                <a:sym typeface="Barlow Condensed Black"/>
              </a:rPr>
              <a:t>8</a:t>
            </a:r>
            <a:endParaRPr>
              <a:solidFill>
                <a:srgbClr val="876C51"/>
              </a:solidFill>
              <a:latin typeface="Barlow Condensed Black"/>
              <a:ea typeface="Barlow Condensed Black"/>
              <a:cs typeface="Barlow Condensed Black"/>
              <a:sym typeface="Barlow Condensed Black"/>
            </a:endParaRPr>
          </a:p>
        </p:txBody>
      </p:sp>
      <p:sp>
        <p:nvSpPr>
          <p:cNvPr id="177" name="Google Shape;177;p22"/>
          <p:cNvSpPr txBox="1"/>
          <p:nvPr/>
        </p:nvSpPr>
        <p:spPr>
          <a:xfrm>
            <a:off x="308100" y="887750"/>
            <a:ext cx="7944300" cy="4514400"/>
          </a:xfrm>
          <a:prstGeom prst="rect">
            <a:avLst/>
          </a:prstGeom>
          <a:noFill/>
          <a:ln>
            <a:noFill/>
          </a:ln>
        </p:spPr>
        <p:txBody>
          <a:bodyPr anchorCtr="0" anchor="t" bIns="91425" lIns="91425" spcFirstLastPara="1" rIns="91425" wrap="square" tIns="91425">
            <a:noAutofit/>
          </a:bodyPr>
          <a:lstStyle/>
          <a:p>
            <a:pPr indent="-311150" lvl="1" marL="914400" rtl="0" algn="just">
              <a:lnSpc>
                <a:spcPct val="115000"/>
              </a:lnSpc>
              <a:spcBef>
                <a:spcPts val="0"/>
              </a:spcBef>
              <a:spcAft>
                <a:spcPts val="0"/>
              </a:spcAft>
              <a:buClr>
                <a:schemeClr val="dk1"/>
              </a:buClr>
              <a:buSzPts val="1300"/>
              <a:buFont typeface="Oswald Regular"/>
              <a:buChar char="○"/>
            </a:pPr>
            <a:r>
              <a:rPr lang="en" sz="1300">
                <a:latin typeface="Oswald Regular"/>
                <a:ea typeface="Oswald Regular"/>
                <a:cs typeface="Oswald Regular"/>
                <a:sym typeface="Oswald Regular"/>
              </a:rPr>
              <a:t>Obesity: The people who have high BMI will predispose the patient to breast cancer because the adipose tissue when it is present in high amount it will secrete Estrogen and breast cancer is </a:t>
            </a:r>
            <a:r>
              <a:rPr b="1" lang="en" sz="1300">
                <a:latin typeface="Oswald"/>
                <a:ea typeface="Oswald"/>
                <a:cs typeface="Oswald"/>
                <a:sym typeface="Oswald"/>
              </a:rPr>
              <a:t>hormone dependent</a:t>
            </a:r>
            <a:r>
              <a:rPr lang="en" sz="1300">
                <a:latin typeface="Oswald Regular"/>
                <a:ea typeface="Oswald Regular"/>
                <a:cs typeface="Oswald Regular"/>
                <a:sym typeface="Oswald Regular"/>
              </a:rPr>
              <a:t> (that's mean need estrogen to grow, need the estrogen to multiply &amp; when they have other source of estrogen because of obesity the cancer will grow).</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Clr>
                <a:schemeClr val="dk1"/>
              </a:buClr>
              <a:buSzPts val="1300"/>
              <a:buFont typeface="Oswald Regular"/>
              <a:buChar char="○"/>
            </a:pPr>
            <a:r>
              <a:rPr lang="en" sz="1300">
                <a:latin typeface="Oswald Regular"/>
                <a:ea typeface="Oswald Regular"/>
                <a:cs typeface="Oswald Regular"/>
                <a:sym typeface="Oswald Regular"/>
              </a:rPr>
              <a:t>Epithelial Hyperplasia: Typical &amp; Atypical types (likelihood to have a breast cancer).</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Clr>
                <a:schemeClr val="dk1"/>
              </a:buClr>
              <a:buSzPts val="1300"/>
              <a:buFont typeface="Oswald Regular"/>
              <a:buChar char="○"/>
            </a:pPr>
            <a:r>
              <a:rPr lang="en" sz="1300">
                <a:latin typeface="Oswald Regular"/>
                <a:ea typeface="Oswald Regular"/>
                <a:cs typeface="Oswald Regular"/>
                <a:sym typeface="Oswald Regular"/>
              </a:rPr>
              <a:t>Consistency (Density) of breast tissue: The more the stroma of breast the greater to have breast cancer.</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Clr>
                <a:schemeClr val="dk1"/>
              </a:buClr>
              <a:buSzPts val="1300"/>
              <a:buFont typeface="Oswald Regular"/>
              <a:buChar char="○"/>
            </a:pPr>
            <a:r>
              <a:rPr lang="en" sz="1300">
                <a:latin typeface="Oswald Regular"/>
                <a:ea typeface="Oswald Regular"/>
                <a:cs typeface="Oswald Regular"/>
                <a:sym typeface="Oswald Regular"/>
              </a:rPr>
              <a:t>Nulliparous women (Never have children): Have increase incidence of breast cancer.</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Clr>
                <a:schemeClr val="dk1"/>
              </a:buClr>
              <a:buSzPts val="1300"/>
              <a:buFont typeface="Oswald Regular"/>
              <a:buChar char="○"/>
            </a:pPr>
            <a:r>
              <a:rPr lang="en" sz="1300">
                <a:latin typeface="Oswald Regular"/>
                <a:ea typeface="Oswald Regular"/>
                <a:cs typeface="Oswald Regular"/>
                <a:sym typeface="Oswald Regular"/>
              </a:rPr>
              <a:t>Women who get menarche at early age: Is a predisposing factor to breast cancer (may more exposure to estrogen hormone).</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Clr>
                <a:schemeClr val="dk1"/>
              </a:buClr>
              <a:buSzPts val="1300"/>
              <a:buFont typeface="Oswald Regular"/>
              <a:buChar char="○"/>
            </a:pPr>
            <a:r>
              <a:rPr lang="en" sz="1300">
                <a:latin typeface="Oswald Regular"/>
                <a:ea typeface="Oswald Regular"/>
                <a:cs typeface="Oswald Regular"/>
                <a:sym typeface="Oswald Regular"/>
              </a:rPr>
              <a:t>Late Menopause: Is a predisposing factor to breast cancer (long-period exposure to estrogen hormone).</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Clr>
                <a:schemeClr val="dk1"/>
              </a:buClr>
              <a:buSzPts val="1300"/>
              <a:buFont typeface="Oswald Regular"/>
              <a:buChar char="○"/>
            </a:pPr>
            <a:r>
              <a:rPr lang="en" sz="1300">
                <a:latin typeface="Oswald Regular"/>
                <a:ea typeface="Oswald Regular"/>
                <a:cs typeface="Oswald Regular"/>
                <a:sym typeface="Oswald Regular"/>
              </a:rPr>
              <a:t>Alcohol: May increase incidence of breast cancer.</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BRCA1 gene is located in chromosome 17q (long arm) &amp; the locus is 21.3.</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BRCA2 gene is located in chromosome 13q (long arm) &amp; the locus is 12-13.</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Mammography </a:t>
            </a:r>
            <a:r>
              <a:rPr lang="en" sz="1300">
                <a:latin typeface="Oswald Regular"/>
                <a:ea typeface="Oswald Regular"/>
                <a:cs typeface="Oswald Regular"/>
                <a:sym typeface="Oswald Regular"/>
              </a:rPr>
              <a:t>for the follow-up the patients who have breast cancer.</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Patients who have mutation in BRCA2: The tumor more likely to be estrogen dependent &amp; BRCA1 is not.</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Most people who have mutation in these genes will develop cancer by the age of 70.</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People who have not mutation in these genes and no family history of genes mutations the percentage of cancer will likely to develop is 7% instead of 70% with mutation in these genes of family history related them.</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Clr>
                <a:schemeClr val="dk1"/>
              </a:buClr>
              <a:buSzPts val="1300"/>
              <a:buFont typeface="Oswald Regular"/>
              <a:buChar char="★"/>
            </a:pPr>
            <a:r>
              <a:rPr lang="en" sz="1300">
                <a:solidFill>
                  <a:schemeClr val="dk1"/>
                </a:solidFill>
                <a:latin typeface="Oswald Regular"/>
                <a:ea typeface="Oswald Regular"/>
                <a:cs typeface="Oswald Regular"/>
                <a:sym typeface="Oswald Regular"/>
              </a:rPr>
              <a:t>If we have source of estrogen &amp; progesterone &amp; also a receptors for them,  the patients more likely to develop breast cancer (the tumor should be positive for the estrogen receptor to grow).</a:t>
            </a:r>
            <a:endParaRPr sz="1300">
              <a:latin typeface="Oswald Regular"/>
              <a:ea typeface="Oswald Regular"/>
              <a:cs typeface="Oswald Regular"/>
              <a:sym typeface="Oswald Regul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3"/>
          <p:cNvSpPr txBox="1"/>
          <p:nvPr/>
        </p:nvSpPr>
        <p:spPr>
          <a:xfrm>
            <a:off x="308100" y="318678"/>
            <a:ext cx="8527800" cy="73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rgbClr val="876C51"/>
                </a:solidFill>
                <a:latin typeface="Oswald"/>
                <a:ea typeface="Oswald"/>
                <a:cs typeface="Oswald"/>
                <a:sym typeface="Oswald"/>
              </a:rPr>
              <a:t>DR. RIKABI’S NOTES </a:t>
            </a:r>
            <a:r>
              <a:rPr b="1" lang="en" sz="3000">
                <a:solidFill>
                  <a:srgbClr val="FF0000"/>
                </a:solidFill>
                <a:latin typeface="Oswald"/>
                <a:ea typeface="Oswald"/>
                <a:cs typeface="Oswald"/>
                <a:sym typeface="Oswald"/>
              </a:rPr>
              <a:t>(IMPORTANT)</a:t>
            </a:r>
            <a:endParaRPr b="1" sz="3000">
              <a:solidFill>
                <a:srgbClr val="FF0000"/>
              </a:solidFill>
              <a:latin typeface="Oswald"/>
              <a:ea typeface="Oswald"/>
              <a:cs typeface="Oswald"/>
              <a:sym typeface="Oswald"/>
            </a:endParaRPr>
          </a:p>
        </p:txBody>
      </p:sp>
      <p:sp>
        <p:nvSpPr>
          <p:cNvPr id="183" name="Google Shape;183;p23"/>
          <p:cNvSpPr txBox="1"/>
          <p:nvPr/>
        </p:nvSpPr>
        <p:spPr>
          <a:xfrm>
            <a:off x="8873988" y="5402111"/>
            <a:ext cx="2700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76C51"/>
                </a:solidFill>
                <a:latin typeface="Barlow Condensed Black"/>
                <a:ea typeface="Barlow Condensed Black"/>
                <a:cs typeface="Barlow Condensed Black"/>
                <a:sym typeface="Barlow Condensed Black"/>
              </a:rPr>
              <a:t>9</a:t>
            </a:r>
            <a:endParaRPr>
              <a:solidFill>
                <a:srgbClr val="876C51"/>
              </a:solidFill>
              <a:latin typeface="Barlow Condensed Black"/>
              <a:ea typeface="Barlow Condensed Black"/>
              <a:cs typeface="Barlow Condensed Black"/>
              <a:sym typeface="Barlow Condensed Black"/>
            </a:endParaRPr>
          </a:p>
        </p:txBody>
      </p:sp>
      <p:sp>
        <p:nvSpPr>
          <p:cNvPr id="184" name="Google Shape;184;p23"/>
          <p:cNvSpPr txBox="1"/>
          <p:nvPr/>
        </p:nvSpPr>
        <p:spPr>
          <a:xfrm>
            <a:off x="308100" y="887750"/>
            <a:ext cx="7944300" cy="45144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How we can determine the prognosis &amp; how we treat the patient who has breast cancer?</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1. Tumor MALIGNANT or BENIGN.</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2. The grade (degree of differentiation) of the tumor is determined by HISTOLOGY.</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3. The stage of tumor is determined by clinical examination &amp; investigation which depend on 3 things (TNM):</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T: Describes the size of the original (primary) tumor and whether it has invaded nearby tissue - The larger the tumor the more aggressive it is.</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N: Describes nearby (regional) lymph nodes that are involved (metastasize) - axillary lymph nodes is first likely to be involved. We determine the number of lymph nodes by radiology methods (imaging techniques), biopsy, clinical examination.</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M: Describes distant metastasis (spread of cancer from one part of the body to another).</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4. The positivity of tumor to (estrogen or progesterone receptors):</a:t>
            </a:r>
            <a:endParaRPr sz="1300">
              <a:latin typeface="Oswald Regular"/>
              <a:ea typeface="Oswald Regular"/>
              <a:cs typeface="Oswald Regular"/>
              <a:sym typeface="Oswald Regular"/>
            </a:endParaRPr>
          </a:p>
          <a:p>
            <a:pPr indent="-311150" lvl="2" marL="13716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Positivity to Estrogen: We use Immunohistochemical stain for estrogen - If the number of cell stained by this stain and become brown in color and more than 10% thats mean it is estrogen receptor cancer (positive).</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Tamoxifen (Aromatase inhibitor or Anti-estrogen): Therapy for the tumor who is positive to estrogen receptor - stopped the growth of the tumor.</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HER2 (Human epidermal growth receptor 2) gene: Located in chromosome 17, Control tissue growth - if it is get mutated and the patient has breast cancer this cancer is going to spread and grow and multiply very quickly.</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If this gene is present in the tumor cell more than one copy (overexpression), the tumor will grow quicker, will multiply and spread more, will produce worse prognosis.</a:t>
            </a:r>
            <a:endParaRPr sz="1300">
              <a:latin typeface="Oswald Regular"/>
              <a:ea typeface="Oswald Regular"/>
              <a:cs typeface="Oswald Regular"/>
              <a:sym typeface="Oswald Regul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4"/>
          <p:cNvSpPr txBox="1"/>
          <p:nvPr/>
        </p:nvSpPr>
        <p:spPr>
          <a:xfrm>
            <a:off x="308100" y="318678"/>
            <a:ext cx="8527800" cy="73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rgbClr val="876C51"/>
                </a:solidFill>
                <a:latin typeface="Oswald"/>
                <a:ea typeface="Oswald"/>
                <a:cs typeface="Oswald"/>
                <a:sym typeface="Oswald"/>
              </a:rPr>
              <a:t>DR. RIKABI’S NOTES </a:t>
            </a:r>
            <a:r>
              <a:rPr b="1" lang="en" sz="3000">
                <a:solidFill>
                  <a:srgbClr val="FF0000"/>
                </a:solidFill>
                <a:latin typeface="Oswald"/>
                <a:ea typeface="Oswald"/>
                <a:cs typeface="Oswald"/>
                <a:sym typeface="Oswald"/>
              </a:rPr>
              <a:t>(IMPORTANT)</a:t>
            </a:r>
            <a:endParaRPr b="1" sz="3000">
              <a:solidFill>
                <a:srgbClr val="FF0000"/>
              </a:solidFill>
              <a:latin typeface="Oswald"/>
              <a:ea typeface="Oswald"/>
              <a:cs typeface="Oswald"/>
              <a:sym typeface="Oswald"/>
            </a:endParaRPr>
          </a:p>
        </p:txBody>
      </p:sp>
      <p:sp>
        <p:nvSpPr>
          <p:cNvPr id="190" name="Google Shape;190;p24"/>
          <p:cNvSpPr txBox="1"/>
          <p:nvPr/>
        </p:nvSpPr>
        <p:spPr>
          <a:xfrm>
            <a:off x="8835900" y="5402100"/>
            <a:ext cx="3444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76C51"/>
                </a:solidFill>
                <a:latin typeface="Barlow Condensed Black"/>
                <a:ea typeface="Barlow Condensed Black"/>
                <a:cs typeface="Barlow Condensed Black"/>
                <a:sym typeface="Barlow Condensed Black"/>
              </a:rPr>
              <a:t>10</a:t>
            </a:r>
            <a:endParaRPr>
              <a:solidFill>
                <a:srgbClr val="876C51"/>
              </a:solidFill>
              <a:latin typeface="Barlow Condensed Black"/>
              <a:ea typeface="Barlow Condensed Black"/>
              <a:cs typeface="Barlow Condensed Black"/>
              <a:sym typeface="Barlow Condensed Black"/>
            </a:endParaRPr>
          </a:p>
        </p:txBody>
      </p:sp>
      <p:sp>
        <p:nvSpPr>
          <p:cNvPr id="191" name="Google Shape;191;p24"/>
          <p:cNvSpPr txBox="1"/>
          <p:nvPr/>
        </p:nvSpPr>
        <p:spPr>
          <a:xfrm>
            <a:off x="308100" y="887750"/>
            <a:ext cx="7944300" cy="45144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The positivity of tumor to (HER2 receptors). We use Immunohistochemistry for the assessment of the level of HER2 expression at the tumor cell membrane, If the number of cell stained by this stain and become </a:t>
            </a:r>
            <a:r>
              <a:rPr b="1" lang="en" sz="1300">
                <a:latin typeface="Oswald"/>
                <a:ea typeface="Oswald"/>
                <a:cs typeface="Oswald"/>
                <a:sym typeface="Oswald"/>
              </a:rPr>
              <a:t>slightly</a:t>
            </a:r>
            <a:r>
              <a:rPr lang="en" sz="1300">
                <a:latin typeface="Oswald Regular"/>
                <a:ea typeface="Oswald Regular"/>
                <a:cs typeface="Oswald Regular"/>
                <a:sym typeface="Oswald Regular"/>
              </a:rPr>
              <a:t> brown in color (+2) that's mean it is NOT enough (equivocal). but if it is full of brown color (+3) that’s mean it is HER2 receptor cancer (Positive).</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Herceptin Molecule or Trastuzumab (HER2 receptor antagonist): Therapy for the tumor who is positive to HER2 receptor - stopped the growth of the tumor.</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FISH (Fluorescence in situ hybridization) technique (molecular technique): We use it if we can determine the tumor positivity to the HER2 receptors - for the (+2) patients ONLY.</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FISH denature dsDNA to ssDNA (break the bonds between various proteins) and then hyperdizate them to dsDNA again (bring hybride stranded that has fluorophore “radiant stain” and tagging of it, after that impeding of the hybride DNA with the patient DNA to become a “Double Stranded DNA”).</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Four types of breast cancer:</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L</a:t>
            </a:r>
            <a:r>
              <a:rPr b="1" lang="en" sz="1300">
                <a:latin typeface="Oswald"/>
                <a:ea typeface="Oswald"/>
                <a:cs typeface="Oswald"/>
                <a:sym typeface="Oswald"/>
              </a:rPr>
              <a:t>uminal A: </a:t>
            </a:r>
            <a:r>
              <a:rPr lang="en" sz="1300">
                <a:latin typeface="Oswald Regular"/>
                <a:ea typeface="Oswald Regular"/>
                <a:cs typeface="Oswald Regular"/>
                <a:sym typeface="Oswald Regular"/>
              </a:rPr>
              <a:t>Estrogen &amp; Progesterone Positive but HER2 Negative. The treatment is Tamoxifen (Anti-Estrogen) therapy.</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Luminal B: </a:t>
            </a:r>
            <a:r>
              <a:rPr lang="en" sz="1300">
                <a:latin typeface="Oswald Regular"/>
                <a:ea typeface="Oswald Regular"/>
                <a:cs typeface="Oswald Regular"/>
                <a:sym typeface="Oswald Regular"/>
              </a:rPr>
              <a:t>Estrogen, Progesterone &amp; HER2 Positive. The treatment is Tamoxifen (Anti-Estrogen) &amp; Herceptin Molecule or Trastuzumab (HER2 receptor antagonist) COMBINED therapy.</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HER2:</a:t>
            </a:r>
            <a:r>
              <a:rPr lang="en" sz="1300">
                <a:latin typeface="Oswald Regular"/>
                <a:ea typeface="Oswald Regular"/>
                <a:cs typeface="Oswald Regular"/>
                <a:sym typeface="Oswald Regular"/>
              </a:rPr>
              <a:t> Estrogen &amp; Progesterone Negative but HER2 Positive (should be High grade). The treatment is Herceptin Molecule or Trastuzumab (HER2 receptor antagonist) therapy.</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Basal-like:</a:t>
            </a:r>
            <a:r>
              <a:rPr lang="en" sz="1300">
                <a:latin typeface="Oswald Regular"/>
                <a:ea typeface="Oswald Regular"/>
                <a:cs typeface="Oswald Regular"/>
                <a:sym typeface="Oswald Regular"/>
              </a:rPr>
              <a:t> Estrogen, Progesterone Positive &amp; HER2 Negative. The treatment mainly is Aggressive Chemotherapy, Have the bad prognosis.</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SISH: (Silver in situ hybridization) technique (molecular technique): Same as FISH but we use silver stain.</a:t>
            </a:r>
            <a:endParaRPr sz="1300">
              <a:latin typeface="Oswald Regular"/>
              <a:ea typeface="Oswald Regular"/>
              <a:cs typeface="Oswald Regular"/>
              <a:sym typeface="Oswald Regul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5"/>
          <p:cNvSpPr txBox="1"/>
          <p:nvPr/>
        </p:nvSpPr>
        <p:spPr>
          <a:xfrm>
            <a:off x="308100" y="318678"/>
            <a:ext cx="8527800" cy="73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rgbClr val="876C51"/>
                </a:solidFill>
                <a:latin typeface="Oswald"/>
                <a:ea typeface="Oswald"/>
                <a:cs typeface="Oswald"/>
                <a:sym typeface="Oswald"/>
              </a:rPr>
              <a:t>ROBBINS</a:t>
            </a:r>
            <a:r>
              <a:rPr b="1" lang="en" sz="3000">
                <a:solidFill>
                  <a:srgbClr val="876C51"/>
                </a:solidFill>
                <a:latin typeface="Oswald"/>
                <a:ea typeface="Oswald"/>
                <a:cs typeface="Oswald"/>
                <a:sym typeface="Oswald"/>
              </a:rPr>
              <a:t> BASIC PATHOLOGY </a:t>
            </a:r>
            <a:r>
              <a:rPr b="1" lang="en" sz="3000">
                <a:solidFill>
                  <a:srgbClr val="FF0000"/>
                </a:solidFill>
                <a:latin typeface="Oswald"/>
                <a:ea typeface="Oswald"/>
                <a:cs typeface="Oswald"/>
                <a:sym typeface="Oswald"/>
              </a:rPr>
              <a:t>(IMPORTANT)</a:t>
            </a:r>
            <a:endParaRPr b="1" sz="3000">
              <a:solidFill>
                <a:srgbClr val="FF0000"/>
              </a:solidFill>
              <a:latin typeface="Oswald"/>
              <a:ea typeface="Oswald"/>
              <a:cs typeface="Oswald"/>
              <a:sym typeface="Oswald"/>
            </a:endParaRPr>
          </a:p>
        </p:txBody>
      </p:sp>
      <p:sp>
        <p:nvSpPr>
          <p:cNvPr id="197" name="Google Shape;197;p25"/>
          <p:cNvSpPr txBox="1"/>
          <p:nvPr/>
        </p:nvSpPr>
        <p:spPr>
          <a:xfrm>
            <a:off x="412200" y="1050975"/>
            <a:ext cx="8319600" cy="42915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Major factors of breast cancer are delayed childbearing, fewer pregnancies and reduced breastfeeding with the lack of access to optimal health.</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Almost all breast malignancies are adenocarcinomas.</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Breast cancer is divided based on the expression of hormone receptors: estrogen receptor (ER) and </a:t>
            </a:r>
            <a:r>
              <a:rPr lang="en" sz="1300">
                <a:latin typeface="Oswald Regular"/>
                <a:ea typeface="Oswald Regular"/>
                <a:cs typeface="Oswald Regular"/>
                <a:sym typeface="Oswald Regular"/>
              </a:rPr>
              <a:t>progesterone</a:t>
            </a:r>
            <a:r>
              <a:rPr lang="en" sz="1300">
                <a:latin typeface="Oswald Regular"/>
                <a:ea typeface="Oswald Regular"/>
                <a:cs typeface="Oswald Regular"/>
                <a:sym typeface="Oswald Regular"/>
              </a:rPr>
              <a:t> receptor (PR),</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The expression of the human epidermal growth factor receptor 2 (HER2 — that is also known as ERBB2) into three major groups:</a:t>
            </a:r>
            <a:endParaRPr sz="1300">
              <a:latin typeface="Oswald Regular"/>
              <a:ea typeface="Oswald Regular"/>
              <a:cs typeface="Oswald Regular"/>
              <a:sym typeface="Oswald Regular"/>
            </a:endParaRPr>
          </a:p>
          <a:p>
            <a:pPr indent="0" lvl="0" marL="0" rtl="0" algn="just">
              <a:lnSpc>
                <a:spcPct val="115000"/>
              </a:lnSpc>
              <a:spcBef>
                <a:spcPts val="0"/>
              </a:spcBef>
              <a:spcAft>
                <a:spcPts val="0"/>
              </a:spcAft>
              <a:buNone/>
            </a:pPr>
            <a:r>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ER positive (HER2 negative; 50%-65% of cancers).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HER2 positive (ER positive or negative; 10%-20% of cancers).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Triple negative (ER, PR and HER2 negative; 10%-20% of cancers). </a:t>
            </a:r>
            <a:endParaRPr sz="1300">
              <a:latin typeface="Oswald Regular"/>
              <a:ea typeface="Oswald Regular"/>
              <a:cs typeface="Oswald Regular"/>
              <a:sym typeface="Oswald Regular"/>
            </a:endParaRPr>
          </a:p>
          <a:p>
            <a:pPr indent="0" lvl="0" marL="0" rtl="0" algn="just">
              <a:lnSpc>
                <a:spcPct val="115000"/>
              </a:lnSpc>
              <a:spcBef>
                <a:spcPts val="0"/>
              </a:spcBef>
              <a:spcAft>
                <a:spcPts val="0"/>
              </a:spcAft>
              <a:buNone/>
            </a:pPr>
            <a:r>
              <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An alternative classification system with substantial overlap relies on gene expression profiling which is used in clinical research, it divides breast cancer into 4 major types:</a:t>
            </a:r>
            <a:endParaRPr sz="1300">
              <a:latin typeface="Oswald Regular"/>
              <a:ea typeface="Oswald Regular"/>
              <a:cs typeface="Oswald Regular"/>
              <a:sym typeface="Oswald Regular"/>
            </a:endParaRPr>
          </a:p>
          <a:p>
            <a:pPr indent="0" lvl="0" marL="0" rtl="0" algn="just">
              <a:lnSpc>
                <a:spcPct val="115000"/>
              </a:lnSpc>
              <a:spcBef>
                <a:spcPts val="0"/>
              </a:spcBef>
              <a:spcAft>
                <a:spcPts val="0"/>
              </a:spcAft>
              <a:buNone/>
            </a:pPr>
            <a:r>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Luminal A:</a:t>
            </a:r>
            <a:r>
              <a:rPr lang="en" sz="1300">
                <a:latin typeface="Oswald Regular"/>
                <a:ea typeface="Oswald Regular"/>
                <a:cs typeface="Oswald Regular"/>
                <a:sym typeface="Oswald Regular"/>
              </a:rPr>
              <a:t> the majority are lower-grade ER-positive cancers that are HER2 negative.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Luminal B:</a:t>
            </a:r>
            <a:r>
              <a:rPr lang="en" sz="1300">
                <a:latin typeface="Oswald Regular"/>
                <a:ea typeface="Oswald Regular"/>
                <a:cs typeface="Oswald Regular"/>
                <a:sym typeface="Oswald Regular"/>
              </a:rPr>
              <a:t> the majority are high-grade ER-positive cancers that may be HER2 positive.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HER2 enriched:</a:t>
            </a:r>
            <a:r>
              <a:rPr lang="en" sz="1300">
                <a:latin typeface="Oswald Regular"/>
                <a:ea typeface="Oswald Regular"/>
                <a:cs typeface="Oswald Regular"/>
                <a:sym typeface="Oswald Regular"/>
              </a:rPr>
              <a:t> the majority over-express HER2 and do not express ER.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Basal-Like:</a:t>
            </a:r>
            <a:r>
              <a:rPr lang="en" sz="1300">
                <a:latin typeface="Oswald Regular"/>
                <a:ea typeface="Oswald Regular"/>
                <a:cs typeface="Oswald Regular"/>
                <a:sym typeface="Oswald Regular"/>
              </a:rPr>
              <a:t> the majority by gene expression profiling resemble basally located myoepithelial cells and are ER-negative, HER2-negative. </a:t>
            </a:r>
            <a:endParaRPr sz="1300">
              <a:latin typeface="Oswald Regular"/>
              <a:ea typeface="Oswald Regular"/>
              <a:cs typeface="Oswald Regular"/>
              <a:sym typeface="Oswald Regular"/>
            </a:endParaRPr>
          </a:p>
        </p:txBody>
      </p:sp>
      <p:sp>
        <p:nvSpPr>
          <p:cNvPr id="198" name="Google Shape;198;p25"/>
          <p:cNvSpPr txBox="1"/>
          <p:nvPr/>
        </p:nvSpPr>
        <p:spPr>
          <a:xfrm>
            <a:off x="8835900" y="5402100"/>
            <a:ext cx="3444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76C51"/>
                </a:solidFill>
                <a:latin typeface="Barlow Condensed Black"/>
                <a:ea typeface="Barlow Condensed Black"/>
                <a:cs typeface="Barlow Condensed Black"/>
                <a:sym typeface="Barlow Condensed Black"/>
              </a:rPr>
              <a:t>11</a:t>
            </a:r>
            <a:endParaRPr>
              <a:solidFill>
                <a:srgbClr val="876C51"/>
              </a:solidFill>
              <a:latin typeface="Barlow Condensed Black"/>
              <a:ea typeface="Barlow Condensed Black"/>
              <a:cs typeface="Barlow Condensed Black"/>
              <a:sym typeface="Barlow Condensed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6"/>
          <p:cNvSpPr txBox="1"/>
          <p:nvPr/>
        </p:nvSpPr>
        <p:spPr>
          <a:xfrm>
            <a:off x="308100" y="318678"/>
            <a:ext cx="8527800" cy="73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rgbClr val="876C51"/>
                </a:solidFill>
                <a:latin typeface="Oswald"/>
                <a:ea typeface="Oswald"/>
                <a:cs typeface="Oswald"/>
                <a:sym typeface="Oswald"/>
              </a:rPr>
              <a:t>ROBBINS BASIC PATHOLOGY </a:t>
            </a:r>
            <a:r>
              <a:rPr b="1" lang="en" sz="3000">
                <a:solidFill>
                  <a:srgbClr val="FF0000"/>
                </a:solidFill>
                <a:latin typeface="Oswald"/>
                <a:ea typeface="Oswald"/>
                <a:cs typeface="Oswald"/>
                <a:sym typeface="Oswald"/>
              </a:rPr>
              <a:t>(IMPORTANT)</a:t>
            </a:r>
            <a:endParaRPr b="1" sz="3000">
              <a:solidFill>
                <a:srgbClr val="FF0000"/>
              </a:solidFill>
              <a:latin typeface="Oswald"/>
              <a:ea typeface="Oswald"/>
              <a:cs typeface="Oswald"/>
              <a:sym typeface="Oswald"/>
            </a:endParaRPr>
          </a:p>
        </p:txBody>
      </p:sp>
      <p:sp>
        <p:nvSpPr>
          <p:cNvPr id="204" name="Google Shape;204;p26"/>
          <p:cNvSpPr txBox="1"/>
          <p:nvPr/>
        </p:nvSpPr>
        <p:spPr>
          <a:xfrm>
            <a:off x="412200" y="1187976"/>
            <a:ext cx="8319600" cy="41913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Font typeface="Oswald"/>
              <a:buChar char="★"/>
            </a:pPr>
            <a:r>
              <a:rPr b="1" lang="en" sz="1300">
                <a:latin typeface="Oswald"/>
                <a:ea typeface="Oswald"/>
                <a:cs typeface="Oswald"/>
                <a:sym typeface="Oswald"/>
              </a:rPr>
              <a:t>Breast cancer risk factors:</a:t>
            </a:r>
            <a:endParaRPr b="1" sz="1300">
              <a:latin typeface="Oswald"/>
              <a:ea typeface="Oswald"/>
              <a:cs typeface="Oswald"/>
              <a:sym typeface="Oswald"/>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Age and gender (increases in women with age).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Family history of breast cancer.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Geographic factors (high in America and Europe over Asia and Africa).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Race/Ethnicity.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Reproductive history.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Ionizing radiation. </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a:buChar char="★"/>
            </a:pPr>
            <a:r>
              <a:rPr b="1" lang="en" sz="1300">
                <a:latin typeface="Oswald"/>
                <a:ea typeface="Oswald"/>
                <a:cs typeface="Oswald"/>
                <a:sym typeface="Oswald"/>
              </a:rPr>
              <a:t>Pathogenesis:</a:t>
            </a:r>
            <a:endParaRPr b="1" sz="1300">
              <a:latin typeface="Oswald"/>
              <a:ea typeface="Oswald"/>
              <a:cs typeface="Oswald"/>
              <a:sym typeface="Oswald"/>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genetically it can be divided into inherited and acquired.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Clr>
                <a:srgbClr val="FF0000"/>
              </a:buClr>
              <a:buSzPts val="1300"/>
              <a:buFont typeface="Oswald Regular"/>
              <a:buChar char="○"/>
            </a:pPr>
            <a:r>
              <a:rPr lang="en" sz="1300">
                <a:solidFill>
                  <a:srgbClr val="FF0000"/>
                </a:solidFill>
                <a:latin typeface="Oswald Regular"/>
                <a:ea typeface="Oswald Regular"/>
                <a:cs typeface="Oswald Regular"/>
                <a:sym typeface="Oswald Regular"/>
              </a:rPr>
              <a:t>The major germ-line mutations conferring susceptibility to breast cancer affect genes that regulate genomic stability or that are involved in progrowth signaling pathways.</a:t>
            </a:r>
            <a:endParaRPr sz="1300">
              <a:solidFill>
                <a:srgbClr val="FF0000"/>
              </a:solidFill>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BRCA1 &amp; BRCA2 are classic tumor suppressor genes, in that cancer arises only when both alleles are inactivated or defective. BRCA2 is associated with ER-positive tumors while BRCA1 with triple negative tumors.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solidFill>
                  <a:srgbClr val="FF0000"/>
                </a:solidFill>
                <a:latin typeface="Oswald Regular"/>
                <a:ea typeface="Oswald Regular"/>
                <a:cs typeface="Oswald Regular"/>
                <a:sym typeface="Oswald Regular"/>
              </a:rPr>
              <a:t>TP35 &amp; PTEN (an important negative regulator of the progrowth PI3K-AKT pathway) are associated with familial breast cancer. </a:t>
            </a:r>
            <a:endParaRPr sz="1300">
              <a:solidFill>
                <a:srgbClr val="FF0000"/>
              </a:solidFill>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The pathways in which familial breast cancer genes function also are often disturbed in sporadic breast cancer. somatic mutations in BRCA1 &amp; BRCA2 are rare in sporadic cancers. </a:t>
            </a:r>
            <a:r>
              <a:rPr lang="en" sz="1300">
                <a:solidFill>
                  <a:srgbClr val="FF0000"/>
                </a:solidFill>
                <a:latin typeface="Oswald Regular"/>
                <a:ea typeface="Oswald Regular"/>
                <a:cs typeface="Oswald Regular"/>
                <a:sym typeface="Oswald Regular"/>
              </a:rPr>
              <a:t>Somatic mutations in TP35 are common in breast cancer particularly triple negative and HER2 positive tumors.</a:t>
            </a:r>
            <a:endParaRPr sz="1300">
              <a:solidFill>
                <a:srgbClr val="FF0000"/>
              </a:solidFill>
              <a:latin typeface="Oswald Regular"/>
              <a:ea typeface="Oswald Regular"/>
              <a:cs typeface="Oswald Regular"/>
              <a:sym typeface="Oswald Regular"/>
            </a:endParaRPr>
          </a:p>
        </p:txBody>
      </p:sp>
      <p:sp>
        <p:nvSpPr>
          <p:cNvPr id="205" name="Google Shape;205;p26"/>
          <p:cNvSpPr txBox="1"/>
          <p:nvPr/>
        </p:nvSpPr>
        <p:spPr>
          <a:xfrm>
            <a:off x="8835900" y="5402100"/>
            <a:ext cx="3444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76C51"/>
                </a:solidFill>
                <a:latin typeface="Barlow Condensed Black"/>
                <a:ea typeface="Barlow Condensed Black"/>
                <a:cs typeface="Barlow Condensed Black"/>
                <a:sym typeface="Barlow Condensed Black"/>
              </a:rPr>
              <a:t>12</a:t>
            </a:r>
            <a:endParaRPr>
              <a:solidFill>
                <a:srgbClr val="876C51"/>
              </a:solidFill>
              <a:latin typeface="Barlow Condensed Black"/>
              <a:ea typeface="Barlow Condensed Black"/>
              <a:cs typeface="Barlow Condensed Black"/>
              <a:sym typeface="Barlow Condensed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7"/>
          <p:cNvSpPr txBox="1"/>
          <p:nvPr/>
        </p:nvSpPr>
        <p:spPr>
          <a:xfrm>
            <a:off x="368338" y="1476086"/>
            <a:ext cx="4164900" cy="368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50">
                <a:latin typeface="Oswald"/>
                <a:ea typeface="Oswald"/>
                <a:cs typeface="Oswald"/>
                <a:sym typeface="Oswald"/>
              </a:rPr>
              <a:t>Q1. Which one of the following is FALSE regarding BRCA1 gene?</a:t>
            </a:r>
            <a:endParaRPr sz="1050">
              <a:latin typeface="Oswald"/>
              <a:ea typeface="Oswald"/>
              <a:cs typeface="Oswald"/>
              <a:sym typeface="Oswald"/>
            </a:endParaRPr>
          </a:p>
          <a:p>
            <a:pPr indent="-295275" lvl="0" marL="457200" rtl="0" algn="l">
              <a:lnSpc>
                <a:spcPct val="115000"/>
              </a:lnSpc>
              <a:spcBef>
                <a:spcPts val="0"/>
              </a:spcBef>
              <a:spcAft>
                <a:spcPts val="0"/>
              </a:spcAft>
              <a:buSzPts val="1050"/>
              <a:buFont typeface="Oswald Regular"/>
              <a:buAutoNum type="alphaUcPeriod"/>
            </a:pPr>
            <a:r>
              <a:rPr lang="en" sz="1050">
                <a:latin typeface="Oswald Regular"/>
                <a:ea typeface="Oswald Regular"/>
                <a:cs typeface="Oswald Regular"/>
                <a:sym typeface="Oswald Regular"/>
              </a:rPr>
              <a:t>It is a DNA repair gene.</a:t>
            </a:r>
            <a:endParaRPr sz="1050">
              <a:latin typeface="Oswald Regular"/>
              <a:ea typeface="Oswald Regular"/>
              <a:cs typeface="Oswald Regular"/>
              <a:sym typeface="Oswald Regular"/>
            </a:endParaRPr>
          </a:p>
          <a:p>
            <a:pPr indent="-295275" lvl="0" marL="457200" rtl="0" algn="l">
              <a:lnSpc>
                <a:spcPct val="115000"/>
              </a:lnSpc>
              <a:spcBef>
                <a:spcPts val="0"/>
              </a:spcBef>
              <a:spcAft>
                <a:spcPts val="0"/>
              </a:spcAft>
              <a:buSzPts val="1050"/>
              <a:buFont typeface="Oswald Regular"/>
              <a:buAutoNum type="alphaUcPeriod"/>
            </a:pPr>
            <a:r>
              <a:rPr lang="en" sz="1050">
                <a:latin typeface="Oswald Regular"/>
                <a:ea typeface="Oswald Regular"/>
                <a:cs typeface="Oswald Regular"/>
                <a:sym typeface="Oswald Regular"/>
              </a:rPr>
              <a:t>It is located on the chromosome 17q.</a:t>
            </a:r>
            <a:endParaRPr sz="1050">
              <a:latin typeface="Oswald Regular"/>
              <a:ea typeface="Oswald Regular"/>
              <a:cs typeface="Oswald Regular"/>
              <a:sym typeface="Oswald Regular"/>
            </a:endParaRPr>
          </a:p>
          <a:p>
            <a:pPr indent="-295275" lvl="0" marL="457200" rtl="0" algn="l">
              <a:lnSpc>
                <a:spcPct val="115000"/>
              </a:lnSpc>
              <a:spcBef>
                <a:spcPts val="0"/>
              </a:spcBef>
              <a:spcAft>
                <a:spcPts val="0"/>
              </a:spcAft>
              <a:buSzPts val="1050"/>
              <a:buFont typeface="Oswald Regular"/>
              <a:buAutoNum type="alphaUcPeriod"/>
            </a:pPr>
            <a:r>
              <a:rPr lang="en" sz="1050">
                <a:latin typeface="Oswald Regular"/>
                <a:ea typeface="Oswald Regular"/>
                <a:cs typeface="Oswald Regular"/>
                <a:sym typeface="Oswald Regular"/>
              </a:rPr>
              <a:t>It is only involved in breast cancer.</a:t>
            </a:r>
            <a:endParaRPr sz="1050">
              <a:latin typeface="Oswald Regular"/>
              <a:ea typeface="Oswald Regular"/>
              <a:cs typeface="Oswald Regular"/>
              <a:sym typeface="Oswald Regular"/>
            </a:endParaRPr>
          </a:p>
          <a:p>
            <a:pPr indent="-295275" lvl="0" marL="457200" rtl="0" algn="l">
              <a:lnSpc>
                <a:spcPct val="115000"/>
              </a:lnSpc>
              <a:spcBef>
                <a:spcPts val="0"/>
              </a:spcBef>
              <a:spcAft>
                <a:spcPts val="0"/>
              </a:spcAft>
              <a:buSzPts val="1050"/>
              <a:buFont typeface="Oswald Regular"/>
              <a:buAutoNum type="alphaUcPeriod"/>
            </a:pPr>
            <a:r>
              <a:rPr lang="en" sz="1050">
                <a:latin typeface="Oswald Regular"/>
                <a:ea typeface="Oswald Regular"/>
                <a:cs typeface="Oswald Regular"/>
                <a:sym typeface="Oswald Regular"/>
              </a:rPr>
              <a:t>Mutation in it is more aggressive than </a:t>
            </a:r>
            <a:r>
              <a:rPr lang="en" sz="1050">
                <a:latin typeface="Oswald Regular"/>
                <a:ea typeface="Oswald Regular"/>
                <a:cs typeface="Oswald Regular"/>
                <a:sym typeface="Oswald Regular"/>
              </a:rPr>
              <a:t>BRCA2.</a:t>
            </a:r>
            <a:endParaRPr sz="1050">
              <a:latin typeface="Oswald Regular"/>
              <a:ea typeface="Oswald Regular"/>
              <a:cs typeface="Oswald Regular"/>
              <a:sym typeface="Oswald Regular"/>
            </a:endParaRPr>
          </a:p>
          <a:p>
            <a:pPr indent="0" lvl="0" marL="0" rtl="0" algn="l">
              <a:lnSpc>
                <a:spcPct val="115000"/>
              </a:lnSpc>
              <a:spcBef>
                <a:spcPts val="0"/>
              </a:spcBef>
              <a:spcAft>
                <a:spcPts val="0"/>
              </a:spcAft>
              <a:buNone/>
            </a:pPr>
            <a:r>
              <a:t/>
            </a:r>
            <a:endParaRPr sz="1050">
              <a:latin typeface="Oswald"/>
              <a:ea typeface="Oswald"/>
              <a:cs typeface="Oswald"/>
              <a:sym typeface="Oswald"/>
            </a:endParaRPr>
          </a:p>
          <a:p>
            <a:pPr indent="0" lvl="0" marL="0" rtl="0" algn="l">
              <a:lnSpc>
                <a:spcPct val="115000"/>
              </a:lnSpc>
              <a:spcBef>
                <a:spcPts val="0"/>
              </a:spcBef>
              <a:spcAft>
                <a:spcPts val="0"/>
              </a:spcAft>
              <a:buClr>
                <a:schemeClr val="dk1"/>
              </a:buClr>
              <a:buSzPts val="1100"/>
              <a:buFont typeface="Arial"/>
              <a:buNone/>
            </a:pPr>
            <a:r>
              <a:rPr lang="en" sz="1050">
                <a:latin typeface="Oswald"/>
                <a:ea typeface="Oswald"/>
                <a:cs typeface="Oswald"/>
                <a:sym typeface="Oswald"/>
              </a:rPr>
              <a:t>Q2. A 39 years female presented for a routine check up, on examination a mass was found in her right breast, a biopsy was taken from the mass and ERs was seen ,some degree of mitosis in the ductal cells. Which one of the following is the best to be used for the treatment?</a:t>
            </a:r>
            <a:endParaRPr sz="1050">
              <a:latin typeface="Oswald"/>
              <a:ea typeface="Oswald"/>
              <a:cs typeface="Oswald"/>
              <a:sym typeface="Oswald"/>
            </a:endParaRPr>
          </a:p>
          <a:p>
            <a:pPr indent="-295275" lvl="0" marL="457200" rtl="0" algn="l">
              <a:lnSpc>
                <a:spcPct val="115000"/>
              </a:lnSpc>
              <a:spcBef>
                <a:spcPts val="0"/>
              </a:spcBef>
              <a:spcAft>
                <a:spcPts val="0"/>
              </a:spcAft>
              <a:buSzPts val="1050"/>
              <a:buFont typeface="Oswald Regular"/>
              <a:buAutoNum type="alphaUcPeriod"/>
            </a:pPr>
            <a:r>
              <a:rPr lang="en" sz="1050">
                <a:latin typeface="Oswald Regular"/>
                <a:ea typeface="Oswald Regular"/>
                <a:cs typeface="Oswald Regular"/>
                <a:sym typeface="Oswald Regular"/>
              </a:rPr>
              <a:t>Trastuzumab.</a:t>
            </a:r>
            <a:endParaRPr sz="1050">
              <a:latin typeface="Oswald Regular"/>
              <a:ea typeface="Oswald Regular"/>
              <a:cs typeface="Oswald Regular"/>
              <a:sym typeface="Oswald Regular"/>
            </a:endParaRPr>
          </a:p>
          <a:p>
            <a:pPr indent="-295275" lvl="0" marL="457200" rtl="0" algn="l">
              <a:lnSpc>
                <a:spcPct val="115000"/>
              </a:lnSpc>
              <a:spcBef>
                <a:spcPts val="0"/>
              </a:spcBef>
              <a:spcAft>
                <a:spcPts val="0"/>
              </a:spcAft>
              <a:buSzPts val="1050"/>
              <a:buFont typeface="Oswald Regular"/>
              <a:buAutoNum type="alphaUcPeriod"/>
            </a:pPr>
            <a:r>
              <a:rPr lang="en" sz="1050">
                <a:latin typeface="Oswald Regular"/>
                <a:ea typeface="Oswald Regular"/>
                <a:cs typeface="Oswald Regular"/>
                <a:sym typeface="Oswald Regular"/>
              </a:rPr>
              <a:t>Aromatase inhibitor Thereby.</a:t>
            </a:r>
            <a:endParaRPr sz="1050">
              <a:latin typeface="Oswald Regular"/>
              <a:ea typeface="Oswald Regular"/>
              <a:cs typeface="Oswald Regular"/>
              <a:sym typeface="Oswald Regular"/>
            </a:endParaRPr>
          </a:p>
          <a:p>
            <a:pPr indent="-295275" lvl="0" marL="457200" rtl="0" algn="l">
              <a:lnSpc>
                <a:spcPct val="115000"/>
              </a:lnSpc>
              <a:spcBef>
                <a:spcPts val="0"/>
              </a:spcBef>
              <a:spcAft>
                <a:spcPts val="0"/>
              </a:spcAft>
              <a:buSzPts val="1050"/>
              <a:buFont typeface="Oswald Regular"/>
              <a:buAutoNum type="alphaUcPeriod"/>
            </a:pPr>
            <a:r>
              <a:rPr lang="en" sz="1050">
                <a:latin typeface="Oswald Regular"/>
                <a:ea typeface="Oswald Regular"/>
                <a:cs typeface="Oswald Regular"/>
                <a:sym typeface="Oswald Regular"/>
              </a:rPr>
              <a:t>Tamoxifen.</a:t>
            </a:r>
            <a:endParaRPr sz="1050">
              <a:latin typeface="Oswald Regular"/>
              <a:ea typeface="Oswald Regular"/>
              <a:cs typeface="Oswald Regular"/>
              <a:sym typeface="Oswald Regular"/>
            </a:endParaRPr>
          </a:p>
          <a:p>
            <a:pPr indent="-295275" lvl="0" marL="457200" rtl="0" algn="l">
              <a:lnSpc>
                <a:spcPct val="115000"/>
              </a:lnSpc>
              <a:spcBef>
                <a:spcPts val="0"/>
              </a:spcBef>
              <a:spcAft>
                <a:spcPts val="0"/>
              </a:spcAft>
              <a:buSzPts val="1050"/>
              <a:buFont typeface="Oswald Regular"/>
              <a:buAutoNum type="alphaUcPeriod"/>
            </a:pPr>
            <a:r>
              <a:rPr lang="en" sz="1050">
                <a:latin typeface="Oswald Regular"/>
                <a:ea typeface="Oswald Regular"/>
                <a:cs typeface="Oswald Regular"/>
                <a:sym typeface="Oswald Regular"/>
              </a:rPr>
              <a:t>B&amp;C.</a:t>
            </a:r>
            <a:endParaRPr sz="1050">
              <a:latin typeface="Oswald Regular"/>
              <a:ea typeface="Oswald Regular"/>
              <a:cs typeface="Oswald Regular"/>
              <a:sym typeface="Oswald Regular"/>
            </a:endParaRPr>
          </a:p>
          <a:p>
            <a:pPr indent="0" lvl="0" marL="0" rtl="0" algn="l">
              <a:lnSpc>
                <a:spcPct val="115000"/>
              </a:lnSpc>
              <a:spcBef>
                <a:spcPts val="0"/>
              </a:spcBef>
              <a:spcAft>
                <a:spcPts val="0"/>
              </a:spcAft>
              <a:buNone/>
            </a:pPr>
            <a:r>
              <a:t/>
            </a:r>
            <a:endParaRPr sz="1050">
              <a:latin typeface="Oswald"/>
              <a:ea typeface="Oswald"/>
              <a:cs typeface="Oswald"/>
              <a:sym typeface="Oswald"/>
            </a:endParaRPr>
          </a:p>
          <a:p>
            <a:pPr indent="0" lvl="0" marL="0" rtl="0" algn="l">
              <a:lnSpc>
                <a:spcPct val="115000"/>
              </a:lnSpc>
              <a:spcBef>
                <a:spcPts val="0"/>
              </a:spcBef>
              <a:spcAft>
                <a:spcPts val="0"/>
              </a:spcAft>
              <a:buClr>
                <a:schemeClr val="dk1"/>
              </a:buClr>
              <a:buSzPts val="1100"/>
              <a:buFont typeface="Arial"/>
              <a:buNone/>
            </a:pPr>
            <a:r>
              <a:rPr lang="en" sz="1050">
                <a:latin typeface="Oswald"/>
                <a:ea typeface="Oswald"/>
                <a:cs typeface="Oswald"/>
                <a:sym typeface="Oswald"/>
              </a:rPr>
              <a:t>Q3. Immunohistochemistry for HER2 gene from a breast specimen was found to be (2+). What should be the next step?</a:t>
            </a:r>
            <a:endParaRPr sz="1050">
              <a:latin typeface="Oswald"/>
              <a:ea typeface="Oswald"/>
              <a:cs typeface="Oswald"/>
              <a:sym typeface="Oswald"/>
            </a:endParaRPr>
          </a:p>
          <a:p>
            <a:pPr indent="-295275" lvl="0" marL="457200" rtl="0" algn="l">
              <a:lnSpc>
                <a:spcPct val="115000"/>
              </a:lnSpc>
              <a:spcBef>
                <a:spcPts val="0"/>
              </a:spcBef>
              <a:spcAft>
                <a:spcPts val="0"/>
              </a:spcAft>
              <a:buSzPts val="1050"/>
              <a:buFont typeface="Oswald Regular"/>
              <a:buAutoNum type="alphaUcPeriod"/>
            </a:pPr>
            <a:r>
              <a:rPr lang="en" sz="1050">
                <a:latin typeface="Oswald Regular"/>
                <a:ea typeface="Oswald Regular"/>
                <a:cs typeface="Oswald Regular"/>
                <a:sym typeface="Oswald Regular"/>
              </a:rPr>
              <a:t>Start </a:t>
            </a:r>
            <a:r>
              <a:rPr lang="en" sz="1050">
                <a:latin typeface="Oswald Regular"/>
                <a:ea typeface="Oswald Regular"/>
                <a:cs typeface="Oswald Regular"/>
                <a:sym typeface="Oswald Regular"/>
              </a:rPr>
              <a:t>trastuzumab.</a:t>
            </a:r>
            <a:endParaRPr sz="1050">
              <a:latin typeface="Oswald Regular"/>
              <a:ea typeface="Oswald Regular"/>
              <a:cs typeface="Oswald Regular"/>
              <a:sym typeface="Oswald Regular"/>
            </a:endParaRPr>
          </a:p>
          <a:p>
            <a:pPr indent="-295275" lvl="0" marL="457200" rtl="0" algn="l">
              <a:lnSpc>
                <a:spcPct val="115000"/>
              </a:lnSpc>
              <a:spcBef>
                <a:spcPts val="0"/>
              </a:spcBef>
              <a:spcAft>
                <a:spcPts val="0"/>
              </a:spcAft>
              <a:buSzPts val="1050"/>
              <a:buFont typeface="Oswald Regular"/>
              <a:buAutoNum type="alphaUcPeriod"/>
            </a:pPr>
            <a:r>
              <a:rPr lang="en" sz="1050">
                <a:latin typeface="Oswald Regular"/>
                <a:ea typeface="Oswald Regular"/>
                <a:cs typeface="Oswald Regular"/>
                <a:sym typeface="Oswald Regular"/>
              </a:rPr>
              <a:t>Chemotherapy.</a:t>
            </a:r>
            <a:endParaRPr sz="1050">
              <a:latin typeface="Oswald Regular"/>
              <a:ea typeface="Oswald Regular"/>
              <a:cs typeface="Oswald Regular"/>
              <a:sym typeface="Oswald Regular"/>
            </a:endParaRPr>
          </a:p>
          <a:p>
            <a:pPr indent="-295275" lvl="0" marL="457200" rtl="0" algn="l">
              <a:lnSpc>
                <a:spcPct val="115000"/>
              </a:lnSpc>
              <a:spcBef>
                <a:spcPts val="0"/>
              </a:spcBef>
              <a:spcAft>
                <a:spcPts val="0"/>
              </a:spcAft>
              <a:buSzPts val="1050"/>
              <a:buFont typeface="Oswald Regular"/>
              <a:buAutoNum type="alphaUcPeriod"/>
            </a:pPr>
            <a:r>
              <a:rPr lang="en" sz="1050">
                <a:latin typeface="Oswald Regular"/>
                <a:ea typeface="Oswald Regular"/>
                <a:cs typeface="Oswald Regular"/>
                <a:sym typeface="Oswald Regular"/>
              </a:rPr>
              <a:t>Use FISH method.</a:t>
            </a:r>
            <a:endParaRPr sz="1050">
              <a:latin typeface="Oswald Regular"/>
              <a:ea typeface="Oswald Regular"/>
              <a:cs typeface="Oswald Regular"/>
              <a:sym typeface="Oswald Regular"/>
            </a:endParaRPr>
          </a:p>
          <a:p>
            <a:pPr indent="-295275" lvl="0" marL="457200" rtl="0" algn="l">
              <a:lnSpc>
                <a:spcPct val="115000"/>
              </a:lnSpc>
              <a:spcBef>
                <a:spcPts val="0"/>
              </a:spcBef>
              <a:spcAft>
                <a:spcPts val="0"/>
              </a:spcAft>
              <a:buSzPts val="1050"/>
              <a:buFont typeface="Oswald Regular"/>
              <a:buAutoNum type="alphaUcPeriod"/>
            </a:pPr>
            <a:r>
              <a:rPr lang="en" sz="1050">
                <a:latin typeface="Oswald Regular"/>
                <a:ea typeface="Oswald Regular"/>
                <a:cs typeface="Oswald Regular"/>
                <a:sym typeface="Oswald Regular"/>
              </a:rPr>
              <a:t>Start </a:t>
            </a:r>
            <a:r>
              <a:rPr lang="en" sz="1050">
                <a:latin typeface="Oswald Regular"/>
                <a:ea typeface="Oswald Regular"/>
                <a:cs typeface="Oswald Regular"/>
                <a:sym typeface="Oswald Regular"/>
              </a:rPr>
              <a:t>Tamoxifen</a:t>
            </a:r>
            <a:r>
              <a:rPr lang="en" sz="1050">
                <a:latin typeface="Oswald Regular"/>
                <a:ea typeface="Oswald Regular"/>
                <a:cs typeface="Oswald Regular"/>
                <a:sym typeface="Oswald Regular"/>
              </a:rPr>
              <a:t>.</a:t>
            </a:r>
            <a:endParaRPr sz="1050">
              <a:latin typeface="Oswald Regular"/>
              <a:ea typeface="Oswald Regular"/>
              <a:cs typeface="Oswald Regular"/>
              <a:sym typeface="Oswald Regular"/>
            </a:endParaRPr>
          </a:p>
        </p:txBody>
      </p:sp>
      <p:sp>
        <p:nvSpPr>
          <p:cNvPr id="211" name="Google Shape;211;p27"/>
          <p:cNvSpPr txBox="1"/>
          <p:nvPr/>
        </p:nvSpPr>
        <p:spPr>
          <a:xfrm>
            <a:off x="4757763" y="1476086"/>
            <a:ext cx="4017900" cy="368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latin typeface="Oswald"/>
                <a:ea typeface="Oswald"/>
                <a:cs typeface="Oswald"/>
                <a:sym typeface="Oswald"/>
              </a:rPr>
              <a:t>Q4. How many copies of HER2-neu gene is normally expressed on cells?</a:t>
            </a:r>
            <a:endParaRPr sz="1100">
              <a:latin typeface="Oswald"/>
              <a:ea typeface="Oswald"/>
              <a:cs typeface="Oswald"/>
              <a:sym typeface="Oswald"/>
            </a:endParaRPr>
          </a:p>
          <a:p>
            <a:pPr indent="-298450" lvl="0" marL="457200" rtl="0" algn="l">
              <a:lnSpc>
                <a:spcPct val="115000"/>
              </a:lnSpc>
              <a:spcBef>
                <a:spcPts val="0"/>
              </a:spcBef>
              <a:spcAft>
                <a:spcPts val="0"/>
              </a:spcAft>
              <a:buSzPts val="1100"/>
              <a:buFont typeface="Oswald Regular"/>
              <a:buAutoNum type="alphaUcPeriod"/>
            </a:pPr>
            <a:r>
              <a:rPr lang="en" sz="1100">
                <a:latin typeface="Oswald Regular"/>
                <a:ea typeface="Oswald Regular"/>
                <a:cs typeface="Oswald Regular"/>
                <a:sym typeface="Oswald Regular"/>
              </a:rPr>
              <a:t>One copy.</a:t>
            </a:r>
            <a:endParaRPr sz="1100">
              <a:latin typeface="Oswald Regular"/>
              <a:ea typeface="Oswald Regular"/>
              <a:cs typeface="Oswald Regular"/>
              <a:sym typeface="Oswald Regular"/>
            </a:endParaRPr>
          </a:p>
          <a:p>
            <a:pPr indent="-298450" lvl="0" marL="457200" rtl="0" algn="l">
              <a:lnSpc>
                <a:spcPct val="115000"/>
              </a:lnSpc>
              <a:spcBef>
                <a:spcPts val="0"/>
              </a:spcBef>
              <a:spcAft>
                <a:spcPts val="0"/>
              </a:spcAft>
              <a:buSzPts val="1100"/>
              <a:buFont typeface="Oswald Regular"/>
              <a:buAutoNum type="alphaUcPeriod"/>
            </a:pPr>
            <a:r>
              <a:rPr lang="en" sz="1100">
                <a:latin typeface="Oswald Regular"/>
                <a:ea typeface="Oswald Regular"/>
                <a:cs typeface="Oswald Regular"/>
                <a:sym typeface="Oswald Regular"/>
              </a:rPr>
              <a:t>Two copies.</a:t>
            </a:r>
            <a:endParaRPr sz="1100">
              <a:latin typeface="Oswald Regular"/>
              <a:ea typeface="Oswald Regular"/>
              <a:cs typeface="Oswald Regular"/>
              <a:sym typeface="Oswald Regular"/>
            </a:endParaRPr>
          </a:p>
          <a:p>
            <a:pPr indent="-298450" lvl="0" marL="457200" rtl="0" algn="l">
              <a:lnSpc>
                <a:spcPct val="115000"/>
              </a:lnSpc>
              <a:spcBef>
                <a:spcPts val="0"/>
              </a:spcBef>
              <a:spcAft>
                <a:spcPts val="0"/>
              </a:spcAft>
              <a:buSzPts val="1100"/>
              <a:buFont typeface="Oswald Regular"/>
              <a:buAutoNum type="alphaUcPeriod"/>
            </a:pPr>
            <a:r>
              <a:rPr lang="en" sz="1100">
                <a:latin typeface="Oswald Regular"/>
                <a:ea typeface="Oswald Regular"/>
                <a:cs typeface="Oswald Regular"/>
                <a:sym typeface="Oswald Regular"/>
              </a:rPr>
              <a:t>Five copies.</a:t>
            </a:r>
            <a:endParaRPr sz="1100">
              <a:latin typeface="Oswald Regular"/>
              <a:ea typeface="Oswald Regular"/>
              <a:cs typeface="Oswald Regular"/>
              <a:sym typeface="Oswald Regular"/>
            </a:endParaRPr>
          </a:p>
          <a:p>
            <a:pPr indent="-298450" lvl="0" marL="457200" rtl="0" algn="l">
              <a:lnSpc>
                <a:spcPct val="115000"/>
              </a:lnSpc>
              <a:spcBef>
                <a:spcPts val="0"/>
              </a:spcBef>
              <a:spcAft>
                <a:spcPts val="0"/>
              </a:spcAft>
              <a:buSzPts val="1100"/>
              <a:buFont typeface="Oswald Regular"/>
              <a:buAutoNum type="alphaUcPeriod"/>
            </a:pPr>
            <a:r>
              <a:rPr lang="en" sz="1100">
                <a:latin typeface="Oswald Regular"/>
                <a:ea typeface="Oswald Regular"/>
                <a:cs typeface="Oswald Regular"/>
                <a:sym typeface="Oswald Regular"/>
              </a:rPr>
              <a:t>20 Copies.</a:t>
            </a:r>
            <a:endParaRPr sz="1100">
              <a:latin typeface="Oswald Regular"/>
              <a:ea typeface="Oswald Regular"/>
              <a:cs typeface="Oswald Regular"/>
              <a:sym typeface="Oswald Regular"/>
            </a:endParaRPr>
          </a:p>
          <a:p>
            <a:pPr indent="0" lvl="0" marL="0" rtl="0" algn="l">
              <a:lnSpc>
                <a:spcPct val="115000"/>
              </a:lnSpc>
              <a:spcBef>
                <a:spcPts val="0"/>
              </a:spcBef>
              <a:spcAft>
                <a:spcPts val="0"/>
              </a:spcAft>
              <a:buNone/>
            </a:pPr>
            <a:r>
              <a:t/>
            </a:r>
            <a:endParaRPr sz="1100">
              <a:latin typeface="Oswald"/>
              <a:ea typeface="Oswald"/>
              <a:cs typeface="Oswald"/>
              <a:sym typeface="Oswald"/>
            </a:endParaRPr>
          </a:p>
          <a:p>
            <a:pPr indent="0" lvl="0" marL="0" rtl="0" algn="l">
              <a:lnSpc>
                <a:spcPct val="115000"/>
              </a:lnSpc>
              <a:spcBef>
                <a:spcPts val="0"/>
              </a:spcBef>
              <a:spcAft>
                <a:spcPts val="0"/>
              </a:spcAft>
              <a:buClr>
                <a:schemeClr val="dk1"/>
              </a:buClr>
              <a:buSzPts val="1100"/>
              <a:buFont typeface="Arial"/>
              <a:buNone/>
            </a:pPr>
            <a:r>
              <a:rPr lang="en" sz="1100">
                <a:latin typeface="Oswald"/>
                <a:ea typeface="Oswald"/>
                <a:cs typeface="Oswald"/>
                <a:sym typeface="Oswald"/>
              </a:rPr>
              <a:t>Q5. Normal function of HER2-neu gene is ?</a:t>
            </a:r>
            <a:endParaRPr sz="1100">
              <a:latin typeface="Oswald"/>
              <a:ea typeface="Oswald"/>
              <a:cs typeface="Oswald"/>
              <a:sym typeface="Oswald"/>
            </a:endParaRPr>
          </a:p>
          <a:p>
            <a:pPr indent="-298450" lvl="0" marL="457200" rtl="0" algn="l">
              <a:lnSpc>
                <a:spcPct val="115000"/>
              </a:lnSpc>
              <a:spcBef>
                <a:spcPts val="0"/>
              </a:spcBef>
              <a:spcAft>
                <a:spcPts val="0"/>
              </a:spcAft>
              <a:buSzPts val="1100"/>
              <a:buFont typeface="Oswald Regular"/>
              <a:buAutoNum type="alphaUcPeriod"/>
            </a:pPr>
            <a:r>
              <a:rPr lang="en" sz="1100">
                <a:latin typeface="Oswald Regular"/>
                <a:ea typeface="Oswald Regular"/>
                <a:cs typeface="Oswald Regular"/>
                <a:sym typeface="Oswald Regular"/>
              </a:rPr>
              <a:t>Tumor suppressor gene.</a:t>
            </a:r>
            <a:endParaRPr sz="1100">
              <a:latin typeface="Oswald Regular"/>
              <a:ea typeface="Oswald Regular"/>
              <a:cs typeface="Oswald Regular"/>
              <a:sym typeface="Oswald Regular"/>
            </a:endParaRPr>
          </a:p>
          <a:p>
            <a:pPr indent="-298450" lvl="0" marL="457200" rtl="0" algn="l">
              <a:lnSpc>
                <a:spcPct val="115000"/>
              </a:lnSpc>
              <a:spcBef>
                <a:spcPts val="0"/>
              </a:spcBef>
              <a:spcAft>
                <a:spcPts val="0"/>
              </a:spcAft>
              <a:buSzPts val="1100"/>
              <a:buFont typeface="Oswald Regular"/>
              <a:buAutoNum type="alphaUcPeriod"/>
            </a:pPr>
            <a:r>
              <a:rPr lang="en" sz="1100">
                <a:latin typeface="Oswald Regular"/>
                <a:ea typeface="Oswald Regular"/>
                <a:cs typeface="Oswald Regular"/>
                <a:sym typeface="Oswald Regular"/>
              </a:rPr>
              <a:t>DNA Repair gene.</a:t>
            </a:r>
            <a:endParaRPr sz="1100">
              <a:latin typeface="Oswald Regular"/>
              <a:ea typeface="Oswald Regular"/>
              <a:cs typeface="Oswald Regular"/>
              <a:sym typeface="Oswald Regular"/>
            </a:endParaRPr>
          </a:p>
          <a:p>
            <a:pPr indent="-298450" lvl="0" marL="457200" rtl="0" algn="l">
              <a:lnSpc>
                <a:spcPct val="115000"/>
              </a:lnSpc>
              <a:spcBef>
                <a:spcPts val="0"/>
              </a:spcBef>
              <a:spcAft>
                <a:spcPts val="0"/>
              </a:spcAft>
              <a:buSzPts val="1100"/>
              <a:buFont typeface="Oswald Regular"/>
              <a:buAutoNum type="alphaUcPeriod"/>
            </a:pPr>
            <a:r>
              <a:rPr lang="en" sz="1100">
                <a:latin typeface="Oswald Regular"/>
                <a:ea typeface="Oswald Regular"/>
                <a:cs typeface="Oswald Regular"/>
                <a:sym typeface="Oswald Regular"/>
              </a:rPr>
              <a:t>Sex determination gene.</a:t>
            </a:r>
            <a:endParaRPr sz="1100">
              <a:latin typeface="Oswald Regular"/>
              <a:ea typeface="Oswald Regular"/>
              <a:cs typeface="Oswald Regular"/>
              <a:sym typeface="Oswald Regular"/>
            </a:endParaRPr>
          </a:p>
          <a:p>
            <a:pPr indent="-298450" lvl="0" marL="457200" rtl="0" algn="l">
              <a:lnSpc>
                <a:spcPct val="115000"/>
              </a:lnSpc>
              <a:spcBef>
                <a:spcPts val="0"/>
              </a:spcBef>
              <a:spcAft>
                <a:spcPts val="0"/>
              </a:spcAft>
              <a:buSzPts val="1100"/>
              <a:buFont typeface="Oswald Regular"/>
              <a:buAutoNum type="alphaUcPeriod"/>
            </a:pPr>
            <a:r>
              <a:rPr lang="en" sz="1100">
                <a:latin typeface="Oswald Regular"/>
                <a:ea typeface="Oswald Regular"/>
                <a:cs typeface="Oswald Regular"/>
                <a:sym typeface="Oswald Regular"/>
              </a:rPr>
              <a:t>Regulates cell growth by protein production.</a:t>
            </a:r>
            <a:endParaRPr sz="1100">
              <a:latin typeface="Oswald Regular"/>
              <a:ea typeface="Oswald Regular"/>
              <a:cs typeface="Oswald Regular"/>
              <a:sym typeface="Oswald Regular"/>
            </a:endParaRPr>
          </a:p>
          <a:p>
            <a:pPr indent="0" lvl="0" marL="0" rtl="0" algn="l">
              <a:lnSpc>
                <a:spcPct val="115000"/>
              </a:lnSpc>
              <a:spcBef>
                <a:spcPts val="0"/>
              </a:spcBef>
              <a:spcAft>
                <a:spcPts val="0"/>
              </a:spcAft>
              <a:buNone/>
            </a:pPr>
            <a:r>
              <a:t/>
            </a:r>
            <a:endParaRPr sz="1100">
              <a:latin typeface="Oswald"/>
              <a:ea typeface="Oswald"/>
              <a:cs typeface="Oswald"/>
              <a:sym typeface="Oswald"/>
            </a:endParaRPr>
          </a:p>
          <a:p>
            <a:pPr indent="0" lvl="0" marL="0" rtl="0" algn="l">
              <a:lnSpc>
                <a:spcPct val="115000"/>
              </a:lnSpc>
              <a:spcBef>
                <a:spcPts val="0"/>
              </a:spcBef>
              <a:spcAft>
                <a:spcPts val="0"/>
              </a:spcAft>
              <a:buClr>
                <a:schemeClr val="dk1"/>
              </a:buClr>
              <a:buSzPts val="1100"/>
              <a:buFont typeface="Arial"/>
              <a:buNone/>
            </a:pPr>
            <a:r>
              <a:rPr lang="en" sz="1100">
                <a:latin typeface="Oswald"/>
                <a:ea typeface="Oswald"/>
                <a:cs typeface="Oswald"/>
                <a:sym typeface="Oswald"/>
              </a:rPr>
              <a:t>Q6. BRCA2 gene is located in which chromosome?</a:t>
            </a:r>
            <a:endParaRPr sz="1100">
              <a:latin typeface="Oswald"/>
              <a:ea typeface="Oswald"/>
              <a:cs typeface="Oswald"/>
              <a:sym typeface="Oswald"/>
            </a:endParaRPr>
          </a:p>
          <a:p>
            <a:pPr indent="-298450" lvl="0" marL="457200" rtl="0" algn="l">
              <a:lnSpc>
                <a:spcPct val="115000"/>
              </a:lnSpc>
              <a:spcBef>
                <a:spcPts val="0"/>
              </a:spcBef>
              <a:spcAft>
                <a:spcPts val="0"/>
              </a:spcAft>
              <a:buSzPts val="1100"/>
              <a:buFont typeface="Oswald Regular"/>
              <a:buAutoNum type="alphaUcPeriod"/>
            </a:pPr>
            <a:r>
              <a:rPr lang="en" sz="1100">
                <a:latin typeface="Oswald Regular"/>
                <a:ea typeface="Oswald Regular"/>
                <a:cs typeface="Oswald Regular"/>
                <a:sym typeface="Oswald Regular"/>
              </a:rPr>
              <a:t>Chromosome 11p.</a:t>
            </a:r>
            <a:endParaRPr sz="1100">
              <a:latin typeface="Oswald Regular"/>
              <a:ea typeface="Oswald Regular"/>
              <a:cs typeface="Oswald Regular"/>
              <a:sym typeface="Oswald Regular"/>
            </a:endParaRPr>
          </a:p>
          <a:p>
            <a:pPr indent="-298450" lvl="0" marL="457200" rtl="0" algn="l">
              <a:lnSpc>
                <a:spcPct val="115000"/>
              </a:lnSpc>
              <a:spcBef>
                <a:spcPts val="0"/>
              </a:spcBef>
              <a:spcAft>
                <a:spcPts val="0"/>
              </a:spcAft>
              <a:buSzPts val="1100"/>
              <a:buFont typeface="Oswald Regular"/>
              <a:buAutoNum type="alphaUcPeriod"/>
            </a:pPr>
            <a:r>
              <a:rPr lang="en" sz="1100">
                <a:latin typeface="Oswald Regular"/>
                <a:ea typeface="Oswald Regular"/>
                <a:cs typeface="Oswald Regular"/>
                <a:sym typeface="Oswald Regular"/>
              </a:rPr>
              <a:t>Chromosome 17q.</a:t>
            </a:r>
            <a:endParaRPr sz="1100">
              <a:latin typeface="Oswald Regular"/>
              <a:ea typeface="Oswald Regular"/>
              <a:cs typeface="Oswald Regular"/>
              <a:sym typeface="Oswald Regular"/>
            </a:endParaRPr>
          </a:p>
          <a:p>
            <a:pPr indent="-298450" lvl="0" marL="457200" rtl="0" algn="l">
              <a:lnSpc>
                <a:spcPct val="115000"/>
              </a:lnSpc>
              <a:spcBef>
                <a:spcPts val="0"/>
              </a:spcBef>
              <a:spcAft>
                <a:spcPts val="0"/>
              </a:spcAft>
              <a:buSzPts val="1100"/>
              <a:buFont typeface="Oswald Regular"/>
              <a:buAutoNum type="alphaUcPeriod"/>
            </a:pPr>
            <a:r>
              <a:rPr lang="en" sz="1100">
                <a:latin typeface="Oswald Regular"/>
                <a:ea typeface="Oswald Regular"/>
                <a:cs typeface="Oswald Regular"/>
                <a:sym typeface="Oswald Regular"/>
              </a:rPr>
              <a:t>Chromosome 13q.</a:t>
            </a:r>
            <a:endParaRPr sz="1100">
              <a:latin typeface="Oswald Regular"/>
              <a:ea typeface="Oswald Regular"/>
              <a:cs typeface="Oswald Regular"/>
              <a:sym typeface="Oswald Regular"/>
            </a:endParaRPr>
          </a:p>
          <a:p>
            <a:pPr indent="-298450" lvl="0" marL="457200" rtl="0" algn="l">
              <a:lnSpc>
                <a:spcPct val="115000"/>
              </a:lnSpc>
              <a:spcBef>
                <a:spcPts val="0"/>
              </a:spcBef>
              <a:spcAft>
                <a:spcPts val="0"/>
              </a:spcAft>
              <a:buSzPts val="1100"/>
              <a:buFont typeface="Oswald Regular"/>
              <a:buAutoNum type="alphaUcPeriod"/>
            </a:pPr>
            <a:r>
              <a:rPr lang="en" sz="1100">
                <a:latin typeface="Oswald Regular"/>
                <a:ea typeface="Oswald Regular"/>
                <a:cs typeface="Oswald Regular"/>
                <a:sym typeface="Oswald Regular"/>
              </a:rPr>
              <a:t>Chromosome 13p.</a:t>
            </a:r>
            <a:endParaRPr sz="1100">
              <a:latin typeface="Oswald Regular"/>
              <a:ea typeface="Oswald Regular"/>
              <a:cs typeface="Oswald Regular"/>
              <a:sym typeface="Oswald Regular"/>
            </a:endParaRPr>
          </a:p>
        </p:txBody>
      </p:sp>
      <p:sp>
        <p:nvSpPr>
          <p:cNvPr id="212" name="Google Shape;212;p27"/>
          <p:cNvSpPr txBox="1"/>
          <p:nvPr/>
        </p:nvSpPr>
        <p:spPr>
          <a:xfrm>
            <a:off x="6400159" y="190275"/>
            <a:ext cx="2563500" cy="3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D9D9D9"/>
                </a:solidFill>
                <a:latin typeface="Oswald"/>
                <a:ea typeface="Oswald"/>
                <a:cs typeface="Oswald"/>
                <a:sym typeface="Oswald"/>
              </a:rPr>
              <a:t>Answers: 1) C, 2) D, 3) C, 4) B, 5) D, 6) C</a:t>
            </a:r>
            <a:endParaRPr sz="1300">
              <a:solidFill>
                <a:srgbClr val="D9D9D9"/>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4"/>
          <p:cNvSpPr txBox="1"/>
          <p:nvPr/>
        </p:nvSpPr>
        <p:spPr>
          <a:xfrm>
            <a:off x="748275" y="1339542"/>
            <a:ext cx="7751700" cy="33021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Barlow Condensed"/>
              <a:buChar char="◄"/>
            </a:pPr>
            <a:r>
              <a:rPr lang="en" sz="1800">
                <a:solidFill>
                  <a:schemeClr val="dk1"/>
                </a:solidFill>
                <a:latin typeface="Barlow Condensed"/>
                <a:ea typeface="Barlow Condensed"/>
                <a:cs typeface="Barlow Condensed"/>
                <a:sym typeface="Barlow Condensed"/>
              </a:rPr>
              <a:t>Recognize carcinoma of the female breast as the leading cause of cancer morbidity and mortality among women.</a:t>
            </a:r>
            <a:endParaRPr sz="1800">
              <a:solidFill>
                <a:schemeClr val="dk1"/>
              </a:solidFill>
              <a:latin typeface="Barlow Condensed"/>
              <a:ea typeface="Barlow Condensed"/>
              <a:cs typeface="Barlow Condensed"/>
              <a:sym typeface="Barlow Condensed"/>
            </a:endParaRPr>
          </a:p>
          <a:p>
            <a:pPr indent="-342900" lvl="0" marL="457200" rtl="0" algn="l">
              <a:lnSpc>
                <a:spcPct val="150000"/>
              </a:lnSpc>
              <a:spcBef>
                <a:spcPts val="0"/>
              </a:spcBef>
              <a:spcAft>
                <a:spcPts val="0"/>
              </a:spcAft>
              <a:buSzPts val="1800"/>
              <a:buFont typeface="Barlow Condensed"/>
              <a:buChar char="◄"/>
            </a:pPr>
            <a:r>
              <a:rPr lang="en" sz="1800">
                <a:solidFill>
                  <a:schemeClr val="dk1"/>
                </a:solidFill>
                <a:latin typeface="Barlow Condensed"/>
                <a:ea typeface="Barlow Condensed"/>
                <a:cs typeface="Barlow Condensed"/>
                <a:sym typeface="Barlow Condensed"/>
              </a:rPr>
              <a:t>Know the risk factors of breast cancer with special emphasis on the genetics and importance of family history.</a:t>
            </a:r>
            <a:endParaRPr sz="1800">
              <a:solidFill>
                <a:schemeClr val="dk1"/>
              </a:solidFill>
              <a:latin typeface="Barlow Condensed"/>
              <a:ea typeface="Barlow Condensed"/>
              <a:cs typeface="Barlow Condensed"/>
              <a:sym typeface="Barlow Condensed"/>
            </a:endParaRPr>
          </a:p>
          <a:p>
            <a:pPr indent="-342900" lvl="0" marL="457200" rtl="0" algn="l">
              <a:lnSpc>
                <a:spcPct val="150000"/>
              </a:lnSpc>
              <a:spcBef>
                <a:spcPts val="0"/>
              </a:spcBef>
              <a:spcAft>
                <a:spcPts val="0"/>
              </a:spcAft>
              <a:buSzPts val="1800"/>
              <a:buFont typeface="Barlow Condensed"/>
              <a:buChar char="◄"/>
            </a:pPr>
            <a:r>
              <a:rPr lang="en" sz="1800">
                <a:solidFill>
                  <a:schemeClr val="dk1"/>
                </a:solidFill>
                <a:latin typeface="Barlow Condensed"/>
                <a:ea typeface="Barlow Condensed"/>
                <a:cs typeface="Barlow Condensed"/>
                <a:sym typeface="Barlow Condensed"/>
              </a:rPr>
              <a:t>Know the role of molecular prognostic and predictive factors in breast cancer with special emphasis on hormonal receptors and HER2-neu status.</a:t>
            </a:r>
            <a:endParaRPr b="1" sz="1800">
              <a:latin typeface="Barlow Condensed"/>
              <a:ea typeface="Barlow Condensed"/>
              <a:cs typeface="Barlow Condensed"/>
              <a:sym typeface="Barlow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nvSpPr>
        <p:spPr>
          <a:xfrm>
            <a:off x="308100" y="318667"/>
            <a:ext cx="8527800" cy="53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6AA84F"/>
                </a:solidFill>
                <a:latin typeface="Oswald"/>
                <a:ea typeface="Oswald"/>
                <a:cs typeface="Oswald"/>
                <a:sym typeface="Oswald"/>
              </a:rPr>
              <a:t>Breast Cancer</a:t>
            </a:r>
            <a:endParaRPr b="1" sz="2000">
              <a:solidFill>
                <a:srgbClr val="6AA84F"/>
              </a:solidFill>
              <a:latin typeface="Oswald"/>
              <a:ea typeface="Oswald"/>
              <a:cs typeface="Oswald"/>
              <a:sym typeface="Oswald"/>
            </a:endParaRPr>
          </a:p>
        </p:txBody>
      </p:sp>
      <p:sp>
        <p:nvSpPr>
          <p:cNvPr id="80" name="Google Shape;80;p15"/>
          <p:cNvSpPr txBox="1"/>
          <p:nvPr/>
        </p:nvSpPr>
        <p:spPr>
          <a:xfrm>
            <a:off x="489300" y="914226"/>
            <a:ext cx="8165400" cy="43122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Breast Cancer is a disease of women who are &gt; 50 years of age.</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There are predisposing factors that may lead to breast cancer, which are: </a:t>
            </a:r>
            <a:endParaRPr sz="1300">
              <a:latin typeface="Oswald Regular"/>
              <a:ea typeface="Oswald Regular"/>
              <a:cs typeface="Oswald Regular"/>
              <a:sym typeface="Oswald Regular"/>
            </a:endParaRPr>
          </a:p>
          <a:p>
            <a:pPr indent="0" lvl="0" marL="0" rtl="0" algn="just">
              <a:lnSpc>
                <a:spcPct val="115000"/>
              </a:lnSpc>
              <a:spcBef>
                <a:spcPts val="0"/>
              </a:spcBef>
              <a:spcAft>
                <a:spcPts val="0"/>
              </a:spcAft>
              <a:buNone/>
            </a:pPr>
            <a:r>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The Age:</a:t>
            </a:r>
            <a:r>
              <a:rPr lang="en" sz="1300">
                <a:latin typeface="Oswald Regular"/>
                <a:ea typeface="Oswald Regular"/>
                <a:cs typeface="Oswald Regular"/>
                <a:sym typeface="Oswald Regular"/>
              </a:rPr>
              <a:t> The older the women the most likely to have a breast cancer.</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Family History:</a:t>
            </a:r>
            <a:r>
              <a:rPr lang="en" sz="1300">
                <a:latin typeface="Oswald Regular"/>
                <a:ea typeface="Oswald Regular"/>
                <a:cs typeface="Oswald Regular"/>
                <a:sym typeface="Oswald Regular"/>
              </a:rPr>
              <a:t> Especially first degree relatives &amp; people who carry theses two genes (BRCA1 &amp; BRCA2) &amp; also p53 gene (the guardian of the genome) which also involved in breast cancer (we can't do screening for this gene) &amp; also p10 gene also involved in breast cancer.</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When there is a breast cancer in the contralateral breast, that a predispose the patient to cancer in the other breast.</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Obesity:</a:t>
            </a:r>
            <a:r>
              <a:rPr lang="en" sz="1300">
                <a:latin typeface="Oswald Regular"/>
                <a:ea typeface="Oswald Regular"/>
                <a:cs typeface="Oswald Regular"/>
                <a:sym typeface="Oswald Regular"/>
              </a:rPr>
              <a:t> The people who have high BMI will predispose the patient to breast cancer because the adipose tissue when it is present in high amount it will secrete Estrogen and breast cancer is hormone dependent (that's mean need estrogen to grow, need the estrogen to multiply &amp; when they have other source of estrogen because of obesity the cancer will grow).</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Epithelial Hyperplasia:</a:t>
            </a:r>
            <a:r>
              <a:rPr lang="en" sz="1300">
                <a:latin typeface="Oswald Regular"/>
                <a:ea typeface="Oswald Regular"/>
                <a:cs typeface="Oswald Regular"/>
                <a:sym typeface="Oswald Regular"/>
              </a:rPr>
              <a:t> Typical &amp; Atypical types (likelihood to have a breast cancer).</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Consistency (Density) of breast tissue:</a:t>
            </a:r>
            <a:r>
              <a:rPr lang="en" sz="1300">
                <a:latin typeface="Oswald Regular"/>
                <a:ea typeface="Oswald Regular"/>
                <a:cs typeface="Oswald Regular"/>
                <a:sym typeface="Oswald Regular"/>
              </a:rPr>
              <a:t> The more the stroma of breast the greater to have breast cancer.</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Nulliparous women (Never have children):</a:t>
            </a:r>
            <a:r>
              <a:rPr lang="en" sz="1300">
                <a:latin typeface="Oswald Regular"/>
                <a:ea typeface="Oswald Regular"/>
                <a:cs typeface="Oswald Regular"/>
                <a:sym typeface="Oswald Regular"/>
              </a:rPr>
              <a:t> Have increase incidence of breast cancer.</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Women who get menarche at early age:</a:t>
            </a:r>
            <a:r>
              <a:rPr lang="en" sz="1300">
                <a:latin typeface="Oswald Regular"/>
                <a:ea typeface="Oswald Regular"/>
                <a:cs typeface="Oswald Regular"/>
                <a:sym typeface="Oswald Regular"/>
              </a:rPr>
              <a:t> Is a predisposing factor to breast cancer (may more exposure to estrogen hormone).</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Late Menopause:</a:t>
            </a:r>
            <a:r>
              <a:rPr lang="en" sz="1300">
                <a:latin typeface="Oswald Regular"/>
                <a:ea typeface="Oswald Regular"/>
                <a:cs typeface="Oswald Regular"/>
                <a:sym typeface="Oswald Regular"/>
              </a:rPr>
              <a:t> Is a predisposing factor to breast cancer (long-period exposure to estrogen hormone).</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b="1" lang="en" sz="1300">
                <a:latin typeface="Oswald"/>
                <a:ea typeface="Oswald"/>
                <a:cs typeface="Oswald"/>
                <a:sym typeface="Oswald"/>
              </a:rPr>
              <a:t>Alcohol:</a:t>
            </a:r>
            <a:r>
              <a:rPr lang="en" sz="1300">
                <a:latin typeface="Oswald Regular"/>
                <a:ea typeface="Oswald Regular"/>
                <a:cs typeface="Oswald Regular"/>
                <a:sym typeface="Oswald Regular"/>
              </a:rPr>
              <a:t> May increase incidence of breast cancer.</a:t>
            </a:r>
            <a:endParaRPr sz="1300">
              <a:latin typeface="Oswald Regular"/>
              <a:ea typeface="Oswald Regular"/>
              <a:cs typeface="Oswald Regular"/>
              <a:sym typeface="Oswald Regular"/>
            </a:endParaRPr>
          </a:p>
        </p:txBody>
      </p:sp>
      <p:sp>
        <p:nvSpPr>
          <p:cNvPr id="81" name="Google Shape;81;p15"/>
          <p:cNvSpPr txBox="1"/>
          <p:nvPr/>
        </p:nvSpPr>
        <p:spPr>
          <a:xfrm>
            <a:off x="8873988" y="5402111"/>
            <a:ext cx="2700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76C51"/>
                </a:solidFill>
                <a:latin typeface="Barlow Condensed Black"/>
                <a:ea typeface="Barlow Condensed Black"/>
                <a:cs typeface="Barlow Condensed Black"/>
                <a:sym typeface="Barlow Condensed Black"/>
              </a:rPr>
              <a:t>1</a:t>
            </a:r>
            <a:endParaRPr>
              <a:solidFill>
                <a:srgbClr val="876C51"/>
              </a:solidFill>
              <a:latin typeface="Barlow Condensed Black"/>
              <a:ea typeface="Barlow Condensed Black"/>
              <a:cs typeface="Barlow Condensed Black"/>
              <a:sym typeface="Barlow Condensed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nvSpPr>
        <p:spPr>
          <a:xfrm>
            <a:off x="308100" y="318667"/>
            <a:ext cx="8527800" cy="5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876C51"/>
                </a:solidFill>
                <a:latin typeface="Oswald"/>
                <a:ea typeface="Oswald"/>
                <a:cs typeface="Oswald"/>
                <a:sym typeface="Oswald"/>
              </a:rPr>
              <a:t>BRCA Genes</a:t>
            </a:r>
            <a:endParaRPr b="1" sz="2000">
              <a:solidFill>
                <a:srgbClr val="876C51"/>
              </a:solidFill>
              <a:latin typeface="Oswald"/>
              <a:ea typeface="Oswald"/>
              <a:cs typeface="Oswald"/>
              <a:sym typeface="Oswald"/>
            </a:endParaRPr>
          </a:p>
        </p:txBody>
      </p:sp>
      <p:sp>
        <p:nvSpPr>
          <p:cNvPr id="87" name="Google Shape;87;p16"/>
          <p:cNvSpPr txBox="1"/>
          <p:nvPr/>
        </p:nvSpPr>
        <p:spPr>
          <a:xfrm>
            <a:off x="8873988" y="5402111"/>
            <a:ext cx="2700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76C51"/>
                </a:solidFill>
                <a:latin typeface="Barlow Condensed Black"/>
                <a:ea typeface="Barlow Condensed Black"/>
                <a:cs typeface="Barlow Condensed Black"/>
                <a:sym typeface="Barlow Condensed Black"/>
              </a:rPr>
              <a:t>2</a:t>
            </a:r>
            <a:endParaRPr>
              <a:solidFill>
                <a:srgbClr val="876C51"/>
              </a:solidFill>
              <a:latin typeface="Barlow Condensed Black"/>
              <a:ea typeface="Barlow Condensed Black"/>
              <a:cs typeface="Barlow Condensed Black"/>
              <a:sym typeface="Barlow Condensed Black"/>
            </a:endParaRPr>
          </a:p>
        </p:txBody>
      </p:sp>
      <p:sp>
        <p:nvSpPr>
          <p:cNvPr id="88" name="Google Shape;88;p16"/>
          <p:cNvSpPr txBox="1"/>
          <p:nvPr/>
        </p:nvSpPr>
        <p:spPr>
          <a:xfrm>
            <a:off x="315550" y="764250"/>
            <a:ext cx="8049300" cy="22560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About 5% to 10% of breast cancers are related to specific inherited mutations.</a:t>
            </a:r>
            <a:endParaRPr sz="1300">
              <a:latin typeface="Oswald Regular"/>
              <a:ea typeface="Oswald Regular"/>
              <a:cs typeface="Oswald Regular"/>
              <a:sym typeface="Oswald Regular"/>
            </a:endParaRPr>
          </a:p>
          <a:p>
            <a:pPr indent="-311150" lvl="0" marL="457200" rtl="0" algn="l">
              <a:lnSpc>
                <a:spcPct val="115000"/>
              </a:lnSpc>
              <a:spcBef>
                <a:spcPts val="0"/>
              </a:spcBef>
              <a:spcAft>
                <a:spcPts val="0"/>
              </a:spcAft>
              <a:buClr>
                <a:srgbClr val="6AA84F"/>
              </a:buClr>
              <a:buSzPts val="1300"/>
              <a:buFont typeface="Oswald Regular"/>
              <a:buChar char="★"/>
            </a:pPr>
            <a:r>
              <a:rPr lang="en" sz="1300">
                <a:solidFill>
                  <a:srgbClr val="6AA84F"/>
                </a:solidFill>
                <a:latin typeface="Oswald Regular"/>
                <a:ea typeface="Oswald Regular"/>
                <a:cs typeface="Oswald Regular"/>
                <a:sym typeface="Oswald Regular"/>
              </a:rPr>
              <a:t>Those mutations happen in those genes:</a:t>
            </a:r>
            <a:endParaRPr sz="1300">
              <a:solidFill>
                <a:srgbClr val="6AA84F"/>
              </a:solidFill>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BRCA1</a:t>
            </a:r>
            <a:r>
              <a:rPr lang="en" sz="1300">
                <a:latin typeface="Oswald Regular"/>
                <a:ea typeface="Oswald Regular"/>
                <a:cs typeface="Oswald Regular"/>
                <a:sym typeface="Oswald Regular"/>
              </a:rPr>
              <a:t> and </a:t>
            </a:r>
            <a:r>
              <a:rPr lang="en" sz="1300">
                <a:latin typeface="Oswald Regular"/>
                <a:ea typeface="Oswald Regular"/>
                <a:cs typeface="Oswald Regular"/>
                <a:sym typeface="Oswald Regular"/>
              </a:rPr>
              <a:t>BRCA2</a:t>
            </a:r>
            <a:r>
              <a:rPr lang="en" sz="1300">
                <a:latin typeface="Oswald Regular"/>
                <a:ea typeface="Oswald Regular"/>
                <a:cs typeface="Oswald Regular"/>
                <a:sym typeface="Oswald Regular"/>
              </a:rPr>
              <a:t> which are mutated in familial breast cancers are involved in DNA repair.</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Clr>
                <a:srgbClr val="FF0000"/>
              </a:buClr>
              <a:buSzPts val="1300"/>
              <a:buFont typeface="Oswald Regular"/>
              <a:buChar char="○"/>
            </a:pPr>
            <a:r>
              <a:rPr lang="en" sz="1300">
                <a:solidFill>
                  <a:srgbClr val="FF0000"/>
                </a:solidFill>
                <a:latin typeface="Oswald Regular"/>
                <a:ea typeface="Oswald Regular"/>
                <a:cs typeface="Oswald Regular"/>
                <a:sym typeface="Oswald Regular"/>
              </a:rPr>
              <a:t>BRCA1 is located on chromosome 17q 21.3</a:t>
            </a:r>
            <a:r>
              <a:rPr lang="en" sz="1300">
                <a:solidFill>
                  <a:srgbClr val="FF0000"/>
                </a:solidFill>
                <a:latin typeface="Oswald Regular"/>
                <a:ea typeface="Oswald Regular"/>
                <a:cs typeface="Oswald Regular"/>
                <a:sym typeface="Oswald Regular"/>
              </a:rPr>
              <a:t> - Mutation in this gene will increase the risk of ovarian cancer.</a:t>
            </a:r>
            <a:endParaRPr sz="1300">
              <a:solidFill>
                <a:srgbClr val="FF0000"/>
              </a:solidFill>
              <a:latin typeface="Oswald Regular"/>
              <a:ea typeface="Oswald Regular"/>
              <a:cs typeface="Oswald Regular"/>
              <a:sym typeface="Oswald Regular"/>
            </a:endParaRPr>
          </a:p>
          <a:p>
            <a:pPr indent="-311150" lvl="1" marL="914400" rtl="0" algn="just">
              <a:lnSpc>
                <a:spcPct val="115000"/>
              </a:lnSpc>
              <a:spcBef>
                <a:spcPts val="0"/>
              </a:spcBef>
              <a:spcAft>
                <a:spcPts val="0"/>
              </a:spcAft>
              <a:buClr>
                <a:srgbClr val="FF0000"/>
              </a:buClr>
              <a:buSzPts val="1300"/>
              <a:buFont typeface="Oswald Regular"/>
              <a:buChar char="○"/>
            </a:pPr>
            <a:r>
              <a:rPr lang="en" sz="1300">
                <a:solidFill>
                  <a:srgbClr val="FF0000"/>
                </a:solidFill>
                <a:latin typeface="Oswald Regular"/>
                <a:ea typeface="Oswald Regular"/>
                <a:cs typeface="Oswald Regular"/>
                <a:sym typeface="Oswald Regular"/>
              </a:rPr>
              <a:t>BRCA2 is located on chromosome 13q 12-13</a:t>
            </a:r>
            <a:r>
              <a:rPr lang="en" sz="1300">
                <a:solidFill>
                  <a:srgbClr val="FF0000"/>
                </a:solidFill>
                <a:latin typeface="Oswald Regular"/>
                <a:ea typeface="Oswald Regular"/>
                <a:cs typeface="Oswald Regular"/>
                <a:sym typeface="Oswald Regular"/>
              </a:rPr>
              <a:t>  - Mutation in this gene will increase the risk of estrogen dependent breast cancer.</a:t>
            </a:r>
            <a:endParaRPr sz="1300">
              <a:solidFill>
                <a:srgbClr val="FF0000"/>
              </a:solidFill>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Most carriers of those mutant genes will develop breast cancer by the age of 70 years, as compared with only 7% of women who do not carry a mutation.</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Clr>
                <a:schemeClr val="dk1"/>
              </a:buClr>
              <a:buSzPts val="1300"/>
              <a:buFont typeface="Oswald Regular"/>
              <a:buChar char="○"/>
            </a:pPr>
            <a:r>
              <a:rPr lang="en" sz="1300">
                <a:solidFill>
                  <a:schemeClr val="dk1"/>
                </a:solidFill>
                <a:latin typeface="Oswald Regular"/>
                <a:ea typeface="Oswald Regular"/>
                <a:cs typeface="Oswald Regular"/>
                <a:sym typeface="Oswald Regular"/>
              </a:rPr>
              <a:t>When they are mutated, their function of stopping breast cancer will stop.</a:t>
            </a:r>
            <a:endParaRPr sz="1300">
              <a:latin typeface="Oswald Regular"/>
              <a:ea typeface="Oswald Regular"/>
              <a:cs typeface="Oswald Regular"/>
              <a:sym typeface="Oswald Regular"/>
            </a:endParaRPr>
          </a:p>
        </p:txBody>
      </p:sp>
      <p:pic>
        <p:nvPicPr>
          <p:cNvPr id="89" name="Google Shape;89;p16"/>
          <p:cNvPicPr preferRelativeResize="0"/>
          <p:nvPr/>
        </p:nvPicPr>
        <p:blipFill>
          <a:blip r:embed="rId3">
            <a:alphaModFix/>
          </a:blip>
          <a:stretch>
            <a:fillRect/>
          </a:stretch>
        </p:blipFill>
        <p:spPr>
          <a:xfrm>
            <a:off x="7608575" y="3211125"/>
            <a:ext cx="1227325" cy="1650550"/>
          </a:xfrm>
          <a:prstGeom prst="rect">
            <a:avLst/>
          </a:prstGeom>
          <a:noFill/>
          <a:ln>
            <a:noFill/>
          </a:ln>
        </p:spPr>
      </p:pic>
      <p:sp>
        <p:nvSpPr>
          <p:cNvPr id="90" name="Google Shape;90;p16"/>
          <p:cNvSpPr txBox="1"/>
          <p:nvPr/>
        </p:nvSpPr>
        <p:spPr>
          <a:xfrm>
            <a:off x="7608588" y="4861675"/>
            <a:ext cx="1227300" cy="58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latin typeface="Oswald Regular"/>
                <a:ea typeface="Oswald Regular"/>
                <a:cs typeface="Oswald Regular"/>
                <a:sym typeface="Oswald Regular"/>
              </a:rPr>
              <a:t>Immunohistochemistry for the evaluation of estrogen receptor (ER)</a:t>
            </a:r>
            <a:endParaRPr sz="1000">
              <a:latin typeface="Oswald Regular"/>
              <a:ea typeface="Oswald Regular"/>
              <a:cs typeface="Oswald Regular"/>
              <a:sym typeface="Oswald Regular"/>
            </a:endParaRPr>
          </a:p>
        </p:txBody>
      </p:sp>
      <p:sp>
        <p:nvSpPr>
          <p:cNvPr id="91" name="Google Shape;91;p16"/>
          <p:cNvSpPr txBox="1"/>
          <p:nvPr/>
        </p:nvSpPr>
        <p:spPr>
          <a:xfrm>
            <a:off x="308100" y="3020250"/>
            <a:ext cx="6653700" cy="53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876C51"/>
                </a:solidFill>
                <a:latin typeface="Oswald"/>
                <a:ea typeface="Oswald"/>
                <a:cs typeface="Oswald"/>
                <a:sym typeface="Oswald"/>
              </a:rPr>
              <a:t>Estrogen (ERs), Progesterone (PRs) receptors</a:t>
            </a:r>
            <a:endParaRPr b="1" sz="2000">
              <a:solidFill>
                <a:srgbClr val="876C51"/>
              </a:solidFill>
              <a:latin typeface="Oswald"/>
              <a:ea typeface="Oswald"/>
              <a:cs typeface="Oswald"/>
              <a:sym typeface="Oswald"/>
            </a:endParaRPr>
          </a:p>
        </p:txBody>
      </p:sp>
      <p:sp>
        <p:nvSpPr>
          <p:cNvPr id="92" name="Google Shape;92;p16"/>
          <p:cNvSpPr txBox="1"/>
          <p:nvPr/>
        </p:nvSpPr>
        <p:spPr>
          <a:xfrm>
            <a:off x="315550" y="3464100"/>
            <a:ext cx="7162200" cy="19560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Clr>
                <a:schemeClr val="dk1"/>
              </a:buClr>
              <a:buSzPts val="1300"/>
              <a:buFont typeface="Oswald Regular"/>
              <a:buChar char="★"/>
            </a:pPr>
            <a:r>
              <a:rPr lang="en" sz="1300">
                <a:solidFill>
                  <a:schemeClr val="dk1"/>
                </a:solidFill>
                <a:latin typeface="Oswald Regular"/>
                <a:ea typeface="Oswald Regular"/>
                <a:cs typeface="Oswald Regular"/>
                <a:sym typeface="Oswald Regular"/>
              </a:rPr>
              <a:t>60% to 70% of breast carcinomas express estrogen receptors (ERs) and progesterone receptors (PRs).</a:t>
            </a:r>
            <a:endParaRPr sz="1300">
              <a:solidFill>
                <a:schemeClr val="dk1"/>
              </a:solidFill>
              <a:latin typeface="Oswald Regular"/>
              <a:ea typeface="Oswald Regular"/>
              <a:cs typeface="Oswald Regular"/>
              <a:sym typeface="Oswald Regular"/>
            </a:endParaRPr>
          </a:p>
          <a:p>
            <a:pPr indent="-311150" lvl="0" marL="457200" rtl="0" algn="just">
              <a:lnSpc>
                <a:spcPct val="115000"/>
              </a:lnSpc>
              <a:spcBef>
                <a:spcPts val="0"/>
              </a:spcBef>
              <a:spcAft>
                <a:spcPts val="0"/>
              </a:spcAft>
              <a:buClr>
                <a:schemeClr val="dk1"/>
              </a:buClr>
              <a:buSzPts val="1300"/>
              <a:buFont typeface="Oswald Regular"/>
              <a:buChar char="★"/>
            </a:pPr>
            <a:r>
              <a:rPr lang="en" sz="1300">
                <a:solidFill>
                  <a:schemeClr val="dk1"/>
                </a:solidFill>
                <a:latin typeface="Oswald Regular"/>
                <a:ea typeface="Oswald Regular"/>
                <a:cs typeface="Oswald Regular"/>
                <a:sym typeface="Oswald Regular"/>
              </a:rPr>
              <a:t>The presence of ERS in breast cancer is a weak prognostic factor, however, it is optimally useful as a predictive factor for the benefit of adjuvant tamoxifen or aromatase inhibitor therapy.</a:t>
            </a:r>
            <a:endParaRPr sz="1300">
              <a:solidFill>
                <a:schemeClr val="dk1"/>
              </a:solidFill>
              <a:latin typeface="Oswald Regular"/>
              <a:ea typeface="Oswald Regular"/>
              <a:cs typeface="Oswald Regular"/>
              <a:sym typeface="Oswald Regular"/>
            </a:endParaRPr>
          </a:p>
          <a:p>
            <a:pPr indent="-311150" lvl="0" marL="457200" rtl="0" algn="just">
              <a:lnSpc>
                <a:spcPct val="115000"/>
              </a:lnSpc>
              <a:spcBef>
                <a:spcPts val="0"/>
              </a:spcBef>
              <a:spcAft>
                <a:spcPts val="0"/>
              </a:spcAft>
              <a:buClr>
                <a:srgbClr val="6AA84F"/>
              </a:buClr>
              <a:buSzPts val="1300"/>
              <a:buFont typeface="Oswald Regular"/>
              <a:buChar char="★"/>
            </a:pPr>
            <a:r>
              <a:rPr lang="en" sz="1300">
                <a:solidFill>
                  <a:srgbClr val="6AA84F"/>
                </a:solidFill>
                <a:latin typeface="Oswald Regular"/>
                <a:ea typeface="Oswald Regular"/>
                <a:cs typeface="Oswald Regular"/>
                <a:sym typeface="Oswald Regular"/>
              </a:rPr>
              <a:t>The positivity of tumor to (estrogen or progesterone receptors):</a:t>
            </a:r>
            <a:endParaRPr sz="1300">
              <a:solidFill>
                <a:srgbClr val="6AA84F"/>
              </a:solidFill>
              <a:latin typeface="Oswald Regular"/>
              <a:ea typeface="Oswald Regular"/>
              <a:cs typeface="Oswald Regular"/>
              <a:sym typeface="Oswald Regular"/>
            </a:endParaRPr>
          </a:p>
          <a:p>
            <a:pPr indent="-311150" lvl="1" marL="914400" rtl="0" algn="just">
              <a:lnSpc>
                <a:spcPct val="115000"/>
              </a:lnSpc>
              <a:spcBef>
                <a:spcPts val="0"/>
              </a:spcBef>
              <a:spcAft>
                <a:spcPts val="0"/>
              </a:spcAft>
              <a:buClr>
                <a:srgbClr val="6AA84F"/>
              </a:buClr>
              <a:buSzPts val="1300"/>
              <a:buFont typeface="Oswald Regular"/>
              <a:buChar char="○"/>
            </a:pPr>
            <a:r>
              <a:rPr lang="en" sz="1300">
                <a:solidFill>
                  <a:srgbClr val="6AA84F"/>
                </a:solidFill>
                <a:latin typeface="Oswald Regular"/>
                <a:ea typeface="Oswald Regular"/>
                <a:cs typeface="Oswald Regular"/>
                <a:sym typeface="Oswald Regular"/>
              </a:rPr>
              <a:t>Positivity to Estrogen: We use Immunohistochemical stain for estrogen - If the number of cell stained by this stain and become brown in color and more than 10% thats mean it is estrogen receptor cancer (positive).</a:t>
            </a:r>
            <a:endParaRPr sz="1300">
              <a:solidFill>
                <a:srgbClr val="6AA84F"/>
              </a:solidFill>
              <a:latin typeface="Oswald Regular"/>
              <a:ea typeface="Oswald Regular"/>
              <a:cs typeface="Oswald Regular"/>
              <a:sym typeface="Oswald Regular"/>
            </a:endParaRPr>
          </a:p>
          <a:p>
            <a:pPr indent="-311150" lvl="0" marL="457200" rtl="0" algn="just">
              <a:lnSpc>
                <a:spcPct val="115000"/>
              </a:lnSpc>
              <a:spcBef>
                <a:spcPts val="0"/>
              </a:spcBef>
              <a:spcAft>
                <a:spcPts val="0"/>
              </a:spcAft>
              <a:buClr>
                <a:srgbClr val="6AA84F"/>
              </a:buClr>
              <a:buSzPts val="1300"/>
              <a:buFont typeface="Oswald Regular"/>
              <a:buChar char="★"/>
            </a:pPr>
            <a:r>
              <a:rPr lang="en" sz="1300">
                <a:solidFill>
                  <a:srgbClr val="6AA84F"/>
                </a:solidFill>
                <a:latin typeface="Oswald Regular"/>
                <a:ea typeface="Oswald Regular"/>
                <a:cs typeface="Oswald Regular"/>
                <a:sym typeface="Oswald Regular"/>
              </a:rPr>
              <a:t>Tamoxifen (Aromatase inhibitor or Anti-estrogen): Therapy for the tumor who is positive to estrogen receptor - stopped the growth of the tumor.</a:t>
            </a:r>
            <a:endParaRPr sz="1300">
              <a:solidFill>
                <a:srgbClr val="6AA84F"/>
              </a:solidFill>
              <a:latin typeface="Oswald Regular"/>
              <a:ea typeface="Oswald Regular"/>
              <a:cs typeface="Oswald Regular"/>
              <a:sym typeface="Oswald Regular"/>
            </a:endParaRPr>
          </a:p>
        </p:txBody>
      </p:sp>
      <p:pic>
        <p:nvPicPr>
          <p:cNvPr id="93" name="Google Shape;93;p16">
            <a:hlinkClick r:id="rId4"/>
          </p:cNvPr>
          <p:cNvPicPr preferRelativeResize="0"/>
          <p:nvPr/>
        </p:nvPicPr>
        <p:blipFill>
          <a:blip r:embed="rId5">
            <a:alphaModFix/>
          </a:blip>
          <a:stretch>
            <a:fillRect/>
          </a:stretch>
        </p:blipFill>
        <p:spPr>
          <a:xfrm>
            <a:off x="1819772" y="407933"/>
            <a:ext cx="299700" cy="29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7"/>
          <p:cNvSpPr txBox="1"/>
          <p:nvPr/>
        </p:nvSpPr>
        <p:spPr>
          <a:xfrm>
            <a:off x="308100" y="318667"/>
            <a:ext cx="8527800" cy="5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876C51"/>
                </a:solidFill>
                <a:latin typeface="Oswald"/>
                <a:ea typeface="Oswald"/>
                <a:cs typeface="Oswald"/>
                <a:sym typeface="Oswald"/>
              </a:rPr>
              <a:t>HER2 </a:t>
            </a:r>
            <a:r>
              <a:rPr b="1" lang="en" sz="2000">
                <a:solidFill>
                  <a:srgbClr val="876C51"/>
                </a:solidFill>
                <a:latin typeface="Oswald"/>
                <a:ea typeface="Oswald"/>
                <a:cs typeface="Oswald"/>
                <a:sym typeface="Oswald"/>
              </a:rPr>
              <a:t>Gene</a:t>
            </a:r>
            <a:endParaRPr b="1" sz="2000">
              <a:solidFill>
                <a:srgbClr val="876C51"/>
              </a:solidFill>
              <a:latin typeface="Oswald"/>
              <a:ea typeface="Oswald"/>
              <a:cs typeface="Oswald"/>
              <a:sym typeface="Oswald"/>
            </a:endParaRPr>
          </a:p>
        </p:txBody>
      </p:sp>
      <p:sp>
        <p:nvSpPr>
          <p:cNvPr id="99" name="Google Shape;99;p17"/>
          <p:cNvSpPr txBox="1"/>
          <p:nvPr/>
        </p:nvSpPr>
        <p:spPr>
          <a:xfrm>
            <a:off x="8873988" y="5402111"/>
            <a:ext cx="2700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76C51"/>
                </a:solidFill>
                <a:latin typeface="Barlow Condensed Black"/>
                <a:ea typeface="Barlow Condensed Black"/>
                <a:cs typeface="Barlow Condensed Black"/>
                <a:sym typeface="Barlow Condensed Black"/>
              </a:rPr>
              <a:t>3</a:t>
            </a:r>
            <a:endParaRPr>
              <a:solidFill>
                <a:srgbClr val="876C51"/>
              </a:solidFill>
              <a:latin typeface="Barlow Condensed Black"/>
              <a:ea typeface="Barlow Condensed Black"/>
              <a:cs typeface="Barlow Condensed Black"/>
              <a:sym typeface="Barlow Condensed Black"/>
            </a:endParaRPr>
          </a:p>
        </p:txBody>
      </p:sp>
      <p:sp>
        <p:nvSpPr>
          <p:cNvPr id="100" name="Google Shape;100;p17"/>
          <p:cNvSpPr txBox="1"/>
          <p:nvPr/>
        </p:nvSpPr>
        <p:spPr>
          <a:xfrm>
            <a:off x="315550" y="764250"/>
            <a:ext cx="7969800" cy="35928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Clr>
                <a:srgbClr val="6AA84F"/>
              </a:buClr>
              <a:buSzPts val="1300"/>
              <a:buFont typeface="Oswald Regular"/>
              <a:buChar char="★"/>
            </a:pPr>
            <a:r>
              <a:rPr lang="en" sz="1300">
                <a:solidFill>
                  <a:srgbClr val="6AA84F"/>
                </a:solidFill>
                <a:latin typeface="Oswald Regular"/>
                <a:ea typeface="Oswald Regular"/>
                <a:cs typeface="Oswald Regular"/>
                <a:sym typeface="Oswald Regular"/>
              </a:rPr>
              <a:t>HER2 (Human epidermal growth receptor 2) gene: Located in chromosome 17, Control tissue growth - if it is get mutated and the patient has breast cancer this cancer is going to spread and grow and multiply very quickly.</a:t>
            </a:r>
            <a:endParaRPr sz="1300">
              <a:solidFill>
                <a:srgbClr val="6AA84F"/>
              </a:solidFill>
              <a:latin typeface="Oswald Regular"/>
              <a:ea typeface="Oswald Regular"/>
              <a:cs typeface="Oswald Regular"/>
              <a:sym typeface="Oswald Regular"/>
            </a:endParaRPr>
          </a:p>
          <a:p>
            <a:pPr indent="-311150" lvl="0" marL="457200" rtl="0" algn="just">
              <a:lnSpc>
                <a:spcPct val="115000"/>
              </a:lnSpc>
              <a:spcBef>
                <a:spcPts val="0"/>
              </a:spcBef>
              <a:spcAft>
                <a:spcPts val="0"/>
              </a:spcAft>
              <a:buClr>
                <a:srgbClr val="6AA84F"/>
              </a:buClr>
              <a:buSzPts val="1300"/>
              <a:buFont typeface="Oswald Regular"/>
              <a:buChar char="★"/>
            </a:pPr>
            <a:r>
              <a:rPr lang="en" sz="1300">
                <a:solidFill>
                  <a:srgbClr val="6AA84F"/>
                </a:solidFill>
                <a:latin typeface="Oswald Regular"/>
                <a:ea typeface="Oswald Regular"/>
                <a:cs typeface="Oswald Regular"/>
                <a:sym typeface="Oswald Regular"/>
              </a:rPr>
              <a:t>If this gene is present in the tumor cell more than one copy (overexpression), the tumor will grow quicker, will multiply and spread more, will produce worse prognosis.</a:t>
            </a:r>
            <a:endParaRPr sz="1300">
              <a:solidFill>
                <a:srgbClr val="6AA84F"/>
              </a:solidFill>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Normal cells have one copy of the HER 2 </a:t>
            </a:r>
            <a:r>
              <a:rPr lang="en" sz="1300">
                <a:solidFill>
                  <a:srgbClr val="B7B7B7"/>
                </a:solidFill>
                <a:latin typeface="Oswald Regular"/>
                <a:ea typeface="Oswald Regular"/>
                <a:cs typeface="Oswald Regular"/>
                <a:sym typeface="Oswald Regular"/>
              </a:rPr>
              <a:t>(</a:t>
            </a:r>
            <a:r>
              <a:rPr lang="en" sz="1300">
                <a:solidFill>
                  <a:srgbClr val="B7B7B7"/>
                </a:solidFill>
                <a:latin typeface="Oswald Regular"/>
                <a:ea typeface="Oswald Regular"/>
                <a:cs typeface="Oswald Regular"/>
                <a:sym typeface="Oswald Regular"/>
              </a:rPr>
              <a:t>HER2-neu)</a:t>
            </a:r>
            <a:r>
              <a:rPr lang="en" sz="1300">
                <a:latin typeface="Oswald Regular"/>
                <a:ea typeface="Oswald Regular"/>
                <a:cs typeface="Oswald Regular"/>
                <a:sym typeface="Oswald Regular"/>
              </a:rPr>
              <a:t> gene on each chromosome 17 (CHR17) and when this gene is expressed in normal epithelial cells, it is transmits signals regulating cell growth and survival.</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In approximately 15% to 25% of breast cancer, the HER2 gene is found to be amplified 2 fold to greater than 20 folds in each tumour cell nucleus.  </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As a result, HER2 positive breast cancers tend to be </a:t>
            </a:r>
            <a:r>
              <a:rPr lang="en" sz="1300">
                <a:solidFill>
                  <a:srgbClr val="FF0000"/>
                </a:solidFill>
                <a:latin typeface="Oswald Regular"/>
                <a:ea typeface="Oswald Regular"/>
                <a:cs typeface="Oswald Regular"/>
                <a:sym typeface="Oswald Regular"/>
              </a:rPr>
              <a:t>aggressive</a:t>
            </a:r>
            <a:r>
              <a:rPr lang="en" sz="1300">
                <a:latin typeface="Oswald Regular"/>
                <a:ea typeface="Oswald Regular"/>
                <a:cs typeface="Oswald Regular"/>
                <a:sym typeface="Oswald Regular"/>
              </a:rPr>
              <a:t>.</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Clr>
                <a:srgbClr val="6AA84F"/>
              </a:buClr>
              <a:buSzPts val="1300"/>
              <a:buFont typeface="Oswald Regular"/>
              <a:buChar char="★"/>
            </a:pPr>
            <a:r>
              <a:rPr lang="en" sz="1300">
                <a:solidFill>
                  <a:srgbClr val="6AA84F"/>
                </a:solidFill>
                <a:latin typeface="Oswald Regular"/>
                <a:ea typeface="Oswald Regular"/>
                <a:cs typeface="Oswald Regular"/>
                <a:sym typeface="Oswald Regular"/>
              </a:rPr>
              <a:t>The positivity of tumor to (HER2 receptors). We use Immunohistochemistry for the assessment of the level of HER2 expression at the tumor cell membrane, If the number of cell stained by this stain and become </a:t>
            </a:r>
            <a:r>
              <a:rPr b="1" lang="en" sz="1300">
                <a:solidFill>
                  <a:srgbClr val="6AA84F"/>
                </a:solidFill>
                <a:latin typeface="Oswald"/>
                <a:ea typeface="Oswald"/>
                <a:cs typeface="Oswald"/>
                <a:sym typeface="Oswald"/>
              </a:rPr>
              <a:t>slightly</a:t>
            </a:r>
            <a:r>
              <a:rPr lang="en" sz="1300">
                <a:solidFill>
                  <a:srgbClr val="6AA84F"/>
                </a:solidFill>
                <a:latin typeface="Oswald Regular"/>
                <a:ea typeface="Oswald Regular"/>
                <a:cs typeface="Oswald Regular"/>
                <a:sym typeface="Oswald Regular"/>
              </a:rPr>
              <a:t> brown in color (+2) that's mean it is NOT enough (equivocal). but if it is full of brown color (+3) that’s mean it is HER2 receptor cancer (Positive).</a:t>
            </a:r>
            <a:endParaRPr sz="1300">
              <a:solidFill>
                <a:srgbClr val="6AA84F"/>
              </a:solidFill>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a:ea typeface="Oswald"/>
                <a:cs typeface="Oswald"/>
                <a:sym typeface="Oswald"/>
              </a:rPr>
              <a:t>Treatment of HER2 mutation:</a:t>
            </a:r>
            <a:r>
              <a:rPr lang="en" sz="1300">
                <a:latin typeface="Oswald Regular"/>
                <a:ea typeface="Oswald Regular"/>
                <a:cs typeface="Oswald Regular"/>
                <a:sym typeface="Oswald Regular"/>
              </a:rPr>
              <a:t> </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The herceptin molecule </a:t>
            </a:r>
            <a:r>
              <a:rPr lang="en" sz="1300">
                <a:solidFill>
                  <a:srgbClr val="FF0000"/>
                </a:solidFill>
                <a:latin typeface="Oswald Regular"/>
                <a:ea typeface="Oswald Regular"/>
                <a:cs typeface="Oswald Regular"/>
                <a:sym typeface="Oswald Regular"/>
              </a:rPr>
              <a:t>(Trastuzumab)</a:t>
            </a:r>
            <a:r>
              <a:rPr lang="en" sz="1300">
                <a:latin typeface="Oswald Regular"/>
                <a:ea typeface="Oswald Regular"/>
                <a:cs typeface="Oswald Regular"/>
                <a:sym typeface="Oswald Regular"/>
              </a:rPr>
              <a:t> has been shown to demonstrate a high specificity and affinity for the </a:t>
            </a:r>
            <a:r>
              <a:rPr lang="en" sz="1300" u="sng">
                <a:latin typeface="Oswald Regular"/>
                <a:ea typeface="Oswald Regular"/>
                <a:cs typeface="Oswald Regular"/>
                <a:sym typeface="Oswald Regular"/>
              </a:rPr>
              <a:t>HER2 receptor</a:t>
            </a:r>
            <a:r>
              <a:rPr lang="en" sz="1300">
                <a:latin typeface="Oswald Regular"/>
                <a:ea typeface="Oswald Regular"/>
                <a:cs typeface="Oswald Regular"/>
                <a:sym typeface="Oswald Regular"/>
              </a:rPr>
              <a:t> and also acts as a biologic targeted therapeutic agent against HER2 receptors </a:t>
            </a:r>
            <a:r>
              <a:rPr lang="en" sz="1300">
                <a:solidFill>
                  <a:srgbClr val="6AA84F"/>
                </a:solidFill>
                <a:latin typeface="Oswald Regular"/>
                <a:ea typeface="Oswald Regular"/>
                <a:cs typeface="Oswald Regular"/>
                <a:sym typeface="Oswald Regular"/>
              </a:rPr>
              <a:t>(stop the growth of the tumor).</a:t>
            </a:r>
            <a:endParaRPr sz="1300">
              <a:solidFill>
                <a:srgbClr val="6AA84F"/>
              </a:solidFill>
              <a:latin typeface="Oswald Regular"/>
              <a:ea typeface="Oswald Regular"/>
              <a:cs typeface="Oswald Regular"/>
              <a:sym typeface="Oswald Regular"/>
            </a:endParaRPr>
          </a:p>
        </p:txBody>
      </p:sp>
      <p:sp>
        <p:nvSpPr>
          <p:cNvPr id="101" name="Google Shape;101;p17"/>
          <p:cNvSpPr txBox="1"/>
          <p:nvPr/>
        </p:nvSpPr>
        <p:spPr>
          <a:xfrm>
            <a:off x="5011850" y="4603448"/>
            <a:ext cx="3232800" cy="47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latin typeface="Oswald Regular"/>
                <a:ea typeface="Oswald Regular"/>
                <a:cs typeface="Oswald Regular"/>
                <a:sym typeface="Oswald Regular"/>
              </a:rPr>
              <a:t>Immunohistochemistry (IHC) for the assessment of the level of HER2 protein expression at the tumor cell membrane. </a:t>
            </a:r>
            <a:endParaRPr sz="1000">
              <a:latin typeface="Oswald Regular"/>
              <a:ea typeface="Oswald Regular"/>
              <a:cs typeface="Oswald Regular"/>
              <a:sym typeface="Oswald Regular"/>
            </a:endParaRPr>
          </a:p>
          <a:p>
            <a:pPr indent="0" lvl="0" marL="0" rtl="0" algn="ctr">
              <a:lnSpc>
                <a:spcPct val="115000"/>
              </a:lnSpc>
              <a:spcBef>
                <a:spcPts val="0"/>
              </a:spcBef>
              <a:spcAft>
                <a:spcPts val="0"/>
              </a:spcAft>
              <a:buNone/>
            </a:pPr>
            <a:r>
              <a:t/>
            </a:r>
            <a:endParaRPr sz="1000">
              <a:latin typeface="Oswald Regular"/>
              <a:ea typeface="Oswald Regular"/>
              <a:cs typeface="Oswald Regular"/>
              <a:sym typeface="Oswald Regular"/>
            </a:endParaRPr>
          </a:p>
        </p:txBody>
      </p:sp>
      <p:pic>
        <p:nvPicPr>
          <p:cNvPr id="102" name="Google Shape;102;p17"/>
          <p:cNvPicPr preferRelativeResize="0"/>
          <p:nvPr/>
        </p:nvPicPr>
        <p:blipFill>
          <a:blip r:embed="rId3">
            <a:alphaModFix/>
          </a:blip>
          <a:stretch>
            <a:fillRect/>
          </a:stretch>
        </p:blipFill>
        <p:spPr>
          <a:xfrm>
            <a:off x="899350" y="4357050"/>
            <a:ext cx="1936256" cy="852775"/>
          </a:xfrm>
          <a:prstGeom prst="rect">
            <a:avLst/>
          </a:prstGeom>
          <a:noFill/>
          <a:ln>
            <a:noFill/>
          </a:ln>
        </p:spPr>
      </p:pic>
      <p:pic>
        <p:nvPicPr>
          <p:cNvPr id="103" name="Google Shape;103;p17"/>
          <p:cNvPicPr preferRelativeResize="0"/>
          <p:nvPr/>
        </p:nvPicPr>
        <p:blipFill>
          <a:blip r:embed="rId4">
            <a:alphaModFix/>
          </a:blip>
          <a:stretch>
            <a:fillRect/>
          </a:stretch>
        </p:blipFill>
        <p:spPr>
          <a:xfrm>
            <a:off x="2835605" y="4357050"/>
            <a:ext cx="2176244" cy="852774"/>
          </a:xfrm>
          <a:prstGeom prst="rect">
            <a:avLst/>
          </a:prstGeom>
          <a:noFill/>
          <a:ln>
            <a:noFill/>
          </a:ln>
        </p:spPr>
      </p:pic>
      <p:pic>
        <p:nvPicPr>
          <p:cNvPr id="104" name="Google Shape;104;p17">
            <a:hlinkClick r:id="rId5"/>
          </p:cNvPr>
          <p:cNvPicPr preferRelativeResize="0"/>
          <p:nvPr/>
        </p:nvPicPr>
        <p:blipFill>
          <a:blip r:embed="rId6">
            <a:alphaModFix/>
          </a:blip>
          <a:stretch>
            <a:fillRect/>
          </a:stretch>
        </p:blipFill>
        <p:spPr>
          <a:xfrm>
            <a:off x="1664280" y="408341"/>
            <a:ext cx="299700" cy="299700"/>
          </a:xfrm>
          <a:prstGeom prst="rect">
            <a:avLst/>
          </a:prstGeom>
          <a:noFill/>
          <a:ln>
            <a:noFill/>
          </a:ln>
        </p:spPr>
      </p:pic>
      <p:sp>
        <p:nvSpPr>
          <p:cNvPr id="105" name="Google Shape;105;p17"/>
          <p:cNvSpPr txBox="1"/>
          <p:nvPr/>
        </p:nvSpPr>
        <p:spPr>
          <a:xfrm>
            <a:off x="2946163" y="5148284"/>
            <a:ext cx="855600" cy="37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6AA84F"/>
                </a:solidFill>
                <a:latin typeface="Oswald Regular"/>
                <a:ea typeface="Oswald Regular"/>
                <a:cs typeface="Oswald Regular"/>
                <a:sym typeface="Oswald Regular"/>
              </a:rPr>
              <a:t>Need FISH for confirmation</a:t>
            </a:r>
            <a:endParaRPr sz="800">
              <a:solidFill>
                <a:srgbClr val="6AA84F"/>
              </a:solidFill>
              <a:latin typeface="Oswald Regular"/>
              <a:ea typeface="Oswald Regular"/>
              <a:cs typeface="Oswald Regular"/>
              <a:sym typeface="Oswald Regular"/>
            </a:endParaRPr>
          </a:p>
        </p:txBody>
      </p:sp>
      <p:sp>
        <p:nvSpPr>
          <p:cNvPr id="106" name="Google Shape;106;p17"/>
          <p:cNvSpPr txBox="1"/>
          <p:nvPr/>
        </p:nvSpPr>
        <p:spPr>
          <a:xfrm>
            <a:off x="3912325" y="5127500"/>
            <a:ext cx="1099500" cy="37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6AA84F"/>
                </a:solidFill>
                <a:latin typeface="Oswald Regular"/>
                <a:ea typeface="Oswald Regular"/>
                <a:cs typeface="Oswald Regular"/>
                <a:sym typeface="Oswald Regular"/>
              </a:rPr>
              <a:t>Need Trastuzumab (Herceptin) therapy</a:t>
            </a:r>
            <a:endParaRPr sz="800">
              <a:solidFill>
                <a:srgbClr val="6AA84F"/>
              </a:solidFill>
              <a:latin typeface="Oswald Regular"/>
              <a:ea typeface="Oswald Regular"/>
              <a:cs typeface="Oswald Regular"/>
              <a:sym typeface="Oswald Regular"/>
            </a:endParaRPr>
          </a:p>
        </p:txBody>
      </p:sp>
      <p:sp>
        <p:nvSpPr>
          <p:cNvPr id="107" name="Google Shape;107;p17"/>
          <p:cNvSpPr/>
          <p:nvPr/>
        </p:nvSpPr>
        <p:spPr>
          <a:xfrm>
            <a:off x="878032" y="5048250"/>
            <a:ext cx="228600" cy="228600"/>
          </a:xfrm>
          <a:prstGeom prst="flowChartConnector">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a:off x="1856819" y="5048250"/>
            <a:ext cx="228600" cy="228600"/>
          </a:xfrm>
          <a:prstGeom prst="flowChartConnector">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a:off x="2835632" y="5048250"/>
            <a:ext cx="228600" cy="228600"/>
          </a:xfrm>
          <a:prstGeom prst="flowChartConnector">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a:off x="3923744" y="5048250"/>
            <a:ext cx="228600" cy="228600"/>
          </a:xfrm>
          <a:prstGeom prst="flowChartConnector">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8"/>
          <p:cNvSpPr txBox="1"/>
          <p:nvPr/>
        </p:nvSpPr>
        <p:spPr>
          <a:xfrm>
            <a:off x="308100" y="318667"/>
            <a:ext cx="8527800" cy="531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2000">
                <a:solidFill>
                  <a:srgbClr val="876C51"/>
                </a:solidFill>
                <a:latin typeface="Oswald"/>
                <a:ea typeface="Oswald"/>
                <a:cs typeface="Oswald"/>
                <a:sym typeface="Oswald"/>
              </a:rPr>
              <a:t>Principles of Hybridization</a:t>
            </a:r>
            <a:endParaRPr b="1" sz="2000">
              <a:solidFill>
                <a:srgbClr val="876C51"/>
              </a:solidFill>
              <a:latin typeface="Oswald"/>
              <a:ea typeface="Oswald"/>
              <a:cs typeface="Oswald"/>
              <a:sym typeface="Oswald"/>
            </a:endParaRPr>
          </a:p>
        </p:txBody>
      </p:sp>
      <p:sp>
        <p:nvSpPr>
          <p:cNvPr id="116" name="Google Shape;116;p18"/>
          <p:cNvSpPr txBox="1"/>
          <p:nvPr/>
        </p:nvSpPr>
        <p:spPr>
          <a:xfrm>
            <a:off x="8873988" y="5402111"/>
            <a:ext cx="2700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76C51"/>
                </a:solidFill>
                <a:latin typeface="Barlow Condensed Black"/>
                <a:ea typeface="Barlow Condensed Black"/>
                <a:cs typeface="Barlow Condensed Black"/>
                <a:sym typeface="Barlow Condensed Black"/>
              </a:rPr>
              <a:t>4</a:t>
            </a:r>
            <a:endParaRPr>
              <a:solidFill>
                <a:srgbClr val="876C51"/>
              </a:solidFill>
              <a:latin typeface="Barlow Condensed Black"/>
              <a:ea typeface="Barlow Condensed Black"/>
              <a:cs typeface="Barlow Condensed Black"/>
              <a:sym typeface="Barlow Condensed Black"/>
            </a:endParaRPr>
          </a:p>
        </p:txBody>
      </p:sp>
      <p:sp>
        <p:nvSpPr>
          <p:cNvPr id="117" name="Google Shape;117;p18"/>
          <p:cNvSpPr txBox="1"/>
          <p:nvPr/>
        </p:nvSpPr>
        <p:spPr>
          <a:xfrm>
            <a:off x="315550" y="764250"/>
            <a:ext cx="7948200" cy="25143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DNA is </a:t>
            </a:r>
            <a:r>
              <a:rPr lang="en" sz="1300" u="sng">
                <a:latin typeface="Oswald Regular"/>
                <a:ea typeface="Oswald Regular"/>
                <a:cs typeface="Oswald Regular"/>
                <a:sym typeface="Oswald Regular"/>
              </a:rPr>
              <a:t>double </a:t>
            </a:r>
            <a:r>
              <a:rPr lang="en" sz="1300" u="sng">
                <a:latin typeface="Oswald Regular"/>
                <a:ea typeface="Oswald Regular"/>
                <a:cs typeface="Oswald Regular"/>
                <a:sym typeface="Oswald Regular"/>
              </a:rPr>
              <a:t>stranded</a:t>
            </a:r>
            <a:r>
              <a:rPr lang="en" sz="1300">
                <a:latin typeface="Oswald Regular"/>
                <a:ea typeface="Oswald Regular"/>
                <a:cs typeface="Oswald Regular"/>
                <a:sym typeface="Oswald Regular"/>
              </a:rPr>
              <a:t>. </a:t>
            </a:r>
            <a:endParaRPr sz="1300">
              <a:latin typeface="Oswald Regular"/>
              <a:ea typeface="Oswald Regular"/>
              <a:cs typeface="Oswald Regular"/>
              <a:sym typeface="Oswald Regular"/>
            </a:endParaRPr>
          </a:p>
          <a:p>
            <a:pPr indent="-311150" lvl="0" marL="457200" rtl="0" algn="l">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Bonds between complementary bases hold   strands together (Cytosine </a:t>
            </a:r>
            <a:r>
              <a:rPr lang="en" sz="1300">
                <a:solidFill>
                  <a:srgbClr val="222222"/>
                </a:solidFill>
                <a:highlight>
                  <a:srgbClr val="FFFFFF"/>
                </a:highlight>
                <a:latin typeface="Oswald Regular"/>
                <a:ea typeface="Oswald Regular"/>
                <a:cs typeface="Oswald Regular"/>
                <a:sym typeface="Oswald Regular"/>
              </a:rPr>
              <a:t>→</a:t>
            </a:r>
            <a:r>
              <a:rPr lang="en" sz="1300">
                <a:solidFill>
                  <a:schemeClr val="dk1"/>
                </a:solidFill>
                <a:latin typeface="Oswald Regular"/>
                <a:ea typeface="Oswald Regular"/>
                <a:cs typeface="Oswald Regular"/>
                <a:sym typeface="Oswald Regular"/>
              </a:rPr>
              <a:t> </a:t>
            </a:r>
            <a:r>
              <a:rPr lang="en" sz="1300">
                <a:latin typeface="Oswald Regular"/>
                <a:ea typeface="Oswald Regular"/>
                <a:cs typeface="Oswald Regular"/>
                <a:sym typeface="Oswald Regular"/>
              </a:rPr>
              <a:t>Guanine;   Adenine </a:t>
            </a:r>
            <a:r>
              <a:rPr lang="en" sz="1300">
                <a:solidFill>
                  <a:srgbClr val="222222"/>
                </a:solidFill>
                <a:highlight>
                  <a:srgbClr val="FFFFFF"/>
                </a:highlight>
                <a:latin typeface="Oswald Regular"/>
                <a:ea typeface="Oswald Regular"/>
                <a:cs typeface="Oswald Regular"/>
                <a:sym typeface="Oswald Regular"/>
              </a:rPr>
              <a:t>→</a:t>
            </a:r>
            <a:r>
              <a:rPr lang="en" sz="1300">
                <a:latin typeface="Oswald Regular"/>
                <a:ea typeface="Oswald Regular"/>
                <a:cs typeface="Oswald Regular"/>
                <a:sym typeface="Oswald Regular"/>
              </a:rPr>
              <a:t> thymine).</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Heat/alkalinise DNA – separation of strands (‘denaturation’) occurs.</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Cool separated strands – </a:t>
            </a:r>
            <a:r>
              <a:rPr i="1" lang="en" sz="1300">
                <a:latin typeface="Oswald Regular"/>
                <a:ea typeface="Oswald Regular"/>
                <a:cs typeface="Oswald Regular"/>
                <a:sym typeface="Oswald Regular"/>
              </a:rPr>
              <a:t>complementary</a:t>
            </a:r>
            <a:r>
              <a:rPr lang="en" sz="1300">
                <a:latin typeface="Oswald Regular"/>
                <a:ea typeface="Oswald Regular"/>
                <a:cs typeface="Oswald Regular"/>
                <a:sym typeface="Oswald Regular"/>
              </a:rPr>
              <a:t>  double strands re-form.</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Labelled complementary single-strand </a:t>
            </a:r>
            <a:r>
              <a:rPr lang="en" sz="1300">
                <a:latin typeface="Oswald Regular"/>
                <a:ea typeface="Oswald Regular"/>
                <a:cs typeface="Oswald Regular"/>
                <a:sym typeface="Oswald Regular"/>
              </a:rPr>
              <a:t>DNA</a:t>
            </a:r>
            <a:r>
              <a:rPr lang="en" sz="1300">
                <a:solidFill>
                  <a:schemeClr val="dk1"/>
                </a:solidFill>
                <a:latin typeface="Oswald Regular"/>
                <a:ea typeface="Oswald Regular"/>
                <a:cs typeface="Oswald Regular"/>
                <a:sym typeface="Oswald Regular"/>
              </a:rPr>
              <a:t> </a:t>
            </a:r>
            <a:r>
              <a:rPr lang="en" sz="1300">
                <a:latin typeface="Oswald Regular"/>
                <a:ea typeface="Oswald Regular"/>
                <a:cs typeface="Oswald Regular"/>
                <a:sym typeface="Oswald Regular"/>
              </a:rPr>
              <a:t>can identify </a:t>
            </a:r>
            <a:r>
              <a:rPr lang="en" sz="1300">
                <a:latin typeface="Oswald Regular"/>
                <a:ea typeface="Oswald Regular"/>
                <a:cs typeface="Oswald Regular"/>
                <a:sym typeface="Oswald Regular"/>
              </a:rPr>
              <a:t>a DNA sequence (e.g. a gene) in intact cells or disrupted cell preparations.</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Clr>
                <a:srgbClr val="6AA84F"/>
              </a:buClr>
              <a:buSzPts val="1300"/>
              <a:buFont typeface="Oswald Regular"/>
              <a:buChar char="★"/>
            </a:pPr>
            <a:r>
              <a:rPr lang="en" sz="1300">
                <a:solidFill>
                  <a:srgbClr val="6AA84F"/>
                </a:solidFill>
                <a:latin typeface="Oswald Regular"/>
                <a:ea typeface="Oswald Regular"/>
                <a:cs typeface="Oswald Regular"/>
                <a:sym typeface="Oswald Regular"/>
              </a:rPr>
              <a:t>FISH (Fluorescence in situ hybridization) technique (molecular technique): We use it if we can determine the tumor positivity to the HER2 receptors - for the (+2) patients ONLY.</a:t>
            </a:r>
            <a:endParaRPr sz="1300">
              <a:solidFill>
                <a:srgbClr val="6AA84F"/>
              </a:solidFill>
              <a:latin typeface="Oswald Regular"/>
              <a:ea typeface="Oswald Regular"/>
              <a:cs typeface="Oswald Regular"/>
              <a:sym typeface="Oswald Regular"/>
            </a:endParaRPr>
          </a:p>
          <a:p>
            <a:pPr indent="-311150" lvl="0" marL="457200" rtl="0" algn="just">
              <a:lnSpc>
                <a:spcPct val="115000"/>
              </a:lnSpc>
              <a:spcBef>
                <a:spcPts val="0"/>
              </a:spcBef>
              <a:spcAft>
                <a:spcPts val="0"/>
              </a:spcAft>
              <a:buClr>
                <a:srgbClr val="6AA84F"/>
              </a:buClr>
              <a:buSzPts val="1300"/>
              <a:buFont typeface="Oswald Regular"/>
              <a:buChar char="★"/>
            </a:pPr>
            <a:r>
              <a:rPr lang="en" sz="1300">
                <a:solidFill>
                  <a:srgbClr val="6AA84F"/>
                </a:solidFill>
                <a:latin typeface="Oswald Regular"/>
                <a:ea typeface="Oswald Regular"/>
                <a:cs typeface="Oswald Regular"/>
                <a:sym typeface="Oswald Regular"/>
              </a:rPr>
              <a:t>FISH denature dsDNA to ssDNA (break the bonds between various proteins) and then hyperdizate them to dsDNA again (bring hybride stranded that has fluorophore “radiant stain” and tagging of it, after that impeding of the hybride DNA with the patient DNA to become a “Double Stranded DNA”).</a:t>
            </a:r>
            <a:endParaRPr sz="1300">
              <a:solidFill>
                <a:srgbClr val="6AA84F"/>
              </a:solidFill>
              <a:latin typeface="Oswald Regular"/>
              <a:ea typeface="Oswald Regular"/>
              <a:cs typeface="Oswald Regular"/>
              <a:sym typeface="Oswald Regular"/>
            </a:endParaRPr>
          </a:p>
          <a:p>
            <a:pPr indent="-311150" lvl="0" marL="457200" rtl="0" algn="just">
              <a:lnSpc>
                <a:spcPct val="115000"/>
              </a:lnSpc>
              <a:spcBef>
                <a:spcPts val="0"/>
              </a:spcBef>
              <a:spcAft>
                <a:spcPts val="0"/>
              </a:spcAft>
              <a:buClr>
                <a:srgbClr val="6AA84F"/>
              </a:buClr>
              <a:buSzPts val="1300"/>
              <a:buFont typeface="Oswald Regular"/>
              <a:buChar char="★"/>
            </a:pPr>
            <a:r>
              <a:rPr lang="en" sz="1300">
                <a:solidFill>
                  <a:srgbClr val="6AA84F"/>
                </a:solidFill>
                <a:latin typeface="Oswald Regular"/>
                <a:ea typeface="Oswald Regular"/>
                <a:cs typeface="Oswald Regular"/>
                <a:sym typeface="Oswald Regular"/>
              </a:rPr>
              <a:t>SISH: (Silver in situ hybridization) technique (molecular technique): Same as FISH but we use silver stain.</a:t>
            </a:r>
            <a:endParaRPr sz="1300">
              <a:solidFill>
                <a:srgbClr val="6AA84F"/>
              </a:solidFill>
              <a:latin typeface="Oswald Regular"/>
              <a:ea typeface="Oswald Regular"/>
              <a:cs typeface="Oswald Regular"/>
              <a:sym typeface="Oswald Regular"/>
            </a:endParaRPr>
          </a:p>
        </p:txBody>
      </p:sp>
      <p:pic>
        <p:nvPicPr>
          <p:cNvPr id="118" name="Google Shape;118;p18"/>
          <p:cNvPicPr preferRelativeResize="0"/>
          <p:nvPr/>
        </p:nvPicPr>
        <p:blipFill rotWithShape="1">
          <a:blip r:embed="rId3">
            <a:alphaModFix/>
          </a:blip>
          <a:srcRect b="0" l="0" r="0" t="0"/>
          <a:stretch/>
        </p:blipFill>
        <p:spPr>
          <a:xfrm>
            <a:off x="659150" y="3485624"/>
            <a:ext cx="1731600" cy="909600"/>
          </a:xfrm>
          <a:prstGeom prst="roundRect">
            <a:avLst>
              <a:gd fmla="val 7101" name="adj"/>
            </a:avLst>
          </a:prstGeom>
          <a:noFill/>
          <a:ln>
            <a:noFill/>
          </a:ln>
        </p:spPr>
      </p:pic>
      <p:pic>
        <p:nvPicPr>
          <p:cNvPr id="119" name="Google Shape;119;p18"/>
          <p:cNvPicPr preferRelativeResize="0"/>
          <p:nvPr/>
        </p:nvPicPr>
        <p:blipFill>
          <a:blip r:embed="rId4">
            <a:alphaModFix/>
          </a:blip>
          <a:stretch>
            <a:fillRect/>
          </a:stretch>
        </p:blipFill>
        <p:spPr>
          <a:xfrm>
            <a:off x="7478024" y="318678"/>
            <a:ext cx="1128300" cy="1306800"/>
          </a:xfrm>
          <a:prstGeom prst="roundRect">
            <a:avLst>
              <a:gd fmla="val 16667" name="adj"/>
            </a:avLst>
          </a:prstGeom>
          <a:noFill/>
          <a:ln>
            <a:noFill/>
          </a:ln>
        </p:spPr>
      </p:pic>
      <p:pic>
        <p:nvPicPr>
          <p:cNvPr id="120" name="Google Shape;120;p18"/>
          <p:cNvPicPr preferRelativeResize="0"/>
          <p:nvPr/>
        </p:nvPicPr>
        <p:blipFill rotWithShape="1">
          <a:blip r:embed="rId5">
            <a:alphaModFix/>
          </a:blip>
          <a:srcRect b="0" l="0" r="0" t="0"/>
          <a:stretch/>
        </p:blipFill>
        <p:spPr>
          <a:xfrm>
            <a:off x="894651" y="4447794"/>
            <a:ext cx="1260600" cy="843839"/>
          </a:xfrm>
          <a:prstGeom prst="rect">
            <a:avLst/>
          </a:prstGeom>
          <a:noFill/>
          <a:ln>
            <a:noFill/>
          </a:ln>
        </p:spPr>
      </p:pic>
      <p:sp>
        <p:nvSpPr>
          <p:cNvPr id="121" name="Google Shape;121;p18"/>
          <p:cNvSpPr txBox="1"/>
          <p:nvPr/>
        </p:nvSpPr>
        <p:spPr>
          <a:xfrm>
            <a:off x="463100" y="5206025"/>
            <a:ext cx="2123700" cy="26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latin typeface="Oswald Regular"/>
                <a:ea typeface="Oswald Regular"/>
                <a:cs typeface="Oswald Regular"/>
                <a:sym typeface="Oswald Regular"/>
              </a:rPr>
              <a:t>Schematic illustration of FISH technique</a:t>
            </a:r>
            <a:endParaRPr sz="1000">
              <a:latin typeface="Oswald Regular"/>
              <a:ea typeface="Oswald Regular"/>
              <a:cs typeface="Oswald Regular"/>
              <a:sym typeface="Oswald Regular"/>
            </a:endParaRPr>
          </a:p>
        </p:txBody>
      </p:sp>
      <p:pic>
        <p:nvPicPr>
          <p:cNvPr id="122" name="Google Shape;122;p18"/>
          <p:cNvPicPr preferRelativeResize="0"/>
          <p:nvPr/>
        </p:nvPicPr>
        <p:blipFill>
          <a:blip r:embed="rId6">
            <a:alphaModFix/>
          </a:blip>
          <a:stretch>
            <a:fillRect/>
          </a:stretch>
        </p:blipFill>
        <p:spPr>
          <a:xfrm>
            <a:off x="6007409" y="3551425"/>
            <a:ext cx="1360200" cy="1020000"/>
          </a:xfrm>
          <a:prstGeom prst="roundRect">
            <a:avLst>
              <a:gd fmla="val 16667" name="adj"/>
            </a:avLst>
          </a:prstGeom>
          <a:noFill/>
          <a:ln>
            <a:noFill/>
          </a:ln>
        </p:spPr>
      </p:pic>
      <p:pic>
        <p:nvPicPr>
          <p:cNvPr id="123" name="Google Shape;123;p18"/>
          <p:cNvPicPr preferRelativeResize="0"/>
          <p:nvPr/>
        </p:nvPicPr>
        <p:blipFill>
          <a:blip r:embed="rId7">
            <a:alphaModFix/>
          </a:blip>
          <a:stretch>
            <a:fillRect/>
          </a:stretch>
        </p:blipFill>
        <p:spPr>
          <a:xfrm>
            <a:off x="7478034" y="3551438"/>
            <a:ext cx="1360200" cy="1020000"/>
          </a:xfrm>
          <a:prstGeom prst="roundRect">
            <a:avLst>
              <a:gd fmla="val 16667" name="adj"/>
            </a:avLst>
          </a:prstGeom>
          <a:noFill/>
          <a:ln>
            <a:noFill/>
          </a:ln>
        </p:spPr>
      </p:pic>
      <p:pic>
        <p:nvPicPr>
          <p:cNvPr id="124" name="Google Shape;124;p18"/>
          <p:cNvPicPr preferRelativeResize="0"/>
          <p:nvPr/>
        </p:nvPicPr>
        <p:blipFill>
          <a:blip r:embed="rId8">
            <a:alphaModFix/>
          </a:blip>
          <a:stretch>
            <a:fillRect/>
          </a:stretch>
        </p:blipFill>
        <p:spPr>
          <a:xfrm>
            <a:off x="2997810" y="3615463"/>
            <a:ext cx="1329300" cy="1020000"/>
          </a:xfrm>
          <a:prstGeom prst="roundRect">
            <a:avLst>
              <a:gd fmla="val 16667" name="adj"/>
            </a:avLst>
          </a:prstGeom>
          <a:noFill/>
          <a:ln>
            <a:noFill/>
          </a:ln>
        </p:spPr>
      </p:pic>
      <p:pic>
        <p:nvPicPr>
          <p:cNvPr id="125" name="Google Shape;125;p18"/>
          <p:cNvPicPr preferRelativeResize="0"/>
          <p:nvPr/>
        </p:nvPicPr>
        <p:blipFill>
          <a:blip r:embed="rId9">
            <a:alphaModFix/>
          </a:blip>
          <a:stretch>
            <a:fillRect/>
          </a:stretch>
        </p:blipFill>
        <p:spPr>
          <a:xfrm>
            <a:off x="4536960" y="3615463"/>
            <a:ext cx="1260600" cy="950100"/>
          </a:xfrm>
          <a:prstGeom prst="roundRect">
            <a:avLst>
              <a:gd fmla="val 16667" name="adj"/>
            </a:avLst>
          </a:prstGeom>
          <a:noFill/>
          <a:ln>
            <a:noFill/>
          </a:ln>
        </p:spPr>
      </p:pic>
      <p:sp>
        <p:nvSpPr>
          <p:cNvPr id="126" name="Google Shape;126;p18"/>
          <p:cNvSpPr txBox="1"/>
          <p:nvPr/>
        </p:nvSpPr>
        <p:spPr>
          <a:xfrm>
            <a:off x="6201594" y="5049612"/>
            <a:ext cx="2348700" cy="299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latin typeface="Oswald Regular"/>
                <a:ea typeface="Oswald Regular"/>
                <a:cs typeface="Oswald Regular"/>
                <a:sym typeface="Oswald Regular"/>
              </a:rPr>
              <a:t>Fluorescence in situ hybridization image</a:t>
            </a:r>
            <a:endParaRPr sz="1000">
              <a:latin typeface="Oswald Regular"/>
              <a:ea typeface="Oswald Regular"/>
              <a:cs typeface="Oswald Regular"/>
              <a:sym typeface="Oswald Regular"/>
            </a:endParaRPr>
          </a:p>
        </p:txBody>
      </p:sp>
      <p:sp>
        <p:nvSpPr>
          <p:cNvPr id="127" name="Google Shape;127;p18"/>
          <p:cNvSpPr txBox="1"/>
          <p:nvPr/>
        </p:nvSpPr>
        <p:spPr>
          <a:xfrm>
            <a:off x="2966834" y="4657038"/>
            <a:ext cx="1360200" cy="48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000">
                <a:latin typeface="Oswald Regular"/>
                <a:ea typeface="Oswald Regular"/>
                <a:cs typeface="Oswald Regular"/>
                <a:sym typeface="Oswald Regular"/>
              </a:rPr>
              <a:t>Silver in situ hybridization image</a:t>
            </a:r>
            <a:endParaRPr sz="1000">
              <a:latin typeface="Oswald Regular"/>
              <a:ea typeface="Oswald Regular"/>
              <a:cs typeface="Oswald Regular"/>
              <a:sym typeface="Oswald Regular"/>
            </a:endParaRPr>
          </a:p>
          <a:p>
            <a:pPr indent="0" lvl="0" marL="0" rtl="0" algn="ctr">
              <a:lnSpc>
                <a:spcPct val="115000"/>
              </a:lnSpc>
              <a:spcBef>
                <a:spcPts val="0"/>
              </a:spcBef>
              <a:spcAft>
                <a:spcPts val="0"/>
              </a:spcAft>
              <a:buNone/>
            </a:pPr>
            <a:r>
              <a:t/>
            </a:r>
            <a:endParaRPr sz="1000">
              <a:latin typeface="Oswald Regular"/>
              <a:ea typeface="Oswald Regular"/>
              <a:cs typeface="Oswald Regular"/>
              <a:sym typeface="Oswald Regular"/>
            </a:endParaRPr>
          </a:p>
          <a:p>
            <a:pPr indent="0" lvl="0" marL="0" rtl="0" algn="ctr">
              <a:lnSpc>
                <a:spcPct val="115000"/>
              </a:lnSpc>
              <a:spcBef>
                <a:spcPts val="0"/>
              </a:spcBef>
              <a:spcAft>
                <a:spcPts val="0"/>
              </a:spcAft>
              <a:buNone/>
            </a:pPr>
            <a:r>
              <a:t/>
            </a:r>
            <a:endParaRPr sz="1000">
              <a:latin typeface="Oswald Regular"/>
              <a:ea typeface="Oswald Regular"/>
              <a:cs typeface="Oswald Regular"/>
              <a:sym typeface="Oswald Regular"/>
            </a:endParaRPr>
          </a:p>
          <a:p>
            <a:pPr indent="0" lvl="0" marL="0" rtl="0" algn="ctr">
              <a:lnSpc>
                <a:spcPct val="115000"/>
              </a:lnSpc>
              <a:spcBef>
                <a:spcPts val="0"/>
              </a:spcBef>
              <a:spcAft>
                <a:spcPts val="0"/>
              </a:spcAft>
              <a:buNone/>
            </a:pPr>
            <a:r>
              <a:t/>
            </a:r>
            <a:endParaRPr sz="1000">
              <a:latin typeface="Oswald Regular"/>
              <a:ea typeface="Oswald Regular"/>
              <a:cs typeface="Oswald Regular"/>
              <a:sym typeface="Oswald Regular"/>
            </a:endParaRPr>
          </a:p>
        </p:txBody>
      </p:sp>
      <p:sp>
        <p:nvSpPr>
          <p:cNvPr id="128" name="Google Shape;128;p18"/>
          <p:cNvSpPr txBox="1"/>
          <p:nvPr/>
        </p:nvSpPr>
        <p:spPr>
          <a:xfrm>
            <a:off x="4487147" y="4571438"/>
            <a:ext cx="1360200" cy="48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latin typeface="Oswald Regular"/>
                <a:ea typeface="Oswald Regular"/>
                <a:cs typeface="Oswald Regular"/>
                <a:sym typeface="Oswald Regular"/>
              </a:rPr>
              <a:t>Dual-color silver in situ hybridization (SISH) image</a:t>
            </a:r>
            <a:endParaRPr sz="1000">
              <a:latin typeface="Oswald Regular"/>
              <a:ea typeface="Oswald Regular"/>
              <a:cs typeface="Oswald Regular"/>
              <a:sym typeface="Oswald Regular"/>
            </a:endParaRPr>
          </a:p>
        </p:txBody>
      </p:sp>
      <p:pic>
        <p:nvPicPr>
          <p:cNvPr id="129" name="Google Shape;129;p18">
            <a:hlinkClick r:id="rId10"/>
          </p:cNvPr>
          <p:cNvPicPr preferRelativeResize="0"/>
          <p:nvPr/>
        </p:nvPicPr>
        <p:blipFill>
          <a:blip r:embed="rId11">
            <a:alphaModFix/>
          </a:blip>
          <a:stretch>
            <a:fillRect/>
          </a:stretch>
        </p:blipFill>
        <p:spPr>
          <a:xfrm>
            <a:off x="3261440" y="413536"/>
            <a:ext cx="299700" cy="299700"/>
          </a:xfrm>
          <a:prstGeom prst="rect">
            <a:avLst/>
          </a:prstGeom>
          <a:noFill/>
          <a:ln>
            <a:noFill/>
          </a:ln>
        </p:spPr>
      </p:pic>
      <p:sp>
        <p:nvSpPr>
          <p:cNvPr id="130" name="Google Shape;130;p18"/>
          <p:cNvSpPr txBox="1"/>
          <p:nvPr/>
        </p:nvSpPr>
        <p:spPr>
          <a:xfrm>
            <a:off x="6007397" y="4565563"/>
            <a:ext cx="1360200" cy="48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6AA84F"/>
                </a:solidFill>
                <a:latin typeface="Oswald Regular"/>
                <a:ea typeface="Oswald Regular"/>
                <a:cs typeface="Oswald Regular"/>
                <a:sym typeface="Oswald Regular"/>
              </a:rPr>
              <a:t>Negative for HER2 receptor</a:t>
            </a:r>
            <a:endParaRPr sz="1000">
              <a:solidFill>
                <a:srgbClr val="6AA84F"/>
              </a:solidFill>
              <a:latin typeface="Oswald Regular"/>
              <a:ea typeface="Oswald Regular"/>
              <a:cs typeface="Oswald Regular"/>
              <a:sym typeface="Oswald Regular"/>
            </a:endParaRPr>
          </a:p>
        </p:txBody>
      </p:sp>
      <p:sp>
        <p:nvSpPr>
          <p:cNvPr id="131" name="Google Shape;131;p18"/>
          <p:cNvSpPr txBox="1"/>
          <p:nvPr/>
        </p:nvSpPr>
        <p:spPr>
          <a:xfrm>
            <a:off x="7527950" y="4565575"/>
            <a:ext cx="1329300" cy="48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6AA84F"/>
                </a:solidFill>
                <a:latin typeface="Oswald Regular"/>
                <a:ea typeface="Oswald Regular"/>
                <a:cs typeface="Oswald Regular"/>
                <a:sym typeface="Oswald Regular"/>
              </a:rPr>
              <a:t>Positive For HER2 receptor</a:t>
            </a:r>
            <a:endParaRPr sz="1000">
              <a:solidFill>
                <a:srgbClr val="6AA84F"/>
              </a:solidFill>
              <a:latin typeface="Oswald Regular"/>
              <a:ea typeface="Oswald Regular"/>
              <a:cs typeface="Oswald Regular"/>
              <a:sym typeface="Oswald Regul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9"/>
          <p:cNvSpPr txBox="1"/>
          <p:nvPr/>
        </p:nvSpPr>
        <p:spPr>
          <a:xfrm>
            <a:off x="8873988" y="5402111"/>
            <a:ext cx="2700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76C51"/>
                </a:solidFill>
                <a:latin typeface="Barlow Condensed Black"/>
                <a:ea typeface="Barlow Condensed Black"/>
                <a:cs typeface="Barlow Condensed Black"/>
                <a:sym typeface="Barlow Condensed Black"/>
              </a:rPr>
              <a:t>5</a:t>
            </a:r>
            <a:endParaRPr>
              <a:solidFill>
                <a:srgbClr val="876C51"/>
              </a:solidFill>
              <a:latin typeface="Barlow Condensed Black"/>
              <a:ea typeface="Barlow Condensed Black"/>
              <a:cs typeface="Barlow Condensed Black"/>
              <a:sym typeface="Barlow Condensed Black"/>
            </a:endParaRPr>
          </a:p>
        </p:txBody>
      </p:sp>
      <p:graphicFrame>
        <p:nvGraphicFramePr>
          <p:cNvPr id="137" name="Google Shape;137;p19"/>
          <p:cNvGraphicFramePr/>
          <p:nvPr/>
        </p:nvGraphicFramePr>
        <p:xfrm>
          <a:off x="580375" y="849670"/>
          <a:ext cx="3000000" cy="3000000"/>
        </p:xfrm>
        <a:graphic>
          <a:graphicData uri="http://schemas.openxmlformats.org/drawingml/2006/table">
            <a:tbl>
              <a:tblPr>
                <a:noFill/>
                <a:tableStyleId>{BF3CED3A-B312-4930-9826-492C942259BA}</a:tableStyleId>
              </a:tblPr>
              <a:tblGrid>
                <a:gridCol w="1596650"/>
                <a:gridCol w="1596650"/>
                <a:gridCol w="1596650"/>
                <a:gridCol w="1596650"/>
                <a:gridCol w="1596650"/>
              </a:tblGrid>
              <a:tr h="170625">
                <a:tc gridSpan="5">
                  <a:txBody>
                    <a:bodyPr/>
                    <a:lstStyle/>
                    <a:p>
                      <a:pPr indent="0" lvl="0" marL="0" rtl="0" algn="ctr">
                        <a:spcBef>
                          <a:spcPts val="0"/>
                        </a:spcBef>
                        <a:spcAft>
                          <a:spcPts val="0"/>
                        </a:spcAft>
                        <a:buNone/>
                      </a:pPr>
                      <a:r>
                        <a:rPr lang="en">
                          <a:latin typeface="Oswald"/>
                          <a:ea typeface="Oswald"/>
                          <a:cs typeface="Oswald"/>
                          <a:sym typeface="Oswald"/>
                        </a:rPr>
                        <a:t>Immunophenotyping as a Surrogate for Molecular Category Using Estrogen Receptor and HER2 Status</a:t>
                      </a:r>
                      <a:endParaRPr>
                        <a:latin typeface="Oswald"/>
                        <a:ea typeface="Oswald"/>
                        <a:cs typeface="Oswald"/>
                        <a:sym typeface="Oswald"/>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B2C9"/>
                    </a:solidFill>
                  </a:tcPr>
                </a:tc>
                <a:tc hMerge="1"/>
                <a:tc hMerge="1"/>
                <a:tc hMerge="1"/>
                <a:tc hMerge="1"/>
              </a:tr>
              <a:tr h="170625">
                <a:tc gridSpan="5">
                  <a:txBody>
                    <a:bodyPr/>
                    <a:lstStyle/>
                    <a:p>
                      <a:pPr indent="0" lvl="0" marL="0" rtl="0" algn="ctr">
                        <a:spcBef>
                          <a:spcPts val="0"/>
                        </a:spcBef>
                        <a:spcAft>
                          <a:spcPts val="0"/>
                        </a:spcAft>
                        <a:buNone/>
                      </a:pPr>
                      <a:r>
                        <a:rPr lang="en">
                          <a:latin typeface="Oswald"/>
                          <a:ea typeface="Oswald"/>
                          <a:cs typeface="Oswald"/>
                          <a:sym typeface="Oswald"/>
                        </a:rPr>
                        <a:t>Molecular Category</a:t>
                      </a:r>
                      <a:endParaRPr>
                        <a:latin typeface="Oswald"/>
                        <a:ea typeface="Oswald"/>
                        <a:cs typeface="Oswald"/>
                        <a:sym typeface="Oswald"/>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E7EE"/>
                    </a:solidFill>
                  </a:tcPr>
                </a:tc>
                <a:tc hMerge="1"/>
                <a:tc hMerge="1"/>
                <a:tc hMerge="1"/>
                <a:tc hMerge="1"/>
              </a:tr>
              <a:tr h="172200">
                <a:tc>
                  <a:txBody>
                    <a:bodyPr/>
                    <a:lstStyle/>
                    <a:p>
                      <a:pPr indent="0" lvl="0" marL="0" rtl="0" algn="ctr">
                        <a:spcBef>
                          <a:spcPts val="0"/>
                        </a:spcBef>
                        <a:spcAft>
                          <a:spcPts val="0"/>
                        </a:spcAft>
                        <a:buNone/>
                      </a:pPr>
                      <a:r>
                        <a:t/>
                      </a:r>
                      <a:endParaRPr>
                        <a:latin typeface="Oswald Regular"/>
                        <a:ea typeface="Oswald Regular"/>
                        <a:cs typeface="Oswald Regular"/>
                        <a:sym typeface="Oswald Regular"/>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Oswald Regular"/>
                          <a:ea typeface="Oswald Regular"/>
                          <a:cs typeface="Oswald Regular"/>
                          <a:sym typeface="Oswald Regular"/>
                        </a:rPr>
                        <a:t>Luminal A</a:t>
                      </a:r>
                      <a:endParaRPr>
                        <a:solidFill>
                          <a:srgbClr val="000000"/>
                        </a:solidFill>
                        <a:latin typeface="Oswald Regular"/>
                        <a:ea typeface="Oswald Regular"/>
                        <a:cs typeface="Oswald Regular"/>
                        <a:sym typeface="Oswald Regular"/>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Oswald Regular"/>
                          <a:ea typeface="Oswald Regular"/>
                          <a:cs typeface="Oswald Regular"/>
                          <a:sym typeface="Oswald Regular"/>
                        </a:rPr>
                        <a:t>Luminal </a:t>
                      </a:r>
                      <a:r>
                        <a:rPr lang="en">
                          <a:solidFill>
                            <a:schemeClr val="dk1"/>
                          </a:solidFill>
                          <a:latin typeface="Oswald Regular"/>
                          <a:ea typeface="Oswald Regular"/>
                          <a:cs typeface="Oswald Regular"/>
                          <a:sym typeface="Oswald Regular"/>
                        </a:rPr>
                        <a:t>B</a:t>
                      </a:r>
                      <a:endParaRPr>
                        <a:latin typeface="Oswald Regular"/>
                        <a:ea typeface="Oswald Regular"/>
                        <a:cs typeface="Oswald Regular"/>
                        <a:sym typeface="Oswald Regular"/>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Oswald Regular"/>
                          <a:ea typeface="Oswald Regular"/>
                          <a:cs typeface="Oswald Regular"/>
                          <a:sym typeface="Oswald Regular"/>
                        </a:rPr>
                        <a:t>HER2</a:t>
                      </a:r>
                      <a:endParaRPr>
                        <a:latin typeface="Oswald Regular"/>
                        <a:ea typeface="Oswald Regular"/>
                        <a:cs typeface="Oswald Regular"/>
                        <a:sym typeface="Oswald Regular"/>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Oswald Regular"/>
                          <a:ea typeface="Oswald Regular"/>
                          <a:cs typeface="Oswald Regular"/>
                          <a:sym typeface="Oswald Regular"/>
                        </a:rPr>
                        <a:t>Basal-like</a:t>
                      </a:r>
                      <a:endParaRPr>
                        <a:solidFill>
                          <a:schemeClr val="dk1"/>
                        </a:solidFill>
                        <a:latin typeface="Oswald Regular"/>
                        <a:ea typeface="Oswald Regular"/>
                        <a:cs typeface="Oswald Regular"/>
                        <a:sym typeface="Oswald Regular"/>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225750">
                <a:tc>
                  <a:txBody>
                    <a:bodyPr/>
                    <a:lstStyle/>
                    <a:p>
                      <a:pPr indent="0" lvl="0" marL="0" rtl="0" algn="ctr">
                        <a:spcBef>
                          <a:spcPts val="0"/>
                        </a:spcBef>
                        <a:spcAft>
                          <a:spcPts val="0"/>
                        </a:spcAft>
                        <a:buNone/>
                      </a:pPr>
                      <a:r>
                        <a:rPr lang="en">
                          <a:solidFill>
                            <a:srgbClr val="FF0000"/>
                          </a:solidFill>
                          <a:latin typeface="Oswald Regular"/>
                          <a:ea typeface="Oswald Regular"/>
                          <a:cs typeface="Oswald Regular"/>
                          <a:sym typeface="Oswald Regular"/>
                        </a:rPr>
                        <a:t>ER</a:t>
                      </a:r>
                      <a:endParaRPr>
                        <a:solidFill>
                          <a:srgbClr val="FF0000"/>
                        </a:solidFill>
                        <a:latin typeface="Oswald Regular"/>
                        <a:ea typeface="Oswald Regular"/>
                        <a:cs typeface="Oswald Regular"/>
                        <a:sym typeface="Oswald Regular"/>
                      </a:endParaRPr>
                    </a:p>
                    <a:p>
                      <a:pPr indent="0" lvl="0" marL="0" rtl="0" algn="ctr">
                        <a:spcBef>
                          <a:spcPts val="0"/>
                        </a:spcBef>
                        <a:spcAft>
                          <a:spcPts val="0"/>
                        </a:spcAft>
                        <a:buNone/>
                      </a:pPr>
                      <a:r>
                        <a:rPr lang="en" sz="900">
                          <a:solidFill>
                            <a:srgbClr val="B7B7B7"/>
                          </a:solidFill>
                          <a:latin typeface="Oswald Regular"/>
                          <a:ea typeface="Oswald Regular"/>
                          <a:cs typeface="Oswald Regular"/>
                          <a:sym typeface="Oswald Regular"/>
                        </a:rPr>
                        <a:t>(Estrogen Receptor)</a:t>
                      </a:r>
                      <a:endParaRPr sz="900">
                        <a:solidFill>
                          <a:srgbClr val="B7B7B7"/>
                        </a:solidFill>
                        <a:latin typeface="Oswald Regular"/>
                        <a:ea typeface="Oswald Regular"/>
                        <a:cs typeface="Oswald Regular"/>
                        <a:sym typeface="Oswald Regular"/>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Oswald"/>
                          <a:ea typeface="Oswald"/>
                          <a:cs typeface="Oswald"/>
                          <a:sym typeface="Oswald"/>
                        </a:rPr>
                        <a:t>+</a:t>
                      </a:r>
                      <a:endParaRPr b="1">
                        <a:solidFill>
                          <a:srgbClr val="000000"/>
                        </a:solidFill>
                        <a:latin typeface="Oswald"/>
                        <a:ea typeface="Oswald"/>
                        <a:cs typeface="Oswald"/>
                        <a:sym typeface="Oswald"/>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Oswald"/>
                          <a:ea typeface="Oswald"/>
                          <a:cs typeface="Oswald"/>
                          <a:sym typeface="Oswald"/>
                        </a:rPr>
                        <a:t>+</a:t>
                      </a:r>
                      <a:endParaRPr b="1">
                        <a:solidFill>
                          <a:srgbClr val="000000"/>
                        </a:solidFill>
                        <a:latin typeface="Oswald"/>
                        <a:ea typeface="Oswald"/>
                        <a:cs typeface="Oswald"/>
                        <a:sym typeface="Oswald"/>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Oswald Regular"/>
                          <a:ea typeface="Oswald Regular"/>
                          <a:cs typeface="Oswald Regular"/>
                          <a:sym typeface="Oswald Regular"/>
                        </a:rPr>
                        <a:t>-</a:t>
                      </a:r>
                      <a:endParaRPr>
                        <a:latin typeface="Oswald Regular"/>
                        <a:ea typeface="Oswald Regular"/>
                        <a:cs typeface="Oswald Regular"/>
                        <a:sym typeface="Oswald Regular"/>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Oswald Regular"/>
                          <a:ea typeface="Oswald Regular"/>
                          <a:cs typeface="Oswald Regular"/>
                          <a:sym typeface="Oswald Regular"/>
                        </a:rPr>
                        <a:t>-</a:t>
                      </a:r>
                      <a:endParaRPr>
                        <a:latin typeface="Oswald Regular"/>
                        <a:ea typeface="Oswald Regular"/>
                        <a:cs typeface="Oswald Regular"/>
                        <a:sym typeface="Oswald Regular"/>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225750">
                <a:tc>
                  <a:txBody>
                    <a:bodyPr/>
                    <a:lstStyle/>
                    <a:p>
                      <a:pPr indent="0" lvl="0" marL="0" rtl="0" algn="ctr">
                        <a:spcBef>
                          <a:spcPts val="0"/>
                        </a:spcBef>
                        <a:spcAft>
                          <a:spcPts val="0"/>
                        </a:spcAft>
                        <a:buNone/>
                      </a:pPr>
                      <a:r>
                        <a:rPr lang="en">
                          <a:latin typeface="Oswald Regular"/>
                          <a:ea typeface="Oswald Regular"/>
                          <a:cs typeface="Oswald Regular"/>
                          <a:sym typeface="Oswald Regular"/>
                        </a:rPr>
                        <a:t>PR</a:t>
                      </a:r>
                      <a:endParaRPr>
                        <a:latin typeface="Oswald Regular"/>
                        <a:ea typeface="Oswald Regular"/>
                        <a:cs typeface="Oswald Regular"/>
                        <a:sym typeface="Oswald Regular"/>
                      </a:endParaRPr>
                    </a:p>
                    <a:p>
                      <a:pPr indent="0" lvl="0" marL="0" rtl="0" algn="ctr">
                        <a:spcBef>
                          <a:spcPts val="0"/>
                        </a:spcBef>
                        <a:spcAft>
                          <a:spcPts val="0"/>
                        </a:spcAft>
                        <a:buClr>
                          <a:schemeClr val="dk1"/>
                        </a:buClr>
                        <a:buSzPts val="1100"/>
                        <a:buFont typeface="Arial"/>
                        <a:buNone/>
                      </a:pPr>
                      <a:r>
                        <a:rPr lang="en" sz="900">
                          <a:solidFill>
                            <a:srgbClr val="B7B7B7"/>
                          </a:solidFill>
                          <a:latin typeface="Oswald Regular"/>
                          <a:ea typeface="Oswald Regular"/>
                          <a:cs typeface="Oswald Regular"/>
                          <a:sym typeface="Oswald Regular"/>
                        </a:rPr>
                        <a:t>(Progesterone Receptor)</a:t>
                      </a:r>
                      <a:endParaRPr sz="900">
                        <a:solidFill>
                          <a:srgbClr val="B7B7B7"/>
                        </a:solidFill>
                        <a:latin typeface="Oswald Regular"/>
                        <a:ea typeface="Oswald Regular"/>
                        <a:cs typeface="Oswald Regular"/>
                        <a:sym typeface="Oswald Regular"/>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Oswald"/>
                          <a:ea typeface="Oswald"/>
                          <a:cs typeface="Oswald"/>
                          <a:sym typeface="Oswald"/>
                        </a:rPr>
                        <a:t>+</a:t>
                      </a:r>
                      <a:endParaRPr b="1">
                        <a:solidFill>
                          <a:srgbClr val="000000"/>
                        </a:solidFill>
                        <a:latin typeface="Oswald"/>
                        <a:ea typeface="Oswald"/>
                        <a:cs typeface="Oswald"/>
                        <a:sym typeface="Oswald"/>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Oswald"/>
                          <a:ea typeface="Oswald"/>
                          <a:cs typeface="Oswald"/>
                          <a:sym typeface="Oswald"/>
                        </a:rPr>
                        <a:t>+</a:t>
                      </a:r>
                      <a:endParaRPr b="1">
                        <a:solidFill>
                          <a:srgbClr val="000000"/>
                        </a:solidFill>
                        <a:latin typeface="Oswald"/>
                        <a:ea typeface="Oswald"/>
                        <a:cs typeface="Oswald"/>
                        <a:sym typeface="Oswald"/>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Oswald Regular"/>
                          <a:ea typeface="Oswald Regular"/>
                          <a:cs typeface="Oswald Regular"/>
                          <a:sym typeface="Oswald Regular"/>
                        </a:rPr>
                        <a:t>-</a:t>
                      </a:r>
                      <a:endParaRPr>
                        <a:latin typeface="Oswald Regular"/>
                        <a:ea typeface="Oswald Regular"/>
                        <a:cs typeface="Oswald Regular"/>
                        <a:sym typeface="Oswald Regular"/>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Oswald Regular"/>
                          <a:ea typeface="Oswald Regular"/>
                          <a:cs typeface="Oswald Regular"/>
                          <a:sym typeface="Oswald Regular"/>
                        </a:rPr>
                        <a:t>-</a:t>
                      </a:r>
                      <a:endParaRPr>
                        <a:latin typeface="Oswald Regular"/>
                        <a:ea typeface="Oswald Regular"/>
                        <a:cs typeface="Oswald Regular"/>
                        <a:sym typeface="Oswald Regular"/>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170625">
                <a:tc>
                  <a:txBody>
                    <a:bodyPr/>
                    <a:lstStyle/>
                    <a:p>
                      <a:pPr indent="0" lvl="0" marL="0" rtl="0" algn="ctr">
                        <a:spcBef>
                          <a:spcPts val="0"/>
                        </a:spcBef>
                        <a:spcAft>
                          <a:spcPts val="0"/>
                        </a:spcAft>
                        <a:buNone/>
                      </a:pPr>
                      <a:r>
                        <a:rPr lang="en">
                          <a:solidFill>
                            <a:srgbClr val="FF0000"/>
                          </a:solidFill>
                          <a:latin typeface="Oswald Regular"/>
                          <a:ea typeface="Oswald Regular"/>
                          <a:cs typeface="Oswald Regular"/>
                          <a:sym typeface="Oswald Regular"/>
                        </a:rPr>
                        <a:t>HER2</a:t>
                      </a:r>
                      <a:endParaRPr>
                        <a:solidFill>
                          <a:srgbClr val="FF0000"/>
                        </a:solidFill>
                        <a:latin typeface="Oswald Regular"/>
                        <a:ea typeface="Oswald Regular"/>
                        <a:cs typeface="Oswald Regular"/>
                        <a:sym typeface="Oswald Regular"/>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Oswald Regular"/>
                          <a:ea typeface="Oswald Regular"/>
                          <a:cs typeface="Oswald Regular"/>
                          <a:sym typeface="Oswald Regular"/>
                        </a:rPr>
                        <a:t>-</a:t>
                      </a:r>
                      <a:endParaRPr>
                        <a:solidFill>
                          <a:srgbClr val="000000"/>
                        </a:solidFill>
                        <a:latin typeface="Oswald Regular"/>
                        <a:ea typeface="Oswald Regular"/>
                        <a:cs typeface="Oswald Regular"/>
                        <a:sym typeface="Oswald Regular"/>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Oswald"/>
                          <a:ea typeface="Oswald"/>
                          <a:cs typeface="Oswald"/>
                          <a:sym typeface="Oswald"/>
                        </a:rPr>
                        <a:t>+</a:t>
                      </a:r>
                      <a:endParaRPr b="1">
                        <a:solidFill>
                          <a:srgbClr val="000000"/>
                        </a:solidFill>
                        <a:latin typeface="Oswald"/>
                        <a:ea typeface="Oswald"/>
                        <a:cs typeface="Oswald"/>
                        <a:sym typeface="Oswald"/>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Oswald"/>
                          <a:ea typeface="Oswald"/>
                          <a:cs typeface="Oswald"/>
                          <a:sym typeface="Oswald"/>
                        </a:rPr>
                        <a:t>+</a:t>
                      </a:r>
                      <a:endParaRPr b="1">
                        <a:latin typeface="Oswald"/>
                        <a:ea typeface="Oswald"/>
                        <a:cs typeface="Oswald"/>
                        <a:sym typeface="Oswald"/>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Oswald Regular"/>
                          <a:ea typeface="Oswald Regular"/>
                          <a:cs typeface="Oswald Regular"/>
                          <a:sym typeface="Oswald Regular"/>
                        </a:rPr>
                        <a:t>-</a:t>
                      </a:r>
                      <a:endParaRPr>
                        <a:latin typeface="Oswald Regular"/>
                        <a:ea typeface="Oswald Regular"/>
                        <a:cs typeface="Oswald Regular"/>
                        <a:sym typeface="Oswald Regular"/>
                      </a:endParaRPr>
                    </a:p>
                  </a:txBody>
                  <a:tcPr marT="101575" marB="10157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bl>
          </a:graphicData>
        </a:graphic>
      </p:graphicFrame>
      <p:sp>
        <p:nvSpPr>
          <p:cNvPr id="138" name="Google Shape;138;p19"/>
          <p:cNvSpPr txBox="1"/>
          <p:nvPr/>
        </p:nvSpPr>
        <p:spPr>
          <a:xfrm>
            <a:off x="308100" y="318667"/>
            <a:ext cx="8527800" cy="53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rgbClr val="876C51"/>
                </a:solidFill>
                <a:latin typeface="Oswald"/>
                <a:ea typeface="Oswald"/>
                <a:cs typeface="Oswald"/>
                <a:sym typeface="Oswald"/>
              </a:rPr>
              <a:t>Classifications (Types) of Breast Cancer </a:t>
            </a:r>
            <a:r>
              <a:rPr b="1" lang="en" sz="2000">
                <a:solidFill>
                  <a:srgbClr val="FF0000"/>
                </a:solidFill>
                <a:latin typeface="Oswald"/>
                <a:ea typeface="Oswald"/>
                <a:cs typeface="Oswald"/>
                <a:sym typeface="Oswald"/>
              </a:rPr>
              <a:t>(Important)</a:t>
            </a:r>
            <a:endParaRPr b="1" sz="2000">
              <a:solidFill>
                <a:srgbClr val="FF0000"/>
              </a:solidFill>
              <a:latin typeface="Oswald"/>
              <a:ea typeface="Oswald"/>
              <a:cs typeface="Oswald"/>
              <a:sym typeface="Oswald"/>
            </a:endParaRPr>
          </a:p>
        </p:txBody>
      </p:sp>
      <p:sp>
        <p:nvSpPr>
          <p:cNvPr id="139" name="Google Shape;139;p19"/>
          <p:cNvSpPr txBox="1"/>
          <p:nvPr/>
        </p:nvSpPr>
        <p:spPr>
          <a:xfrm>
            <a:off x="105564" y="3596375"/>
            <a:ext cx="8826900" cy="16836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Clr>
                <a:schemeClr val="dk1"/>
              </a:buClr>
              <a:buSzPts val="1300"/>
              <a:buFont typeface="Oswald Regular"/>
              <a:buChar char="★"/>
            </a:pPr>
            <a:r>
              <a:rPr lang="en" sz="1300">
                <a:solidFill>
                  <a:schemeClr val="dk1"/>
                </a:solidFill>
                <a:latin typeface="Oswald Regular"/>
                <a:ea typeface="Oswald Regular"/>
                <a:cs typeface="Oswald Regular"/>
                <a:sym typeface="Oswald Regular"/>
              </a:rPr>
              <a:t>Four types of breast cancer:</a:t>
            </a:r>
            <a:endParaRPr sz="1300">
              <a:solidFill>
                <a:schemeClr val="dk1"/>
              </a:solidFill>
              <a:latin typeface="Oswald Regular"/>
              <a:ea typeface="Oswald Regular"/>
              <a:cs typeface="Oswald Regular"/>
              <a:sym typeface="Oswald Regular"/>
            </a:endParaRPr>
          </a:p>
          <a:p>
            <a:pPr indent="-304800" lvl="1" marL="914400" rtl="0" algn="just">
              <a:lnSpc>
                <a:spcPct val="115000"/>
              </a:lnSpc>
              <a:spcBef>
                <a:spcPts val="0"/>
              </a:spcBef>
              <a:spcAft>
                <a:spcPts val="0"/>
              </a:spcAft>
              <a:buClr>
                <a:schemeClr val="dk1"/>
              </a:buClr>
              <a:buSzPts val="1200"/>
              <a:buFont typeface="Oswald Regular"/>
              <a:buChar char="○"/>
            </a:pPr>
            <a:r>
              <a:rPr b="1" lang="en" sz="1200">
                <a:solidFill>
                  <a:schemeClr val="dk1"/>
                </a:solidFill>
                <a:latin typeface="Oswald"/>
                <a:ea typeface="Oswald"/>
                <a:cs typeface="Oswald"/>
                <a:sym typeface="Oswald"/>
              </a:rPr>
              <a:t>Luminal A: </a:t>
            </a:r>
            <a:r>
              <a:rPr lang="en" sz="1200">
                <a:solidFill>
                  <a:schemeClr val="dk1"/>
                </a:solidFill>
                <a:latin typeface="Oswald Regular"/>
                <a:ea typeface="Oswald Regular"/>
                <a:cs typeface="Oswald Regular"/>
                <a:sym typeface="Oswald Regular"/>
              </a:rPr>
              <a:t>Estrogen &amp; Progesterone Positive but HER2 Negative. The treatment is Tamoxifen (Anti-Estrogen) therapy.</a:t>
            </a:r>
            <a:endParaRPr sz="1200">
              <a:solidFill>
                <a:schemeClr val="dk1"/>
              </a:solidFill>
              <a:latin typeface="Oswald Regular"/>
              <a:ea typeface="Oswald Regular"/>
              <a:cs typeface="Oswald Regular"/>
              <a:sym typeface="Oswald Regular"/>
            </a:endParaRPr>
          </a:p>
          <a:p>
            <a:pPr indent="-304800" lvl="1" marL="914400" rtl="0" algn="just">
              <a:lnSpc>
                <a:spcPct val="115000"/>
              </a:lnSpc>
              <a:spcBef>
                <a:spcPts val="0"/>
              </a:spcBef>
              <a:spcAft>
                <a:spcPts val="0"/>
              </a:spcAft>
              <a:buClr>
                <a:schemeClr val="dk1"/>
              </a:buClr>
              <a:buSzPts val="1200"/>
              <a:buFont typeface="Oswald Regular"/>
              <a:buChar char="○"/>
            </a:pPr>
            <a:r>
              <a:rPr b="1" lang="en" sz="1200">
                <a:solidFill>
                  <a:schemeClr val="dk1"/>
                </a:solidFill>
                <a:latin typeface="Oswald"/>
                <a:ea typeface="Oswald"/>
                <a:cs typeface="Oswald"/>
                <a:sym typeface="Oswald"/>
              </a:rPr>
              <a:t>Luminal B: </a:t>
            </a:r>
            <a:r>
              <a:rPr lang="en" sz="1200">
                <a:solidFill>
                  <a:schemeClr val="dk1"/>
                </a:solidFill>
                <a:latin typeface="Oswald Regular"/>
                <a:ea typeface="Oswald Regular"/>
                <a:cs typeface="Oswald Regular"/>
                <a:sym typeface="Oswald Regular"/>
              </a:rPr>
              <a:t>Estrogen, Progesterone &amp; HER2 Positive. The treatment is Tamoxifen (Anti-Estrogen) &amp; Herceptin Molecule or Trastuzumab (HER2 receptor antagonist) COMBINED therapy.</a:t>
            </a:r>
            <a:endParaRPr sz="1200">
              <a:solidFill>
                <a:schemeClr val="dk1"/>
              </a:solidFill>
              <a:latin typeface="Oswald Regular"/>
              <a:ea typeface="Oswald Regular"/>
              <a:cs typeface="Oswald Regular"/>
              <a:sym typeface="Oswald Regular"/>
            </a:endParaRPr>
          </a:p>
          <a:p>
            <a:pPr indent="-304800" lvl="1" marL="914400" rtl="0" algn="just">
              <a:lnSpc>
                <a:spcPct val="115000"/>
              </a:lnSpc>
              <a:spcBef>
                <a:spcPts val="0"/>
              </a:spcBef>
              <a:spcAft>
                <a:spcPts val="0"/>
              </a:spcAft>
              <a:buClr>
                <a:schemeClr val="dk1"/>
              </a:buClr>
              <a:buSzPts val="1200"/>
              <a:buFont typeface="Oswald Regular"/>
              <a:buChar char="○"/>
            </a:pPr>
            <a:r>
              <a:rPr b="1" lang="en" sz="1200">
                <a:solidFill>
                  <a:schemeClr val="dk1"/>
                </a:solidFill>
                <a:latin typeface="Oswald"/>
                <a:ea typeface="Oswald"/>
                <a:cs typeface="Oswald"/>
                <a:sym typeface="Oswald"/>
              </a:rPr>
              <a:t>HER2:</a:t>
            </a:r>
            <a:r>
              <a:rPr lang="en" sz="1200">
                <a:solidFill>
                  <a:schemeClr val="dk1"/>
                </a:solidFill>
                <a:latin typeface="Oswald Regular"/>
                <a:ea typeface="Oswald Regular"/>
                <a:cs typeface="Oswald Regular"/>
                <a:sym typeface="Oswald Regular"/>
              </a:rPr>
              <a:t> Estrogen &amp; Progesterone Negative but HER2 Positive (should be High grade </a:t>
            </a:r>
            <a:r>
              <a:rPr lang="en" sz="1200">
                <a:solidFill>
                  <a:srgbClr val="FF0000"/>
                </a:solidFill>
                <a:latin typeface="Oswald Regular"/>
                <a:ea typeface="Oswald Regular"/>
                <a:cs typeface="Oswald Regular"/>
                <a:sym typeface="Oswald Regular"/>
              </a:rPr>
              <a:t>+3</a:t>
            </a:r>
            <a:r>
              <a:rPr lang="en" sz="1200">
                <a:solidFill>
                  <a:schemeClr val="dk1"/>
                </a:solidFill>
                <a:latin typeface="Oswald Regular"/>
                <a:ea typeface="Oswald Regular"/>
                <a:cs typeface="Oswald Regular"/>
                <a:sym typeface="Oswald Regular"/>
              </a:rPr>
              <a:t>). The treatment is Herceptin Molecule or Trastuzumab (HER2 receptor antagonist) therapy.</a:t>
            </a:r>
            <a:endParaRPr sz="1200">
              <a:solidFill>
                <a:schemeClr val="dk1"/>
              </a:solidFill>
              <a:latin typeface="Oswald Regular"/>
              <a:ea typeface="Oswald Regular"/>
              <a:cs typeface="Oswald Regular"/>
              <a:sym typeface="Oswald Regular"/>
            </a:endParaRPr>
          </a:p>
          <a:p>
            <a:pPr indent="-304800" lvl="1" marL="914400" rtl="0" algn="just">
              <a:lnSpc>
                <a:spcPct val="115000"/>
              </a:lnSpc>
              <a:spcBef>
                <a:spcPts val="0"/>
              </a:spcBef>
              <a:spcAft>
                <a:spcPts val="0"/>
              </a:spcAft>
              <a:buClr>
                <a:schemeClr val="dk1"/>
              </a:buClr>
              <a:buSzPts val="1200"/>
              <a:buFont typeface="Oswald Regular"/>
              <a:buChar char="○"/>
            </a:pPr>
            <a:r>
              <a:rPr b="1" lang="en" sz="1200">
                <a:solidFill>
                  <a:schemeClr val="dk1"/>
                </a:solidFill>
                <a:latin typeface="Oswald"/>
                <a:ea typeface="Oswald"/>
                <a:cs typeface="Oswald"/>
                <a:sym typeface="Oswald"/>
              </a:rPr>
              <a:t>Basal-like:</a:t>
            </a:r>
            <a:r>
              <a:rPr lang="en" sz="1200">
                <a:solidFill>
                  <a:schemeClr val="dk1"/>
                </a:solidFill>
                <a:latin typeface="Oswald Regular"/>
                <a:ea typeface="Oswald Regular"/>
                <a:cs typeface="Oswald Regular"/>
                <a:sym typeface="Oswald Regular"/>
              </a:rPr>
              <a:t> Estrogen, Progesterone Positive &amp; HER2 Negative (Triple-</a:t>
            </a:r>
            <a:r>
              <a:rPr lang="en" sz="1200">
                <a:solidFill>
                  <a:schemeClr val="dk1"/>
                </a:solidFill>
                <a:latin typeface="Oswald Regular"/>
                <a:ea typeface="Oswald Regular"/>
                <a:cs typeface="Oswald Regular"/>
                <a:sym typeface="Oswald Regular"/>
              </a:rPr>
              <a:t>Negative)</a:t>
            </a:r>
            <a:r>
              <a:rPr lang="en" sz="1200">
                <a:solidFill>
                  <a:schemeClr val="dk1"/>
                </a:solidFill>
                <a:latin typeface="Oswald Regular"/>
                <a:ea typeface="Oswald Regular"/>
                <a:cs typeface="Oswald Regular"/>
                <a:sym typeface="Oswald Regular"/>
              </a:rPr>
              <a:t>. The treatment mainly is Aggressive Chemotherapy, Have the worst prognosis.</a:t>
            </a:r>
            <a:endParaRPr sz="1300">
              <a:solidFill>
                <a:schemeClr val="dk1"/>
              </a:solidFill>
              <a:latin typeface="Oswald Regular"/>
              <a:ea typeface="Oswald Regular"/>
              <a:cs typeface="Oswald Regular"/>
              <a:sym typeface="Oswald Regul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grpSp>
        <p:nvGrpSpPr>
          <p:cNvPr id="144" name="Google Shape;144;p20"/>
          <p:cNvGrpSpPr/>
          <p:nvPr/>
        </p:nvGrpSpPr>
        <p:grpSpPr>
          <a:xfrm>
            <a:off x="2307150" y="1192857"/>
            <a:ext cx="4529694" cy="4250120"/>
            <a:chOff x="2307150" y="1050985"/>
            <a:chExt cx="4529694" cy="4250120"/>
          </a:xfrm>
        </p:grpSpPr>
        <p:sp>
          <p:nvSpPr>
            <p:cNvPr id="145" name="Google Shape;145;p20"/>
            <p:cNvSpPr/>
            <p:nvPr/>
          </p:nvSpPr>
          <p:spPr>
            <a:xfrm>
              <a:off x="2407864" y="1050985"/>
              <a:ext cx="4351500" cy="568500"/>
            </a:xfrm>
            <a:prstGeom prst="roundRect">
              <a:avLst>
                <a:gd fmla="val 16667" name="adj"/>
              </a:avLst>
            </a:prstGeom>
            <a:solidFill>
              <a:srgbClr val="FFB2C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latin typeface="Oswald"/>
                  <a:ea typeface="Oswald"/>
                  <a:cs typeface="Oswald"/>
                  <a:sym typeface="Oswald"/>
                </a:rPr>
                <a:t>Breast Cancer Specimen (Invasive Component)</a:t>
              </a:r>
              <a:endParaRPr>
                <a:latin typeface="Oswald"/>
                <a:ea typeface="Oswald"/>
                <a:cs typeface="Oswald"/>
                <a:sym typeface="Oswald"/>
              </a:endParaRPr>
            </a:p>
          </p:txBody>
        </p:sp>
        <p:sp>
          <p:nvSpPr>
            <p:cNvPr id="146" name="Google Shape;146;p20"/>
            <p:cNvSpPr/>
            <p:nvPr/>
          </p:nvSpPr>
          <p:spPr>
            <a:xfrm>
              <a:off x="3983882" y="1759575"/>
              <a:ext cx="1198800" cy="5010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Oswald Regular"/>
                  <a:ea typeface="Oswald Regular"/>
                  <a:cs typeface="Oswald Regular"/>
                  <a:sym typeface="Oswald Regular"/>
                </a:rPr>
                <a:t>HER2 testing by validated IHC assay for HER2 protein expression</a:t>
              </a:r>
              <a:endParaRPr sz="900" u="sng">
                <a:latin typeface="Oswald Regular"/>
                <a:ea typeface="Oswald Regular"/>
                <a:cs typeface="Oswald Regular"/>
                <a:sym typeface="Oswald Regular"/>
              </a:endParaRPr>
            </a:p>
          </p:txBody>
        </p:sp>
        <p:sp>
          <p:nvSpPr>
            <p:cNvPr id="147" name="Google Shape;147;p20"/>
            <p:cNvSpPr/>
            <p:nvPr/>
          </p:nvSpPr>
          <p:spPr>
            <a:xfrm>
              <a:off x="5614194" y="2478979"/>
              <a:ext cx="1198800" cy="5010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Oswald Regular"/>
                  <a:ea typeface="Oswald Regular"/>
                  <a:cs typeface="Oswald Regular"/>
                  <a:sym typeface="Oswald Regular"/>
                </a:rPr>
                <a:t>Negative for HER2 protein expression IHC 0 or 1+</a:t>
              </a:r>
              <a:endParaRPr sz="900">
                <a:latin typeface="Oswald Regular"/>
                <a:ea typeface="Oswald Regular"/>
                <a:cs typeface="Oswald Regular"/>
                <a:sym typeface="Oswald Regular"/>
              </a:endParaRPr>
            </a:p>
          </p:txBody>
        </p:sp>
        <p:cxnSp>
          <p:nvCxnSpPr>
            <p:cNvPr id="148" name="Google Shape;148;p20"/>
            <p:cNvCxnSpPr>
              <a:stCxn id="145" idx="2"/>
            </p:cNvCxnSpPr>
            <p:nvPr/>
          </p:nvCxnSpPr>
          <p:spPr>
            <a:xfrm flipH="1" rot="-5400000">
              <a:off x="4513864" y="1689235"/>
              <a:ext cx="140100" cy="600"/>
            </a:xfrm>
            <a:prstGeom prst="curvedConnector3">
              <a:avLst>
                <a:gd fmla="val 50000" name="adj1"/>
              </a:avLst>
            </a:prstGeom>
            <a:noFill/>
            <a:ln cap="flat" cmpd="sng" w="9525">
              <a:solidFill>
                <a:srgbClr val="999999"/>
              </a:solidFill>
              <a:prstDash val="solid"/>
              <a:round/>
              <a:headEnd len="med" w="med" type="none"/>
              <a:tailEnd len="med" w="med" type="none"/>
            </a:ln>
          </p:spPr>
        </p:cxnSp>
        <p:cxnSp>
          <p:nvCxnSpPr>
            <p:cNvPr id="149" name="Google Shape;149;p20"/>
            <p:cNvCxnSpPr/>
            <p:nvPr/>
          </p:nvCxnSpPr>
          <p:spPr>
            <a:xfrm flipH="1">
              <a:off x="4582283" y="2260570"/>
              <a:ext cx="1200" cy="451200"/>
            </a:xfrm>
            <a:prstGeom prst="straightConnector1">
              <a:avLst/>
            </a:prstGeom>
            <a:noFill/>
            <a:ln cap="flat" cmpd="sng" w="9525">
              <a:solidFill>
                <a:srgbClr val="999999"/>
              </a:solidFill>
              <a:prstDash val="solid"/>
              <a:round/>
              <a:headEnd len="med" w="med" type="none"/>
              <a:tailEnd len="med" w="med" type="stealth"/>
            </a:ln>
          </p:spPr>
        </p:cxnSp>
        <p:cxnSp>
          <p:nvCxnSpPr>
            <p:cNvPr id="150" name="Google Shape;150;p20"/>
            <p:cNvCxnSpPr/>
            <p:nvPr/>
          </p:nvCxnSpPr>
          <p:spPr>
            <a:xfrm flipH="1">
              <a:off x="3142249" y="1995539"/>
              <a:ext cx="841500" cy="516600"/>
            </a:xfrm>
            <a:prstGeom prst="straightConnector1">
              <a:avLst/>
            </a:prstGeom>
            <a:noFill/>
            <a:ln cap="flat" cmpd="sng" w="9525">
              <a:solidFill>
                <a:srgbClr val="999999"/>
              </a:solidFill>
              <a:prstDash val="solid"/>
              <a:round/>
              <a:headEnd len="med" w="med" type="none"/>
              <a:tailEnd len="med" w="med" type="stealth"/>
            </a:ln>
          </p:spPr>
        </p:cxnSp>
        <p:cxnSp>
          <p:nvCxnSpPr>
            <p:cNvPr id="151" name="Google Shape;151;p20"/>
            <p:cNvCxnSpPr/>
            <p:nvPr/>
          </p:nvCxnSpPr>
          <p:spPr>
            <a:xfrm>
              <a:off x="5181883" y="1987270"/>
              <a:ext cx="719100" cy="491700"/>
            </a:xfrm>
            <a:prstGeom prst="straightConnector1">
              <a:avLst/>
            </a:prstGeom>
            <a:noFill/>
            <a:ln cap="flat" cmpd="sng" w="9525">
              <a:solidFill>
                <a:srgbClr val="999999"/>
              </a:solidFill>
              <a:prstDash val="solid"/>
              <a:round/>
              <a:headEnd len="med" w="med" type="none"/>
              <a:tailEnd len="med" w="med" type="stealth"/>
            </a:ln>
          </p:spPr>
        </p:cxnSp>
        <p:sp>
          <p:nvSpPr>
            <p:cNvPr id="152" name="Google Shape;152;p20"/>
            <p:cNvSpPr/>
            <p:nvPr/>
          </p:nvSpPr>
          <p:spPr>
            <a:xfrm>
              <a:off x="2307150" y="2512130"/>
              <a:ext cx="1198800" cy="9393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Oswald Regular"/>
                  <a:ea typeface="Oswald Regular"/>
                  <a:cs typeface="Oswald Regular"/>
                  <a:sym typeface="Oswald Regular"/>
                </a:rPr>
                <a:t>Positive for HER2 protein expression IHC</a:t>
              </a:r>
              <a:r>
                <a:rPr lang="en" sz="900">
                  <a:latin typeface="Oswald Regular"/>
                  <a:ea typeface="Oswald Regular"/>
                  <a:cs typeface="Oswald Regular"/>
                  <a:sym typeface="Oswald Regular"/>
                </a:rPr>
                <a:t> </a:t>
              </a:r>
              <a:r>
                <a:rPr lang="en" sz="900">
                  <a:latin typeface="Oswald Regular"/>
                  <a:ea typeface="Oswald Regular"/>
                  <a:cs typeface="Oswald Regular"/>
                  <a:sym typeface="Oswald Regular"/>
                </a:rPr>
                <a:t>3+ (defined as uniform intense membrane staining of </a:t>
              </a:r>
              <a:r>
                <a:rPr b="1" lang="en" sz="900">
                  <a:solidFill>
                    <a:srgbClr val="FF0000"/>
                  </a:solidFill>
                  <a:latin typeface="Oswald"/>
                  <a:ea typeface="Oswald"/>
                  <a:cs typeface="Oswald"/>
                  <a:sym typeface="Oswald"/>
                </a:rPr>
                <a:t>&gt; 10%</a:t>
              </a:r>
              <a:r>
                <a:rPr lang="en" sz="900">
                  <a:latin typeface="Oswald Regular"/>
                  <a:ea typeface="Oswald Regular"/>
                  <a:cs typeface="Oswald Regular"/>
                  <a:sym typeface="Oswald Regular"/>
                </a:rPr>
                <a:t> of invasive tumor cells)</a:t>
              </a:r>
              <a:endParaRPr sz="900">
                <a:latin typeface="Oswald Regular"/>
                <a:ea typeface="Oswald Regular"/>
                <a:cs typeface="Oswald Regular"/>
                <a:sym typeface="Oswald Regular"/>
              </a:endParaRPr>
            </a:p>
          </p:txBody>
        </p:sp>
        <p:sp>
          <p:nvSpPr>
            <p:cNvPr id="153" name="Google Shape;153;p20"/>
            <p:cNvSpPr/>
            <p:nvPr/>
          </p:nvSpPr>
          <p:spPr>
            <a:xfrm>
              <a:off x="3984536" y="2711779"/>
              <a:ext cx="1198800" cy="5010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Oswald Regular"/>
                  <a:ea typeface="Oswald Regular"/>
                  <a:cs typeface="Oswald Regular"/>
                  <a:sym typeface="Oswald Regular"/>
                </a:rPr>
                <a:t>Equivocal for HER2 protein expression IHC</a:t>
              </a:r>
              <a:r>
                <a:rPr lang="en" sz="900">
                  <a:latin typeface="Oswald Regular"/>
                  <a:ea typeface="Oswald Regular"/>
                  <a:cs typeface="Oswald Regular"/>
                  <a:sym typeface="Oswald Regular"/>
                </a:rPr>
                <a:t> </a:t>
              </a:r>
              <a:r>
                <a:rPr lang="en" sz="900">
                  <a:latin typeface="Oswald Regular"/>
                  <a:ea typeface="Oswald Regular"/>
                  <a:cs typeface="Oswald Regular"/>
                  <a:sym typeface="Oswald Regular"/>
                </a:rPr>
                <a:t>2+</a:t>
              </a:r>
              <a:endParaRPr sz="900">
                <a:latin typeface="Oswald Regular"/>
                <a:ea typeface="Oswald Regular"/>
                <a:cs typeface="Oswald Regular"/>
                <a:sym typeface="Oswald Regular"/>
              </a:endParaRPr>
            </a:p>
          </p:txBody>
        </p:sp>
        <p:sp>
          <p:nvSpPr>
            <p:cNvPr id="154" name="Google Shape;154;p20"/>
            <p:cNvSpPr/>
            <p:nvPr/>
          </p:nvSpPr>
          <p:spPr>
            <a:xfrm>
              <a:off x="4007732" y="3451589"/>
              <a:ext cx="1198800" cy="5010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Oswald Regular"/>
                  <a:ea typeface="Oswald Regular"/>
                  <a:cs typeface="Oswald Regular"/>
                  <a:sym typeface="Oswald Regular"/>
                </a:rPr>
                <a:t>Test with validated assay for HER2 gene amplification</a:t>
              </a:r>
              <a:endParaRPr sz="900" u="sng">
                <a:latin typeface="Oswald Regular"/>
                <a:ea typeface="Oswald Regular"/>
                <a:cs typeface="Oswald Regular"/>
                <a:sym typeface="Oswald Regular"/>
              </a:endParaRPr>
            </a:p>
          </p:txBody>
        </p:sp>
        <p:sp>
          <p:nvSpPr>
            <p:cNvPr id="155" name="Google Shape;155;p20"/>
            <p:cNvSpPr/>
            <p:nvPr/>
          </p:nvSpPr>
          <p:spPr>
            <a:xfrm>
              <a:off x="5638044" y="4170992"/>
              <a:ext cx="1198800" cy="5010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Oswald Regular"/>
                  <a:ea typeface="Oswald Regular"/>
                  <a:cs typeface="Oswald Regular"/>
                  <a:sym typeface="Oswald Regular"/>
                </a:rPr>
                <a:t>Negative for HER2 gene amplification</a:t>
              </a:r>
              <a:endParaRPr sz="900">
                <a:latin typeface="Oswald Regular"/>
                <a:ea typeface="Oswald Regular"/>
                <a:cs typeface="Oswald Regular"/>
                <a:sym typeface="Oswald Regular"/>
              </a:endParaRPr>
            </a:p>
          </p:txBody>
        </p:sp>
        <p:cxnSp>
          <p:nvCxnSpPr>
            <p:cNvPr id="156" name="Google Shape;156;p20"/>
            <p:cNvCxnSpPr>
              <a:endCxn id="154" idx="0"/>
            </p:cNvCxnSpPr>
            <p:nvPr/>
          </p:nvCxnSpPr>
          <p:spPr>
            <a:xfrm flipH="1" rot="-5400000">
              <a:off x="4487432" y="3331889"/>
              <a:ext cx="238800" cy="600"/>
            </a:xfrm>
            <a:prstGeom prst="curvedConnector3">
              <a:avLst>
                <a:gd fmla="val 50000" name="adj1"/>
              </a:avLst>
            </a:prstGeom>
            <a:noFill/>
            <a:ln cap="flat" cmpd="sng" w="9525">
              <a:solidFill>
                <a:srgbClr val="999999"/>
              </a:solidFill>
              <a:prstDash val="solid"/>
              <a:round/>
              <a:headEnd len="med" w="med" type="none"/>
              <a:tailEnd len="med" w="med" type="none"/>
            </a:ln>
          </p:spPr>
        </p:cxnSp>
        <p:cxnSp>
          <p:nvCxnSpPr>
            <p:cNvPr id="157" name="Google Shape;157;p20"/>
            <p:cNvCxnSpPr/>
            <p:nvPr/>
          </p:nvCxnSpPr>
          <p:spPr>
            <a:xfrm flipH="1">
              <a:off x="4606133" y="3952584"/>
              <a:ext cx="1200" cy="451200"/>
            </a:xfrm>
            <a:prstGeom prst="straightConnector1">
              <a:avLst/>
            </a:prstGeom>
            <a:noFill/>
            <a:ln cap="flat" cmpd="sng" w="9525">
              <a:solidFill>
                <a:srgbClr val="999999"/>
              </a:solidFill>
              <a:prstDash val="solid"/>
              <a:round/>
              <a:headEnd len="med" w="med" type="none"/>
              <a:tailEnd len="med" w="med" type="stealth"/>
            </a:ln>
          </p:spPr>
        </p:cxnSp>
        <p:cxnSp>
          <p:nvCxnSpPr>
            <p:cNvPr id="158" name="Google Shape;158;p20"/>
            <p:cNvCxnSpPr/>
            <p:nvPr/>
          </p:nvCxnSpPr>
          <p:spPr>
            <a:xfrm flipH="1">
              <a:off x="3166099" y="3687552"/>
              <a:ext cx="841500" cy="516600"/>
            </a:xfrm>
            <a:prstGeom prst="straightConnector1">
              <a:avLst/>
            </a:prstGeom>
            <a:noFill/>
            <a:ln cap="flat" cmpd="sng" w="9525">
              <a:solidFill>
                <a:srgbClr val="999999"/>
              </a:solidFill>
              <a:prstDash val="solid"/>
              <a:round/>
              <a:headEnd len="med" w="med" type="none"/>
              <a:tailEnd len="med" w="med" type="stealth"/>
            </a:ln>
          </p:spPr>
        </p:cxnSp>
        <p:cxnSp>
          <p:nvCxnSpPr>
            <p:cNvPr id="159" name="Google Shape;159;p20"/>
            <p:cNvCxnSpPr/>
            <p:nvPr/>
          </p:nvCxnSpPr>
          <p:spPr>
            <a:xfrm>
              <a:off x="5205733" y="3679284"/>
              <a:ext cx="719100" cy="491700"/>
            </a:xfrm>
            <a:prstGeom prst="straightConnector1">
              <a:avLst/>
            </a:prstGeom>
            <a:noFill/>
            <a:ln cap="flat" cmpd="sng" w="9525">
              <a:solidFill>
                <a:srgbClr val="999999"/>
              </a:solidFill>
              <a:prstDash val="solid"/>
              <a:round/>
              <a:headEnd len="med" w="med" type="none"/>
              <a:tailEnd len="med" w="med" type="stealth"/>
            </a:ln>
          </p:spPr>
        </p:cxnSp>
        <p:sp>
          <p:nvSpPr>
            <p:cNvPr id="160" name="Google Shape;160;p20"/>
            <p:cNvSpPr/>
            <p:nvPr/>
          </p:nvSpPr>
          <p:spPr>
            <a:xfrm>
              <a:off x="2331003" y="4204142"/>
              <a:ext cx="1198800" cy="5010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Oswald Regular"/>
                  <a:ea typeface="Oswald Regular"/>
                  <a:cs typeface="Oswald Regular"/>
                  <a:sym typeface="Oswald Regular"/>
                </a:rPr>
                <a:t>Positive for HER2 gene amplification </a:t>
              </a:r>
              <a:r>
                <a:rPr lang="en" sz="900">
                  <a:solidFill>
                    <a:srgbClr val="6AA84F"/>
                  </a:solidFill>
                  <a:latin typeface="Oswald Regular"/>
                  <a:ea typeface="Oswald Regular"/>
                  <a:cs typeface="Oswald Regular"/>
                  <a:sym typeface="Oswald Regular"/>
                </a:rPr>
                <a:t>(many copies)</a:t>
              </a:r>
              <a:endParaRPr sz="900">
                <a:solidFill>
                  <a:srgbClr val="6AA84F"/>
                </a:solidFill>
                <a:latin typeface="Oswald Regular"/>
                <a:ea typeface="Oswald Regular"/>
                <a:cs typeface="Oswald Regular"/>
                <a:sym typeface="Oswald Regular"/>
              </a:endParaRPr>
            </a:p>
          </p:txBody>
        </p:sp>
        <p:sp>
          <p:nvSpPr>
            <p:cNvPr id="161" name="Google Shape;161;p20"/>
            <p:cNvSpPr/>
            <p:nvPr/>
          </p:nvSpPr>
          <p:spPr>
            <a:xfrm>
              <a:off x="4008375" y="4403805"/>
              <a:ext cx="1198800" cy="8973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Oswald Regular"/>
                  <a:ea typeface="Oswald Regular"/>
                  <a:cs typeface="Oswald Regular"/>
                  <a:sym typeface="Oswald Regular"/>
                </a:rPr>
                <a:t>Equivocal</a:t>
              </a:r>
              <a:r>
                <a:rPr lang="en" sz="900">
                  <a:latin typeface="Oswald Regular"/>
                  <a:ea typeface="Oswald Regular"/>
                  <a:cs typeface="Oswald Regular"/>
                  <a:sym typeface="Oswald Regular"/>
                </a:rPr>
                <a:t> HER2 gene amplification (Patients with HER2/CEP17 ratio </a:t>
              </a:r>
              <a:r>
                <a:rPr lang="en" sz="900">
                  <a:solidFill>
                    <a:srgbClr val="222222"/>
                  </a:solidFill>
                  <a:latin typeface="Oswald Regular"/>
                  <a:ea typeface="Oswald Regular"/>
                  <a:cs typeface="Oswald Regular"/>
                  <a:sym typeface="Oswald Regular"/>
                </a:rPr>
                <a:t>≥ 2.0 were eligible for the adjuvant </a:t>
              </a:r>
              <a:r>
                <a:rPr lang="en" sz="900">
                  <a:solidFill>
                    <a:srgbClr val="222222"/>
                  </a:solidFill>
                  <a:latin typeface="Oswald Regular"/>
                  <a:ea typeface="Oswald Regular"/>
                  <a:cs typeface="Oswald Regular"/>
                  <a:sym typeface="Oswald Regular"/>
                </a:rPr>
                <a:t>trastuzumab</a:t>
              </a:r>
              <a:r>
                <a:rPr lang="en" sz="900">
                  <a:solidFill>
                    <a:srgbClr val="222222"/>
                  </a:solidFill>
                  <a:latin typeface="Oswald Regular"/>
                  <a:ea typeface="Oswald Regular"/>
                  <a:cs typeface="Oswald Regular"/>
                  <a:sym typeface="Oswald Regular"/>
                </a:rPr>
                <a:t> trials)</a:t>
              </a:r>
              <a:endParaRPr sz="900">
                <a:latin typeface="Oswald Regular"/>
                <a:ea typeface="Oswald Regular"/>
                <a:cs typeface="Oswald Regular"/>
                <a:sym typeface="Oswald Regular"/>
              </a:endParaRPr>
            </a:p>
          </p:txBody>
        </p:sp>
      </p:grpSp>
      <p:sp>
        <p:nvSpPr>
          <p:cNvPr id="162" name="Google Shape;162;p20"/>
          <p:cNvSpPr txBox="1"/>
          <p:nvPr/>
        </p:nvSpPr>
        <p:spPr>
          <a:xfrm>
            <a:off x="308100" y="318678"/>
            <a:ext cx="8527800" cy="73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rgbClr val="876C51"/>
                </a:solidFill>
                <a:latin typeface="Oswald"/>
                <a:ea typeface="Oswald"/>
                <a:cs typeface="Oswald"/>
                <a:sym typeface="Oswald"/>
              </a:rPr>
              <a:t>ASCO/CAP </a:t>
            </a:r>
            <a:r>
              <a:rPr b="1" lang="en" sz="2000" u="sng">
                <a:solidFill>
                  <a:srgbClr val="876C51"/>
                </a:solidFill>
                <a:latin typeface="Oswald"/>
                <a:ea typeface="Oswald"/>
                <a:cs typeface="Oswald"/>
                <a:sym typeface="Oswald"/>
              </a:rPr>
              <a:t>Guideline</a:t>
            </a:r>
            <a:r>
              <a:rPr b="1" lang="en" sz="2000">
                <a:solidFill>
                  <a:srgbClr val="876C51"/>
                </a:solidFill>
                <a:latin typeface="Oswald"/>
                <a:ea typeface="Oswald"/>
                <a:cs typeface="Oswald"/>
                <a:sym typeface="Oswald"/>
              </a:rPr>
              <a:t> Recommendations for The Optimal Algorithm for HER2 Testing By IHC </a:t>
            </a:r>
            <a:r>
              <a:rPr b="1" lang="en" sz="2000">
                <a:solidFill>
                  <a:srgbClr val="FF0000"/>
                </a:solidFill>
                <a:latin typeface="Oswald"/>
                <a:ea typeface="Oswald"/>
                <a:cs typeface="Oswald"/>
                <a:sym typeface="Oswald"/>
              </a:rPr>
              <a:t>(Important)</a:t>
            </a:r>
            <a:endParaRPr b="1" sz="2000">
              <a:solidFill>
                <a:srgbClr val="876C51"/>
              </a:solidFill>
              <a:latin typeface="Oswald"/>
              <a:ea typeface="Oswald"/>
              <a:cs typeface="Oswald"/>
              <a:sym typeface="Oswald"/>
            </a:endParaRPr>
          </a:p>
        </p:txBody>
      </p:sp>
      <p:sp>
        <p:nvSpPr>
          <p:cNvPr id="163" name="Google Shape;163;p20"/>
          <p:cNvSpPr txBox="1"/>
          <p:nvPr/>
        </p:nvSpPr>
        <p:spPr>
          <a:xfrm>
            <a:off x="8873988" y="5402111"/>
            <a:ext cx="2700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76C51"/>
                </a:solidFill>
                <a:latin typeface="Barlow Condensed Black"/>
                <a:ea typeface="Barlow Condensed Black"/>
                <a:cs typeface="Barlow Condensed Black"/>
                <a:sym typeface="Barlow Condensed Black"/>
              </a:rPr>
              <a:t>6</a:t>
            </a:r>
            <a:endParaRPr>
              <a:solidFill>
                <a:srgbClr val="876C51"/>
              </a:solidFill>
              <a:latin typeface="Barlow Condensed Black"/>
              <a:ea typeface="Barlow Condensed Black"/>
              <a:cs typeface="Barlow Condensed Black"/>
              <a:sym typeface="Barlow Condensed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1"/>
          <p:cNvSpPr txBox="1"/>
          <p:nvPr/>
        </p:nvSpPr>
        <p:spPr>
          <a:xfrm>
            <a:off x="308100" y="318678"/>
            <a:ext cx="8527800" cy="73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rgbClr val="876C51"/>
                </a:solidFill>
                <a:latin typeface="Oswald"/>
                <a:ea typeface="Oswald"/>
                <a:cs typeface="Oswald"/>
                <a:sym typeface="Oswald"/>
              </a:rPr>
              <a:t>DR. RIKABI’S NOTES </a:t>
            </a:r>
            <a:r>
              <a:rPr b="1" lang="en" sz="3000">
                <a:solidFill>
                  <a:srgbClr val="FF0000"/>
                </a:solidFill>
                <a:latin typeface="Oswald"/>
                <a:ea typeface="Oswald"/>
                <a:cs typeface="Oswald"/>
                <a:sym typeface="Oswald"/>
              </a:rPr>
              <a:t>(IMPORTANT)</a:t>
            </a:r>
            <a:endParaRPr b="1" sz="3000">
              <a:solidFill>
                <a:srgbClr val="FF0000"/>
              </a:solidFill>
              <a:latin typeface="Oswald"/>
              <a:ea typeface="Oswald"/>
              <a:cs typeface="Oswald"/>
              <a:sym typeface="Oswald"/>
            </a:endParaRPr>
          </a:p>
        </p:txBody>
      </p:sp>
      <p:sp>
        <p:nvSpPr>
          <p:cNvPr id="169" name="Google Shape;169;p21"/>
          <p:cNvSpPr txBox="1"/>
          <p:nvPr/>
        </p:nvSpPr>
        <p:spPr>
          <a:xfrm>
            <a:off x="8873988" y="5402111"/>
            <a:ext cx="2700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876C51"/>
                </a:solidFill>
                <a:latin typeface="Barlow Condensed Black"/>
                <a:ea typeface="Barlow Condensed Black"/>
                <a:cs typeface="Barlow Condensed Black"/>
                <a:sym typeface="Barlow Condensed Black"/>
              </a:rPr>
              <a:t>7</a:t>
            </a:r>
            <a:endParaRPr>
              <a:solidFill>
                <a:srgbClr val="876C51"/>
              </a:solidFill>
              <a:latin typeface="Barlow Condensed Black"/>
              <a:ea typeface="Barlow Condensed Black"/>
              <a:cs typeface="Barlow Condensed Black"/>
              <a:sym typeface="Barlow Condensed Black"/>
            </a:endParaRPr>
          </a:p>
        </p:txBody>
      </p:sp>
      <p:sp>
        <p:nvSpPr>
          <p:cNvPr id="170" name="Google Shape;170;p21"/>
          <p:cNvSpPr txBox="1"/>
          <p:nvPr/>
        </p:nvSpPr>
        <p:spPr>
          <a:xfrm>
            <a:off x="308100" y="887750"/>
            <a:ext cx="8022900" cy="45144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Breast Cancer is very important &amp; common in female.</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Breast Cancer is a fatal disease in women.</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Breast Cancer is more common in Europeans and Americans.</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Breast Cancer is affect younger women in saudi arabia.</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Breast Cancer is a disease of women who are &gt; 50 years of age.</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There are predisposing factors that may lead to breast cancer.</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Women she is not have any predisposing factors, what's the incident of breast cancer in this women? 3%</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Women have a predisposing factor, e.g. family history (mutation is certain gene), </a:t>
            </a:r>
            <a:r>
              <a:rPr lang="en" sz="1300">
                <a:solidFill>
                  <a:schemeClr val="dk1"/>
                </a:solidFill>
                <a:latin typeface="Oswald Regular"/>
                <a:ea typeface="Oswald Regular"/>
                <a:cs typeface="Oswald Regular"/>
                <a:sym typeface="Oswald Regular"/>
              </a:rPr>
              <a:t>what's the incident of breast cancer in this women?</a:t>
            </a:r>
            <a:r>
              <a:rPr lang="en" sz="1300">
                <a:latin typeface="Oswald Regular"/>
                <a:ea typeface="Oswald Regular"/>
                <a:cs typeface="Oswald Regular"/>
                <a:sym typeface="Oswald Regular"/>
              </a:rPr>
              <a:t> 3-90%.</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The two genes is BRCA1 &amp; BRCA2 - mutated in familial breast cancer &amp; involved in DNA repair.</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When they are mutated, their function of stopping breast cancer will stop.</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Not only increase their chances to develop breast cancer but also ovarian cancer.</a:t>
            </a:r>
            <a:endParaRPr sz="1300">
              <a:latin typeface="Oswald Regular"/>
              <a:ea typeface="Oswald Regular"/>
              <a:cs typeface="Oswald Regular"/>
              <a:sym typeface="Oswald Regular"/>
            </a:endParaRPr>
          </a:p>
          <a:p>
            <a:pPr indent="-311150" lvl="0" marL="4572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These predisposing factors are:</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The Age: The older the women the most likely to have a breast cancer.</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Family History: Especially first degree relatives &amp; people who carry theses two genes (BRCA1 &amp; BRCA2) &amp; also p53 gene (the guardian of the genome) which also involved in breast cancer (we can't do screening for this gene) &amp; also p10 gene also involved in breast cancer.</a:t>
            </a:r>
            <a:endParaRPr sz="1300">
              <a:latin typeface="Oswald Regular"/>
              <a:ea typeface="Oswald Regular"/>
              <a:cs typeface="Oswald Regular"/>
              <a:sym typeface="Oswald Regular"/>
            </a:endParaRPr>
          </a:p>
          <a:p>
            <a:pPr indent="-311150" lvl="1" marL="914400" rtl="0" algn="just">
              <a:lnSpc>
                <a:spcPct val="115000"/>
              </a:lnSpc>
              <a:spcBef>
                <a:spcPts val="0"/>
              </a:spcBef>
              <a:spcAft>
                <a:spcPts val="0"/>
              </a:spcAft>
              <a:buSzPts val="1300"/>
              <a:buFont typeface="Oswald Regular"/>
              <a:buChar char="○"/>
            </a:pPr>
            <a:r>
              <a:rPr lang="en" sz="1300">
                <a:latin typeface="Oswald Regular"/>
                <a:ea typeface="Oswald Regular"/>
                <a:cs typeface="Oswald Regular"/>
                <a:sym typeface="Oswald Regular"/>
              </a:rPr>
              <a:t>When there is a breast cancer in the contralateral breast, that a predispose the patient to cancer in the other breast.</a:t>
            </a:r>
            <a:endParaRPr sz="1300">
              <a:latin typeface="Oswald Regular"/>
              <a:ea typeface="Oswald Regular"/>
              <a:cs typeface="Oswald Regular"/>
              <a:sym typeface="Oswald Regular"/>
            </a:endParaRPr>
          </a:p>
        </p:txBody>
      </p:sp>
    </p:spTree>
  </p:cSld>
  <p:clrMapOvr>
    <a:masterClrMapping/>
  </p:clrMapOvr>
</p:sld>
</file>

<file path=ppt/theme/theme1.xml><?xml version="1.0" encoding="utf-8"?>
<a:theme xmlns:a="http://schemas.openxmlformats.org/drawingml/2006/main" xmlns:r="http://schemas.openxmlformats.org/officeDocument/2006/relationships" name="Human Genetic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