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Cabin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65873DA-2BB4-4F45-B173-CF7D69FF2994}">
  <a:tblStyle styleId="{065873DA-2BB4-4F45-B173-CF7D69FF299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6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6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bin-regular.fntdata"/><Relationship Id="rId11" Type="http://schemas.openxmlformats.org/officeDocument/2006/relationships/slide" Target="slides/slide5.xml"/><Relationship Id="rId22" Type="http://schemas.openxmlformats.org/officeDocument/2006/relationships/font" Target="fonts/Cabin-italic.fntdata"/><Relationship Id="rId10" Type="http://schemas.openxmlformats.org/officeDocument/2006/relationships/slide" Target="slides/slide4.xml"/><Relationship Id="rId21" Type="http://schemas.openxmlformats.org/officeDocument/2006/relationships/font" Target="fonts/Cabin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Cabin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44714e409_2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444714e409_2_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451e113b2_1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451e113b2_1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451e113b2_1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7451e113b2_1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610bf2f8d_1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4610bf2f8d_1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610bf2f8d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4610bf2f8d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e0dc3647f4b10e9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e0dc3647f4b10e9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451e113b2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451e113b2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f0c91a32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f0c91a3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451e113b2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451e113b2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f0c91a324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f0c91a324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451e113b2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451e113b2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f0c91a324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f0c91a324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451e113b2_1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451e113b2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938758" y="286789"/>
            <a:ext cx="7633800" cy="11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25"/>
              <a:buFont typeface="Impact"/>
              <a:buNone/>
              <a:defRPr b="0" i="0" sz="3825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938758" y="4781759"/>
            <a:ext cx="17472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3028950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6457951" y="4781759"/>
            <a:ext cx="21144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/>
          <p:nvPr>
            <p:ph type="title"/>
          </p:nvPr>
        </p:nvSpPr>
        <p:spPr>
          <a:xfrm>
            <a:off x="938758" y="286789"/>
            <a:ext cx="7633800" cy="11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25"/>
              <a:buFont typeface="Impact"/>
              <a:buNone/>
              <a:defRPr b="0" i="0" sz="3825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 rot="5400000">
            <a:off x="3408000" y="-754799"/>
            <a:ext cx="2695200" cy="76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14325" lvl="1" marL="914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abin"/>
              <a:buChar char="–"/>
              <a:defRPr b="0" i="0" sz="13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04800" lvl="2" marL="1371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95275" lvl="3" marL="1828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5275" lvl="4" marL="22860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95275" lvl="5" marL="2743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95275" lvl="8" marL="4114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10" type="dt"/>
          </p:nvPr>
        </p:nvSpPr>
        <p:spPr>
          <a:xfrm>
            <a:off x="938758" y="4781759"/>
            <a:ext cx="17472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3" name="Google Shape;83;p11"/>
          <p:cNvSpPr txBox="1"/>
          <p:nvPr>
            <p:ph idx="11" type="ftr"/>
          </p:nvPr>
        </p:nvSpPr>
        <p:spPr>
          <a:xfrm>
            <a:off x="3028950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4" name="Google Shape;84;p11"/>
          <p:cNvSpPr txBox="1"/>
          <p:nvPr>
            <p:ph idx="12" type="sldNum"/>
          </p:nvPr>
        </p:nvSpPr>
        <p:spPr>
          <a:xfrm>
            <a:off x="6457951" y="4781759"/>
            <a:ext cx="21144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/>
          <p:nvPr>
            <p:ph type="title"/>
          </p:nvPr>
        </p:nvSpPr>
        <p:spPr>
          <a:xfrm rot="5400000">
            <a:off x="6009190" y="1827440"/>
            <a:ext cx="4200300" cy="11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25"/>
              <a:buFont typeface="Impact"/>
              <a:buNone/>
              <a:defRPr b="0" i="0" sz="3825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12"/>
          <p:cNvSpPr txBox="1"/>
          <p:nvPr>
            <p:ph idx="1" type="body"/>
          </p:nvPr>
        </p:nvSpPr>
        <p:spPr>
          <a:xfrm rot="5400000">
            <a:off x="1990114" y="-760211"/>
            <a:ext cx="4200300" cy="6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14325" lvl="1" marL="914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abin"/>
              <a:buChar char="–"/>
              <a:defRPr b="0" i="0" sz="13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04800" lvl="2" marL="1371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95275" lvl="3" marL="1828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5275" lvl="4" marL="22860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95275" lvl="5" marL="2743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95275" lvl="8" marL="4114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8" name="Google Shape;88;p12"/>
          <p:cNvSpPr txBox="1"/>
          <p:nvPr>
            <p:ph idx="10" type="dt"/>
          </p:nvPr>
        </p:nvSpPr>
        <p:spPr>
          <a:xfrm>
            <a:off x="938758" y="4781759"/>
            <a:ext cx="17472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9" name="Google Shape;89;p12"/>
          <p:cNvSpPr txBox="1"/>
          <p:nvPr>
            <p:ph idx="11" type="ftr"/>
          </p:nvPr>
        </p:nvSpPr>
        <p:spPr>
          <a:xfrm>
            <a:off x="3028950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6457951" y="4781759"/>
            <a:ext cx="21144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25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rtl="0">
              <a:spcBef>
                <a:spcPts val="525"/>
              </a:spcBef>
              <a:spcAft>
                <a:spcPts val="0"/>
              </a:spcAft>
              <a:buSzPts val="1500"/>
              <a:buChar char="•"/>
              <a:defRPr/>
            </a:lvl1pPr>
            <a:lvl2pPr indent="-314325" lvl="1" marL="914400" rtl="0">
              <a:spcBef>
                <a:spcPts val="525"/>
              </a:spcBef>
              <a:spcAft>
                <a:spcPts val="0"/>
              </a:spcAft>
              <a:buSzPts val="1350"/>
              <a:buChar char="–"/>
              <a:defRPr/>
            </a:lvl2pPr>
            <a:lvl3pPr indent="-304800" lvl="2" marL="1371600" rtl="0">
              <a:spcBef>
                <a:spcPts val="525"/>
              </a:spcBef>
              <a:spcAft>
                <a:spcPts val="0"/>
              </a:spcAft>
              <a:buSzPts val="1200"/>
              <a:buChar char="•"/>
              <a:defRPr/>
            </a:lvl3pPr>
            <a:lvl4pPr indent="-295275" lvl="3" marL="1828800" rtl="0">
              <a:spcBef>
                <a:spcPts val="525"/>
              </a:spcBef>
              <a:spcAft>
                <a:spcPts val="0"/>
              </a:spcAft>
              <a:buSzPts val="1050"/>
              <a:buChar char="–"/>
              <a:defRPr/>
            </a:lvl4pPr>
            <a:lvl5pPr indent="-295275" lvl="4" marL="2286000" rtl="0">
              <a:spcBef>
                <a:spcPts val="525"/>
              </a:spcBef>
              <a:spcAft>
                <a:spcPts val="0"/>
              </a:spcAft>
              <a:buSzPts val="1050"/>
              <a:buChar char="•"/>
              <a:defRPr/>
            </a:lvl5pPr>
            <a:lvl6pPr indent="-295275" lvl="5" marL="2743200" rtl="0">
              <a:spcBef>
                <a:spcPts val="525"/>
              </a:spcBef>
              <a:spcAft>
                <a:spcPts val="0"/>
              </a:spcAft>
              <a:buSzPts val="1050"/>
              <a:buChar char="–"/>
              <a:defRPr/>
            </a:lvl6pPr>
            <a:lvl7pPr indent="-295275" lvl="6" marL="3200400" rtl="0">
              <a:spcBef>
                <a:spcPts val="525"/>
              </a:spcBef>
              <a:spcAft>
                <a:spcPts val="0"/>
              </a:spcAft>
              <a:buSzPts val="1050"/>
              <a:buChar char="•"/>
              <a:defRPr/>
            </a:lvl7pPr>
            <a:lvl8pPr indent="-295275" lvl="7" marL="3657600" rtl="0">
              <a:spcBef>
                <a:spcPts val="525"/>
              </a:spcBef>
              <a:spcAft>
                <a:spcPts val="0"/>
              </a:spcAft>
              <a:buSzPts val="1050"/>
              <a:buChar char="–"/>
              <a:defRPr/>
            </a:lvl8pPr>
            <a:lvl9pPr indent="-295275" lvl="8" marL="4114800" rtl="0">
              <a:spcBef>
                <a:spcPts val="525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938758" y="286789"/>
            <a:ext cx="7633800" cy="11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25"/>
              <a:buFont typeface="Impact"/>
              <a:buNone/>
              <a:defRPr b="0" i="0" sz="3825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938758" y="1714501"/>
            <a:ext cx="7633800" cy="26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14325" lvl="1" marL="914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abin"/>
              <a:buChar char="–"/>
              <a:defRPr b="0" i="0" sz="13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04800" lvl="2" marL="1371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95275" lvl="3" marL="1828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5275" lvl="4" marL="22860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95275" lvl="5" marL="2743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95275" lvl="8" marL="4114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938758" y="4781759"/>
            <a:ext cx="17472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3028950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6457951" y="4781759"/>
            <a:ext cx="21144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938758" y="286789"/>
            <a:ext cx="7633800" cy="11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25"/>
              <a:buFont typeface="Impact"/>
              <a:buNone/>
              <a:defRPr b="0" i="0" sz="3825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942975" y="1714500"/>
            <a:ext cx="3600600" cy="27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14325" lvl="1" marL="914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abin"/>
              <a:buChar char="–"/>
              <a:defRPr b="0" i="0" sz="13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04800" lvl="2" marL="1371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95275" lvl="3" marL="1828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5275" lvl="4" marL="22860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95275" lvl="5" marL="2743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95275" lvl="8" marL="4114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2" type="body"/>
          </p:nvPr>
        </p:nvSpPr>
        <p:spPr>
          <a:xfrm>
            <a:off x="4985847" y="1714500"/>
            <a:ext cx="3600600" cy="27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14325" lvl="1" marL="914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abin"/>
              <a:buChar char="–"/>
              <a:defRPr b="0" i="0" sz="13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04800" lvl="2" marL="1371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95275" lvl="3" marL="1828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5275" lvl="4" marL="22860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95275" lvl="5" marL="2743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95275" lvl="8" marL="4114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938758" y="4781759"/>
            <a:ext cx="17472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028950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457951" y="4781759"/>
            <a:ext cx="21144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 title="scalloped circle"/>
          <p:cNvSpPr/>
          <p:nvPr/>
        </p:nvSpPr>
        <p:spPr>
          <a:xfrm>
            <a:off x="2667763" y="473202"/>
            <a:ext cx="3926681" cy="3921919"/>
          </a:xfrm>
          <a:custGeom>
            <a:rect b="b" l="l" r="r" t="t"/>
            <a:pathLst>
              <a:path extrusionOk="0" h="3294" w="3298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3" name="Google Shape;33;p5"/>
          <p:cNvSpPr txBox="1"/>
          <p:nvPr>
            <p:ph type="ctrTitle"/>
          </p:nvPr>
        </p:nvSpPr>
        <p:spPr>
          <a:xfrm>
            <a:off x="808892" y="823791"/>
            <a:ext cx="7738800" cy="329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Impact"/>
              <a:buNone/>
              <a:defRPr b="0" i="0" sz="75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" name="Google Shape;34;p5"/>
          <p:cNvSpPr txBox="1"/>
          <p:nvPr>
            <p:ph idx="1" type="subTitle"/>
          </p:nvPr>
        </p:nvSpPr>
        <p:spPr>
          <a:xfrm>
            <a:off x="1661284" y="4484398"/>
            <a:ext cx="60339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bin"/>
              <a:buNone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bin"/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bin"/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bin"/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808892" y="4781759"/>
            <a:ext cx="17472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49711E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3135249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49711E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6800414" y="4781759"/>
            <a:ext cx="17472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49711E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49711E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49711E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49711E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49711E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49711E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49711E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49711E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49711E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5" title="left edge border"/>
          <p:cNvSpPr/>
          <p:nvPr/>
        </p:nvSpPr>
        <p:spPr>
          <a:xfrm>
            <a:off x="0" y="0"/>
            <a:ext cx="212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2432197" y="805417"/>
            <a:ext cx="6140400" cy="304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300"/>
              <a:buFont typeface="Impact"/>
              <a:buNone/>
              <a:defRPr b="0" i="0" sz="6300" u="none" cap="none" strike="noStrik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2432198" y="3869836"/>
            <a:ext cx="52632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bin"/>
              <a:buNone/>
              <a:defRPr b="0" i="0" sz="1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bin"/>
              <a:buNone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28600" lvl="5" marL="2743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bin"/>
              <a:buNone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28600" lvl="6" marL="3200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28600" lvl="7" marL="3657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bin"/>
              <a:buNone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28600" lvl="8" marL="4114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2427410" y="4781759"/>
            <a:ext cx="11205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959298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7456825" y="4781759"/>
            <a:ext cx="11157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5" name="Google Shape;45;p6" title="left scallop shape"/>
          <p:cNvGrpSpPr/>
          <p:nvPr/>
        </p:nvGrpSpPr>
        <p:grpSpPr>
          <a:xfrm>
            <a:off x="0" y="0"/>
            <a:ext cx="2110978" cy="5143500"/>
            <a:chOff x="0" y="0"/>
            <a:chExt cx="2814638" cy="6858000"/>
          </a:xfrm>
        </p:grpSpPr>
        <p:sp>
          <p:nvSpPr>
            <p:cNvPr id="46" name="Google Shape;46;p6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rect b="b" l="l" r="r" t="t"/>
              <a:pathLst>
                <a:path extrusionOk="0" h="4320" w="1773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47" name="Google Shape;47;p6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rect b="b" l="l" r="r" t="t"/>
              <a:pathLst>
                <a:path extrusionOk="0" h="4320" w="1037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939546" y="285750"/>
            <a:ext cx="7629600" cy="11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25"/>
              <a:buFont typeface="Impact"/>
              <a:buNone/>
              <a:defRPr b="0" i="0" sz="3825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938759" y="1649725"/>
            <a:ext cx="36006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425"/>
              <a:buFont typeface="Arial"/>
              <a:buNone/>
              <a:defRPr b="1" i="0" sz="1425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425"/>
              <a:buFont typeface="Cabin"/>
              <a:buNone/>
              <a:defRPr b="1" i="0" sz="1425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b="1" i="0" sz="13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bin"/>
              <a:buNone/>
              <a:defRPr b="1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28600" lvl="5" marL="2743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bin"/>
              <a:buNone/>
              <a:defRPr b="1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28600" lvl="6" marL="3200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28600" lvl="7" marL="3657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bin"/>
              <a:buNone/>
              <a:defRPr b="1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28600" lvl="8" marL="4114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2" type="body"/>
          </p:nvPr>
        </p:nvSpPr>
        <p:spPr>
          <a:xfrm>
            <a:off x="942975" y="2181826"/>
            <a:ext cx="36006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14325" lvl="1" marL="914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abin"/>
              <a:buChar char="–"/>
              <a:defRPr b="0" i="0" sz="13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04800" lvl="2" marL="1371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95275" lvl="3" marL="1828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5275" lvl="4" marL="22860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95275" lvl="5" marL="2743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95275" lvl="8" marL="4114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3" type="body"/>
          </p:nvPr>
        </p:nvSpPr>
        <p:spPr>
          <a:xfrm>
            <a:off x="4975398" y="1649725"/>
            <a:ext cx="36006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425"/>
              <a:buFont typeface="Arial"/>
              <a:buNone/>
              <a:defRPr b="1" i="0" sz="1425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425"/>
              <a:buFont typeface="Cabin"/>
              <a:buNone/>
              <a:defRPr b="1" i="0" sz="1425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b="1" i="0" sz="13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bin"/>
              <a:buNone/>
              <a:defRPr b="1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28600" lvl="5" marL="2743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bin"/>
              <a:buNone/>
              <a:defRPr b="1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28600" lvl="6" marL="3200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28600" lvl="7" marL="3657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bin"/>
              <a:buNone/>
              <a:defRPr b="1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28600" lvl="8" marL="4114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4" type="body"/>
          </p:nvPr>
        </p:nvSpPr>
        <p:spPr>
          <a:xfrm>
            <a:off x="4975398" y="2181826"/>
            <a:ext cx="36006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14325" lvl="1" marL="914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abin"/>
              <a:buChar char="–"/>
              <a:defRPr b="0" i="0" sz="13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04800" lvl="2" marL="1371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95275" lvl="3" marL="1828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5275" lvl="4" marL="22860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95275" lvl="5" marL="2743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95275" lvl="8" marL="4114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10" type="dt"/>
          </p:nvPr>
        </p:nvSpPr>
        <p:spPr>
          <a:xfrm>
            <a:off x="938758" y="4781759"/>
            <a:ext cx="17472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11" type="ftr"/>
          </p:nvPr>
        </p:nvSpPr>
        <p:spPr>
          <a:xfrm>
            <a:off x="3028950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6457951" y="4781759"/>
            <a:ext cx="21144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idx="10" type="dt"/>
          </p:nvPr>
        </p:nvSpPr>
        <p:spPr>
          <a:xfrm>
            <a:off x="938758" y="4781759"/>
            <a:ext cx="17472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3028950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6457951" y="4781759"/>
            <a:ext cx="21144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 title="right scallop background shape"/>
          <p:cNvSpPr/>
          <p:nvPr/>
        </p:nvSpPr>
        <p:spPr>
          <a:xfrm>
            <a:off x="5542359" y="0"/>
            <a:ext cx="3601641" cy="5143500"/>
          </a:xfrm>
          <a:custGeom>
            <a:rect b="b" l="l" r="r" t="t"/>
            <a:pathLst>
              <a:path extrusionOk="0" h="4320" w="3025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3" name="Google Shape;63;p9"/>
          <p:cNvSpPr txBox="1"/>
          <p:nvPr>
            <p:ph type="title"/>
          </p:nvPr>
        </p:nvSpPr>
        <p:spPr>
          <a:xfrm>
            <a:off x="6253414" y="342900"/>
            <a:ext cx="2319000" cy="89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25"/>
              <a:buFont typeface="Cabin"/>
              <a:buNone/>
              <a:defRPr b="1" i="0" sz="1425" u="none" cap="none" strike="noStrik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573788" y="690283"/>
            <a:ext cx="4618800" cy="3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61950" lvl="1" marL="914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bin"/>
              <a:buChar char="–"/>
              <a:defRPr b="0" i="0" sz="21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42900" lvl="2" marL="1371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23850" lvl="3" marL="1828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bin"/>
              <a:buChar char="–"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23850" lvl="4" marL="22860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23850" lvl="5" marL="2743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bin"/>
              <a:buChar char="–"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23850" lvl="6" marL="3200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23850" lvl="7" marL="3657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bin"/>
              <a:buChar char="–"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23850" lvl="8" marL="4114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2" type="body"/>
          </p:nvPr>
        </p:nvSpPr>
        <p:spPr>
          <a:xfrm>
            <a:off x="6253414" y="1306002"/>
            <a:ext cx="2319000" cy="3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None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750"/>
              <a:buFont typeface="Cabin"/>
              <a:buNone/>
              <a:defRPr b="0" i="0" sz="7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28600" lvl="5" marL="2743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750"/>
              <a:buFont typeface="Cabin"/>
              <a:buNone/>
              <a:defRPr b="0" i="0" sz="7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28600" lvl="6" marL="3200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28600" lvl="7" marL="3657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750"/>
              <a:buFont typeface="Cabin"/>
              <a:buNone/>
              <a:defRPr b="0" i="0" sz="7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28600" lvl="8" marL="4114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0" type="dt"/>
          </p:nvPr>
        </p:nvSpPr>
        <p:spPr>
          <a:xfrm>
            <a:off x="573789" y="4781759"/>
            <a:ext cx="9249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1" type="ftr"/>
          </p:nvPr>
        </p:nvSpPr>
        <p:spPr>
          <a:xfrm>
            <a:off x="1577716" y="4781759"/>
            <a:ext cx="26115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2" type="sldNum"/>
          </p:nvPr>
        </p:nvSpPr>
        <p:spPr>
          <a:xfrm>
            <a:off x="4268261" y="4781759"/>
            <a:ext cx="9243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9" title="left edge border"/>
          <p:cNvSpPr/>
          <p:nvPr/>
        </p:nvSpPr>
        <p:spPr>
          <a:xfrm>
            <a:off x="0" y="0"/>
            <a:ext cx="212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>
            <p:ph idx="2" type="pic"/>
          </p:nvPr>
        </p:nvSpPr>
        <p:spPr>
          <a:xfrm>
            <a:off x="212598" y="1"/>
            <a:ext cx="55167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bin"/>
              <a:buNone/>
              <a:defRPr b="0" i="0" sz="21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bin"/>
              <a:buNone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bin"/>
              <a:buNone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bin"/>
              <a:buNone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2" name="Google Shape;72;p10" title="right scallop background shape"/>
          <p:cNvSpPr/>
          <p:nvPr/>
        </p:nvSpPr>
        <p:spPr>
          <a:xfrm>
            <a:off x="5542359" y="0"/>
            <a:ext cx="3601641" cy="5143500"/>
          </a:xfrm>
          <a:custGeom>
            <a:rect b="b" l="l" r="r" t="t"/>
            <a:pathLst>
              <a:path extrusionOk="0" h="4320" w="3025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3" name="Google Shape;73;p10" title="left edge border"/>
          <p:cNvSpPr/>
          <p:nvPr/>
        </p:nvSpPr>
        <p:spPr>
          <a:xfrm>
            <a:off x="0" y="0"/>
            <a:ext cx="212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0"/>
          <p:cNvSpPr txBox="1"/>
          <p:nvPr>
            <p:ph type="title"/>
          </p:nvPr>
        </p:nvSpPr>
        <p:spPr>
          <a:xfrm>
            <a:off x="6253413" y="342900"/>
            <a:ext cx="2319000" cy="89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25"/>
              <a:buFont typeface="Cabin"/>
              <a:buNone/>
              <a:defRPr b="1" i="0" sz="1425" u="none" cap="none" strike="noStrik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Google Shape;75;p10"/>
          <p:cNvSpPr txBox="1"/>
          <p:nvPr>
            <p:ph idx="1" type="body"/>
          </p:nvPr>
        </p:nvSpPr>
        <p:spPr>
          <a:xfrm>
            <a:off x="6253413" y="1306002"/>
            <a:ext cx="2319000" cy="3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None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750"/>
              <a:buFont typeface="Cabin"/>
              <a:buNone/>
              <a:defRPr b="0" i="0" sz="7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28600" lvl="5" marL="2743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750"/>
              <a:buFont typeface="Cabin"/>
              <a:buNone/>
              <a:defRPr b="0" i="0" sz="7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28600" lvl="6" marL="3200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28600" lvl="7" marL="3657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750"/>
              <a:buFont typeface="Cabin"/>
              <a:buNone/>
              <a:defRPr b="0" i="0" sz="7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28600" lvl="8" marL="4114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0" type="dt"/>
          </p:nvPr>
        </p:nvSpPr>
        <p:spPr>
          <a:xfrm>
            <a:off x="574463" y="4781759"/>
            <a:ext cx="9243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7" name="Google Shape;77;p10"/>
          <p:cNvSpPr txBox="1"/>
          <p:nvPr>
            <p:ph idx="11" type="ftr"/>
          </p:nvPr>
        </p:nvSpPr>
        <p:spPr>
          <a:xfrm>
            <a:off x="1577716" y="4781759"/>
            <a:ext cx="26115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4265676" y="4781759"/>
            <a:ext cx="9258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38758" y="286789"/>
            <a:ext cx="7633800" cy="11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25"/>
              <a:buFont typeface="Impact"/>
              <a:buNone/>
              <a:defRPr b="0" i="0" sz="3825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38758" y="1714501"/>
            <a:ext cx="7633800" cy="26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14325" lvl="1" marL="914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abin"/>
              <a:buChar char="–"/>
              <a:defRPr b="0" i="0" sz="13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04800" lvl="2" marL="1371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95275" lvl="3" marL="1828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5275" lvl="4" marL="22860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95275" lvl="5" marL="27432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bin"/>
              <a:buChar char="–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95275" lvl="8" marL="4114800" marR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938758" y="4781759"/>
            <a:ext cx="17472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1" y="4781759"/>
            <a:ext cx="21144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 title="Left scallop edge"/>
          <p:cNvSpPr/>
          <p:nvPr/>
        </p:nvSpPr>
        <p:spPr>
          <a:xfrm>
            <a:off x="0" y="0"/>
            <a:ext cx="664369" cy="5143500"/>
          </a:xfrm>
          <a:custGeom>
            <a:rect b="b" l="l" r="r" t="t"/>
            <a:pathLst>
              <a:path extrusionOk="0" h="4320" w="558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2" name="Google Shape;12;p1" title="right edge border"/>
          <p:cNvSpPr/>
          <p:nvPr/>
        </p:nvSpPr>
        <p:spPr>
          <a:xfrm>
            <a:off x="8931402" y="0"/>
            <a:ext cx="212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hyperlink" Target="https://docs.google.com/document/d/1ZIyqvqaWr0nv6wb7yarzmKfr9ezSIekcn9nxpBGwLmk/edit" TargetMode="External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youtube.com/watch?v=ke9ed0Lc3s8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i0Pgro9mFWQ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l.png" id="100" name="Google Shape;100;p14"/>
          <p:cNvSpPr/>
          <p:nvPr/>
        </p:nvSpPr>
        <p:spPr>
          <a:xfrm>
            <a:off x="0" y="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rl.png" id="101" name="Google Shape;101;p14"/>
          <p:cNvSpPr/>
          <p:nvPr/>
        </p:nvSpPr>
        <p:spPr>
          <a:xfrm>
            <a:off x="114300" y="11430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2" name="Google Shape;10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299431" cy="88336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/>
          <p:nvPr/>
        </p:nvSpPr>
        <p:spPr>
          <a:xfrm>
            <a:off x="2685750" y="381000"/>
            <a:ext cx="3933000" cy="4055100"/>
          </a:xfrm>
          <a:prstGeom prst="rect">
            <a:avLst/>
          </a:prstGeom>
          <a:solidFill>
            <a:srgbClr val="93C47D"/>
          </a:solidFill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2981000" y="737650"/>
            <a:ext cx="3317100" cy="33402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2839800" y="1738150"/>
            <a:ext cx="34644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HIV/AIDS</a:t>
            </a:r>
            <a:endParaRPr sz="34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597750" y="1310551"/>
            <a:ext cx="2088000" cy="13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Color code:</a:t>
            </a:r>
            <a:endParaRPr sz="1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Important in </a:t>
            </a:r>
            <a:r>
              <a:rPr lang="en" sz="16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red</a:t>
            </a:r>
            <a:endParaRPr sz="16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Extra in </a:t>
            </a:r>
            <a:r>
              <a:rPr lang="en" sz="1600">
                <a:solidFill>
                  <a:srgbClr val="3D85C6"/>
                </a:solidFill>
                <a:latin typeface="Trebuchet MS"/>
                <a:ea typeface="Trebuchet MS"/>
                <a:cs typeface="Trebuchet MS"/>
                <a:sym typeface="Trebuchet MS"/>
              </a:rPr>
              <a:t>blue</a:t>
            </a:r>
            <a:endParaRPr sz="1600">
              <a:solidFill>
                <a:srgbClr val="3D85C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99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7" name="Google Shape;10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25" y="3051750"/>
            <a:ext cx="2498326" cy="18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2550" y="-339075"/>
            <a:ext cx="1889875" cy="18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/>
          <p:nvPr/>
        </p:nvSpPr>
        <p:spPr>
          <a:xfrm>
            <a:off x="-77100" y="5040600"/>
            <a:ext cx="851100" cy="1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u="sng">
                <a:solidFill>
                  <a:srgbClr val="2998E3"/>
                </a:solidFill>
                <a:latin typeface="Trebuchet MS"/>
                <a:ea typeface="Trebuchet MS"/>
                <a:cs typeface="Trebuchet MS"/>
                <a:sym typeface="Trebuchet MS"/>
                <a:hlinkClick r:id="rId6"/>
              </a:rPr>
              <a:t>Editing file</a:t>
            </a:r>
            <a:endParaRPr sz="600">
              <a:solidFill>
                <a:srgbClr val="3D85C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1680475" y="3799163"/>
            <a:ext cx="3714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:(</a:t>
            </a:r>
            <a:endParaRPr sz="1100"/>
          </a:p>
        </p:txBody>
      </p:sp>
      <p:pic>
        <p:nvPicPr>
          <p:cNvPr id="111" name="Google Shape;111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78063" y="3609925"/>
            <a:ext cx="1058850" cy="10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847161" y="5054396"/>
            <a:ext cx="109240" cy="8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5400000">
            <a:off x="8846150" y="1"/>
            <a:ext cx="84324" cy="8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5400045">
            <a:off x="-2113" y="-60624"/>
            <a:ext cx="95175" cy="20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3"/>
          <p:cNvPicPr preferRelativeResize="0"/>
          <p:nvPr/>
        </p:nvPicPr>
        <p:blipFill rotWithShape="1">
          <a:blip r:embed="rId3">
            <a:alphaModFix/>
          </a:blip>
          <a:srcRect b="0" l="0" r="4689" t="0"/>
          <a:stretch/>
        </p:blipFill>
        <p:spPr>
          <a:xfrm>
            <a:off x="1203325" y="63275"/>
            <a:ext cx="5934775" cy="401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3"/>
          <p:cNvPicPr preferRelativeResize="0"/>
          <p:nvPr/>
        </p:nvPicPr>
        <p:blipFill rotWithShape="1">
          <a:blip r:embed="rId4">
            <a:alphaModFix/>
          </a:blip>
          <a:srcRect b="0" l="0" r="2856" t="77818"/>
          <a:stretch/>
        </p:blipFill>
        <p:spPr>
          <a:xfrm>
            <a:off x="1584325" y="4129700"/>
            <a:ext cx="5504649" cy="102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45">
            <a:off x="-2113" y="-60624"/>
            <a:ext cx="95175" cy="20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9059675" y="1"/>
            <a:ext cx="84324" cy="8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47223" y="5055621"/>
            <a:ext cx="109240" cy="8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 txBox="1"/>
          <p:nvPr>
            <p:ph type="title"/>
          </p:nvPr>
        </p:nvSpPr>
        <p:spPr>
          <a:xfrm>
            <a:off x="938758" y="286789"/>
            <a:ext cx="7633800" cy="111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4"/>
          <p:cNvSpPr txBox="1"/>
          <p:nvPr>
            <p:ph type="title"/>
          </p:nvPr>
        </p:nvSpPr>
        <p:spPr>
          <a:xfrm>
            <a:off x="1220700" y="49354"/>
            <a:ext cx="6702600" cy="5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Trebuchet MS"/>
              <a:buNone/>
            </a:pPr>
            <a:r>
              <a:rPr b="1" lang="en" sz="2600">
                <a:solidFill>
                  <a:srgbClr val="274E13"/>
                </a:solidFill>
                <a:latin typeface="Trebuchet MS"/>
                <a:ea typeface="Trebuchet MS"/>
                <a:cs typeface="Trebuchet MS"/>
                <a:sym typeface="Trebuchet MS"/>
              </a:rPr>
              <a:t>Take Home Messages </a:t>
            </a:r>
            <a:endParaRPr sz="2600"/>
          </a:p>
        </p:txBody>
      </p:sp>
      <p:sp>
        <p:nvSpPr>
          <p:cNvPr id="225" name="Google Shape;225;p24"/>
          <p:cNvSpPr txBox="1"/>
          <p:nvPr/>
        </p:nvSpPr>
        <p:spPr>
          <a:xfrm>
            <a:off x="630550" y="1130550"/>
            <a:ext cx="7143300" cy="3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600"/>
              <a:buFont typeface="Trebuchet MS"/>
              <a:buChar char="➢"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Infection with HIV usually occurs by sexual transmission, blood transfusion, mother to infant or accidental exposure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600"/>
              <a:buFont typeface="Trebuchet MS"/>
              <a:buChar char="➢"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HIV targets the immune system and primarily infects CD4 positive lymphocytes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600"/>
              <a:buFont typeface="Trebuchet MS"/>
              <a:buChar char="➢"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Immunodeficiency associated with HIV infections is mainly due to reduction in CD4 positive helper lymphocyte numbers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600"/>
              <a:buFont typeface="Trebuchet MS"/>
              <a:buChar char="➢"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Increased viral load, significant reduction in CD4 lymphocytes and opportunistic infections are the hallmarks of progression to AIDS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6" name="Google Shape;2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92350"/>
            <a:ext cx="90951" cy="5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7161" y="5054396"/>
            <a:ext cx="109240" cy="8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8846150" y="1"/>
            <a:ext cx="84324" cy="8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45">
            <a:off x="-2113" y="-60624"/>
            <a:ext cx="95175" cy="20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5"/>
          <p:cNvSpPr txBox="1"/>
          <p:nvPr>
            <p:ph type="title"/>
          </p:nvPr>
        </p:nvSpPr>
        <p:spPr>
          <a:xfrm>
            <a:off x="938758" y="280364"/>
            <a:ext cx="7633800" cy="111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74E13"/>
                </a:solidFill>
                <a:latin typeface="Trebuchet MS"/>
                <a:ea typeface="Trebuchet MS"/>
                <a:cs typeface="Trebuchet MS"/>
                <a:sym typeface="Trebuchet MS"/>
              </a:rPr>
              <a:t>Quiz:</a:t>
            </a:r>
            <a:endParaRPr b="1">
              <a:solidFill>
                <a:srgbClr val="274E1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5" name="Google Shape;235;p25"/>
          <p:cNvSpPr txBox="1"/>
          <p:nvPr>
            <p:ph idx="4294967295" type="body"/>
          </p:nvPr>
        </p:nvSpPr>
        <p:spPr>
          <a:xfrm>
            <a:off x="-50525" y="1075900"/>
            <a:ext cx="4457700" cy="4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525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1. </a:t>
            </a:r>
            <a:r>
              <a:rPr lang="en" sz="11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 Which of the following binds to the CD4 receptor upon entry of HIV to the host cell?</a:t>
            </a:r>
            <a:endParaRPr sz="1100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6" name="Google Shape;236;p25"/>
          <p:cNvSpPr txBox="1"/>
          <p:nvPr>
            <p:ph idx="4294967295" type="body"/>
          </p:nvPr>
        </p:nvSpPr>
        <p:spPr>
          <a:xfrm>
            <a:off x="450225" y="1573400"/>
            <a:ext cx="4666200" cy="115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457200" rtl="0" algn="l">
              <a:spcBef>
                <a:spcPts val="525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CXCR4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GP120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GP41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CCR5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7" name="Google Shape;237;p25"/>
          <p:cNvSpPr txBox="1"/>
          <p:nvPr>
            <p:ph idx="4294967295" type="body"/>
          </p:nvPr>
        </p:nvSpPr>
        <p:spPr>
          <a:xfrm>
            <a:off x="410900" y="2403175"/>
            <a:ext cx="4161000" cy="41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2.</a:t>
            </a:r>
            <a:r>
              <a:rPr lang="en" sz="9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11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Which of the following is a target cell for HIV?</a:t>
            </a:r>
            <a:endParaRPr sz="1100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8" name="Google Shape;238;p25"/>
          <p:cNvSpPr txBox="1"/>
          <p:nvPr>
            <p:ph idx="4294967295" type="body"/>
          </p:nvPr>
        </p:nvSpPr>
        <p:spPr>
          <a:xfrm>
            <a:off x="450225" y="2742263"/>
            <a:ext cx="4666200" cy="115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457200" rtl="0" algn="l">
              <a:spcBef>
                <a:spcPts val="525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Plasma cell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RBC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Neutrophil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Microglial cell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9" name="Google Shape;239;p25"/>
          <p:cNvSpPr txBox="1"/>
          <p:nvPr>
            <p:ph idx="4294967295" type="body"/>
          </p:nvPr>
        </p:nvSpPr>
        <p:spPr>
          <a:xfrm>
            <a:off x="410900" y="3682750"/>
            <a:ext cx="3438600" cy="4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3.  What does HIV additionally bind to upon entry to the host cell?</a:t>
            </a:r>
            <a:endParaRPr sz="1100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0" name="Google Shape;240;p25"/>
          <p:cNvSpPr txBox="1"/>
          <p:nvPr>
            <p:ph idx="4294967295" type="body"/>
          </p:nvPr>
        </p:nvSpPr>
        <p:spPr>
          <a:xfrm>
            <a:off x="450225" y="4066500"/>
            <a:ext cx="4322100" cy="98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457200" rtl="0" algn="l">
              <a:spcBef>
                <a:spcPts val="525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Glycoprotein receptor 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Chemokine receptor 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TNF-alpha receptor 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IFN-gamma receptor 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1" name="Google Shape;241;p25"/>
          <p:cNvSpPr txBox="1"/>
          <p:nvPr>
            <p:ph idx="4294967295" type="body"/>
          </p:nvPr>
        </p:nvSpPr>
        <p:spPr>
          <a:xfrm>
            <a:off x="4459200" y="1075900"/>
            <a:ext cx="4557900" cy="57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 4. What is the most common site of </a:t>
            </a:r>
            <a:r>
              <a:rPr lang="en" sz="11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syncytium</a:t>
            </a:r>
            <a:r>
              <a:rPr lang="en" sz="11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 formation?</a:t>
            </a:r>
            <a:endParaRPr sz="1100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2" name="Google Shape;242;p25"/>
          <p:cNvSpPr txBox="1"/>
          <p:nvPr>
            <p:ph idx="4294967295" type="body"/>
          </p:nvPr>
        </p:nvSpPr>
        <p:spPr>
          <a:xfrm>
            <a:off x="4488825" y="1494225"/>
            <a:ext cx="4666200" cy="115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457200" rtl="0" algn="l">
              <a:spcBef>
                <a:spcPts val="525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Bones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Brain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Lymph nodes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Lungs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3" name="Google Shape;243;p25"/>
          <p:cNvSpPr txBox="1"/>
          <p:nvPr>
            <p:ph idx="4294967295" type="body"/>
          </p:nvPr>
        </p:nvSpPr>
        <p:spPr>
          <a:xfrm>
            <a:off x="4508700" y="2398500"/>
            <a:ext cx="4619400" cy="34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5. Which of the following tests is used to monitor HIV patients?</a:t>
            </a:r>
            <a:endParaRPr sz="1000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4" name="Google Shape;244;p25"/>
          <p:cNvSpPr txBox="1"/>
          <p:nvPr>
            <p:ph idx="4294967295" type="body"/>
          </p:nvPr>
        </p:nvSpPr>
        <p:spPr>
          <a:xfrm>
            <a:off x="4488825" y="2791050"/>
            <a:ext cx="4666200" cy="115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457200" rtl="0" algn="l">
              <a:spcBef>
                <a:spcPts val="525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ELISA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Western blot 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HIV RNA 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Tuberculin test 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5" name="Google Shape;245;p25"/>
          <p:cNvSpPr txBox="1"/>
          <p:nvPr>
            <p:ph idx="4294967295" type="body"/>
          </p:nvPr>
        </p:nvSpPr>
        <p:spPr>
          <a:xfrm>
            <a:off x="4508700" y="3682725"/>
            <a:ext cx="4846200" cy="34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6. The time between an HIV infection and a positive antibody test is known as?</a:t>
            </a:r>
            <a:endParaRPr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6" name="Google Shape;246;p25"/>
          <p:cNvSpPr txBox="1"/>
          <p:nvPr>
            <p:ph idx="4294967295" type="body"/>
          </p:nvPr>
        </p:nvSpPr>
        <p:spPr>
          <a:xfrm>
            <a:off x="4477125" y="4066500"/>
            <a:ext cx="4689600" cy="115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457200" rtl="0" algn="l">
              <a:spcBef>
                <a:spcPts val="525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Seroconversion 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Window period 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Door period 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rebuchet MS"/>
              <a:buAutoNum type="alphaLcParenR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Latent period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7" name="Google Shape;247;p25"/>
          <p:cNvSpPr txBox="1"/>
          <p:nvPr/>
        </p:nvSpPr>
        <p:spPr>
          <a:xfrm rot="10800000">
            <a:off x="7319850" y="4828200"/>
            <a:ext cx="21474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3C47D"/>
                </a:solidFill>
              </a:rPr>
              <a:t> </a:t>
            </a:r>
            <a:r>
              <a:rPr b="1" lang="en" sz="600">
                <a:solidFill>
                  <a:srgbClr val="93C47D"/>
                </a:solidFill>
              </a:rPr>
              <a:t>1.B   2 D</a:t>
            </a:r>
            <a:r>
              <a:rPr b="1" lang="en" sz="600">
                <a:solidFill>
                  <a:srgbClr val="93C47D"/>
                </a:solidFill>
              </a:rPr>
              <a:t>.</a:t>
            </a:r>
            <a:r>
              <a:rPr b="1" lang="en" sz="600">
                <a:solidFill>
                  <a:srgbClr val="93C47D"/>
                </a:solidFill>
              </a:rPr>
              <a:t>   3.B  4.B   5.C   6.B </a:t>
            </a:r>
            <a:endParaRPr b="1" sz="600">
              <a:solidFill>
                <a:srgbClr val="93C47D"/>
              </a:solidFill>
            </a:endParaRPr>
          </a:p>
        </p:txBody>
      </p:sp>
      <p:pic>
        <p:nvPicPr>
          <p:cNvPr id="248" name="Google Shape;2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7161" y="5054396"/>
            <a:ext cx="109240" cy="8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8846150" y="1"/>
            <a:ext cx="84324" cy="8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45">
            <a:off x="-2113" y="-60624"/>
            <a:ext cx="95175" cy="20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"/>
          <p:cNvSpPr txBox="1"/>
          <p:nvPr/>
        </p:nvSpPr>
        <p:spPr>
          <a:xfrm>
            <a:off x="2213600" y="-35275"/>
            <a:ext cx="6395400" cy="28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74E13"/>
                </a:solidFill>
                <a:latin typeface="Trebuchet MS"/>
                <a:ea typeface="Trebuchet MS"/>
                <a:cs typeface="Trebuchet MS"/>
                <a:sym typeface="Trebuchet MS"/>
              </a:rPr>
              <a:t>Team Leaders: </a:t>
            </a:r>
            <a:endParaRPr sz="2200">
              <a:solidFill>
                <a:srgbClr val="274E1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74E13"/>
                </a:solidFill>
                <a:latin typeface="Trebuchet MS"/>
                <a:ea typeface="Trebuchet MS"/>
                <a:cs typeface="Trebuchet MS"/>
                <a:sym typeface="Trebuchet MS"/>
              </a:rPr>
              <a:t>Ibrahim Aldakhil &amp; Sedra Elserawani </a:t>
            </a:r>
            <a:endParaRPr sz="2200">
              <a:solidFill>
                <a:srgbClr val="274E1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74E1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74E13"/>
                </a:solidFill>
                <a:latin typeface="Trebuchet MS"/>
                <a:ea typeface="Trebuchet MS"/>
                <a:cs typeface="Trebuchet MS"/>
                <a:sym typeface="Trebuchet MS"/>
              </a:rPr>
              <a:t>THE editors: </a:t>
            </a:r>
            <a:endParaRPr sz="2200">
              <a:solidFill>
                <a:srgbClr val="274E1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74E13"/>
                </a:solidFill>
                <a:latin typeface="Trebuchet MS"/>
                <a:ea typeface="Trebuchet MS"/>
                <a:cs typeface="Trebuchet MS"/>
                <a:sym typeface="Trebuchet MS"/>
              </a:rPr>
              <a:t>Abdulrahman Alhawas &amp; </a:t>
            </a:r>
            <a:r>
              <a:rPr lang="en" sz="2200">
                <a:solidFill>
                  <a:srgbClr val="274E13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Lama</a:t>
            </a:r>
            <a:r>
              <a:rPr lang="en" sz="2200">
                <a:solidFill>
                  <a:srgbClr val="274E13"/>
                </a:solidFill>
                <a:latin typeface="Trebuchet MS"/>
                <a:ea typeface="Trebuchet MS"/>
                <a:cs typeface="Trebuchet MS"/>
                <a:sym typeface="Trebuchet MS"/>
              </a:rPr>
              <a:t> Alzamil </a:t>
            </a:r>
            <a:endParaRPr sz="2200">
              <a:solidFill>
                <a:srgbClr val="274E1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74E1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6" name="Google Shape;25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3675" y="3759100"/>
            <a:ext cx="1711575" cy="125305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6"/>
          <p:cNvSpPr txBox="1"/>
          <p:nvPr/>
        </p:nvSpPr>
        <p:spPr>
          <a:xfrm>
            <a:off x="8151650" y="4218513"/>
            <a:ext cx="3714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:(</a:t>
            </a:r>
            <a:endParaRPr sz="900"/>
          </a:p>
        </p:txBody>
      </p:sp>
      <p:pic>
        <p:nvPicPr>
          <p:cNvPr id="258" name="Google Shape;25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7161" y="5054396"/>
            <a:ext cx="109240" cy="8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8846150" y="1"/>
            <a:ext cx="84324" cy="8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45">
            <a:off x="-2113" y="-60624"/>
            <a:ext cx="95175" cy="20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48">
            <a:off x="5756375" y="262079"/>
            <a:ext cx="580130" cy="1253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6073" y="2052679"/>
            <a:ext cx="580125" cy="466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77292" y="2076236"/>
            <a:ext cx="419537" cy="419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/>
          <p:nvPr>
            <p:ph type="title"/>
          </p:nvPr>
        </p:nvSpPr>
        <p:spPr>
          <a:xfrm>
            <a:off x="1179000" y="52729"/>
            <a:ext cx="6702600" cy="5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Trebuchet MS"/>
              <a:buNone/>
            </a:pPr>
            <a:r>
              <a:rPr b="1" lang="en" sz="2600">
                <a:solidFill>
                  <a:srgbClr val="274E13"/>
                </a:solidFill>
                <a:latin typeface="Trebuchet MS"/>
                <a:ea typeface="Trebuchet MS"/>
                <a:cs typeface="Trebuchet MS"/>
                <a:sym typeface="Trebuchet MS"/>
              </a:rPr>
              <a:t>Objectives</a:t>
            </a:r>
            <a:endParaRPr sz="2600"/>
          </a:p>
        </p:txBody>
      </p:sp>
      <p:sp>
        <p:nvSpPr>
          <p:cNvPr id="120" name="Google Shape;120;p15"/>
          <p:cNvSpPr txBox="1"/>
          <p:nvPr/>
        </p:nvSpPr>
        <p:spPr>
          <a:xfrm>
            <a:off x="630550" y="1130550"/>
            <a:ext cx="7143300" cy="3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600"/>
              <a:buFont typeface="Trebuchet MS"/>
              <a:buChar char="➢"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To know the modes of transmission of HIV.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600"/>
              <a:buFont typeface="Trebuchet MS"/>
              <a:buChar char="➢"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To understand HIV interactions with CD4 positive helper lymphocytes.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600"/>
              <a:buFont typeface="Trebuchet MS"/>
              <a:buChar char="➢"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To understand the mechanisms involved in immunodeficiency associated with HIV.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600"/>
              <a:buFont typeface="Trebuchet MS"/>
              <a:buChar char="➢"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To know the course of immunological events from the time of infection with HIV until the development of AIDS.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1" name="Google Shape;12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7161" y="5054396"/>
            <a:ext cx="109240" cy="8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8846150" y="1"/>
            <a:ext cx="84324" cy="8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45">
            <a:off x="-2113" y="-60624"/>
            <a:ext cx="95175" cy="20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0" y="3397500"/>
            <a:ext cx="3405164" cy="171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6"/>
          <p:cNvSpPr txBox="1"/>
          <p:nvPr>
            <p:ph type="title"/>
          </p:nvPr>
        </p:nvSpPr>
        <p:spPr>
          <a:xfrm>
            <a:off x="5865850" y="363000"/>
            <a:ext cx="2057400" cy="36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6"/>
          <p:cNvSpPr txBox="1"/>
          <p:nvPr>
            <p:ph idx="1" type="body"/>
          </p:nvPr>
        </p:nvSpPr>
        <p:spPr>
          <a:xfrm>
            <a:off x="0" y="439200"/>
            <a:ext cx="8997300" cy="73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 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HIV is an enveloped retrovirus that infects </a:t>
            </a:r>
            <a:r>
              <a:rPr b="1" lang="en" sz="12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CD4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receptor-expressing cells (CD4 cells and APCs such as macrophages).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r>
              <a:rPr b="1"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Transmission: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Sexually, Parenterally </a:t>
            </a: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(blood transfusions, needles,  ,etc...)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Perinatally, or through Occupational exposure.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r>
              <a:rPr b="1"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Cells infected: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Lymphocytes </a:t>
            </a: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(Lymph nodes, thymus, Bone marrow)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and Macrophages </a:t>
            </a: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(Brain, Body fluids, Skin, GIT, Lung).</a:t>
            </a:r>
            <a:endParaRPr/>
          </a:p>
        </p:txBody>
      </p:sp>
      <p:sp>
        <p:nvSpPr>
          <p:cNvPr id="131" name="Google Shape;131;p16"/>
          <p:cNvSpPr txBox="1"/>
          <p:nvPr>
            <p:ph type="title"/>
          </p:nvPr>
        </p:nvSpPr>
        <p:spPr>
          <a:xfrm>
            <a:off x="1220700" y="49351"/>
            <a:ext cx="6702600" cy="36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Trebuchet MS"/>
              <a:buNone/>
            </a:pPr>
            <a:r>
              <a:rPr b="1" lang="en" sz="2600">
                <a:solidFill>
                  <a:srgbClr val="274E13"/>
                </a:solidFill>
                <a:latin typeface="Trebuchet MS"/>
                <a:ea typeface="Trebuchet MS"/>
                <a:cs typeface="Trebuchet MS"/>
                <a:sym typeface="Trebuchet MS"/>
              </a:rPr>
              <a:t>Structure of HIV </a:t>
            </a:r>
            <a:endParaRPr sz="2600"/>
          </a:p>
        </p:txBody>
      </p:sp>
      <p:sp>
        <p:nvSpPr>
          <p:cNvPr id="132" name="Google Shape;132;p16"/>
          <p:cNvSpPr txBox="1"/>
          <p:nvPr/>
        </p:nvSpPr>
        <p:spPr>
          <a:xfrm>
            <a:off x="6142775" y="166800"/>
            <a:ext cx="18687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D85C6"/>
                </a:solidFill>
                <a:latin typeface="Cabin"/>
                <a:ea typeface="Cabin"/>
                <a:cs typeface="Cabin"/>
                <a:sym typeface="Cabin"/>
              </a:rPr>
              <a:t>APCs work via MHC Class II, thus they express the CD4 receptor.</a:t>
            </a:r>
            <a:endParaRPr sz="900">
              <a:solidFill>
                <a:srgbClr val="3D85C6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aphicFrame>
        <p:nvGraphicFramePr>
          <p:cNvPr id="133" name="Google Shape;133;p16"/>
          <p:cNvGraphicFramePr/>
          <p:nvPr/>
        </p:nvGraphicFramePr>
        <p:xfrm>
          <a:off x="23984" y="121535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{065873DA-2BB4-4F45-B173-CF7D69FF2994}</a:tableStyleId>
              </a:tblPr>
              <a:tblGrid>
                <a:gridCol w="771050"/>
                <a:gridCol w="3649800"/>
              </a:tblGrid>
              <a:tr h="3324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274E13"/>
                          </a:solidFill>
                        </a:rPr>
                        <a:t>Structural genes</a:t>
                      </a:r>
                      <a:endParaRPr sz="1100">
                        <a:solidFill>
                          <a:srgbClr val="274E13"/>
                        </a:solidFill>
                      </a:endParaRPr>
                    </a:p>
                  </a:txBody>
                  <a:tcPr marT="34300" marB="34300" marR="68600" marL="68600">
                    <a:lnR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33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Gag</a:t>
                      </a:r>
                      <a:endParaRPr b="1" sz="1200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Matrix (p17) 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Conical Capsid </a:t>
                      </a:r>
                      <a:r>
                        <a:rPr b="1" lang="en" sz="10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(p24) </a:t>
                      </a:r>
                      <a:endParaRPr b="1" sz="900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557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Pol</a:t>
                      </a:r>
                      <a:endParaRPr b="1" sz="1300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Reverse transcriptase</a:t>
                      </a: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" sz="9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(synthesizes dsDNA from genomic RNA)</a:t>
                      </a:r>
                      <a:endParaRPr sz="9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Integrase</a:t>
                      </a: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" sz="9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(integrates the dsDNA into host DNA)</a:t>
                      </a:r>
                      <a:endParaRPr sz="9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Protease</a:t>
                      </a: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" sz="9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(cleaves viral polyprotein)</a:t>
                      </a:r>
                      <a:endParaRPr sz="9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Env</a:t>
                      </a:r>
                      <a:endParaRPr b="1" sz="1300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GP120 </a:t>
                      </a:r>
                      <a:r>
                        <a:rPr lang="en" sz="9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</a:t>
                      </a:r>
                      <a:r>
                        <a:rPr b="1" lang="en" sz="9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surface</a:t>
                      </a:r>
                      <a:r>
                        <a:rPr lang="en" sz="9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protein that binds to CD4 receptor + coreceptors)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GP41 </a:t>
                      </a:r>
                      <a:r>
                        <a:rPr lang="en" sz="9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</a:t>
                      </a:r>
                      <a:r>
                        <a:rPr b="1" lang="en" sz="9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transmembrane</a:t>
                      </a:r>
                      <a:r>
                        <a:rPr lang="en" sz="9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protein for </a:t>
                      </a:r>
                      <a:r>
                        <a:rPr b="1" lang="en" sz="9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fusion</a:t>
                      </a:r>
                      <a:r>
                        <a:rPr lang="en" sz="9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into host cell)</a:t>
                      </a:r>
                      <a:endParaRPr sz="9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4" name="Google Shape;134;p16"/>
          <p:cNvGraphicFramePr/>
          <p:nvPr/>
        </p:nvGraphicFramePr>
        <p:xfrm>
          <a:off x="4443584" y="121535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{065873DA-2BB4-4F45-B173-CF7D69FF2994}</a:tableStyleId>
              </a:tblPr>
              <a:tblGrid>
                <a:gridCol w="771050"/>
                <a:gridCol w="3649800"/>
              </a:tblGrid>
              <a:tr h="3324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274E13"/>
                          </a:solidFill>
                        </a:rPr>
                        <a:t>       Regulatory</a:t>
                      </a:r>
                      <a:r>
                        <a:rPr lang="en" sz="1800">
                          <a:solidFill>
                            <a:srgbClr val="274E13"/>
                          </a:solidFill>
                        </a:rPr>
                        <a:t> genes </a:t>
                      </a:r>
                      <a:r>
                        <a:rPr lang="en" sz="1000">
                          <a:solidFill>
                            <a:srgbClr val="3D85C6"/>
                          </a:solidFill>
                        </a:rPr>
                        <a:t>(extra)</a:t>
                      </a:r>
                      <a:endParaRPr sz="1000">
                        <a:solidFill>
                          <a:srgbClr val="3D85C6"/>
                        </a:solidFill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33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274E1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Tat</a:t>
                      </a:r>
                      <a:endParaRPr b="1" sz="1200"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</a:t>
                      </a: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ranscription </a:t>
                      </a:r>
                      <a:r>
                        <a:rPr lang="en" sz="1000" u="sng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</a:t>
                      </a: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</a:t>
                      </a:r>
                      <a:r>
                        <a:rPr lang="en" sz="1000" u="sng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</a:t>
                      </a: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ivator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Enhances replication by upregulating transcription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557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274E1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Nef</a:t>
                      </a:r>
                      <a:endParaRPr b="1" sz="1200"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Auxiliary gene (not required for replication)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Decreases CD4 proteins and MHC I expression on T cells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Required for progression to AIDS   </a:t>
                      </a:r>
                      <a:r>
                        <a:rPr b="1"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endParaRPr b="1"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274E1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Rev</a:t>
                      </a:r>
                      <a:endParaRPr b="1" sz="1300"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</a:t>
                      </a: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gulatory protein 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Transports mRNA from the nucleus to the cytoplasm 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135" name="Google Shape;135;p16"/>
          <p:cNvSpPr txBox="1"/>
          <p:nvPr/>
        </p:nvSpPr>
        <p:spPr>
          <a:xfrm>
            <a:off x="4485550" y="3389825"/>
            <a:ext cx="45117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Loss of Function mutations of regulatory genes </a:t>
            </a:r>
            <a:r>
              <a:rPr lang="en" sz="1200">
                <a:solidFill>
                  <a:srgbClr val="3D85C6"/>
                </a:solidFill>
                <a:latin typeface="Trebuchet MS"/>
                <a:ea typeface="Trebuchet MS"/>
                <a:cs typeface="Trebuchet MS"/>
                <a:sym typeface="Trebuchet MS"/>
              </a:rPr>
              <a:t>(extra)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-"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Nef → Slow rate or no progression to AIDS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-"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Tat/Rev → Virus is unable to replicate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Host cell mutation of CCR5 coreceptor </a:t>
            </a:r>
            <a:r>
              <a:rPr lang="en" sz="1200">
                <a:solidFill>
                  <a:srgbClr val="3D85C6"/>
                </a:solidFill>
                <a:latin typeface="Trebuchet MS"/>
                <a:ea typeface="Trebuchet MS"/>
                <a:cs typeface="Trebuchet MS"/>
                <a:sym typeface="Trebuchet MS"/>
              </a:rPr>
              <a:t>(e</a:t>
            </a:r>
            <a:r>
              <a:rPr lang="en" sz="1200">
                <a:solidFill>
                  <a:srgbClr val="3D85C6"/>
                </a:solidFill>
                <a:latin typeface="Trebuchet MS"/>
                <a:ea typeface="Trebuchet MS"/>
                <a:cs typeface="Trebuchet MS"/>
                <a:sym typeface="Trebuchet MS"/>
              </a:rPr>
              <a:t>xtra)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-"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Homozygous → </a:t>
            </a:r>
            <a:r>
              <a:rPr b="1" lang="en" sz="12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Immunity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(reason discussed in the next slide)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-"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Heterozygous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→ Slower progression to AIDS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6" name="Google Shape;13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7161" y="5054396"/>
            <a:ext cx="109240" cy="8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8846150" y="1"/>
            <a:ext cx="84324" cy="8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45">
            <a:off x="-2113" y="-60624"/>
            <a:ext cx="95175" cy="20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/>
          <p:nvPr>
            <p:ph type="title"/>
          </p:nvPr>
        </p:nvSpPr>
        <p:spPr>
          <a:xfrm>
            <a:off x="1220700" y="49354"/>
            <a:ext cx="6702600" cy="5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Trebuchet MS"/>
              <a:buNone/>
            </a:pPr>
            <a:r>
              <a:rPr b="1" lang="en" sz="2600">
                <a:solidFill>
                  <a:srgbClr val="274E13"/>
                </a:solidFill>
                <a:latin typeface="Trebuchet MS"/>
                <a:ea typeface="Trebuchet MS"/>
                <a:cs typeface="Trebuchet MS"/>
                <a:sym typeface="Trebuchet MS"/>
              </a:rPr>
              <a:t>Pathophysiology</a:t>
            </a:r>
            <a:endParaRPr sz="2600"/>
          </a:p>
        </p:txBody>
      </p:sp>
      <p:sp>
        <p:nvSpPr>
          <p:cNvPr id="144" name="Google Shape;144;p17"/>
          <p:cNvSpPr txBox="1"/>
          <p:nvPr/>
        </p:nvSpPr>
        <p:spPr>
          <a:xfrm>
            <a:off x="1645850" y="551825"/>
            <a:ext cx="8012100" cy="45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1" lang="en" sz="1200">
                <a:latin typeface="Trebuchet MS"/>
                <a:ea typeface="Trebuchet MS"/>
                <a:cs typeface="Trebuchet MS"/>
                <a:sym typeface="Trebuchet MS"/>
              </a:rPr>
              <a:t>1- Surface GP120 binds to host CD4 receptor </a:t>
            </a:r>
            <a:r>
              <a:rPr b="1" lang="en" sz="12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and coreceptors</a:t>
            </a:r>
            <a:r>
              <a:rPr b="1" lang="en" sz="1200">
                <a:latin typeface="Trebuchet MS"/>
                <a:ea typeface="Trebuchet MS"/>
                <a:cs typeface="Trebuchet MS"/>
                <a:sym typeface="Trebuchet MS"/>
              </a:rPr>
              <a:t> (</a:t>
            </a:r>
            <a:r>
              <a:rPr b="1" lang="en" sz="1200" u="sng">
                <a:latin typeface="Trebuchet MS"/>
                <a:ea typeface="Trebuchet MS"/>
                <a:cs typeface="Trebuchet MS"/>
                <a:sym typeface="Trebuchet MS"/>
              </a:rPr>
              <a:t>chemokines</a:t>
            </a:r>
            <a:r>
              <a:rPr b="1" lang="en" sz="1200"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b="1"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000"/>
              <a:buFont typeface="Trebuchet MS"/>
              <a:buChar char="-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Coreceptors are </a:t>
            </a:r>
            <a:r>
              <a:rPr b="1" lang="en" sz="10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CXCR</a:t>
            </a:r>
            <a:r>
              <a:rPr b="1" lang="en" sz="1000" u="sng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 (on CD</a:t>
            </a:r>
            <a:r>
              <a:rPr lang="en" sz="1000" u="sng"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 cells) and </a:t>
            </a:r>
            <a:r>
              <a:rPr b="1" lang="en" sz="10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CCR5</a:t>
            </a: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 (on Macrophages, microglia, dendritic cells, etc...)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Trebuchet MS"/>
              <a:buChar char="-"/>
            </a:pPr>
            <a:r>
              <a:rPr lang="en" sz="1000" u="sng">
                <a:latin typeface="Trebuchet MS"/>
                <a:ea typeface="Trebuchet MS"/>
                <a:cs typeface="Trebuchet MS"/>
                <a:sym typeface="Trebuchet MS"/>
              </a:rPr>
              <a:t>Early</a:t>
            </a: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 infection, virus binds to </a:t>
            </a:r>
            <a:r>
              <a:rPr lang="en" sz="1000" u="sng">
                <a:latin typeface="Trebuchet MS"/>
                <a:ea typeface="Trebuchet MS"/>
                <a:cs typeface="Trebuchet MS"/>
                <a:sym typeface="Trebuchet MS"/>
              </a:rPr>
              <a:t>CCR5</a:t>
            </a: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 (M-tropic</a:t>
            </a: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) → hence the immunity in a homozygous mutation</a:t>
            </a:r>
            <a:endParaRPr sz="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Trebuchet MS"/>
              <a:buChar char="-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Late infection, virus binds to CXCR4 (T-tropic)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latin typeface="Trebuchet MS"/>
                <a:ea typeface="Trebuchet MS"/>
                <a:cs typeface="Trebuchet MS"/>
                <a:sym typeface="Trebuchet MS"/>
              </a:rPr>
              <a:t>2- HIV goes inside the cell and the RNA is uncoated </a:t>
            </a:r>
            <a:endParaRPr b="1"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rebuchet MS"/>
                <a:ea typeface="Trebuchet MS"/>
                <a:cs typeface="Trebuchet MS"/>
                <a:sym typeface="Trebuchet MS"/>
              </a:rPr>
              <a:t>3- RNA is converted into dsDNA by Reverse Transcriptase </a:t>
            </a:r>
            <a:endParaRPr b="1"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rebuchet MS"/>
                <a:ea typeface="Trebuchet MS"/>
                <a:cs typeface="Trebuchet MS"/>
                <a:sym typeface="Trebuchet MS"/>
              </a:rPr>
              <a:t>4- The dsDNA and Integrase migrate to the nucleus, and the DNA is integrated into the host genome</a:t>
            </a:r>
            <a:endParaRPr b="1"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1000"/>
              <a:buFont typeface="Trebuchet MS"/>
              <a:buChar char="-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forming the </a:t>
            </a:r>
            <a:r>
              <a:rPr b="1" lang="en" sz="1000">
                <a:latin typeface="Trebuchet MS"/>
                <a:ea typeface="Trebuchet MS"/>
                <a:cs typeface="Trebuchet MS"/>
                <a:sym typeface="Trebuchet MS"/>
              </a:rPr>
              <a:t>provirus</a:t>
            </a: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 (which can remain latent in the host DNA) 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rebuchet MS"/>
                <a:ea typeface="Trebuchet MS"/>
                <a:cs typeface="Trebuchet MS"/>
                <a:sym typeface="Trebuchet MS"/>
              </a:rPr>
              <a:t>5- Transcription produces both cleaved and uncleaved +ve SSRNA </a:t>
            </a:r>
            <a:endParaRPr b="1"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000"/>
              <a:buFont typeface="Trebuchet MS"/>
              <a:buChar char="-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Cleaved → used as mRNA for viral proteins 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Trebuchet MS"/>
              <a:buChar char="-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Uncleaved → used as RNA genome of the virus 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latin typeface="Trebuchet MS"/>
                <a:ea typeface="Trebuchet MS"/>
                <a:cs typeface="Trebuchet MS"/>
                <a:sym typeface="Trebuchet MS"/>
              </a:rPr>
              <a:t>6- Translation of mRNA into polypeptides</a:t>
            </a: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 (which will be cleaved by protease)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rebuchet MS"/>
                <a:ea typeface="Trebuchet MS"/>
                <a:cs typeface="Trebuchet MS"/>
                <a:sym typeface="Trebuchet MS"/>
              </a:rPr>
              <a:t>7- Assembly of the virus </a:t>
            </a:r>
            <a:endParaRPr b="1"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rebuchet MS"/>
                <a:ea typeface="Trebuchet MS"/>
                <a:cs typeface="Trebuchet MS"/>
                <a:sym typeface="Trebuchet MS"/>
              </a:rPr>
              <a:t>8- Maturation and release </a:t>
            </a:r>
            <a:endParaRPr b="1"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1000"/>
              <a:buFont typeface="Trebuchet MS"/>
              <a:buChar char="-"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Note from the figure that the envelope of the virus is derived from the host cell membrane 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5" name="Google Shape;145;p17"/>
          <p:cNvPicPr preferRelativeResize="0"/>
          <p:nvPr/>
        </p:nvPicPr>
        <p:blipFill rotWithShape="1">
          <a:blip r:embed="rId3">
            <a:alphaModFix/>
          </a:blip>
          <a:srcRect b="1361" l="5377" r="53819" t="2742"/>
          <a:stretch/>
        </p:blipFill>
        <p:spPr>
          <a:xfrm>
            <a:off x="0" y="49350"/>
            <a:ext cx="1569652" cy="509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7161" y="5054396"/>
            <a:ext cx="109240" cy="8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8846150" y="1"/>
            <a:ext cx="84324" cy="8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45">
            <a:off x="-2113" y="-60624"/>
            <a:ext cx="95175" cy="20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 txBox="1"/>
          <p:nvPr>
            <p:ph type="title"/>
          </p:nvPr>
        </p:nvSpPr>
        <p:spPr>
          <a:xfrm>
            <a:off x="938758" y="286789"/>
            <a:ext cx="7633800" cy="111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54" name="Google Shape;154;p18"/>
          <p:cNvGraphicFramePr/>
          <p:nvPr/>
        </p:nvGraphicFramePr>
        <p:xfrm>
          <a:off x="9" y="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{065873DA-2BB4-4F45-B173-CF7D69FF2994}</a:tableStyleId>
              </a:tblPr>
              <a:tblGrid>
                <a:gridCol w="1571800"/>
                <a:gridCol w="7353250"/>
              </a:tblGrid>
              <a:tr h="3810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rgbClr val="274E13"/>
                          </a:solidFill>
                        </a:rPr>
                        <a:t>Stages of Infection</a:t>
                      </a:r>
                      <a:endParaRPr sz="2600">
                        <a:solidFill>
                          <a:srgbClr val="274E13"/>
                        </a:solidFill>
                      </a:endParaRPr>
                    </a:p>
                  </a:txBody>
                  <a:tcPr marT="34300" marB="34300" marR="68600" marL="68600">
                    <a:lnR cap="flat" cmpd="sng" w="9525">
                      <a:solidFill>
                        <a:srgbClr val="38761D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716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274E1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Primary </a:t>
                      </a:r>
                      <a:endParaRPr b="1"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274E1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(Acute)</a:t>
                      </a:r>
                      <a:endParaRPr b="1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3-12 weeks</a:t>
                      </a: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after exposure (2-week Incubation Period), r</a:t>
                      </a: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ecovery in 7-14 days 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70-80 % symptomatic: </a:t>
                      </a:r>
                      <a:r>
                        <a:rPr b="1"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Fever</a:t>
                      </a: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, </a:t>
                      </a:r>
                      <a:r>
                        <a:rPr b="1"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rash</a:t>
                      </a: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, </a:t>
                      </a:r>
                      <a:r>
                        <a:rPr b="1"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cervical lymphadenopathy</a:t>
                      </a: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, aseptic meningitis, encephalitis, myelitis, polyneuritis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Surge of viral RNA (load) to &gt;10⁶ and f</a:t>
                      </a:r>
                      <a:r>
                        <a:rPr b="1" lang="en" sz="10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all of CD4 count</a:t>
                      </a: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to 300-400 cells/mm³ </a:t>
                      </a:r>
                      <a:r>
                        <a:rPr lang="en" sz="1000">
                          <a:solidFill>
                            <a:srgbClr val="3D85C6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(normal: 500-1500 cells/mm³)</a:t>
                      </a:r>
                      <a:endParaRPr sz="1000">
                        <a:solidFill>
                          <a:srgbClr val="3D85C6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1048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274E1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Latent </a:t>
                      </a:r>
                      <a:endParaRPr b="1"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274E1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(Chronic)</a:t>
                      </a:r>
                      <a:endParaRPr b="1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Asymptomatic</a:t>
                      </a: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and can last for 10 years 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 evidence of HIV infection except for </a:t>
                      </a:r>
                      <a:r>
                        <a:rPr b="1"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Persistent Generalized Lymphadenopathy</a:t>
                      </a: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CD4 count falls by 50-150 cells</a:t>
                      </a: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/mm³</a:t>
                      </a: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per year 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Gradual increase in the viral load (which is inversely proportional to the gradually decreasing CD4 count)</a:t>
                      </a:r>
                      <a:endParaRPr b="1" sz="1000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2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274E1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AIDS</a:t>
                      </a:r>
                      <a:endParaRPr b="1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CD4 count &lt;200 cells</a:t>
                      </a:r>
                      <a:r>
                        <a:rPr b="1" lang="en" sz="10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/mm³</a:t>
                      </a:r>
                      <a:r>
                        <a:rPr b="1" lang="en" sz="10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and surge of viral RNA </a:t>
                      </a:r>
                      <a:endParaRPr b="1" sz="1000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Very high susceptibility to opportunistic infections 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155" name="Google Shape;155;p18"/>
          <p:cNvSpPr txBox="1"/>
          <p:nvPr/>
        </p:nvSpPr>
        <p:spPr>
          <a:xfrm>
            <a:off x="6415275" y="1385300"/>
            <a:ext cx="25392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3D85C6"/>
                </a:solidFill>
                <a:latin typeface="Trebuchet MS"/>
                <a:ea typeface="Trebuchet MS"/>
                <a:cs typeface="Trebuchet MS"/>
                <a:sym typeface="Trebuchet MS"/>
              </a:rPr>
              <a:t>(enlargement of 2 or more lymph nodes other than the inguinal for at least 3 consecutive months)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78325" y="2795663"/>
            <a:ext cx="4612500" cy="23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Viral-Host Dynamics:</a:t>
            </a:r>
            <a:endParaRPr b="1"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rebuchet MS"/>
              <a:buChar char="-"/>
            </a:pPr>
            <a:r>
              <a:rPr lang="en" sz="1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About 10 billion virions are produced daily</a:t>
            </a:r>
            <a:endParaRPr sz="1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rebuchet MS"/>
              <a:buChar char="-"/>
            </a:pPr>
            <a:r>
              <a:rPr lang="en" sz="1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lifespan of an HIV virions is around 6 hours, while that </a:t>
            </a:r>
            <a:r>
              <a:rPr lang="en" sz="1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of an infected CD4 cell is 1.6 days on average</a:t>
            </a:r>
            <a:endParaRPr sz="1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rebuchet MS"/>
              <a:buChar char="-"/>
            </a:pPr>
            <a:r>
              <a:rPr lang="en" sz="1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Unlike other retroviruses, HIV can lie dormant within a cell for many years </a:t>
            </a:r>
            <a:r>
              <a:rPr b="1" lang="en" sz="1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(especially memory CD4 cells)</a:t>
            </a:r>
            <a:endParaRPr b="1" sz="1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Viral-Host Interaction:</a:t>
            </a:r>
            <a:endParaRPr b="1"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rebuchet MS"/>
              <a:buChar char="-"/>
            </a:pPr>
            <a:r>
              <a:rPr lang="en" sz="1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Infects CD4 cells and integrates into host cell DNA</a:t>
            </a:r>
            <a:endParaRPr sz="1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rebuchet MS"/>
              <a:buChar char="-"/>
            </a:pPr>
            <a:r>
              <a:rPr lang="en" sz="1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High rate of mutation </a:t>
            </a:r>
            <a:endParaRPr sz="1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rebuchet MS"/>
              <a:buChar char="-"/>
            </a:pPr>
            <a:r>
              <a:rPr lang="en" sz="1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Hides in tissue hard for the immune system to access         </a:t>
            </a:r>
            <a:r>
              <a:rPr lang="en" sz="1100">
                <a:solidFill>
                  <a:srgbClr val="3D85C6"/>
                </a:solidFill>
                <a:latin typeface="Trebuchet MS"/>
                <a:ea typeface="Trebuchet MS"/>
                <a:cs typeface="Trebuchet MS"/>
                <a:sym typeface="Trebuchet MS"/>
              </a:rPr>
              <a:t>(e.g. microglia + Bone Marrow)</a:t>
            </a:r>
            <a:endParaRPr sz="1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7" name="Google Shape;157;p18"/>
          <p:cNvPicPr preferRelativeResize="0"/>
          <p:nvPr/>
        </p:nvPicPr>
        <p:blipFill rotWithShape="1">
          <a:blip r:embed="rId3">
            <a:alphaModFix/>
          </a:blip>
          <a:srcRect b="0" l="1297" r="1160" t="1893"/>
          <a:stretch/>
        </p:blipFill>
        <p:spPr>
          <a:xfrm>
            <a:off x="4907100" y="2976450"/>
            <a:ext cx="3913549" cy="208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7161" y="5054396"/>
            <a:ext cx="109240" cy="8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8846150" y="1"/>
            <a:ext cx="84324" cy="8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45">
            <a:off x="-2113" y="-60624"/>
            <a:ext cx="95175" cy="20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/>
          <p:nvPr>
            <p:ph type="title"/>
          </p:nvPr>
        </p:nvSpPr>
        <p:spPr>
          <a:xfrm>
            <a:off x="1220700" y="49354"/>
            <a:ext cx="6702600" cy="5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Trebuchet MS"/>
              <a:buNone/>
            </a:pPr>
            <a:r>
              <a:rPr b="1" lang="en" sz="2600">
                <a:solidFill>
                  <a:srgbClr val="274E13"/>
                </a:solidFill>
                <a:latin typeface="Trebuchet MS"/>
                <a:ea typeface="Trebuchet MS"/>
                <a:cs typeface="Trebuchet MS"/>
                <a:sym typeface="Trebuchet MS"/>
              </a:rPr>
              <a:t>Immune Response </a:t>
            </a:r>
            <a:endParaRPr sz="2600"/>
          </a:p>
        </p:txBody>
      </p:sp>
      <p:graphicFrame>
        <p:nvGraphicFramePr>
          <p:cNvPr id="166" name="Google Shape;166;p19"/>
          <p:cNvGraphicFramePr/>
          <p:nvPr/>
        </p:nvGraphicFramePr>
        <p:xfrm>
          <a:off x="9" y="74295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{065873DA-2BB4-4F45-B173-CF7D69FF2994}</a:tableStyleId>
              </a:tblPr>
              <a:tblGrid>
                <a:gridCol w="1571800"/>
                <a:gridCol w="7353250"/>
              </a:tblGrid>
              <a:tr h="503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74E1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Cellular</a:t>
                      </a:r>
                      <a:endParaRPr sz="1200"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(most important)</a:t>
                      </a:r>
                      <a:endParaRPr sz="600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Derived from naive CD8 T cells, which recognize viral antigens via MHC Class I to then directly destroy the infected cell   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Augmented by Th1 cells (they activate CD8 cells via IFN-gamma) 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724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274E1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Humoral </a:t>
                      </a:r>
                      <a:endParaRPr b="1" sz="1300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Neutralization by antibodies binding to the surface of the virus, preventing its attachment to host cells 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Antibody-Dependent Cell-Mediated Cytotoxicity</a:t>
                      </a: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→ Fc portion of Ab binds to </a:t>
                      </a:r>
                      <a:r>
                        <a:rPr b="1"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</a:t>
                      </a:r>
                      <a:r>
                        <a:rPr b="1"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 cell</a:t>
                      </a: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→ Stimulate it to destroy infected cell 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Augmented by Th2 cells (they activate B cells via IL-4) 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39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274E1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Cytokine Dysregulation</a:t>
                      </a:r>
                      <a:endParaRPr b="1" sz="1200"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Increased expression of </a:t>
                      </a:r>
                      <a:r>
                        <a:rPr b="1"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pro-inflammatory</a:t>
                      </a: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cytokines: IL-1, IL-6, IL-10, IFN-gamma 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Disruption and loss of </a:t>
                      </a:r>
                      <a:r>
                        <a:rPr b="1"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immunoregulatory</a:t>
                      </a: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cytokines: IL-2, IL-12 (necessary for modulating CMI response) 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167" name="Google Shape;167;p19"/>
          <p:cNvSpPr txBox="1"/>
          <p:nvPr>
            <p:ph idx="1" type="body"/>
          </p:nvPr>
        </p:nvSpPr>
        <p:spPr>
          <a:xfrm>
            <a:off x="0" y="363000"/>
            <a:ext cx="8997300" cy="380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 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HIV induces immune activation, which may seem paradoxical since it ultimately leads to severe immunosuppression.</a:t>
            </a:r>
            <a:endParaRPr sz="1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D85C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</p:txBody>
      </p:sp>
      <p:sp>
        <p:nvSpPr>
          <p:cNvPr id="168" name="Google Shape;168;p19"/>
          <p:cNvSpPr txBox="1"/>
          <p:nvPr/>
        </p:nvSpPr>
        <p:spPr>
          <a:xfrm>
            <a:off x="-41375" y="2661375"/>
            <a:ext cx="5583000" cy="24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Activated T cells support HIV-replication:</a:t>
            </a:r>
            <a:endParaRPr b="1"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-"/>
            </a:pPr>
            <a:r>
              <a:rPr lang="en" sz="1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Intercurrent infections are associated with transient increase in viremia </a:t>
            </a:r>
            <a:r>
              <a:rPr lang="en" sz="1000">
                <a:solidFill>
                  <a:srgbClr val="3D85C6"/>
                </a:solidFill>
                <a:latin typeface="Trebuchet MS"/>
                <a:ea typeface="Trebuchet MS"/>
                <a:cs typeface="Trebuchet MS"/>
                <a:sym typeface="Trebuchet MS"/>
              </a:rPr>
              <a:t>(activated immunity → more T cells to infect)</a:t>
            </a:r>
            <a:endParaRPr sz="1000">
              <a:solidFill>
                <a:srgbClr val="3D85C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-"/>
            </a:pPr>
            <a:r>
              <a:rPr lang="en" sz="1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Accounts for why TB worsens an underlying HIV disease 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          </a:t>
            </a:r>
            <a:r>
              <a:rPr lang="en" sz="1000">
                <a:solidFill>
                  <a:srgbClr val="3D85C6"/>
                </a:solidFill>
                <a:latin typeface="Trebuchet MS"/>
                <a:ea typeface="Trebuchet MS"/>
                <a:cs typeface="Trebuchet MS"/>
                <a:sym typeface="Trebuchet MS"/>
              </a:rPr>
              <a:t>(HIV can also reactivate a latent TB as immunosuppression develops)</a:t>
            </a:r>
            <a:endParaRPr sz="1000">
              <a:solidFill>
                <a:srgbClr val="3D85C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HIV-immune dysfunction:</a:t>
            </a:r>
            <a:endParaRPr b="1"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rebuchet MS"/>
              <a:buChar char="-"/>
            </a:pPr>
            <a:r>
              <a:rPr lang="en" sz="1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All elements of the immune system are affected </a:t>
            </a:r>
            <a:endParaRPr sz="1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rebuchet MS"/>
              <a:buChar char="-"/>
            </a:pPr>
            <a:r>
              <a:rPr lang="en" sz="1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Advanced stages have substantial lymphoid tissue disruption</a:t>
            </a:r>
            <a:endParaRPr sz="1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rebuchet MS"/>
              <a:buChar char="-"/>
            </a:pPr>
            <a:r>
              <a:rPr lang="en" sz="1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Impaired ability to initiate an immune response or to even maintain memory responses </a:t>
            </a:r>
            <a:endParaRPr sz="1100"/>
          </a:p>
        </p:txBody>
      </p:sp>
      <p:pic>
        <p:nvPicPr>
          <p:cNvPr id="169" name="Google Shape;169;p19"/>
          <p:cNvPicPr preferRelativeResize="0"/>
          <p:nvPr/>
        </p:nvPicPr>
        <p:blipFill rotWithShape="1">
          <a:blip r:embed="rId3">
            <a:alphaModFix/>
          </a:blip>
          <a:srcRect b="2004" l="1123" r="1220" t="2090"/>
          <a:stretch/>
        </p:blipFill>
        <p:spPr>
          <a:xfrm>
            <a:off x="5439375" y="2906825"/>
            <a:ext cx="3379929" cy="187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7161" y="5054396"/>
            <a:ext cx="109240" cy="8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8846150" y="1"/>
            <a:ext cx="84324" cy="8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45">
            <a:off x="-2113" y="-60624"/>
            <a:ext cx="95175" cy="20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/>
          <p:nvPr>
            <p:ph type="title"/>
          </p:nvPr>
        </p:nvSpPr>
        <p:spPr>
          <a:xfrm>
            <a:off x="1220700" y="49354"/>
            <a:ext cx="6702600" cy="5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Trebuchet MS"/>
              <a:buNone/>
            </a:pPr>
            <a:r>
              <a:rPr b="1" lang="en" sz="2600">
                <a:solidFill>
                  <a:srgbClr val="274E13"/>
                </a:solidFill>
                <a:latin typeface="Trebuchet MS"/>
                <a:ea typeface="Trebuchet MS"/>
                <a:cs typeface="Trebuchet MS"/>
                <a:sym typeface="Trebuchet MS"/>
              </a:rPr>
              <a:t>CD4 Depletion/Dysfunction</a:t>
            </a:r>
            <a:endParaRPr sz="2600">
              <a:solidFill>
                <a:srgbClr val="274E13"/>
              </a:solidFill>
            </a:endParaRPr>
          </a:p>
        </p:txBody>
      </p:sp>
      <p:sp>
        <p:nvSpPr>
          <p:cNvPr id="178" name="Google Shape;178;p20"/>
          <p:cNvSpPr txBox="1"/>
          <p:nvPr>
            <p:ph idx="1" type="body"/>
          </p:nvPr>
        </p:nvSpPr>
        <p:spPr>
          <a:xfrm>
            <a:off x="0" y="439200"/>
            <a:ext cx="8997300" cy="63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 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Any depletion in numbers of CD4 cells renders the body susceptible to opportunistic infections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 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There are 2 mechanisms by which CD4 cells are depleted and dysfunctioned: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79" name="Google Shape;179;p20"/>
          <p:cNvGraphicFramePr/>
          <p:nvPr/>
        </p:nvGraphicFramePr>
        <p:xfrm>
          <a:off x="9" y="112395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{065873DA-2BB4-4F45-B173-CF7D69FF2994}</a:tableStyleId>
              </a:tblPr>
              <a:tblGrid>
                <a:gridCol w="1571800"/>
                <a:gridCol w="7353250"/>
              </a:tblGrid>
              <a:tr h="503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74E1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Direct</a:t>
                      </a:r>
                      <a:endParaRPr sz="1200"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Elimination of HIV-infected cells by virus-specific immune responses </a:t>
                      </a:r>
                      <a:r>
                        <a:rPr b="0" lang="en" sz="900">
                          <a:solidFill>
                            <a:srgbClr val="3D85C6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(using up the CD4 cells to fight the infection)</a:t>
                      </a:r>
                      <a:endParaRPr sz="900">
                        <a:solidFill>
                          <a:srgbClr val="3D85C6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Loss of plasma membrane integrity because of viral budding </a:t>
                      </a:r>
                      <a:r>
                        <a:rPr b="0" lang="en" sz="900">
                          <a:solidFill>
                            <a:srgbClr val="3D85C6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(recall that the virus derives its envelope from the host cell membrane)</a:t>
                      </a:r>
                      <a:endParaRPr b="0"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724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274E1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Indirect </a:t>
                      </a:r>
                      <a:r>
                        <a:rPr b="1" lang="en" sz="1200">
                          <a:solidFill>
                            <a:srgbClr val="274E1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endParaRPr b="1" sz="1300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Syncytium</a:t>
                      </a: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formation </a:t>
                      </a:r>
                      <a:r>
                        <a:rPr lang="en" sz="900">
                          <a:solidFill>
                            <a:srgbClr val="3D85C6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(a </a:t>
                      </a:r>
                      <a:r>
                        <a:rPr lang="en" sz="900">
                          <a:solidFill>
                            <a:srgbClr val="3D85C6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syncytium</a:t>
                      </a:r>
                      <a:r>
                        <a:rPr lang="en" sz="900">
                          <a:solidFill>
                            <a:srgbClr val="3D85C6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is a single cell containing several nuclei formed by </a:t>
                      </a:r>
                      <a:r>
                        <a:rPr lang="en" sz="900" u="sng">
                          <a:solidFill>
                            <a:srgbClr val="3D85C6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fusion of cells</a:t>
                      </a:r>
                      <a:r>
                        <a:rPr lang="en" sz="900">
                          <a:solidFill>
                            <a:srgbClr val="3D85C6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or by division of nuclei)</a:t>
                      </a:r>
                      <a:endParaRPr sz="900">
                        <a:solidFill>
                          <a:srgbClr val="3D85C6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292100" lvl="0" marL="457200" rtl="0" algn="l">
                        <a:lnSpc>
                          <a:spcPct val="11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SzPts val="1000"/>
                        <a:buFont typeface="Trebuchet MS"/>
                        <a:buChar char="-"/>
                      </a:pP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Most commonly in the </a:t>
                      </a:r>
                      <a:r>
                        <a:rPr b="1" lang="en" sz="10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brain</a:t>
                      </a: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(microglia)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292100" lvl="0" marL="45720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Trebuchet MS"/>
                        <a:buChar char="-"/>
                      </a:pP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Infected cells express GP120, and </a:t>
                      </a: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adjacent </a:t>
                      </a: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uninfected cells may then bind to the expressed GP120, which results in </a:t>
                      </a:r>
                      <a:r>
                        <a:rPr b="1" lang="en" sz="100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fusion of the cell membranes</a:t>
                      </a: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and subsequent </a:t>
                      </a: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syncytium</a:t>
                      </a: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formation → highly unstable and quickly die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Apoptosis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Autoimmunity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pic>
        <p:nvPicPr>
          <p:cNvPr id="180" name="Google Shape;18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6050" y="3176526"/>
            <a:ext cx="4256327" cy="180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7161" y="5054396"/>
            <a:ext cx="109240" cy="8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8846150" y="1"/>
            <a:ext cx="84324" cy="8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45">
            <a:off x="-2113" y="-60624"/>
            <a:ext cx="95175" cy="20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/>
          <p:nvPr>
            <p:ph type="title"/>
          </p:nvPr>
        </p:nvSpPr>
        <p:spPr>
          <a:xfrm>
            <a:off x="1220700" y="49354"/>
            <a:ext cx="6702600" cy="5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Trebuchet MS"/>
              <a:buNone/>
            </a:pPr>
            <a:r>
              <a:rPr b="1" lang="en" sz="2600">
                <a:solidFill>
                  <a:srgbClr val="274E13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Diagnosis</a:t>
            </a:r>
            <a:r>
              <a:rPr b="1" lang="en" sz="2600">
                <a:solidFill>
                  <a:srgbClr val="274E13"/>
                </a:solidFill>
                <a:latin typeface="Trebuchet MS"/>
                <a:ea typeface="Trebuchet MS"/>
                <a:cs typeface="Trebuchet MS"/>
                <a:sym typeface="Trebuchet MS"/>
              </a:rPr>
              <a:t> and Management </a:t>
            </a:r>
            <a:endParaRPr sz="2600"/>
          </a:p>
        </p:txBody>
      </p:sp>
      <p:sp>
        <p:nvSpPr>
          <p:cNvPr id="189" name="Google Shape;189;p21"/>
          <p:cNvSpPr txBox="1"/>
          <p:nvPr>
            <p:ph idx="1" type="body"/>
          </p:nvPr>
        </p:nvSpPr>
        <p:spPr>
          <a:xfrm>
            <a:off x="0" y="439200"/>
            <a:ext cx="8997300" cy="178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Lab markers: </a:t>
            </a:r>
            <a:endParaRPr b="1"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rtl="0" algn="l"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-"/>
            </a:pPr>
            <a:r>
              <a:rPr b="1" lang="en" sz="12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Viral load (RNA)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→ Marker of </a:t>
            </a:r>
            <a:r>
              <a:rPr b="1"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replication</a:t>
            </a:r>
            <a:r>
              <a:rPr b="1"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rate</a:t>
            </a:r>
            <a:endParaRPr b="1"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-"/>
            </a:pPr>
            <a:r>
              <a:rPr b="1" lang="en" sz="12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CD4 count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→ Marker of immunologic damage 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Diagnosis: </a:t>
            </a:r>
            <a:endParaRPr b="1"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rtl="0" algn="l"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-"/>
            </a:pPr>
            <a:r>
              <a:rPr b="1"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ELISA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Detects the p24 antibody using the p24 antigen 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-"/>
            </a:pPr>
            <a:r>
              <a:rPr b="1"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Western blot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Detects HIV antibodies via gel electrophoresis                                                                                       and subsequent blotting</a:t>
            </a: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(Used for confirmation if ELISA is positive) 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-"/>
            </a:pPr>
            <a:r>
              <a:rPr b="1"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PCR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Detects viral RNA</a:t>
            </a: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(used for </a:t>
            </a:r>
            <a:r>
              <a:rPr b="1" lang="en" sz="10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monitoring</a:t>
            </a: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and </a:t>
            </a:r>
            <a:r>
              <a:rPr b="1" lang="en" sz="10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following up</a:t>
            </a: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21"/>
          <p:cNvPicPr preferRelativeResize="0"/>
          <p:nvPr/>
        </p:nvPicPr>
        <p:blipFill rotWithShape="1">
          <a:blip r:embed="rId4">
            <a:alphaModFix/>
          </a:blip>
          <a:srcRect b="4026" l="4988" r="0" t="20706"/>
          <a:stretch/>
        </p:blipFill>
        <p:spPr>
          <a:xfrm>
            <a:off x="155925" y="2368325"/>
            <a:ext cx="3076949" cy="182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1"/>
          <p:cNvSpPr txBox="1"/>
          <p:nvPr/>
        </p:nvSpPr>
        <p:spPr>
          <a:xfrm>
            <a:off x="3825400" y="2391227"/>
            <a:ext cx="4680900" cy="18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Note that ELISA is positive only after the 4th week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Char char="-"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This is due to </a:t>
            </a:r>
            <a:r>
              <a:rPr b="1" lang="en" sz="10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Seroconversion</a:t>
            </a: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→ The development of detectable antibodies in the blood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Char char="-"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Median 8 weeks after infection (according to the slides….)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Char char="-"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time it takes for seroconversion to occur is called the </a:t>
            </a:r>
            <a:r>
              <a:rPr b="1" lang="en" sz="10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Window Period</a:t>
            </a: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(during which an infected person tests negative)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Char char="-"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level of viral load post seroconversion correlates with risk of progression of disease (</a:t>
            </a:r>
            <a:r>
              <a:rPr b="1"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hence why PCR is used for follow up)</a:t>
            </a:r>
            <a:endParaRPr b="1"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2" name="Google Shape;192;p21"/>
          <p:cNvSpPr txBox="1"/>
          <p:nvPr>
            <p:ph idx="1" type="body"/>
          </p:nvPr>
        </p:nvSpPr>
        <p:spPr>
          <a:xfrm>
            <a:off x="0" y="4206150"/>
            <a:ext cx="8997300" cy="93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Management: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rtl="0" algn="l"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-"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Antiretroviral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therapy: Reverse Transcriptase inhibitors, Protease inhibitors, and Fusion inhibitors 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-"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Post exposure prophylactic treatment (PEP): within max 72 hours after exposure for 28 days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p21"/>
          <p:cNvPicPr preferRelativeResize="0"/>
          <p:nvPr/>
        </p:nvPicPr>
        <p:blipFill rotWithShape="1">
          <a:blip r:embed="rId5">
            <a:alphaModFix/>
          </a:blip>
          <a:srcRect b="0" l="808" r="1773" t="2324"/>
          <a:stretch/>
        </p:blipFill>
        <p:spPr>
          <a:xfrm>
            <a:off x="5318000" y="565150"/>
            <a:ext cx="2707200" cy="186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47161" y="5054396"/>
            <a:ext cx="109240" cy="8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00000">
            <a:off x="8846150" y="1"/>
            <a:ext cx="84324" cy="8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5400045">
            <a:off x="-2113" y="-60624"/>
            <a:ext cx="95175" cy="20557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1"/>
          <p:cNvSpPr txBox="1"/>
          <p:nvPr/>
        </p:nvSpPr>
        <p:spPr>
          <a:xfrm>
            <a:off x="2968200" y="4073025"/>
            <a:ext cx="109200" cy="95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 txBox="1"/>
          <p:nvPr>
            <p:ph type="title"/>
          </p:nvPr>
        </p:nvSpPr>
        <p:spPr>
          <a:xfrm>
            <a:off x="1220700" y="49354"/>
            <a:ext cx="6702600" cy="5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Trebuchet MS"/>
              <a:buNone/>
            </a:pPr>
            <a:r>
              <a:rPr b="1" lang="en" sz="2600">
                <a:solidFill>
                  <a:srgbClr val="274E13"/>
                </a:solidFill>
                <a:latin typeface="Trebuchet MS"/>
                <a:ea typeface="Trebuchet MS"/>
                <a:cs typeface="Trebuchet MS"/>
                <a:sym typeface="Trebuchet MS"/>
              </a:rPr>
              <a:t>Diagnosis and Management</a:t>
            </a:r>
            <a:endParaRPr b="1" sz="2600">
              <a:solidFill>
                <a:srgbClr val="274E1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Trebuchet MS"/>
              <a:buNone/>
            </a:pPr>
            <a:r>
              <a:rPr lang="en" sz="2600">
                <a:solidFill>
                  <a:srgbClr val="3D85C6"/>
                </a:solidFill>
                <a:latin typeface="Trebuchet MS"/>
                <a:ea typeface="Trebuchet MS"/>
                <a:cs typeface="Trebuchet MS"/>
                <a:sym typeface="Trebuchet MS"/>
              </a:rPr>
              <a:t>(EXTRA) </a:t>
            </a:r>
            <a:endParaRPr sz="2600">
              <a:solidFill>
                <a:srgbClr val="3D85C6"/>
              </a:solidFill>
            </a:endParaRPr>
          </a:p>
        </p:txBody>
      </p:sp>
      <p:sp>
        <p:nvSpPr>
          <p:cNvPr id="203" name="Google Shape;203;p22"/>
          <p:cNvSpPr txBox="1"/>
          <p:nvPr>
            <p:ph idx="1" type="body"/>
          </p:nvPr>
        </p:nvSpPr>
        <p:spPr>
          <a:xfrm>
            <a:off x="0" y="820200"/>
            <a:ext cx="8997300" cy="178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Western blots are no longer recommended for testing 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Presumptive diagnosis is made with HIV-1/2 Ag/Ab immunoassays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These immunoassays detect viral p24 Ag capsid protein and IgG Abs to HIV-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1/2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(Very high sensitivity and 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specificity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 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rtl="0" algn="l"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-"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They are not recommended in babies with suspected HIV due to maternally transferred antibodies. Use HIV viral load 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Use HIV genotyping to determine appropriate therapy </a:t>
            </a: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(Recall that there are two types of HIV, and Non-Nucleoside RTIs do not work on HIV-2)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25" y="2612413"/>
            <a:ext cx="3808100" cy="240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2"/>
          <p:cNvSpPr txBox="1"/>
          <p:nvPr/>
        </p:nvSpPr>
        <p:spPr>
          <a:xfrm>
            <a:off x="4075500" y="2280200"/>
            <a:ext cx="41949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Prophylaxis is indicated based on CD4 count:</a:t>
            </a:r>
            <a:endParaRPr b="1"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206" name="Google Shape;206;p22"/>
          <p:cNvGraphicFramePr/>
          <p:nvPr/>
        </p:nvGraphicFramePr>
        <p:xfrm>
          <a:off x="4151709" y="26762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{065873DA-2BB4-4F45-B173-CF7D69FF2994}</a:tableStyleId>
              </a:tblPr>
              <a:tblGrid>
                <a:gridCol w="1395375"/>
                <a:gridCol w="1638925"/>
                <a:gridCol w="1638925"/>
              </a:tblGrid>
              <a:tr h="250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200">
                          <a:solidFill>
                            <a:srgbClr val="274E1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Disease Agent </a:t>
                      </a:r>
                      <a:endParaRPr b="0" sz="1200"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200">
                          <a:solidFill>
                            <a:srgbClr val="274E1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Begin Prophylaxis</a:t>
                      </a:r>
                      <a:endParaRPr b="0" sz="900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200">
                          <a:solidFill>
                            <a:srgbClr val="274E1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Drug</a:t>
                      </a:r>
                      <a:endParaRPr b="0" sz="1200">
                        <a:solidFill>
                          <a:srgbClr val="274E1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8D0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469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Pneumocystis Jirovecii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CD4 &lt;200</a:t>
                      </a:r>
                      <a:endParaRPr sz="9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TMP-SMX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ctr">
                        <a:lnSpc>
                          <a:spcPct val="11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03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Toxoplasma Gondii</a:t>
                      </a:r>
                      <a:endParaRPr b="1" sz="1300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CD4 &lt;100</a:t>
                      </a:r>
                      <a:endParaRPr sz="9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TMP-SMX</a:t>
                      </a:r>
                      <a:endParaRPr sz="9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612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Histoplasma Capsulatum (endemic areas) </a:t>
                      </a:r>
                      <a:endParaRPr b="1" sz="1300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CD4 &lt;100</a:t>
                      </a:r>
                      <a:endParaRPr sz="9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ctr">
                        <a:lnSpc>
                          <a:spcPct val="11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Itraconazole </a:t>
                      </a:r>
                      <a:endParaRPr sz="9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40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Mycobacterium Avium</a:t>
                      </a:r>
                      <a:endParaRPr b="1" sz="1300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CD4 &lt;50</a:t>
                      </a:r>
                      <a:endParaRPr sz="9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ctr">
                        <a:lnSpc>
                          <a:spcPct val="11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Azithromycin </a:t>
                      </a:r>
                      <a:endParaRPr sz="9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6D7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1EF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4E0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pic>
        <p:nvPicPr>
          <p:cNvPr id="207" name="Google Shape;20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7161" y="5054396"/>
            <a:ext cx="109240" cy="8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8846150" y="1"/>
            <a:ext cx="84324" cy="8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45">
            <a:off x="-2113" y="-60624"/>
            <a:ext cx="95175" cy="20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adge">
  <a:themeElements>
    <a:clrScheme name="Custom 9">
      <a:dk1>
        <a:srgbClr val="000000"/>
      </a:dk1>
      <a:lt1>
        <a:srgbClr val="FFFFFF"/>
      </a:lt1>
      <a:dk2>
        <a:srgbClr val="F3F3F2"/>
      </a:dk2>
      <a:lt2>
        <a:srgbClr val="E5DEDB"/>
      </a:lt2>
      <a:accent1>
        <a:srgbClr val="92D050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