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0698475" cx="7589525"/>
  <p:notesSz cx="6858000" cy="9144000"/>
  <p:embeddedFontLst>
    <p:embeddedFont>
      <p:font typeface="Cabin SemiBold"/>
      <p:regular r:id="rId19"/>
      <p:bold r:id="rId20"/>
      <p:italic r:id="rId21"/>
      <p:boldItalic r:id="rId22"/>
    </p:embeddedFont>
    <p:embeddedFont>
      <p:font typeface="Cabin"/>
      <p:regular r:id="rId23"/>
      <p:bold r:id="rId24"/>
      <p:italic r:id="rId25"/>
      <p:boldItalic r:id="rId26"/>
    </p:embeddedFont>
    <p:embeddedFont>
      <p:font typeface="Ex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52A6FF1-73F0-425D-A647-FC81166B8249}">
  <a:tblStyle styleId="{F52A6FF1-73F0-425D-A647-FC81166B824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binSemiBold-bold.fntdata"/><Relationship Id="rId22" Type="http://schemas.openxmlformats.org/officeDocument/2006/relationships/font" Target="fonts/CabinSemiBold-boldItalic.fntdata"/><Relationship Id="rId21" Type="http://schemas.openxmlformats.org/officeDocument/2006/relationships/font" Target="fonts/CabinSemiBold-italic.fntdata"/><Relationship Id="rId24" Type="http://schemas.openxmlformats.org/officeDocument/2006/relationships/font" Target="fonts/Cabin-bold.fntdata"/><Relationship Id="rId23" Type="http://schemas.openxmlformats.org/officeDocument/2006/relationships/font" Target="fonts/Cabin-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bin-boldItalic.fntdata"/><Relationship Id="rId25" Type="http://schemas.openxmlformats.org/officeDocument/2006/relationships/font" Target="fonts/Cabin-italic.fntdata"/><Relationship Id="rId28" Type="http://schemas.openxmlformats.org/officeDocument/2006/relationships/font" Target="fonts/Exo-bold.fntdata"/><Relationship Id="rId27" Type="http://schemas.openxmlformats.org/officeDocument/2006/relationships/font" Target="fonts/Ex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Exo-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Exo-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CabinSemiBold-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2bb8f9f5a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2bb8f9f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1d7b7b5d6468daa_0:notes"/>
          <p:cNvSpPr/>
          <p:nvPr>
            <p:ph idx="2" type="sldImg"/>
          </p:nvPr>
        </p:nvSpPr>
        <p:spPr>
          <a:xfrm>
            <a:off x="2213044"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d7b7b5d6468da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7f1fed9109_0_15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7f1fed9109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72bb8f9f5a_1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72bb8f9f5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f1fed9109_0_13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f1fed910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729ae62518_0_6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29ae6251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29ae62518_0_14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29ae62518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729ae62518_0_25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29ae62518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269f49a37a15842_5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269f49a37a1584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729ae62518_0_42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29ae62518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729ae62518_0_53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29ae62518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729ae62518_0_62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29ae62518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hyperlink" Target="https://docs.google.com/document/d/12CeJYdBRsu0187wEqYbGuU5MH0o2pFaLfo7koIodhwQ" TargetMode="External"/><Relationship Id="rId8" Type="http://schemas.openxmlformats.org/officeDocument/2006/relationships/hyperlink" Target="https://drive.google.com/open?id=12CeJYdBRsu0187wEqYbGuU5MH0o2pFaLfo7koIodhw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19.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youtu.be/Qn45Ekp5twE" TargetMode="External"/><Relationship Id="rId4" Type="http://schemas.openxmlformats.org/officeDocument/2006/relationships/image" Target="../media/image16.png"/><Relationship Id="rId5" Type="http://schemas.openxmlformats.org/officeDocument/2006/relationships/image" Target="../media/image38.png"/><Relationship Id="rId6"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jpg"/><Relationship Id="rId11" Type="http://schemas.openxmlformats.org/officeDocument/2006/relationships/image" Target="../media/image37.png"/><Relationship Id="rId10" Type="http://schemas.openxmlformats.org/officeDocument/2006/relationships/image" Target="../media/image36.png"/><Relationship Id="rId9"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15.jpg"/><Relationship Id="rId7" Type="http://schemas.openxmlformats.org/officeDocument/2006/relationships/image" Target="../media/image23.png"/><Relationship Id="rId8"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4.png"/><Relationship Id="rId11" Type="http://schemas.openxmlformats.org/officeDocument/2006/relationships/image" Target="../media/image28.png"/><Relationship Id="rId10" Type="http://schemas.openxmlformats.org/officeDocument/2006/relationships/image" Target="../media/image29.png"/><Relationship Id="rId9"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18.png"/><Relationship Id="rId7" Type="http://schemas.openxmlformats.org/officeDocument/2006/relationships/image" Target="../media/image26.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 name="Shape 53"/>
        <p:cNvGrpSpPr/>
        <p:nvPr/>
      </p:nvGrpSpPr>
      <p:grpSpPr>
        <a:xfrm>
          <a:off x="0" y="0"/>
          <a:ext cx="0" cy="0"/>
          <a:chOff x="0" y="0"/>
          <a:chExt cx="0" cy="0"/>
        </a:xfrm>
      </p:grpSpPr>
      <p:sp>
        <p:nvSpPr>
          <p:cNvPr id="54" name="Google Shape;54;p13"/>
          <p:cNvSpPr txBox="1"/>
          <p:nvPr/>
        </p:nvSpPr>
        <p:spPr>
          <a:xfrm>
            <a:off x="50" y="3174300"/>
            <a:ext cx="7589400" cy="9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000">
                <a:solidFill>
                  <a:srgbClr val="4F2F4F"/>
                </a:solidFill>
                <a:latin typeface="Calibri"/>
                <a:ea typeface="Calibri"/>
                <a:cs typeface="Calibri"/>
                <a:sym typeface="Calibri"/>
              </a:rPr>
              <a:t>Herpes simplex &amp; Genital Warts</a:t>
            </a:r>
            <a:endParaRPr b="1" sz="4500">
              <a:solidFill>
                <a:srgbClr val="4F2F4F"/>
              </a:solidFill>
              <a:latin typeface="Calibri"/>
              <a:ea typeface="Calibri"/>
              <a:cs typeface="Calibri"/>
              <a:sym typeface="Calibri"/>
            </a:endParaRPr>
          </a:p>
        </p:txBody>
      </p:sp>
      <p:pic>
        <p:nvPicPr>
          <p:cNvPr id="55" name="Google Shape;55;p13"/>
          <p:cNvPicPr preferRelativeResize="0"/>
          <p:nvPr/>
        </p:nvPicPr>
        <p:blipFill>
          <a:blip r:embed="rId3">
            <a:alphaModFix/>
          </a:blip>
          <a:stretch>
            <a:fillRect/>
          </a:stretch>
        </p:blipFill>
        <p:spPr>
          <a:xfrm>
            <a:off x="2423875" y="513012"/>
            <a:ext cx="2727700" cy="2727700"/>
          </a:xfrm>
          <a:prstGeom prst="rect">
            <a:avLst/>
          </a:prstGeom>
          <a:noFill/>
          <a:ln>
            <a:noFill/>
          </a:ln>
        </p:spPr>
      </p:pic>
      <p:sp>
        <p:nvSpPr>
          <p:cNvPr id="56" name="Google Shape;56;p13"/>
          <p:cNvSpPr/>
          <p:nvPr/>
        </p:nvSpPr>
        <p:spPr>
          <a:xfrm>
            <a:off x="1108706" y="4327422"/>
            <a:ext cx="5372100" cy="668100"/>
          </a:xfrm>
          <a:prstGeom prst="snip2SameRect">
            <a:avLst>
              <a:gd fmla="val 50000" name="adj1"/>
              <a:gd fmla="val 0" name="adj2"/>
            </a:avLst>
          </a:prstGeom>
          <a:solidFill>
            <a:srgbClr val="C9A4C9">
              <a:alpha val="412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57" name="Google Shape;57;p13"/>
          <p:cNvSpPr/>
          <p:nvPr/>
        </p:nvSpPr>
        <p:spPr>
          <a:xfrm>
            <a:off x="1108725" y="4341838"/>
            <a:ext cx="5372100" cy="668100"/>
          </a:xfrm>
          <a:prstGeom prst="roundRect">
            <a:avLst>
              <a:gd fmla="val 16667" name="adj"/>
            </a:avLst>
          </a:prstGeom>
          <a:no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b="1" lang="en-GB" sz="3100">
                <a:solidFill>
                  <a:srgbClr val="4F2F4F"/>
                </a:solidFill>
                <a:latin typeface="Calibri"/>
                <a:ea typeface="Calibri"/>
                <a:cs typeface="Calibri"/>
                <a:sym typeface="Calibri"/>
              </a:rPr>
              <a:t>Lecture objectives</a:t>
            </a:r>
            <a:endParaRPr sz="1900">
              <a:solidFill>
                <a:srgbClr val="4F2F4F"/>
              </a:solidFill>
              <a:latin typeface="Calibri"/>
              <a:ea typeface="Calibri"/>
              <a:cs typeface="Calibri"/>
              <a:sym typeface="Calibri"/>
            </a:endParaRPr>
          </a:p>
        </p:txBody>
      </p:sp>
      <p:pic>
        <p:nvPicPr>
          <p:cNvPr id="58" name="Google Shape;58;p13"/>
          <p:cNvPicPr preferRelativeResize="0"/>
          <p:nvPr/>
        </p:nvPicPr>
        <p:blipFill rotWithShape="1">
          <a:blip r:embed="rId4">
            <a:alphaModFix/>
          </a:blip>
          <a:srcRect b="8839" l="11500" r="19137" t="28687"/>
          <a:stretch/>
        </p:blipFill>
        <p:spPr>
          <a:xfrm>
            <a:off x="4549577" y="9573601"/>
            <a:ext cx="1231924" cy="740175"/>
          </a:xfrm>
          <a:prstGeom prst="rect">
            <a:avLst/>
          </a:prstGeom>
          <a:noFill/>
          <a:ln>
            <a:noFill/>
          </a:ln>
        </p:spPr>
      </p:pic>
      <p:pic>
        <p:nvPicPr>
          <p:cNvPr id="59" name="Google Shape;59;p13"/>
          <p:cNvPicPr preferRelativeResize="0"/>
          <p:nvPr/>
        </p:nvPicPr>
        <p:blipFill>
          <a:blip r:embed="rId5">
            <a:alphaModFix/>
          </a:blip>
          <a:stretch>
            <a:fillRect/>
          </a:stretch>
        </p:blipFill>
        <p:spPr>
          <a:xfrm>
            <a:off x="3367877" y="9378989"/>
            <a:ext cx="839703" cy="1058449"/>
          </a:xfrm>
          <a:prstGeom prst="rect">
            <a:avLst/>
          </a:prstGeom>
          <a:noFill/>
          <a:ln>
            <a:noFill/>
          </a:ln>
        </p:spPr>
      </p:pic>
      <p:pic>
        <p:nvPicPr>
          <p:cNvPr id="60" name="Google Shape;60;p13"/>
          <p:cNvPicPr preferRelativeResize="0"/>
          <p:nvPr/>
        </p:nvPicPr>
        <p:blipFill>
          <a:blip r:embed="rId6">
            <a:alphaModFix/>
          </a:blip>
          <a:stretch>
            <a:fillRect/>
          </a:stretch>
        </p:blipFill>
        <p:spPr>
          <a:xfrm>
            <a:off x="2107152" y="9523861"/>
            <a:ext cx="839700" cy="839660"/>
          </a:xfrm>
          <a:prstGeom prst="rect">
            <a:avLst/>
          </a:prstGeom>
          <a:noFill/>
          <a:ln>
            <a:noFill/>
          </a:ln>
        </p:spPr>
      </p:pic>
      <p:sp>
        <p:nvSpPr>
          <p:cNvPr id="61" name="Google Shape;61;p13"/>
          <p:cNvSpPr/>
          <p:nvPr/>
        </p:nvSpPr>
        <p:spPr>
          <a:xfrm flipH="1" rot="10800000">
            <a:off x="404425" y="-5926"/>
            <a:ext cx="6829500" cy="412800"/>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62" name="Google Shape;62;p13">
            <a:hlinkClick r:id="rId7"/>
          </p:cNvPr>
          <p:cNvSpPr txBox="1"/>
          <p:nvPr/>
        </p:nvSpPr>
        <p:spPr>
          <a:xfrm>
            <a:off x="2281802" y="8697575"/>
            <a:ext cx="30771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C9A4C9"/>
                </a:solidFill>
                <a:uFill>
                  <a:noFill/>
                </a:uFill>
                <a:latin typeface="Calibri"/>
                <a:ea typeface="Calibri"/>
                <a:cs typeface="Calibri"/>
                <a:sym typeface="Calibri"/>
                <a:hlinkClick r:id="rId8"/>
              </a:rPr>
              <a:t>EDITING FILE</a:t>
            </a:r>
            <a:endParaRPr b="1" sz="1800">
              <a:solidFill>
                <a:srgbClr val="C9A4C9"/>
              </a:solidFill>
              <a:latin typeface="Calibri"/>
              <a:ea typeface="Calibri"/>
              <a:cs typeface="Calibri"/>
              <a:sym typeface="Calibri"/>
            </a:endParaRPr>
          </a:p>
        </p:txBody>
      </p:sp>
      <p:sp>
        <p:nvSpPr>
          <p:cNvPr id="63" name="Google Shape;63;p13"/>
          <p:cNvSpPr/>
          <p:nvPr/>
        </p:nvSpPr>
        <p:spPr>
          <a:xfrm flipH="1" rot="10800000">
            <a:off x="1110100" y="7417100"/>
            <a:ext cx="5368500" cy="856200"/>
          </a:xfrm>
          <a:prstGeom prst="snip2SameRect">
            <a:avLst>
              <a:gd fmla="val 16667" name="adj1"/>
              <a:gd fmla="val 0" name="adj2"/>
            </a:avLst>
          </a:prstGeom>
          <a:noFill/>
          <a:ln cap="flat" cmpd="sng" w="9525">
            <a:solidFill>
              <a:srgbClr val="C9A4C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a:ea typeface="Exo"/>
              <a:cs typeface="Exo"/>
              <a:sym typeface="Exo"/>
            </a:endParaRPr>
          </a:p>
        </p:txBody>
      </p:sp>
      <p:sp>
        <p:nvSpPr>
          <p:cNvPr id="64" name="Google Shape;64;p13"/>
          <p:cNvSpPr txBox="1"/>
          <p:nvPr/>
        </p:nvSpPr>
        <p:spPr>
          <a:xfrm>
            <a:off x="3158988" y="7417103"/>
            <a:ext cx="13227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0000"/>
                </a:solidFill>
                <a:latin typeface="Calibri"/>
                <a:ea typeface="Calibri"/>
                <a:cs typeface="Calibri"/>
                <a:sym typeface="Calibri"/>
              </a:rPr>
              <a:t>Color index</a:t>
            </a:r>
            <a:endParaRPr b="1">
              <a:solidFill>
                <a:srgbClr val="434343"/>
              </a:solidFill>
              <a:latin typeface="Calibri"/>
              <a:ea typeface="Calibri"/>
              <a:cs typeface="Calibri"/>
              <a:sym typeface="Calibri"/>
            </a:endParaRPr>
          </a:p>
        </p:txBody>
      </p:sp>
      <p:sp>
        <p:nvSpPr>
          <p:cNvPr id="65" name="Google Shape;65;p13"/>
          <p:cNvSpPr/>
          <p:nvPr/>
        </p:nvSpPr>
        <p:spPr>
          <a:xfrm>
            <a:off x="1301594" y="7502436"/>
            <a:ext cx="1523700" cy="2727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CC0000"/>
              </a:buClr>
              <a:buSzPts val="1400"/>
              <a:buFont typeface="Calibri"/>
              <a:buChar char="●"/>
            </a:pPr>
            <a:r>
              <a:rPr b="1" lang="en-GB">
                <a:solidFill>
                  <a:srgbClr val="CC0000"/>
                </a:solidFill>
                <a:latin typeface="Calibri"/>
                <a:ea typeface="Calibri"/>
                <a:cs typeface="Calibri"/>
                <a:sym typeface="Calibri"/>
              </a:rPr>
              <a:t>Important</a:t>
            </a:r>
            <a:endParaRPr b="1">
              <a:solidFill>
                <a:srgbClr val="CC0000"/>
              </a:solidFill>
              <a:latin typeface="Calibri"/>
              <a:ea typeface="Calibri"/>
              <a:cs typeface="Calibri"/>
              <a:sym typeface="Calibri"/>
            </a:endParaRPr>
          </a:p>
        </p:txBody>
      </p:sp>
      <p:sp>
        <p:nvSpPr>
          <p:cNvPr id="66" name="Google Shape;66;p13"/>
          <p:cNvSpPr/>
          <p:nvPr/>
        </p:nvSpPr>
        <p:spPr>
          <a:xfrm>
            <a:off x="1301574" y="7876928"/>
            <a:ext cx="1857300" cy="2526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38761D"/>
              </a:buClr>
              <a:buSzPts val="1400"/>
              <a:buFont typeface="Calibri"/>
              <a:buChar char="●"/>
            </a:pPr>
            <a:r>
              <a:rPr b="1" lang="en-GB">
                <a:solidFill>
                  <a:srgbClr val="38761D"/>
                </a:solidFill>
                <a:latin typeface="Calibri"/>
                <a:ea typeface="Calibri"/>
                <a:cs typeface="Calibri"/>
                <a:sym typeface="Calibri"/>
              </a:rPr>
              <a:t>Doctors’ note</a:t>
            </a:r>
            <a:endParaRPr b="1">
              <a:solidFill>
                <a:srgbClr val="38761D"/>
              </a:solidFill>
              <a:latin typeface="Calibri"/>
              <a:ea typeface="Calibri"/>
              <a:cs typeface="Calibri"/>
              <a:sym typeface="Calibri"/>
            </a:endParaRPr>
          </a:p>
        </p:txBody>
      </p:sp>
      <p:sp>
        <p:nvSpPr>
          <p:cNvPr id="67" name="Google Shape;67;p13"/>
          <p:cNvSpPr/>
          <p:nvPr/>
        </p:nvSpPr>
        <p:spPr>
          <a:xfrm>
            <a:off x="4750176" y="7502425"/>
            <a:ext cx="1728300" cy="2727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1155CC"/>
              </a:buClr>
              <a:buSzPts val="1400"/>
              <a:buFont typeface="Calibri"/>
              <a:buChar char="●"/>
            </a:pPr>
            <a:r>
              <a:rPr b="1" lang="en-GB">
                <a:solidFill>
                  <a:srgbClr val="1155CC"/>
                </a:solidFill>
                <a:latin typeface="Calibri"/>
                <a:ea typeface="Calibri"/>
                <a:cs typeface="Calibri"/>
                <a:sym typeface="Calibri"/>
              </a:rPr>
              <a:t>Boys’ slides</a:t>
            </a:r>
            <a:endParaRPr b="1">
              <a:solidFill>
                <a:srgbClr val="1155CC"/>
              </a:solidFill>
              <a:latin typeface="Calibri"/>
              <a:ea typeface="Calibri"/>
              <a:cs typeface="Calibri"/>
              <a:sym typeface="Calibri"/>
            </a:endParaRPr>
          </a:p>
        </p:txBody>
      </p:sp>
      <p:sp>
        <p:nvSpPr>
          <p:cNvPr id="68" name="Google Shape;68;p13"/>
          <p:cNvSpPr/>
          <p:nvPr/>
        </p:nvSpPr>
        <p:spPr>
          <a:xfrm>
            <a:off x="4750181" y="7876936"/>
            <a:ext cx="1523700" cy="2727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A64D79"/>
              </a:buClr>
              <a:buSzPts val="1400"/>
              <a:buFont typeface="Calibri"/>
              <a:buChar char="●"/>
            </a:pPr>
            <a:r>
              <a:rPr b="1" lang="en-GB">
                <a:solidFill>
                  <a:srgbClr val="A64D79"/>
                </a:solidFill>
                <a:latin typeface="Calibri"/>
                <a:ea typeface="Calibri"/>
                <a:cs typeface="Calibri"/>
                <a:sym typeface="Calibri"/>
              </a:rPr>
              <a:t>Girls’ slides</a:t>
            </a:r>
            <a:endParaRPr b="1">
              <a:solidFill>
                <a:srgbClr val="A64D79"/>
              </a:solidFill>
              <a:latin typeface="Calibri"/>
              <a:ea typeface="Calibri"/>
              <a:cs typeface="Calibri"/>
              <a:sym typeface="Calibri"/>
            </a:endParaRPr>
          </a:p>
        </p:txBody>
      </p:sp>
      <p:sp>
        <p:nvSpPr>
          <p:cNvPr id="69" name="Google Shape;69;p13"/>
          <p:cNvSpPr/>
          <p:nvPr/>
        </p:nvSpPr>
        <p:spPr>
          <a:xfrm>
            <a:off x="3025881" y="7876936"/>
            <a:ext cx="1523700" cy="2727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999999"/>
              </a:buClr>
              <a:buSzPts val="1400"/>
              <a:buFont typeface="Calibri"/>
              <a:buChar char="●"/>
            </a:pPr>
            <a:r>
              <a:rPr b="1" lang="en-GB">
                <a:solidFill>
                  <a:srgbClr val="999999"/>
                </a:solidFill>
                <a:latin typeface="Calibri"/>
                <a:ea typeface="Calibri"/>
                <a:cs typeface="Calibri"/>
                <a:sym typeface="Calibri"/>
              </a:rPr>
              <a:t>Extra</a:t>
            </a:r>
            <a:endParaRPr b="1">
              <a:solidFill>
                <a:srgbClr val="999999"/>
              </a:solidFill>
              <a:latin typeface="Calibri"/>
              <a:ea typeface="Calibri"/>
              <a:cs typeface="Calibri"/>
              <a:sym typeface="Calibri"/>
            </a:endParaRPr>
          </a:p>
        </p:txBody>
      </p:sp>
      <p:sp>
        <p:nvSpPr>
          <p:cNvPr id="70" name="Google Shape;70;p13"/>
          <p:cNvSpPr/>
          <p:nvPr/>
        </p:nvSpPr>
        <p:spPr>
          <a:xfrm>
            <a:off x="3603500" y="1535058"/>
            <a:ext cx="839700" cy="856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1108719" y="5056575"/>
            <a:ext cx="5372100" cy="2313900"/>
          </a:xfrm>
          <a:prstGeom prst="rect">
            <a:avLst/>
          </a:prstGeom>
          <a:noFill/>
          <a:ln cap="flat" cmpd="sng" w="9525">
            <a:solidFill>
              <a:srgbClr val="C9A4C9"/>
            </a:solidFill>
            <a:prstDash val="lgDash"/>
            <a:round/>
            <a:headEnd len="sm" w="sm" type="none"/>
            <a:tailEnd len="sm" w="sm" type="none"/>
          </a:ln>
        </p:spPr>
        <p:txBody>
          <a:bodyPr anchorCtr="0" anchor="ctr" bIns="121950" lIns="121950" spcFirstLastPara="1" rIns="121950" wrap="square" tIns="121950">
            <a:noAutofit/>
          </a:bodyPr>
          <a:lstStyle/>
          <a:p>
            <a:pPr indent="-317500" lvl="0" marL="457200" rtl="0" algn="l">
              <a:lnSpc>
                <a:spcPct val="150000"/>
              </a:lnSpc>
              <a:spcBef>
                <a:spcPts val="0"/>
              </a:spcBef>
              <a:spcAft>
                <a:spcPts val="0"/>
              </a:spcAft>
              <a:buSzPts val="1400"/>
              <a:buFont typeface="Cabin"/>
              <a:buChar char="●"/>
            </a:pPr>
            <a:r>
              <a:rPr lang="en-GB">
                <a:latin typeface="Cabin"/>
                <a:ea typeface="Cabin"/>
                <a:cs typeface="Cabin"/>
                <a:sym typeface="Cabin"/>
              </a:rPr>
              <a:t>The main structural components of HSV-2 and HPV</a:t>
            </a:r>
            <a:endParaRPr>
              <a:latin typeface="Cabin"/>
              <a:ea typeface="Cabin"/>
              <a:cs typeface="Cabin"/>
              <a:sym typeface="Cabin"/>
            </a:endParaRPr>
          </a:p>
          <a:p>
            <a:pPr indent="-317500" lvl="0" marL="457200" rtl="0" algn="l">
              <a:lnSpc>
                <a:spcPct val="150000"/>
              </a:lnSpc>
              <a:spcBef>
                <a:spcPts val="0"/>
              </a:spcBef>
              <a:spcAft>
                <a:spcPts val="0"/>
              </a:spcAft>
              <a:buSzPts val="1400"/>
              <a:buFont typeface="Cabin"/>
              <a:buChar char="●"/>
            </a:pPr>
            <a:r>
              <a:rPr lang="en-GB">
                <a:latin typeface="Cabin"/>
                <a:ea typeface="Cabin"/>
                <a:cs typeface="Cabin"/>
                <a:sym typeface="Cabin"/>
              </a:rPr>
              <a:t>Mode of transmission in HSV-2 and HPV infections</a:t>
            </a:r>
            <a:endParaRPr>
              <a:latin typeface="Cabin"/>
              <a:ea typeface="Cabin"/>
              <a:cs typeface="Cabin"/>
              <a:sym typeface="Cabin"/>
            </a:endParaRPr>
          </a:p>
          <a:p>
            <a:pPr indent="-317500" lvl="0" marL="457200" rtl="0" algn="l">
              <a:lnSpc>
                <a:spcPct val="150000"/>
              </a:lnSpc>
              <a:spcBef>
                <a:spcPts val="0"/>
              </a:spcBef>
              <a:spcAft>
                <a:spcPts val="0"/>
              </a:spcAft>
              <a:buSzPts val="1400"/>
              <a:buFont typeface="Cabin"/>
              <a:buChar char="●"/>
            </a:pPr>
            <a:r>
              <a:rPr lang="en-GB">
                <a:latin typeface="Cabin"/>
                <a:ea typeface="Cabin"/>
                <a:cs typeface="Cabin"/>
                <a:sym typeface="Cabin"/>
              </a:rPr>
              <a:t>Main clinical features of HSV-2 and HPV infections</a:t>
            </a:r>
            <a:endParaRPr>
              <a:latin typeface="Cabin"/>
              <a:ea typeface="Cabin"/>
              <a:cs typeface="Cabin"/>
              <a:sym typeface="Cabin"/>
            </a:endParaRPr>
          </a:p>
          <a:p>
            <a:pPr indent="-317500" lvl="0" marL="457200" rtl="0" algn="l">
              <a:lnSpc>
                <a:spcPct val="150000"/>
              </a:lnSpc>
              <a:spcBef>
                <a:spcPts val="0"/>
              </a:spcBef>
              <a:spcAft>
                <a:spcPts val="0"/>
              </a:spcAft>
              <a:buSzPts val="1400"/>
              <a:buFont typeface="Cabin"/>
              <a:buChar char="●"/>
            </a:pPr>
            <a:r>
              <a:rPr lang="en-GB">
                <a:latin typeface="Cabin"/>
                <a:ea typeface="Cabin"/>
                <a:cs typeface="Cabin"/>
                <a:sym typeface="Cabin"/>
              </a:rPr>
              <a:t>Diagnosis</a:t>
            </a:r>
            <a:endParaRPr>
              <a:latin typeface="Cabin"/>
              <a:ea typeface="Cabin"/>
              <a:cs typeface="Cabin"/>
              <a:sym typeface="Cabin"/>
            </a:endParaRPr>
          </a:p>
          <a:p>
            <a:pPr indent="-317500" lvl="0" marL="457200" rtl="0" algn="l">
              <a:lnSpc>
                <a:spcPct val="150000"/>
              </a:lnSpc>
              <a:spcBef>
                <a:spcPts val="0"/>
              </a:spcBef>
              <a:spcAft>
                <a:spcPts val="0"/>
              </a:spcAft>
              <a:buSzPts val="1400"/>
              <a:buFont typeface="Cabin"/>
              <a:buChar char="●"/>
            </a:pPr>
            <a:r>
              <a:rPr lang="en-GB">
                <a:latin typeface="Cabin"/>
                <a:ea typeface="Cabin"/>
                <a:cs typeface="Cabin"/>
                <a:sym typeface="Cabin"/>
              </a:rPr>
              <a:t>Treatment and prevention </a:t>
            </a:r>
            <a:endParaRPr>
              <a:latin typeface="Cabin"/>
              <a:ea typeface="Cabin"/>
              <a:cs typeface="Cabin"/>
              <a:sym typeface="Cabin"/>
            </a:endParaRPr>
          </a:p>
        </p:txBody>
      </p:sp>
      <p:pic>
        <p:nvPicPr>
          <p:cNvPr id="72" name="Google Shape;72;p13"/>
          <p:cNvPicPr preferRelativeResize="0"/>
          <p:nvPr/>
        </p:nvPicPr>
        <p:blipFill>
          <a:blip r:embed="rId9">
            <a:alphaModFix/>
          </a:blip>
          <a:stretch>
            <a:fillRect/>
          </a:stretch>
        </p:blipFill>
        <p:spPr>
          <a:xfrm flipH="1" rot="599488">
            <a:off x="3620756" y="1614050"/>
            <a:ext cx="994910" cy="966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22"/>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293" name="Google Shape;293;p22"/>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294" name="Google Shape;294;p22"/>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9</a:t>
            </a:r>
            <a:endParaRPr b="1" sz="1800">
              <a:solidFill>
                <a:srgbClr val="FFFFFF"/>
              </a:solidFill>
              <a:latin typeface="Cabin"/>
              <a:ea typeface="Cabin"/>
              <a:cs typeface="Cabin"/>
              <a:sym typeface="Cabin"/>
            </a:endParaRPr>
          </a:p>
        </p:txBody>
      </p:sp>
      <p:sp>
        <p:nvSpPr>
          <p:cNvPr id="295" name="Google Shape;295;p22"/>
          <p:cNvSpPr txBox="1"/>
          <p:nvPr/>
        </p:nvSpPr>
        <p:spPr>
          <a:xfrm>
            <a:off x="352637" y="-37012"/>
            <a:ext cx="68613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Summary</a:t>
            </a:r>
            <a:endParaRPr b="1" sz="3000">
              <a:solidFill>
                <a:srgbClr val="4F2F4F"/>
              </a:solidFill>
              <a:latin typeface="Cabin"/>
              <a:ea typeface="Cabin"/>
              <a:cs typeface="Cabin"/>
              <a:sym typeface="Cabin"/>
            </a:endParaRPr>
          </a:p>
        </p:txBody>
      </p:sp>
      <p:cxnSp>
        <p:nvCxnSpPr>
          <p:cNvPr id="296" name="Google Shape;296;p22"/>
          <p:cNvCxnSpPr/>
          <p:nvPr/>
        </p:nvCxnSpPr>
        <p:spPr>
          <a:xfrm>
            <a:off x="1145552" y="506914"/>
            <a:ext cx="5298300" cy="0"/>
          </a:xfrm>
          <a:prstGeom prst="straightConnector1">
            <a:avLst/>
          </a:prstGeom>
          <a:noFill/>
          <a:ln cap="flat" cmpd="sng" w="28575">
            <a:solidFill>
              <a:srgbClr val="4F2F4F"/>
            </a:solidFill>
            <a:prstDash val="solid"/>
            <a:round/>
            <a:headEnd len="med" w="med" type="oval"/>
            <a:tailEnd len="med" w="med" type="oval"/>
          </a:ln>
        </p:spPr>
      </p:cxnSp>
      <p:graphicFrame>
        <p:nvGraphicFramePr>
          <p:cNvPr id="297" name="Google Shape;297;p22"/>
          <p:cNvGraphicFramePr/>
          <p:nvPr/>
        </p:nvGraphicFramePr>
        <p:xfrm>
          <a:off x="221653" y="683954"/>
          <a:ext cx="3000000" cy="3000000"/>
        </p:xfrm>
        <a:graphic>
          <a:graphicData uri="http://schemas.openxmlformats.org/drawingml/2006/table">
            <a:tbl>
              <a:tblPr>
                <a:noFill/>
                <a:tableStyleId>{F52A6FF1-73F0-425D-A647-FC81166B8249}</a:tableStyleId>
              </a:tblPr>
              <a:tblGrid>
                <a:gridCol w="915750"/>
                <a:gridCol w="6188225"/>
              </a:tblGrid>
              <a:tr h="6573200">
                <a:tc>
                  <a:txBody>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Herpes</a:t>
                      </a:r>
                      <a:endParaRPr b="1" sz="1800">
                        <a:solidFill>
                          <a:srgbClr val="FFFFFF"/>
                        </a:solidFill>
                      </a:endParaRPr>
                    </a:p>
                  </a:txBody>
                  <a:tcPr marT="91425" marB="91425" marR="91450" marL="91450"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rgbClr val="A183A1"/>
                    </a:solidFill>
                  </a:tcPr>
                </a:tc>
                <a:tc>
                  <a:txBody>
                    <a:bodyPr/>
                    <a:lstStyle/>
                    <a:p>
                      <a:pPr indent="0" lvl="0" marL="0" rtl="0" algn="l">
                        <a:spcBef>
                          <a:spcPts val="0"/>
                        </a:spcBef>
                        <a:spcAft>
                          <a:spcPts val="0"/>
                        </a:spcAft>
                        <a:buNone/>
                      </a:pPr>
                      <a:r>
                        <a:rPr lang="en-GB" sz="1200">
                          <a:solidFill>
                            <a:schemeClr val="dk1"/>
                          </a:solidFill>
                          <a:latin typeface="Cabin"/>
                          <a:ea typeface="Cabin"/>
                          <a:cs typeface="Cabin"/>
                          <a:sym typeface="Cabin"/>
                        </a:rPr>
                        <a:t>Sexually transmitted causes genital warts due to any type of sexual contact </a:t>
                      </a:r>
                      <a:endParaRPr sz="12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it has 2 types : </a:t>
                      </a:r>
                      <a:endParaRPr b="1" sz="1200">
                        <a:solidFill>
                          <a:schemeClr val="dk1"/>
                        </a:solidFill>
                        <a:highlight>
                          <a:srgbClr val="E4D2E4"/>
                        </a:highlight>
                        <a:latin typeface="Cabin"/>
                        <a:ea typeface="Cabin"/>
                        <a:cs typeface="Cabin"/>
                        <a:sym typeface="Cabin"/>
                      </a:endParaRPr>
                    </a:p>
                    <a:p>
                      <a:pPr indent="0" lvl="0" marL="0" rtl="0" algn="l">
                        <a:spcBef>
                          <a:spcPts val="0"/>
                        </a:spcBef>
                        <a:spcAft>
                          <a:spcPts val="0"/>
                        </a:spcAft>
                        <a:buNone/>
                      </a:pPr>
                      <a:r>
                        <a:rPr lang="en-GB" sz="1200">
                          <a:solidFill>
                            <a:schemeClr val="dk1"/>
                          </a:solidFill>
                          <a:latin typeface="Cabin"/>
                          <a:ea typeface="Cabin"/>
                          <a:cs typeface="Cabin"/>
                          <a:sym typeface="Cabin"/>
                        </a:rPr>
                        <a:t>HSV-1 , </a:t>
                      </a:r>
                      <a:r>
                        <a:rPr b="1" lang="en-GB" sz="1200">
                          <a:solidFill>
                            <a:srgbClr val="CC0000"/>
                          </a:solidFill>
                          <a:latin typeface="Cabin"/>
                          <a:ea typeface="Cabin"/>
                          <a:cs typeface="Cabin"/>
                          <a:sym typeface="Cabin"/>
                        </a:rPr>
                        <a:t>HSV-2</a:t>
                      </a:r>
                      <a:r>
                        <a:rPr lang="en-GB" sz="1200">
                          <a:solidFill>
                            <a:schemeClr val="dk1"/>
                          </a:solidFill>
                          <a:latin typeface="Cabin"/>
                          <a:ea typeface="Cabin"/>
                          <a:cs typeface="Cabin"/>
                          <a:sym typeface="Cabin"/>
                        </a:rPr>
                        <a:t> ( more common )</a:t>
                      </a:r>
                      <a:endParaRPr sz="12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characteristics of the virus : </a:t>
                      </a:r>
                      <a:endParaRPr b="1" sz="1200">
                        <a:solidFill>
                          <a:schemeClr val="dk1"/>
                        </a:solidFill>
                        <a:highlight>
                          <a:srgbClr val="E4D2E4"/>
                        </a:highlight>
                        <a:latin typeface="Cabin"/>
                        <a:ea typeface="Cabin"/>
                        <a:cs typeface="Cabin"/>
                        <a:sym typeface="Cabin"/>
                      </a:endParaRPr>
                    </a:p>
                    <a:p>
                      <a:pPr indent="-279400" lvl="0" marL="4064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structure :</a:t>
                      </a:r>
                      <a:r>
                        <a:rPr lang="en-GB" sz="1200">
                          <a:solidFill>
                            <a:schemeClr val="dk1"/>
                          </a:solidFill>
                          <a:latin typeface="Cabin"/>
                          <a:ea typeface="Cabin"/>
                          <a:cs typeface="Cabin"/>
                          <a:sym typeface="Cabin"/>
                        </a:rPr>
                        <a:t> Ds-DNA with capsid &amp; glycoprotein envelope</a:t>
                      </a:r>
                      <a:endParaRPr sz="1200">
                        <a:solidFill>
                          <a:schemeClr val="dk1"/>
                        </a:solidFill>
                        <a:latin typeface="Cabin"/>
                        <a:ea typeface="Cabin"/>
                        <a:cs typeface="Cabin"/>
                        <a:sym typeface="Cabin"/>
                      </a:endParaRPr>
                    </a:p>
                    <a:p>
                      <a:pPr indent="-279400" lvl="0" marL="4064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Ability to induce latent infection </a:t>
                      </a:r>
                      <a:endParaRPr b="1" sz="1200">
                        <a:solidFill>
                          <a:srgbClr val="CC0000"/>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Pathogenesis : </a:t>
                      </a:r>
                      <a:endParaRPr b="1" sz="1200">
                        <a:solidFill>
                          <a:schemeClr val="dk1"/>
                        </a:solidFill>
                        <a:highlight>
                          <a:srgbClr val="E4D2E4"/>
                        </a:highlight>
                        <a:latin typeface="Cabin"/>
                        <a:ea typeface="Cabin"/>
                        <a:cs typeface="Cabin"/>
                        <a:sym typeface="Cabin"/>
                      </a:endParaRPr>
                    </a:p>
                    <a:p>
                      <a:pPr indent="-279400" lvl="0" marL="4064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Primary</a:t>
                      </a:r>
                      <a:r>
                        <a:rPr lang="en-GB" sz="1200">
                          <a:solidFill>
                            <a:schemeClr val="dk1"/>
                          </a:solidFill>
                          <a:latin typeface="Cabin"/>
                          <a:ea typeface="Cabin"/>
                          <a:cs typeface="Cabin"/>
                          <a:sym typeface="Cabin"/>
                        </a:rPr>
                        <a:t> </a:t>
                      </a:r>
                      <a:endParaRPr sz="1200">
                        <a:solidFill>
                          <a:schemeClr val="dk1"/>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HSV infect epithelial covering mucosa ➞ replicate ➞ migrate to nearest ganglion to hide </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Recurrent</a:t>
                      </a:r>
                      <a:r>
                        <a:rPr lang="en-GB" sz="1200">
                          <a:solidFill>
                            <a:schemeClr val="dk1"/>
                          </a:solidFill>
                          <a:latin typeface="Cabin"/>
                          <a:ea typeface="Cabin"/>
                          <a:cs typeface="Cabin"/>
                          <a:sym typeface="Cabin"/>
                        </a:rPr>
                        <a:t> </a:t>
                      </a:r>
                      <a:endParaRPr sz="1200">
                        <a:solidFill>
                          <a:schemeClr val="dk1"/>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When immune system is </a:t>
                      </a:r>
                      <a:r>
                        <a:rPr lang="en-GB" sz="1200">
                          <a:solidFill>
                            <a:schemeClr val="dk1"/>
                          </a:solidFill>
                          <a:latin typeface="Cabin"/>
                          <a:ea typeface="Cabin"/>
                          <a:cs typeface="Cabin"/>
                          <a:sym typeface="Cabin"/>
                        </a:rPr>
                        <a:t>suppressed</a:t>
                      </a:r>
                      <a:r>
                        <a:rPr lang="en-GB" sz="1200">
                          <a:solidFill>
                            <a:schemeClr val="dk1"/>
                          </a:solidFill>
                          <a:latin typeface="Cabin"/>
                          <a:ea typeface="Cabin"/>
                          <a:cs typeface="Cabin"/>
                          <a:sym typeface="Cabin"/>
                        </a:rPr>
                        <a:t> it gets reactivated &amp; travel back to primary site causing recurrent infection</a:t>
                      </a:r>
                      <a:endParaRPr sz="12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Transmission : </a:t>
                      </a:r>
                      <a:endParaRPr b="1" sz="1200">
                        <a:solidFill>
                          <a:schemeClr val="dk1"/>
                        </a:solidFill>
                        <a:highlight>
                          <a:srgbClr val="E4D2E4"/>
                        </a:highlight>
                        <a:latin typeface="Cabin"/>
                        <a:ea typeface="Cabin"/>
                        <a:cs typeface="Cabin"/>
                        <a:sym typeface="Cabin"/>
                      </a:endParaRPr>
                    </a:p>
                    <a:p>
                      <a:pPr indent="-279400" lvl="0" marL="4064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Sexual transmission </a:t>
                      </a:r>
                      <a:endParaRPr b="1" sz="1200">
                        <a:solidFill>
                          <a:schemeClr val="dk1"/>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different sexual partners</a:t>
                      </a:r>
                      <a:r>
                        <a:rPr lang="en-GB" sz="1200">
                          <a:solidFill>
                            <a:schemeClr val="dk1"/>
                          </a:solidFill>
                          <a:latin typeface="Cabin"/>
                          <a:ea typeface="Cabin"/>
                          <a:cs typeface="Cabin"/>
                          <a:sym typeface="Cabin"/>
                        </a:rPr>
                        <a:t> correlates directly with acquisition of HSV-2 </a:t>
                      </a:r>
                      <a:endParaRPr sz="1200">
                        <a:solidFill>
                          <a:schemeClr val="dk1"/>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Homosexual men</a:t>
                      </a:r>
                      <a:r>
                        <a:rPr lang="en-GB" sz="1200">
                          <a:solidFill>
                            <a:schemeClr val="dk1"/>
                          </a:solidFill>
                          <a:latin typeface="Cabin"/>
                          <a:ea typeface="Cabin"/>
                          <a:cs typeface="Cabin"/>
                          <a:sym typeface="Cabin"/>
                        </a:rPr>
                        <a:t> are more susceptible to HSV-2 infection.</a:t>
                      </a:r>
                      <a:endParaRPr sz="1200">
                        <a:solidFill>
                          <a:schemeClr val="dk1"/>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auto-inoculation</a:t>
                      </a:r>
                      <a:r>
                        <a:rPr lang="en-GB" sz="1200">
                          <a:solidFill>
                            <a:schemeClr val="dk1"/>
                          </a:solidFill>
                          <a:latin typeface="Cabin"/>
                          <a:ea typeface="Cabin"/>
                          <a:cs typeface="Cabin"/>
                          <a:sym typeface="Cabin"/>
                        </a:rPr>
                        <a:t> </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Perinatal transmission during delivery </a:t>
                      </a:r>
                      <a:endParaRPr b="1" sz="1200">
                        <a:solidFill>
                          <a:schemeClr val="dk1"/>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50% if the mother has primary genital herpes, while the risk is 8% if mother has recurrent infection.</a:t>
                      </a:r>
                      <a:endParaRPr b="1" sz="1200">
                        <a:solidFill>
                          <a:srgbClr val="CC0000"/>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To avoid perinatal infection we do caesarean section.</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Intrauterine transmission</a:t>
                      </a:r>
                      <a:endParaRPr b="1" sz="1200">
                        <a:solidFill>
                          <a:schemeClr val="dk1"/>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if maternal primary genital infection developed in 1st trimester ➞ abortion , but if after 20 weeks ➞ induce malformation in baby , 3 forms :</a:t>
                      </a:r>
                      <a:endParaRPr sz="1200">
                        <a:solidFill>
                          <a:schemeClr val="dk1"/>
                        </a:solidFill>
                        <a:latin typeface="Cabin"/>
                        <a:ea typeface="Cabin"/>
                        <a:cs typeface="Cabin"/>
                        <a:sym typeface="Cabin"/>
                      </a:endParaRPr>
                    </a:p>
                    <a:p>
                      <a:pPr indent="-266700" lvl="3" marL="1600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Localized skin infection</a:t>
                      </a:r>
                      <a:endParaRPr sz="1200">
                        <a:solidFill>
                          <a:schemeClr val="dk1"/>
                        </a:solidFill>
                        <a:latin typeface="Cabin"/>
                        <a:ea typeface="Cabin"/>
                        <a:cs typeface="Cabin"/>
                        <a:sym typeface="Cabin"/>
                      </a:endParaRPr>
                    </a:p>
                    <a:p>
                      <a:pPr indent="-266700" lvl="3" marL="1600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Localized brain infection </a:t>
                      </a:r>
                      <a:endParaRPr sz="1200">
                        <a:solidFill>
                          <a:schemeClr val="dk1"/>
                        </a:solidFill>
                        <a:latin typeface="Cabin"/>
                        <a:ea typeface="Cabin"/>
                        <a:cs typeface="Cabin"/>
                        <a:sym typeface="Cabin"/>
                      </a:endParaRPr>
                    </a:p>
                    <a:p>
                      <a:pPr indent="-266700" lvl="3" marL="1600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generalized neonatal herpes infection</a:t>
                      </a:r>
                      <a:endParaRPr sz="12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Lab diagnosis :</a:t>
                      </a:r>
                      <a:endParaRPr b="1" sz="1200">
                        <a:solidFill>
                          <a:schemeClr val="dk1"/>
                        </a:solidFill>
                        <a:highlight>
                          <a:srgbClr val="E4D2E4"/>
                        </a:highlight>
                        <a:latin typeface="Cabin"/>
                        <a:ea typeface="Cabin"/>
                        <a:cs typeface="Cabin"/>
                        <a:sym typeface="Cabin"/>
                      </a:endParaRPr>
                    </a:p>
                    <a:p>
                      <a:pPr indent="-279400" lvl="0" marL="406400" rtl="0" algn="l">
                        <a:spcBef>
                          <a:spcPts val="0"/>
                        </a:spcBef>
                        <a:spcAft>
                          <a:spcPts val="0"/>
                        </a:spcAft>
                        <a:buClr>
                          <a:schemeClr val="dk1"/>
                        </a:buClr>
                        <a:buSzPts val="1200"/>
                        <a:buFont typeface="Cabin"/>
                        <a:buAutoNum type="arabicPeriod"/>
                      </a:pPr>
                      <a:r>
                        <a:rPr b="1" lang="en-GB" sz="1200">
                          <a:solidFill>
                            <a:srgbClr val="CC0000"/>
                          </a:solidFill>
                          <a:latin typeface="Cabin"/>
                          <a:ea typeface="Cabin"/>
                          <a:cs typeface="Cabin"/>
                          <a:sym typeface="Cabin"/>
                        </a:rPr>
                        <a:t>ELIZA</a:t>
                      </a:r>
                      <a:r>
                        <a:rPr lang="en-GB" sz="1200">
                          <a:solidFill>
                            <a:schemeClr val="dk1"/>
                          </a:solidFill>
                          <a:latin typeface="Cabin"/>
                          <a:ea typeface="Cabin"/>
                          <a:cs typeface="Cabin"/>
                          <a:sym typeface="Cabin"/>
                        </a:rPr>
                        <a:t> ( main ) : detect IgM Ab</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AutoNum type="arabicPeriod"/>
                      </a:pPr>
                      <a:r>
                        <a:rPr lang="en-GB" sz="1200">
                          <a:solidFill>
                            <a:schemeClr val="dk1"/>
                          </a:solidFill>
                          <a:latin typeface="Cabin"/>
                          <a:ea typeface="Cabin"/>
                          <a:cs typeface="Cabin"/>
                          <a:sym typeface="Cabin"/>
                        </a:rPr>
                        <a:t>direct IF </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AutoNum type="arabicPeriod"/>
                      </a:pPr>
                      <a:r>
                        <a:rPr lang="en-GB" sz="1200">
                          <a:solidFill>
                            <a:schemeClr val="dk1"/>
                          </a:solidFill>
                          <a:latin typeface="Cabin"/>
                          <a:ea typeface="Cabin"/>
                          <a:cs typeface="Cabin"/>
                          <a:sym typeface="Cabin"/>
                        </a:rPr>
                        <a:t>PCR : in case </a:t>
                      </a:r>
                      <a:r>
                        <a:rPr lang="en-GB" sz="1100">
                          <a:solidFill>
                            <a:schemeClr val="dk1"/>
                          </a:solidFill>
                          <a:latin typeface="Cabin"/>
                          <a:ea typeface="Cabin"/>
                          <a:cs typeface="Cabin"/>
                          <a:sym typeface="Cabin"/>
                        </a:rPr>
                        <a:t>of neonatal herpes.</a:t>
                      </a:r>
                      <a:endParaRPr sz="1100">
                        <a:solidFill>
                          <a:schemeClr val="dk1"/>
                        </a:solidFill>
                        <a:latin typeface="Cabin"/>
                        <a:ea typeface="Cabin"/>
                        <a:cs typeface="Cabin"/>
                        <a:sym typeface="Cabin"/>
                      </a:endParaRPr>
                    </a:p>
                    <a:p>
                      <a:pPr indent="-273050" lvl="0" marL="406400" rtl="0" algn="l">
                        <a:spcBef>
                          <a:spcPts val="0"/>
                        </a:spcBef>
                        <a:spcAft>
                          <a:spcPts val="0"/>
                        </a:spcAft>
                        <a:buClr>
                          <a:schemeClr val="dk1"/>
                        </a:buClr>
                        <a:buSzPts val="1100"/>
                        <a:buFont typeface="Cabin"/>
                        <a:buAutoNum type="arabicPeriod"/>
                      </a:pPr>
                      <a:r>
                        <a:rPr lang="en-GB" sz="1100">
                          <a:solidFill>
                            <a:schemeClr val="dk1"/>
                          </a:solidFill>
                          <a:latin typeface="Cabin"/>
                          <a:ea typeface="Cabin"/>
                          <a:cs typeface="Cabin"/>
                          <a:sym typeface="Cabin"/>
                        </a:rPr>
                        <a:t>Tissue culture</a:t>
                      </a:r>
                      <a:endParaRPr sz="1100">
                        <a:solidFill>
                          <a:schemeClr val="dk1"/>
                        </a:solidFill>
                        <a:latin typeface="Cabin"/>
                        <a:ea typeface="Cabin"/>
                        <a:cs typeface="Cabin"/>
                        <a:sym typeface="Cabin"/>
                      </a:endParaRPr>
                    </a:p>
                    <a:p>
                      <a:pPr indent="-273050" lvl="0" marL="406400" rtl="0" algn="l">
                        <a:spcBef>
                          <a:spcPts val="0"/>
                        </a:spcBef>
                        <a:spcAft>
                          <a:spcPts val="0"/>
                        </a:spcAft>
                        <a:buClr>
                          <a:schemeClr val="dk1"/>
                        </a:buClr>
                        <a:buSzPts val="1100"/>
                        <a:buFont typeface="Cabin"/>
                        <a:buAutoNum type="arabicPeriod"/>
                      </a:pPr>
                      <a:r>
                        <a:rPr lang="en-GB" sz="1100">
                          <a:solidFill>
                            <a:schemeClr val="dk1"/>
                          </a:solidFill>
                          <a:latin typeface="Cabin"/>
                          <a:ea typeface="Cabin"/>
                          <a:cs typeface="Cabin"/>
                          <a:sym typeface="Cabin"/>
                        </a:rPr>
                        <a:t>Tzanck smear</a:t>
                      </a:r>
                      <a:endParaRPr sz="11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Treatment</a:t>
                      </a:r>
                      <a:r>
                        <a:rPr b="1" lang="en-GB" sz="1200">
                          <a:solidFill>
                            <a:schemeClr val="dk1"/>
                          </a:solidFill>
                          <a:latin typeface="Cabin"/>
                          <a:ea typeface="Cabin"/>
                          <a:cs typeface="Cabin"/>
                          <a:sym typeface="Cabin"/>
                        </a:rPr>
                        <a:t> : </a:t>
                      </a:r>
                      <a:endParaRPr b="1" sz="1200">
                        <a:solidFill>
                          <a:schemeClr val="dk1"/>
                        </a:solidFill>
                        <a:latin typeface="Cabin"/>
                        <a:ea typeface="Cabin"/>
                        <a:cs typeface="Cabin"/>
                        <a:sym typeface="Cabin"/>
                      </a:endParaRPr>
                    </a:p>
                    <a:p>
                      <a:pPr indent="0" lvl="0" marL="0" rtl="0" algn="l">
                        <a:spcBef>
                          <a:spcPts val="0"/>
                        </a:spcBef>
                        <a:spcAft>
                          <a:spcPts val="0"/>
                        </a:spcAft>
                        <a:buNone/>
                      </a:pPr>
                      <a:r>
                        <a:rPr lang="en-GB" sz="1200">
                          <a:solidFill>
                            <a:schemeClr val="dk1"/>
                          </a:solidFill>
                          <a:latin typeface="Cabin"/>
                          <a:ea typeface="Cabin"/>
                          <a:cs typeface="Cabin"/>
                          <a:sym typeface="Cabin"/>
                        </a:rPr>
                        <a:t>acyclovir </a:t>
                      </a:r>
                      <a:endParaRPr sz="1200">
                        <a:solidFill>
                          <a:schemeClr val="dk1"/>
                        </a:solidFill>
                        <a:latin typeface="Cabin"/>
                        <a:ea typeface="Cabin"/>
                        <a:cs typeface="Cabin"/>
                        <a:sym typeface="Cabin"/>
                      </a:endParaRPr>
                    </a:p>
                  </a:txBody>
                  <a:tcPr marT="91425" marB="91425" marR="91450" marL="91450">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tcPr>
                </a:tc>
              </a:tr>
              <a:tr h="3207850">
                <a:tc>
                  <a:txBody>
                    <a:bodyPr/>
                    <a:lstStyle/>
                    <a:p>
                      <a:pPr indent="0" lvl="0" marL="0" rtl="0" algn="ctr">
                        <a:spcBef>
                          <a:spcPts val="0"/>
                        </a:spcBef>
                        <a:spcAft>
                          <a:spcPts val="0"/>
                        </a:spcAft>
                        <a:buNone/>
                      </a:pPr>
                      <a:r>
                        <a:rPr b="1" lang="en-GB" sz="1900">
                          <a:solidFill>
                            <a:srgbClr val="FFFFFF"/>
                          </a:solidFill>
                          <a:latin typeface="Cabin"/>
                          <a:ea typeface="Cabin"/>
                          <a:cs typeface="Cabin"/>
                          <a:sym typeface="Cabin"/>
                        </a:rPr>
                        <a:t>HPV</a:t>
                      </a:r>
                      <a:endParaRPr b="1" sz="1900">
                        <a:solidFill>
                          <a:srgbClr val="FFFFFF"/>
                        </a:solidFill>
                      </a:endParaRPr>
                    </a:p>
                  </a:txBody>
                  <a:tcPr marT="91425" marB="91425" marR="91450" marL="91450"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A183A1"/>
                    </a:solidFill>
                  </a:tcPr>
                </a:tc>
                <a:tc>
                  <a:txBody>
                    <a:bodyPr/>
                    <a:lstStyle/>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Characteristics : </a:t>
                      </a:r>
                      <a:endParaRPr b="1" sz="1200">
                        <a:solidFill>
                          <a:schemeClr val="dk1"/>
                        </a:solidFill>
                        <a:highlight>
                          <a:srgbClr val="E4D2E4"/>
                        </a:highlight>
                        <a:latin typeface="Cabin"/>
                        <a:ea typeface="Cabin"/>
                        <a:cs typeface="Cabin"/>
                        <a:sym typeface="Cabin"/>
                      </a:endParaRPr>
                    </a:p>
                    <a:p>
                      <a:pPr indent="-279400" lvl="0" marL="406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Ds-DNA with capsid</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Does NOT grow in tissue culture &amp; is very resistant &amp; can remain in environment for long period</a:t>
                      </a:r>
                      <a:r>
                        <a:rPr lang="en-GB" sz="1200">
                          <a:solidFill>
                            <a:schemeClr val="dk1"/>
                          </a:solidFill>
                          <a:latin typeface="Cabin"/>
                          <a:ea typeface="Cabin"/>
                          <a:cs typeface="Cabin"/>
                          <a:sym typeface="Cabin"/>
                        </a:rPr>
                        <a:t> </a:t>
                      </a:r>
                      <a:endParaRPr sz="12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Types</a:t>
                      </a:r>
                      <a:r>
                        <a:rPr b="1" lang="en-GB" sz="1200">
                          <a:solidFill>
                            <a:schemeClr val="dk1"/>
                          </a:solidFill>
                          <a:latin typeface="Cabin"/>
                          <a:ea typeface="Cabin"/>
                          <a:cs typeface="Cabin"/>
                          <a:sym typeface="Cabin"/>
                        </a:rPr>
                        <a:t> : </a:t>
                      </a:r>
                      <a:endParaRPr b="1"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AutoNum type="arabicPeriod"/>
                      </a:pPr>
                      <a:r>
                        <a:rPr b="1" lang="en-GB" sz="1200">
                          <a:solidFill>
                            <a:schemeClr val="dk1"/>
                          </a:solidFill>
                          <a:latin typeface="Cabin"/>
                          <a:ea typeface="Cabin"/>
                          <a:cs typeface="Cabin"/>
                          <a:sym typeface="Cabin"/>
                        </a:rPr>
                        <a:t>Cutaneous</a:t>
                      </a:r>
                      <a:r>
                        <a:rPr lang="en-GB" sz="1200">
                          <a:solidFill>
                            <a:schemeClr val="dk1"/>
                          </a:solidFill>
                          <a:latin typeface="Cabin"/>
                          <a:ea typeface="Cabin"/>
                          <a:cs typeface="Cabin"/>
                          <a:sym typeface="Cabin"/>
                        </a:rPr>
                        <a:t> : transmitted by </a:t>
                      </a:r>
                      <a:r>
                        <a:rPr b="1" lang="en-GB" sz="1200">
                          <a:solidFill>
                            <a:schemeClr val="dk1"/>
                          </a:solidFill>
                          <a:latin typeface="Cabin"/>
                          <a:ea typeface="Cabin"/>
                          <a:cs typeface="Cabin"/>
                          <a:sym typeface="Cabin"/>
                        </a:rPr>
                        <a:t>hand touch</a:t>
                      </a:r>
                      <a:r>
                        <a:rPr lang="en-GB" sz="1200">
                          <a:solidFill>
                            <a:schemeClr val="dk1"/>
                          </a:solidFill>
                          <a:latin typeface="Cabin"/>
                          <a:ea typeface="Cabin"/>
                          <a:cs typeface="Cabin"/>
                          <a:sym typeface="Cabin"/>
                        </a:rPr>
                        <a:t> , causing common , planter or flat wart</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AutoNum type="arabicPeriod"/>
                      </a:pPr>
                      <a:r>
                        <a:rPr b="1" lang="en-GB" sz="1200">
                          <a:solidFill>
                            <a:schemeClr val="dk1"/>
                          </a:solidFill>
                          <a:latin typeface="Cabin"/>
                          <a:ea typeface="Cabin"/>
                          <a:cs typeface="Cabin"/>
                          <a:sym typeface="Cabin"/>
                        </a:rPr>
                        <a:t>Anogenital</a:t>
                      </a:r>
                      <a:r>
                        <a:rPr lang="en-GB" sz="1200">
                          <a:solidFill>
                            <a:schemeClr val="dk1"/>
                          </a:solidFill>
                          <a:latin typeface="Cabin"/>
                          <a:ea typeface="Cabin"/>
                          <a:cs typeface="Cabin"/>
                          <a:sym typeface="Cabin"/>
                        </a:rPr>
                        <a:t> : transmitted </a:t>
                      </a:r>
                      <a:r>
                        <a:rPr b="1" lang="en-GB" sz="1200">
                          <a:solidFill>
                            <a:srgbClr val="CC0000"/>
                          </a:solidFill>
                          <a:latin typeface="Cabin"/>
                          <a:ea typeface="Cabin"/>
                          <a:cs typeface="Cabin"/>
                          <a:sym typeface="Cabin"/>
                        </a:rPr>
                        <a:t>during sexual activity</a:t>
                      </a:r>
                      <a:endParaRPr b="1" sz="1200">
                        <a:solidFill>
                          <a:srgbClr val="CC0000"/>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AutoNum type="alphaLcPeriod"/>
                      </a:pPr>
                      <a:r>
                        <a:rPr lang="en-GB" sz="1200">
                          <a:solidFill>
                            <a:schemeClr val="dk1"/>
                          </a:solidFill>
                          <a:latin typeface="Cabin"/>
                          <a:ea typeface="Cabin"/>
                          <a:cs typeface="Cabin"/>
                          <a:sym typeface="Cabin"/>
                        </a:rPr>
                        <a:t>Condyloma acuminata &amp; laryngeal wart </a:t>
                      </a:r>
                      <a:r>
                        <a:rPr b="1" lang="en-GB" sz="1200">
                          <a:solidFill>
                            <a:srgbClr val="CC0000"/>
                          </a:solidFill>
                          <a:latin typeface="Cabin"/>
                          <a:ea typeface="Cabin"/>
                          <a:cs typeface="Cabin"/>
                          <a:sym typeface="Cabin"/>
                        </a:rPr>
                        <a:t>( HBV 6,11 )</a:t>
                      </a:r>
                      <a:endParaRPr b="1" sz="1200">
                        <a:solidFill>
                          <a:srgbClr val="CC0000"/>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AutoNum type="alphaLcPeriod"/>
                      </a:pPr>
                      <a:r>
                        <a:rPr lang="en-GB" sz="1200">
                          <a:solidFill>
                            <a:schemeClr val="dk1"/>
                          </a:solidFill>
                          <a:latin typeface="Cabin"/>
                          <a:ea typeface="Cabin"/>
                          <a:cs typeface="Cabin"/>
                          <a:sym typeface="Cabin"/>
                        </a:rPr>
                        <a:t>Cervical carcinoma </a:t>
                      </a:r>
                      <a:r>
                        <a:rPr b="1" lang="en-GB" sz="1200">
                          <a:solidFill>
                            <a:srgbClr val="CC0000"/>
                          </a:solidFill>
                          <a:latin typeface="Cabin"/>
                          <a:ea typeface="Cabin"/>
                          <a:cs typeface="Cabin"/>
                          <a:sym typeface="Cabin"/>
                        </a:rPr>
                        <a:t>( HBV 16,18,31,45 )</a:t>
                      </a:r>
                      <a:endParaRPr b="1" sz="1200">
                        <a:solidFill>
                          <a:srgbClr val="CC0000"/>
                        </a:solidFill>
                        <a:latin typeface="Cabin"/>
                        <a:ea typeface="Cabin"/>
                        <a:cs typeface="Cabin"/>
                        <a:sym typeface="Cabin"/>
                      </a:endParaRPr>
                    </a:p>
                    <a:p>
                      <a:pPr indent="-279400" lvl="1" marL="800100" rtl="0" algn="l">
                        <a:spcBef>
                          <a:spcPts val="0"/>
                        </a:spcBef>
                        <a:spcAft>
                          <a:spcPts val="0"/>
                        </a:spcAft>
                        <a:buClr>
                          <a:schemeClr val="dk1"/>
                        </a:buClr>
                        <a:buSzPts val="1200"/>
                        <a:buFont typeface="Cabin"/>
                        <a:buAutoNum type="alphaLcPeriod"/>
                      </a:pPr>
                      <a:r>
                        <a:rPr lang="en-GB" sz="1200">
                          <a:solidFill>
                            <a:schemeClr val="dk1"/>
                          </a:solidFill>
                          <a:latin typeface="Cabin"/>
                          <a:ea typeface="Cabin"/>
                          <a:cs typeface="Cabin"/>
                          <a:sym typeface="Cabin"/>
                        </a:rPr>
                        <a:t>Penile/anal carcinoma </a:t>
                      </a:r>
                      <a:r>
                        <a:rPr b="1" lang="en-GB" sz="1200">
                          <a:solidFill>
                            <a:srgbClr val="CC0000"/>
                          </a:solidFill>
                          <a:latin typeface="Cabin"/>
                          <a:ea typeface="Cabin"/>
                          <a:cs typeface="Cabin"/>
                          <a:sym typeface="Cabin"/>
                        </a:rPr>
                        <a:t>( HBV 16,18 )</a:t>
                      </a:r>
                      <a:endParaRPr b="1" sz="1200">
                        <a:solidFill>
                          <a:srgbClr val="CC0000"/>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Lab Diagnosis :</a:t>
                      </a:r>
                      <a:endParaRPr b="1" sz="1200">
                        <a:solidFill>
                          <a:schemeClr val="dk1"/>
                        </a:solidFill>
                        <a:highlight>
                          <a:srgbClr val="E4D2E4"/>
                        </a:highlight>
                        <a:latin typeface="Cabin"/>
                        <a:ea typeface="Cabin"/>
                        <a:cs typeface="Cabin"/>
                        <a:sym typeface="Cabin"/>
                      </a:endParaRPr>
                    </a:p>
                    <a:p>
                      <a:pPr indent="-279400" lvl="0" marL="406400" rtl="0" algn="l">
                        <a:spcBef>
                          <a:spcPts val="0"/>
                        </a:spcBef>
                        <a:spcAft>
                          <a:spcPts val="0"/>
                        </a:spcAft>
                        <a:buClr>
                          <a:schemeClr val="dk1"/>
                        </a:buClr>
                        <a:buSzPts val="1200"/>
                        <a:buFont typeface="Cabin"/>
                        <a:buAutoNum type="arabicPeriod"/>
                      </a:pPr>
                      <a:r>
                        <a:rPr b="1" lang="en-GB" sz="1200">
                          <a:solidFill>
                            <a:srgbClr val="CC0000"/>
                          </a:solidFill>
                          <a:latin typeface="Cabin"/>
                          <a:ea typeface="Cabin"/>
                          <a:cs typeface="Cabin"/>
                          <a:sym typeface="Cabin"/>
                        </a:rPr>
                        <a:t>PCR</a:t>
                      </a:r>
                      <a:r>
                        <a:rPr lang="en-GB" sz="1200">
                          <a:solidFill>
                            <a:schemeClr val="dk1"/>
                          </a:solidFill>
                          <a:latin typeface="Cabin"/>
                          <a:ea typeface="Cabin"/>
                          <a:cs typeface="Cabin"/>
                          <a:sym typeface="Cabin"/>
                        </a:rPr>
                        <a:t> ( main ) : detect HBV DNA</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AutoNum type="arabicPeriod"/>
                      </a:pPr>
                      <a:r>
                        <a:rPr lang="en-GB" sz="1200">
                          <a:solidFill>
                            <a:schemeClr val="dk1"/>
                          </a:solidFill>
                          <a:latin typeface="Cabin"/>
                          <a:ea typeface="Cabin"/>
                          <a:cs typeface="Cabin"/>
                          <a:sym typeface="Cabin"/>
                        </a:rPr>
                        <a:t>In situ hybridization</a:t>
                      </a:r>
                      <a:endParaRPr sz="1200">
                        <a:solidFill>
                          <a:schemeClr val="dk1"/>
                        </a:solidFill>
                        <a:latin typeface="Cabin"/>
                        <a:ea typeface="Cabin"/>
                        <a:cs typeface="Cabin"/>
                        <a:sym typeface="Cabin"/>
                      </a:endParaRPr>
                    </a:p>
                    <a:p>
                      <a:pPr indent="-279400" lvl="0" marL="406400" rtl="0" algn="l">
                        <a:spcBef>
                          <a:spcPts val="0"/>
                        </a:spcBef>
                        <a:spcAft>
                          <a:spcPts val="0"/>
                        </a:spcAft>
                        <a:buClr>
                          <a:schemeClr val="dk1"/>
                        </a:buClr>
                        <a:buSzPts val="1200"/>
                        <a:buFont typeface="Cabin"/>
                        <a:buAutoNum type="arabicPeriod"/>
                      </a:pPr>
                      <a:r>
                        <a:rPr lang="en-GB" sz="1200">
                          <a:solidFill>
                            <a:schemeClr val="dk1"/>
                          </a:solidFill>
                          <a:latin typeface="Cabin"/>
                          <a:ea typeface="Cabin"/>
                          <a:cs typeface="Cabin"/>
                          <a:sym typeface="Cabin"/>
                        </a:rPr>
                        <a:t>Pap smear of cervix epithelium</a:t>
                      </a:r>
                      <a:endParaRPr sz="1200">
                        <a:solidFill>
                          <a:schemeClr val="dk1"/>
                        </a:solidFill>
                        <a:latin typeface="Cabin"/>
                        <a:ea typeface="Cabin"/>
                        <a:cs typeface="Cabin"/>
                        <a:sym typeface="Cabin"/>
                      </a:endParaRPr>
                    </a:p>
                    <a:p>
                      <a:pPr indent="0" lvl="0" marL="0" rtl="0" algn="l">
                        <a:spcBef>
                          <a:spcPts val="0"/>
                        </a:spcBef>
                        <a:spcAft>
                          <a:spcPts val="0"/>
                        </a:spcAft>
                        <a:buNone/>
                      </a:pPr>
                      <a:r>
                        <a:rPr b="1" lang="en-GB" sz="1200">
                          <a:solidFill>
                            <a:schemeClr val="dk1"/>
                          </a:solidFill>
                          <a:highlight>
                            <a:srgbClr val="E4D2E4"/>
                          </a:highlight>
                          <a:latin typeface="Cabin"/>
                          <a:ea typeface="Cabin"/>
                          <a:cs typeface="Cabin"/>
                          <a:sym typeface="Cabin"/>
                        </a:rPr>
                        <a:t>Vaccines : </a:t>
                      </a:r>
                      <a:endParaRPr b="1" sz="1200">
                        <a:solidFill>
                          <a:schemeClr val="dk1"/>
                        </a:solidFill>
                        <a:highlight>
                          <a:srgbClr val="E4D2E4"/>
                        </a:highlight>
                        <a:latin typeface="Cabin"/>
                        <a:ea typeface="Cabin"/>
                        <a:cs typeface="Cabin"/>
                        <a:sym typeface="Cabin"/>
                      </a:endParaRPr>
                    </a:p>
                    <a:p>
                      <a:pPr indent="-279400" lvl="0" marL="4064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gardasil : protect against HBV </a:t>
                      </a:r>
                      <a:r>
                        <a:rPr b="1" lang="en-GB" sz="1200" u="sng">
                          <a:solidFill>
                            <a:srgbClr val="CC0000"/>
                          </a:solidFill>
                          <a:latin typeface="Cabin"/>
                          <a:ea typeface="Cabin"/>
                          <a:cs typeface="Cabin"/>
                          <a:sym typeface="Cabin"/>
                        </a:rPr>
                        <a:t>16,18,31,45</a:t>
                      </a:r>
                      <a:endParaRPr b="1" sz="1200" u="sng">
                        <a:solidFill>
                          <a:srgbClr val="CC0000"/>
                        </a:solidFill>
                        <a:latin typeface="Cabin"/>
                        <a:ea typeface="Cabin"/>
                        <a:cs typeface="Cabin"/>
                        <a:sym typeface="Cabin"/>
                      </a:endParaRPr>
                    </a:p>
                    <a:p>
                      <a:pPr indent="-279400" lvl="0" marL="4064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Cervarix : protect against HBV </a:t>
                      </a:r>
                      <a:r>
                        <a:rPr b="1" lang="en-GB" sz="1200" u="sng">
                          <a:solidFill>
                            <a:srgbClr val="CC0000"/>
                          </a:solidFill>
                          <a:latin typeface="Cabin"/>
                          <a:ea typeface="Cabin"/>
                          <a:cs typeface="Cabin"/>
                          <a:sym typeface="Cabin"/>
                        </a:rPr>
                        <a:t>16,18</a:t>
                      </a:r>
                      <a:endParaRPr b="1" sz="1200" u="sng">
                        <a:solidFill>
                          <a:srgbClr val="CC0000"/>
                        </a:solidFill>
                        <a:latin typeface="Cabin"/>
                        <a:ea typeface="Cabin"/>
                        <a:cs typeface="Cabin"/>
                        <a:sym typeface="Cabin"/>
                      </a:endParaRPr>
                    </a:p>
                  </a:txBody>
                  <a:tcPr marT="91425" marB="91425" marR="91450" marL="91450">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23"/>
          <p:cNvSpPr/>
          <p:nvPr/>
        </p:nvSpPr>
        <p:spPr>
          <a:xfrm flipH="1" rot="10800000">
            <a:off x="404425" y="-6050"/>
            <a:ext cx="6829500" cy="730800"/>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303" name="Google Shape;303;p23"/>
          <p:cNvSpPr txBox="1"/>
          <p:nvPr/>
        </p:nvSpPr>
        <p:spPr>
          <a:xfrm>
            <a:off x="408175" y="-44600"/>
            <a:ext cx="6829500" cy="8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FFFFFF"/>
                </a:solidFill>
                <a:latin typeface="Cabin"/>
                <a:ea typeface="Cabin"/>
                <a:cs typeface="Cabin"/>
                <a:sym typeface="Cabin"/>
              </a:rPr>
              <a:t>Lecture Quiz</a:t>
            </a:r>
            <a:endParaRPr b="1" sz="3500">
              <a:solidFill>
                <a:srgbClr val="FFFFFF"/>
              </a:solidFill>
              <a:latin typeface="Cabin"/>
              <a:ea typeface="Cabin"/>
              <a:cs typeface="Cabin"/>
              <a:sym typeface="Cabin"/>
            </a:endParaRPr>
          </a:p>
        </p:txBody>
      </p:sp>
      <p:sp>
        <p:nvSpPr>
          <p:cNvPr id="304" name="Google Shape;304;p23"/>
          <p:cNvSpPr/>
          <p:nvPr/>
        </p:nvSpPr>
        <p:spPr>
          <a:xfrm>
            <a:off x="139250" y="1413825"/>
            <a:ext cx="7308600" cy="5406600"/>
          </a:xfrm>
          <a:prstGeom prst="rect">
            <a:avLst/>
          </a:prstGeom>
          <a:noFill/>
          <a:ln cap="flat" cmpd="sng" w="9525">
            <a:solidFill>
              <a:srgbClr val="4F2F4F"/>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GB" sz="1200">
                <a:solidFill>
                  <a:srgbClr val="4F2F4F"/>
                </a:solidFill>
                <a:latin typeface="Cabin"/>
                <a:ea typeface="Cabin"/>
                <a:cs typeface="Cabin"/>
                <a:sym typeface="Cabin"/>
              </a:rPr>
              <a:t>Q1: In primary genital HSV-2 infection the </a:t>
            </a:r>
            <a:r>
              <a:rPr b="1" lang="en-GB" sz="1200">
                <a:solidFill>
                  <a:srgbClr val="4F2F4F"/>
                </a:solidFill>
                <a:latin typeface="Calibri"/>
                <a:ea typeface="Calibri"/>
                <a:cs typeface="Calibri"/>
                <a:sym typeface="Calibri"/>
              </a:rPr>
              <a:t> the virus replicates and migrates to the nearest ganglion which is?</a:t>
            </a:r>
            <a:endParaRPr b="1" sz="1200">
              <a:solidFill>
                <a:srgbClr val="4F2F4F"/>
              </a:solidFill>
              <a:latin typeface="Cabin"/>
              <a:ea typeface="Cabin"/>
              <a:cs typeface="Cabin"/>
              <a:sym typeface="Cabin"/>
            </a:endParaRPr>
          </a:p>
          <a:p>
            <a:pPr indent="0" lvl="0" marL="0" rtl="0" algn="l">
              <a:spcBef>
                <a:spcPts val="0"/>
              </a:spcBef>
              <a:spcAft>
                <a:spcPts val="0"/>
              </a:spcAft>
              <a:buNone/>
            </a:pPr>
            <a:r>
              <a:rPr lang="en-GB" sz="1200">
                <a:latin typeface="Cabin"/>
                <a:ea typeface="Cabin"/>
                <a:cs typeface="Cabin"/>
                <a:sym typeface="Cabin"/>
              </a:rPr>
              <a:t>A- Dorsal root ganglia</a:t>
            </a:r>
            <a:endParaRPr sz="1200">
              <a:latin typeface="Cabin"/>
              <a:ea typeface="Cabin"/>
              <a:cs typeface="Cabin"/>
              <a:sym typeface="Cabin"/>
            </a:endParaRPr>
          </a:p>
          <a:p>
            <a:pPr indent="0" lvl="0" marL="0" rtl="0" algn="l">
              <a:spcBef>
                <a:spcPts val="0"/>
              </a:spcBef>
              <a:spcAft>
                <a:spcPts val="0"/>
              </a:spcAft>
              <a:buNone/>
            </a:pPr>
            <a:r>
              <a:rPr lang="en-GB" sz="1200">
                <a:latin typeface="Cabin"/>
                <a:ea typeface="Cabin"/>
                <a:cs typeface="Cabin"/>
                <a:sym typeface="Cabin"/>
              </a:rPr>
              <a:t>B- Trigeminal</a:t>
            </a:r>
            <a:r>
              <a:rPr lang="en-GB" sz="1200">
                <a:latin typeface="Cabin"/>
                <a:ea typeface="Cabin"/>
                <a:cs typeface="Cabin"/>
                <a:sym typeface="Cabin"/>
              </a:rPr>
              <a:t> ganglia</a:t>
            </a:r>
            <a:endParaRPr sz="1200">
              <a:latin typeface="Cabin"/>
              <a:ea typeface="Cabin"/>
              <a:cs typeface="Cabin"/>
              <a:sym typeface="Cabin"/>
            </a:endParaRPr>
          </a:p>
          <a:p>
            <a:pPr indent="0" lvl="0" marL="0" rtl="0" algn="l">
              <a:spcBef>
                <a:spcPts val="0"/>
              </a:spcBef>
              <a:spcAft>
                <a:spcPts val="0"/>
              </a:spcAft>
              <a:buNone/>
            </a:pPr>
            <a:r>
              <a:rPr lang="en-GB" sz="1200">
                <a:latin typeface="Cabin"/>
                <a:ea typeface="Cabin"/>
                <a:cs typeface="Cabin"/>
                <a:sym typeface="Cabin"/>
              </a:rPr>
              <a:t>C- </a:t>
            </a:r>
            <a:r>
              <a:rPr lang="en-GB" sz="1200">
                <a:solidFill>
                  <a:schemeClr val="dk1"/>
                </a:solidFill>
                <a:latin typeface="Cabin"/>
                <a:ea typeface="Cabin"/>
                <a:cs typeface="Cabin"/>
                <a:sym typeface="Cabin"/>
              </a:rPr>
              <a:t>Sacral ganglia</a:t>
            </a:r>
            <a:endParaRPr sz="1200">
              <a:latin typeface="Cabin"/>
              <a:ea typeface="Cabin"/>
              <a:cs typeface="Cabin"/>
              <a:sym typeface="Cabin"/>
            </a:endParaRPr>
          </a:p>
          <a:p>
            <a:pPr indent="0" lvl="0" marL="0" rtl="0" algn="l">
              <a:spcBef>
                <a:spcPts val="0"/>
              </a:spcBef>
              <a:spcAft>
                <a:spcPts val="0"/>
              </a:spcAft>
              <a:buNone/>
            </a:pPr>
            <a:r>
              <a:rPr lang="en-GB" sz="1200">
                <a:latin typeface="Cabin"/>
                <a:ea typeface="Cabin"/>
                <a:cs typeface="Cabin"/>
                <a:sym typeface="Cabin"/>
              </a:rPr>
              <a:t>D- </a:t>
            </a:r>
            <a:r>
              <a:rPr lang="en-GB" sz="1200">
                <a:solidFill>
                  <a:schemeClr val="dk1"/>
                </a:solidFill>
                <a:latin typeface="Cabin"/>
                <a:ea typeface="Cabin"/>
                <a:cs typeface="Cabin"/>
                <a:sym typeface="Cabin"/>
              </a:rPr>
              <a:t>Paravertebral ganglia</a:t>
            </a:r>
            <a:endParaRPr sz="1200">
              <a:latin typeface="Cabin"/>
              <a:ea typeface="Cabin"/>
              <a:cs typeface="Cabin"/>
              <a:sym typeface="Cabin"/>
            </a:endParaRPr>
          </a:p>
          <a:p>
            <a:pPr indent="0" lvl="0" marL="0" rtl="0" algn="l">
              <a:spcBef>
                <a:spcPts val="0"/>
              </a:spcBef>
              <a:spcAft>
                <a:spcPts val="0"/>
              </a:spcAft>
              <a:buNone/>
            </a:pPr>
            <a:r>
              <a:t/>
            </a:r>
            <a:endParaRPr sz="12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200">
                <a:solidFill>
                  <a:srgbClr val="4F2F4F"/>
                </a:solidFill>
                <a:latin typeface="Cabin"/>
                <a:ea typeface="Cabin"/>
                <a:cs typeface="Cabin"/>
                <a:sym typeface="Cabin"/>
              </a:rPr>
              <a:t>Q2</a:t>
            </a:r>
            <a:r>
              <a:rPr b="1" lang="en-GB" sz="1200">
                <a:solidFill>
                  <a:srgbClr val="4F2F4F"/>
                </a:solidFill>
                <a:latin typeface="Cabin"/>
                <a:ea typeface="Cabin"/>
                <a:cs typeface="Cabin"/>
                <a:sym typeface="Cabin"/>
              </a:rPr>
              <a:t>: Which of the following antiviral drugs is the first choice in the treatment of HSV-2?</a:t>
            </a:r>
            <a:endParaRPr b="1" sz="1200">
              <a:solidFill>
                <a:srgbClr val="4F2F4F"/>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A- </a:t>
            </a:r>
            <a:r>
              <a:rPr lang="en-GB" sz="1200">
                <a:solidFill>
                  <a:schemeClr val="dk1"/>
                </a:solidFill>
                <a:latin typeface="Cabin"/>
                <a:ea typeface="Cabin"/>
                <a:cs typeface="Cabin"/>
                <a:sym typeface="Cabin"/>
              </a:rPr>
              <a:t>Famciclovir. </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B- </a:t>
            </a:r>
            <a:r>
              <a:rPr lang="en-GB" sz="1200">
                <a:solidFill>
                  <a:schemeClr val="dk1"/>
                </a:solidFill>
                <a:latin typeface="Cabin"/>
                <a:ea typeface="Cabin"/>
                <a:cs typeface="Cabin"/>
                <a:sym typeface="Cabin"/>
              </a:rPr>
              <a:t>Spiramycin.</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C- </a:t>
            </a:r>
            <a:r>
              <a:rPr lang="en-GB" sz="1200">
                <a:solidFill>
                  <a:schemeClr val="dk1"/>
                </a:solidFill>
                <a:latin typeface="Cabin"/>
                <a:ea typeface="Cabin"/>
                <a:cs typeface="Cabin"/>
                <a:sym typeface="Cabin"/>
              </a:rPr>
              <a:t>Acyclovir.</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D-</a:t>
            </a:r>
            <a:r>
              <a:rPr lang="en-GB" sz="1200">
                <a:solidFill>
                  <a:schemeClr val="dk1"/>
                </a:solidFill>
                <a:latin typeface="Cabin"/>
                <a:ea typeface="Cabin"/>
                <a:cs typeface="Cabin"/>
                <a:sym typeface="Cabin"/>
              </a:rPr>
              <a:t>sulfadiazine.</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200">
                <a:solidFill>
                  <a:srgbClr val="4F2F4F"/>
                </a:solidFill>
                <a:latin typeface="Cabin"/>
                <a:ea typeface="Cabin"/>
                <a:cs typeface="Cabin"/>
                <a:sym typeface="Cabin"/>
              </a:rPr>
              <a:t>Q3: Herpes virus genome consist of?</a:t>
            </a:r>
            <a:endParaRPr b="1" sz="1200">
              <a:solidFill>
                <a:srgbClr val="4F2F4F"/>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A- ss-DNA</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B- ds-DNA</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C- ss-RNA</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D- ds-RNA</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200">
                <a:solidFill>
                  <a:srgbClr val="4F2F4F"/>
                </a:solidFill>
                <a:latin typeface="Cabin"/>
                <a:ea typeface="Cabin"/>
                <a:cs typeface="Cabin"/>
                <a:sym typeface="Cabin"/>
              </a:rPr>
              <a:t>Q4: Which one of the following HPV genotype commonly cause flat warts?</a:t>
            </a:r>
            <a:endParaRPr b="1" sz="1200">
              <a:solidFill>
                <a:srgbClr val="4F2F4F"/>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A- HPV-3</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B- HPV-2</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C- HPV-1</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D- HPV-4</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200">
                <a:solidFill>
                  <a:srgbClr val="4F2F4F"/>
                </a:solidFill>
                <a:latin typeface="Cabin"/>
                <a:ea typeface="Cabin"/>
                <a:cs typeface="Cabin"/>
                <a:sym typeface="Cabin"/>
              </a:rPr>
              <a:t>Q5: </a:t>
            </a:r>
            <a:r>
              <a:rPr b="1" lang="en-GB" sz="1200">
                <a:solidFill>
                  <a:srgbClr val="4F2F4F"/>
                </a:solidFill>
                <a:latin typeface="Cabin"/>
                <a:ea typeface="Cabin"/>
                <a:cs typeface="Cabin"/>
                <a:sym typeface="Cabin"/>
              </a:rPr>
              <a:t>Which one of the following HPV genotype commonly cause laryngeal warts ?</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A- HPV 13</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B- </a:t>
            </a:r>
            <a:r>
              <a:rPr lang="en-GB" sz="1200">
                <a:solidFill>
                  <a:schemeClr val="dk1"/>
                </a:solidFill>
                <a:latin typeface="Cabin"/>
                <a:ea typeface="Cabin"/>
                <a:cs typeface="Cabin"/>
                <a:sym typeface="Cabin"/>
              </a:rPr>
              <a:t> HPV 31</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C- </a:t>
            </a:r>
            <a:r>
              <a:rPr lang="en-GB" sz="1200">
                <a:solidFill>
                  <a:schemeClr val="dk1"/>
                </a:solidFill>
                <a:latin typeface="Cabin"/>
                <a:ea typeface="Cabin"/>
                <a:cs typeface="Cabin"/>
                <a:sym typeface="Cabin"/>
              </a:rPr>
              <a:t> HPV 11</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D- </a:t>
            </a:r>
            <a:r>
              <a:rPr lang="en-GB" sz="1200">
                <a:solidFill>
                  <a:schemeClr val="dk1"/>
                </a:solidFill>
                <a:latin typeface="Cabin"/>
                <a:ea typeface="Cabin"/>
                <a:cs typeface="Cabin"/>
                <a:sym typeface="Cabin"/>
              </a:rPr>
              <a:t> HPV 16</a:t>
            </a:r>
            <a:endParaRPr sz="1200">
              <a:solidFill>
                <a:schemeClr val="dk1"/>
              </a:solidFill>
              <a:latin typeface="Cabin"/>
              <a:ea typeface="Cabin"/>
              <a:cs typeface="Cabin"/>
              <a:sym typeface="Cabin"/>
            </a:endParaRPr>
          </a:p>
        </p:txBody>
      </p:sp>
      <p:sp>
        <p:nvSpPr>
          <p:cNvPr id="305" name="Google Shape;305;p23"/>
          <p:cNvSpPr txBox="1"/>
          <p:nvPr/>
        </p:nvSpPr>
        <p:spPr>
          <a:xfrm>
            <a:off x="139250" y="906700"/>
            <a:ext cx="12156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4F2F4F"/>
                </a:solidFill>
                <a:latin typeface="Cabin"/>
                <a:ea typeface="Cabin"/>
                <a:cs typeface="Cabin"/>
                <a:sym typeface="Cabin"/>
              </a:rPr>
              <a:t>MCQ:</a:t>
            </a:r>
            <a:endParaRPr b="1" sz="2400">
              <a:solidFill>
                <a:srgbClr val="4F2F4F"/>
              </a:solidFill>
              <a:latin typeface="Cabin"/>
              <a:ea typeface="Cabin"/>
              <a:cs typeface="Cabin"/>
              <a:sym typeface="Cabin"/>
            </a:endParaRPr>
          </a:p>
        </p:txBody>
      </p:sp>
      <p:sp>
        <p:nvSpPr>
          <p:cNvPr id="306" name="Google Shape;306;p23"/>
          <p:cNvSpPr/>
          <p:nvPr/>
        </p:nvSpPr>
        <p:spPr>
          <a:xfrm>
            <a:off x="139250" y="7367275"/>
            <a:ext cx="7308600" cy="3205500"/>
          </a:xfrm>
          <a:prstGeom prst="rect">
            <a:avLst/>
          </a:prstGeom>
          <a:noFill/>
          <a:ln cap="flat" cmpd="sng" w="9525">
            <a:solidFill>
              <a:srgbClr val="4F2F4F"/>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GB" sz="1300">
                <a:solidFill>
                  <a:srgbClr val="4F2F4F"/>
                </a:solidFill>
                <a:latin typeface="Cabin"/>
                <a:ea typeface="Cabin"/>
                <a:cs typeface="Cabin"/>
                <a:sym typeface="Cabin"/>
              </a:rPr>
              <a:t>CASE: A w</a:t>
            </a:r>
            <a:r>
              <a:rPr b="1" lang="en-GB" sz="1300">
                <a:solidFill>
                  <a:srgbClr val="4F2F4F"/>
                </a:solidFill>
                <a:latin typeface="Cabin"/>
                <a:ea typeface="Cabin"/>
                <a:cs typeface="Cabin"/>
                <a:sym typeface="Cabin"/>
              </a:rPr>
              <a:t>oman </a:t>
            </a:r>
            <a:r>
              <a:rPr b="1" lang="en-GB" sz="1300">
                <a:solidFill>
                  <a:srgbClr val="4F2F4F"/>
                </a:solidFill>
                <a:latin typeface="Cabin"/>
                <a:ea typeface="Cabin"/>
                <a:cs typeface="Cabin"/>
                <a:sym typeface="Cabin"/>
              </a:rPr>
              <a:t>came to the clinic suffering from itching, pain and </a:t>
            </a:r>
            <a:r>
              <a:rPr b="1" lang="en-GB" sz="1300">
                <a:solidFill>
                  <a:srgbClr val="4F2F4F"/>
                </a:solidFill>
                <a:latin typeface="Cabin"/>
                <a:ea typeface="Cabin"/>
                <a:cs typeface="Cabin"/>
                <a:sym typeface="Cabin"/>
              </a:rPr>
              <a:t>herpetic vesicles on the external genitalia. The symptoms appeared after menstruation and she mentioned that she had multiple sexual partners:</a:t>
            </a:r>
            <a:endParaRPr b="1" sz="1300">
              <a:solidFill>
                <a:srgbClr val="4F2F4F"/>
              </a:solidFill>
              <a:latin typeface="Cabin"/>
              <a:ea typeface="Cabin"/>
              <a:cs typeface="Cabin"/>
              <a:sym typeface="Cabin"/>
            </a:endParaRPr>
          </a:p>
          <a:p>
            <a:pPr indent="0" lvl="0" marL="0" rtl="0" algn="l">
              <a:spcBef>
                <a:spcPts val="0"/>
              </a:spcBef>
              <a:spcAft>
                <a:spcPts val="0"/>
              </a:spcAft>
              <a:buNone/>
            </a:pPr>
            <a:r>
              <a:t/>
            </a:r>
            <a:endParaRPr b="1" sz="1000">
              <a:solidFill>
                <a:srgbClr val="351C75"/>
              </a:solidFill>
              <a:latin typeface="Cabin"/>
              <a:ea typeface="Cabin"/>
              <a:cs typeface="Cabin"/>
              <a:sym typeface="Cabin"/>
            </a:endParaRPr>
          </a:p>
          <a:p>
            <a:pPr indent="0" lvl="0" marL="0" rtl="0" algn="l">
              <a:spcBef>
                <a:spcPts val="0"/>
              </a:spcBef>
              <a:spcAft>
                <a:spcPts val="0"/>
              </a:spcAft>
              <a:buNone/>
            </a:pPr>
            <a:r>
              <a:rPr b="1" lang="en-GB">
                <a:latin typeface="Cabin"/>
                <a:ea typeface="Cabin"/>
                <a:cs typeface="Cabin"/>
                <a:sym typeface="Cabin"/>
              </a:rPr>
              <a:t>Q1: What is the most likely diagnosis?</a:t>
            </a:r>
            <a:endParaRPr b="1">
              <a:latin typeface="Cabin"/>
              <a:ea typeface="Cabin"/>
              <a:cs typeface="Cabin"/>
              <a:sym typeface="Cabin"/>
            </a:endParaRPr>
          </a:p>
          <a:p>
            <a:pPr indent="0" lvl="0" marL="0" rtl="0" algn="l">
              <a:spcBef>
                <a:spcPts val="0"/>
              </a:spcBef>
              <a:spcAft>
                <a:spcPts val="0"/>
              </a:spcAft>
              <a:buNone/>
            </a:pPr>
            <a:r>
              <a:rPr lang="en-GB" sz="700">
                <a:solidFill>
                  <a:srgbClr val="B7B7B7"/>
                </a:solidFill>
                <a:latin typeface="Cabin"/>
                <a:ea typeface="Cabin"/>
                <a:cs typeface="Cabin"/>
                <a:sym typeface="Cabin"/>
              </a:rPr>
              <a:t>A: Recurrent genital herpes infection</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a:latin typeface="Cabin"/>
                <a:ea typeface="Cabin"/>
                <a:cs typeface="Cabin"/>
                <a:sym typeface="Cabin"/>
              </a:rPr>
              <a:t>Q2: What is the most likely causative agent?</a:t>
            </a:r>
            <a:endParaRPr b="1" sz="1000">
              <a:solidFill>
                <a:srgbClr val="00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700">
                <a:solidFill>
                  <a:srgbClr val="B7B7B7"/>
                </a:solidFill>
                <a:latin typeface="Cabin"/>
                <a:ea typeface="Cabin"/>
                <a:cs typeface="Cabin"/>
                <a:sym typeface="Cabin"/>
              </a:rPr>
              <a:t>A: HSV-2 , HSV-1</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a:latin typeface="Cabin"/>
                <a:ea typeface="Cabin"/>
                <a:cs typeface="Cabin"/>
                <a:sym typeface="Cabin"/>
              </a:rPr>
              <a:t>Q4: What are the lab methods used for her diagnosis?</a:t>
            </a:r>
            <a:endParaRPr b="1" sz="1000">
              <a:solidFill>
                <a:srgbClr val="00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700">
                <a:solidFill>
                  <a:srgbClr val="B7B7B7"/>
                </a:solidFill>
                <a:latin typeface="Cabin"/>
                <a:ea typeface="Cabin"/>
                <a:cs typeface="Cabin"/>
                <a:sym typeface="Cabin"/>
              </a:rPr>
              <a:t>A: </a:t>
            </a:r>
            <a:r>
              <a:rPr lang="en-GB" sz="700">
                <a:solidFill>
                  <a:srgbClr val="B7B7B7"/>
                </a:solidFill>
                <a:latin typeface="Cabin"/>
                <a:ea typeface="Cabin"/>
                <a:cs typeface="Cabin"/>
                <a:sym typeface="Cabin"/>
              </a:rPr>
              <a:t>ELISA, IF, PCR, Tissue culture, Tzanck smear</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a:latin typeface="Cabin"/>
                <a:ea typeface="Cabin"/>
                <a:cs typeface="Cabin"/>
                <a:sym typeface="Cabin"/>
              </a:rPr>
              <a:t>Q5: What is the appropriate treatment for this patient?</a:t>
            </a:r>
            <a:endParaRPr b="1" sz="1000">
              <a:solidFill>
                <a:srgbClr val="000000"/>
              </a:solidFill>
              <a:latin typeface="Cabin"/>
              <a:ea typeface="Cabin"/>
              <a:cs typeface="Cabin"/>
              <a:sym typeface="Cabin"/>
            </a:endParaRPr>
          </a:p>
          <a:p>
            <a:pPr indent="0" lvl="0" marL="0" rtl="0" algn="l">
              <a:spcBef>
                <a:spcPts val="0"/>
              </a:spcBef>
              <a:spcAft>
                <a:spcPts val="0"/>
              </a:spcAft>
              <a:buNone/>
            </a:pPr>
            <a:r>
              <a:rPr lang="en-GB" sz="700">
                <a:solidFill>
                  <a:srgbClr val="B7B7B7"/>
                </a:solidFill>
                <a:latin typeface="Cabin"/>
                <a:ea typeface="Cabin"/>
                <a:cs typeface="Cabin"/>
                <a:sym typeface="Cabin"/>
              </a:rPr>
              <a:t>A: </a:t>
            </a:r>
            <a:r>
              <a:rPr lang="en-GB" sz="700">
                <a:solidFill>
                  <a:srgbClr val="B7B7B7"/>
                </a:solidFill>
                <a:latin typeface="Cabin"/>
                <a:ea typeface="Cabin"/>
                <a:cs typeface="Cabin"/>
                <a:sym typeface="Cabin"/>
              </a:rPr>
              <a:t>Acyclovir, the 1st choice therapy</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solidFill>
                <a:srgbClr val="B7B7B7"/>
              </a:solidFill>
              <a:latin typeface="Cabin"/>
              <a:ea typeface="Cabin"/>
              <a:cs typeface="Cabin"/>
              <a:sym typeface="Cabin"/>
            </a:endParaRPr>
          </a:p>
        </p:txBody>
      </p:sp>
      <p:sp>
        <p:nvSpPr>
          <p:cNvPr id="307" name="Google Shape;307;p23"/>
          <p:cNvSpPr txBox="1"/>
          <p:nvPr/>
        </p:nvSpPr>
        <p:spPr>
          <a:xfrm>
            <a:off x="97345" y="6860155"/>
            <a:ext cx="6627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4C1130"/>
                </a:solidFill>
                <a:latin typeface="Cabin"/>
                <a:ea typeface="Cabin"/>
                <a:cs typeface="Cabin"/>
                <a:sym typeface="Cabin"/>
              </a:rPr>
              <a:t>SAQ:</a:t>
            </a:r>
            <a:endParaRPr b="1" sz="2400">
              <a:solidFill>
                <a:srgbClr val="4C1130"/>
              </a:solidFill>
              <a:latin typeface="Cabin"/>
              <a:ea typeface="Cabin"/>
              <a:cs typeface="Cabin"/>
              <a:sym typeface="Cabin"/>
            </a:endParaRPr>
          </a:p>
        </p:txBody>
      </p:sp>
      <p:sp>
        <p:nvSpPr>
          <p:cNvPr id="308" name="Google Shape;308;p23"/>
          <p:cNvSpPr/>
          <p:nvPr/>
        </p:nvSpPr>
        <p:spPr>
          <a:xfrm>
            <a:off x="4179061" y="918318"/>
            <a:ext cx="3268800" cy="379500"/>
          </a:xfrm>
          <a:prstGeom prst="rect">
            <a:avLst/>
          </a:prstGeom>
          <a:noFill/>
          <a:ln cap="flat" cmpd="sng" w="9525">
            <a:solidFill>
              <a:srgbClr val="4F2F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D9D9D9"/>
                </a:solidFill>
                <a:latin typeface="Cabin"/>
                <a:ea typeface="Cabin"/>
                <a:cs typeface="Cabin"/>
                <a:sym typeface="Cabin"/>
              </a:rPr>
              <a:t>Answers: Q1:C | Q2:C | Q3:B | Q4:A | Q5:C</a:t>
            </a:r>
            <a:endParaRPr sz="1200">
              <a:solidFill>
                <a:srgbClr val="D9D9D9"/>
              </a:solidFill>
              <a:latin typeface="Cabin"/>
              <a:ea typeface="Cabin"/>
              <a:cs typeface="Cabin"/>
              <a:sym typeface="Cab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12" name="Shape 312"/>
        <p:cNvGrpSpPr/>
        <p:nvPr/>
      </p:nvGrpSpPr>
      <p:grpSpPr>
        <a:xfrm>
          <a:off x="0" y="0"/>
          <a:ext cx="0" cy="0"/>
          <a:chOff x="0" y="0"/>
          <a:chExt cx="0" cy="0"/>
        </a:xfrm>
      </p:grpSpPr>
      <p:sp>
        <p:nvSpPr>
          <p:cNvPr id="313" name="Google Shape;313;p24"/>
          <p:cNvSpPr txBox="1"/>
          <p:nvPr/>
        </p:nvSpPr>
        <p:spPr>
          <a:xfrm>
            <a:off x="404425" y="5946750"/>
            <a:ext cx="3000000" cy="426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Cabin"/>
              <a:buChar char="●"/>
            </a:pPr>
            <a:r>
              <a:rPr b="1" lang="en-GB" sz="2000">
                <a:solidFill>
                  <a:schemeClr val="dk1"/>
                </a:solidFill>
                <a:latin typeface="Cabin"/>
                <a:ea typeface="Cabin"/>
                <a:cs typeface="Cabin"/>
                <a:sym typeface="Cabin"/>
              </a:rPr>
              <a:t>N</a:t>
            </a:r>
            <a:r>
              <a:rPr b="1" lang="en-GB" sz="2000">
                <a:solidFill>
                  <a:schemeClr val="dk1"/>
                </a:solidFill>
                <a:latin typeface="Cabin"/>
                <a:ea typeface="Cabin"/>
                <a:cs typeface="Cabin"/>
                <a:sym typeface="Cabin"/>
              </a:rPr>
              <a:t>awaf Albhijan</a:t>
            </a:r>
            <a:endParaRPr b="1" sz="2000">
              <a:latin typeface="Cabin"/>
              <a:ea typeface="Cabin"/>
              <a:cs typeface="Cabin"/>
              <a:sym typeface="Cabin"/>
            </a:endParaRPr>
          </a:p>
        </p:txBody>
      </p:sp>
      <p:sp>
        <p:nvSpPr>
          <p:cNvPr id="314" name="Google Shape;314;p24"/>
          <p:cNvSpPr txBox="1"/>
          <p:nvPr/>
        </p:nvSpPr>
        <p:spPr>
          <a:xfrm>
            <a:off x="326338" y="5536188"/>
            <a:ext cx="6613800" cy="11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t/>
            </a:r>
            <a:endParaRPr b="1" sz="2000">
              <a:solidFill>
                <a:schemeClr val="dk1"/>
              </a:solidFill>
              <a:latin typeface="Cabin"/>
              <a:ea typeface="Cabin"/>
              <a:cs typeface="Cabin"/>
              <a:sym typeface="Cabin"/>
            </a:endParaRPr>
          </a:p>
        </p:txBody>
      </p:sp>
      <p:sp>
        <p:nvSpPr>
          <p:cNvPr id="315" name="Google Shape;315;p24"/>
          <p:cNvSpPr txBox="1"/>
          <p:nvPr/>
        </p:nvSpPr>
        <p:spPr>
          <a:xfrm>
            <a:off x="298900" y="1243725"/>
            <a:ext cx="7019700" cy="1685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A183A1"/>
              </a:buClr>
              <a:buSzPts val="2400"/>
              <a:buFont typeface="Calibri"/>
              <a:buChar char="●"/>
            </a:pPr>
            <a:r>
              <a:rPr b="1" lang="en-GB" sz="2400">
                <a:solidFill>
                  <a:srgbClr val="A183A1"/>
                </a:solidFill>
                <a:latin typeface="Calibri"/>
                <a:ea typeface="Calibri"/>
                <a:cs typeface="Calibri"/>
                <a:sym typeface="Calibri"/>
              </a:rPr>
              <a:t>Team Leaders:</a:t>
            </a:r>
            <a:endParaRPr b="1" sz="2400">
              <a:solidFill>
                <a:srgbClr val="A183A1"/>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000">
                <a:latin typeface="Calibri"/>
                <a:ea typeface="Calibri"/>
                <a:cs typeface="Calibri"/>
                <a:sym typeface="Calibri"/>
              </a:rPr>
              <a:t>        </a:t>
            </a:r>
            <a:r>
              <a:rPr b="1" lang="en-GB" sz="2000">
                <a:latin typeface="Cabin"/>
                <a:ea typeface="Cabin"/>
                <a:cs typeface="Cabin"/>
                <a:sym typeface="Cabin"/>
              </a:rPr>
              <a:t>Abdulaziz Alshomar                        Ghada Alsadhan</a:t>
            </a:r>
            <a:endParaRPr b="1" sz="2000">
              <a:latin typeface="Cabin"/>
              <a:ea typeface="Cabin"/>
              <a:cs typeface="Cabin"/>
              <a:sym typeface="Cabin"/>
            </a:endParaRPr>
          </a:p>
        </p:txBody>
      </p:sp>
      <p:sp>
        <p:nvSpPr>
          <p:cNvPr id="316" name="Google Shape;316;p24"/>
          <p:cNvSpPr txBox="1"/>
          <p:nvPr/>
        </p:nvSpPr>
        <p:spPr>
          <a:xfrm>
            <a:off x="384913" y="3343363"/>
            <a:ext cx="6613800" cy="1166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A183A1"/>
              </a:buClr>
              <a:buSzPts val="2400"/>
              <a:buFont typeface="Calibri"/>
              <a:buChar char="●"/>
            </a:pPr>
            <a:r>
              <a:rPr b="1" lang="en-GB" sz="2400">
                <a:solidFill>
                  <a:srgbClr val="A183A1"/>
                </a:solidFill>
                <a:latin typeface="Calibri"/>
                <a:ea typeface="Calibri"/>
                <a:cs typeface="Calibri"/>
                <a:sym typeface="Calibri"/>
              </a:rPr>
              <a:t>Team sub-leader:</a:t>
            </a:r>
            <a:endParaRPr b="1" sz="2400">
              <a:solidFill>
                <a:srgbClr val="A183A1"/>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400">
                <a:solidFill>
                  <a:srgbClr val="61753B"/>
                </a:solidFill>
                <a:latin typeface="Calibri"/>
                <a:ea typeface="Calibri"/>
                <a:cs typeface="Calibri"/>
                <a:sym typeface="Calibri"/>
              </a:rPr>
              <a:t>       </a:t>
            </a:r>
            <a:r>
              <a:rPr b="1" lang="en-GB" sz="2000">
                <a:solidFill>
                  <a:schemeClr val="dk1"/>
                </a:solidFill>
                <a:latin typeface="Cabin"/>
                <a:ea typeface="Cabin"/>
                <a:cs typeface="Cabin"/>
                <a:sym typeface="Cabin"/>
              </a:rPr>
              <a:t>Mohammed Alhumud </a:t>
            </a:r>
            <a:r>
              <a:rPr b="1" lang="en-GB" sz="2400">
                <a:solidFill>
                  <a:srgbClr val="FCFCFC"/>
                </a:solidFill>
                <a:latin typeface="Calibri"/>
                <a:ea typeface="Calibri"/>
                <a:cs typeface="Calibri"/>
                <a:sym typeface="Calibri"/>
              </a:rPr>
              <a:t>(coolest sub leader ever)</a:t>
            </a:r>
            <a:endParaRPr b="1" sz="2000">
              <a:solidFill>
                <a:srgbClr val="F3F3F3"/>
              </a:solidFill>
              <a:latin typeface="Cabin"/>
              <a:ea typeface="Cabin"/>
              <a:cs typeface="Cabin"/>
              <a:sym typeface="Cabin"/>
            </a:endParaRPr>
          </a:p>
        </p:txBody>
      </p:sp>
      <p:sp>
        <p:nvSpPr>
          <p:cNvPr id="317" name="Google Shape;317;p24"/>
          <p:cNvSpPr txBox="1"/>
          <p:nvPr/>
        </p:nvSpPr>
        <p:spPr>
          <a:xfrm>
            <a:off x="298900" y="5243650"/>
            <a:ext cx="4989600" cy="603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A183A1"/>
              </a:buClr>
              <a:buSzPts val="2400"/>
              <a:buFont typeface="Calibri"/>
              <a:buChar char="●"/>
            </a:pPr>
            <a:r>
              <a:rPr b="1" lang="en-GB" sz="2400">
                <a:solidFill>
                  <a:srgbClr val="A183A1"/>
                </a:solidFill>
                <a:latin typeface="Calibri"/>
                <a:ea typeface="Calibri"/>
                <a:cs typeface="Calibri"/>
                <a:sym typeface="Calibri"/>
              </a:rPr>
              <a:t>This lecture was done by:</a:t>
            </a:r>
            <a:endParaRPr b="1" sz="2400">
              <a:solidFill>
                <a:srgbClr val="A183A1"/>
              </a:solidFill>
              <a:latin typeface="Calibri"/>
              <a:ea typeface="Calibri"/>
              <a:cs typeface="Calibri"/>
              <a:sym typeface="Calibri"/>
            </a:endParaRPr>
          </a:p>
        </p:txBody>
      </p:sp>
      <p:grpSp>
        <p:nvGrpSpPr>
          <p:cNvPr id="318" name="Google Shape;318;p24"/>
          <p:cNvGrpSpPr/>
          <p:nvPr/>
        </p:nvGrpSpPr>
        <p:grpSpPr>
          <a:xfrm>
            <a:off x="488008" y="7249080"/>
            <a:ext cx="309959" cy="328695"/>
            <a:chOff x="-6690625" y="3631325"/>
            <a:chExt cx="307225" cy="292225"/>
          </a:xfrm>
        </p:grpSpPr>
        <p:sp>
          <p:nvSpPr>
            <p:cNvPr id="319" name="Google Shape;319;p24"/>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4"/>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4" name="Google Shape;324;p24"/>
          <p:cNvSpPr/>
          <p:nvPr/>
        </p:nvSpPr>
        <p:spPr>
          <a:xfrm>
            <a:off x="525660" y="6079377"/>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25" name="Google Shape;325;p24"/>
          <p:cNvSpPr txBox="1"/>
          <p:nvPr/>
        </p:nvSpPr>
        <p:spPr>
          <a:xfrm>
            <a:off x="819100" y="7178250"/>
            <a:ext cx="6894900" cy="23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Note takers:</a:t>
            </a:r>
            <a:endParaRPr b="1" sz="2000">
              <a:latin typeface="Cabin"/>
              <a:ea typeface="Cabin"/>
              <a:cs typeface="Cabin"/>
              <a:sym typeface="Cabin"/>
            </a:endParaRPr>
          </a:p>
          <a:p>
            <a:pPr indent="0" lvl="0" marL="0" rtl="0" algn="l">
              <a:spcBef>
                <a:spcPts val="0"/>
              </a:spcBef>
              <a:spcAft>
                <a:spcPts val="0"/>
              </a:spcAft>
              <a:buNone/>
            </a:pPr>
            <a:r>
              <a:t/>
            </a:r>
            <a:endParaRPr>
              <a:solidFill>
                <a:schemeClr val="dk1"/>
              </a:solidFill>
              <a:latin typeface="Cabin SemiBold"/>
              <a:ea typeface="Cabin SemiBold"/>
              <a:cs typeface="Cabin SemiBold"/>
              <a:sym typeface="Cabin SemiBold"/>
            </a:endParaRPr>
          </a:p>
          <a:p>
            <a:pPr indent="-355600" lvl="0" marL="457200" rtl="0" algn="l">
              <a:spcBef>
                <a:spcPts val="0"/>
              </a:spcBef>
              <a:spcAft>
                <a:spcPts val="0"/>
              </a:spcAft>
              <a:buClr>
                <a:schemeClr val="dk1"/>
              </a:buClr>
              <a:buSzPts val="2000"/>
              <a:buFont typeface="Cabin SemiBold"/>
              <a:buChar char="-"/>
            </a:pPr>
            <a:r>
              <a:rPr lang="en-GB" sz="2000">
                <a:solidFill>
                  <a:schemeClr val="dk1"/>
                </a:solidFill>
                <a:latin typeface="Cabin SemiBold"/>
                <a:ea typeface="Cabin SemiBold"/>
                <a:cs typeface="Cabin SemiBold"/>
                <a:sym typeface="Cabin SemiBold"/>
              </a:rPr>
              <a:t>Mashal Abaalkhail</a:t>
            </a:r>
            <a:endParaRPr sz="2000">
              <a:solidFill>
                <a:schemeClr val="dk1"/>
              </a:solidFill>
              <a:latin typeface="Cabin SemiBold"/>
              <a:ea typeface="Cabin SemiBold"/>
              <a:cs typeface="Cabin SemiBold"/>
              <a:sym typeface="Cabin SemiBold"/>
            </a:endParaRPr>
          </a:p>
          <a:p>
            <a:pPr indent="-355600" lvl="0" marL="457200" rtl="0" algn="l">
              <a:spcBef>
                <a:spcPts val="0"/>
              </a:spcBef>
              <a:spcAft>
                <a:spcPts val="0"/>
              </a:spcAft>
              <a:buClr>
                <a:schemeClr val="dk1"/>
              </a:buClr>
              <a:buSzPts val="2000"/>
              <a:buFont typeface="Cabin SemiBold"/>
              <a:buChar char="-"/>
            </a:pPr>
            <a:r>
              <a:rPr lang="en-GB" sz="2000">
                <a:solidFill>
                  <a:schemeClr val="dk1"/>
                </a:solidFill>
                <a:latin typeface="Cabin SemiBold"/>
                <a:ea typeface="Cabin SemiBold"/>
                <a:cs typeface="Cabin SemiBold"/>
                <a:sym typeface="Cabin SemiBold"/>
              </a:rPr>
              <a:t>Sarah Alhelal</a:t>
            </a:r>
            <a:endParaRPr sz="2000">
              <a:solidFill>
                <a:schemeClr val="dk1"/>
              </a:solidFill>
              <a:latin typeface="Cabin SemiBold"/>
              <a:ea typeface="Cabin SemiBold"/>
              <a:cs typeface="Cabin SemiBold"/>
              <a:sym typeface="Cabin SemiBold"/>
            </a:endParaRPr>
          </a:p>
        </p:txBody>
      </p:sp>
      <p:grpSp>
        <p:nvGrpSpPr>
          <p:cNvPr id="326" name="Google Shape;326;p24"/>
          <p:cNvGrpSpPr/>
          <p:nvPr/>
        </p:nvGrpSpPr>
        <p:grpSpPr>
          <a:xfrm>
            <a:off x="477531" y="2016501"/>
            <a:ext cx="330928" cy="336226"/>
            <a:chOff x="-56407800" y="1902600"/>
            <a:chExt cx="326875" cy="318125"/>
          </a:xfrm>
        </p:grpSpPr>
        <p:sp>
          <p:nvSpPr>
            <p:cNvPr id="327" name="Google Shape;327;p24"/>
            <p:cNvSpPr/>
            <p:nvPr/>
          </p:nvSpPr>
          <p:spPr>
            <a:xfrm>
              <a:off x="-56289650" y="2072625"/>
              <a:ext cx="17325" cy="17350"/>
            </a:xfrm>
            <a:custGeom>
              <a:rect b="b" l="l" r="r" t="t"/>
              <a:pathLst>
                <a:path extrusionOk="0" h="694" w="693">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
            <p:cNvSpPr/>
            <p:nvPr/>
          </p:nvSpPr>
          <p:spPr>
            <a:xfrm>
              <a:off x="-56215625" y="2072625"/>
              <a:ext cx="17350" cy="17350"/>
            </a:xfrm>
            <a:custGeom>
              <a:rect b="b" l="l" r="r" t="t"/>
              <a:pathLst>
                <a:path extrusionOk="0" h="694" w="694">
                  <a:moveTo>
                    <a:pt x="347" y="0"/>
                  </a:moveTo>
                  <a:cubicBezTo>
                    <a:pt x="158" y="0"/>
                    <a:pt x="1" y="158"/>
                    <a:pt x="1" y="347"/>
                  </a:cubicBezTo>
                  <a:cubicBezTo>
                    <a:pt x="1" y="536"/>
                    <a:pt x="158" y="694"/>
                    <a:pt x="347" y="694"/>
                  </a:cubicBezTo>
                  <a:cubicBezTo>
                    <a:pt x="536" y="694"/>
                    <a:pt x="694" y="536"/>
                    <a:pt x="694" y="347"/>
                  </a:cubicBezTo>
                  <a:cubicBezTo>
                    <a:pt x="694" y="158"/>
                    <a:pt x="536" y="0"/>
                    <a:pt x="347"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p:nvPr/>
          </p:nvSpPr>
          <p:spPr>
            <a:xfrm>
              <a:off x="-56407800" y="1902600"/>
              <a:ext cx="326875" cy="318125"/>
            </a:xfrm>
            <a:custGeom>
              <a:rect b="b" l="l" r="r" t="t"/>
              <a:pathLst>
                <a:path extrusionOk="0" h="12725" w="13075">
                  <a:moveTo>
                    <a:pt x="8371" y="824"/>
                  </a:moveTo>
                  <a:cubicBezTo>
                    <a:pt x="8854" y="824"/>
                    <a:pt x="9303" y="1142"/>
                    <a:pt x="9420" y="1635"/>
                  </a:cubicBezTo>
                  <a:lnTo>
                    <a:pt x="9924" y="3714"/>
                  </a:lnTo>
                  <a:cubicBezTo>
                    <a:pt x="9641" y="3777"/>
                    <a:pt x="9420" y="3809"/>
                    <a:pt x="9137" y="3809"/>
                  </a:cubicBezTo>
                  <a:lnTo>
                    <a:pt x="3907" y="3809"/>
                  </a:lnTo>
                  <a:cubicBezTo>
                    <a:pt x="3623" y="3809"/>
                    <a:pt x="3340" y="3777"/>
                    <a:pt x="3119" y="3714"/>
                  </a:cubicBezTo>
                  <a:lnTo>
                    <a:pt x="3655" y="1635"/>
                  </a:lnTo>
                  <a:cubicBezTo>
                    <a:pt x="3772" y="1142"/>
                    <a:pt x="4239" y="824"/>
                    <a:pt x="4717" y="824"/>
                  </a:cubicBezTo>
                  <a:cubicBezTo>
                    <a:pt x="4881" y="824"/>
                    <a:pt x="5046" y="861"/>
                    <a:pt x="5199" y="942"/>
                  </a:cubicBezTo>
                  <a:lnTo>
                    <a:pt x="6364" y="1509"/>
                  </a:lnTo>
                  <a:cubicBezTo>
                    <a:pt x="6427" y="1540"/>
                    <a:pt x="6490" y="1556"/>
                    <a:pt x="6545" y="1556"/>
                  </a:cubicBezTo>
                  <a:cubicBezTo>
                    <a:pt x="6601" y="1556"/>
                    <a:pt x="6648" y="1540"/>
                    <a:pt x="6679" y="1509"/>
                  </a:cubicBezTo>
                  <a:lnTo>
                    <a:pt x="7877" y="942"/>
                  </a:lnTo>
                  <a:cubicBezTo>
                    <a:pt x="8037" y="861"/>
                    <a:pt x="8206" y="824"/>
                    <a:pt x="8371" y="824"/>
                  </a:cubicBezTo>
                  <a:close/>
                  <a:moveTo>
                    <a:pt x="1299" y="3783"/>
                  </a:moveTo>
                  <a:cubicBezTo>
                    <a:pt x="1359" y="3783"/>
                    <a:pt x="1422" y="3800"/>
                    <a:pt x="1481" y="3840"/>
                  </a:cubicBezTo>
                  <a:lnTo>
                    <a:pt x="2017" y="4092"/>
                  </a:lnTo>
                  <a:cubicBezTo>
                    <a:pt x="2584" y="4344"/>
                    <a:pt x="3308" y="4565"/>
                    <a:pt x="3970" y="4565"/>
                  </a:cubicBezTo>
                  <a:lnTo>
                    <a:pt x="9200" y="4565"/>
                  </a:lnTo>
                  <a:cubicBezTo>
                    <a:pt x="9893" y="4565"/>
                    <a:pt x="10586" y="4376"/>
                    <a:pt x="11185" y="4092"/>
                  </a:cubicBezTo>
                  <a:lnTo>
                    <a:pt x="11689" y="3840"/>
                  </a:lnTo>
                  <a:cubicBezTo>
                    <a:pt x="11737" y="3824"/>
                    <a:pt x="11788" y="3816"/>
                    <a:pt x="11839" y="3816"/>
                  </a:cubicBezTo>
                  <a:cubicBezTo>
                    <a:pt x="11983" y="3816"/>
                    <a:pt x="12123" y="3881"/>
                    <a:pt x="12193" y="3998"/>
                  </a:cubicBezTo>
                  <a:cubicBezTo>
                    <a:pt x="12256" y="4187"/>
                    <a:pt x="12161" y="4439"/>
                    <a:pt x="11972" y="4502"/>
                  </a:cubicBezTo>
                  <a:lnTo>
                    <a:pt x="11468" y="4754"/>
                  </a:lnTo>
                  <a:cubicBezTo>
                    <a:pt x="10743" y="5100"/>
                    <a:pt x="9924" y="5289"/>
                    <a:pt x="9168" y="5289"/>
                  </a:cubicBezTo>
                  <a:lnTo>
                    <a:pt x="3938" y="5289"/>
                  </a:lnTo>
                  <a:cubicBezTo>
                    <a:pt x="3182" y="5289"/>
                    <a:pt x="2363" y="5100"/>
                    <a:pt x="1639" y="4754"/>
                  </a:cubicBezTo>
                  <a:lnTo>
                    <a:pt x="1134" y="4502"/>
                  </a:lnTo>
                  <a:cubicBezTo>
                    <a:pt x="945" y="4439"/>
                    <a:pt x="851" y="4187"/>
                    <a:pt x="977" y="3998"/>
                  </a:cubicBezTo>
                  <a:cubicBezTo>
                    <a:pt x="1042" y="3868"/>
                    <a:pt x="1166" y="3783"/>
                    <a:pt x="1299" y="3783"/>
                  </a:cubicBezTo>
                  <a:close/>
                  <a:moveTo>
                    <a:pt x="2426" y="6801"/>
                  </a:moveTo>
                  <a:lnTo>
                    <a:pt x="2426" y="8282"/>
                  </a:lnTo>
                  <a:cubicBezTo>
                    <a:pt x="2048" y="8282"/>
                    <a:pt x="1702" y="7936"/>
                    <a:pt x="1702" y="7558"/>
                  </a:cubicBezTo>
                  <a:cubicBezTo>
                    <a:pt x="1702" y="7148"/>
                    <a:pt x="2017" y="6801"/>
                    <a:pt x="2426" y="6801"/>
                  </a:cubicBezTo>
                  <a:close/>
                  <a:moveTo>
                    <a:pt x="10680" y="6801"/>
                  </a:moveTo>
                  <a:cubicBezTo>
                    <a:pt x="11059" y="6801"/>
                    <a:pt x="11405" y="7117"/>
                    <a:pt x="11405" y="7558"/>
                  </a:cubicBezTo>
                  <a:cubicBezTo>
                    <a:pt x="11405" y="7936"/>
                    <a:pt x="11059" y="8282"/>
                    <a:pt x="10680" y="8282"/>
                  </a:cubicBezTo>
                  <a:lnTo>
                    <a:pt x="10680" y="6801"/>
                  </a:lnTo>
                  <a:close/>
                  <a:moveTo>
                    <a:pt x="3214" y="5982"/>
                  </a:moveTo>
                  <a:cubicBezTo>
                    <a:pt x="3466" y="6014"/>
                    <a:pt x="3686" y="6014"/>
                    <a:pt x="3970" y="6014"/>
                  </a:cubicBezTo>
                  <a:lnTo>
                    <a:pt x="9200" y="6014"/>
                  </a:lnTo>
                  <a:cubicBezTo>
                    <a:pt x="9452" y="6014"/>
                    <a:pt x="9672" y="6014"/>
                    <a:pt x="9956" y="5982"/>
                  </a:cubicBezTo>
                  <a:lnTo>
                    <a:pt x="9956" y="5982"/>
                  </a:lnTo>
                  <a:cubicBezTo>
                    <a:pt x="9924" y="6297"/>
                    <a:pt x="9924" y="8219"/>
                    <a:pt x="9924" y="8503"/>
                  </a:cubicBezTo>
                  <a:lnTo>
                    <a:pt x="9924" y="8849"/>
                  </a:lnTo>
                  <a:lnTo>
                    <a:pt x="6742" y="7558"/>
                  </a:lnTo>
                  <a:cubicBezTo>
                    <a:pt x="6695" y="7526"/>
                    <a:pt x="6640" y="7510"/>
                    <a:pt x="6589" y="7510"/>
                  </a:cubicBezTo>
                  <a:cubicBezTo>
                    <a:pt x="6538" y="7510"/>
                    <a:pt x="6490" y="7526"/>
                    <a:pt x="6459" y="7558"/>
                  </a:cubicBezTo>
                  <a:lnTo>
                    <a:pt x="3214" y="8849"/>
                  </a:lnTo>
                  <a:lnTo>
                    <a:pt x="3214" y="8660"/>
                  </a:lnTo>
                  <a:lnTo>
                    <a:pt x="3214" y="5982"/>
                  </a:lnTo>
                  <a:close/>
                  <a:moveTo>
                    <a:pt x="6585" y="8282"/>
                  </a:moveTo>
                  <a:lnTo>
                    <a:pt x="9767" y="9542"/>
                  </a:lnTo>
                  <a:cubicBezTo>
                    <a:pt x="9262" y="11157"/>
                    <a:pt x="7905" y="12034"/>
                    <a:pt x="6522" y="12034"/>
                  </a:cubicBezTo>
                  <a:cubicBezTo>
                    <a:pt x="5746" y="12034"/>
                    <a:pt x="4962" y="11758"/>
                    <a:pt x="4316" y="11181"/>
                  </a:cubicBezTo>
                  <a:cubicBezTo>
                    <a:pt x="3844" y="10740"/>
                    <a:pt x="3529" y="10172"/>
                    <a:pt x="3340" y="9605"/>
                  </a:cubicBezTo>
                  <a:lnTo>
                    <a:pt x="6585" y="8282"/>
                  </a:lnTo>
                  <a:close/>
                  <a:moveTo>
                    <a:pt x="8390" y="1"/>
                  </a:moveTo>
                  <a:cubicBezTo>
                    <a:pt x="8109" y="1"/>
                    <a:pt x="7824" y="69"/>
                    <a:pt x="7561" y="217"/>
                  </a:cubicBezTo>
                  <a:lnTo>
                    <a:pt x="6522" y="721"/>
                  </a:lnTo>
                  <a:lnTo>
                    <a:pt x="5514" y="217"/>
                  </a:lnTo>
                  <a:cubicBezTo>
                    <a:pt x="5240" y="88"/>
                    <a:pt x="4955" y="27"/>
                    <a:pt x="4676" y="27"/>
                  </a:cubicBezTo>
                  <a:cubicBezTo>
                    <a:pt x="3863" y="27"/>
                    <a:pt x="3110" y="546"/>
                    <a:pt x="2899" y="1414"/>
                  </a:cubicBezTo>
                  <a:lnTo>
                    <a:pt x="2395" y="3462"/>
                  </a:lnTo>
                  <a:lnTo>
                    <a:pt x="1765" y="3147"/>
                  </a:lnTo>
                  <a:cubicBezTo>
                    <a:pt x="1607" y="3063"/>
                    <a:pt x="1435" y="3024"/>
                    <a:pt x="1265" y="3024"/>
                  </a:cubicBezTo>
                  <a:cubicBezTo>
                    <a:pt x="859" y="3024"/>
                    <a:pt x="462" y="3251"/>
                    <a:pt x="284" y="3651"/>
                  </a:cubicBezTo>
                  <a:cubicBezTo>
                    <a:pt x="0" y="4187"/>
                    <a:pt x="221" y="4880"/>
                    <a:pt x="788" y="5132"/>
                  </a:cubicBezTo>
                  <a:lnTo>
                    <a:pt x="1292" y="5384"/>
                  </a:lnTo>
                  <a:cubicBezTo>
                    <a:pt x="1639" y="5573"/>
                    <a:pt x="2048" y="5699"/>
                    <a:pt x="2426" y="5793"/>
                  </a:cubicBezTo>
                  <a:lnTo>
                    <a:pt x="2426" y="6014"/>
                  </a:lnTo>
                  <a:cubicBezTo>
                    <a:pt x="1607" y="6014"/>
                    <a:pt x="945" y="6675"/>
                    <a:pt x="945" y="7495"/>
                  </a:cubicBezTo>
                  <a:cubicBezTo>
                    <a:pt x="945" y="8282"/>
                    <a:pt x="1576" y="9007"/>
                    <a:pt x="2426" y="9007"/>
                  </a:cubicBezTo>
                  <a:cubicBezTo>
                    <a:pt x="2521" y="10015"/>
                    <a:pt x="3025" y="10992"/>
                    <a:pt x="3781" y="11685"/>
                  </a:cubicBezTo>
                  <a:cubicBezTo>
                    <a:pt x="4537" y="12378"/>
                    <a:pt x="5514" y="12724"/>
                    <a:pt x="6522" y="12724"/>
                  </a:cubicBezTo>
                  <a:cubicBezTo>
                    <a:pt x="8696" y="12724"/>
                    <a:pt x="10365" y="11055"/>
                    <a:pt x="10586" y="9007"/>
                  </a:cubicBezTo>
                  <a:cubicBezTo>
                    <a:pt x="11500" y="9007"/>
                    <a:pt x="12130" y="8282"/>
                    <a:pt x="12130" y="7495"/>
                  </a:cubicBezTo>
                  <a:cubicBezTo>
                    <a:pt x="12130" y="6675"/>
                    <a:pt x="11468" y="6014"/>
                    <a:pt x="10617" y="6014"/>
                  </a:cubicBezTo>
                  <a:lnTo>
                    <a:pt x="10617" y="5793"/>
                  </a:lnTo>
                  <a:cubicBezTo>
                    <a:pt x="11027" y="5699"/>
                    <a:pt x="11405" y="5573"/>
                    <a:pt x="11783" y="5384"/>
                  </a:cubicBezTo>
                  <a:lnTo>
                    <a:pt x="12287" y="5132"/>
                  </a:lnTo>
                  <a:cubicBezTo>
                    <a:pt x="12886" y="4911"/>
                    <a:pt x="13075" y="4250"/>
                    <a:pt x="12791" y="3682"/>
                  </a:cubicBezTo>
                  <a:cubicBezTo>
                    <a:pt x="12588" y="3299"/>
                    <a:pt x="12191" y="3061"/>
                    <a:pt x="11785" y="3061"/>
                  </a:cubicBezTo>
                  <a:cubicBezTo>
                    <a:pt x="11625" y="3061"/>
                    <a:pt x="11462" y="3098"/>
                    <a:pt x="11311" y="3178"/>
                  </a:cubicBezTo>
                  <a:lnTo>
                    <a:pt x="10775" y="3399"/>
                  </a:lnTo>
                  <a:cubicBezTo>
                    <a:pt x="10743" y="3399"/>
                    <a:pt x="10712" y="3462"/>
                    <a:pt x="10680" y="3462"/>
                  </a:cubicBezTo>
                  <a:lnTo>
                    <a:pt x="10145" y="1414"/>
                  </a:lnTo>
                  <a:cubicBezTo>
                    <a:pt x="9959" y="552"/>
                    <a:pt x="9187" y="1"/>
                    <a:pt x="8390"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 name="Google Shape;330;p24"/>
          <p:cNvGrpSpPr/>
          <p:nvPr/>
        </p:nvGrpSpPr>
        <p:grpSpPr>
          <a:xfrm>
            <a:off x="4015410" y="2017289"/>
            <a:ext cx="322171" cy="334667"/>
            <a:chOff x="-55225575" y="1903275"/>
            <a:chExt cx="318225" cy="316650"/>
          </a:xfrm>
        </p:grpSpPr>
        <p:sp>
          <p:nvSpPr>
            <p:cNvPr id="331" name="Google Shape;331;p24"/>
            <p:cNvSpPr/>
            <p:nvPr/>
          </p:nvSpPr>
          <p:spPr>
            <a:xfrm>
              <a:off x="-55104275" y="2116925"/>
              <a:ext cx="72475" cy="29750"/>
            </a:xfrm>
            <a:custGeom>
              <a:rect b="b" l="l" r="r" t="t"/>
              <a:pathLst>
                <a:path extrusionOk="0" h="1190" w="2899">
                  <a:moveTo>
                    <a:pt x="398" y="1"/>
                  </a:moveTo>
                  <a:cubicBezTo>
                    <a:pt x="307" y="1"/>
                    <a:pt x="221" y="40"/>
                    <a:pt x="158" y="119"/>
                  </a:cubicBezTo>
                  <a:cubicBezTo>
                    <a:pt x="0" y="276"/>
                    <a:pt x="0" y="497"/>
                    <a:pt x="158" y="623"/>
                  </a:cubicBezTo>
                  <a:cubicBezTo>
                    <a:pt x="504" y="969"/>
                    <a:pt x="977" y="1190"/>
                    <a:pt x="1449" y="1190"/>
                  </a:cubicBezTo>
                  <a:cubicBezTo>
                    <a:pt x="1953" y="1190"/>
                    <a:pt x="2426" y="969"/>
                    <a:pt x="2741" y="623"/>
                  </a:cubicBezTo>
                  <a:cubicBezTo>
                    <a:pt x="2898" y="465"/>
                    <a:pt x="2898" y="245"/>
                    <a:pt x="2741" y="119"/>
                  </a:cubicBezTo>
                  <a:cubicBezTo>
                    <a:pt x="2694" y="56"/>
                    <a:pt x="2607" y="24"/>
                    <a:pt x="2513" y="24"/>
                  </a:cubicBezTo>
                  <a:cubicBezTo>
                    <a:pt x="2418" y="24"/>
                    <a:pt x="2316" y="56"/>
                    <a:pt x="2237" y="119"/>
                  </a:cubicBezTo>
                  <a:cubicBezTo>
                    <a:pt x="2048" y="308"/>
                    <a:pt x="1733" y="434"/>
                    <a:pt x="1449" y="434"/>
                  </a:cubicBezTo>
                  <a:cubicBezTo>
                    <a:pt x="1134" y="434"/>
                    <a:pt x="851" y="308"/>
                    <a:pt x="662" y="119"/>
                  </a:cubicBezTo>
                  <a:cubicBezTo>
                    <a:pt x="583" y="40"/>
                    <a:pt x="488" y="1"/>
                    <a:pt x="398"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55113750" y="2053725"/>
              <a:ext cx="17350" cy="18125"/>
            </a:xfrm>
            <a:custGeom>
              <a:rect b="b" l="l" r="r" t="t"/>
              <a:pathLst>
                <a:path extrusionOk="0" h="725" w="694">
                  <a:moveTo>
                    <a:pt x="348" y="0"/>
                  </a:moveTo>
                  <a:cubicBezTo>
                    <a:pt x="158" y="0"/>
                    <a:pt x="1" y="158"/>
                    <a:pt x="1" y="347"/>
                  </a:cubicBezTo>
                  <a:cubicBezTo>
                    <a:pt x="1" y="536"/>
                    <a:pt x="158" y="725"/>
                    <a:pt x="348" y="725"/>
                  </a:cubicBezTo>
                  <a:cubicBezTo>
                    <a:pt x="537" y="725"/>
                    <a:pt x="694" y="536"/>
                    <a:pt x="694" y="347"/>
                  </a:cubicBezTo>
                  <a:cubicBezTo>
                    <a:pt x="694" y="158"/>
                    <a:pt x="537" y="0"/>
                    <a:pt x="348"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55039700" y="2053725"/>
              <a:ext cx="18125" cy="18125"/>
            </a:xfrm>
            <a:custGeom>
              <a:rect b="b" l="l" r="r" t="t"/>
              <a:pathLst>
                <a:path extrusionOk="0" h="725" w="725">
                  <a:moveTo>
                    <a:pt x="378" y="0"/>
                  </a:moveTo>
                  <a:cubicBezTo>
                    <a:pt x="189" y="0"/>
                    <a:pt x="0" y="158"/>
                    <a:pt x="0" y="347"/>
                  </a:cubicBezTo>
                  <a:cubicBezTo>
                    <a:pt x="0" y="536"/>
                    <a:pt x="189" y="725"/>
                    <a:pt x="378" y="725"/>
                  </a:cubicBezTo>
                  <a:cubicBezTo>
                    <a:pt x="568" y="725"/>
                    <a:pt x="725" y="536"/>
                    <a:pt x="725" y="347"/>
                  </a:cubicBezTo>
                  <a:cubicBezTo>
                    <a:pt x="725" y="158"/>
                    <a:pt x="568" y="0"/>
                    <a:pt x="378" y="0"/>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55225575" y="1903275"/>
              <a:ext cx="318225" cy="316650"/>
            </a:xfrm>
            <a:custGeom>
              <a:rect b="b" l="l" r="r" t="t"/>
              <a:pathLst>
                <a:path extrusionOk="0" h="12666" w="12729">
                  <a:moveTo>
                    <a:pt x="6333" y="757"/>
                  </a:moveTo>
                  <a:cubicBezTo>
                    <a:pt x="8790" y="757"/>
                    <a:pt x="10932" y="2679"/>
                    <a:pt x="11185" y="5105"/>
                  </a:cubicBezTo>
                  <a:cubicBezTo>
                    <a:pt x="11185" y="5231"/>
                    <a:pt x="11279" y="5357"/>
                    <a:pt x="11374" y="5388"/>
                  </a:cubicBezTo>
                  <a:cubicBezTo>
                    <a:pt x="11752" y="5577"/>
                    <a:pt x="11972" y="5987"/>
                    <a:pt x="11972" y="6365"/>
                  </a:cubicBezTo>
                  <a:cubicBezTo>
                    <a:pt x="11972" y="6680"/>
                    <a:pt x="11815" y="7058"/>
                    <a:pt x="11594" y="7247"/>
                  </a:cubicBezTo>
                  <a:cubicBezTo>
                    <a:pt x="11342" y="7373"/>
                    <a:pt x="11342" y="7625"/>
                    <a:pt x="11531" y="7783"/>
                  </a:cubicBezTo>
                  <a:cubicBezTo>
                    <a:pt x="11783" y="8035"/>
                    <a:pt x="11941" y="8318"/>
                    <a:pt x="11941" y="8633"/>
                  </a:cubicBezTo>
                  <a:cubicBezTo>
                    <a:pt x="11941" y="8948"/>
                    <a:pt x="11815" y="9263"/>
                    <a:pt x="11531" y="9452"/>
                  </a:cubicBezTo>
                  <a:cubicBezTo>
                    <a:pt x="11374" y="9610"/>
                    <a:pt x="11374" y="9830"/>
                    <a:pt x="11531" y="9988"/>
                  </a:cubicBezTo>
                  <a:cubicBezTo>
                    <a:pt x="11783" y="10240"/>
                    <a:pt x="11941" y="10524"/>
                    <a:pt x="11941" y="10839"/>
                  </a:cubicBezTo>
                  <a:cubicBezTo>
                    <a:pt x="11941" y="11437"/>
                    <a:pt x="11437" y="11941"/>
                    <a:pt x="10838" y="11941"/>
                  </a:cubicBezTo>
                  <a:lnTo>
                    <a:pt x="1828" y="11941"/>
                  </a:lnTo>
                  <a:cubicBezTo>
                    <a:pt x="1197" y="11941"/>
                    <a:pt x="725" y="11406"/>
                    <a:pt x="725" y="10839"/>
                  </a:cubicBezTo>
                  <a:cubicBezTo>
                    <a:pt x="725" y="10492"/>
                    <a:pt x="819" y="10208"/>
                    <a:pt x="1103" y="9988"/>
                  </a:cubicBezTo>
                  <a:cubicBezTo>
                    <a:pt x="1260" y="9830"/>
                    <a:pt x="1260" y="9610"/>
                    <a:pt x="1103" y="9452"/>
                  </a:cubicBezTo>
                  <a:cubicBezTo>
                    <a:pt x="882" y="9200"/>
                    <a:pt x="725" y="8917"/>
                    <a:pt x="725" y="8633"/>
                  </a:cubicBezTo>
                  <a:cubicBezTo>
                    <a:pt x="725" y="8318"/>
                    <a:pt x="819" y="8003"/>
                    <a:pt x="1103" y="7783"/>
                  </a:cubicBezTo>
                  <a:cubicBezTo>
                    <a:pt x="1260" y="7625"/>
                    <a:pt x="1260" y="7405"/>
                    <a:pt x="1103" y="7247"/>
                  </a:cubicBezTo>
                  <a:cubicBezTo>
                    <a:pt x="882" y="7058"/>
                    <a:pt x="725" y="6680"/>
                    <a:pt x="725" y="6365"/>
                  </a:cubicBezTo>
                  <a:cubicBezTo>
                    <a:pt x="725" y="5987"/>
                    <a:pt x="945" y="5577"/>
                    <a:pt x="1292" y="5388"/>
                  </a:cubicBezTo>
                  <a:cubicBezTo>
                    <a:pt x="1418" y="5357"/>
                    <a:pt x="1512" y="5231"/>
                    <a:pt x="1512" y="5105"/>
                  </a:cubicBezTo>
                  <a:cubicBezTo>
                    <a:pt x="1765" y="2679"/>
                    <a:pt x="3907" y="757"/>
                    <a:pt x="6333" y="757"/>
                  </a:cubicBezTo>
                  <a:close/>
                  <a:moveTo>
                    <a:pt x="6333" y="1"/>
                  </a:moveTo>
                  <a:cubicBezTo>
                    <a:pt x="3497" y="1"/>
                    <a:pt x="1134" y="2112"/>
                    <a:pt x="788" y="4853"/>
                  </a:cubicBezTo>
                  <a:cubicBezTo>
                    <a:pt x="284" y="5199"/>
                    <a:pt x="0" y="5735"/>
                    <a:pt x="0" y="6365"/>
                  </a:cubicBezTo>
                  <a:cubicBezTo>
                    <a:pt x="0" y="6774"/>
                    <a:pt x="158" y="7216"/>
                    <a:pt x="410" y="7531"/>
                  </a:cubicBezTo>
                  <a:cubicBezTo>
                    <a:pt x="158" y="7846"/>
                    <a:pt x="0" y="8224"/>
                    <a:pt x="0" y="8633"/>
                  </a:cubicBezTo>
                  <a:cubicBezTo>
                    <a:pt x="0" y="9011"/>
                    <a:pt x="126" y="9421"/>
                    <a:pt x="410" y="9736"/>
                  </a:cubicBezTo>
                  <a:cubicBezTo>
                    <a:pt x="158" y="10051"/>
                    <a:pt x="0" y="10429"/>
                    <a:pt x="0" y="10839"/>
                  </a:cubicBezTo>
                  <a:cubicBezTo>
                    <a:pt x="0" y="11847"/>
                    <a:pt x="819" y="12666"/>
                    <a:pt x="1859" y="12666"/>
                  </a:cubicBezTo>
                  <a:lnTo>
                    <a:pt x="10869" y="12666"/>
                  </a:lnTo>
                  <a:cubicBezTo>
                    <a:pt x="11909" y="12666"/>
                    <a:pt x="12728" y="11847"/>
                    <a:pt x="12728" y="10839"/>
                  </a:cubicBezTo>
                  <a:cubicBezTo>
                    <a:pt x="12728" y="10429"/>
                    <a:pt x="12602" y="10051"/>
                    <a:pt x="12319" y="9736"/>
                  </a:cubicBezTo>
                  <a:cubicBezTo>
                    <a:pt x="12571" y="9421"/>
                    <a:pt x="12728" y="9011"/>
                    <a:pt x="12728" y="8633"/>
                  </a:cubicBezTo>
                  <a:cubicBezTo>
                    <a:pt x="12634" y="8224"/>
                    <a:pt x="12539" y="7846"/>
                    <a:pt x="12287" y="7531"/>
                  </a:cubicBezTo>
                  <a:cubicBezTo>
                    <a:pt x="12539" y="7216"/>
                    <a:pt x="12697" y="6774"/>
                    <a:pt x="12697" y="6365"/>
                  </a:cubicBezTo>
                  <a:cubicBezTo>
                    <a:pt x="12697" y="5798"/>
                    <a:pt x="12382" y="5199"/>
                    <a:pt x="11909" y="4853"/>
                  </a:cubicBezTo>
                  <a:cubicBezTo>
                    <a:pt x="11500" y="2112"/>
                    <a:pt x="9137" y="1"/>
                    <a:pt x="6333"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55170450" y="1959200"/>
              <a:ext cx="204800" cy="225300"/>
            </a:xfrm>
            <a:custGeom>
              <a:rect b="b" l="l" r="r" t="t"/>
              <a:pathLst>
                <a:path extrusionOk="0" h="9012" w="8192">
                  <a:moveTo>
                    <a:pt x="4128" y="1450"/>
                  </a:moveTo>
                  <a:cubicBezTo>
                    <a:pt x="4411" y="2017"/>
                    <a:pt x="4821" y="2490"/>
                    <a:pt x="5293" y="2836"/>
                  </a:cubicBezTo>
                  <a:cubicBezTo>
                    <a:pt x="5924" y="3340"/>
                    <a:pt x="6711" y="3624"/>
                    <a:pt x="7499" y="3687"/>
                  </a:cubicBezTo>
                  <a:cubicBezTo>
                    <a:pt x="7499" y="3813"/>
                    <a:pt x="7530" y="3970"/>
                    <a:pt x="7530" y="4096"/>
                  </a:cubicBezTo>
                  <a:lnTo>
                    <a:pt x="7530" y="5640"/>
                  </a:lnTo>
                  <a:lnTo>
                    <a:pt x="7436" y="5640"/>
                  </a:lnTo>
                  <a:cubicBezTo>
                    <a:pt x="7436" y="7089"/>
                    <a:pt x="6270" y="8224"/>
                    <a:pt x="4852" y="8224"/>
                  </a:cubicBezTo>
                  <a:lnTo>
                    <a:pt x="3340" y="8224"/>
                  </a:lnTo>
                  <a:cubicBezTo>
                    <a:pt x="1891" y="8224"/>
                    <a:pt x="757" y="7058"/>
                    <a:pt x="757" y="5640"/>
                  </a:cubicBezTo>
                  <a:lnTo>
                    <a:pt x="757" y="4096"/>
                  </a:lnTo>
                  <a:cubicBezTo>
                    <a:pt x="757" y="3970"/>
                    <a:pt x="757" y="3813"/>
                    <a:pt x="788" y="3687"/>
                  </a:cubicBezTo>
                  <a:cubicBezTo>
                    <a:pt x="1576" y="3624"/>
                    <a:pt x="2363" y="3340"/>
                    <a:pt x="2994" y="2836"/>
                  </a:cubicBezTo>
                  <a:cubicBezTo>
                    <a:pt x="3466" y="2427"/>
                    <a:pt x="3876" y="1954"/>
                    <a:pt x="4128" y="1450"/>
                  </a:cubicBezTo>
                  <a:close/>
                  <a:moveTo>
                    <a:pt x="4096" y="1"/>
                  </a:moveTo>
                  <a:cubicBezTo>
                    <a:pt x="3939" y="1"/>
                    <a:pt x="3781" y="127"/>
                    <a:pt x="3750" y="284"/>
                  </a:cubicBezTo>
                  <a:lnTo>
                    <a:pt x="3718" y="442"/>
                  </a:lnTo>
                  <a:cubicBezTo>
                    <a:pt x="3309" y="1923"/>
                    <a:pt x="1985" y="2994"/>
                    <a:pt x="442" y="2994"/>
                  </a:cubicBezTo>
                  <a:cubicBezTo>
                    <a:pt x="253" y="2994"/>
                    <a:pt x="127" y="3120"/>
                    <a:pt x="95" y="3309"/>
                  </a:cubicBezTo>
                  <a:cubicBezTo>
                    <a:pt x="32" y="3592"/>
                    <a:pt x="1" y="3876"/>
                    <a:pt x="1" y="4128"/>
                  </a:cubicBezTo>
                  <a:lnTo>
                    <a:pt x="1" y="5672"/>
                  </a:lnTo>
                  <a:cubicBezTo>
                    <a:pt x="1" y="7530"/>
                    <a:pt x="1513" y="9011"/>
                    <a:pt x="3340" y="9011"/>
                  </a:cubicBezTo>
                  <a:lnTo>
                    <a:pt x="4852" y="9011"/>
                  </a:lnTo>
                  <a:cubicBezTo>
                    <a:pt x="6711" y="9011"/>
                    <a:pt x="8192" y="7530"/>
                    <a:pt x="8192" y="5672"/>
                  </a:cubicBezTo>
                  <a:lnTo>
                    <a:pt x="8192" y="4128"/>
                  </a:lnTo>
                  <a:cubicBezTo>
                    <a:pt x="8192" y="3844"/>
                    <a:pt x="8160" y="3592"/>
                    <a:pt x="8129" y="3309"/>
                  </a:cubicBezTo>
                  <a:cubicBezTo>
                    <a:pt x="8066" y="3120"/>
                    <a:pt x="7908" y="2994"/>
                    <a:pt x="7751" y="2994"/>
                  </a:cubicBezTo>
                  <a:cubicBezTo>
                    <a:pt x="6239" y="2994"/>
                    <a:pt x="4884" y="1923"/>
                    <a:pt x="4506" y="442"/>
                  </a:cubicBezTo>
                  <a:lnTo>
                    <a:pt x="4443" y="284"/>
                  </a:lnTo>
                  <a:cubicBezTo>
                    <a:pt x="4411" y="127"/>
                    <a:pt x="4254" y="1"/>
                    <a:pt x="4096"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6" name="Google Shape;336;p24"/>
          <p:cNvPicPr preferRelativeResize="0"/>
          <p:nvPr/>
        </p:nvPicPr>
        <p:blipFill>
          <a:blip r:embed="rId3">
            <a:alphaModFix/>
          </a:blip>
          <a:stretch>
            <a:fillRect/>
          </a:stretch>
        </p:blipFill>
        <p:spPr>
          <a:xfrm>
            <a:off x="4059175" y="2063227"/>
            <a:ext cx="234625" cy="242760"/>
          </a:xfrm>
          <a:prstGeom prst="rect">
            <a:avLst/>
          </a:prstGeom>
          <a:noFill/>
          <a:ln>
            <a:noFill/>
          </a:ln>
        </p:spPr>
      </p:pic>
      <p:sp>
        <p:nvSpPr>
          <p:cNvPr id="337" name="Google Shape;337;p24"/>
          <p:cNvSpPr txBox="1"/>
          <p:nvPr/>
        </p:nvSpPr>
        <p:spPr>
          <a:xfrm>
            <a:off x="10076031" y="4983837"/>
            <a:ext cx="5530800" cy="73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
        <p:nvSpPr>
          <p:cNvPr id="338" name="Google Shape;338;p24"/>
          <p:cNvSpPr/>
          <p:nvPr/>
        </p:nvSpPr>
        <p:spPr>
          <a:xfrm flipH="1" rot="10800000">
            <a:off x="404425" y="-6050"/>
            <a:ext cx="6829500" cy="730800"/>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339" name="Google Shape;339;p24"/>
          <p:cNvSpPr txBox="1"/>
          <p:nvPr/>
        </p:nvSpPr>
        <p:spPr>
          <a:xfrm>
            <a:off x="1053775" y="-6050"/>
            <a:ext cx="5530800" cy="73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FFFFFF"/>
                </a:solidFill>
                <a:latin typeface="Cabin"/>
                <a:ea typeface="Cabin"/>
                <a:cs typeface="Cabin"/>
                <a:sym typeface="Cabin"/>
              </a:rPr>
              <a:t>Members Board</a:t>
            </a:r>
            <a:endParaRPr b="1" sz="3500">
              <a:solidFill>
                <a:srgbClr val="FFFFFF"/>
              </a:solidFill>
              <a:latin typeface="Cabin"/>
              <a:ea typeface="Cabin"/>
              <a:cs typeface="Cabin"/>
              <a:sym typeface="Cabin"/>
            </a:endParaRPr>
          </a:p>
        </p:txBody>
      </p:sp>
      <p:sp>
        <p:nvSpPr>
          <p:cNvPr id="340" name="Google Shape;340;p24"/>
          <p:cNvSpPr/>
          <p:nvPr/>
        </p:nvSpPr>
        <p:spPr>
          <a:xfrm flipH="1">
            <a:off x="380013" y="9967675"/>
            <a:ext cx="6829500" cy="730800"/>
          </a:xfrm>
          <a:prstGeom prst="snip2SameRect">
            <a:avLst>
              <a:gd fmla="val 50000" name="adj1"/>
              <a:gd fmla="val 0" name="adj2"/>
            </a:avLst>
          </a:prstGeom>
          <a:solidFill>
            <a:srgbClr val="E4D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grpSp>
        <p:nvGrpSpPr>
          <p:cNvPr id="341" name="Google Shape;341;p24"/>
          <p:cNvGrpSpPr/>
          <p:nvPr/>
        </p:nvGrpSpPr>
        <p:grpSpPr>
          <a:xfrm>
            <a:off x="481483" y="4183903"/>
            <a:ext cx="322998" cy="346532"/>
            <a:chOff x="481483" y="4193428"/>
            <a:chExt cx="322998" cy="346532"/>
          </a:xfrm>
        </p:grpSpPr>
        <p:grpSp>
          <p:nvGrpSpPr>
            <p:cNvPr id="342" name="Google Shape;342;p24"/>
            <p:cNvGrpSpPr/>
            <p:nvPr/>
          </p:nvGrpSpPr>
          <p:grpSpPr>
            <a:xfrm>
              <a:off x="481483" y="4193428"/>
              <a:ext cx="322998" cy="346532"/>
              <a:chOff x="-64406125" y="3362225"/>
              <a:chExt cx="318225" cy="314800"/>
            </a:xfrm>
          </p:grpSpPr>
          <p:sp>
            <p:nvSpPr>
              <p:cNvPr id="343" name="Google Shape;343;p24"/>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4"/>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4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5" name="Google Shape;345;p24"/>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4"/>
          <p:cNvSpPr/>
          <p:nvPr/>
        </p:nvSpPr>
        <p:spPr>
          <a:xfrm flipH="1">
            <a:off x="4100" y="9874075"/>
            <a:ext cx="7589400" cy="824400"/>
          </a:xfrm>
          <a:prstGeom prst="snip1Rect">
            <a:avLst>
              <a:gd fmla="val 0" name="adj"/>
            </a:avLst>
          </a:prstGeom>
          <a:noFill/>
          <a:ln cap="flat" cmpd="sng" w="9525">
            <a:solidFill>
              <a:srgbClr val="4C113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700">
                <a:solidFill>
                  <a:srgbClr val="38761D"/>
                </a:solidFill>
                <a:latin typeface="Cabin"/>
                <a:ea typeface="Cabin"/>
                <a:cs typeface="Cabin"/>
                <a:sym typeface="Cabin"/>
              </a:rPr>
              <a:t>1- it’s </a:t>
            </a:r>
            <a:r>
              <a:rPr lang="en-GB" sz="700">
                <a:solidFill>
                  <a:srgbClr val="38761D"/>
                </a:solidFill>
                <a:latin typeface="Cabin"/>
                <a:ea typeface="Cabin"/>
                <a:cs typeface="Cabin"/>
                <a:sym typeface="Cabin"/>
              </a:rPr>
              <a:t>difficult</a:t>
            </a:r>
            <a:r>
              <a:rPr lang="en-GB" sz="700">
                <a:solidFill>
                  <a:srgbClr val="38761D"/>
                </a:solidFill>
                <a:latin typeface="Cabin"/>
                <a:ea typeface="Cabin"/>
                <a:cs typeface="Cabin"/>
                <a:sym typeface="Cabin"/>
              </a:rPr>
              <a:t> to differentiate between these 2 species in </a:t>
            </a:r>
            <a:r>
              <a:rPr lang="en-GB" sz="700">
                <a:solidFill>
                  <a:srgbClr val="38761D"/>
                </a:solidFill>
                <a:latin typeface="Cabin"/>
                <a:ea typeface="Cabin"/>
                <a:cs typeface="Cabin"/>
                <a:sym typeface="Cabin"/>
              </a:rPr>
              <a:t>laboratory</a:t>
            </a:r>
            <a:r>
              <a:rPr lang="en-GB" sz="700">
                <a:solidFill>
                  <a:srgbClr val="38761D"/>
                </a:solidFill>
                <a:latin typeface="Cabin"/>
                <a:ea typeface="Cabin"/>
                <a:cs typeface="Cabin"/>
                <a:sym typeface="Cabin"/>
              </a:rPr>
              <a:t> investigations.</a:t>
            </a:r>
            <a:endParaRPr sz="700">
              <a:solidFill>
                <a:srgbClr val="38761D"/>
              </a:solidFill>
              <a:latin typeface="Cabin"/>
              <a:ea typeface="Cabin"/>
              <a:cs typeface="Cabin"/>
              <a:sym typeface="Cabin"/>
            </a:endParaRPr>
          </a:p>
          <a:p>
            <a:pPr indent="0" lvl="0" marL="0" rtl="0" algn="l">
              <a:spcBef>
                <a:spcPts val="0"/>
              </a:spcBef>
              <a:spcAft>
                <a:spcPts val="0"/>
              </a:spcAft>
              <a:buNone/>
            </a:pPr>
            <a:r>
              <a:rPr lang="en-GB" sz="700">
                <a:solidFill>
                  <a:srgbClr val="999999"/>
                </a:solidFill>
                <a:latin typeface="Cabin"/>
                <a:ea typeface="Cabin"/>
                <a:cs typeface="Cabin"/>
                <a:sym typeface="Cabin"/>
              </a:rPr>
              <a:t>2-Pathogenesis: HSV establishes infection in the mucosal epithelial cells and leads to formation of vesicles; virus travels up the ganglion to establish lifelong latent infection; stress triggers reactivation of virus in nerve and recurrence of vesicles </a:t>
            </a:r>
            <a:endParaRPr sz="700">
              <a:solidFill>
                <a:srgbClr val="999999"/>
              </a:solidFill>
              <a:latin typeface="Cabin"/>
              <a:ea typeface="Cabin"/>
              <a:cs typeface="Cabin"/>
              <a:sym typeface="Cabin"/>
            </a:endParaRPr>
          </a:p>
          <a:p>
            <a:pPr indent="0" lvl="0" marL="0" rtl="0" algn="l">
              <a:spcBef>
                <a:spcPts val="0"/>
              </a:spcBef>
              <a:spcAft>
                <a:spcPts val="0"/>
              </a:spcAft>
              <a:buNone/>
            </a:pPr>
            <a:r>
              <a:rPr lang="en-GB" sz="700">
                <a:solidFill>
                  <a:srgbClr val="38761D"/>
                </a:solidFill>
                <a:latin typeface="Cabin"/>
                <a:ea typeface="Cabin"/>
                <a:cs typeface="Cabin"/>
                <a:sym typeface="Cabin"/>
              </a:rPr>
              <a:t>3- Because it mainly causes  orofacial infection</a:t>
            </a:r>
            <a:r>
              <a:rPr lang="en-GB" sz="700">
                <a:solidFill>
                  <a:srgbClr val="B7B7B7"/>
                </a:solidFill>
                <a:latin typeface="Cabin"/>
                <a:ea typeface="Cabin"/>
                <a:cs typeface="Cabin"/>
                <a:sym typeface="Cabin"/>
              </a:rPr>
              <a:t> </a:t>
            </a:r>
            <a:r>
              <a:rPr lang="en-GB" sz="700">
                <a:solidFill>
                  <a:srgbClr val="999999"/>
                </a:solidFill>
                <a:latin typeface="Cabin"/>
                <a:ea typeface="Cabin"/>
                <a:cs typeface="Cabin"/>
                <a:sym typeface="Cabin"/>
              </a:rPr>
              <a:t>( virus enters local sensory nerve endings → axonal transport proximally to sensory ganglion cell bodies → latent infection of trigeminal ganglion)</a:t>
            </a:r>
            <a:endParaRPr sz="700">
              <a:solidFill>
                <a:srgbClr val="999999"/>
              </a:solidFill>
              <a:latin typeface="Cabin"/>
              <a:ea typeface="Cabin"/>
              <a:cs typeface="Cabin"/>
              <a:sym typeface="Cabin"/>
            </a:endParaRPr>
          </a:p>
          <a:p>
            <a:pPr indent="0" lvl="0" marL="0" rtl="0" algn="l">
              <a:spcBef>
                <a:spcPts val="0"/>
              </a:spcBef>
              <a:spcAft>
                <a:spcPts val="0"/>
              </a:spcAft>
              <a:buNone/>
            </a:pPr>
            <a:r>
              <a:rPr lang="en-GB" sz="700">
                <a:solidFill>
                  <a:srgbClr val="38761D"/>
                </a:solidFill>
                <a:latin typeface="Cabin"/>
                <a:ea typeface="Cabin"/>
                <a:cs typeface="Cabin"/>
                <a:sym typeface="Cabin"/>
              </a:rPr>
              <a:t>4- Because it mainly causes genital herpes</a:t>
            </a:r>
            <a:endParaRPr sz="700">
              <a:solidFill>
                <a:srgbClr val="38761D"/>
              </a:solidFill>
              <a:latin typeface="Cabin"/>
              <a:ea typeface="Cabin"/>
              <a:cs typeface="Cabin"/>
              <a:sym typeface="Cabin"/>
            </a:endParaRPr>
          </a:p>
          <a:p>
            <a:pPr indent="0" lvl="0" marL="0" rtl="0" algn="l">
              <a:spcBef>
                <a:spcPts val="0"/>
              </a:spcBef>
              <a:spcAft>
                <a:spcPts val="0"/>
              </a:spcAft>
              <a:buNone/>
            </a:pPr>
            <a:r>
              <a:rPr lang="en-GB" sz="700">
                <a:solidFill>
                  <a:srgbClr val="38761D"/>
                </a:solidFill>
                <a:latin typeface="Cabin"/>
                <a:ea typeface="Cabin"/>
                <a:cs typeface="Cabin"/>
                <a:sym typeface="Cabin"/>
              </a:rPr>
              <a:t>5- HSV-1 infections generally </a:t>
            </a:r>
            <a:r>
              <a:rPr lang="en-GB" sz="700">
                <a:solidFill>
                  <a:srgbClr val="38761D"/>
                </a:solidFill>
                <a:latin typeface="Cabin"/>
                <a:ea typeface="Cabin"/>
                <a:cs typeface="Cabin"/>
                <a:sym typeface="Cabin"/>
              </a:rPr>
              <a:t>occur</a:t>
            </a:r>
            <a:r>
              <a:rPr lang="en-GB" sz="700">
                <a:solidFill>
                  <a:srgbClr val="38761D"/>
                </a:solidFill>
                <a:latin typeface="Cabin"/>
                <a:ea typeface="Cabin"/>
                <a:cs typeface="Cabin"/>
                <a:sym typeface="Cabin"/>
              </a:rPr>
              <a:t> above the waist and HSV-2 </a:t>
            </a:r>
            <a:r>
              <a:rPr lang="en-GB" sz="700">
                <a:solidFill>
                  <a:srgbClr val="38761D"/>
                </a:solidFill>
                <a:latin typeface="Cabin"/>
                <a:ea typeface="Cabin"/>
                <a:cs typeface="Cabin"/>
                <a:sym typeface="Cabin"/>
              </a:rPr>
              <a:t>infections generally</a:t>
            </a:r>
            <a:r>
              <a:rPr lang="en-GB" sz="700">
                <a:solidFill>
                  <a:srgbClr val="38761D"/>
                </a:solidFill>
                <a:latin typeface="Cabin"/>
                <a:ea typeface="Cabin"/>
                <a:cs typeface="Cabin"/>
                <a:sym typeface="Cabin"/>
              </a:rPr>
              <a:t> </a:t>
            </a:r>
            <a:r>
              <a:rPr lang="en-GB" sz="700">
                <a:solidFill>
                  <a:srgbClr val="38761D"/>
                </a:solidFill>
                <a:latin typeface="Cabin"/>
                <a:ea typeface="Cabin"/>
                <a:cs typeface="Cabin"/>
                <a:sym typeface="Cabin"/>
              </a:rPr>
              <a:t>occur </a:t>
            </a:r>
            <a:r>
              <a:rPr lang="en-GB" sz="700">
                <a:solidFill>
                  <a:srgbClr val="38761D"/>
                </a:solidFill>
                <a:latin typeface="Cabin"/>
                <a:ea typeface="Cabin"/>
                <a:cs typeface="Cabin"/>
                <a:sym typeface="Cabin"/>
              </a:rPr>
              <a:t> </a:t>
            </a:r>
            <a:r>
              <a:rPr lang="en-GB" sz="700">
                <a:solidFill>
                  <a:srgbClr val="38761D"/>
                </a:solidFill>
                <a:latin typeface="Cabin"/>
                <a:ea typeface="Cabin"/>
                <a:cs typeface="Cabin"/>
                <a:sym typeface="Cabin"/>
              </a:rPr>
              <a:t>below</a:t>
            </a:r>
            <a:r>
              <a:rPr lang="en-GB" sz="700">
                <a:solidFill>
                  <a:srgbClr val="38761D"/>
                </a:solidFill>
                <a:latin typeface="Cabin"/>
                <a:ea typeface="Cabin"/>
                <a:cs typeface="Cabin"/>
                <a:sym typeface="Cabin"/>
              </a:rPr>
              <a:t> the waist</a:t>
            </a:r>
            <a:endParaRPr sz="700">
              <a:solidFill>
                <a:srgbClr val="38761D"/>
              </a:solidFill>
              <a:latin typeface="Cabin"/>
              <a:ea typeface="Cabin"/>
              <a:cs typeface="Cabin"/>
              <a:sym typeface="Cabin"/>
            </a:endParaRPr>
          </a:p>
          <a:p>
            <a:pPr indent="0" lvl="0" marL="0" rtl="0" algn="l">
              <a:spcBef>
                <a:spcPts val="0"/>
              </a:spcBef>
              <a:spcAft>
                <a:spcPts val="0"/>
              </a:spcAft>
              <a:buNone/>
            </a:pPr>
            <a:r>
              <a:rPr lang="en-GB" sz="700">
                <a:solidFill>
                  <a:srgbClr val="38761D"/>
                </a:solidFill>
                <a:latin typeface="Cabin"/>
                <a:ea typeface="Cabin"/>
                <a:cs typeface="Cabin"/>
                <a:sym typeface="Cabin"/>
              </a:rPr>
              <a:t>6-</a:t>
            </a:r>
            <a:r>
              <a:rPr lang="en-GB" sz="700">
                <a:solidFill>
                  <a:srgbClr val="38761D"/>
                </a:solidFill>
                <a:latin typeface="Cabin"/>
                <a:ea typeface="Cabin"/>
                <a:cs typeface="Cabin"/>
                <a:sym typeface="Cabin"/>
              </a:rPr>
              <a:t>the same risk groups for all sexually transmitted disease ( bacterial or viral ) </a:t>
            </a:r>
            <a:endParaRPr sz="700">
              <a:solidFill>
                <a:srgbClr val="38761D"/>
              </a:solidFill>
              <a:latin typeface="Cabin"/>
              <a:ea typeface="Cabin"/>
              <a:cs typeface="Cabin"/>
              <a:sym typeface="Cabin"/>
            </a:endParaRPr>
          </a:p>
        </p:txBody>
      </p:sp>
      <p:sp>
        <p:nvSpPr>
          <p:cNvPr id="78" name="Google Shape;78;p14"/>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79" name="Google Shape;79;p14"/>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80" name="Google Shape;80;p14"/>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cxnSp>
        <p:nvCxnSpPr>
          <p:cNvPr id="81" name="Google Shape;81;p14"/>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82" name="Google Shape;82;p14"/>
          <p:cNvSpPr txBox="1"/>
          <p:nvPr/>
        </p:nvSpPr>
        <p:spPr>
          <a:xfrm>
            <a:off x="1366498" y="-34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Introduction</a:t>
            </a:r>
            <a:endParaRPr b="1" sz="3000">
              <a:solidFill>
                <a:srgbClr val="4F2F4F"/>
              </a:solidFill>
              <a:latin typeface="Cabin"/>
              <a:ea typeface="Cabin"/>
              <a:cs typeface="Cabin"/>
              <a:sym typeface="Cabin"/>
            </a:endParaRPr>
          </a:p>
        </p:txBody>
      </p:sp>
      <p:sp>
        <p:nvSpPr>
          <p:cNvPr id="83" name="Google Shape;83;p14"/>
          <p:cNvSpPr txBox="1"/>
          <p:nvPr/>
        </p:nvSpPr>
        <p:spPr>
          <a:xfrm>
            <a:off x="299100" y="924725"/>
            <a:ext cx="6991200" cy="22221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Introduction</a:t>
            </a:r>
            <a:r>
              <a:rPr b="1" lang="en-GB" sz="2000">
                <a:solidFill>
                  <a:srgbClr val="4F2F4F"/>
                </a:solidFill>
                <a:latin typeface="Cabin"/>
                <a:ea typeface="Cabin"/>
                <a:cs typeface="Cabin"/>
                <a:sym typeface="Cabin"/>
              </a:rPr>
              <a:t>:</a:t>
            </a:r>
            <a:endParaRPr b="1" sz="2000">
              <a:solidFill>
                <a:srgbClr val="4F2F4F"/>
              </a:solidFill>
              <a:latin typeface="Cabin"/>
              <a:ea typeface="Cabin"/>
              <a:cs typeface="Cabin"/>
              <a:sym typeface="Cabin"/>
            </a:endParaRPr>
          </a:p>
          <a:p>
            <a:pPr indent="0" lvl="0" marL="457200" rtl="0" algn="l">
              <a:lnSpc>
                <a:spcPct val="115000"/>
              </a:lnSpc>
              <a:spcBef>
                <a:spcPts val="0"/>
              </a:spcBef>
              <a:spcAft>
                <a:spcPts val="0"/>
              </a:spcAft>
              <a:buNone/>
            </a:pPr>
            <a:r>
              <a:rPr lang="en-GB" sz="1300">
                <a:latin typeface="Cabin"/>
                <a:ea typeface="Cabin"/>
                <a:cs typeface="Cabin"/>
                <a:sym typeface="Cabin"/>
              </a:rPr>
              <a:t>Genital herpes and genital warts are recognized as the main </a:t>
            </a:r>
            <a:r>
              <a:rPr b="1" lang="en-GB" sz="1300">
                <a:solidFill>
                  <a:srgbClr val="CC0000"/>
                </a:solidFill>
                <a:latin typeface="Cabin"/>
                <a:ea typeface="Cabin"/>
                <a:cs typeface="Cabin"/>
                <a:sym typeface="Cabin"/>
              </a:rPr>
              <a:t>sexual transmitted</a:t>
            </a:r>
            <a:r>
              <a:rPr lang="en-GB" sz="1300">
                <a:latin typeface="Cabin"/>
                <a:ea typeface="Cabin"/>
                <a:cs typeface="Cabin"/>
                <a:sym typeface="Cabin"/>
              </a:rPr>
              <a:t> viral infections that might be acquired by any types of sexual contact. </a:t>
            </a:r>
            <a:endParaRPr sz="1300">
              <a:latin typeface="Cabin"/>
              <a:ea typeface="Cabin"/>
              <a:cs typeface="Cabin"/>
              <a:sym typeface="Cabin"/>
            </a:endParaRPr>
          </a:p>
          <a:p>
            <a:pPr indent="-355600" lvl="0" marL="457200" rtl="0" algn="l">
              <a:lnSpc>
                <a:spcPct val="115000"/>
              </a:lnSpc>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Risk groups</a:t>
            </a:r>
            <a:r>
              <a:rPr b="1" baseline="30000" lang="en-GB" sz="2000">
                <a:solidFill>
                  <a:srgbClr val="4F2F4F"/>
                </a:solidFill>
                <a:latin typeface="Cabin"/>
                <a:ea typeface="Cabin"/>
                <a:cs typeface="Cabin"/>
                <a:sym typeface="Cabin"/>
              </a:rPr>
              <a:t>6</a:t>
            </a:r>
            <a:r>
              <a:rPr b="1" lang="en-GB" sz="2000">
                <a:solidFill>
                  <a:srgbClr val="4F2F4F"/>
                </a:solidFill>
                <a:latin typeface="Cabin"/>
                <a:ea typeface="Cabin"/>
                <a:cs typeface="Cabin"/>
                <a:sym typeface="Cabin"/>
              </a:rPr>
              <a:t>: </a:t>
            </a:r>
            <a:endParaRPr b="1" sz="1200">
              <a:solidFill>
                <a:srgbClr val="38761D"/>
              </a:solidFill>
              <a:latin typeface="Cabin"/>
              <a:ea typeface="Cabin"/>
              <a:cs typeface="Cabin"/>
              <a:sym typeface="Cabin"/>
            </a:endParaRPr>
          </a:p>
          <a:p>
            <a:pPr indent="-311150" lvl="1" marL="914400" rtl="0" algn="l">
              <a:lnSpc>
                <a:spcPct val="115000"/>
              </a:lnSpc>
              <a:spcBef>
                <a:spcPts val="0"/>
              </a:spcBef>
              <a:spcAft>
                <a:spcPts val="0"/>
              </a:spcAft>
              <a:buSzPts val="1300"/>
              <a:buFont typeface="Cabin"/>
              <a:buChar char="○"/>
            </a:pPr>
            <a:r>
              <a:rPr lang="en-GB" sz="1300">
                <a:latin typeface="Cabin"/>
                <a:ea typeface="Cabin"/>
                <a:cs typeface="Cabin"/>
                <a:sym typeface="Cabin"/>
              </a:rPr>
              <a:t>Adults who have </a:t>
            </a:r>
            <a:r>
              <a:rPr b="1" lang="en-GB" sz="1300">
                <a:latin typeface="Cabin"/>
                <a:ea typeface="Cabin"/>
                <a:cs typeface="Cabin"/>
                <a:sym typeface="Cabin"/>
              </a:rPr>
              <a:t>multiple sexual partners</a:t>
            </a:r>
            <a:r>
              <a:rPr lang="en-GB" sz="1300">
                <a:latin typeface="Cabin"/>
                <a:ea typeface="Cabin"/>
                <a:cs typeface="Cabin"/>
                <a:sym typeface="Cabin"/>
              </a:rPr>
              <a:t>.</a:t>
            </a:r>
            <a:endParaRPr sz="1300">
              <a:latin typeface="Cabin"/>
              <a:ea typeface="Cabin"/>
              <a:cs typeface="Cabin"/>
              <a:sym typeface="Cabin"/>
            </a:endParaRPr>
          </a:p>
          <a:p>
            <a:pPr indent="-311150" lvl="1" marL="914400" rtl="0" algn="l">
              <a:lnSpc>
                <a:spcPct val="115000"/>
              </a:lnSpc>
              <a:spcBef>
                <a:spcPts val="0"/>
              </a:spcBef>
              <a:spcAft>
                <a:spcPts val="0"/>
              </a:spcAft>
              <a:buSzPts val="1300"/>
              <a:buFont typeface="Cabin"/>
              <a:buChar char="○"/>
            </a:pPr>
            <a:r>
              <a:rPr b="1" lang="en-GB" sz="1300">
                <a:latin typeface="Cabin"/>
                <a:ea typeface="Cabin"/>
                <a:cs typeface="Cabin"/>
                <a:sym typeface="Cabin"/>
              </a:rPr>
              <a:t>Immunocompromised</a:t>
            </a:r>
            <a:r>
              <a:rPr lang="en-GB" sz="1300">
                <a:latin typeface="Cabin"/>
                <a:ea typeface="Cabin"/>
                <a:cs typeface="Cabin"/>
                <a:sym typeface="Cabin"/>
              </a:rPr>
              <a:t> individuals.</a:t>
            </a:r>
            <a:endParaRPr sz="1300">
              <a:latin typeface="Cabin"/>
              <a:ea typeface="Cabin"/>
              <a:cs typeface="Cabin"/>
              <a:sym typeface="Cabin"/>
            </a:endParaRPr>
          </a:p>
          <a:p>
            <a:pPr indent="-311150" lvl="1" marL="914400" rtl="0" algn="l">
              <a:lnSpc>
                <a:spcPct val="115000"/>
              </a:lnSpc>
              <a:spcBef>
                <a:spcPts val="0"/>
              </a:spcBef>
              <a:spcAft>
                <a:spcPts val="0"/>
              </a:spcAft>
              <a:buSzPts val="1300"/>
              <a:buFont typeface="Cabin"/>
              <a:buChar char="○"/>
            </a:pPr>
            <a:r>
              <a:rPr b="1" lang="en-GB" sz="1300">
                <a:latin typeface="Cabin"/>
                <a:ea typeface="Cabin"/>
                <a:cs typeface="Cabin"/>
                <a:sym typeface="Cabin"/>
              </a:rPr>
              <a:t>Infants of infected mothers. </a:t>
            </a:r>
            <a:endParaRPr b="1" sz="1300">
              <a:latin typeface="Cabin"/>
              <a:ea typeface="Cabin"/>
              <a:cs typeface="Cabin"/>
              <a:sym typeface="Cabin"/>
            </a:endParaRPr>
          </a:p>
          <a:p>
            <a:pPr indent="-311150" lvl="1" marL="914400" rtl="0" algn="l">
              <a:lnSpc>
                <a:spcPct val="115000"/>
              </a:lnSpc>
              <a:spcBef>
                <a:spcPts val="0"/>
              </a:spcBef>
              <a:spcAft>
                <a:spcPts val="0"/>
              </a:spcAft>
              <a:buSzPts val="1300"/>
              <a:buFont typeface="Cabin"/>
              <a:buChar char="○"/>
            </a:pPr>
            <a:r>
              <a:rPr lang="en-GB" sz="1300">
                <a:latin typeface="Cabin"/>
                <a:ea typeface="Cabin"/>
                <a:cs typeface="Cabin"/>
                <a:sym typeface="Cabin"/>
              </a:rPr>
              <a:t>Sexual child abuse</a:t>
            </a:r>
            <a:endParaRPr sz="1300">
              <a:latin typeface="Cabin"/>
              <a:ea typeface="Cabin"/>
              <a:cs typeface="Cabin"/>
              <a:sym typeface="Cabin"/>
            </a:endParaRPr>
          </a:p>
          <a:p>
            <a:pPr indent="-311150" lvl="1" marL="914400" rtl="0" algn="l">
              <a:lnSpc>
                <a:spcPct val="115000"/>
              </a:lnSpc>
              <a:spcBef>
                <a:spcPts val="0"/>
              </a:spcBef>
              <a:spcAft>
                <a:spcPts val="0"/>
              </a:spcAft>
              <a:buClr>
                <a:srgbClr val="38761D"/>
              </a:buClr>
              <a:buSzPts val="1300"/>
              <a:buFont typeface="Cabin"/>
              <a:buChar char="○"/>
            </a:pPr>
            <a:r>
              <a:rPr lang="en-GB" sz="1300">
                <a:solidFill>
                  <a:srgbClr val="38761D"/>
                </a:solidFill>
                <a:latin typeface="Cabin"/>
                <a:ea typeface="Cabin"/>
                <a:cs typeface="Cabin"/>
                <a:sym typeface="Cabin"/>
              </a:rPr>
              <a:t>Homosexual</a:t>
            </a:r>
            <a:endParaRPr sz="1300">
              <a:solidFill>
                <a:srgbClr val="38761D"/>
              </a:solidFill>
              <a:latin typeface="Cabin"/>
              <a:ea typeface="Cabin"/>
              <a:cs typeface="Cabin"/>
              <a:sym typeface="Cabin"/>
            </a:endParaRPr>
          </a:p>
        </p:txBody>
      </p:sp>
      <p:sp>
        <p:nvSpPr>
          <p:cNvPr id="84" name="Google Shape;84;p14"/>
          <p:cNvSpPr txBox="1"/>
          <p:nvPr/>
        </p:nvSpPr>
        <p:spPr>
          <a:xfrm>
            <a:off x="1144000" y="3169875"/>
            <a:ext cx="52506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Genital herpes</a:t>
            </a:r>
            <a:endParaRPr b="1" sz="3000">
              <a:solidFill>
                <a:srgbClr val="4F2F4F"/>
              </a:solidFill>
              <a:latin typeface="Cabin"/>
              <a:ea typeface="Cabin"/>
              <a:cs typeface="Cabin"/>
              <a:sym typeface="Cabin"/>
            </a:endParaRPr>
          </a:p>
        </p:txBody>
      </p:sp>
      <p:sp>
        <p:nvSpPr>
          <p:cNvPr id="85" name="Google Shape;85;p14"/>
          <p:cNvSpPr txBox="1"/>
          <p:nvPr/>
        </p:nvSpPr>
        <p:spPr>
          <a:xfrm>
            <a:off x="324250" y="3791850"/>
            <a:ext cx="6991200" cy="22221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4F2F4F"/>
              </a:buClr>
              <a:buSzPts val="2000"/>
              <a:buFont typeface="Calibri"/>
              <a:buChar char="●"/>
            </a:pPr>
            <a:r>
              <a:rPr b="1" lang="en-GB" sz="2000">
                <a:solidFill>
                  <a:srgbClr val="4F2F4F"/>
                </a:solidFill>
                <a:latin typeface="Cabin"/>
                <a:ea typeface="Cabin"/>
                <a:cs typeface="Cabin"/>
                <a:sym typeface="Cabin"/>
              </a:rPr>
              <a:t>Etiology</a:t>
            </a:r>
            <a:r>
              <a:rPr b="1" lang="en-GB" sz="2000">
                <a:solidFill>
                  <a:srgbClr val="4F2F4F"/>
                </a:solidFill>
                <a:latin typeface="Calibri"/>
                <a:ea typeface="Calibri"/>
                <a:cs typeface="Calibri"/>
                <a:sym typeface="Calibri"/>
              </a:rPr>
              <a:t>:</a:t>
            </a:r>
            <a:endParaRPr b="1" sz="2000">
              <a:solidFill>
                <a:srgbClr val="4F2F4F"/>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800">
              <a:solidFill>
                <a:schemeClr val="dk1"/>
              </a:solidFill>
              <a:latin typeface="Calibri"/>
              <a:ea typeface="Calibri"/>
              <a:cs typeface="Calibri"/>
              <a:sym typeface="Calibri"/>
            </a:endParaRPr>
          </a:p>
        </p:txBody>
      </p:sp>
      <p:sp>
        <p:nvSpPr>
          <p:cNvPr id="86" name="Google Shape;86;p14"/>
          <p:cNvSpPr txBox="1"/>
          <p:nvPr/>
        </p:nvSpPr>
        <p:spPr>
          <a:xfrm>
            <a:off x="425975" y="4164362"/>
            <a:ext cx="6534000" cy="17985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There are two species of herpes virus capable of causing genital herpes:</a:t>
            </a:r>
            <a:endParaRPr b="1" sz="1300">
              <a:solidFill>
                <a:schemeClr val="dk1"/>
              </a:solidFill>
              <a:latin typeface="Cabin"/>
              <a:ea typeface="Cabin"/>
              <a:cs typeface="Cabin"/>
              <a:sym typeface="Cabin"/>
            </a:endParaRPr>
          </a:p>
          <a:p>
            <a:pPr indent="-311150" lvl="1" marL="914400" rtl="0" algn="l">
              <a:lnSpc>
                <a:spcPct val="115000"/>
              </a:lnSpc>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Herpes simplex virus type 1 (HSV-1). </a:t>
            </a:r>
            <a:endParaRPr sz="1300">
              <a:solidFill>
                <a:schemeClr val="dk1"/>
              </a:solidFill>
              <a:latin typeface="Cabin"/>
              <a:ea typeface="Cabin"/>
              <a:cs typeface="Cabin"/>
              <a:sym typeface="Cabin"/>
            </a:endParaRPr>
          </a:p>
          <a:p>
            <a:pPr indent="-311150" lvl="1" marL="914400" rtl="0" algn="l">
              <a:lnSpc>
                <a:spcPct val="115000"/>
              </a:lnSpc>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Herpes simplex virus type 2 (HSV-2).</a:t>
            </a:r>
            <a:endParaRPr b="1" baseline="30000" sz="1300">
              <a:solidFill>
                <a:srgbClr val="CC0000"/>
              </a:solidFill>
              <a:latin typeface="Cabin"/>
              <a:ea typeface="Cabin"/>
              <a:cs typeface="Cabin"/>
              <a:sym typeface="Cabin"/>
            </a:endParaRPr>
          </a:p>
          <a:p>
            <a:pPr indent="-311150" lvl="0" marL="457200" rtl="0" algn="l">
              <a:lnSpc>
                <a:spcPct val="115000"/>
              </a:lnSpc>
              <a:spcBef>
                <a:spcPts val="0"/>
              </a:spcBef>
              <a:spcAft>
                <a:spcPts val="0"/>
              </a:spcAft>
              <a:buClr>
                <a:schemeClr val="dk1"/>
              </a:buClr>
              <a:buSzPts val="1300"/>
              <a:buFont typeface="Cabin"/>
              <a:buChar char="●"/>
            </a:pPr>
            <a:r>
              <a:rPr b="1" lang="en-GB" sz="1300">
                <a:solidFill>
                  <a:srgbClr val="CC0000"/>
                </a:solidFill>
                <a:latin typeface="Cabin"/>
                <a:ea typeface="Cabin"/>
                <a:cs typeface="Cabin"/>
                <a:sym typeface="Cabin"/>
              </a:rPr>
              <a:t>90% of genital herpes cases are due to HSV-2 infection, whereas 10% are due to HSV-1</a:t>
            </a:r>
            <a:r>
              <a:rPr b="1" baseline="30000" lang="en-GB" sz="1300">
                <a:solidFill>
                  <a:srgbClr val="CC0000"/>
                </a:solidFill>
                <a:latin typeface="Cabin"/>
                <a:ea typeface="Cabin"/>
                <a:cs typeface="Cabin"/>
                <a:sym typeface="Cabin"/>
              </a:rPr>
              <a:t>5</a:t>
            </a:r>
            <a:endParaRPr b="1" baseline="30000" sz="1300">
              <a:solidFill>
                <a:srgbClr val="CC0000"/>
              </a:solidFill>
              <a:latin typeface="Cabin"/>
              <a:ea typeface="Cabin"/>
              <a:cs typeface="Cabin"/>
              <a:sym typeface="Cabin"/>
            </a:endParaRPr>
          </a:p>
          <a:p>
            <a:pPr indent="-311150" lvl="0" marL="457200" rtl="0" algn="l">
              <a:lnSpc>
                <a:spcPct val="115000"/>
              </a:lnSpc>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Both (HSV-1 &amp; HSV-2) are structurally very similar and share about </a:t>
            </a:r>
            <a:r>
              <a:rPr b="1" lang="en-GB" sz="1300">
                <a:solidFill>
                  <a:schemeClr val="dk1"/>
                </a:solidFill>
                <a:latin typeface="Cabin"/>
                <a:ea typeface="Cabin"/>
                <a:cs typeface="Cabin"/>
                <a:sym typeface="Cabin"/>
              </a:rPr>
              <a:t>70% sequence homology</a:t>
            </a:r>
            <a:r>
              <a:rPr b="1" baseline="30000" lang="en-GB" sz="1300">
                <a:solidFill>
                  <a:schemeClr val="dk1"/>
                </a:solidFill>
                <a:latin typeface="Cabin"/>
                <a:ea typeface="Cabin"/>
                <a:cs typeface="Cabin"/>
                <a:sym typeface="Cabin"/>
              </a:rPr>
              <a:t>1</a:t>
            </a:r>
            <a:r>
              <a:rPr b="1" lang="en-GB" sz="1300">
                <a:solidFill>
                  <a:schemeClr val="dk1"/>
                </a:solidFill>
                <a:latin typeface="Cabin"/>
                <a:ea typeface="Cabin"/>
                <a:cs typeface="Cabin"/>
                <a:sym typeface="Cabin"/>
              </a:rPr>
              <a:t>. </a:t>
            </a:r>
            <a:endParaRPr b="1" sz="1300">
              <a:solidFill>
                <a:schemeClr val="dk1"/>
              </a:solidFill>
              <a:latin typeface="Cabin"/>
              <a:ea typeface="Cabin"/>
              <a:cs typeface="Cabin"/>
              <a:sym typeface="Cabin"/>
            </a:endParaRPr>
          </a:p>
        </p:txBody>
      </p:sp>
      <p:graphicFrame>
        <p:nvGraphicFramePr>
          <p:cNvPr id="87" name="Google Shape;87;p14"/>
          <p:cNvGraphicFramePr/>
          <p:nvPr/>
        </p:nvGraphicFramePr>
        <p:xfrm>
          <a:off x="299163" y="6098463"/>
          <a:ext cx="3000000" cy="3000000"/>
        </p:xfrm>
        <a:graphic>
          <a:graphicData uri="http://schemas.openxmlformats.org/drawingml/2006/table">
            <a:tbl>
              <a:tblPr>
                <a:noFill/>
                <a:tableStyleId>{F52A6FF1-73F0-425D-A647-FC81166B8249}</a:tableStyleId>
              </a:tblPr>
              <a:tblGrid>
                <a:gridCol w="3495600"/>
                <a:gridCol w="3495600"/>
              </a:tblGrid>
              <a:tr h="374675">
                <a:tc gridSpan="2">
                  <a:txBody>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Characteristics of Herpes virus</a:t>
                      </a:r>
                      <a:endParaRPr b="1" sz="1800">
                        <a:solidFill>
                          <a:srgbClr val="FFFFFF"/>
                        </a:solidFill>
                        <a:latin typeface="Cabin"/>
                        <a:ea typeface="Cabin"/>
                        <a:cs typeface="Cabin"/>
                        <a:sym typeface="Cabin"/>
                      </a:endParaRPr>
                    </a:p>
                  </a:txBody>
                  <a:tcPr marT="91425" marB="91425" marR="91425" marL="91425" anchor="ctr">
                    <a:solidFill>
                      <a:srgbClr val="4F2F4F"/>
                    </a:solidFill>
                  </a:tcPr>
                </a:tc>
                <a:tc hMerge="1"/>
              </a:tr>
              <a:tr h="1235150">
                <a:tc>
                  <a:txBody>
                    <a:bodyPr/>
                    <a:lstStyle/>
                    <a:p>
                      <a:pPr indent="-311150" lvl="0" marL="457200" rtl="0" algn="l">
                        <a:spcBef>
                          <a:spcPts val="0"/>
                        </a:spcBef>
                        <a:spcAft>
                          <a:spcPts val="0"/>
                        </a:spcAft>
                        <a:buSzPts val="1300"/>
                        <a:buFont typeface="Cabin"/>
                        <a:buChar char="●"/>
                      </a:pPr>
                      <a:r>
                        <a:rPr lang="en-GB" sz="1300">
                          <a:latin typeface="Cabin"/>
                          <a:ea typeface="Cabin"/>
                          <a:cs typeface="Cabin"/>
                          <a:sym typeface="Cabin"/>
                        </a:rPr>
                        <a:t>Family of </a:t>
                      </a:r>
                      <a:r>
                        <a:rPr b="1" lang="en-GB" sz="1300">
                          <a:latin typeface="Cabin"/>
                          <a:ea typeface="Cabin"/>
                          <a:cs typeface="Cabin"/>
                          <a:sym typeface="Cabin"/>
                        </a:rPr>
                        <a:t>herpesviridae</a:t>
                      </a:r>
                      <a:endParaRPr b="1"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Virion consist of:</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Glycoprotein envelope </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Icosahedral capsid</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Linear</a:t>
                      </a:r>
                      <a:r>
                        <a:rPr lang="en-GB" sz="1300">
                          <a:latin typeface="Cabin"/>
                          <a:ea typeface="Cabin"/>
                          <a:cs typeface="Cabin"/>
                          <a:sym typeface="Cabin"/>
                        </a:rPr>
                        <a:t> ds-DNA</a:t>
                      </a:r>
                      <a:endParaRPr sz="1300">
                        <a:solidFill>
                          <a:srgbClr val="CC0000"/>
                        </a:solidFill>
                        <a:latin typeface="Cabin"/>
                        <a:ea typeface="Cabin"/>
                        <a:cs typeface="Cabin"/>
                        <a:sym typeface="Cabin"/>
                      </a:endParaRPr>
                    </a:p>
                  </a:txBody>
                  <a:tcPr marT="91425" marB="91425" marR="91425" marL="91425">
                    <a:lnR cap="flat" cmpd="sng" w="9525">
                      <a:solidFill>
                        <a:srgbClr val="9E9E9E">
                          <a:alpha val="0"/>
                        </a:srgbClr>
                      </a:solidFill>
                      <a:prstDash val="solid"/>
                      <a:round/>
                      <a:headEnd len="sm" w="sm" type="none"/>
                      <a:tailEnd len="sm" w="sm" type="none"/>
                    </a:lnR>
                  </a:tcPr>
                </a:tc>
                <a:tc>
                  <a:txBody>
                    <a:bodyPr/>
                    <a:lstStyle/>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The </a:t>
                      </a:r>
                      <a:r>
                        <a:rPr lang="en-GB" sz="1300">
                          <a:solidFill>
                            <a:schemeClr val="dk1"/>
                          </a:solidFill>
                          <a:latin typeface="Cabin"/>
                          <a:ea typeface="Cabin"/>
                          <a:cs typeface="Cabin"/>
                          <a:sym typeface="Cabin"/>
                        </a:rPr>
                        <a:t>Herpes viruses has the ability to induce</a:t>
                      </a:r>
                      <a:r>
                        <a:rPr b="1" lang="en-GB" sz="1300">
                          <a:solidFill>
                            <a:srgbClr val="CC0000"/>
                          </a:solidFill>
                          <a:latin typeface="Cabin"/>
                          <a:ea typeface="Cabin"/>
                          <a:cs typeface="Cabin"/>
                          <a:sym typeface="Cabin"/>
                        </a:rPr>
                        <a:t> latent infection</a:t>
                      </a:r>
                      <a:r>
                        <a:rPr lang="en-GB" sz="1300">
                          <a:solidFill>
                            <a:schemeClr val="dk1"/>
                          </a:solidFill>
                          <a:latin typeface="Cabin"/>
                          <a:ea typeface="Cabin"/>
                          <a:cs typeface="Cabin"/>
                          <a:sym typeface="Cabin"/>
                        </a:rPr>
                        <a:t>:</a:t>
                      </a:r>
                      <a:r>
                        <a:rPr baseline="30000" lang="en-GB" sz="1300">
                          <a:solidFill>
                            <a:schemeClr val="dk1"/>
                          </a:solidFill>
                          <a:latin typeface="Cabin"/>
                          <a:ea typeface="Cabin"/>
                          <a:cs typeface="Cabin"/>
                          <a:sym typeface="Cabin"/>
                        </a:rPr>
                        <a:t>2</a:t>
                      </a:r>
                      <a:endParaRPr baseline="30000"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rgbClr val="CC0000"/>
                          </a:solidFill>
                          <a:latin typeface="Cabin"/>
                          <a:ea typeface="Cabin"/>
                          <a:cs typeface="Cabin"/>
                          <a:sym typeface="Cabin"/>
                        </a:rPr>
                        <a:t>HSV (1&amp;2) ➞ NERVE CELLS</a:t>
                      </a:r>
                      <a:endParaRPr b="1" sz="1300">
                        <a:solidFill>
                          <a:srgbClr val="CC0000"/>
                        </a:solidFill>
                        <a:latin typeface="Cabin"/>
                        <a:ea typeface="Cabin"/>
                        <a:cs typeface="Cabin"/>
                        <a:sym typeface="Cabin"/>
                      </a:endParaRPr>
                    </a:p>
                    <a:p>
                      <a:pPr indent="-311150" lvl="1" marL="9144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HSV-1 ➞ Trigeminal ganglia</a:t>
                      </a:r>
                      <a:r>
                        <a:rPr b="1" baseline="30000" lang="en-GB" sz="1300">
                          <a:solidFill>
                            <a:srgbClr val="CC0000"/>
                          </a:solidFill>
                          <a:latin typeface="Cabin"/>
                          <a:ea typeface="Cabin"/>
                          <a:cs typeface="Cabin"/>
                          <a:sym typeface="Cabin"/>
                        </a:rPr>
                        <a:t>3</a:t>
                      </a:r>
                      <a:endParaRPr b="1" baseline="30000" sz="1300">
                        <a:solidFill>
                          <a:srgbClr val="CC0000"/>
                        </a:solidFill>
                        <a:latin typeface="Cabin"/>
                        <a:ea typeface="Cabin"/>
                        <a:cs typeface="Cabin"/>
                        <a:sym typeface="Cabin"/>
                      </a:endParaRPr>
                    </a:p>
                    <a:p>
                      <a:pPr indent="-311150" lvl="1" marL="9144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HSV-2 ➞  Sacral ganglia</a:t>
                      </a:r>
                      <a:r>
                        <a:rPr b="1" baseline="30000" lang="en-GB" sz="1300">
                          <a:solidFill>
                            <a:srgbClr val="CC0000"/>
                          </a:solidFill>
                          <a:latin typeface="Cabin"/>
                          <a:ea typeface="Cabin"/>
                          <a:cs typeface="Cabin"/>
                          <a:sym typeface="Cabin"/>
                        </a:rPr>
                        <a:t>4</a:t>
                      </a:r>
                      <a:endParaRPr b="1" baseline="30000" sz="1300">
                        <a:solidFill>
                          <a:srgbClr val="CC0000"/>
                        </a:solidFill>
                        <a:latin typeface="Cabin"/>
                        <a:ea typeface="Cabin"/>
                        <a:cs typeface="Cabin"/>
                        <a:sym typeface="Cabin"/>
                      </a:endParaRPr>
                    </a:p>
                  </a:txBody>
                  <a:tcPr marT="91425" marB="91425" marR="91425" marL="91425">
                    <a:lnL cap="flat" cmpd="sng" w="9525">
                      <a:solidFill>
                        <a:srgbClr val="9E9E9E">
                          <a:alpha val="0"/>
                        </a:srgbClr>
                      </a:solidFill>
                      <a:prstDash val="solid"/>
                      <a:round/>
                      <a:headEnd len="sm" w="sm" type="none"/>
                      <a:tailEnd len="sm" w="sm" type="none"/>
                    </a:lnL>
                  </a:tcPr>
                </a:tc>
              </a:tr>
            </a:tbl>
          </a:graphicData>
        </a:graphic>
      </p:graphicFrame>
      <p:pic>
        <p:nvPicPr>
          <p:cNvPr id="88" name="Google Shape;88;p14"/>
          <p:cNvPicPr preferRelativeResize="0"/>
          <p:nvPr/>
        </p:nvPicPr>
        <p:blipFill>
          <a:blip r:embed="rId3">
            <a:alphaModFix/>
          </a:blip>
          <a:stretch>
            <a:fillRect/>
          </a:stretch>
        </p:blipFill>
        <p:spPr>
          <a:xfrm>
            <a:off x="348324" y="7931875"/>
            <a:ext cx="2172049" cy="1473025"/>
          </a:xfrm>
          <a:prstGeom prst="rect">
            <a:avLst/>
          </a:prstGeom>
          <a:noFill/>
          <a:ln>
            <a:noFill/>
          </a:ln>
        </p:spPr>
      </p:pic>
      <p:pic>
        <p:nvPicPr>
          <p:cNvPr id="89" name="Google Shape;89;p14"/>
          <p:cNvPicPr preferRelativeResize="0"/>
          <p:nvPr/>
        </p:nvPicPr>
        <p:blipFill>
          <a:blip r:embed="rId4">
            <a:alphaModFix/>
          </a:blip>
          <a:stretch>
            <a:fillRect/>
          </a:stretch>
        </p:blipFill>
        <p:spPr>
          <a:xfrm>
            <a:off x="2712775" y="7945100"/>
            <a:ext cx="2172050" cy="1473050"/>
          </a:xfrm>
          <a:prstGeom prst="rect">
            <a:avLst/>
          </a:prstGeom>
          <a:noFill/>
          <a:ln>
            <a:noFill/>
          </a:ln>
        </p:spPr>
      </p:pic>
      <p:pic>
        <p:nvPicPr>
          <p:cNvPr id="90" name="Google Shape;90;p14"/>
          <p:cNvPicPr preferRelativeResize="0"/>
          <p:nvPr/>
        </p:nvPicPr>
        <p:blipFill>
          <a:blip r:embed="rId5">
            <a:alphaModFix/>
          </a:blip>
          <a:stretch>
            <a:fillRect/>
          </a:stretch>
        </p:blipFill>
        <p:spPr>
          <a:xfrm>
            <a:off x="5042124" y="7931863"/>
            <a:ext cx="2172052" cy="1473049"/>
          </a:xfrm>
          <a:prstGeom prst="rect">
            <a:avLst/>
          </a:prstGeom>
          <a:noFill/>
          <a:ln>
            <a:noFill/>
          </a:ln>
        </p:spPr>
      </p:pic>
      <p:cxnSp>
        <p:nvCxnSpPr>
          <p:cNvPr id="91" name="Google Shape;91;p14"/>
          <p:cNvCxnSpPr/>
          <p:nvPr/>
        </p:nvCxnSpPr>
        <p:spPr>
          <a:xfrm>
            <a:off x="1145552" y="3707314"/>
            <a:ext cx="5298300" cy="0"/>
          </a:xfrm>
          <a:prstGeom prst="straightConnector1">
            <a:avLst/>
          </a:prstGeom>
          <a:noFill/>
          <a:ln cap="flat" cmpd="sng" w="28575">
            <a:solidFill>
              <a:srgbClr val="4F2F4F"/>
            </a:solidFill>
            <a:prstDash val="solid"/>
            <a:round/>
            <a:headEnd len="med" w="med" type="oval"/>
            <a:tailEnd len="med" w="med" type="oval"/>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5"/>
          <p:cNvSpPr/>
          <p:nvPr/>
        </p:nvSpPr>
        <p:spPr>
          <a:xfrm flipH="1">
            <a:off x="4100" y="9874075"/>
            <a:ext cx="7589400" cy="824400"/>
          </a:xfrm>
          <a:prstGeom prst="snip1Rect">
            <a:avLst>
              <a:gd fmla="val 0" name="adj"/>
            </a:avLst>
          </a:prstGeom>
          <a:noFill/>
          <a:ln cap="flat" cmpd="sng" w="9525">
            <a:solidFill>
              <a:srgbClr val="4C113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999999"/>
                </a:solidFill>
                <a:latin typeface="Cabin"/>
                <a:ea typeface="Cabin"/>
                <a:cs typeface="Cabin"/>
                <a:sym typeface="Cabin"/>
              </a:rPr>
              <a:t>1-HSV is transmitted when the virus comes into contact with a mucosal surface or broken skin of a susceptible host. Such transmission requires direct contact with an infected person, because the virus is readily inactivated at room temperature, particularly if dried.</a:t>
            </a:r>
            <a:endParaRPr sz="1000">
              <a:solidFill>
                <a:srgbClr val="999999"/>
              </a:solidFill>
              <a:latin typeface="Cabin"/>
              <a:ea typeface="Cabin"/>
              <a:cs typeface="Cabin"/>
              <a:sym typeface="Cabin"/>
            </a:endParaRPr>
          </a:p>
          <a:p>
            <a:pPr indent="0" lvl="0" marL="0" rtl="0" algn="l">
              <a:spcBef>
                <a:spcPts val="0"/>
              </a:spcBef>
              <a:spcAft>
                <a:spcPts val="0"/>
              </a:spcAft>
              <a:buNone/>
            </a:pPr>
            <a:r>
              <a:rPr lang="en-GB" sz="1000">
                <a:solidFill>
                  <a:srgbClr val="999999"/>
                </a:solidFill>
                <a:latin typeface="Cabin"/>
                <a:ea typeface="Cabin"/>
                <a:cs typeface="Cabin"/>
                <a:sym typeface="Cabin"/>
              </a:rPr>
              <a:t>2- The risk of transmission to the newborn is much less than in a primary infection because </a:t>
            </a:r>
            <a:r>
              <a:rPr lang="en-GB" sz="1000">
                <a:solidFill>
                  <a:srgbClr val="999999"/>
                </a:solidFill>
                <a:latin typeface="Cabin"/>
                <a:ea typeface="Cabin"/>
                <a:cs typeface="Cabin"/>
                <a:sym typeface="Cabin"/>
              </a:rPr>
              <a:t>considerably</a:t>
            </a:r>
            <a:r>
              <a:rPr lang="en-GB" sz="1000">
                <a:solidFill>
                  <a:srgbClr val="999999"/>
                </a:solidFill>
                <a:latin typeface="Cabin"/>
                <a:ea typeface="Cabin"/>
                <a:cs typeface="Cabin"/>
                <a:sym typeface="Cabin"/>
              </a:rPr>
              <a:t> less virus is shed and there is maternal anti-HSV antibody in the baby.</a:t>
            </a:r>
            <a:endParaRPr sz="1000">
              <a:solidFill>
                <a:srgbClr val="999999"/>
              </a:solidFill>
              <a:latin typeface="Cabin"/>
              <a:ea typeface="Cabin"/>
              <a:cs typeface="Cabin"/>
              <a:sym typeface="Cabin"/>
            </a:endParaRPr>
          </a:p>
        </p:txBody>
      </p:sp>
      <p:sp>
        <p:nvSpPr>
          <p:cNvPr id="97" name="Google Shape;97;p15"/>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98" name="Google Shape;98;p15"/>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99" name="Google Shape;99;p15"/>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2</a:t>
            </a:r>
            <a:endParaRPr b="1" sz="1800">
              <a:solidFill>
                <a:srgbClr val="FFFFFF"/>
              </a:solidFill>
              <a:latin typeface="Cabin"/>
              <a:ea typeface="Cabin"/>
              <a:cs typeface="Cabin"/>
              <a:sym typeface="Cabin"/>
            </a:endParaRPr>
          </a:p>
        </p:txBody>
      </p:sp>
      <p:cxnSp>
        <p:nvCxnSpPr>
          <p:cNvPr id="100" name="Google Shape;100;p15"/>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101" name="Google Shape;101;p15"/>
          <p:cNvSpPr txBox="1"/>
          <p:nvPr/>
        </p:nvSpPr>
        <p:spPr>
          <a:xfrm>
            <a:off x="1245723" y="-34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Genital</a:t>
            </a:r>
            <a:r>
              <a:rPr b="1" lang="en-GB" sz="3600">
                <a:solidFill>
                  <a:srgbClr val="4F2F4F"/>
                </a:solidFill>
                <a:latin typeface="Cabin"/>
                <a:ea typeface="Cabin"/>
                <a:cs typeface="Cabin"/>
                <a:sym typeface="Cabin"/>
              </a:rPr>
              <a:t> </a:t>
            </a:r>
            <a:r>
              <a:rPr b="1" lang="en-GB" sz="3000">
                <a:solidFill>
                  <a:srgbClr val="4F2F4F"/>
                </a:solidFill>
                <a:latin typeface="Cabin"/>
                <a:ea typeface="Cabin"/>
                <a:cs typeface="Cabin"/>
                <a:sym typeface="Cabin"/>
              </a:rPr>
              <a:t>herpes</a:t>
            </a:r>
            <a:endParaRPr b="1" sz="3000">
              <a:solidFill>
                <a:srgbClr val="4F2F4F"/>
              </a:solidFill>
              <a:latin typeface="Cabin"/>
              <a:ea typeface="Cabin"/>
              <a:cs typeface="Cabin"/>
              <a:sym typeface="Cabin"/>
            </a:endParaRPr>
          </a:p>
        </p:txBody>
      </p:sp>
      <p:sp>
        <p:nvSpPr>
          <p:cNvPr id="102" name="Google Shape;102;p15"/>
          <p:cNvSpPr txBox="1"/>
          <p:nvPr/>
        </p:nvSpPr>
        <p:spPr>
          <a:xfrm>
            <a:off x="312775" y="6382925"/>
            <a:ext cx="6494400" cy="8244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4C1130"/>
              </a:buClr>
              <a:buSzPts val="2000"/>
              <a:buFont typeface="Cabin"/>
              <a:buChar char="●"/>
            </a:pPr>
            <a:r>
              <a:rPr b="1" lang="en-GB" sz="2000">
                <a:solidFill>
                  <a:srgbClr val="4C1130"/>
                </a:solidFill>
                <a:latin typeface="Cabin"/>
                <a:ea typeface="Cabin"/>
                <a:cs typeface="Cabin"/>
                <a:sym typeface="Cabin"/>
              </a:rPr>
              <a:t>Pathogenesis of HSV-2 (Genital herpes infection)</a:t>
            </a:r>
            <a:endParaRPr b="1" sz="2000">
              <a:solidFill>
                <a:srgbClr val="4C1130"/>
              </a:solidFill>
              <a:latin typeface="Cabin"/>
              <a:ea typeface="Cabin"/>
              <a:cs typeface="Cabin"/>
              <a:sym typeface="Cabin"/>
            </a:endParaRPr>
          </a:p>
        </p:txBody>
      </p:sp>
      <p:pic>
        <p:nvPicPr>
          <p:cNvPr id="103" name="Google Shape;103;p15"/>
          <p:cNvPicPr preferRelativeResize="0"/>
          <p:nvPr/>
        </p:nvPicPr>
        <p:blipFill>
          <a:blip r:embed="rId3">
            <a:alphaModFix/>
          </a:blip>
          <a:stretch>
            <a:fillRect/>
          </a:stretch>
        </p:blipFill>
        <p:spPr>
          <a:xfrm>
            <a:off x="1800425" y="8806575"/>
            <a:ext cx="1342201" cy="824400"/>
          </a:xfrm>
          <a:prstGeom prst="rect">
            <a:avLst/>
          </a:prstGeom>
          <a:noFill/>
          <a:ln>
            <a:noFill/>
          </a:ln>
        </p:spPr>
      </p:pic>
      <p:pic>
        <p:nvPicPr>
          <p:cNvPr id="104" name="Google Shape;104;p15"/>
          <p:cNvPicPr preferRelativeResize="0"/>
          <p:nvPr/>
        </p:nvPicPr>
        <p:blipFill>
          <a:blip r:embed="rId4">
            <a:alphaModFix/>
          </a:blip>
          <a:stretch>
            <a:fillRect/>
          </a:stretch>
        </p:blipFill>
        <p:spPr>
          <a:xfrm>
            <a:off x="3334729" y="8852813"/>
            <a:ext cx="1080026" cy="731925"/>
          </a:xfrm>
          <a:prstGeom prst="rect">
            <a:avLst/>
          </a:prstGeom>
          <a:noFill/>
          <a:ln>
            <a:noFill/>
          </a:ln>
        </p:spPr>
      </p:pic>
      <p:sp>
        <p:nvSpPr>
          <p:cNvPr id="105" name="Google Shape;105;p15"/>
          <p:cNvSpPr txBox="1"/>
          <p:nvPr/>
        </p:nvSpPr>
        <p:spPr>
          <a:xfrm>
            <a:off x="319675" y="7092375"/>
            <a:ext cx="5694000" cy="1714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libri"/>
              <a:buChar char="●"/>
            </a:pPr>
            <a:r>
              <a:rPr b="1" lang="en-GB" sz="1300">
                <a:solidFill>
                  <a:srgbClr val="CC0000"/>
                </a:solidFill>
                <a:latin typeface="Cabin"/>
                <a:ea typeface="Cabin"/>
                <a:cs typeface="Cabin"/>
                <a:sym typeface="Cabin"/>
              </a:rPr>
              <a:t>Primary infection</a:t>
            </a:r>
            <a:r>
              <a:rPr lang="en-GB" sz="1300">
                <a:latin typeface="Cabin"/>
                <a:ea typeface="Cabin"/>
                <a:cs typeface="Cabin"/>
                <a:sym typeface="Cabin"/>
              </a:rPr>
              <a:t> occurs when HSV-2 infects epithelial cells covering the mucosa ➞  Then the virus replicates and migrates to the nearest ganglion (sacral ganglia) via neurons where it establishes latency for life ➞ Once its </a:t>
            </a:r>
            <a:r>
              <a:rPr lang="en-GB" sz="1300">
                <a:latin typeface="Cabin"/>
                <a:ea typeface="Cabin"/>
                <a:cs typeface="Cabin"/>
                <a:sym typeface="Cabin"/>
              </a:rPr>
              <a:t>reactivated</a:t>
            </a:r>
            <a:r>
              <a:rPr lang="en-GB" sz="1300">
                <a:latin typeface="Cabin"/>
                <a:ea typeface="Cabin"/>
                <a:cs typeface="Cabin"/>
                <a:sym typeface="Cabin"/>
              </a:rPr>
              <a:t> </a:t>
            </a:r>
            <a:r>
              <a:rPr lang="en-GB" sz="1300">
                <a:solidFill>
                  <a:srgbClr val="38761D"/>
                </a:solidFill>
                <a:latin typeface="Cabin"/>
                <a:ea typeface="Cabin"/>
                <a:cs typeface="Cabin"/>
                <a:sym typeface="Cabin"/>
              </a:rPr>
              <a:t>due to stressors lowering immunity </a:t>
            </a:r>
            <a:r>
              <a:rPr lang="en-GB" sz="1300">
                <a:latin typeface="Cabin"/>
                <a:ea typeface="Cabin"/>
                <a:cs typeface="Cabin"/>
                <a:sym typeface="Cabin"/>
              </a:rPr>
              <a:t>, it travels back through neurons to the site of the primary infection and causes </a:t>
            </a:r>
            <a:r>
              <a:rPr b="1" lang="en-GB" sz="1300">
                <a:solidFill>
                  <a:srgbClr val="CC0000"/>
                </a:solidFill>
                <a:latin typeface="Cabin"/>
                <a:ea typeface="Cabin"/>
                <a:cs typeface="Cabin"/>
                <a:sym typeface="Cabin"/>
              </a:rPr>
              <a:t>recurrent infection.</a:t>
            </a:r>
            <a:endParaRPr b="1" sz="1300">
              <a:solidFill>
                <a:srgbClr val="CC0000"/>
              </a:solidFill>
              <a:latin typeface="Cabin"/>
              <a:ea typeface="Cabin"/>
              <a:cs typeface="Cabin"/>
              <a:sym typeface="Cabin"/>
            </a:endParaRPr>
          </a:p>
          <a:p>
            <a:pPr indent="0" lvl="0" marL="457200" rtl="0" algn="l">
              <a:spcBef>
                <a:spcPts val="0"/>
              </a:spcBef>
              <a:spcAft>
                <a:spcPts val="0"/>
              </a:spcAft>
              <a:buNone/>
            </a:pPr>
            <a:r>
              <a:t/>
            </a:r>
            <a:endParaRPr sz="1300">
              <a:latin typeface="Calibri"/>
              <a:ea typeface="Calibri"/>
              <a:cs typeface="Calibri"/>
              <a:sym typeface="Calibri"/>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Once the virus enters the human body, it remains for life </a:t>
            </a:r>
            <a:r>
              <a:rPr b="1" lang="en-GB" sz="1300">
                <a:solidFill>
                  <a:srgbClr val="CC0000"/>
                </a:solidFill>
                <a:latin typeface="Cabin"/>
                <a:ea typeface="Cabin"/>
                <a:cs typeface="Cabin"/>
                <a:sym typeface="Cabin"/>
              </a:rPr>
              <a:t>(</a:t>
            </a:r>
            <a:r>
              <a:rPr b="1" lang="en-GB" sz="1300" u="sng">
                <a:solidFill>
                  <a:srgbClr val="CC0000"/>
                </a:solidFill>
                <a:latin typeface="Cabin"/>
                <a:ea typeface="Cabin"/>
                <a:cs typeface="Cabin"/>
                <a:sym typeface="Cabin"/>
              </a:rPr>
              <a:t>latency</a:t>
            </a:r>
            <a:r>
              <a:rPr b="1" lang="en-GB" sz="1300">
                <a:solidFill>
                  <a:srgbClr val="CC0000"/>
                </a:solidFill>
                <a:latin typeface="Cabin"/>
                <a:ea typeface="Cabin"/>
                <a:cs typeface="Cabin"/>
                <a:sym typeface="Cabin"/>
              </a:rPr>
              <a:t>)</a:t>
            </a:r>
            <a:r>
              <a:rPr lang="en-GB" sz="1300">
                <a:latin typeface="Cabin"/>
                <a:ea typeface="Cabin"/>
                <a:cs typeface="Cabin"/>
                <a:sym typeface="Cabin"/>
              </a:rPr>
              <a:t>.</a:t>
            </a:r>
            <a:endParaRPr sz="1300">
              <a:latin typeface="Cabin"/>
              <a:ea typeface="Cabin"/>
              <a:cs typeface="Cabin"/>
              <a:sym typeface="Cabin"/>
            </a:endParaRPr>
          </a:p>
        </p:txBody>
      </p:sp>
      <p:graphicFrame>
        <p:nvGraphicFramePr>
          <p:cNvPr id="106" name="Google Shape;106;p15"/>
          <p:cNvGraphicFramePr/>
          <p:nvPr/>
        </p:nvGraphicFramePr>
        <p:xfrm>
          <a:off x="738525" y="923825"/>
          <a:ext cx="3000000" cy="3000000"/>
        </p:xfrm>
        <a:graphic>
          <a:graphicData uri="http://schemas.openxmlformats.org/drawingml/2006/table">
            <a:tbl>
              <a:tblPr>
                <a:noFill/>
                <a:tableStyleId>{F52A6FF1-73F0-425D-A647-FC81166B8249}</a:tableStyleId>
              </a:tblPr>
              <a:tblGrid>
                <a:gridCol w="6551850"/>
              </a:tblGrid>
              <a:tr h="578125">
                <a:tc>
                  <a:txBody>
                    <a:bodyPr/>
                    <a:lstStyle/>
                    <a:p>
                      <a:pPr indent="0" lvl="0" marL="457200" rtl="0" algn="l">
                        <a:spcBef>
                          <a:spcPts val="0"/>
                        </a:spcBef>
                        <a:spcAft>
                          <a:spcPts val="0"/>
                        </a:spcAft>
                        <a:buNone/>
                      </a:pPr>
                      <a:r>
                        <a:rPr b="1" lang="en-GB">
                          <a:solidFill>
                            <a:srgbClr val="4F2F4F"/>
                          </a:solidFill>
                          <a:latin typeface="Cabin"/>
                          <a:ea typeface="Cabin"/>
                          <a:cs typeface="Cabin"/>
                          <a:sym typeface="Cabin"/>
                        </a:rPr>
                        <a:t>Sexual Transmission</a:t>
                      </a:r>
                      <a:r>
                        <a:rPr b="1" baseline="30000" lang="en-GB" sz="1300">
                          <a:solidFill>
                            <a:srgbClr val="4F2F4F"/>
                          </a:solidFill>
                          <a:latin typeface="Cabin"/>
                          <a:ea typeface="Cabin"/>
                          <a:cs typeface="Cabin"/>
                          <a:sym typeface="Cabin"/>
                        </a:rPr>
                        <a:t>1</a:t>
                      </a:r>
                      <a:r>
                        <a:rPr b="1" lang="en-GB">
                          <a:solidFill>
                            <a:srgbClr val="4F2F4F"/>
                          </a:solidFill>
                          <a:latin typeface="Cabin"/>
                          <a:ea typeface="Cabin"/>
                          <a:cs typeface="Cabin"/>
                          <a:sym typeface="Cabin"/>
                        </a:rPr>
                        <a:t>:</a:t>
                      </a:r>
                      <a:endParaRPr b="1">
                        <a:solidFill>
                          <a:srgbClr val="4F2F4F"/>
                        </a:solidFill>
                        <a:latin typeface="Cabin"/>
                        <a:ea typeface="Cabin"/>
                        <a:cs typeface="Cabin"/>
                        <a:sym typeface="Cabin"/>
                      </a:endParaRPr>
                    </a:p>
                    <a:p>
                      <a:pPr indent="0" lvl="0" marL="457200" rtl="0" algn="l">
                        <a:spcBef>
                          <a:spcPts val="0"/>
                        </a:spcBef>
                        <a:spcAft>
                          <a:spcPts val="0"/>
                        </a:spcAft>
                        <a:buNone/>
                      </a:pPr>
                      <a:r>
                        <a:t/>
                      </a:r>
                      <a:endParaRPr b="1" sz="500">
                        <a:solidFill>
                          <a:srgbClr val="741B47"/>
                        </a:solidFill>
                        <a:latin typeface="Cabin"/>
                        <a:ea typeface="Cabin"/>
                        <a:cs typeface="Cabin"/>
                        <a:sym typeface="Cabin"/>
                      </a:endParaRPr>
                    </a:p>
                    <a:p>
                      <a:pPr indent="-304800" lvl="0" marL="914400" rtl="0" algn="l">
                        <a:spcBef>
                          <a:spcPts val="0"/>
                        </a:spcBef>
                        <a:spcAft>
                          <a:spcPts val="0"/>
                        </a:spcAft>
                        <a:buSzPts val="1200"/>
                        <a:buFont typeface="Cabin"/>
                        <a:buChar char="○"/>
                      </a:pPr>
                      <a:r>
                        <a:rPr lang="en-GB" sz="1200">
                          <a:latin typeface="Cabin"/>
                          <a:ea typeface="Cabin"/>
                          <a:cs typeface="Cabin"/>
                          <a:sym typeface="Cabin"/>
                        </a:rPr>
                        <a:t>The number of </a:t>
                      </a:r>
                      <a:r>
                        <a:rPr b="1" lang="en-GB" sz="1200">
                          <a:solidFill>
                            <a:srgbClr val="CC0000"/>
                          </a:solidFill>
                          <a:latin typeface="Cabin"/>
                          <a:ea typeface="Cabin"/>
                          <a:cs typeface="Cabin"/>
                          <a:sym typeface="Cabin"/>
                        </a:rPr>
                        <a:t>different sexual partners</a:t>
                      </a:r>
                      <a:r>
                        <a:rPr lang="en-GB" sz="1200">
                          <a:latin typeface="Cabin"/>
                          <a:ea typeface="Cabin"/>
                          <a:cs typeface="Cabin"/>
                          <a:sym typeface="Cabin"/>
                        </a:rPr>
                        <a:t> correlates directly with acquisition of HSV-2 in both male &amp; female.</a:t>
                      </a:r>
                      <a:endParaRPr sz="1200">
                        <a:latin typeface="Cabin"/>
                        <a:ea typeface="Cabin"/>
                        <a:cs typeface="Cabin"/>
                        <a:sym typeface="Cabin"/>
                      </a:endParaRPr>
                    </a:p>
                    <a:p>
                      <a:pPr indent="-304800" lvl="0" marL="914400" rtl="0" algn="l">
                        <a:spcBef>
                          <a:spcPts val="0"/>
                        </a:spcBef>
                        <a:spcAft>
                          <a:spcPts val="0"/>
                        </a:spcAft>
                        <a:buSzPts val="1200"/>
                        <a:buFont typeface="Cabin"/>
                        <a:buChar char="○"/>
                      </a:pPr>
                      <a:r>
                        <a:rPr b="1" lang="en-GB" sz="1200">
                          <a:solidFill>
                            <a:srgbClr val="CC0000"/>
                          </a:solidFill>
                          <a:latin typeface="Cabin"/>
                          <a:ea typeface="Cabin"/>
                          <a:cs typeface="Cabin"/>
                          <a:sym typeface="Cabin"/>
                        </a:rPr>
                        <a:t>Homosexual men</a:t>
                      </a:r>
                      <a:r>
                        <a:rPr lang="en-GB" sz="1200">
                          <a:latin typeface="Cabin"/>
                          <a:ea typeface="Cabin"/>
                          <a:cs typeface="Cabin"/>
                          <a:sym typeface="Cabin"/>
                        </a:rPr>
                        <a:t> are more susceptible to HSV-2 infection.</a:t>
                      </a:r>
                      <a:endParaRPr sz="1200">
                        <a:latin typeface="Cabin"/>
                        <a:ea typeface="Cabin"/>
                        <a:cs typeface="Cabin"/>
                        <a:sym typeface="Cabin"/>
                      </a:endParaRPr>
                    </a:p>
                    <a:p>
                      <a:pPr indent="-304800" lvl="0" marL="914400" rtl="0" algn="l">
                        <a:spcBef>
                          <a:spcPts val="0"/>
                        </a:spcBef>
                        <a:spcAft>
                          <a:spcPts val="0"/>
                        </a:spcAft>
                        <a:buSzPts val="1200"/>
                        <a:buFont typeface="Cabin"/>
                        <a:buChar char="○"/>
                      </a:pPr>
                      <a:r>
                        <a:rPr lang="en-GB" sz="1200">
                          <a:latin typeface="Cabin"/>
                          <a:ea typeface="Cabin"/>
                          <a:cs typeface="Cabin"/>
                          <a:sym typeface="Cabin"/>
                        </a:rPr>
                        <a:t>Genital infection can be acquired by </a:t>
                      </a:r>
                      <a:r>
                        <a:rPr b="1" lang="en-GB" sz="1200">
                          <a:solidFill>
                            <a:srgbClr val="CC0000"/>
                          </a:solidFill>
                          <a:latin typeface="Cabin"/>
                          <a:ea typeface="Cabin"/>
                          <a:cs typeface="Cabin"/>
                          <a:sym typeface="Cabin"/>
                        </a:rPr>
                        <a:t>auto-inoculation</a:t>
                      </a:r>
                      <a:r>
                        <a:rPr lang="en-GB" sz="1200">
                          <a:latin typeface="Cabin"/>
                          <a:ea typeface="Cabin"/>
                          <a:cs typeface="Cabin"/>
                          <a:sym typeface="Cabin"/>
                        </a:rPr>
                        <a:t> from lesions elsewhere on the body by touching vesicular fluids from any herpetic lesions (HSV-1&amp;2).</a:t>
                      </a:r>
                      <a:endParaRPr sz="1200">
                        <a:latin typeface="Cabin"/>
                        <a:ea typeface="Cabin"/>
                        <a:cs typeface="Cabin"/>
                        <a:sym typeface="Cabin"/>
                      </a:endParaRPr>
                    </a:p>
                    <a:p>
                      <a:pPr indent="-304800" lvl="0" marL="914400" rtl="0" algn="l">
                        <a:spcBef>
                          <a:spcPts val="0"/>
                        </a:spcBef>
                        <a:spcAft>
                          <a:spcPts val="0"/>
                        </a:spcAft>
                        <a:buSzPts val="1200"/>
                        <a:buFont typeface="Cabin"/>
                        <a:buChar char="○"/>
                      </a:pPr>
                      <a:r>
                        <a:rPr lang="en-GB" sz="1200">
                          <a:latin typeface="Cabin"/>
                          <a:ea typeface="Cabin"/>
                          <a:cs typeface="Cabin"/>
                          <a:sym typeface="Cabin"/>
                        </a:rPr>
                        <a:t>HSV-1 can cause genital herpes infection after oral sex, also can be seen in cases of child abuse</a:t>
                      </a:r>
                      <a:endParaRPr sz="1200">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1199000">
                <a:tc>
                  <a:txBody>
                    <a:bodyPr/>
                    <a:lstStyle/>
                    <a:p>
                      <a:pPr indent="0" lvl="0" marL="457200" marR="0" rtl="0" algn="l">
                        <a:lnSpc>
                          <a:spcPct val="100000"/>
                        </a:lnSpc>
                        <a:spcBef>
                          <a:spcPts val="0"/>
                        </a:spcBef>
                        <a:spcAft>
                          <a:spcPts val="0"/>
                        </a:spcAft>
                        <a:buNone/>
                      </a:pPr>
                      <a:r>
                        <a:rPr b="1" lang="en-GB">
                          <a:solidFill>
                            <a:srgbClr val="4F2F4F"/>
                          </a:solidFill>
                          <a:latin typeface="Cabin"/>
                          <a:ea typeface="Cabin"/>
                          <a:cs typeface="Cabin"/>
                          <a:sym typeface="Cabin"/>
                        </a:rPr>
                        <a:t>Perinatal Transmission (During Delivery)</a:t>
                      </a:r>
                      <a:r>
                        <a:rPr b="1" lang="en-GB">
                          <a:solidFill>
                            <a:srgbClr val="4F2F4F"/>
                          </a:solidFill>
                          <a:latin typeface="Cabin"/>
                          <a:ea typeface="Cabin"/>
                          <a:cs typeface="Cabin"/>
                          <a:sym typeface="Cabin"/>
                        </a:rPr>
                        <a:t>:</a:t>
                      </a:r>
                      <a:endParaRPr b="1">
                        <a:solidFill>
                          <a:srgbClr val="4F2F4F"/>
                        </a:solidFill>
                        <a:latin typeface="Cabin"/>
                        <a:ea typeface="Cabin"/>
                        <a:cs typeface="Cabin"/>
                        <a:sym typeface="Cabin"/>
                      </a:endParaRPr>
                    </a:p>
                    <a:p>
                      <a:pPr indent="0" lvl="0" marL="457200" marR="0" rtl="0" algn="l">
                        <a:lnSpc>
                          <a:spcPct val="100000"/>
                        </a:lnSpc>
                        <a:spcBef>
                          <a:spcPts val="0"/>
                        </a:spcBef>
                        <a:spcAft>
                          <a:spcPts val="0"/>
                        </a:spcAft>
                        <a:buNone/>
                      </a:pPr>
                      <a:r>
                        <a:t/>
                      </a:r>
                      <a:endParaRPr b="1" sz="500">
                        <a:solidFill>
                          <a:srgbClr val="741B47"/>
                        </a:solidFill>
                        <a:latin typeface="Cabin"/>
                        <a:ea typeface="Cabin"/>
                        <a:cs typeface="Cabin"/>
                        <a:sym typeface="Cabin"/>
                      </a:endParaRPr>
                    </a:p>
                    <a:p>
                      <a:pPr indent="-304800" lvl="0"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The majority of maternal infection </a:t>
                      </a:r>
                      <a:r>
                        <a:rPr b="1" lang="en-GB" sz="1200">
                          <a:solidFill>
                            <a:srgbClr val="CC0000"/>
                          </a:solidFill>
                          <a:latin typeface="Cabin"/>
                          <a:ea typeface="Cabin"/>
                          <a:cs typeface="Cabin"/>
                          <a:sym typeface="Cabin"/>
                        </a:rPr>
                        <a:t>(85%) occurs during delivery</a:t>
                      </a:r>
                      <a:r>
                        <a:rPr lang="en-GB" sz="1200">
                          <a:solidFill>
                            <a:schemeClr val="dk1"/>
                          </a:solidFill>
                          <a:latin typeface="Cabin"/>
                          <a:ea typeface="Cabin"/>
                          <a:cs typeface="Cabin"/>
                          <a:sym typeface="Cabin"/>
                        </a:rPr>
                        <a:t>, due to direct contact between the baby and infected maternal birth canal. </a:t>
                      </a:r>
                      <a:endParaRPr sz="1200">
                        <a:solidFill>
                          <a:schemeClr val="dk1"/>
                        </a:solidFill>
                        <a:latin typeface="Cabin"/>
                        <a:ea typeface="Cabin"/>
                        <a:cs typeface="Cabin"/>
                        <a:sym typeface="Cabin"/>
                      </a:endParaRPr>
                    </a:p>
                    <a:p>
                      <a:pPr indent="-304800" lvl="0"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The risk of perinatal transmission is about </a:t>
                      </a:r>
                      <a:r>
                        <a:rPr b="1" lang="en-GB" sz="1200">
                          <a:solidFill>
                            <a:srgbClr val="CC0000"/>
                          </a:solidFill>
                          <a:latin typeface="Cabin"/>
                          <a:ea typeface="Cabin"/>
                          <a:cs typeface="Cabin"/>
                          <a:sym typeface="Cabin"/>
                        </a:rPr>
                        <a:t>50% if the mother has primary genital herpes, while the risk is 8% if mother has recurrent infection</a:t>
                      </a:r>
                      <a:r>
                        <a:rPr b="1" baseline="30000" lang="en-GB" sz="1200">
                          <a:solidFill>
                            <a:srgbClr val="CC0000"/>
                          </a:solidFill>
                          <a:latin typeface="Cabin"/>
                          <a:ea typeface="Cabin"/>
                          <a:cs typeface="Cabin"/>
                          <a:sym typeface="Cabin"/>
                        </a:rPr>
                        <a:t>2</a:t>
                      </a:r>
                      <a:r>
                        <a:rPr b="1" lang="en-GB" sz="1200">
                          <a:solidFill>
                            <a:srgbClr val="CC0000"/>
                          </a:solidFill>
                          <a:latin typeface="Cabin"/>
                          <a:ea typeface="Cabin"/>
                          <a:cs typeface="Cabin"/>
                          <a:sym typeface="Cabin"/>
                        </a:rPr>
                        <a:t>.</a:t>
                      </a:r>
                      <a:endParaRPr b="1" sz="1200">
                        <a:solidFill>
                          <a:srgbClr val="CC0000"/>
                        </a:solidFill>
                        <a:latin typeface="Cabin"/>
                        <a:ea typeface="Cabin"/>
                        <a:cs typeface="Cabin"/>
                        <a:sym typeface="Cabin"/>
                      </a:endParaRPr>
                    </a:p>
                    <a:p>
                      <a:pPr indent="-304800" lvl="0"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This infection can lead to either massive herpetic skin lesions or </a:t>
                      </a:r>
                      <a:r>
                        <a:rPr b="1" lang="en-GB" sz="1200">
                          <a:solidFill>
                            <a:schemeClr val="dk1"/>
                          </a:solidFill>
                          <a:latin typeface="Cabin"/>
                          <a:ea typeface="Cabin"/>
                          <a:cs typeface="Cabin"/>
                          <a:sym typeface="Cabin"/>
                        </a:rPr>
                        <a:t>generalized infection affecting skin and internal organs e.g. lungs, liver or brain </a:t>
                      </a:r>
                      <a:r>
                        <a:rPr lang="en-GB" sz="1200">
                          <a:solidFill>
                            <a:srgbClr val="999999"/>
                          </a:solidFill>
                          <a:latin typeface="Cabin"/>
                          <a:ea typeface="Cabin"/>
                          <a:cs typeface="Cabin"/>
                          <a:sym typeface="Cabin"/>
                        </a:rPr>
                        <a:t>(neonatal herpes infections)</a:t>
                      </a:r>
                      <a:endParaRPr sz="1200">
                        <a:solidFill>
                          <a:srgbClr val="999999"/>
                        </a:solidFill>
                        <a:latin typeface="Cabin"/>
                        <a:ea typeface="Cabin"/>
                        <a:cs typeface="Cabin"/>
                        <a:sym typeface="Cabin"/>
                      </a:endParaRPr>
                    </a:p>
                    <a:p>
                      <a:pPr indent="-304800" lvl="0" marL="9144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To avoid perinatal infection we do caesarean section.</a:t>
                      </a:r>
                      <a:endParaRPr b="1" sz="1200">
                        <a:solidFill>
                          <a:srgbClr val="CC0000"/>
                        </a:solidFill>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1775500">
                <a:tc>
                  <a:txBody>
                    <a:bodyPr/>
                    <a:lstStyle/>
                    <a:p>
                      <a:pPr indent="0" lvl="0" marL="457200" rtl="0" algn="l">
                        <a:spcBef>
                          <a:spcPts val="0"/>
                        </a:spcBef>
                        <a:spcAft>
                          <a:spcPts val="0"/>
                        </a:spcAft>
                        <a:buNone/>
                      </a:pPr>
                      <a:r>
                        <a:rPr b="1" lang="en-GB">
                          <a:solidFill>
                            <a:srgbClr val="4F2F4F"/>
                          </a:solidFill>
                          <a:latin typeface="Cabin"/>
                          <a:ea typeface="Cabin"/>
                          <a:cs typeface="Cabin"/>
                          <a:sym typeface="Cabin"/>
                        </a:rPr>
                        <a:t>Intrauterine (Vertical Transmission) (10%)</a:t>
                      </a:r>
                      <a:r>
                        <a:rPr b="1" lang="en-GB">
                          <a:solidFill>
                            <a:srgbClr val="4F2F4F"/>
                          </a:solidFill>
                          <a:latin typeface="Cabin"/>
                          <a:ea typeface="Cabin"/>
                          <a:cs typeface="Cabin"/>
                          <a:sym typeface="Cabin"/>
                        </a:rPr>
                        <a:t>:</a:t>
                      </a:r>
                      <a:endParaRPr b="1">
                        <a:solidFill>
                          <a:srgbClr val="4F2F4F"/>
                        </a:solidFill>
                        <a:latin typeface="Cabin"/>
                        <a:ea typeface="Cabin"/>
                        <a:cs typeface="Cabin"/>
                        <a:sym typeface="Cabin"/>
                      </a:endParaRPr>
                    </a:p>
                    <a:p>
                      <a:pPr indent="0" lvl="0" marL="0" rtl="0" algn="l">
                        <a:spcBef>
                          <a:spcPts val="0"/>
                        </a:spcBef>
                        <a:spcAft>
                          <a:spcPts val="0"/>
                        </a:spcAft>
                        <a:buNone/>
                      </a:pPr>
                      <a:r>
                        <a:t/>
                      </a:r>
                      <a:endParaRPr b="1" sz="500">
                        <a:solidFill>
                          <a:srgbClr val="741B47"/>
                        </a:solidFill>
                        <a:latin typeface="Cabin"/>
                        <a:ea typeface="Cabin"/>
                        <a:cs typeface="Cabin"/>
                        <a:sym typeface="Cabin"/>
                      </a:endParaRPr>
                    </a:p>
                    <a:p>
                      <a:pPr indent="-304800" lvl="0"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Maternal primary genital HSV </a:t>
                      </a:r>
                      <a:r>
                        <a:rPr lang="en-GB" sz="1200">
                          <a:solidFill>
                            <a:srgbClr val="A64D79"/>
                          </a:solidFill>
                          <a:latin typeface="Cabin"/>
                          <a:ea typeface="Cabin"/>
                          <a:cs typeface="Cabin"/>
                          <a:sym typeface="Cabin"/>
                        </a:rPr>
                        <a:t>(HSV-2)</a:t>
                      </a:r>
                      <a:r>
                        <a:rPr lang="en-GB" sz="1200">
                          <a:solidFill>
                            <a:schemeClr val="dk1"/>
                          </a:solidFill>
                          <a:latin typeface="Cabin"/>
                          <a:ea typeface="Cabin"/>
                          <a:cs typeface="Cabin"/>
                          <a:sym typeface="Cabin"/>
                        </a:rPr>
                        <a:t> infection of the mother during </a:t>
                      </a:r>
                      <a:r>
                        <a:rPr b="1" lang="en-GB" sz="1200">
                          <a:solidFill>
                            <a:srgbClr val="CC0000"/>
                          </a:solidFill>
                          <a:latin typeface="Cabin"/>
                          <a:ea typeface="Cabin"/>
                          <a:cs typeface="Cabin"/>
                          <a:sym typeface="Cabin"/>
                        </a:rPr>
                        <a:t>first trimester</a:t>
                      </a:r>
                      <a:r>
                        <a:rPr lang="en-GB" sz="1200">
                          <a:solidFill>
                            <a:schemeClr val="dk1"/>
                          </a:solidFill>
                          <a:latin typeface="Cabin"/>
                          <a:ea typeface="Cabin"/>
                          <a:cs typeface="Cabin"/>
                          <a:sym typeface="Cabin"/>
                        </a:rPr>
                        <a:t> can leads to spontaneous </a:t>
                      </a:r>
                      <a:r>
                        <a:rPr b="1" lang="en-GB" sz="1200">
                          <a:solidFill>
                            <a:srgbClr val="CC0000"/>
                          </a:solidFill>
                          <a:latin typeface="Cabin"/>
                          <a:ea typeface="Cabin"/>
                          <a:cs typeface="Cabin"/>
                          <a:sym typeface="Cabin"/>
                        </a:rPr>
                        <a:t>abortion</a:t>
                      </a:r>
                      <a:r>
                        <a:rPr lang="en-GB" sz="1200">
                          <a:solidFill>
                            <a:schemeClr val="dk1"/>
                          </a:solidFill>
                          <a:latin typeface="Cabin"/>
                          <a:ea typeface="Cabin"/>
                          <a:cs typeface="Cabin"/>
                          <a:sym typeface="Cabin"/>
                        </a:rPr>
                        <a:t>.</a:t>
                      </a:r>
                      <a:endParaRPr sz="1200">
                        <a:solidFill>
                          <a:schemeClr val="dk1"/>
                        </a:solidFill>
                        <a:latin typeface="Cabin"/>
                        <a:ea typeface="Cabin"/>
                        <a:cs typeface="Cabin"/>
                        <a:sym typeface="Cabin"/>
                      </a:endParaRPr>
                    </a:p>
                    <a:p>
                      <a:pPr indent="-304800" lvl="0"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Maternal primary genital HSV </a:t>
                      </a:r>
                      <a:r>
                        <a:rPr lang="en-GB" sz="1200">
                          <a:solidFill>
                            <a:srgbClr val="A64D79"/>
                          </a:solidFill>
                          <a:latin typeface="Cabin"/>
                          <a:ea typeface="Cabin"/>
                          <a:cs typeface="Cabin"/>
                          <a:sym typeface="Cabin"/>
                        </a:rPr>
                        <a:t>(HSV-2)</a:t>
                      </a:r>
                      <a:r>
                        <a:rPr lang="en-GB" sz="1200">
                          <a:solidFill>
                            <a:srgbClr val="8E7CC3"/>
                          </a:solidFill>
                          <a:latin typeface="Cabin"/>
                          <a:ea typeface="Cabin"/>
                          <a:cs typeface="Cabin"/>
                          <a:sym typeface="Cabin"/>
                        </a:rPr>
                        <a:t> </a:t>
                      </a:r>
                      <a:r>
                        <a:rPr lang="en-GB" sz="1200">
                          <a:solidFill>
                            <a:schemeClr val="dk1"/>
                          </a:solidFill>
                          <a:latin typeface="Cabin"/>
                          <a:ea typeface="Cabin"/>
                          <a:cs typeface="Cabin"/>
                          <a:sym typeface="Cabin"/>
                        </a:rPr>
                        <a:t>infection which develops after </a:t>
                      </a:r>
                      <a:r>
                        <a:rPr b="1" lang="en-GB" sz="1200">
                          <a:solidFill>
                            <a:srgbClr val="CC0000"/>
                          </a:solidFill>
                          <a:latin typeface="Cabin"/>
                          <a:ea typeface="Cabin"/>
                          <a:cs typeface="Cabin"/>
                          <a:sym typeface="Cabin"/>
                        </a:rPr>
                        <a:t>20 weeks of gestations</a:t>
                      </a:r>
                      <a:r>
                        <a:rPr lang="en-GB" sz="1200">
                          <a:solidFill>
                            <a:schemeClr val="dk1"/>
                          </a:solidFill>
                          <a:latin typeface="Cabin"/>
                          <a:ea typeface="Cabin"/>
                          <a:cs typeface="Cabin"/>
                          <a:sym typeface="Cabin"/>
                        </a:rPr>
                        <a:t> may induce </a:t>
                      </a:r>
                      <a:r>
                        <a:rPr b="1" lang="en-GB" sz="1200">
                          <a:solidFill>
                            <a:srgbClr val="CC0000"/>
                          </a:solidFill>
                          <a:latin typeface="Cabin"/>
                          <a:ea typeface="Cabin"/>
                          <a:cs typeface="Cabin"/>
                          <a:sym typeface="Cabin"/>
                        </a:rPr>
                        <a:t>malformation</a:t>
                      </a:r>
                      <a:r>
                        <a:rPr lang="en-GB" sz="1200">
                          <a:solidFill>
                            <a:schemeClr val="dk1"/>
                          </a:solidFill>
                          <a:latin typeface="Cabin"/>
                          <a:ea typeface="Cabin"/>
                          <a:cs typeface="Cabin"/>
                          <a:sym typeface="Cabin"/>
                        </a:rPr>
                        <a:t> such as microcephaly, jaundice, hepatosplenomegaly, chorioretinitis and herpetic vesicles on the skin.</a:t>
                      </a:r>
                      <a:endParaRPr sz="1200">
                        <a:latin typeface="Cabin"/>
                        <a:ea typeface="Cabin"/>
                        <a:cs typeface="Cabin"/>
                        <a:sym typeface="Cabin"/>
                      </a:endParaRPr>
                    </a:p>
                  </a:txBody>
                  <a:tcPr marT="91425" marB="91425" marR="91425" marL="91425">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bl>
          </a:graphicData>
        </a:graphic>
      </p:graphicFrame>
      <p:sp>
        <p:nvSpPr>
          <p:cNvPr id="107" name="Google Shape;107;p15"/>
          <p:cNvSpPr/>
          <p:nvPr/>
        </p:nvSpPr>
        <p:spPr>
          <a:xfrm flipH="1" rot="-5400000">
            <a:off x="-2192975" y="3424475"/>
            <a:ext cx="5438400" cy="426900"/>
          </a:xfrm>
          <a:prstGeom prst="snip2SameRect">
            <a:avLst>
              <a:gd fmla="val 27683"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108" name="Google Shape;108;p15"/>
          <p:cNvSpPr txBox="1"/>
          <p:nvPr/>
        </p:nvSpPr>
        <p:spPr>
          <a:xfrm rot="-5400000">
            <a:off x="-2134925" y="3376750"/>
            <a:ext cx="53355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2000">
                <a:solidFill>
                  <a:srgbClr val="FFFFFF"/>
                </a:solidFill>
                <a:latin typeface="Cabin"/>
                <a:ea typeface="Cabin"/>
                <a:cs typeface="Cabin"/>
                <a:sym typeface="Cabin"/>
              </a:rPr>
              <a:t>Transmission of Genital HSV infection</a:t>
            </a:r>
            <a:endParaRPr b="1" sz="900">
              <a:solidFill>
                <a:srgbClr val="FFFFFF"/>
              </a:solidFill>
              <a:latin typeface="Cabin"/>
              <a:ea typeface="Cabin"/>
              <a:cs typeface="Cabin"/>
              <a:sym typeface="Cabin"/>
            </a:endParaRPr>
          </a:p>
        </p:txBody>
      </p:sp>
      <p:pic>
        <p:nvPicPr>
          <p:cNvPr id="109" name="Google Shape;109;p15"/>
          <p:cNvPicPr preferRelativeResize="0"/>
          <p:nvPr/>
        </p:nvPicPr>
        <p:blipFill rotWithShape="1">
          <a:blip r:embed="rId5">
            <a:alphaModFix/>
          </a:blip>
          <a:srcRect b="68523" l="8862" r="75014" t="3106"/>
          <a:stretch/>
        </p:blipFill>
        <p:spPr>
          <a:xfrm>
            <a:off x="942113" y="2671925"/>
            <a:ext cx="253675" cy="419600"/>
          </a:xfrm>
          <a:prstGeom prst="rect">
            <a:avLst/>
          </a:prstGeom>
          <a:noFill/>
          <a:ln>
            <a:noFill/>
          </a:ln>
        </p:spPr>
      </p:pic>
      <p:pic>
        <p:nvPicPr>
          <p:cNvPr id="110" name="Google Shape;110;p15"/>
          <p:cNvPicPr preferRelativeResize="0"/>
          <p:nvPr/>
        </p:nvPicPr>
        <p:blipFill rotWithShape="1">
          <a:blip r:embed="rId6">
            <a:alphaModFix/>
          </a:blip>
          <a:srcRect b="14061" l="12894" r="15307" t="10902"/>
          <a:stretch/>
        </p:blipFill>
        <p:spPr>
          <a:xfrm>
            <a:off x="882550" y="927361"/>
            <a:ext cx="372826" cy="389650"/>
          </a:xfrm>
          <a:prstGeom prst="rect">
            <a:avLst/>
          </a:prstGeom>
          <a:noFill/>
          <a:ln>
            <a:noFill/>
          </a:ln>
        </p:spPr>
      </p:pic>
      <p:pic>
        <p:nvPicPr>
          <p:cNvPr id="111" name="Google Shape;111;p15"/>
          <p:cNvPicPr preferRelativeResize="0"/>
          <p:nvPr/>
        </p:nvPicPr>
        <p:blipFill>
          <a:blip r:embed="rId7">
            <a:alphaModFix/>
          </a:blip>
          <a:stretch>
            <a:fillRect/>
          </a:stretch>
        </p:blipFill>
        <p:spPr>
          <a:xfrm>
            <a:off x="903175" y="4605715"/>
            <a:ext cx="331575" cy="331599"/>
          </a:xfrm>
          <a:prstGeom prst="rect">
            <a:avLst/>
          </a:prstGeom>
          <a:noFill/>
          <a:ln>
            <a:noFill/>
          </a:ln>
        </p:spPr>
      </p:pic>
      <p:pic>
        <p:nvPicPr>
          <p:cNvPr id="112" name="Google Shape;112;p15"/>
          <p:cNvPicPr preferRelativeResize="0"/>
          <p:nvPr/>
        </p:nvPicPr>
        <p:blipFill rotWithShape="1">
          <a:blip r:embed="rId8">
            <a:alphaModFix/>
          </a:blip>
          <a:srcRect b="23047" l="73936" r="10535" t="8152"/>
          <a:stretch/>
        </p:blipFill>
        <p:spPr>
          <a:xfrm>
            <a:off x="6307775" y="6614950"/>
            <a:ext cx="982598" cy="27913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6"/>
          <p:cNvSpPr/>
          <p:nvPr/>
        </p:nvSpPr>
        <p:spPr>
          <a:xfrm>
            <a:off x="4147225" y="2094475"/>
            <a:ext cx="3000000" cy="3570000"/>
          </a:xfrm>
          <a:prstGeom prst="snip1Rect">
            <a:avLst>
              <a:gd fmla="val 16667" name="adj"/>
            </a:avLst>
          </a:prstGeom>
          <a:noFill/>
          <a:ln cap="flat" cmpd="sng" w="19050">
            <a:solidFill>
              <a:srgbClr val="C9A4C9"/>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6"/>
          <p:cNvSpPr/>
          <p:nvPr/>
        </p:nvSpPr>
        <p:spPr>
          <a:xfrm>
            <a:off x="521975" y="2110100"/>
            <a:ext cx="3351300" cy="3570000"/>
          </a:xfrm>
          <a:prstGeom prst="snip1Rect">
            <a:avLst>
              <a:gd fmla="val 16667" name="adj"/>
            </a:avLst>
          </a:prstGeom>
          <a:noFill/>
          <a:ln cap="flat" cmpd="sng" w="19050">
            <a:solidFill>
              <a:srgbClr val="C9A4C9"/>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txBox="1"/>
          <p:nvPr/>
        </p:nvSpPr>
        <p:spPr>
          <a:xfrm>
            <a:off x="521975" y="2352275"/>
            <a:ext cx="3063600" cy="3327900"/>
          </a:xfrm>
          <a:prstGeom prst="rect">
            <a:avLst/>
          </a:prstGeom>
          <a:noFill/>
          <a:ln>
            <a:noFill/>
          </a:ln>
        </p:spPr>
        <p:txBody>
          <a:bodyPr anchorCtr="0" anchor="ctr" bIns="91425" lIns="91425" spcFirstLastPara="1" rIns="91425" wrap="square" tIns="91425">
            <a:noAutofit/>
          </a:bodyPr>
          <a:lstStyle/>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Vary from asymptomatic to mild or severe painful episode. </a:t>
            </a:r>
            <a:endParaRPr sz="1300">
              <a:solidFill>
                <a:schemeClr val="dk1"/>
              </a:solidFill>
              <a:latin typeface="Cabin"/>
              <a:ea typeface="Cabin"/>
              <a:cs typeface="Cabin"/>
              <a:sym typeface="Cabin"/>
            </a:endParaRPr>
          </a:p>
          <a:p>
            <a:pPr indent="0" lvl="0" marL="0" rtl="0" algn="l">
              <a:spcBef>
                <a:spcPts val="0"/>
              </a:spcBef>
              <a:spcAft>
                <a:spcPts val="0"/>
              </a:spcAft>
              <a:buNone/>
            </a:pPr>
            <a:r>
              <a:rPr b="1" lang="en-GB" sz="1300">
                <a:solidFill>
                  <a:schemeClr val="dk1"/>
                </a:solidFill>
                <a:latin typeface="Cabin"/>
                <a:ea typeface="Cabin"/>
                <a:cs typeface="Cabin"/>
                <a:sym typeface="Cabin"/>
              </a:rPr>
              <a:t>  If </a:t>
            </a:r>
            <a:r>
              <a:rPr b="1" lang="en-GB" sz="1300">
                <a:solidFill>
                  <a:schemeClr val="dk1"/>
                </a:solidFill>
                <a:latin typeface="Cabin"/>
                <a:ea typeface="Cabin"/>
                <a:cs typeface="Cabin"/>
                <a:sym typeface="Cabin"/>
              </a:rPr>
              <a:t>symptoms</a:t>
            </a:r>
            <a:r>
              <a:rPr b="1" lang="en-GB" sz="1300">
                <a:solidFill>
                  <a:schemeClr val="dk1"/>
                </a:solidFill>
                <a:latin typeface="Cabin"/>
                <a:ea typeface="Cabin"/>
                <a:cs typeface="Cabin"/>
                <a:sym typeface="Cabin"/>
              </a:rPr>
              <a:t> are present (I.P. 2-12 days)</a:t>
            </a:r>
            <a:endParaRPr b="1" sz="1300">
              <a:solidFill>
                <a:schemeClr val="dk1"/>
              </a:solidFill>
              <a:latin typeface="Cabin"/>
              <a:ea typeface="Cabin"/>
              <a:cs typeface="Cabin"/>
              <a:sym typeface="Cabin"/>
            </a:endParaRPr>
          </a:p>
          <a:p>
            <a:pPr indent="0" lvl="0" marL="0" rtl="0" algn="l">
              <a:spcBef>
                <a:spcPts val="0"/>
              </a:spcBef>
              <a:spcAft>
                <a:spcPts val="0"/>
              </a:spcAft>
              <a:buNone/>
            </a:pPr>
            <a:r>
              <a:rPr b="1" lang="en-GB" sz="1300">
                <a:solidFill>
                  <a:schemeClr val="dk1"/>
                </a:solidFill>
                <a:latin typeface="Cabin"/>
                <a:ea typeface="Cabin"/>
                <a:cs typeface="Cabin"/>
                <a:sym typeface="Cabin"/>
              </a:rPr>
              <a:t>   they may include:</a:t>
            </a:r>
            <a:endParaRPr b="1"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Fever, Malaise, dysuria</a:t>
            </a:r>
            <a:endParaRPr sz="600">
              <a:solidFill>
                <a:schemeClr val="dk1"/>
              </a:solidFill>
              <a:latin typeface="Cabin"/>
              <a:ea typeface="Cabin"/>
              <a:cs typeface="Cabin"/>
              <a:sym typeface="Cabin"/>
            </a:endParaRPr>
          </a:p>
          <a:p>
            <a:pPr indent="0" lvl="0" marL="457200" rtl="0" algn="l">
              <a:spcBef>
                <a:spcPts val="0"/>
              </a:spcBef>
              <a:spcAft>
                <a:spcPts val="0"/>
              </a:spcAft>
              <a:buNone/>
            </a:pPr>
            <a:r>
              <a:t/>
            </a:r>
            <a:endParaRPr sz="6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Inguinal lymphadenopathy</a:t>
            </a:r>
            <a:endParaRPr sz="600">
              <a:solidFill>
                <a:schemeClr val="dk1"/>
              </a:solidFill>
              <a:latin typeface="Cabin"/>
              <a:ea typeface="Cabin"/>
              <a:cs typeface="Cabin"/>
              <a:sym typeface="Cabin"/>
            </a:endParaRPr>
          </a:p>
          <a:p>
            <a:pPr indent="0" lvl="0" marL="457200" rtl="0" algn="l">
              <a:spcBef>
                <a:spcPts val="0"/>
              </a:spcBef>
              <a:spcAft>
                <a:spcPts val="0"/>
              </a:spcAft>
              <a:buNone/>
            </a:pPr>
            <a:r>
              <a:t/>
            </a:r>
            <a:endParaRPr sz="6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rgbClr val="CC0000"/>
                </a:solidFill>
                <a:latin typeface="Cabin"/>
                <a:ea typeface="Cabin"/>
                <a:cs typeface="Cabin"/>
                <a:sym typeface="Cabin"/>
              </a:rPr>
              <a:t>Vesicular herpetic lesion</a:t>
            </a:r>
            <a:r>
              <a:rPr lang="en-GB" sz="1300">
                <a:solidFill>
                  <a:schemeClr val="dk1"/>
                </a:solidFill>
                <a:latin typeface="Cabin"/>
                <a:ea typeface="Cabin"/>
                <a:cs typeface="Cabin"/>
                <a:sym typeface="Cabin"/>
              </a:rPr>
              <a:t> or ulcer localized to the cervix, vagina, vulva or perineum of the female or the shaft of the penis in the male</a:t>
            </a:r>
            <a:r>
              <a:rPr lang="en-GB" sz="1300">
                <a:solidFill>
                  <a:srgbClr val="A64D79"/>
                </a:solidFill>
                <a:latin typeface="Cabin"/>
                <a:ea typeface="Cabin"/>
                <a:cs typeface="Cabin"/>
                <a:sym typeface="Cabin"/>
              </a:rPr>
              <a:t>.</a:t>
            </a:r>
            <a:endParaRPr sz="1300">
              <a:solidFill>
                <a:srgbClr val="A64D79"/>
              </a:solidFill>
              <a:latin typeface="Cabin"/>
              <a:ea typeface="Cabin"/>
              <a:cs typeface="Cabin"/>
              <a:sym typeface="Cabin"/>
            </a:endParaRPr>
          </a:p>
          <a:p>
            <a:pPr indent="-311150" lvl="0" marL="457200" rtl="0" algn="l">
              <a:spcBef>
                <a:spcPts val="0"/>
              </a:spcBef>
              <a:spcAft>
                <a:spcPts val="0"/>
              </a:spcAft>
              <a:buClr>
                <a:srgbClr val="000000"/>
              </a:buClr>
              <a:buSzPts val="1300"/>
              <a:buFont typeface="Cabin"/>
              <a:buChar char="●"/>
            </a:pPr>
            <a:r>
              <a:rPr lang="en-GB" sz="1300">
                <a:solidFill>
                  <a:schemeClr val="dk1"/>
                </a:solidFill>
                <a:latin typeface="Cabin"/>
                <a:ea typeface="Cabin"/>
                <a:cs typeface="Cabin"/>
                <a:sym typeface="Cabin"/>
              </a:rPr>
              <a:t>Aseptic meningitis have been observed in about 10% of cases as extra genital presentation</a:t>
            </a:r>
            <a:endParaRPr sz="1300">
              <a:latin typeface="Cabin"/>
              <a:ea typeface="Cabin"/>
              <a:cs typeface="Cabin"/>
              <a:sym typeface="Cabin"/>
            </a:endParaRPr>
          </a:p>
        </p:txBody>
      </p:sp>
      <p:sp>
        <p:nvSpPr>
          <p:cNvPr id="120" name="Google Shape;120;p16"/>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21" name="Google Shape;121;p16"/>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122" name="Google Shape;122;p16"/>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3</a:t>
            </a:r>
            <a:endParaRPr b="1" sz="1800">
              <a:solidFill>
                <a:srgbClr val="FFFFFF"/>
              </a:solidFill>
              <a:latin typeface="Cabin"/>
              <a:ea typeface="Cabin"/>
              <a:cs typeface="Cabin"/>
              <a:sym typeface="Cabin"/>
            </a:endParaRPr>
          </a:p>
        </p:txBody>
      </p:sp>
      <p:cxnSp>
        <p:nvCxnSpPr>
          <p:cNvPr id="123" name="Google Shape;123;p16"/>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124" name="Google Shape;124;p16"/>
          <p:cNvSpPr txBox="1"/>
          <p:nvPr/>
        </p:nvSpPr>
        <p:spPr>
          <a:xfrm>
            <a:off x="1245723" y="-34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Genital herpes</a:t>
            </a:r>
            <a:endParaRPr b="1" sz="3000">
              <a:solidFill>
                <a:srgbClr val="4F2F4F"/>
              </a:solidFill>
              <a:latin typeface="Cabin"/>
              <a:ea typeface="Cabin"/>
              <a:cs typeface="Cabin"/>
              <a:sym typeface="Cabin"/>
            </a:endParaRPr>
          </a:p>
        </p:txBody>
      </p:sp>
      <p:sp>
        <p:nvSpPr>
          <p:cNvPr id="125" name="Google Shape;125;p16"/>
          <p:cNvSpPr txBox="1"/>
          <p:nvPr/>
        </p:nvSpPr>
        <p:spPr>
          <a:xfrm>
            <a:off x="299225" y="978975"/>
            <a:ext cx="4740600" cy="5193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4C1130"/>
              </a:buClr>
              <a:buSzPts val="2000"/>
              <a:buFont typeface="Cabin"/>
              <a:buChar char="●"/>
            </a:pPr>
            <a:r>
              <a:rPr b="1" lang="en-GB" sz="2000">
                <a:solidFill>
                  <a:srgbClr val="4C1130"/>
                </a:solidFill>
                <a:latin typeface="Cabin"/>
                <a:ea typeface="Cabin"/>
                <a:cs typeface="Cabin"/>
                <a:sym typeface="Cabin"/>
              </a:rPr>
              <a:t>Clinical features of HSV-2 infection </a:t>
            </a:r>
            <a:endParaRPr b="1" sz="2000">
              <a:solidFill>
                <a:srgbClr val="4C1130"/>
              </a:solidFill>
              <a:latin typeface="Cabin"/>
              <a:ea typeface="Cabin"/>
              <a:cs typeface="Cabin"/>
              <a:sym typeface="Cabin"/>
            </a:endParaRPr>
          </a:p>
        </p:txBody>
      </p:sp>
      <p:sp>
        <p:nvSpPr>
          <p:cNvPr id="126" name="Google Shape;126;p16"/>
          <p:cNvSpPr txBox="1"/>
          <p:nvPr/>
        </p:nvSpPr>
        <p:spPr>
          <a:xfrm>
            <a:off x="445775" y="5978350"/>
            <a:ext cx="64944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Neonatal herpes infection</a:t>
            </a:r>
            <a:endParaRPr b="1" sz="3000">
              <a:solidFill>
                <a:srgbClr val="4F2F4F"/>
              </a:solidFill>
              <a:latin typeface="Cabin"/>
              <a:ea typeface="Cabin"/>
              <a:cs typeface="Cabin"/>
              <a:sym typeface="Cabin"/>
            </a:endParaRPr>
          </a:p>
        </p:txBody>
      </p:sp>
      <p:sp>
        <p:nvSpPr>
          <p:cNvPr id="127" name="Google Shape;127;p16"/>
          <p:cNvSpPr txBox="1"/>
          <p:nvPr/>
        </p:nvSpPr>
        <p:spPr>
          <a:xfrm>
            <a:off x="299225" y="6795900"/>
            <a:ext cx="6991200" cy="1207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Is not a common condition, but the </a:t>
            </a:r>
            <a:r>
              <a:rPr b="1" lang="en-GB" sz="1300">
                <a:solidFill>
                  <a:srgbClr val="CC0000"/>
                </a:solidFill>
                <a:latin typeface="Cabin"/>
                <a:ea typeface="Cabin"/>
                <a:cs typeface="Cabin"/>
                <a:sym typeface="Cabin"/>
              </a:rPr>
              <a:t>mortality is &gt;70%</a:t>
            </a:r>
            <a:r>
              <a:rPr lang="en-GB" sz="1300">
                <a:solidFill>
                  <a:schemeClr val="dk1"/>
                </a:solidFill>
                <a:latin typeface="Cabin"/>
                <a:ea typeface="Cabin"/>
                <a:cs typeface="Cabin"/>
                <a:sym typeface="Cabin"/>
              </a:rPr>
              <a:t> when it happens.</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It occurs </a:t>
            </a:r>
            <a:r>
              <a:rPr b="1" lang="en-GB" sz="1300">
                <a:solidFill>
                  <a:srgbClr val="CC0000"/>
                </a:solidFill>
                <a:latin typeface="Cabin"/>
                <a:ea typeface="Cabin"/>
                <a:cs typeface="Cabin"/>
                <a:sym typeface="Cabin"/>
              </a:rPr>
              <a:t>during labor and delivery</a:t>
            </a:r>
            <a:r>
              <a:rPr lang="en-GB" sz="1300">
                <a:solidFill>
                  <a:schemeClr val="dk1"/>
                </a:solidFill>
                <a:latin typeface="Cabin"/>
                <a:ea typeface="Cabin"/>
                <a:cs typeface="Cabin"/>
                <a:sym typeface="Cabin"/>
              </a:rPr>
              <a:t> </a:t>
            </a:r>
            <a:r>
              <a:rPr b="1" lang="en-GB" sz="1300">
                <a:solidFill>
                  <a:srgbClr val="CC0000"/>
                </a:solidFill>
                <a:latin typeface="Cabin"/>
                <a:ea typeface="Cabin"/>
                <a:cs typeface="Cabin"/>
                <a:sym typeface="Cabin"/>
              </a:rPr>
              <a:t>through the vaginal canal</a:t>
            </a:r>
            <a:r>
              <a:rPr lang="en-GB" sz="1300">
                <a:solidFill>
                  <a:schemeClr val="dk1"/>
                </a:solidFill>
                <a:latin typeface="Cabin"/>
                <a:ea typeface="Cabin"/>
                <a:cs typeface="Cabin"/>
                <a:sym typeface="Cabin"/>
              </a:rPr>
              <a:t> when a mother is having a </a:t>
            </a:r>
            <a:r>
              <a:rPr b="1" lang="en-GB" sz="1300">
                <a:solidFill>
                  <a:schemeClr val="dk1"/>
                </a:solidFill>
                <a:latin typeface="Cabin"/>
                <a:ea typeface="Cabin"/>
                <a:cs typeface="Cabin"/>
                <a:sym typeface="Cabin"/>
              </a:rPr>
              <a:t>primary active herpetic lesion</a:t>
            </a:r>
            <a:r>
              <a:rPr b="1" baseline="30000" lang="en-GB" sz="1300">
                <a:solidFill>
                  <a:schemeClr val="dk1"/>
                </a:solidFill>
                <a:latin typeface="Cabin"/>
                <a:ea typeface="Cabin"/>
                <a:cs typeface="Cabin"/>
                <a:sym typeface="Cabin"/>
              </a:rPr>
              <a:t>2</a:t>
            </a:r>
            <a:r>
              <a:rPr lang="en-GB" sz="1300">
                <a:solidFill>
                  <a:schemeClr val="dk1"/>
                </a:solidFill>
                <a:latin typeface="Cabin"/>
                <a:ea typeface="Cabin"/>
                <a:cs typeface="Cabin"/>
                <a:sym typeface="Cabin"/>
              </a:rPr>
              <a:t> and shedding the virus, also in small % as vertical transmission during pregnancy.  </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libri"/>
              <a:buChar char="●"/>
            </a:pPr>
            <a:r>
              <a:rPr lang="en-GB" sz="1300">
                <a:solidFill>
                  <a:schemeClr val="dk1"/>
                </a:solidFill>
                <a:latin typeface="Cabin"/>
                <a:ea typeface="Cabin"/>
                <a:cs typeface="Cabin"/>
                <a:sym typeface="Cabin"/>
              </a:rPr>
              <a:t>It may spread to other organs such as lungs, liver, brain</a:t>
            </a:r>
            <a:r>
              <a:rPr b="1" lang="en-GB" sz="1300">
                <a:solidFill>
                  <a:schemeClr val="dk1"/>
                </a:solidFill>
                <a:latin typeface="Cabin"/>
                <a:ea typeface="Cabin"/>
                <a:cs typeface="Cabin"/>
                <a:sym typeface="Cabin"/>
              </a:rPr>
              <a:t>.</a:t>
            </a:r>
            <a:endParaRPr b="1" sz="1300">
              <a:solidFill>
                <a:schemeClr val="dk1"/>
              </a:solidFill>
              <a:latin typeface="Cabin"/>
              <a:ea typeface="Cabin"/>
              <a:cs typeface="Cabin"/>
              <a:sym typeface="Cabin"/>
            </a:endParaRPr>
          </a:p>
        </p:txBody>
      </p:sp>
      <p:pic>
        <p:nvPicPr>
          <p:cNvPr id="128" name="Google Shape;128;p16"/>
          <p:cNvPicPr preferRelativeResize="0"/>
          <p:nvPr/>
        </p:nvPicPr>
        <p:blipFill>
          <a:blip r:embed="rId3">
            <a:alphaModFix/>
          </a:blip>
          <a:stretch>
            <a:fillRect/>
          </a:stretch>
        </p:blipFill>
        <p:spPr>
          <a:xfrm>
            <a:off x="521975" y="8232899"/>
            <a:ext cx="2003925" cy="1135275"/>
          </a:xfrm>
          <a:prstGeom prst="rect">
            <a:avLst/>
          </a:prstGeom>
          <a:noFill/>
          <a:ln>
            <a:noFill/>
          </a:ln>
        </p:spPr>
      </p:pic>
      <p:pic>
        <p:nvPicPr>
          <p:cNvPr id="129" name="Google Shape;129;p16"/>
          <p:cNvPicPr preferRelativeResize="0"/>
          <p:nvPr/>
        </p:nvPicPr>
        <p:blipFill rotWithShape="1">
          <a:blip r:embed="rId4">
            <a:alphaModFix/>
          </a:blip>
          <a:srcRect b="0" l="0" r="0" t="20559"/>
          <a:stretch/>
        </p:blipFill>
        <p:spPr>
          <a:xfrm>
            <a:off x="2906225" y="8176750"/>
            <a:ext cx="2003926" cy="1196701"/>
          </a:xfrm>
          <a:prstGeom prst="rect">
            <a:avLst/>
          </a:prstGeom>
          <a:noFill/>
          <a:ln>
            <a:noFill/>
          </a:ln>
        </p:spPr>
      </p:pic>
      <p:pic>
        <p:nvPicPr>
          <p:cNvPr id="130" name="Google Shape;130;p16"/>
          <p:cNvPicPr preferRelativeResize="0"/>
          <p:nvPr/>
        </p:nvPicPr>
        <p:blipFill>
          <a:blip r:embed="rId5">
            <a:alphaModFix/>
          </a:blip>
          <a:stretch>
            <a:fillRect/>
          </a:stretch>
        </p:blipFill>
        <p:spPr>
          <a:xfrm>
            <a:off x="5138050" y="8215075"/>
            <a:ext cx="2003925" cy="1135276"/>
          </a:xfrm>
          <a:prstGeom prst="rect">
            <a:avLst/>
          </a:prstGeom>
          <a:noFill/>
          <a:ln>
            <a:noFill/>
          </a:ln>
        </p:spPr>
      </p:pic>
      <p:sp>
        <p:nvSpPr>
          <p:cNvPr id="131" name="Google Shape;131;p16"/>
          <p:cNvSpPr txBox="1"/>
          <p:nvPr/>
        </p:nvSpPr>
        <p:spPr>
          <a:xfrm>
            <a:off x="4083613" y="2265650"/>
            <a:ext cx="3063600" cy="3258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Occurs after reactivation by environmental or physiological factors such as stress, exposure to U.V. light, menstruation, pregnancy or any condition that decreased the immunity.</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This can be as frequent as six or more episode a year, the attacks are </a:t>
            </a:r>
            <a:r>
              <a:rPr b="1" lang="en-GB" sz="1300">
                <a:solidFill>
                  <a:srgbClr val="CC0000"/>
                </a:solidFill>
                <a:latin typeface="Cabin"/>
                <a:ea typeface="Cabin"/>
                <a:cs typeface="Cabin"/>
                <a:sym typeface="Cabin"/>
              </a:rPr>
              <a:t>milder and shorter than primary episode</a:t>
            </a:r>
            <a:r>
              <a:rPr b="1" baseline="30000" lang="en-GB" sz="1300">
                <a:solidFill>
                  <a:srgbClr val="CC0000"/>
                </a:solidFill>
                <a:latin typeface="Cabin"/>
                <a:ea typeface="Cabin"/>
                <a:cs typeface="Cabin"/>
                <a:sym typeface="Cabin"/>
              </a:rPr>
              <a:t>1</a:t>
            </a:r>
            <a:r>
              <a:rPr b="1" lang="en-GB" sz="1300">
                <a:solidFill>
                  <a:srgbClr val="CC0000"/>
                </a:solidFill>
                <a:latin typeface="Cabin"/>
                <a:ea typeface="Cabin"/>
                <a:cs typeface="Cabin"/>
                <a:sym typeface="Cabin"/>
              </a:rPr>
              <a:t>.</a:t>
            </a:r>
            <a:endParaRPr b="1" sz="1300">
              <a:solidFill>
                <a:srgbClr val="CC0000"/>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Accompanied with the appearance of herpetic vesicles on the external genitalia.</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Symptoms may include pain and itching.</a:t>
            </a:r>
            <a:endParaRPr sz="1300">
              <a:solidFill>
                <a:schemeClr val="dk1"/>
              </a:solidFill>
              <a:latin typeface="Cabin"/>
              <a:ea typeface="Cabin"/>
              <a:cs typeface="Cabin"/>
              <a:sym typeface="Cabin"/>
            </a:endParaRPr>
          </a:p>
        </p:txBody>
      </p:sp>
      <p:sp>
        <p:nvSpPr>
          <p:cNvPr id="132" name="Google Shape;132;p16"/>
          <p:cNvSpPr/>
          <p:nvPr/>
        </p:nvSpPr>
        <p:spPr>
          <a:xfrm>
            <a:off x="408858" y="1690566"/>
            <a:ext cx="2359200" cy="583200"/>
          </a:xfrm>
          <a:prstGeom prst="snip2DiagRect">
            <a:avLst>
              <a:gd fmla="val 0" name="adj1"/>
              <a:gd fmla="val 16667" name="adj2"/>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Cabin"/>
                <a:ea typeface="Cabin"/>
                <a:cs typeface="Cabin"/>
                <a:sym typeface="Cabin"/>
              </a:rPr>
              <a:t>Primary genital infection</a:t>
            </a:r>
            <a:endParaRPr b="1" sz="1200">
              <a:solidFill>
                <a:srgbClr val="FFFFFF"/>
              </a:solidFill>
              <a:latin typeface="Cabin"/>
              <a:ea typeface="Cabin"/>
              <a:cs typeface="Cabin"/>
              <a:sym typeface="Cabin"/>
            </a:endParaRPr>
          </a:p>
        </p:txBody>
      </p:sp>
      <p:sp>
        <p:nvSpPr>
          <p:cNvPr id="133" name="Google Shape;133;p16"/>
          <p:cNvSpPr/>
          <p:nvPr/>
        </p:nvSpPr>
        <p:spPr>
          <a:xfrm>
            <a:off x="4066458" y="1690566"/>
            <a:ext cx="2359200" cy="583200"/>
          </a:xfrm>
          <a:prstGeom prst="snip2DiagRect">
            <a:avLst>
              <a:gd fmla="val 0" name="adj1"/>
              <a:gd fmla="val 16667" name="adj2"/>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Cabin"/>
                <a:ea typeface="Cabin"/>
                <a:cs typeface="Cabin"/>
                <a:sym typeface="Cabin"/>
              </a:rPr>
              <a:t>Recurrent genital infection</a:t>
            </a:r>
            <a:endParaRPr b="1">
              <a:solidFill>
                <a:schemeClr val="lt1"/>
              </a:solidFill>
              <a:latin typeface="Cabin"/>
              <a:ea typeface="Cabin"/>
              <a:cs typeface="Cabin"/>
              <a:sym typeface="Cabin"/>
            </a:endParaRPr>
          </a:p>
        </p:txBody>
      </p:sp>
      <p:cxnSp>
        <p:nvCxnSpPr>
          <p:cNvPr id="134" name="Google Shape;134;p16"/>
          <p:cNvCxnSpPr/>
          <p:nvPr/>
        </p:nvCxnSpPr>
        <p:spPr>
          <a:xfrm>
            <a:off x="1145539" y="6553922"/>
            <a:ext cx="5298300" cy="0"/>
          </a:xfrm>
          <a:prstGeom prst="straightConnector1">
            <a:avLst/>
          </a:prstGeom>
          <a:noFill/>
          <a:ln cap="flat" cmpd="sng" w="28575">
            <a:solidFill>
              <a:srgbClr val="4F2F4F"/>
            </a:solidFill>
            <a:prstDash val="solid"/>
            <a:round/>
            <a:headEnd len="med" w="med" type="oval"/>
            <a:tailEnd len="med" w="med" type="oval"/>
          </a:ln>
        </p:spPr>
      </p:cxnSp>
      <p:sp>
        <p:nvSpPr>
          <p:cNvPr id="135" name="Google Shape;135;p16"/>
          <p:cNvSpPr/>
          <p:nvPr/>
        </p:nvSpPr>
        <p:spPr>
          <a:xfrm flipH="1">
            <a:off x="4100" y="9874075"/>
            <a:ext cx="7589400" cy="824400"/>
          </a:xfrm>
          <a:prstGeom prst="snip1Rect">
            <a:avLst>
              <a:gd fmla="val 0" name="adj"/>
            </a:avLst>
          </a:prstGeom>
          <a:noFill/>
          <a:ln cap="flat" cmpd="sng" w="9525">
            <a:solidFill>
              <a:srgbClr val="4C113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999999"/>
                </a:solidFill>
                <a:latin typeface="Cabin"/>
                <a:ea typeface="Cabin"/>
                <a:cs typeface="Cabin"/>
                <a:sym typeface="Cabin"/>
              </a:rPr>
              <a:t>1</a:t>
            </a:r>
            <a:r>
              <a:rPr lang="en-GB" sz="900">
                <a:solidFill>
                  <a:srgbClr val="999999"/>
                </a:solidFill>
                <a:latin typeface="Cabin"/>
                <a:ea typeface="Cabin"/>
                <a:cs typeface="Cabin"/>
                <a:sym typeface="Cabin"/>
              </a:rPr>
              <a:t>-Recurrent Infections are typically milder and of shorter duration than in the primary episode due to the presence of circulating antibodies.</a:t>
            </a:r>
            <a:endParaRPr sz="900">
              <a:solidFill>
                <a:srgbClr val="999999"/>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rgbClr val="38761D"/>
                </a:solidFill>
                <a:latin typeface="Cabin"/>
                <a:ea typeface="Cabin"/>
                <a:cs typeface="Cabin"/>
                <a:sym typeface="Cabin"/>
              </a:rPr>
              <a:t>2- the risk is higher if the mother is having a primary infection than if she is having a recurrent infection </a:t>
            </a:r>
            <a:endParaRPr sz="900">
              <a:solidFill>
                <a:srgbClr val="38761D"/>
              </a:solidFill>
              <a:latin typeface="Cabin"/>
              <a:ea typeface="Cabin"/>
              <a:cs typeface="Cabin"/>
              <a:sym typeface="Cab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7"/>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41" name="Google Shape;141;p17"/>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142" name="Google Shape;142;p17"/>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4</a:t>
            </a:r>
            <a:endParaRPr b="1" sz="1800">
              <a:solidFill>
                <a:srgbClr val="FFFFFF"/>
              </a:solidFill>
              <a:latin typeface="Cabin"/>
              <a:ea typeface="Cabin"/>
              <a:cs typeface="Cabin"/>
              <a:sym typeface="Cabin"/>
            </a:endParaRPr>
          </a:p>
        </p:txBody>
      </p:sp>
      <p:cxnSp>
        <p:nvCxnSpPr>
          <p:cNvPr id="143" name="Google Shape;143;p17"/>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144" name="Google Shape;144;p17"/>
          <p:cNvSpPr txBox="1"/>
          <p:nvPr/>
        </p:nvSpPr>
        <p:spPr>
          <a:xfrm>
            <a:off x="1245723" y="-3400"/>
            <a:ext cx="48945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Genital herpes</a:t>
            </a:r>
            <a:endParaRPr b="1" sz="3000">
              <a:solidFill>
                <a:srgbClr val="4F2F4F"/>
              </a:solidFill>
              <a:latin typeface="Cabin"/>
              <a:ea typeface="Cabin"/>
              <a:cs typeface="Cabin"/>
              <a:sym typeface="Cabin"/>
            </a:endParaRPr>
          </a:p>
        </p:txBody>
      </p:sp>
      <p:graphicFrame>
        <p:nvGraphicFramePr>
          <p:cNvPr id="145" name="Google Shape;145;p17"/>
          <p:cNvGraphicFramePr/>
          <p:nvPr/>
        </p:nvGraphicFramePr>
        <p:xfrm>
          <a:off x="299163" y="3503438"/>
          <a:ext cx="3000000" cy="3000000"/>
        </p:xfrm>
        <a:graphic>
          <a:graphicData uri="http://schemas.openxmlformats.org/drawingml/2006/table">
            <a:tbl>
              <a:tblPr>
                <a:noFill/>
                <a:tableStyleId>{F52A6FF1-73F0-425D-A647-FC81166B8249}</a:tableStyleId>
              </a:tblPr>
              <a:tblGrid>
                <a:gridCol w="1296550"/>
                <a:gridCol w="2852225"/>
                <a:gridCol w="2842425"/>
              </a:tblGrid>
              <a:tr h="369475">
                <a:tc gridSpan="3">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LAB DIAGNOSIS</a:t>
                      </a:r>
                      <a:endParaRPr>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c hMerge="1"/>
                <a:tc hMerge="1"/>
              </a:tr>
              <a:tr h="360500">
                <a:tc>
                  <a:txBody>
                    <a:bodyPr/>
                    <a:lstStyle/>
                    <a:p>
                      <a:pPr indent="0" lvl="0" marL="0" rtl="0" algn="ctr">
                        <a:spcBef>
                          <a:spcPts val="0"/>
                        </a:spcBef>
                        <a:spcAft>
                          <a:spcPts val="0"/>
                        </a:spcAft>
                        <a:buNone/>
                      </a:pPr>
                      <a:r>
                        <a:rPr b="1" lang="en-GB" sz="1300">
                          <a:solidFill>
                            <a:srgbClr val="4F2F4F"/>
                          </a:solidFill>
                          <a:latin typeface="Cabin"/>
                          <a:ea typeface="Cabin"/>
                          <a:cs typeface="Cabin"/>
                          <a:sym typeface="Cabin"/>
                        </a:rPr>
                        <a:t>ELISA </a:t>
                      </a:r>
                      <a:r>
                        <a:rPr lang="en-GB" sz="1100">
                          <a:solidFill>
                            <a:srgbClr val="38761D"/>
                          </a:solidFill>
                          <a:latin typeface="Cabin"/>
                          <a:ea typeface="Cabin"/>
                          <a:cs typeface="Cabin"/>
                          <a:sym typeface="Cabin"/>
                        </a:rPr>
                        <a:t>main test for </a:t>
                      </a:r>
                      <a:r>
                        <a:rPr lang="en-GB" sz="1100">
                          <a:solidFill>
                            <a:srgbClr val="38761D"/>
                          </a:solidFill>
                          <a:latin typeface="Cabin"/>
                          <a:ea typeface="Cabin"/>
                          <a:cs typeface="Cabin"/>
                          <a:sym typeface="Cabin"/>
                        </a:rPr>
                        <a:t>diagnosis</a:t>
                      </a:r>
                      <a:endParaRPr sz="1100">
                        <a:solidFill>
                          <a:srgbClr val="38761D"/>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41260"/>
                      </a:srgbClr>
                    </a:solidFill>
                  </a:tcPr>
                </a:tc>
                <a:tc gridSpan="2">
                  <a:txBody>
                    <a:bodyPr/>
                    <a:lstStyle/>
                    <a:p>
                      <a:pPr indent="0" lvl="0" marL="0" rtl="0" algn="l">
                        <a:spcBef>
                          <a:spcPts val="0"/>
                        </a:spcBef>
                        <a:spcAft>
                          <a:spcPts val="0"/>
                        </a:spcAft>
                        <a:buNone/>
                      </a:pPr>
                      <a:r>
                        <a:rPr b="1" lang="en-GB" sz="1100">
                          <a:solidFill>
                            <a:srgbClr val="CC0000"/>
                          </a:solidFill>
                          <a:latin typeface="Cabin"/>
                          <a:ea typeface="Cabin"/>
                          <a:cs typeface="Cabin"/>
                          <a:sym typeface="Cabin"/>
                        </a:rPr>
                        <a:t>Serum sample</a:t>
                      </a:r>
                      <a:r>
                        <a:rPr lang="en-GB" sz="1100">
                          <a:latin typeface="Cabin"/>
                          <a:ea typeface="Cabin"/>
                          <a:cs typeface="Cabin"/>
                          <a:sym typeface="Cabin"/>
                        </a:rPr>
                        <a:t> is analyzed for detection the </a:t>
                      </a:r>
                      <a:r>
                        <a:rPr b="1" lang="en-GB" sz="1100">
                          <a:solidFill>
                            <a:srgbClr val="CC0000"/>
                          </a:solidFill>
                          <a:latin typeface="Cabin"/>
                          <a:ea typeface="Cabin"/>
                          <a:cs typeface="Cabin"/>
                          <a:sym typeface="Cabin"/>
                        </a:rPr>
                        <a:t>IgM Ab</a:t>
                      </a:r>
                      <a:endParaRPr b="1" sz="1100">
                        <a:solidFill>
                          <a:srgbClr val="CC0000"/>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FFFFFF"/>
                    </a:solidFill>
                  </a:tcPr>
                </a:tc>
                <a:tc hMerge="1"/>
              </a:tr>
              <a:tr h="593675">
                <a:tc>
                  <a:txBody>
                    <a:bodyPr/>
                    <a:lstStyle/>
                    <a:p>
                      <a:pPr indent="0" lvl="0" marL="0" marR="0" rtl="0" algn="ctr">
                        <a:lnSpc>
                          <a:spcPct val="100000"/>
                        </a:lnSpc>
                        <a:spcBef>
                          <a:spcPts val="0"/>
                        </a:spcBef>
                        <a:spcAft>
                          <a:spcPts val="0"/>
                        </a:spcAft>
                        <a:buNone/>
                      </a:pPr>
                      <a:r>
                        <a:rPr b="1" lang="en-GB" sz="1300">
                          <a:solidFill>
                            <a:srgbClr val="4F2F4F"/>
                          </a:solidFill>
                          <a:latin typeface="Cabin"/>
                          <a:ea typeface="Cabin"/>
                          <a:cs typeface="Cabin"/>
                          <a:sym typeface="Cabin"/>
                        </a:rPr>
                        <a:t>IF</a:t>
                      </a:r>
                      <a:r>
                        <a:rPr b="1" baseline="30000" lang="en-GB" sz="1300">
                          <a:solidFill>
                            <a:srgbClr val="4F2F4F"/>
                          </a:solidFill>
                          <a:latin typeface="Cabin"/>
                          <a:ea typeface="Cabin"/>
                          <a:cs typeface="Cabin"/>
                          <a:sym typeface="Cabin"/>
                        </a:rPr>
                        <a:t>2</a:t>
                      </a:r>
                      <a:endParaRPr b="1" baseline="30000" sz="1300">
                        <a:solidFill>
                          <a:srgbClr val="4F2F4F"/>
                        </a:solidFill>
                        <a:latin typeface="Cabin"/>
                        <a:ea typeface="Cabin"/>
                        <a:cs typeface="Cabin"/>
                        <a:sym typeface="Cabin"/>
                      </a:endParaRPr>
                    </a:p>
                    <a:p>
                      <a:pPr indent="0" lvl="0" marL="0" marR="0" rtl="0" algn="ctr">
                        <a:lnSpc>
                          <a:spcPct val="100000"/>
                        </a:lnSpc>
                        <a:spcBef>
                          <a:spcPts val="0"/>
                        </a:spcBef>
                        <a:spcAft>
                          <a:spcPts val="0"/>
                        </a:spcAft>
                        <a:buClr>
                          <a:srgbClr val="000000"/>
                        </a:buClr>
                        <a:buSzPts val="1100"/>
                        <a:buFont typeface="Arial"/>
                        <a:buNone/>
                      </a:pPr>
                      <a:r>
                        <a:rPr b="1" lang="en-GB" sz="800">
                          <a:solidFill>
                            <a:srgbClr val="4F2F4F"/>
                          </a:solidFill>
                          <a:latin typeface="Cabin"/>
                          <a:ea typeface="Cabin"/>
                          <a:cs typeface="Cabin"/>
                          <a:sym typeface="Cabin"/>
                        </a:rPr>
                        <a:t>(</a:t>
                      </a:r>
                      <a:r>
                        <a:rPr b="1" lang="en-GB" sz="800">
                          <a:solidFill>
                            <a:srgbClr val="4F2F4F"/>
                          </a:solidFill>
                          <a:latin typeface="Cabin"/>
                          <a:ea typeface="Cabin"/>
                          <a:cs typeface="Cabin"/>
                          <a:sym typeface="Cabin"/>
                        </a:rPr>
                        <a:t>Direct immunofluorescence)</a:t>
                      </a:r>
                      <a:endParaRPr b="1" sz="800">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41260"/>
                      </a:srgbClr>
                    </a:solidFill>
                  </a:tcPr>
                </a:tc>
                <a:tc gridSpan="2">
                  <a:txBody>
                    <a:bodyPr/>
                    <a:lstStyle/>
                    <a:p>
                      <a:pPr indent="0" lvl="0" marL="0" rtl="0" algn="l">
                        <a:spcBef>
                          <a:spcPts val="0"/>
                        </a:spcBef>
                        <a:spcAft>
                          <a:spcPts val="0"/>
                        </a:spcAft>
                        <a:buClr>
                          <a:srgbClr val="000000"/>
                        </a:buClr>
                        <a:buSzPts val="1100"/>
                        <a:buFont typeface="Arial"/>
                        <a:buNone/>
                      </a:pPr>
                      <a:r>
                        <a:rPr lang="en-GB" sz="1100">
                          <a:latin typeface="Cabin"/>
                          <a:ea typeface="Cabin"/>
                          <a:cs typeface="Cabin"/>
                          <a:sym typeface="Cabin"/>
                        </a:rPr>
                        <a:t>Scraping of the base of the </a:t>
                      </a:r>
                      <a:r>
                        <a:rPr b="1" lang="en-GB" sz="1100">
                          <a:solidFill>
                            <a:srgbClr val="CC0000"/>
                          </a:solidFill>
                          <a:latin typeface="Cabin"/>
                          <a:ea typeface="Cabin"/>
                          <a:cs typeface="Cabin"/>
                          <a:sym typeface="Cabin"/>
                        </a:rPr>
                        <a:t>lesion sample</a:t>
                      </a:r>
                      <a:r>
                        <a:rPr lang="en-GB" sz="1100">
                          <a:latin typeface="Cabin"/>
                          <a:ea typeface="Cabin"/>
                          <a:cs typeface="Cabin"/>
                          <a:sym typeface="Cabin"/>
                        </a:rPr>
                        <a:t> or vesicle fluid sample is analyzed for detection the </a:t>
                      </a:r>
                      <a:r>
                        <a:rPr b="1" lang="en-GB" sz="1100">
                          <a:solidFill>
                            <a:srgbClr val="CC0000"/>
                          </a:solidFill>
                          <a:latin typeface="Cabin"/>
                          <a:ea typeface="Cabin"/>
                          <a:cs typeface="Cabin"/>
                          <a:sym typeface="Cabin"/>
                        </a:rPr>
                        <a:t>viral Ag</a:t>
                      </a:r>
                      <a:r>
                        <a:rPr lang="en-GB" sz="1100">
                          <a:latin typeface="Cabin"/>
                          <a:ea typeface="Cabin"/>
                          <a:cs typeface="Cabin"/>
                          <a:sym typeface="Cabin"/>
                        </a:rPr>
                        <a:t>.</a:t>
                      </a:r>
                      <a:endParaRPr sz="1100">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c hMerge="1"/>
              </a:tr>
              <a:tr h="360500">
                <a:tc>
                  <a:txBody>
                    <a:bodyPr/>
                    <a:lstStyle/>
                    <a:p>
                      <a:pPr indent="0" lvl="0" marL="0" marR="0" rtl="0" algn="ctr">
                        <a:lnSpc>
                          <a:spcPct val="100000"/>
                        </a:lnSpc>
                        <a:spcBef>
                          <a:spcPts val="0"/>
                        </a:spcBef>
                        <a:spcAft>
                          <a:spcPts val="0"/>
                        </a:spcAft>
                        <a:buNone/>
                      </a:pPr>
                      <a:r>
                        <a:rPr b="1" lang="en-GB" sz="1300">
                          <a:solidFill>
                            <a:srgbClr val="4F2F4F"/>
                          </a:solidFill>
                          <a:latin typeface="Cabin"/>
                          <a:ea typeface="Cabin"/>
                          <a:cs typeface="Cabin"/>
                          <a:sym typeface="Cabin"/>
                        </a:rPr>
                        <a:t>PCR</a:t>
                      </a:r>
                      <a:r>
                        <a:rPr b="1" baseline="30000" lang="en-GB" sz="1300">
                          <a:solidFill>
                            <a:srgbClr val="4F2F4F"/>
                          </a:solidFill>
                          <a:latin typeface="Cabin"/>
                          <a:ea typeface="Cabin"/>
                          <a:cs typeface="Cabin"/>
                          <a:sym typeface="Cabin"/>
                        </a:rPr>
                        <a:t>1</a:t>
                      </a:r>
                      <a:endParaRPr b="1" baseline="30000" sz="800">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41260"/>
                      </a:srgbClr>
                    </a:solidFill>
                  </a:tcPr>
                </a:tc>
                <a:tc gridSpan="2">
                  <a:txBody>
                    <a:bodyPr/>
                    <a:lstStyle/>
                    <a:p>
                      <a:pPr indent="0" lvl="0" marL="0" rtl="0" algn="l">
                        <a:spcBef>
                          <a:spcPts val="0"/>
                        </a:spcBef>
                        <a:spcAft>
                          <a:spcPts val="0"/>
                        </a:spcAft>
                        <a:buClr>
                          <a:schemeClr val="dk1"/>
                        </a:buClr>
                        <a:buSzPts val="1100"/>
                        <a:buFont typeface="Arial"/>
                        <a:buNone/>
                      </a:pPr>
                      <a:r>
                        <a:rPr lang="en-GB" sz="1100">
                          <a:solidFill>
                            <a:schemeClr val="dk1"/>
                          </a:solidFill>
                          <a:latin typeface="Cabin"/>
                          <a:ea typeface="Cabin"/>
                          <a:cs typeface="Cabin"/>
                          <a:sym typeface="Cabin"/>
                        </a:rPr>
                        <a:t>CSF sample in case of neonatal herpes.</a:t>
                      </a:r>
                      <a:endParaRPr sz="1100">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c hMerge="1"/>
              </a:tr>
              <a:tr h="817900">
                <a:tc>
                  <a:txBody>
                    <a:bodyPr/>
                    <a:lstStyle/>
                    <a:p>
                      <a:pPr indent="0" lvl="0" marL="0" marR="0" rtl="0" algn="ctr">
                        <a:lnSpc>
                          <a:spcPct val="100000"/>
                        </a:lnSpc>
                        <a:spcBef>
                          <a:spcPts val="0"/>
                        </a:spcBef>
                        <a:spcAft>
                          <a:spcPts val="0"/>
                        </a:spcAft>
                        <a:buNone/>
                      </a:pPr>
                      <a:r>
                        <a:rPr b="1" lang="en-GB" sz="1300">
                          <a:solidFill>
                            <a:srgbClr val="4F2F4F"/>
                          </a:solidFill>
                          <a:latin typeface="Cabin"/>
                          <a:ea typeface="Cabin"/>
                          <a:cs typeface="Cabin"/>
                          <a:sym typeface="Cabin"/>
                        </a:rPr>
                        <a:t>Tissue culture</a:t>
                      </a:r>
                      <a:endParaRPr b="1" sz="1300">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41260"/>
                      </a:srgbClr>
                    </a:solidFill>
                  </a:tcPr>
                </a:tc>
                <a:tc gridSpan="2">
                  <a:txBody>
                    <a:bodyPr/>
                    <a:lstStyle/>
                    <a:p>
                      <a:pPr indent="0" lvl="0" marL="0" rtl="0" algn="l">
                        <a:spcBef>
                          <a:spcPts val="0"/>
                        </a:spcBef>
                        <a:spcAft>
                          <a:spcPts val="0"/>
                        </a:spcAft>
                        <a:buNone/>
                      </a:pPr>
                      <a:r>
                        <a:rPr lang="en-GB" sz="1100">
                          <a:solidFill>
                            <a:schemeClr val="dk1"/>
                          </a:solidFill>
                          <a:latin typeface="Cabin"/>
                          <a:ea typeface="Cabin"/>
                          <a:cs typeface="Cabin"/>
                          <a:sym typeface="Cabin"/>
                        </a:rPr>
                        <a:t>vesicle fluid sample is cultured in cell line </a:t>
                      </a:r>
                      <a:r>
                        <a:rPr b="1" lang="en-GB" sz="1100">
                          <a:solidFill>
                            <a:schemeClr val="dk1"/>
                          </a:solidFill>
                          <a:latin typeface="Cabin"/>
                          <a:ea typeface="Cabin"/>
                          <a:cs typeface="Cabin"/>
                          <a:sym typeface="Cabin"/>
                        </a:rPr>
                        <a:t>(Vero or Hep-2 cells)</a:t>
                      </a:r>
                      <a:r>
                        <a:rPr lang="en-GB" sz="1100">
                          <a:solidFill>
                            <a:schemeClr val="dk1"/>
                          </a:solidFill>
                          <a:latin typeface="Cabin"/>
                          <a:ea typeface="Cabin"/>
                          <a:cs typeface="Cabin"/>
                          <a:sym typeface="Cabin"/>
                        </a:rPr>
                        <a:t> and then identified by the following:</a:t>
                      </a:r>
                      <a:endParaRPr sz="1100">
                        <a:solidFill>
                          <a:schemeClr val="dk1"/>
                        </a:solidFill>
                        <a:latin typeface="Cabin"/>
                        <a:ea typeface="Cabin"/>
                        <a:cs typeface="Cabin"/>
                        <a:sym typeface="Cabin"/>
                      </a:endParaRPr>
                    </a:p>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Observe the viral CPE </a:t>
                      </a:r>
                      <a:r>
                        <a:rPr lang="en-GB" sz="1100">
                          <a:solidFill>
                            <a:srgbClr val="999999"/>
                          </a:solidFill>
                          <a:latin typeface="Cabin"/>
                          <a:ea typeface="Cabin"/>
                          <a:cs typeface="Cabin"/>
                          <a:sym typeface="Cabin"/>
                        </a:rPr>
                        <a:t>( cytopathic effect )</a:t>
                      </a:r>
                      <a:endParaRPr sz="1100">
                        <a:solidFill>
                          <a:srgbClr val="999999"/>
                        </a:solidFill>
                        <a:latin typeface="Cabin"/>
                        <a:ea typeface="Cabin"/>
                        <a:cs typeface="Cabin"/>
                        <a:sym typeface="Cabin"/>
                      </a:endParaRPr>
                    </a:p>
                    <a:p>
                      <a:pPr indent="-298450" lvl="0" marL="457200" rtl="0" algn="l">
                        <a:spcBef>
                          <a:spcPts val="0"/>
                        </a:spcBef>
                        <a:spcAft>
                          <a:spcPts val="0"/>
                        </a:spcAft>
                        <a:buClr>
                          <a:srgbClr val="CC0000"/>
                        </a:buClr>
                        <a:buSzPts val="1100"/>
                        <a:buFont typeface="Cabin"/>
                        <a:buChar char="●"/>
                      </a:pPr>
                      <a:r>
                        <a:rPr b="1" lang="en-GB" sz="1100">
                          <a:solidFill>
                            <a:srgbClr val="CC0000"/>
                          </a:solidFill>
                          <a:latin typeface="Cabin"/>
                          <a:ea typeface="Cabin"/>
                          <a:cs typeface="Cabin"/>
                          <a:sym typeface="Cabin"/>
                        </a:rPr>
                        <a:t>Direct immunofluorescence (IF)</a:t>
                      </a:r>
                      <a:endParaRPr b="1" baseline="30000" sz="1100">
                        <a:solidFill>
                          <a:srgbClr val="CC0000"/>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c hMerge="1"/>
              </a:tr>
              <a:tr h="656475">
                <a:tc>
                  <a:txBody>
                    <a:bodyPr/>
                    <a:lstStyle/>
                    <a:p>
                      <a:pPr indent="0" lvl="0" marL="0" rtl="0" algn="ctr">
                        <a:spcBef>
                          <a:spcPts val="0"/>
                        </a:spcBef>
                        <a:spcAft>
                          <a:spcPts val="0"/>
                        </a:spcAft>
                        <a:buClr>
                          <a:schemeClr val="dk1"/>
                        </a:buClr>
                        <a:buSzPts val="1100"/>
                        <a:buFont typeface="Arial"/>
                        <a:buNone/>
                      </a:pPr>
                      <a:r>
                        <a:rPr b="1" lang="en-GB" sz="1300">
                          <a:solidFill>
                            <a:srgbClr val="999999"/>
                          </a:solidFill>
                          <a:latin typeface="Cabin"/>
                          <a:ea typeface="Cabin"/>
                          <a:cs typeface="Cabin"/>
                          <a:sym typeface="Cabin"/>
                        </a:rPr>
                        <a:t>Tzanck smear</a:t>
                      </a:r>
                      <a:endParaRPr b="1" sz="1300">
                        <a:solidFill>
                          <a:srgbClr val="999999"/>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41260"/>
                      </a:srgbClr>
                    </a:solidFill>
                  </a:tcPr>
                </a:tc>
                <a:tc gridSpan="2">
                  <a:txBody>
                    <a:bodyPr/>
                    <a:lstStyle/>
                    <a:p>
                      <a:pPr indent="0" lvl="0" marL="0" rtl="0" algn="l">
                        <a:spcBef>
                          <a:spcPts val="0"/>
                        </a:spcBef>
                        <a:spcAft>
                          <a:spcPts val="0"/>
                        </a:spcAft>
                        <a:buClr>
                          <a:schemeClr val="dk1"/>
                        </a:buClr>
                        <a:buSzPts val="1100"/>
                        <a:buFont typeface="Arial"/>
                        <a:buNone/>
                      </a:pPr>
                      <a:r>
                        <a:rPr lang="en-GB" sz="1100">
                          <a:solidFill>
                            <a:srgbClr val="999999"/>
                          </a:solidFill>
                          <a:latin typeface="Cabin"/>
                          <a:ea typeface="Cabin"/>
                          <a:cs typeface="Cabin"/>
                          <a:sym typeface="Cabin"/>
                        </a:rPr>
                        <a:t>A rapid diagnosis can be made from skin lesion by using Tzanck smear ,in which:</a:t>
                      </a:r>
                      <a:endParaRPr sz="1100">
                        <a:solidFill>
                          <a:srgbClr val="999999"/>
                        </a:solidFill>
                        <a:latin typeface="Cabin"/>
                        <a:ea typeface="Cabin"/>
                        <a:cs typeface="Cabin"/>
                        <a:sym typeface="Cabin"/>
                      </a:endParaRPr>
                    </a:p>
                    <a:p>
                      <a:pPr indent="-298450" lvl="0" marL="457200" rtl="0" algn="l">
                        <a:spcBef>
                          <a:spcPts val="0"/>
                        </a:spcBef>
                        <a:spcAft>
                          <a:spcPts val="0"/>
                        </a:spcAft>
                        <a:buClr>
                          <a:srgbClr val="999999"/>
                        </a:buClr>
                        <a:buSzPts val="1100"/>
                        <a:buFont typeface="Cabin"/>
                        <a:buChar char="●"/>
                      </a:pPr>
                      <a:r>
                        <a:rPr lang="en-GB" sz="1100">
                          <a:solidFill>
                            <a:srgbClr val="999999"/>
                          </a:solidFill>
                          <a:latin typeface="Cabin"/>
                          <a:ea typeface="Cabin"/>
                          <a:cs typeface="Cabin"/>
                          <a:sym typeface="Cabin"/>
                        </a:rPr>
                        <a:t>Cells from the base of the vesicle are stained with Giemsa stain</a:t>
                      </a:r>
                      <a:endParaRPr sz="1100">
                        <a:solidFill>
                          <a:srgbClr val="999999"/>
                        </a:solidFill>
                        <a:latin typeface="Cabin"/>
                        <a:ea typeface="Cabin"/>
                        <a:cs typeface="Cabin"/>
                        <a:sym typeface="Cabin"/>
                      </a:endParaRPr>
                    </a:p>
                    <a:p>
                      <a:pPr indent="-298450" lvl="0" marL="457200" rtl="0" algn="l">
                        <a:spcBef>
                          <a:spcPts val="0"/>
                        </a:spcBef>
                        <a:spcAft>
                          <a:spcPts val="0"/>
                        </a:spcAft>
                        <a:buClr>
                          <a:srgbClr val="999999"/>
                        </a:buClr>
                        <a:buSzPts val="1100"/>
                        <a:buFont typeface="Cabin"/>
                        <a:buChar char="●"/>
                      </a:pPr>
                      <a:r>
                        <a:rPr lang="en-GB" sz="1100">
                          <a:solidFill>
                            <a:srgbClr val="999999"/>
                          </a:solidFill>
                          <a:latin typeface="Cabin"/>
                          <a:ea typeface="Cabin"/>
                          <a:cs typeface="Cabin"/>
                          <a:sym typeface="Cabin"/>
                        </a:rPr>
                        <a:t>The presence of multinucleated giant cells and cowdry type A intranuclear inclusions suggests herpes virus infection. </a:t>
                      </a:r>
                      <a:endParaRPr sz="1100">
                        <a:solidFill>
                          <a:srgbClr val="999999"/>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c hMerge="1"/>
              </a:tr>
              <a:tr h="369475">
                <a:tc gridSpan="3">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Management</a:t>
                      </a:r>
                      <a:endParaRPr b="1">
                        <a:solidFill>
                          <a:srgbClr val="FFFFF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c hMerge="1"/>
                <a:tc hMerge="1"/>
              </a:tr>
              <a:tr h="1248375">
                <a:tc gridSpan="3">
                  <a:txBody>
                    <a:bodyPr/>
                    <a:lstStyle/>
                    <a:p>
                      <a:pPr indent="-298450" lvl="0" marL="914400" rtl="0" algn="l">
                        <a:lnSpc>
                          <a:spcPct val="115000"/>
                        </a:lnSpc>
                        <a:spcBef>
                          <a:spcPts val="0"/>
                        </a:spcBef>
                        <a:spcAft>
                          <a:spcPts val="0"/>
                        </a:spcAft>
                        <a:buSzPts val="1100"/>
                        <a:buFont typeface="Cabin"/>
                        <a:buChar char="○"/>
                      </a:pPr>
                      <a:r>
                        <a:rPr b="1" lang="en-GB" sz="1100">
                          <a:latin typeface="Cabin"/>
                          <a:ea typeface="Cabin"/>
                          <a:cs typeface="Cabin"/>
                          <a:sym typeface="Cabin"/>
                        </a:rPr>
                        <a:t>No vaccine is available</a:t>
                      </a:r>
                      <a:r>
                        <a:rPr lang="en-GB" sz="1100">
                          <a:latin typeface="Cabin"/>
                          <a:ea typeface="Cabin"/>
                          <a:cs typeface="Cabin"/>
                          <a:sym typeface="Cabin"/>
                        </a:rPr>
                        <a:t> to prevent HSV-2 infection, and thus the best way to control the HSV infection is by: </a:t>
                      </a:r>
                      <a:endParaRPr sz="1100">
                        <a:latin typeface="Cabin"/>
                        <a:ea typeface="Cabin"/>
                        <a:cs typeface="Cabin"/>
                        <a:sym typeface="Cabin"/>
                      </a:endParaRPr>
                    </a:p>
                    <a:p>
                      <a:pPr indent="-298450" lvl="0" marL="914400" rtl="0" algn="l">
                        <a:lnSpc>
                          <a:spcPct val="115000"/>
                        </a:lnSpc>
                        <a:spcBef>
                          <a:spcPts val="0"/>
                        </a:spcBef>
                        <a:spcAft>
                          <a:spcPts val="0"/>
                        </a:spcAft>
                        <a:buSzPts val="1100"/>
                        <a:buFont typeface="Cabin"/>
                        <a:buChar char="○"/>
                      </a:pPr>
                      <a:r>
                        <a:rPr lang="en-GB" sz="1100">
                          <a:latin typeface="Cabin"/>
                          <a:ea typeface="Cabin"/>
                          <a:cs typeface="Cabin"/>
                          <a:sym typeface="Cabin"/>
                        </a:rPr>
                        <a:t>Avoid sexual contact with infected individuals.</a:t>
                      </a:r>
                      <a:endParaRPr sz="1100">
                        <a:latin typeface="Cabin"/>
                        <a:ea typeface="Cabin"/>
                        <a:cs typeface="Cabin"/>
                        <a:sym typeface="Cabin"/>
                      </a:endParaRPr>
                    </a:p>
                    <a:p>
                      <a:pPr indent="-298450" lvl="0" marL="914400" rtl="0" algn="l">
                        <a:lnSpc>
                          <a:spcPct val="115000"/>
                        </a:lnSpc>
                        <a:spcBef>
                          <a:spcPts val="0"/>
                        </a:spcBef>
                        <a:spcAft>
                          <a:spcPts val="0"/>
                        </a:spcAft>
                        <a:buSzPts val="1100"/>
                        <a:buFont typeface="Cabin"/>
                        <a:buChar char="○"/>
                      </a:pPr>
                      <a:r>
                        <a:rPr lang="en-GB" sz="1100">
                          <a:latin typeface="Cabin"/>
                          <a:ea typeface="Cabin"/>
                          <a:cs typeface="Cabin"/>
                          <a:sym typeface="Cabin"/>
                        </a:rPr>
                        <a:t>Abstain from making prohibited relations.</a:t>
                      </a:r>
                      <a:endParaRPr sz="1100">
                        <a:latin typeface="Cabin"/>
                        <a:ea typeface="Cabin"/>
                        <a:cs typeface="Cabin"/>
                        <a:sym typeface="Cabin"/>
                      </a:endParaRPr>
                    </a:p>
                    <a:p>
                      <a:pPr indent="-298450" lvl="0" marL="914400" rtl="0" algn="l">
                        <a:lnSpc>
                          <a:spcPct val="115000"/>
                        </a:lnSpc>
                        <a:spcBef>
                          <a:spcPts val="0"/>
                        </a:spcBef>
                        <a:spcAft>
                          <a:spcPts val="0"/>
                        </a:spcAft>
                        <a:buSzPts val="1100"/>
                        <a:buFont typeface="Cabin"/>
                        <a:buChar char="○"/>
                      </a:pPr>
                      <a:r>
                        <a:rPr lang="en-GB" sz="1100">
                          <a:latin typeface="Cabin"/>
                          <a:ea typeface="Cabin"/>
                          <a:cs typeface="Cabin"/>
                          <a:sym typeface="Cabin"/>
                        </a:rPr>
                        <a:t>Note: Condoms are not 100% protective against genital herpes infection</a:t>
                      </a:r>
                      <a:endParaRPr baseline="30000" sz="1100">
                        <a:latin typeface="Cabin"/>
                        <a:ea typeface="Cabin"/>
                        <a:cs typeface="Cabin"/>
                        <a:sym typeface="Cabin"/>
                      </a:endParaRPr>
                    </a:p>
                    <a:p>
                      <a:pPr indent="-298450" lvl="0" marL="914400" rtl="0" algn="l">
                        <a:lnSpc>
                          <a:spcPct val="115000"/>
                        </a:lnSpc>
                        <a:spcBef>
                          <a:spcPts val="0"/>
                        </a:spcBef>
                        <a:spcAft>
                          <a:spcPts val="0"/>
                        </a:spcAft>
                        <a:buSzPts val="1100"/>
                        <a:buFont typeface="Cabin"/>
                        <a:buChar char="○"/>
                      </a:pPr>
                      <a:r>
                        <a:rPr lang="en-GB" sz="1100">
                          <a:latin typeface="Cabin"/>
                          <a:ea typeface="Cabin"/>
                          <a:cs typeface="Cabin"/>
                          <a:sym typeface="Cabin"/>
                        </a:rPr>
                        <a:t>Cesarean section is recommended for women who are having genital herpetic lesion.</a:t>
                      </a:r>
                      <a:endParaRPr sz="1100">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c hMerge="1"/>
                <a:tc hMerge="1"/>
              </a:tr>
              <a:tr h="369475">
                <a:tc gridSpan="3">
                  <a:txBody>
                    <a:bodyPr/>
                    <a:lstStyle/>
                    <a:p>
                      <a:pPr indent="0" lvl="0" marL="0" rtl="0" algn="ctr">
                        <a:spcBef>
                          <a:spcPts val="0"/>
                        </a:spcBef>
                        <a:spcAft>
                          <a:spcPts val="0"/>
                        </a:spcAft>
                        <a:buClr>
                          <a:schemeClr val="dk1"/>
                        </a:buClr>
                        <a:buSzPts val="1100"/>
                        <a:buFont typeface="Arial"/>
                        <a:buNone/>
                      </a:pPr>
                      <a:r>
                        <a:rPr b="1" lang="en-GB">
                          <a:solidFill>
                            <a:schemeClr val="lt1"/>
                          </a:solidFill>
                          <a:latin typeface="Cabin"/>
                          <a:ea typeface="Cabin"/>
                          <a:cs typeface="Cabin"/>
                          <a:sym typeface="Cabin"/>
                        </a:rPr>
                        <a:t>Treatment</a:t>
                      </a:r>
                      <a:endParaRPr>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c hMerge="1"/>
                <a:tc hMerge="1"/>
              </a:tr>
              <a:tr h="656475">
                <a:tc gridSpan="3">
                  <a:txBody>
                    <a:bodyPr/>
                    <a:lstStyle/>
                    <a:p>
                      <a:pPr indent="-298450" lvl="0" marL="457200" rtl="0" algn="l">
                        <a:spcBef>
                          <a:spcPts val="0"/>
                        </a:spcBef>
                        <a:spcAft>
                          <a:spcPts val="0"/>
                        </a:spcAft>
                        <a:buClr>
                          <a:srgbClr val="CC0000"/>
                        </a:buClr>
                        <a:buSzPts val="1100"/>
                        <a:buFont typeface="Cabin"/>
                        <a:buChar char="●"/>
                      </a:pPr>
                      <a:r>
                        <a:rPr b="1" lang="en-GB" sz="1100">
                          <a:solidFill>
                            <a:srgbClr val="CC0000"/>
                          </a:solidFill>
                          <a:latin typeface="Cabin"/>
                          <a:ea typeface="Cabin"/>
                          <a:cs typeface="Cabin"/>
                          <a:sym typeface="Cabin"/>
                        </a:rPr>
                        <a:t>Acyclovir: The 1st choice therapy, and suitable for pregnant women.</a:t>
                      </a:r>
                      <a:endParaRPr b="1" sz="1100">
                        <a:solidFill>
                          <a:srgbClr val="CC0000"/>
                        </a:solidFill>
                        <a:latin typeface="Cabin"/>
                        <a:ea typeface="Cabin"/>
                        <a:cs typeface="Cabin"/>
                        <a:sym typeface="Cabin"/>
                      </a:endParaRPr>
                    </a:p>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Famciclovir</a:t>
                      </a:r>
                      <a:endParaRPr sz="1100">
                        <a:solidFill>
                          <a:schemeClr val="dk1"/>
                        </a:solidFill>
                        <a:latin typeface="Cabin"/>
                        <a:ea typeface="Cabin"/>
                        <a:cs typeface="Cabin"/>
                        <a:sym typeface="Cabin"/>
                      </a:endParaRPr>
                    </a:p>
                    <a:p>
                      <a:pPr indent="-298450" lvl="0" marL="457200" rtl="0" algn="l">
                        <a:spcBef>
                          <a:spcPts val="0"/>
                        </a:spcBef>
                        <a:spcAft>
                          <a:spcPts val="0"/>
                        </a:spcAft>
                        <a:buClr>
                          <a:schemeClr val="dk1"/>
                        </a:buClr>
                        <a:buSzPts val="1100"/>
                        <a:buFont typeface="Cabin"/>
                        <a:buChar char="●"/>
                      </a:pPr>
                      <a:r>
                        <a:rPr lang="en-GB" sz="1100">
                          <a:solidFill>
                            <a:schemeClr val="dk1"/>
                          </a:solidFill>
                          <a:latin typeface="Cabin"/>
                          <a:ea typeface="Cabin"/>
                          <a:cs typeface="Cabin"/>
                          <a:sym typeface="Cabin"/>
                        </a:rPr>
                        <a:t>Valacyclovir</a:t>
                      </a:r>
                      <a:endParaRPr sz="1100">
                        <a:solidFill>
                          <a:schemeClr val="dk1"/>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c hMerge="1"/>
                <a:tc hMerge="1"/>
              </a:tr>
            </a:tbl>
          </a:graphicData>
        </a:graphic>
      </p:graphicFrame>
      <p:sp>
        <p:nvSpPr>
          <p:cNvPr id="146" name="Google Shape;146;p17"/>
          <p:cNvSpPr txBox="1"/>
          <p:nvPr/>
        </p:nvSpPr>
        <p:spPr>
          <a:xfrm rot="-5400000">
            <a:off x="3711983" y="-2099982"/>
            <a:ext cx="617700" cy="6386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800">
              <a:solidFill>
                <a:srgbClr val="000000"/>
              </a:solidFill>
              <a:latin typeface="Cabin"/>
              <a:ea typeface="Cabin"/>
              <a:cs typeface="Cabin"/>
              <a:sym typeface="Cabin"/>
            </a:endParaRPr>
          </a:p>
        </p:txBody>
      </p:sp>
      <p:sp>
        <p:nvSpPr>
          <p:cNvPr id="147" name="Google Shape;147;p17"/>
          <p:cNvSpPr txBox="1"/>
          <p:nvPr/>
        </p:nvSpPr>
        <p:spPr>
          <a:xfrm>
            <a:off x="815075" y="791818"/>
            <a:ext cx="6386700" cy="620400"/>
          </a:xfrm>
          <a:prstGeom prst="rect">
            <a:avLst/>
          </a:prstGeom>
          <a:noFill/>
          <a:ln cap="flat" cmpd="sng" w="9525">
            <a:solidFill>
              <a:srgbClr val="4F2F4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300">
                <a:latin typeface="Cabin"/>
                <a:ea typeface="Cabin"/>
                <a:cs typeface="Cabin"/>
                <a:sym typeface="Cabin"/>
              </a:rPr>
              <a:t>Localized skin infection</a:t>
            </a:r>
            <a:endParaRPr b="1" sz="1300">
              <a:latin typeface="Cabin"/>
              <a:ea typeface="Cabin"/>
              <a:cs typeface="Cabin"/>
              <a:sym typeface="Cabin"/>
            </a:endParaRPr>
          </a:p>
          <a:p>
            <a:pPr indent="0" lvl="0" marL="0" rtl="0" algn="l">
              <a:lnSpc>
                <a:spcPct val="115000"/>
              </a:lnSpc>
              <a:spcBef>
                <a:spcPts val="0"/>
              </a:spcBef>
              <a:spcAft>
                <a:spcPts val="0"/>
              </a:spcAft>
              <a:buNone/>
            </a:pPr>
            <a:r>
              <a:rPr lang="en-GB" sz="1300">
                <a:latin typeface="Cabin"/>
                <a:ea typeface="Cabin"/>
                <a:cs typeface="Cabin"/>
                <a:sym typeface="Cabin"/>
              </a:rPr>
              <a:t> </a:t>
            </a:r>
            <a:r>
              <a:rPr lang="en-GB" sz="1200">
                <a:solidFill>
                  <a:schemeClr val="dk1"/>
                </a:solidFill>
                <a:latin typeface="Cabin"/>
                <a:ea typeface="Cabin"/>
                <a:cs typeface="Cabin"/>
                <a:sym typeface="Cabin"/>
              </a:rPr>
              <a:t>limited to massive </a:t>
            </a:r>
            <a:r>
              <a:rPr b="1" lang="en-GB" sz="1200">
                <a:solidFill>
                  <a:srgbClr val="CC0000"/>
                </a:solidFill>
                <a:latin typeface="Cabin"/>
                <a:ea typeface="Cabin"/>
                <a:cs typeface="Cabin"/>
                <a:sym typeface="Cabin"/>
              </a:rPr>
              <a:t>skin vesicular lesions</a:t>
            </a:r>
            <a:r>
              <a:rPr lang="en-GB" sz="1200">
                <a:solidFill>
                  <a:schemeClr val="dk1"/>
                </a:solidFill>
                <a:latin typeface="Cabin"/>
                <a:ea typeface="Cabin"/>
                <a:cs typeface="Cabin"/>
                <a:sym typeface="Cabin"/>
              </a:rPr>
              <a:t>  </a:t>
            </a:r>
            <a:r>
              <a:rPr b="1" lang="en-GB" sz="1200">
                <a:solidFill>
                  <a:schemeClr val="dk1"/>
                </a:solidFill>
                <a:latin typeface="Cabin"/>
                <a:ea typeface="Cabin"/>
                <a:cs typeface="Cabin"/>
                <a:sym typeface="Cabin"/>
              </a:rPr>
              <a:t>mild infection.</a:t>
            </a:r>
            <a:endParaRPr b="1" sz="1300">
              <a:latin typeface="Cabin"/>
              <a:ea typeface="Cabin"/>
              <a:cs typeface="Cabin"/>
              <a:sym typeface="Cabin"/>
            </a:endParaRPr>
          </a:p>
        </p:txBody>
      </p:sp>
      <p:sp>
        <p:nvSpPr>
          <p:cNvPr id="148" name="Google Shape;148;p17"/>
          <p:cNvSpPr txBox="1"/>
          <p:nvPr/>
        </p:nvSpPr>
        <p:spPr>
          <a:xfrm rot="-5400000">
            <a:off x="3713568" y="-1394688"/>
            <a:ext cx="614400" cy="6394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800">
              <a:solidFill>
                <a:srgbClr val="000000"/>
              </a:solidFill>
              <a:latin typeface="Cabin"/>
              <a:ea typeface="Cabin"/>
              <a:cs typeface="Cabin"/>
              <a:sym typeface="Cabin"/>
            </a:endParaRPr>
          </a:p>
        </p:txBody>
      </p:sp>
      <p:sp>
        <p:nvSpPr>
          <p:cNvPr id="149" name="Google Shape;149;p17"/>
          <p:cNvSpPr txBox="1"/>
          <p:nvPr/>
        </p:nvSpPr>
        <p:spPr>
          <a:xfrm>
            <a:off x="815150" y="1492213"/>
            <a:ext cx="6394800" cy="616800"/>
          </a:xfrm>
          <a:prstGeom prst="rect">
            <a:avLst/>
          </a:prstGeom>
          <a:noFill/>
          <a:ln cap="flat" cmpd="sng" w="9525">
            <a:solidFill>
              <a:srgbClr val="4F2F4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Cabin"/>
                <a:ea typeface="Cabin"/>
                <a:cs typeface="Cabin"/>
                <a:sym typeface="Cabin"/>
              </a:rPr>
              <a:t>Localized brain infection</a:t>
            </a:r>
            <a:endParaRPr b="1" sz="1200">
              <a:latin typeface="Cabin"/>
              <a:ea typeface="Cabin"/>
              <a:cs typeface="Cabin"/>
              <a:sym typeface="Cabin"/>
            </a:endParaRPr>
          </a:p>
          <a:p>
            <a:pPr indent="0" lvl="0" marL="0" rtl="0" algn="l">
              <a:spcBef>
                <a:spcPts val="0"/>
              </a:spcBef>
              <a:spcAft>
                <a:spcPts val="0"/>
              </a:spcAft>
              <a:buNone/>
            </a:pPr>
            <a:r>
              <a:rPr lang="en-GB" sz="1200">
                <a:solidFill>
                  <a:schemeClr val="dk1"/>
                </a:solidFill>
                <a:latin typeface="Cabin"/>
                <a:ea typeface="Cabin"/>
                <a:cs typeface="Cabin"/>
                <a:sym typeface="Cabin"/>
              </a:rPr>
              <a:t>limited to </a:t>
            </a:r>
            <a:r>
              <a:rPr b="1" lang="en-GB" sz="1200">
                <a:solidFill>
                  <a:srgbClr val="CC0000"/>
                </a:solidFill>
                <a:latin typeface="Cabin"/>
                <a:ea typeface="Cabin"/>
                <a:cs typeface="Cabin"/>
                <a:sym typeface="Cabin"/>
              </a:rPr>
              <a:t>CNS invasion</a:t>
            </a:r>
            <a:r>
              <a:rPr lang="en-GB" sz="1200">
                <a:solidFill>
                  <a:schemeClr val="dk1"/>
                </a:solidFill>
                <a:latin typeface="Cabin"/>
                <a:ea typeface="Cabin"/>
                <a:cs typeface="Cabin"/>
                <a:sym typeface="Cabin"/>
              </a:rPr>
              <a:t> causing encephalitis. </a:t>
            </a:r>
            <a:r>
              <a:rPr b="1" lang="en-GB" sz="1200">
                <a:solidFill>
                  <a:schemeClr val="dk1"/>
                </a:solidFill>
                <a:latin typeface="Cabin"/>
                <a:ea typeface="Cabin"/>
                <a:cs typeface="Cabin"/>
                <a:sym typeface="Cabin"/>
              </a:rPr>
              <a:t>mortality is high</a:t>
            </a:r>
            <a:endParaRPr b="1" sz="1200">
              <a:latin typeface="Cabin"/>
              <a:ea typeface="Cabin"/>
              <a:cs typeface="Cabin"/>
              <a:sym typeface="Cabin"/>
            </a:endParaRPr>
          </a:p>
        </p:txBody>
      </p:sp>
      <p:sp>
        <p:nvSpPr>
          <p:cNvPr id="150" name="Google Shape;150;p17"/>
          <p:cNvSpPr txBox="1"/>
          <p:nvPr/>
        </p:nvSpPr>
        <p:spPr>
          <a:xfrm rot="-5400000">
            <a:off x="3460925" y="-450612"/>
            <a:ext cx="1111500" cy="6402900"/>
          </a:xfrm>
          <a:prstGeom prst="rect">
            <a:avLst/>
          </a:prstGeom>
          <a:noFill/>
          <a:ln cap="flat" cmpd="sng" w="9525">
            <a:solidFill>
              <a:srgbClr val="4F2F4F"/>
            </a:solidFill>
            <a:prstDash val="dashDot"/>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sz="800">
              <a:solidFill>
                <a:srgbClr val="000000"/>
              </a:solidFill>
              <a:latin typeface="Cabin"/>
              <a:ea typeface="Cabin"/>
              <a:cs typeface="Cabin"/>
              <a:sym typeface="Cabin"/>
            </a:endParaRPr>
          </a:p>
        </p:txBody>
      </p:sp>
      <p:sp>
        <p:nvSpPr>
          <p:cNvPr id="151" name="Google Shape;151;p17"/>
          <p:cNvSpPr txBox="1"/>
          <p:nvPr/>
        </p:nvSpPr>
        <p:spPr>
          <a:xfrm>
            <a:off x="806975" y="2189013"/>
            <a:ext cx="6402900" cy="1012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200">
                <a:latin typeface="Cabin"/>
                <a:ea typeface="Cabin"/>
                <a:cs typeface="Cabin"/>
                <a:sym typeface="Cabin"/>
              </a:rPr>
              <a:t>Generalized neonatal herpes infection</a:t>
            </a:r>
            <a:endParaRPr b="1" sz="1200">
              <a:latin typeface="Cabin"/>
              <a:ea typeface="Cabin"/>
              <a:cs typeface="Cabin"/>
              <a:sym typeface="Cabin"/>
            </a:endParaRPr>
          </a:p>
          <a:p>
            <a:pPr indent="-304800" lvl="0" marL="457200" rtl="0" algn="l">
              <a:lnSpc>
                <a:spcPct val="115000"/>
              </a:lnSpc>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severe massive infection of the </a:t>
            </a:r>
            <a:r>
              <a:rPr b="1" lang="en-GB" sz="1200">
                <a:solidFill>
                  <a:srgbClr val="CC0000"/>
                </a:solidFill>
                <a:latin typeface="Cabin"/>
                <a:ea typeface="Cabin"/>
                <a:cs typeface="Cabin"/>
                <a:sym typeface="Cabin"/>
              </a:rPr>
              <a:t>skin</a:t>
            </a:r>
            <a:r>
              <a:rPr lang="en-GB" sz="1200">
                <a:solidFill>
                  <a:srgbClr val="1155CC"/>
                </a:solidFill>
                <a:latin typeface="Cabin"/>
                <a:ea typeface="Cabin"/>
                <a:cs typeface="Cabin"/>
                <a:sym typeface="Cabin"/>
              </a:rPr>
              <a:t> </a:t>
            </a:r>
            <a:r>
              <a:rPr lang="en-GB" sz="1200">
                <a:latin typeface="Cabin"/>
                <a:ea typeface="Cabin"/>
                <a:cs typeface="Cabin"/>
                <a:sym typeface="Cabin"/>
              </a:rPr>
              <a:t>(massive skin herpetic lesions)</a:t>
            </a:r>
            <a:r>
              <a:rPr lang="en-GB" sz="1200">
                <a:solidFill>
                  <a:schemeClr val="dk1"/>
                </a:solidFill>
                <a:latin typeface="Cabin"/>
                <a:ea typeface="Cabin"/>
                <a:cs typeface="Cabin"/>
                <a:sym typeface="Cabin"/>
              </a:rPr>
              <a:t> accompanied with </a:t>
            </a:r>
            <a:r>
              <a:rPr b="1" lang="en-GB" sz="1200">
                <a:solidFill>
                  <a:srgbClr val="CC0000"/>
                </a:solidFill>
                <a:latin typeface="Cabin"/>
                <a:ea typeface="Cabin"/>
                <a:cs typeface="Cabin"/>
                <a:sym typeface="Cabin"/>
              </a:rPr>
              <a:t>internal organs infection</a:t>
            </a:r>
            <a:r>
              <a:rPr lang="en-GB" sz="1200">
                <a:solidFill>
                  <a:schemeClr val="dk1"/>
                </a:solidFill>
                <a:latin typeface="Cabin"/>
                <a:ea typeface="Cabin"/>
                <a:cs typeface="Cabin"/>
                <a:sym typeface="Cabin"/>
              </a:rPr>
              <a:t> including lungs (pneumonia) , liver (hepatosplenomegaly) , and brain (encephalitis).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usually </a:t>
            </a:r>
            <a:r>
              <a:rPr b="1" lang="en-GB" sz="1200">
                <a:solidFill>
                  <a:srgbClr val="CC0000"/>
                </a:solidFill>
                <a:latin typeface="Cabin"/>
                <a:ea typeface="Cabin"/>
                <a:cs typeface="Cabin"/>
                <a:sym typeface="Cabin"/>
              </a:rPr>
              <a:t>fatal</a:t>
            </a:r>
            <a:r>
              <a:rPr lang="en-GB" sz="1200">
                <a:solidFill>
                  <a:schemeClr val="dk1"/>
                </a:solidFill>
                <a:latin typeface="Cabin"/>
                <a:ea typeface="Cabin"/>
                <a:cs typeface="Cabin"/>
                <a:sym typeface="Cabin"/>
              </a:rPr>
              <a:t>.</a:t>
            </a:r>
            <a:endParaRPr b="1" sz="1200">
              <a:latin typeface="Cabin"/>
              <a:ea typeface="Cabin"/>
              <a:cs typeface="Cabin"/>
              <a:sym typeface="Cabin"/>
            </a:endParaRPr>
          </a:p>
        </p:txBody>
      </p:sp>
      <p:sp>
        <p:nvSpPr>
          <p:cNvPr id="152" name="Google Shape;152;p17"/>
          <p:cNvSpPr txBox="1"/>
          <p:nvPr/>
        </p:nvSpPr>
        <p:spPr>
          <a:xfrm rot="-5400000">
            <a:off x="-674125" y="1825488"/>
            <a:ext cx="2526600" cy="435600"/>
          </a:xfrm>
          <a:prstGeom prst="rect">
            <a:avLst/>
          </a:prstGeom>
          <a:solidFill>
            <a:srgbClr val="4F2F4F"/>
          </a:solidFill>
          <a:ln cap="flat" cmpd="sng" w="9525">
            <a:solidFill>
              <a:srgbClr val="4F2F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Cabin"/>
                <a:ea typeface="Cabin"/>
                <a:cs typeface="Cabin"/>
                <a:sym typeface="Cabin"/>
              </a:rPr>
              <a:t>Neonatal herpes infection</a:t>
            </a:r>
            <a:endParaRPr b="1" sz="1300">
              <a:solidFill>
                <a:srgbClr val="FFFFFF"/>
              </a:solidFill>
              <a:latin typeface="Cabin"/>
              <a:ea typeface="Cabin"/>
              <a:cs typeface="Cabin"/>
              <a:sym typeface="Cabin"/>
            </a:endParaRPr>
          </a:p>
          <a:p>
            <a:pPr indent="0" lvl="0" marL="0" rtl="0" algn="ctr">
              <a:spcBef>
                <a:spcPts val="0"/>
              </a:spcBef>
              <a:spcAft>
                <a:spcPts val="0"/>
              </a:spcAft>
              <a:buNone/>
            </a:pPr>
            <a:r>
              <a:rPr b="1" lang="en-GB" sz="1300">
                <a:solidFill>
                  <a:srgbClr val="FFFFFF"/>
                </a:solidFill>
                <a:latin typeface="Cabin"/>
                <a:ea typeface="Cabin"/>
                <a:cs typeface="Cabin"/>
                <a:sym typeface="Cabin"/>
              </a:rPr>
              <a:t>(has three forms)</a:t>
            </a:r>
            <a:endParaRPr b="1" sz="1300">
              <a:solidFill>
                <a:srgbClr val="FFFFFF"/>
              </a:solidFill>
              <a:latin typeface="Cabin"/>
              <a:ea typeface="Cabin"/>
              <a:cs typeface="Cabin"/>
              <a:sym typeface="Cabin"/>
            </a:endParaRPr>
          </a:p>
        </p:txBody>
      </p:sp>
      <p:sp>
        <p:nvSpPr>
          <p:cNvPr id="153" name="Google Shape;153;p17"/>
          <p:cNvSpPr/>
          <p:nvPr/>
        </p:nvSpPr>
        <p:spPr>
          <a:xfrm flipH="1">
            <a:off x="4100" y="10179250"/>
            <a:ext cx="7589400" cy="519300"/>
          </a:xfrm>
          <a:prstGeom prst="snip1Rect">
            <a:avLst>
              <a:gd fmla="val 0" name="adj"/>
            </a:avLst>
          </a:prstGeom>
          <a:noFill/>
          <a:ln cap="flat" cmpd="sng" w="9525">
            <a:solidFill>
              <a:srgbClr val="4C113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38761D"/>
                </a:solidFill>
                <a:latin typeface="Cabin"/>
                <a:ea typeface="Cabin"/>
                <a:cs typeface="Cabin"/>
                <a:sym typeface="Cabin"/>
              </a:rPr>
              <a:t>1- If the patient has meningitis or encephalitis, do PCR first.</a:t>
            </a:r>
            <a:endParaRPr sz="1000">
              <a:solidFill>
                <a:srgbClr val="38761D"/>
              </a:solidFill>
              <a:latin typeface="Cabin"/>
              <a:ea typeface="Cabin"/>
              <a:cs typeface="Cabin"/>
              <a:sym typeface="Cabin"/>
            </a:endParaRPr>
          </a:p>
          <a:p>
            <a:pPr indent="0" lvl="0" marL="0" rtl="0" algn="l">
              <a:spcBef>
                <a:spcPts val="0"/>
              </a:spcBef>
              <a:spcAft>
                <a:spcPts val="0"/>
              </a:spcAft>
              <a:buNone/>
            </a:pPr>
            <a:r>
              <a:rPr lang="en-GB" sz="1000">
                <a:solidFill>
                  <a:srgbClr val="999999"/>
                </a:solidFill>
                <a:latin typeface="Cabin"/>
                <a:ea typeface="Cabin"/>
                <a:cs typeface="Cabin"/>
                <a:sym typeface="Cabin"/>
              </a:rPr>
              <a:t>2- can distinguish HSV-1 from HSV-2</a:t>
            </a:r>
            <a:endParaRPr sz="1000">
              <a:solidFill>
                <a:srgbClr val="999999"/>
              </a:solidFill>
              <a:latin typeface="Cabin"/>
              <a:ea typeface="Cabin"/>
              <a:cs typeface="Cabin"/>
              <a:sym typeface="Cabi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8"/>
          <p:cNvSpPr/>
          <p:nvPr/>
        </p:nvSpPr>
        <p:spPr>
          <a:xfrm rot="5400000">
            <a:off x="3778007" y="6557983"/>
            <a:ext cx="352500" cy="2378400"/>
          </a:xfrm>
          <a:prstGeom prst="snip2SameRect">
            <a:avLst>
              <a:gd fmla="val 16667" name="adj1"/>
              <a:gd fmla="val 0" name="adj2"/>
            </a:avLst>
          </a:prstGeom>
          <a:solidFill>
            <a:srgbClr val="E4D2E4">
              <a:alpha val="37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60" name="Google Shape;160;p18"/>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161" name="Google Shape;161;p18"/>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5</a:t>
            </a:r>
            <a:endParaRPr b="1" sz="1800">
              <a:solidFill>
                <a:srgbClr val="FFFFFF"/>
              </a:solidFill>
              <a:latin typeface="Cabin"/>
              <a:ea typeface="Cabin"/>
              <a:cs typeface="Cabin"/>
              <a:sym typeface="Cabin"/>
            </a:endParaRPr>
          </a:p>
        </p:txBody>
      </p:sp>
      <p:sp>
        <p:nvSpPr>
          <p:cNvPr id="162" name="Google Shape;162;p18"/>
          <p:cNvSpPr txBox="1"/>
          <p:nvPr/>
        </p:nvSpPr>
        <p:spPr>
          <a:xfrm>
            <a:off x="352637" y="39188"/>
            <a:ext cx="68616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Human Papillomavirus</a:t>
            </a:r>
            <a:endParaRPr b="1" sz="3000">
              <a:solidFill>
                <a:srgbClr val="4F2F4F"/>
              </a:solidFill>
              <a:latin typeface="Cabin"/>
              <a:ea typeface="Cabin"/>
              <a:cs typeface="Cabin"/>
              <a:sym typeface="Cabin"/>
            </a:endParaRPr>
          </a:p>
        </p:txBody>
      </p:sp>
      <p:sp>
        <p:nvSpPr>
          <p:cNvPr id="163" name="Google Shape;163;p18"/>
          <p:cNvSpPr txBox="1"/>
          <p:nvPr/>
        </p:nvSpPr>
        <p:spPr>
          <a:xfrm>
            <a:off x="208150" y="5892971"/>
            <a:ext cx="6991200" cy="641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800">
                <a:solidFill>
                  <a:srgbClr val="4F2F4F"/>
                </a:solidFill>
                <a:latin typeface="Cabin"/>
                <a:ea typeface="Cabin"/>
                <a:cs typeface="Cabin"/>
                <a:sym typeface="Cabin"/>
              </a:rPr>
              <a:t>1. Cutaneou</a:t>
            </a:r>
            <a:r>
              <a:rPr b="1" lang="en-GB" sz="1800">
                <a:solidFill>
                  <a:srgbClr val="4F2F4F"/>
                </a:solidFill>
                <a:latin typeface="Cabin"/>
                <a:ea typeface="Cabin"/>
                <a:cs typeface="Cabin"/>
                <a:sym typeface="Cabin"/>
              </a:rPr>
              <a:t>s:</a:t>
            </a:r>
            <a:endParaRPr sz="1200">
              <a:solidFill>
                <a:srgbClr val="4F2F4F"/>
              </a:solidFill>
              <a:highlight>
                <a:srgbClr val="F1C232"/>
              </a:highlight>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latin typeface="Cabin"/>
                <a:ea typeface="Cabin"/>
                <a:cs typeface="Cabin"/>
                <a:sym typeface="Cabin"/>
              </a:rPr>
              <a:t>The virus is transmitted from infected skin ,either by direct contact hand to hand (common warts) or through fomites and enter its new host through abrasions especially in swimming pools (plantar warts)</a:t>
            </a:r>
            <a:endParaRPr sz="1200">
              <a:highlight>
                <a:srgbClr val="F1C232"/>
              </a:highlight>
              <a:latin typeface="Cabin"/>
              <a:ea typeface="Cabin"/>
              <a:cs typeface="Cabin"/>
              <a:sym typeface="Cabin"/>
            </a:endParaRPr>
          </a:p>
        </p:txBody>
      </p:sp>
      <p:sp>
        <p:nvSpPr>
          <p:cNvPr id="164" name="Google Shape;164;p18"/>
          <p:cNvSpPr txBox="1"/>
          <p:nvPr/>
        </p:nvSpPr>
        <p:spPr>
          <a:xfrm>
            <a:off x="204138" y="782962"/>
            <a:ext cx="3000000" cy="1032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Family</a:t>
            </a:r>
            <a:endParaRPr b="1" sz="2000">
              <a:solidFill>
                <a:srgbClr val="4F2F4F"/>
              </a:solidFill>
              <a:latin typeface="Cabin"/>
              <a:ea typeface="Cabin"/>
              <a:cs typeface="Cabin"/>
              <a:sym typeface="Cabin"/>
            </a:endParaRPr>
          </a:p>
          <a:p>
            <a:pPr indent="-304800" lvl="1" marL="914400" rtl="0" algn="l">
              <a:spcBef>
                <a:spcPts val="0"/>
              </a:spcBef>
              <a:spcAft>
                <a:spcPts val="0"/>
              </a:spcAft>
              <a:buClr>
                <a:srgbClr val="4F2F4F"/>
              </a:buClr>
              <a:buSzPts val="1200"/>
              <a:buFont typeface="Cabin"/>
              <a:buChar char="○"/>
            </a:pPr>
            <a:r>
              <a:rPr lang="en-GB" sz="1200">
                <a:solidFill>
                  <a:schemeClr val="dk1"/>
                </a:solidFill>
                <a:latin typeface="Calibri"/>
                <a:ea typeface="Calibri"/>
                <a:cs typeface="Calibri"/>
                <a:sym typeface="Calibri"/>
              </a:rPr>
              <a:t>Family of Papillomaviridae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2000">
              <a:solidFill>
                <a:srgbClr val="4F2F4F"/>
              </a:solidFill>
              <a:latin typeface="Cabin"/>
              <a:ea typeface="Cabin"/>
              <a:cs typeface="Cabin"/>
              <a:sym typeface="Cabin"/>
            </a:endParaRPr>
          </a:p>
        </p:txBody>
      </p:sp>
      <p:sp>
        <p:nvSpPr>
          <p:cNvPr id="165" name="Google Shape;165;p18"/>
          <p:cNvSpPr txBox="1"/>
          <p:nvPr/>
        </p:nvSpPr>
        <p:spPr>
          <a:xfrm>
            <a:off x="204150" y="1463823"/>
            <a:ext cx="6627900" cy="1540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Characteristics</a:t>
            </a:r>
            <a:endParaRPr b="1" sz="2000">
              <a:solidFill>
                <a:srgbClr val="4F2F4F"/>
              </a:solidFill>
              <a:latin typeface="Cabin"/>
              <a:ea typeface="Cabin"/>
              <a:cs typeface="Cabin"/>
              <a:sym typeface="Cabin"/>
            </a:endParaRPr>
          </a:p>
          <a:p>
            <a:pPr indent="-304800" lvl="1"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Virion is small non-enveloped and consist of:</a:t>
            </a:r>
            <a:endParaRPr sz="1200">
              <a:solidFill>
                <a:schemeClr val="dk1"/>
              </a:solidFill>
              <a:latin typeface="Cabin"/>
              <a:ea typeface="Cabin"/>
              <a:cs typeface="Cabin"/>
              <a:sym typeface="Cabin"/>
            </a:endParaRPr>
          </a:p>
          <a:p>
            <a:pPr indent="-304800" lvl="2" marL="13716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Icosahedral capsid</a:t>
            </a:r>
            <a:endParaRPr sz="1200">
              <a:solidFill>
                <a:schemeClr val="dk1"/>
              </a:solidFill>
              <a:latin typeface="Cabin"/>
              <a:ea typeface="Cabin"/>
              <a:cs typeface="Cabin"/>
              <a:sym typeface="Cabin"/>
            </a:endParaRPr>
          </a:p>
          <a:p>
            <a:pPr indent="-304800" lvl="2" marL="1371600" rtl="0" algn="l">
              <a:spcBef>
                <a:spcPts val="0"/>
              </a:spcBef>
              <a:spcAft>
                <a:spcPts val="0"/>
              </a:spcAft>
              <a:buSzPts val="1200"/>
              <a:buFont typeface="Cabin"/>
              <a:buChar char="■"/>
            </a:pPr>
            <a:r>
              <a:rPr lang="en-GB" sz="1200">
                <a:solidFill>
                  <a:schemeClr val="dk1"/>
                </a:solidFill>
                <a:latin typeface="Cabin"/>
                <a:ea typeface="Cabin"/>
                <a:cs typeface="Cabin"/>
                <a:sym typeface="Cabin"/>
              </a:rPr>
              <a:t>Circular ds-DNA</a:t>
            </a:r>
            <a:endParaRPr sz="1200">
              <a:solidFill>
                <a:schemeClr val="dk1"/>
              </a:solidFill>
              <a:latin typeface="Cabin"/>
              <a:ea typeface="Cabin"/>
              <a:cs typeface="Cabin"/>
              <a:sym typeface="Cabin"/>
            </a:endParaRPr>
          </a:p>
          <a:p>
            <a:pPr indent="-304800" lvl="1" marL="914400" rtl="0" algn="l">
              <a:spcBef>
                <a:spcPts val="0"/>
              </a:spcBef>
              <a:spcAft>
                <a:spcPts val="0"/>
              </a:spcAft>
              <a:buSzPts val="1200"/>
              <a:buFont typeface="Cabin"/>
              <a:buChar char="○"/>
            </a:pPr>
            <a:r>
              <a:rPr lang="en-GB" sz="1200">
                <a:solidFill>
                  <a:srgbClr val="999999"/>
                </a:solidFill>
                <a:latin typeface="Cabin"/>
                <a:ea typeface="Cabin"/>
                <a:cs typeface="Cabin"/>
                <a:sym typeface="Cabin"/>
              </a:rPr>
              <a:t>HPVs exhibit great tissue and cell specificity, infecting only surface </a:t>
            </a:r>
            <a:r>
              <a:rPr b="1" lang="en-GB" sz="1200">
                <a:solidFill>
                  <a:srgbClr val="999999"/>
                </a:solidFill>
                <a:latin typeface="Cabin"/>
                <a:ea typeface="Cabin"/>
                <a:cs typeface="Cabin"/>
                <a:sym typeface="Cabin"/>
              </a:rPr>
              <a:t>epithelia</a:t>
            </a:r>
            <a:r>
              <a:rPr lang="en-GB" sz="1200">
                <a:solidFill>
                  <a:srgbClr val="999999"/>
                </a:solidFill>
                <a:latin typeface="Cabin"/>
                <a:ea typeface="Cabin"/>
                <a:cs typeface="Cabin"/>
                <a:sym typeface="Cabin"/>
              </a:rPr>
              <a:t> of skin and mucous membranes.</a:t>
            </a:r>
            <a:endParaRPr sz="1200">
              <a:solidFill>
                <a:schemeClr val="dk1"/>
              </a:solidFill>
              <a:latin typeface="Cabin"/>
              <a:ea typeface="Cabin"/>
              <a:cs typeface="Cabin"/>
              <a:sym typeface="Cabin"/>
            </a:endParaRPr>
          </a:p>
          <a:p>
            <a:pPr indent="-304800" lvl="1" marL="9144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Does not grow in tissue culture</a:t>
            </a:r>
            <a:endParaRPr b="1" sz="1200">
              <a:solidFill>
                <a:srgbClr val="CC0000"/>
              </a:solidFill>
              <a:latin typeface="Cabin"/>
              <a:ea typeface="Cabin"/>
              <a:cs typeface="Cabin"/>
              <a:sym typeface="Cabin"/>
            </a:endParaRPr>
          </a:p>
          <a:p>
            <a:pPr indent="-304800" lvl="1" marL="91440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Resists detergent, heat, and can </a:t>
            </a:r>
            <a:r>
              <a:rPr b="1" lang="en-GB" sz="1200">
                <a:solidFill>
                  <a:srgbClr val="CC0000"/>
                </a:solidFill>
                <a:latin typeface="Cabin"/>
                <a:ea typeface="Cabin"/>
                <a:cs typeface="Cabin"/>
                <a:sym typeface="Cabin"/>
              </a:rPr>
              <a:t>remain infectious in the environment for long time</a:t>
            </a:r>
            <a:endParaRPr b="1" sz="1200">
              <a:solidFill>
                <a:srgbClr val="CC0000"/>
              </a:solidFill>
              <a:latin typeface="Cabin"/>
              <a:ea typeface="Cabin"/>
              <a:cs typeface="Cabin"/>
              <a:sym typeface="Cabin"/>
            </a:endParaRPr>
          </a:p>
          <a:p>
            <a:pPr indent="0" lvl="0" marL="457200" rtl="0" algn="l">
              <a:spcBef>
                <a:spcPts val="0"/>
              </a:spcBef>
              <a:spcAft>
                <a:spcPts val="0"/>
              </a:spcAft>
              <a:buNone/>
            </a:pPr>
            <a:r>
              <a:t/>
            </a:r>
            <a:endParaRPr b="1" sz="2000">
              <a:solidFill>
                <a:srgbClr val="4F2F4F"/>
              </a:solidFill>
              <a:latin typeface="Cabin"/>
              <a:ea typeface="Cabin"/>
              <a:cs typeface="Cabin"/>
              <a:sym typeface="Cabin"/>
            </a:endParaRPr>
          </a:p>
        </p:txBody>
      </p:sp>
      <p:sp>
        <p:nvSpPr>
          <p:cNvPr id="166" name="Google Shape;166;p18"/>
          <p:cNvSpPr/>
          <p:nvPr/>
        </p:nvSpPr>
        <p:spPr>
          <a:xfrm>
            <a:off x="1145557" y="7574958"/>
            <a:ext cx="1957500" cy="347400"/>
          </a:xfrm>
          <a:prstGeom prst="homePlate">
            <a:avLst>
              <a:gd fmla="val 50000" name="adj"/>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Common Warts</a:t>
            </a:r>
            <a:r>
              <a:rPr b="1" baseline="30000" lang="en-GB">
                <a:solidFill>
                  <a:srgbClr val="FFFFFF"/>
                </a:solidFill>
                <a:latin typeface="Cabin"/>
                <a:ea typeface="Cabin"/>
                <a:cs typeface="Cabin"/>
                <a:sym typeface="Cabin"/>
              </a:rPr>
              <a:t>1</a:t>
            </a:r>
            <a:endParaRPr b="1" baseline="30000">
              <a:solidFill>
                <a:srgbClr val="FFFFFF"/>
              </a:solidFill>
              <a:latin typeface="Cabin"/>
              <a:ea typeface="Cabin"/>
              <a:cs typeface="Cabin"/>
              <a:sym typeface="Cabin"/>
            </a:endParaRPr>
          </a:p>
        </p:txBody>
      </p:sp>
      <p:sp>
        <p:nvSpPr>
          <p:cNvPr id="167" name="Google Shape;167;p18"/>
          <p:cNvSpPr txBox="1"/>
          <p:nvPr/>
        </p:nvSpPr>
        <p:spPr>
          <a:xfrm>
            <a:off x="-5024375" y="1365275"/>
            <a:ext cx="808500" cy="5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txBox="1"/>
          <p:nvPr/>
        </p:nvSpPr>
        <p:spPr>
          <a:xfrm>
            <a:off x="3035532" y="7587508"/>
            <a:ext cx="2107800" cy="3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Cabin"/>
                <a:ea typeface="Cabin"/>
                <a:cs typeface="Cabin"/>
                <a:sym typeface="Cabin"/>
              </a:rPr>
              <a:t>(HPV genotype 2</a:t>
            </a:r>
            <a:r>
              <a:rPr b="1" lang="en-GB">
                <a:solidFill>
                  <a:srgbClr val="999999"/>
                </a:solidFill>
                <a:latin typeface="Cabin"/>
                <a:ea typeface="Cabin"/>
                <a:cs typeface="Cabin"/>
                <a:sym typeface="Cabin"/>
              </a:rPr>
              <a:t>,4</a:t>
            </a:r>
            <a:r>
              <a:rPr b="1" lang="en-GB">
                <a:solidFill>
                  <a:schemeClr val="dk1"/>
                </a:solidFill>
                <a:latin typeface="Cabin"/>
                <a:ea typeface="Cabin"/>
                <a:cs typeface="Cabin"/>
                <a:sym typeface="Cabin"/>
              </a:rPr>
              <a:t>)</a:t>
            </a:r>
            <a:endParaRPr>
              <a:solidFill>
                <a:schemeClr val="dk1"/>
              </a:solidFill>
              <a:latin typeface="Cabin"/>
              <a:ea typeface="Cabin"/>
              <a:cs typeface="Cabin"/>
              <a:sym typeface="Cabin"/>
            </a:endParaRPr>
          </a:p>
        </p:txBody>
      </p:sp>
      <p:sp>
        <p:nvSpPr>
          <p:cNvPr id="169" name="Google Shape;169;p18"/>
          <p:cNvSpPr/>
          <p:nvPr/>
        </p:nvSpPr>
        <p:spPr>
          <a:xfrm rot="5400000">
            <a:off x="3778007" y="7015183"/>
            <a:ext cx="352500" cy="2378400"/>
          </a:xfrm>
          <a:prstGeom prst="snip2SameRect">
            <a:avLst>
              <a:gd fmla="val 16667" name="adj1"/>
              <a:gd fmla="val 0" name="adj2"/>
            </a:avLst>
          </a:prstGeom>
          <a:solidFill>
            <a:srgbClr val="E4D2E4">
              <a:alpha val="37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txBox="1"/>
          <p:nvPr/>
        </p:nvSpPr>
        <p:spPr>
          <a:xfrm>
            <a:off x="3035532" y="8044708"/>
            <a:ext cx="2107800" cy="3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Cabin"/>
                <a:ea typeface="Cabin"/>
                <a:cs typeface="Cabin"/>
                <a:sym typeface="Cabin"/>
              </a:rPr>
              <a:t>(HPV1,)</a:t>
            </a:r>
            <a:endParaRPr b="1">
              <a:solidFill>
                <a:schemeClr val="dk1"/>
              </a:solidFill>
              <a:latin typeface="Cabin"/>
              <a:ea typeface="Cabin"/>
              <a:cs typeface="Cabin"/>
              <a:sym typeface="Cabin"/>
            </a:endParaRPr>
          </a:p>
        </p:txBody>
      </p:sp>
      <p:sp>
        <p:nvSpPr>
          <p:cNvPr id="171" name="Google Shape;171;p18"/>
          <p:cNvSpPr/>
          <p:nvPr/>
        </p:nvSpPr>
        <p:spPr>
          <a:xfrm>
            <a:off x="1145569" y="8009971"/>
            <a:ext cx="1957500" cy="347400"/>
          </a:xfrm>
          <a:prstGeom prst="homePlate">
            <a:avLst>
              <a:gd fmla="val 50000" name="adj"/>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Plantar Warts</a:t>
            </a:r>
            <a:r>
              <a:rPr b="1" baseline="30000" lang="en-GB">
                <a:solidFill>
                  <a:srgbClr val="FFFFFF"/>
                </a:solidFill>
                <a:latin typeface="Cabin"/>
                <a:ea typeface="Cabin"/>
                <a:cs typeface="Cabin"/>
                <a:sym typeface="Cabin"/>
              </a:rPr>
              <a:t>2</a:t>
            </a:r>
            <a:endParaRPr b="1" baseline="30000">
              <a:solidFill>
                <a:srgbClr val="FFFFFF"/>
              </a:solidFill>
              <a:latin typeface="Cabin"/>
              <a:ea typeface="Cabin"/>
              <a:cs typeface="Cabin"/>
              <a:sym typeface="Cabin"/>
            </a:endParaRPr>
          </a:p>
        </p:txBody>
      </p:sp>
      <p:sp>
        <p:nvSpPr>
          <p:cNvPr id="172" name="Google Shape;172;p18"/>
          <p:cNvSpPr/>
          <p:nvPr/>
        </p:nvSpPr>
        <p:spPr>
          <a:xfrm rot="5400000">
            <a:off x="3778007" y="7472383"/>
            <a:ext cx="352500" cy="2378400"/>
          </a:xfrm>
          <a:prstGeom prst="snip2SameRect">
            <a:avLst>
              <a:gd fmla="val 16667" name="adj1"/>
              <a:gd fmla="val 0" name="adj2"/>
            </a:avLst>
          </a:prstGeom>
          <a:solidFill>
            <a:srgbClr val="E4D2E4">
              <a:alpha val="37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txBox="1"/>
          <p:nvPr/>
        </p:nvSpPr>
        <p:spPr>
          <a:xfrm>
            <a:off x="3035532" y="8501908"/>
            <a:ext cx="2107800" cy="3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Cabin"/>
                <a:ea typeface="Cabin"/>
                <a:cs typeface="Cabin"/>
                <a:sym typeface="Cabin"/>
              </a:rPr>
              <a:t>(HPV 3,10)</a:t>
            </a:r>
            <a:endParaRPr b="1">
              <a:solidFill>
                <a:schemeClr val="dk1"/>
              </a:solidFill>
              <a:latin typeface="Cabin"/>
              <a:ea typeface="Cabin"/>
              <a:cs typeface="Cabin"/>
              <a:sym typeface="Cabin"/>
            </a:endParaRPr>
          </a:p>
        </p:txBody>
      </p:sp>
      <p:sp>
        <p:nvSpPr>
          <p:cNvPr id="174" name="Google Shape;174;p18"/>
          <p:cNvSpPr/>
          <p:nvPr/>
        </p:nvSpPr>
        <p:spPr>
          <a:xfrm>
            <a:off x="1145557" y="8477733"/>
            <a:ext cx="1957500" cy="347400"/>
          </a:xfrm>
          <a:prstGeom prst="homePlate">
            <a:avLst>
              <a:gd fmla="val 50000" name="adj"/>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Flat Warts</a:t>
            </a:r>
            <a:r>
              <a:rPr b="1" baseline="30000" lang="en-GB">
                <a:solidFill>
                  <a:srgbClr val="FFFFFF"/>
                </a:solidFill>
                <a:latin typeface="Cabin"/>
                <a:ea typeface="Cabin"/>
                <a:cs typeface="Cabin"/>
                <a:sym typeface="Cabin"/>
              </a:rPr>
              <a:t>3 </a:t>
            </a:r>
            <a:endParaRPr b="1" baseline="30000">
              <a:solidFill>
                <a:srgbClr val="FFFFFF"/>
              </a:solidFill>
              <a:latin typeface="Cabin"/>
              <a:ea typeface="Cabin"/>
              <a:cs typeface="Cabin"/>
              <a:sym typeface="Cabin"/>
            </a:endParaRPr>
          </a:p>
        </p:txBody>
      </p:sp>
      <p:cxnSp>
        <p:nvCxnSpPr>
          <p:cNvPr id="175" name="Google Shape;175;p18"/>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176" name="Google Shape;176;p18"/>
          <p:cNvSpPr/>
          <p:nvPr/>
        </p:nvSpPr>
        <p:spPr>
          <a:xfrm flipH="1">
            <a:off x="4100" y="9874075"/>
            <a:ext cx="7589400" cy="824400"/>
          </a:xfrm>
          <a:prstGeom prst="snip1Rect">
            <a:avLst>
              <a:gd fmla="val 0" name="adj"/>
            </a:avLst>
          </a:prstGeom>
          <a:noFill/>
          <a:ln cap="flat" cmpd="sng" w="9525">
            <a:solidFill>
              <a:srgbClr val="4C113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38761D"/>
                </a:solidFill>
                <a:latin typeface="Cabin"/>
                <a:ea typeface="Cabin"/>
                <a:cs typeface="Cabin"/>
                <a:sym typeface="Cabin"/>
              </a:rPr>
              <a:t>1- On hands.</a:t>
            </a:r>
            <a:endParaRPr sz="1000">
              <a:solidFill>
                <a:srgbClr val="38761D"/>
              </a:solidFill>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2-On sole of foot</a:t>
            </a:r>
            <a:endParaRPr sz="1000">
              <a:solidFill>
                <a:srgbClr val="38761D"/>
              </a:solidFill>
              <a:latin typeface="Cabin"/>
              <a:ea typeface="Cabin"/>
              <a:cs typeface="Cabin"/>
              <a:sym typeface="Cabin"/>
            </a:endParaRPr>
          </a:p>
          <a:p>
            <a:pPr indent="0" lvl="0" marL="0" rtl="0" algn="l">
              <a:spcBef>
                <a:spcPts val="0"/>
              </a:spcBef>
              <a:spcAft>
                <a:spcPts val="0"/>
              </a:spcAft>
              <a:buNone/>
            </a:pPr>
            <a:r>
              <a:rPr lang="en-GB" sz="1000">
                <a:solidFill>
                  <a:srgbClr val="38761D"/>
                </a:solidFill>
                <a:latin typeface="Cabin"/>
                <a:ea typeface="Cabin"/>
                <a:cs typeface="Cabin"/>
                <a:sym typeface="Cabin"/>
              </a:rPr>
              <a:t>3- On face.</a:t>
            </a:r>
            <a:endParaRPr sz="1000">
              <a:solidFill>
                <a:srgbClr val="38761D"/>
              </a:solidFill>
              <a:latin typeface="Cabin"/>
              <a:ea typeface="Cabin"/>
              <a:cs typeface="Cabin"/>
              <a:sym typeface="Cabin"/>
            </a:endParaRPr>
          </a:p>
        </p:txBody>
      </p:sp>
      <p:pic>
        <p:nvPicPr>
          <p:cNvPr id="177" name="Google Shape;177;p18">
            <a:hlinkClick r:id="rId3"/>
          </p:cNvPr>
          <p:cNvPicPr preferRelativeResize="0"/>
          <p:nvPr/>
        </p:nvPicPr>
        <p:blipFill>
          <a:blip r:embed="rId4">
            <a:alphaModFix/>
          </a:blip>
          <a:stretch>
            <a:fillRect/>
          </a:stretch>
        </p:blipFill>
        <p:spPr>
          <a:xfrm>
            <a:off x="5744647" y="107079"/>
            <a:ext cx="320680" cy="347400"/>
          </a:xfrm>
          <a:prstGeom prst="rect">
            <a:avLst/>
          </a:prstGeom>
          <a:noFill/>
          <a:ln>
            <a:noFill/>
          </a:ln>
        </p:spPr>
      </p:pic>
      <p:pic>
        <p:nvPicPr>
          <p:cNvPr id="178" name="Google Shape;178;p18"/>
          <p:cNvPicPr preferRelativeResize="0"/>
          <p:nvPr/>
        </p:nvPicPr>
        <p:blipFill rotWithShape="1">
          <a:blip r:embed="rId5">
            <a:alphaModFix/>
          </a:blip>
          <a:srcRect b="24393" l="6422" r="53186" t="39848"/>
          <a:stretch/>
        </p:blipFill>
        <p:spPr>
          <a:xfrm>
            <a:off x="5465700" y="8269150"/>
            <a:ext cx="1342198" cy="1188400"/>
          </a:xfrm>
          <a:prstGeom prst="rect">
            <a:avLst/>
          </a:prstGeom>
          <a:noFill/>
          <a:ln>
            <a:noFill/>
          </a:ln>
        </p:spPr>
      </p:pic>
      <p:pic>
        <p:nvPicPr>
          <p:cNvPr id="179" name="Google Shape;179;p18"/>
          <p:cNvPicPr preferRelativeResize="0"/>
          <p:nvPr/>
        </p:nvPicPr>
        <p:blipFill rotWithShape="1">
          <a:blip r:embed="rId6">
            <a:alphaModFix/>
          </a:blip>
          <a:srcRect b="26657" l="52802" r="7668" t="39534"/>
          <a:stretch/>
        </p:blipFill>
        <p:spPr>
          <a:xfrm>
            <a:off x="5465700" y="6908725"/>
            <a:ext cx="1229701" cy="1188400"/>
          </a:xfrm>
          <a:prstGeom prst="rect">
            <a:avLst/>
          </a:prstGeom>
          <a:noFill/>
          <a:ln>
            <a:noFill/>
          </a:ln>
        </p:spPr>
      </p:pic>
      <p:sp>
        <p:nvSpPr>
          <p:cNvPr id="180" name="Google Shape;180;p18"/>
          <p:cNvSpPr/>
          <p:nvPr/>
        </p:nvSpPr>
        <p:spPr>
          <a:xfrm>
            <a:off x="2346388" y="4013975"/>
            <a:ext cx="2714700" cy="473700"/>
          </a:xfrm>
          <a:prstGeom prst="rect">
            <a:avLst/>
          </a:prstGeom>
          <a:solidFill>
            <a:srgbClr val="4F2F4F"/>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Cabin"/>
                <a:ea typeface="Cabin"/>
                <a:cs typeface="Cabin"/>
                <a:sym typeface="Cabin"/>
              </a:rPr>
              <a:t>Types of warts</a:t>
            </a:r>
            <a:endParaRPr sz="1200">
              <a:solidFill>
                <a:srgbClr val="FFFFFF"/>
              </a:solidFill>
              <a:latin typeface="Cabin"/>
              <a:ea typeface="Cabin"/>
              <a:cs typeface="Cabin"/>
              <a:sym typeface="Cabin"/>
            </a:endParaRPr>
          </a:p>
        </p:txBody>
      </p:sp>
      <p:sp>
        <p:nvSpPr>
          <p:cNvPr id="181" name="Google Shape;181;p18"/>
          <p:cNvSpPr/>
          <p:nvPr/>
        </p:nvSpPr>
        <p:spPr>
          <a:xfrm>
            <a:off x="788502" y="4915677"/>
            <a:ext cx="2379900" cy="549300"/>
          </a:xfrm>
          <a:prstGeom prst="roundRect">
            <a:avLst>
              <a:gd fmla="val 16667" name="adj"/>
            </a:avLst>
          </a:prstGeom>
          <a:solidFill>
            <a:srgbClr val="EDE5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4F2F4F"/>
                </a:solidFill>
                <a:latin typeface="Cabin"/>
                <a:ea typeface="Cabin"/>
                <a:cs typeface="Cabin"/>
                <a:sym typeface="Cabin"/>
              </a:rPr>
              <a:t>Cutaneous</a:t>
            </a:r>
            <a:endParaRPr b="1" sz="1600">
              <a:solidFill>
                <a:srgbClr val="4F2F4F"/>
              </a:solidFill>
              <a:latin typeface="Cabin"/>
              <a:ea typeface="Cabin"/>
              <a:cs typeface="Cabin"/>
              <a:sym typeface="Cabin"/>
            </a:endParaRPr>
          </a:p>
        </p:txBody>
      </p:sp>
      <p:sp>
        <p:nvSpPr>
          <p:cNvPr id="182" name="Google Shape;182;p18"/>
          <p:cNvSpPr/>
          <p:nvPr/>
        </p:nvSpPr>
        <p:spPr>
          <a:xfrm>
            <a:off x="4429178" y="4915677"/>
            <a:ext cx="2379900" cy="549300"/>
          </a:xfrm>
          <a:prstGeom prst="roundRect">
            <a:avLst>
              <a:gd fmla="val 16667" name="adj"/>
            </a:avLst>
          </a:prstGeom>
          <a:solidFill>
            <a:srgbClr val="EDE5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4F2F4F"/>
                </a:solidFill>
                <a:latin typeface="Cabin"/>
                <a:ea typeface="Cabin"/>
                <a:cs typeface="Cabin"/>
                <a:sym typeface="Cabin"/>
              </a:rPr>
              <a:t>Mucosal or anogenital</a:t>
            </a:r>
            <a:endParaRPr b="1" sz="1600">
              <a:solidFill>
                <a:srgbClr val="4F2F4F"/>
              </a:solidFill>
              <a:latin typeface="Cabin"/>
              <a:ea typeface="Cabin"/>
              <a:cs typeface="Cabin"/>
              <a:sym typeface="Cabin"/>
            </a:endParaRPr>
          </a:p>
        </p:txBody>
      </p:sp>
      <p:cxnSp>
        <p:nvCxnSpPr>
          <p:cNvPr id="183" name="Google Shape;183;p18"/>
          <p:cNvCxnSpPr>
            <a:stCxn id="180" idx="2"/>
            <a:endCxn id="182" idx="0"/>
          </p:cNvCxnSpPr>
          <p:nvPr/>
        </p:nvCxnSpPr>
        <p:spPr>
          <a:xfrm flipH="1" rot="-5400000">
            <a:off x="4447438" y="3743975"/>
            <a:ext cx="428100" cy="1915500"/>
          </a:xfrm>
          <a:prstGeom prst="bentConnector3">
            <a:avLst>
              <a:gd fmla="val 49989" name="adj1"/>
            </a:avLst>
          </a:prstGeom>
          <a:noFill/>
          <a:ln cap="flat" cmpd="sng" w="19050">
            <a:solidFill>
              <a:srgbClr val="4F2F4F"/>
            </a:solidFill>
            <a:prstDash val="solid"/>
            <a:round/>
            <a:headEnd len="med" w="med" type="none"/>
            <a:tailEnd len="med" w="med" type="none"/>
          </a:ln>
        </p:spPr>
      </p:cxnSp>
      <p:cxnSp>
        <p:nvCxnSpPr>
          <p:cNvPr id="184" name="Google Shape;184;p18"/>
          <p:cNvCxnSpPr>
            <a:stCxn id="180" idx="2"/>
            <a:endCxn id="181" idx="0"/>
          </p:cNvCxnSpPr>
          <p:nvPr/>
        </p:nvCxnSpPr>
        <p:spPr>
          <a:xfrm rot="5400000">
            <a:off x="2627038" y="3839075"/>
            <a:ext cx="428100" cy="1725300"/>
          </a:xfrm>
          <a:prstGeom prst="bentConnector3">
            <a:avLst>
              <a:gd fmla="val 49989" name="adj1"/>
            </a:avLst>
          </a:prstGeom>
          <a:noFill/>
          <a:ln cap="flat" cmpd="sng" w="19050">
            <a:solidFill>
              <a:srgbClr val="4F2F4F"/>
            </a:solidFill>
            <a:prstDash val="solid"/>
            <a:round/>
            <a:headEnd len="med" w="med" type="none"/>
            <a:tailEnd len="med" w="med" type="none"/>
          </a:ln>
        </p:spPr>
      </p:cxnSp>
      <p:sp>
        <p:nvSpPr>
          <p:cNvPr id="185" name="Google Shape;185;p18"/>
          <p:cNvSpPr txBox="1"/>
          <p:nvPr/>
        </p:nvSpPr>
        <p:spPr>
          <a:xfrm>
            <a:off x="204150" y="3362400"/>
            <a:ext cx="4641900" cy="597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C1130"/>
              </a:buClr>
              <a:buSzPts val="2000"/>
              <a:buFont typeface="Cabin"/>
              <a:buChar char="●"/>
            </a:pPr>
            <a:r>
              <a:rPr b="1" lang="en-GB" sz="2000">
                <a:solidFill>
                  <a:srgbClr val="4F2F4F"/>
                </a:solidFill>
                <a:latin typeface="Cabin"/>
                <a:ea typeface="Cabin"/>
                <a:cs typeface="Cabin"/>
                <a:sym typeface="Cabin"/>
              </a:rPr>
              <a:t>Types of warts and HPV genotype</a:t>
            </a:r>
            <a:r>
              <a:rPr b="1" lang="en-GB" sz="2000">
                <a:solidFill>
                  <a:srgbClr val="A64D79"/>
                </a:solidFill>
                <a:latin typeface="Cabin"/>
                <a:ea typeface="Cabin"/>
                <a:cs typeface="Cabin"/>
                <a:sym typeface="Cabin"/>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19"/>
          <p:cNvSpPr/>
          <p:nvPr/>
        </p:nvSpPr>
        <p:spPr>
          <a:xfrm>
            <a:off x="1710249" y="8079844"/>
            <a:ext cx="524400" cy="433200"/>
          </a:xfrm>
          <a:prstGeom prst="ellipse">
            <a:avLst/>
          </a:prstGeom>
          <a:solidFill>
            <a:srgbClr val="C0C58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91" name="Google Shape;191;p19"/>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192" name="Google Shape;192;p19"/>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193" name="Google Shape;193;p19"/>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6</a:t>
            </a:r>
            <a:endParaRPr b="1" sz="1800">
              <a:solidFill>
                <a:srgbClr val="FFFFFF"/>
              </a:solidFill>
              <a:latin typeface="Cabin"/>
              <a:ea typeface="Cabin"/>
              <a:cs typeface="Cabin"/>
              <a:sym typeface="Cabin"/>
            </a:endParaRPr>
          </a:p>
        </p:txBody>
      </p:sp>
      <p:sp>
        <p:nvSpPr>
          <p:cNvPr id="194" name="Google Shape;194;p19"/>
          <p:cNvSpPr txBox="1"/>
          <p:nvPr/>
        </p:nvSpPr>
        <p:spPr>
          <a:xfrm>
            <a:off x="352637" y="39188"/>
            <a:ext cx="68616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C1130"/>
                </a:solidFill>
                <a:latin typeface="Cabin"/>
                <a:ea typeface="Cabin"/>
                <a:cs typeface="Cabin"/>
                <a:sym typeface="Cabin"/>
              </a:rPr>
              <a:t>Human Papillomavirus</a:t>
            </a:r>
            <a:endParaRPr b="1" sz="3000">
              <a:solidFill>
                <a:srgbClr val="4C1130"/>
              </a:solidFill>
              <a:latin typeface="Cabin"/>
              <a:ea typeface="Cabin"/>
              <a:cs typeface="Cabin"/>
              <a:sym typeface="Cabin"/>
            </a:endParaRPr>
          </a:p>
        </p:txBody>
      </p:sp>
      <p:sp>
        <p:nvSpPr>
          <p:cNvPr id="195" name="Google Shape;195;p19"/>
          <p:cNvSpPr txBox="1"/>
          <p:nvPr/>
        </p:nvSpPr>
        <p:spPr>
          <a:xfrm>
            <a:off x="318150" y="937600"/>
            <a:ext cx="6991200" cy="1728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800">
                <a:solidFill>
                  <a:srgbClr val="4F2F4F"/>
                </a:solidFill>
                <a:latin typeface="Cabin"/>
                <a:ea typeface="Cabin"/>
                <a:cs typeface="Cabin"/>
                <a:sym typeface="Cabin"/>
              </a:rPr>
              <a:t>2. Anogenital or mucosal Warts:</a:t>
            </a:r>
            <a:endParaRPr b="1" sz="1800">
              <a:solidFill>
                <a:srgbClr val="4F2F4F"/>
              </a:solidFill>
              <a:latin typeface="Cabin"/>
              <a:ea typeface="Cabin"/>
              <a:cs typeface="Cabin"/>
              <a:sym typeface="Cabin"/>
            </a:endParaRPr>
          </a:p>
          <a:p>
            <a:pPr indent="0" lvl="0" marL="457200" rtl="0" algn="l">
              <a:spcBef>
                <a:spcPts val="0"/>
              </a:spcBef>
              <a:spcAft>
                <a:spcPts val="0"/>
              </a:spcAft>
              <a:buNone/>
            </a:pPr>
            <a:r>
              <a:t/>
            </a:r>
            <a:endParaRPr b="1" sz="600">
              <a:latin typeface="Cabin"/>
              <a:ea typeface="Cabin"/>
              <a:cs typeface="Cabin"/>
              <a:sym typeface="Cabin"/>
            </a:endParaRPr>
          </a:p>
          <a:p>
            <a:pPr indent="0" lvl="0" marL="457200" rtl="0" algn="l">
              <a:spcBef>
                <a:spcPts val="0"/>
              </a:spcBef>
              <a:spcAft>
                <a:spcPts val="0"/>
              </a:spcAft>
              <a:buNone/>
            </a:pPr>
            <a:r>
              <a:t/>
            </a:r>
            <a:endParaRPr b="1" sz="600">
              <a:latin typeface="Cabin"/>
              <a:ea typeface="Cabin"/>
              <a:cs typeface="Cabin"/>
              <a:sym typeface="Cabin"/>
            </a:endParaRPr>
          </a:p>
          <a:p>
            <a:pPr indent="-304800" lvl="0" marL="914400" rtl="0" algn="l">
              <a:spcBef>
                <a:spcPts val="0"/>
              </a:spcBef>
              <a:spcAft>
                <a:spcPts val="0"/>
              </a:spcAft>
              <a:buSzPts val="1200"/>
              <a:buFont typeface="Cabin"/>
              <a:buChar char="●"/>
            </a:pPr>
            <a:r>
              <a:rPr lang="en-GB" sz="1200">
                <a:latin typeface="Cabin"/>
                <a:ea typeface="Cabin"/>
                <a:cs typeface="Cabin"/>
                <a:sym typeface="Cabin"/>
              </a:rPr>
              <a:t>Transmission of genital warts mainly occurs during </a:t>
            </a:r>
            <a:r>
              <a:rPr b="1" lang="en-GB" sz="1200">
                <a:solidFill>
                  <a:srgbClr val="CC0000"/>
                </a:solidFill>
                <a:latin typeface="Cabin"/>
                <a:ea typeface="Cabin"/>
                <a:cs typeface="Cabin"/>
                <a:sym typeface="Cabin"/>
              </a:rPr>
              <a:t>sexual activity</a:t>
            </a:r>
            <a:endParaRPr b="1" sz="1200">
              <a:solidFill>
                <a:srgbClr val="CC0000"/>
              </a:solidFill>
              <a:latin typeface="Cabin"/>
              <a:ea typeface="Cabin"/>
              <a:cs typeface="Cabin"/>
              <a:sym typeface="Cabin"/>
            </a:endParaRPr>
          </a:p>
          <a:p>
            <a:pPr indent="-304800" lvl="0" marL="9144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There is strong association between </a:t>
            </a:r>
            <a:r>
              <a:rPr b="1" lang="en-GB" sz="1200">
                <a:solidFill>
                  <a:srgbClr val="CC0000"/>
                </a:solidFill>
                <a:latin typeface="Cabin"/>
                <a:ea typeface="Cabin"/>
                <a:cs typeface="Cabin"/>
                <a:sym typeface="Cabin"/>
              </a:rPr>
              <a:t>increasing numbers of sexual partners</a:t>
            </a:r>
            <a:r>
              <a:rPr lang="en-GB" sz="1200">
                <a:solidFill>
                  <a:schemeClr val="dk1"/>
                </a:solidFill>
                <a:latin typeface="Cabin"/>
                <a:ea typeface="Cabin"/>
                <a:cs typeface="Cabin"/>
                <a:sym typeface="Cabin"/>
              </a:rPr>
              <a:t> and prevalence of genital HPV infections. </a:t>
            </a:r>
            <a:endParaRPr sz="1200">
              <a:solidFill>
                <a:srgbClr val="A64D79"/>
              </a:solidFill>
              <a:latin typeface="Cabin"/>
              <a:ea typeface="Cabin"/>
              <a:cs typeface="Cabin"/>
              <a:sym typeface="Cabin"/>
            </a:endParaRPr>
          </a:p>
          <a:p>
            <a:pPr indent="-304800" lvl="0" marL="914400" rtl="0" algn="l">
              <a:spcBef>
                <a:spcPts val="0"/>
              </a:spcBef>
              <a:spcAft>
                <a:spcPts val="0"/>
              </a:spcAft>
              <a:buSzPts val="1200"/>
              <a:buFont typeface="Cabin"/>
              <a:buChar char="●"/>
            </a:pPr>
            <a:r>
              <a:rPr lang="en-GB" sz="1200">
                <a:solidFill>
                  <a:schemeClr val="dk1"/>
                </a:solidFill>
                <a:latin typeface="Cabin"/>
                <a:ea typeface="Cabin"/>
                <a:cs typeface="Cabin"/>
                <a:sym typeface="Cabin"/>
              </a:rPr>
              <a:t>often occur in association with other sexual diseases as </a:t>
            </a:r>
            <a:r>
              <a:rPr b="1" lang="en-GB" sz="1200">
                <a:solidFill>
                  <a:schemeClr val="dk1"/>
                </a:solidFill>
                <a:latin typeface="Cabin"/>
                <a:ea typeface="Cabin"/>
                <a:cs typeface="Cabin"/>
                <a:sym typeface="Cabin"/>
              </a:rPr>
              <a:t>gonorrhea or chlamydial infection.</a:t>
            </a:r>
            <a:endParaRPr sz="700">
              <a:latin typeface="Cabin"/>
              <a:ea typeface="Cabin"/>
              <a:cs typeface="Cabin"/>
              <a:sym typeface="Cabin"/>
            </a:endParaRPr>
          </a:p>
          <a:p>
            <a:pPr indent="-304800" lvl="0" marL="914400" rtl="0" algn="l">
              <a:spcBef>
                <a:spcPts val="0"/>
              </a:spcBef>
              <a:spcAft>
                <a:spcPts val="0"/>
              </a:spcAft>
              <a:buSzPts val="1200"/>
              <a:buFont typeface="Cabin"/>
              <a:buChar char="●"/>
            </a:pPr>
            <a:r>
              <a:rPr lang="en-GB" sz="1200">
                <a:latin typeface="Cabin"/>
                <a:ea typeface="Cabin"/>
                <a:cs typeface="Cabin"/>
                <a:sym typeface="Cabin"/>
              </a:rPr>
              <a:t>Vertical transmission; from mother to infant or prenatal transmission lesions appear within the first 6 weeks of life have been demonstrated </a:t>
            </a:r>
            <a:r>
              <a:rPr lang="en-GB" sz="1200">
                <a:solidFill>
                  <a:srgbClr val="38761D"/>
                </a:solidFill>
                <a:latin typeface="Cabin"/>
                <a:ea typeface="Cabin"/>
                <a:cs typeface="Cabin"/>
                <a:sym typeface="Cabin"/>
              </a:rPr>
              <a:t>as laryngeal papilloma </a:t>
            </a:r>
            <a:endParaRPr sz="1200">
              <a:solidFill>
                <a:srgbClr val="38761D"/>
              </a:solidFill>
              <a:latin typeface="Cabin"/>
              <a:ea typeface="Cabin"/>
              <a:cs typeface="Cabin"/>
              <a:sym typeface="Cabin"/>
            </a:endParaRPr>
          </a:p>
        </p:txBody>
      </p:sp>
      <p:pic>
        <p:nvPicPr>
          <p:cNvPr id="196" name="Google Shape;196;p19"/>
          <p:cNvPicPr preferRelativeResize="0"/>
          <p:nvPr/>
        </p:nvPicPr>
        <p:blipFill>
          <a:blip r:embed="rId3">
            <a:alphaModFix/>
          </a:blip>
          <a:stretch>
            <a:fillRect/>
          </a:stretch>
        </p:blipFill>
        <p:spPr>
          <a:xfrm>
            <a:off x="5052149" y="5025538"/>
            <a:ext cx="1227600" cy="908625"/>
          </a:xfrm>
          <a:prstGeom prst="rect">
            <a:avLst/>
          </a:prstGeom>
          <a:noFill/>
          <a:ln>
            <a:noFill/>
          </a:ln>
        </p:spPr>
      </p:pic>
      <p:sp>
        <p:nvSpPr>
          <p:cNvPr id="197" name="Google Shape;197;p19"/>
          <p:cNvSpPr/>
          <p:nvPr/>
        </p:nvSpPr>
        <p:spPr>
          <a:xfrm rot="5400000">
            <a:off x="4962925" y="2152163"/>
            <a:ext cx="352500" cy="2378400"/>
          </a:xfrm>
          <a:prstGeom prst="snip2SameRect">
            <a:avLst>
              <a:gd fmla="val 16667" name="adj1"/>
              <a:gd fmla="val 0" name="adj2"/>
            </a:avLst>
          </a:prstGeom>
          <a:solidFill>
            <a:srgbClr val="E4D2E4">
              <a:alpha val="37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latin typeface="Cabin"/>
              <a:ea typeface="Cabin"/>
              <a:cs typeface="Cabin"/>
              <a:sym typeface="Cabin"/>
            </a:endParaRPr>
          </a:p>
        </p:txBody>
      </p:sp>
      <p:sp>
        <p:nvSpPr>
          <p:cNvPr id="198" name="Google Shape;198;p19"/>
          <p:cNvSpPr/>
          <p:nvPr/>
        </p:nvSpPr>
        <p:spPr>
          <a:xfrm>
            <a:off x="1250363" y="3169138"/>
            <a:ext cx="3035400" cy="347400"/>
          </a:xfrm>
          <a:prstGeom prst="homePlate">
            <a:avLst>
              <a:gd fmla="val 50000" name="adj"/>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Cabin"/>
                <a:ea typeface="Cabin"/>
                <a:cs typeface="Cabin"/>
                <a:sym typeface="Cabin"/>
              </a:rPr>
              <a:t>Condyloma acuminata (benign)</a:t>
            </a:r>
            <a:endParaRPr b="1">
              <a:solidFill>
                <a:srgbClr val="FFFFFF"/>
              </a:solidFill>
              <a:latin typeface="Cabin"/>
              <a:ea typeface="Cabin"/>
              <a:cs typeface="Cabin"/>
              <a:sym typeface="Cabin"/>
            </a:endParaRPr>
          </a:p>
        </p:txBody>
      </p:sp>
      <p:sp>
        <p:nvSpPr>
          <p:cNvPr id="199" name="Google Shape;199;p19"/>
          <p:cNvSpPr txBox="1"/>
          <p:nvPr/>
        </p:nvSpPr>
        <p:spPr>
          <a:xfrm>
            <a:off x="4220450" y="3181688"/>
            <a:ext cx="2107800" cy="3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CC0000"/>
                </a:solidFill>
                <a:latin typeface="Cabin"/>
                <a:ea typeface="Cabin"/>
                <a:cs typeface="Cabin"/>
                <a:sym typeface="Cabin"/>
              </a:rPr>
              <a:t>(HPV 6,11)</a:t>
            </a:r>
            <a:endParaRPr b="1">
              <a:solidFill>
                <a:srgbClr val="CC0000"/>
              </a:solidFill>
              <a:latin typeface="Cabin"/>
              <a:ea typeface="Cabin"/>
              <a:cs typeface="Cabin"/>
              <a:sym typeface="Cabin"/>
            </a:endParaRPr>
          </a:p>
        </p:txBody>
      </p:sp>
      <p:sp>
        <p:nvSpPr>
          <p:cNvPr id="200" name="Google Shape;200;p19"/>
          <p:cNvSpPr/>
          <p:nvPr/>
        </p:nvSpPr>
        <p:spPr>
          <a:xfrm rot="5400000">
            <a:off x="4962925" y="2609363"/>
            <a:ext cx="352500" cy="2378400"/>
          </a:xfrm>
          <a:prstGeom prst="snip2SameRect">
            <a:avLst>
              <a:gd fmla="val 16667" name="adj1"/>
              <a:gd fmla="val 0" name="adj2"/>
            </a:avLst>
          </a:prstGeom>
          <a:solidFill>
            <a:srgbClr val="E4D2E4">
              <a:alpha val="37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latin typeface="Cabin"/>
              <a:ea typeface="Cabin"/>
              <a:cs typeface="Cabin"/>
              <a:sym typeface="Cabin"/>
            </a:endParaRPr>
          </a:p>
        </p:txBody>
      </p:sp>
      <p:sp>
        <p:nvSpPr>
          <p:cNvPr id="201" name="Google Shape;201;p19"/>
          <p:cNvSpPr txBox="1"/>
          <p:nvPr/>
        </p:nvSpPr>
        <p:spPr>
          <a:xfrm>
            <a:off x="4220450" y="3638888"/>
            <a:ext cx="2107800" cy="3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CC0000"/>
                </a:solidFill>
                <a:latin typeface="Cabin"/>
                <a:ea typeface="Cabin"/>
                <a:cs typeface="Cabin"/>
                <a:sym typeface="Cabin"/>
              </a:rPr>
              <a:t>(HPV 16,18, 31,45)</a:t>
            </a:r>
            <a:endParaRPr b="1">
              <a:solidFill>
                <a:srgbClr val="CC0000"/>
              </a:solidFill>
              <a:latin typeface="Cabin"/>
              <a:ea typeface="Cabin"/>
              <a:cs typeface="Cabin"/>
              <a:sym typeface="Cabin"/>
            </a:endParaRPr>
          </a:p>
        </p:txBody>
      </p:sp>
      <p:sp>
        <p:nvSpPr>
          <p:cNvPr id="202" name="Google Shape;202;p19"/>
          <p:cNvSpPr/>
          <p:nvPr/>
        </p:nvSpPr>
        <p:spPr>
          <a:xfrm>
            <a:off x="1257049" y="3620513"/>
            <a:ext cx="3035400" cy="347400"/>
          </a:xfrm>
          <a:prstGeom prst="homePlate">
            <a:avLst>
              <a:gd fmla="val 50000" name="adj"/>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Cervical carcinoma</a:t>
            </a:r>
            <a:endParaRPr b="1">
              <a:solidFill>
                <a:srgbClr val="FFFFFF"/>
              </a:solidFill>
              <a:latin typeface="Cabin"/>
              <a:ea typeface="Cabin"/>
              <a:cs typeface="Cabin"/>
              <a:sym typeface="Cabin"/>
            </a:endParaRPr>
          </a:p>
        </p:txBody>
      </p:sp>
      <p:sp>
        <p:nvSpPr>
          <p:cNvPr id="203" name="Google Shape;203;p19"/>
          <p:cNvSpPr/>
          <p:nvPr/>
        </p:nvSpPr>
        <p:spPr>
          <a:xfrm rot="5400000">
            <a:off x="4962925" y="3066563"/>
            <a:ext cx="352500" cy="2378400"/>
          </a:xfrm>
          <a:prstGeom prst="snip2SameRect">
            <a:avLst>
              <a:gd fmla="val 16667" name="adj1"/>
              <a:gd fmla="val 0" name="adj2"/>
            </a:avLst>
          </a:prstGeom>
          <a:solidFill>
            <a:srgbClr val="E4D2E4">
              <a:alpha val="37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latin typeface="Cabin"/>
              <a:ea typeface="Cabin"/>
              <a:cs typeface="Cabin"/>
              <a:sym typeface="Cabin"/>
            </a:endParaRPr>
          </a:p>
        </p:txBody>
      </p:sp>
      <p:sp>
        <p:nvSpPr>
          <p:cNvPr id="204" name="Google Shape;204;p19"/>
          <p:cNvSpPr txBox="1"/>
          <p:nvPr/>
        </p:nvSpPr>
        <p:spPr>
          <a:xfrm>
            <a:off x="4220450" y="4096088"/>
            <a:ext cx="2107800" cy="3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CC0000"/>
                </a:solidFill>
                <a:latin typeface="Cabin"/>
                <a:ea typeface="Cabin"/>
                <a:cs typeface="Cabin"/>
                <a:sym typeface="Cabin"/>
              </a:rPr>
              <a:t>(HPV 16,18)</a:t>
            </a:r>
            <a:endParaRPr b="1">
              <a:solidFill>
                <a:srgbClr val="CC0000"/>
              </a:solidFill>
              <a:latin typeface="Cabin"/>
              <a:ea typeface="Cabin"/>
              <a:cs typeface="Cabin"/>
              <a:sym typeface="Cabin"/>
            </a:endParaRPr>
          </a:p>
        </p:txBody>
      </p:sp>
      <p:sp>
        <p:nvSpPr>
          <p:cNvPr id="205" name="Google Shape;205;p19"/>
          <p:cNvSpPr/>
          <p:nvPr/>
        </p:nvSpPr>
        <p:spPr>
          <a:xfrm>
            <a:off x="1250363" y="4071913"/>
            <a:ext cx="3035400" cy="347400"/>
          </a:xfrm>
          <a:prstGeom prst="homePlate">
            <a:avLst>
              <a:gd fmla="val 50000" name="adj"/>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Cabin"/>
                <a:ea typeface="Cabin"/>
                <a:cs typeface="Cabin"/>
                <a:sym typeface="Cabin"/>
              </a:rPr>
              <a:t>Penile and anal carcinoma in men</a:t>
            </a:r>
            <a:endParaRPr b="1">
              <a:solidFill>
                <a:srgbClr val="FFFFFF"/>
              </a:solidFill>
              <a:latin typeface="Cabin"/>
              <a:ea typeface="Cabin"/>
              <a:cs typeface="Cabin"/>
              <a:sym typeface="Cabin"/>
            </a:endParaRPr>
          </a:p>
        </p:txBody>
      </p:sp>
      <p:sp>
        <p:nvSpPr>
          <p:cNvPr id="206" name="Google Shape;206;p19"/>
          <p:cNvSpPr/>
          <p:nvPr/>
        </p:nvSpPr>
        <p:spPr>
          <a:xfrm rot="5400000">
            <a:off x="4962925" y="3523763"/>
            <a:ext cx="352500" cy="2378400"/>
          </a:xfrm>
          <a:prstGeom prst="snip2SameRect">
            <a:avLst>
              <a:gd fmla="val 16667" name="adj1"/>
              <a:gd fmla="val 0" name="adj2"/>
            </a:avLst>
          </a:prstGeom>
          <a:solidFill>
            <a:srgbClr val="E4D2E4">
              <a:alpha val="37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latin typeface="Cabin"/>
              <a:ea typeface="Cabin"/>
              <a:cs typeface="Cabin"/>
              <a:sym typeface="Cabin"/>
            </a:endParaRPr>
          </a:p>
        </p:txBody>
      </p:sp>
      <p:sp>
        <p:nvSpPr>
          <p:cNvPr id="207" name="Google Shape;207;p19"/>
          <p:cNvSpPr txBox="1"/>
          <p:nvPr/>
        </p:nvSpPr>
        <p:spPr>
          <a:xfrm>
            <a:off x="4220450" y="4553288"/>
            <a:ext cx="2107800" cy="3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CC0000"/>
                </a:solidFill>
                <a:latin typeface="Cabin"/>
                <a:ea typeface="Cabin"/>
                <a:cs typeface="Cabin"/>
                <a:sym typeface="Cabin"/>
              </a:rPr>
              <a:t>(HPV 6,11)</a:t>
            </a:r>
            <a:endParaRPr b="1">
              <a:solidFill>
                <a:srgbClr val="CC0000"/>
              </a:solidFill>
              <a:latin typeface="Cabin"/>
              <a:ea typeface="Cabin"/>
              <a:cs typeface="Cabin"/>
              <a:sym typeface="Cabin"/>
            </a:endParaRPr>
          </a:p>
        </p:txBody>
      </p:sp>
      <p:sp>
        <p:nvSpPr>
          <p:cNvPr id="208" name="Google Shape;208;p19"/>
          <p:cNvSpPr/>
          <p:nvPr/>
        </p:nvSpPr>
        <p:spPr>
          <a:xfrm>
            <a:off x="1250363" y="4529113"/>
            <a:ext cx="3035400" cy="347400"/>
          </a:xfrm>
          <a:prstGeom prst="homePlate">
            <a:avLst>
              <a:gd fmla="val 50000" name="adj"/>
            </a:avLst>
          </a:prstGeom>
          <a:solidFill>
            <a:srgbClr val="4F2F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Cabin"/>
                <a:ea typeface="Cabin"/>
                <a:cs typeface="Cabin"/>
                <a:sym typeface="Cabin"/>
              </a:rPr>
              <a:t>Laryngeal Warts (benign) </a:t>
            </a:r>
            <a:endParaRPr b="1">
              <a:solidFill>
                <a:srgbClr val="FFFFFF"/>
              </a:solidFill>
              <a:latin typeface="Cabin"/>
              <a:ea typeface="Cabin"/>
              <a:cs typeface="Cabin"/>
              <a:sym typeface="Cabin"/>
            </a:endParaRPr>
          </a:p>
        </p:txBody>
      </p:sp>
      <p:pic>
        <p:nvPicPr>
          <p:cNvPr id="209" name="Google Shape;209;p19"/>
          <p:cNvPicPr preferRelativeResize="0"/>
          <p:nvPr/>
        </p:nvPicPr>
        <p:blipFill rotWithShape="1">
          <a:blip r:embed="rId4">
            <a:alphaModFix/>
          </a:blip>
          <a:srcRect b="82304" l="1789" r="79491" t="0"/>
          <a:stretch/>
        </p:blipFill>
        <p:spPr>
          <a:xfrm>
            <a:off x="1702733" y="8109076"/>
            <a:ext cx="531600" cy="458700"/>
          </a:xfrm>
          <a:prstGeom prst="ellipse">
            <a:avLst/>
          </a:prstGeom>
          <a:noFill/>
          <a:ln cap="flat" cmpd="sng" w="47625">
            <a:solidFill>
              <a:srgbClr val="C9A4C9"/>
            </a:solidFill>
            <a:prstDash val="solid"/>
            <a:round/>
            <a:headEnd len="sm" w="sm" type="none"/>
            <a:tailEnd len="sm" w="sm" type="none"/>
          </a:ln>
        </p:spPr>
      </p:pic>
      <p:sp>
        <p:nvSpPr>
          <p:cNvPr id="210" name="Google Shape;210;p19"/>
          <p:cNvSpPr txBox="1"/>
          <p:nvPr/>
        </p:nvSpPr>
        <p:spPr>
          <a:xfrm>
            <a:off x="217463" y="7672700"/>
            <a:ext cx="1227600" cy="7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Appear within 3-4 months</a:t>
            </a:r>
            <a:endParaRPr sz="1200">
              <a:solidFill>
                <a:schemeClr val="dk1"/>
              </a:solidFill>
              <a:latin typeface="Cabin"/>
              <a:ea typeface="Cabin"/>
              <a:cs typeface="Cabin"/>
              <a:sym typeface="Cabin"/>
            </a:endParaRPr>
          </a:p>
          <a:p>
            <a:pPr indent="0" lvl="0" marL="0" rtl="0" algn="ctr">
              <a:spcBef>
                <a:spcPts val="0"/>
              </a:spcBef>
              <a:spcAft>
                <a:spcPts val="0"/>
              </a:spcAft>
              <a:buNone/>
            </a:pPr>
            <a:r>
              <a:rPr lang="en-GB" sz="1200">
                <a:solidFill>
                  <a:schemeClr val="dk1"/>
                </a:solidFill>
                <a:latin typeface="Cabin"/>
                <a:ea typeface="Cabin"/>
                <a:cs typeface="Cabin"/>
                <a:sym typeface="Cabin"/>
              </a:rPr>
              <a:t> after infection (I.P)</a:t>
            </a:r>
            <a:r>
              <a:rPr baseline="30000" lang="en-GB" sz="1200">
                <a:solidFill>
                  <a:schemeClr val="dk1"/>
                </a:solidFill>
                <a:latin typeface="Cabin"/>
                <a:ea typeface="Cabin"/>
                <a:cs typeface="Cabin"/>
                <a:sym typeface="Cabin"/>
              </a:rPr>
              <a:t>.1</a:t>
            </a:r>
            <a:endParaRPr baseline="30000" sz="1200">
              <a:latin typeface="Cabin"/>
              <a:ea typeface="Cabin"/>
              <a:cs typeface="Cabin"/>
              <a:sym typeface="Cabin"/>
            </a:endParaRPr>
          </a:p>
        </p:txBody>
      </p:sp>
      <p:sp>
        <p:nvSpPr>
          <p:cNvPr id="211" name="Google Shape;211;p19"/>
          <p:cNvSpPr txBox="1"/>
          <p:nvPr/>
        </p:nvSpPr>
        <p:spPr>
          <a:xfrm>
            <a:off x="1420025" y="8597000"/>
            <a:ext cx="1342200" cy="54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Warts size vary </a:t>
            </a:r>
            <a:endParaRPr sz="1200">
              <a:solidFill>
                <a:schemeClr val="dk1"/>
              </a:solidFill>
              <a:latin typeface="Cabin"/>
              <a:ea typeface="Cabin"/>
              <a:cs typeface="Cabin"/>
              <a:sym typeface="Cabin"/>
            </a:endParaRPr>
          </a:p>
          <a:p>
            <a:pPr indent="0" lvl="0" marL="0" rtl="0" algn="ctr">
              <a:spcBef>
                <a:spcPts val="0"/>
              </a:spcBef>
              <a:spcAft>
                <a:spcPts val="0"/>
              </a:spcAft>
              <a:buNone/>
            </a:pPr>
            <a:r>
              <a:rPr lang="en-GB" sz="1200">
                <a:solidFill>
                  <a:schemeClr val="dk1"/>
                </a:solidFill>
                <a:latin typeface="Cabin"/>
                <a:ea typeface="Cabin"/>
                <a:cs typeface="Cabin"/>
                <a:sym typeface="Cabin"/>
              </a:rPr>
              <a:t>from small </a:t>
            </a:r>
            <a:endParaRPr sz="1200">
              <a:solidFill>
                <a:schemeClr val="dk1"/>
              </a:solidFill>
              <a:latin typeface="Cabin"/>
              <a:ea typeface="Cabin"/>
              <a:cs typeface="Cabin"/>
              <a:sym typeface="Cabin"/>
            </a:endParaRPr>
          </a:p>
          <a:p>
            <a:pPr indent="0" lvl="0" marL="0" rtl="0" algn="ctr">
              <a:spcBef>
                <a:spcPts val="0"/>
              </a:spcBef>
              <a:spcAft>
                <a:spcPts val="0"/>
              </a:spcAft>
              <a:buNone/>
            </a:pPr>
            <a:r>
              <a:rPr lang="en-GB" sz="1200">
                <a:solidFill>
                  <a:schemeClr val="dk1"/>
                </a:solidFill>
                <a:latin typeface="Cabin"/>
                <a:ea typeface="Cabin"/>
                <a:cs typeface="Cabin"/>
                <a:sym typeface="Cabin"/>
              </a:rPr>
              <a:t>round to large </a:t>
            </a:r>
            <a:endParaRPr sz="1200">
              <a:latin typeface="Cabin"/>
              <a:ea typeface="Cabin"/>
              <a:cs typeface="Cabin"/>
              <a:sym typeface="Cabin"/>
            </a:endParaRPr>
          </a:p>
        </p:txBody>
      </p:sp>
      <p:sp>
        <p:nvSpPr>
          <p:cNvPr id="212" name="Google Shape;212;p19"/>
          <p:cNvSpPr txBox="1"/>
          <p:nvPr/>
        </p:nvSpPr>
        <p:spPr>
          <a:xfrm>
            <a:off x="3449858" y="8567782"/>
            <a:ext cx="1602300" cy="13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Found in the anogenital tract (inside or outside </a:t>
            </a:r>
            <a:endParaRPr sz="1200">
              <a:solidFill>
                <a:schemeClr val="dk1"/>
              </a:solidFill>
              <a:latin typeface="Cabin"/>
              <a:ea typeface="Cabin"/>
              <a:cs typeface="Cabin"/>
              <a:sym typeface="Cabin"/>
            </a:endParaRPr>
          </a:p>
          <a:p>
            <a:pPr indent="0" lvl="0" marL="0" rtl="0" algn="ctr">
              <a:spcBef>
                <a:spcPts val="0"/>
              </a:spcBef>
              <a:spcAft>
                <a:spcPts val="0"/>
              </a:spcAft>
              <a:buNone/>
            </a:pPr>
            <a:r>
              <a:rPr lang="en-GB" sz="1200">
                <a:solidFill>
                  <a:schemeClr val="dk1"/>
                </a:solidFill>
                <a:latin typeface="Cabin"/>
                <a:ea typeface="Cabin"/>
                <a:cs typeface="Cabin"/>
                <a:sym typeface="Cabin"/>
              </a:rPr>
              <a:t>the genital and the anal areas of both males and females).</a:t>
            </a:r>
            <a:endParaRPr sz="1200">
              <a:latin typeface="Cabin"/>
              <a:ea typeface="Cabin"/>
              <a:cs typeface="Cabin"/>
              <a:sym typeface="Cabin"/>
            </a:endParaRPr>
          </a:p>
        </p:txBody>
      </p:sp>
      <p:sp>
        <p:nvSpPr>
          <p:cNvPr id="213" name="Google Shape;213;p19"/>
          <p:cNvSpPr txBox="1"/>
          <p:nvPr/>
        </p:nvSpPr>
        <p:spPr>
          <a:xfrm>
            <a:off x="2386148" y="7574175"/>
            <a:ext cx="14472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Localized pain. </a:t>
            </a:r>
            <a:endParaRPr sz="1200">
              <a:latin typeface="Cabin"/>
              <a:ea typeface="Cabin"/>
              <a:cs typeface="Cabin"/>
              <a:sym typeface="Cabin"/>
            </a:endParaRPr>
          </a:p>
        </p:txBody>
      </p:sp>
      <p:sp>
        <p:nvSpPr>
          <p:cNvPr id="214" name="Google Shape;214;p19"/>
          <p:cNvSpPr txBox="1"/>
          <p:nvPr/>
        </p:nvSpPr>
        <p:spPr>
          <a:xfrm>
            <a:off x="4715125" y="7678700"/>
            <a:ext cx="1342200" cy="5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Discomfort.</a:t>
            </a:r>
            <a:endParaRPr sz="1200">
              <a:latin typeface="Cabin"/>
              <a:ea typeface="Cabin"/>
              <a:cs typeface="Cabin"/>
              <a:sym typeface="Cabin"/>
            </a:endParaRPr>
          </a:p>
        </p:txBody>
      </p:sp>
      <p:sp>
        <p:nvSpPr>
          <p:cNvPr id="215" name="Google Shape;215;p19"/>
          <p:cNvSpPr txBox="1"/>
          <p:nvPr/>
        </p:nvSpPr>
        <p:spPr>
          <a:xfrm>
            <a:off x="5640925" y="8567775"/>
            <a:ext cx="1769100" cy="7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Cabin"/>
                <a:ea typeface="Cabin"/>
                <a:cs typeface="Cabin"/>
                <a:sym typeface="Cabin"/>
              </a:rPr>
              <a:t>Abnormal vaginal bleeding and discharge.</a:t>
            </a:r>
            <a:endParaRPr sz="1200">
              <a:latin typeface="Cabin"/>
              <a:ea typeface="Cabin"/>
              <a:cs typeface="Cabin"/>
              <a:sym typeface="Cabin"/>
            </a:endParaRPr>
          </a:p>
        </p:txBody>
      </p:sp>
      <p:cxnSp>
        <p:nvCxnSpPr>
          <p:cNvPr id="216" name="Google Shape;216;p19"/>
          <p:cNvCxnSpPr/>
          <p:nvPr/>
        </p:nvCxnSpPr>
        <p:spPr>
          <a:xfrm flipH="1" rot="10800000">
            <a:off x="281875" y="6790928"/>
            <a:ext cx="6808200" cy="16800"/>
          </a:xfrm>
          <a:prstGeom prst="straightConnector1">
            <a:avLst/>
          </a:prstGeom>
          <a:noFill/>
          <a:ln cap="flat" cmpd="sng" w="38100">
            <a:solidFill>
              <a:srgbClr val="4F2F4F"/>
            </a:solidFill>
            <a:prstDash val="solid"/>
            <a:miter lim="800000"/>
            <a:headEnd len="sm" w="sm" type="none"/>
            <a:tailEnd len="med" w="med" type="none"/>
          </a:ln>
        </p:spPr>
      </p:cxnSp>
      <p:sp>
        <p:nvSpPr>
          <p:cNvPr id="217" name="Google Shape;217;p19"/>
          <p:cNvSpPr/>
          <p:nvPr/>
        </p:nvSpPr>
        <p:spPr>
          <a:xfrm>
            <a:off x="4136804" y="6716075"/>
            <a:ext cx="220500" cy="182700"/>
          </a:xfrm>
          <a:prstGeom prst="ellipse">
            <a:avLst/>
          </a:prstGeom>
          <a:solidFill>
            <a:srgbClr val="4F2F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8" name="Google Shape;218;p19"/>
          <p:cNvSpPr/>
          <p:nvPr/>
        </p:nvSpPr>
        <p:spPr>
          <a:xfrm>
            <a:off x="5274166" y="6716075"/>
            <a:ext cx="220500" cy="182700"/>
          </a:xfrm>
          <a:prstGeom prst="ellipse">
            <a:avLst/>
          </a:prstGeom>
          <a:solidFill>
            <a:srgbClr val="4F2F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19" name="Google Shape;219;p19"/>
          <p:cNvSpPr/>
          <p:nvPr/>
        </p:nvSpPr>
        <p:spPr>
          <a:xfrm>
            <a:off x="6411527" y="6716075"/>
            <a:ext cx="220500" cy="182700"/>
          </a:xfrm>
          <a:prstGeom prst="ellipse">
            <a:avLst/>
          </a:prstGeom>
          <a:solidFill>
            <a:srgbClr val="4F2F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20" name="Google Shape;220;p19"/>
          <p:cNvSpPr/>
          <p:nvPr/>
        </p:nvSpPr>
        <p:spPr>
          <a:xfrm>
            <a:off x="724719" y="6716075"/>
            <a:ext cx="220500" cy="182700"/>
          </a:xfrm>
          <a:prstGeom prst="ellipse">
            <a:avLst/>
          </a:prstGeom>
          <a:solidFill>
            <a:srgbClr val="4F2F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21" name="Google Shape;221;p19"/>
          <p:cNvSpPr/>
          <p:nvPr/>
        </p:nvSpPr>
        <p:spPr>
          <a:xfrm>
            <a:off x="1862081" y="6716075"/>
            <a:ext cx="220500" cy="182700"/>
          </a:xfrm>
          <a:prstGeom prst="ellipse">
            <a:avLst/>
          </a:prstGeom>
          <a:solidFill>
            <a:srgbClr val="4F2F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22" name="Google Shape;222;p19"/>
          <p:cNvSpPr/>
          <p:nvPr/>
        </p:nvSpPr>
        <p:spPr>
          <a:xfrm>
            <a:off x="2999442" y="6716075"/>
            <a:ext cx="220500" cy="182700"/>
          </a:xfrm>
          <a:prstGeom prst="ellipse">
            <a:avLst/>
          </a:prstGeom>
          <a:solidFill>
            <a:srgbClr val="4F2F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23" name="Google Shape;223;p19"/>
          <p:cNvCxnSpPr/>
          <p:nvPr/>
        </p:nvCxnSpPr>
        <p:spPr>
          <a:xfrm rot="10800000">
            <a:off x="3109750" y="6935173"/>
            <a:ext cx="0" cy="185700"/>
          </a:xfrm>
          <a:prstGeom prst="straightConnector1">
            <a:avLst/>
          </a:prstGeom>
          <a:noFill/>
          <a:ln cap="flat" cmpd="sng" w="25400">
            <a:solidFill>
              <a:srgbClr val="C9A4C9"/>
            </a:solidFill>
            <a:prstDash val="solid"/>
            <a:miter lim="800000"/>
            <a:headEnd len="sm" w="sm" type="none"/>
            <a:tailEnd len="med" w="med" type="diamond"/>
          </a:ln>
        </p:spPr>
      </p:cxnSp>
      <p:cxnSp>
        <p:nvCxnSpPr>
          <p:cNvPr id="224" name="Google Shape;224;p19"/>
          <p:cNvCxnSpPr/>
          <p:nvPr/>
        </p:nvCxnSpPr>
        <p:spPr>
          <a:xfrm flipH="1" rot="10800000">
            <a:off x="5384473" y="6933207"/>
            <a:ext cx="6300" cy="188400"/>
          </a:xfrm>
          <a:prstGeom prst="straightConnector1">
            <a:avLst/>
          </a:prstGeom>
          <a:noFill/>
          <a:ln cap="flat" cmpd="sng" w="25400">
            <a:solidFill>
              <a:srgbClr val="C9A4C9"/>
            </a:solidFill>
            <a:prstDash val="solid"/>
            <a:miter lim="800000"/>
            <a:headEnd len="sm" w="sm" type="none"/>
            <a:tailEnd len="med" w="med" type="diamond"/>
          </a:ln>
        </p:spPr>
      </p:cxnSp>
      <p:cxnSp>
        <p:nvCxnSpPr>
          <p:cNvPr id="225" name="Google Shape;225;p19"/>
          <p:cNvCxnSpPr>
            <a:stCxn id="190" idx="0"/>
          </p:cNvCxnSpPr>
          <p:nvPr/>
        </p:nvCxnSpPr>
        <p:spPr>
          <a:xfrm rot="10800000">
            <a:off x="1972449" y="6925444"/>
            <a:ext cx="0" cy="1154400"/>
          </a:xfrm>
          <a:prstGeom prst="straightConnector1">
            <a:avLst/>
          </a:prstGeom>
          <a:noFill/>
          <a:ln cap="flat" cmpd="sng" w="25400">
            <a:solidFill>
              <a:srgbClr val="C9A4C9"/>
            </a:solidFill>
            <a:prstDash val="solid"/>
            <a:miter lim="800000"/>
            <a:headEnd len="sm" w="sm" type="none"/>
            <a:tailEnd len="med" w="med" type="diamond"/>
          </a:ln>
        </p:spPr>
      </p:cxnSp>
      <p:cxnSp>
        <p:nvCxnSpPr>
          <p:cNvPr id="226" name="Google Shape;226;p19"/>
          <p:cNvCxnSpPr/>
          <p:nvPr/>
        </p:nvCxnSpPr>
        <p:spPr>
          <a:xfrm flipH="1" rot="10800000">
            <a:off x="4247111" y="6944543"/>
            <a:ext cx="7800" cy="1133100"/>
          </a:xfrm>
          <a:prstGeom prst="straightConnector1">
            <a:avLst/>
          </a:prstGeom>
          <a:noFill/>
          <a:ln cap="flat" cmpd="sng" w="25400">
            <a:solidFill>
              <a:srgbClr val="C9A4C9"/>
            </a:solidFill>
            <a:prstDash val="solid"/>
            <a:miter lim="800000"/>
            <a:headEnd len="sm" w="sm" type="none"/>
            <a:tailEnd len="med" w="med" type="diamond"/>
          </a:ln>
        </p:spPr>
      </p:cxnSp>
      <p:cxnSp>
        <p:nvCxnSpPr>
          <p:cNvPr id="227" name="Google Shape;227;p19"/>
          <p:cNvCxnSpPr/>
          <p:nvPr/>
        </p:nvCxnSpPr>
        <p:spPr>
          <a:xfrm rot="10800000">
            <a:off x="6520334" y="6944142"/>
            <a:ext cx="1500" cy="1131300"/>
          </a:xfrm>
          <a:prstGeom prst="straightConnector1">
            <a:avLst/>
          </a:prstGeom>
          <a:noFill/>
          <a:ln cap="flat" cmpd="sng" w="25400">
            <a:solidFill>
              <a:srgbClr val="C9A4C9"/>
            </a:solidFill>
            <a:prstDash val="solid"/>
            <a:miter lim="800000"/>
            <a:headEnd len="sm" w="sm" type="none"/>
            <a:tailEnd len="med" w="med" type="diamond"/>
          </a:ln>
        </p:spPr>
      </p:cxnSp>
      <p:cxnSp>
        <p:nvCxnSpPr>
          <p:cNvPr id="228" name="Google Shape;228;p19"/>
          <p:cNvCxnSpPr/>
          <p:nvPr/>
        </p:nvCxnSpPr>
        <p:spPr>
          <a:xfrm flipH="1" rot="10800000">
            <a:off x="828955" y="6939207"/>
            <a:ext cx="6300" cy="188400"/>
          </a:xfrm>
          <a:prstGeom prst="straightConnector1">
            <a:avLst/>
          </a:prstGeom>
          <a:noFill/>
          <a:ln cap="flat" cmpd="sng" w="25400">
            <a:solidFill>
              <a:srgbClr val="C9A4C9"/>
            </a:solidFill>
            <a:prstDash val="solid"/>
            <a:miter lim="800000"/>
            <a:headEnd len="sm" w="sm" type="none"/>
            <a:tailEnd len="med" w="med" type="diamond"/>
          </a:ln>
        </p:spPr>
      </p:cxnSp>
      <p:grpSp>
        <p:nvGrpSpPr>
          <p:cNvPr id="229" name="Google Shape;229;p19"/>
          <p:cNvGrpSpPr/>
          <p:nvPr/>
        </p:nvGrpSpPr>
        <p:grpSpPr>
          <a:xfrm>
            <a:off x="565381" y="7168098"/>
            <a:ext cx="531791" cy="464100"/>
            <a:chOff x="345075" y="9189850"/>
            <a:chExt cx="445200" cy="464100"/>
          </a:xfrm>
        </p:grpSpPr>
        <p:pic>
          <p:nvPicPr>
            <p:cNvPr id="230" name="Google Shape;230;p19"/>
            <p:cNvPicPr preferRelativeResize="0"/>
            <p:nvPr/>
          </p:nvPicPr>
          <p:blipFill rotWithShape="1">
            <a:blip r:embed="rId4">
              <a:alphaModFix/>
            </a:blip>
            <a:srcRect b="82304" l="1789" r="79491" t="0"/>
            <a:stretch/>
          </p:blipFill>
          <p:spPr>
            <a:xfrm>
              <a:off x="345075" y="9189862"/>
              <a:ext cx="445200" cy="458700"/>
            </a:xfrm>
            <a:prstGeom prst="ellipse">
              <a:avLst/>
            </a:prstGeom>
            <a:noFill/>
            <a:ln cap="flat" cmpd="sng" w="47625">
              <a:solidFill>
                <a:srgbClr val="C9A4C9"/>
              </a:solidFill>
              <a:prstDash val="solid"/>
              <a:round/>
              <a:headEnd len="sm" w="sm" type="none"/>
              <a:tailEnd len="sm" w="sm" type="none"/>
            </a:ln>
          </p:spPr>
        </p:pic>
        <p:sp>
          <p:nvSpPr>
            <p:cNvPr id="231" name="Google Shape;231;p19"/>
            <p:cNvSpPr/>
            <p:nvPr/>
          </p:nvSpPr>
          <p:spPr>
            <a:xfrm>
              <a:off x="345075" y="9189850"/>
              <a:ext cx="445200" cy="4641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pic>
          <p:nvPicPr>
            <p:cNvPr id="232" name="Google Shape;232;p19"/>
            <p:cNvPicPr preferRelativeResize="0"/>
            <p:nvPr/>
          </p:nvPicPr>
          <p:blipFill>
            <a:blip r:embed="rId5">
              <a:alphaModFix/>
            </a:blip>
            <a:stretch>
              <a:fillRect/>
            </a:stretch>
          </p:blipFill>
          <p:spPr>
            <a:xfrm>
              <a:off x="419651" y="9280895"/>
              <a:ext cx="302100" cy="302100"/>
            </a:xfrm>
            <a:prstGeom prst="rect">
              <a:avLst/>
            </a:prstGeom>
            <a:noFill/>
            <a:ln>
              <a:noFill/>
            </a:ln>
          </p:spPr>
        </p:pic>
      </p:grpSp>
      <p:pic>
        <p:nvPicPr>
          <p:cNvPr id="233" name="Google Shape;233;p19"/>
          <p:cNvPicPr preferRelativeResize="0"/>
          <p:nvPr/>
        </p:nvPicPr>
        <p:blipFill rotWithShape="1">
          <a:blip r:embed="rId4">
            <a:alphaModFix/>
          </a:blip>
          <a:srcRect b="82304" l="1789" r="79491" t="0"/>
          <a:stretch/>
        </p:blipFill>
        <p:spPr>
          <a:xfrm>
            <a:off x="3981193" y="8064414"/>
            <a:ext cx="531600" cy="458700"/>
          </a:xfrm>
          <a:prstGeom prst="ellipse">
            <a:avLst/>
          </a:prstGeom>
          <a:noFill/>
          <a:ln cap="flat" cmpd="sng" w="47625">
            <a:solidFill>
              <a:srgbClr val="C9A4C9"/>
            </a:solidFill>
            <a:prstDash val="solid"/>
            <a:round/>
            <a:headEnd len="sm" w="sm" type="none"/>
            <a:tailEnd len="sm" w="sm" type="none"/>
          </a:ln>
        </p:spPr>
      </p:pic>
      <p:sp>
        <p:nvSpPr>
          <p:cNvPr id="234" name="Google Shape;234;p19"/>
          <p:cNvSpPr/>
          <p:nvPr/>
        </p:nvSpPr>
        <p:spPr>
          <a:xfrm>
            <a:off x="3981193" y="8064401"/>
            <a:ext cx="531600" cy="4641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pic>
        <p:nvPicPr>
          <p:cNvPr descr="1,959 Genital Cliparts, Stock Vector And Royalty Free Genital ..." id="235" name="Google Shape;235;p19"/>
          <p:cNvPicPr preferRelativeResize="0"/>
          <p:nvPr/>
        </p:nvPicPr>
        <p:blipFill rotWithShape="1">
          <a:blip r:embed="rId6">
            <a:alphaModFix/>
          </a:blip>
          <a:srcRect b="29992" l="18683" r="11862" t="13280"/>
          <a:stretch/>
        </p:blipFill>
        <p:spPr>
          <a:xfrm>
            <a:off x="3981208" y="8064389"/>
            <a:ext cx="531600" cy="458700"/>
          </a:xfrm>
          <a:prstGeom prst="ellipse">
            <a:avLst/>
          </a:prstGeom>
          <a:noFill/>
          <a:ln cap="flat" cmpd="sng" w="47625">
            <a:solidFill>
              <a:srgbClr val="C9A4C9"/>
            </a:solidFill>
            <a:prstDash val="solid"/>
            <a:round/>
            <a:headEnd len="sm" w="sm" type="none"/>
            <a:tailEnd len="sm" w="sm" type="none"/>
          </a:ln>
        </p:spPr>
      </p:pic>
      <p:grpSp>
        <p:nvGrpSpPr>
          <p:cNvPr id="236" name="Google Shape;236;p19"/>
          <p:cNvGrpSpPr/>
          <p:nvPr/>
        </p:nvGrpSpPr>
        <p:grpSpPr>
          <a:xfrm>
            <a:off x="2843856" y="7147973"/>
            <a:ext cx="531791" cy="464100"/>
            <a:chOff x="345075" y="9189850"/>
            <a:chExt cx="445200" cy="464100"/>
          </a:xfrm>
        </p:grpSpPr>
        <p:pic>
          <p:nvPicPr>
            <p:cNvPr id="237" name="Google Shape;237;p19"/>
            <p:cNvPicPr preferRelativeResize="0"/>
            <p:nvPr/>
          </p:nvPicPr>
          <p:blipFill rotWithShape="1">
            <a:blip r:embed="rId4">
              <a:alphaModFix/>
            </a:blip>
            <a:srcRect b="82304" l="1789" r="79491" t="0"/>
            <a:stretch/>
          </p:blipFill>
          <p:spPr>
            <a:xfrm>
              <a:off x="345075" y="9189862"/>
              <a:ext cx="445200" cy="458700"/>
            </a:xfrm>
            <a:prstGeom prst="ellipse">
              <a:avLst/>
            </a:prstGeom>
            <a:noFill/>
            <a:ln cap="flat" cmpd="sng" w="47625">
              <a:solidFill>
                <a:srgbClr val="C9A4C9"/>
              </a:solidFill>
              <a:prstDash val="solid"/>
              <a:round/>
              <a:headEnd len="sm" w="sm" type="none"/>
              <a:tailEnd len="sm" w="sm" type="none"/>
            </a:ln>
          </p:spPr>
        </p:pic>
        <p:sp>
          <p:nvSpPr>
            <p:cNvPr id="238" name="Google Shape;238;p19"/>
            <p:cNvSpPr/>
            <p:nvPr/>
          </p:nvSpPr>
          <p:spPr>
            <a:xfrm>
              <a:off x="345075" y="9189850"/>
              <a:ext cx="445200" cy="4641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pic>
        <p:nvPicPr>
          <p:cNvPr id="239" name="Google Shape;239;p19"/>
          <p:cNvPicPr preferRelativeResize="0"/>
          <p:nvPr/>
        </p:nvPicPr>
        <p:blipFill rotWithShape="1">
          <a:blip r:embed="rId7">
            <a:alphaModFix/>
          </a:blip>
          <a:srcRect b="-5624" l="41595" r="0" t="-16640"/>
          <a:stretch/>
        </p:blipFill>
        <p:spPr>
          <a:xfrm>
            <a:off x="2966125" y="7117175"/>
            <a:ext cx="293688" cy="459550"/>
          </a:xfrm>
          <a:prstGeom prst="flowChartProcess">
            <a:avLst/>
          </a:prstGeom>
          <a:noFill/>
          <a:ln>
            <a:noFill/>
          </a:ln>
        </p:spPr>
      </p:pic>
      <p:grpSp>
        <p:nvGrpSpPr>
          <p:cNvPr id="240" name="Google Shape;240;p19"/>
          <p:cNvGrpSpPr/>
          <p:nvPr/>
        </p:nvGrpSpPr>
        <p:grpSpPr>
          <a:xfrm>
            <a:off x="5121601" y="7168098"/>
            <a:ext cx="531791" cy="464100"/>
            <a:chOff x="345075" y="9189850"/>
            <a:chExt cx="445200" cy="464100"/>
          </a:xfrm>
        </p:grpSpPr>
        <p:pic>
          <p:nvPicPr>
            <p:cNvPr id="241" name="Google Shape;241;p19"/>
            <p:cNvPicPr preferRelativeResize="0"/>
            <p:nvPr/>
          </p:nvPicPr>
          <p:blipFill rotWithShape="1">
            <a:blip r:embed="rId4">
              <a:alphaModFix/>
            </a:blip>
            <a:srcRect b="82304" l="1789" r="79491" t="0"/>
            <a:stretch/>
          </p:blipFill>
          <p:spPr>
            <a:xfrm>
              <a:off x="345075" y="9189862"/>
              <a:ext cx="445200" cy="458700"/>
            </a:xfrm>
            <a:prstGeom prst="ellipse">
              <a:avLst/>
            </a:prstGeom>
            <a:noFill/>
            <a:ln cap="flat" cmpd="sng" w="47625">
              <a:solidFill>
                <a:srgbClr val="C9A4C9"/>
              </a:solidFill>
              <a:prstDash val="solid"/>
              <a:round/>
              <a:headEnd len="sm" w="sm" type="none"/>
              <a:tailEnd len="sm" w="sm" type="none"/>
            </a:ln>
          </p:spPr>
        </p:pic>
        <p:sp>
          <p:nvSpPr>
            <p:cNvPr id="242" name="Google Shape;242;p19"/>
            <p:cNvSpPr/>
            <p:nvPr/>
          </p:nvSpPr>
          <p:spPr>
            <a:xfrm>
              <a:off x="345075" y="9189850"/>
              <a:ext cx="445200" cy="4641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243" name="Google Shape;243;p19"/>
          <p:cNvGrpSpPr/>
          <p:nvPr/>
        </p:nvGrpSpPr>
        <p:grpSpPr>
          <a:xfrm>
            <a:off x="6255015" y="8064465"/>
            <a:ext cx="531791" cy="464100"/>
            <a:chOff x="345075" y="9189850"/>
            <a:chExt cx="445200" cy="464100"/>
          </a:xfrm>
        </p:grpSpPr>
        <p:pic>
          <p:nvPicPr>
            <p:cNvPr id="244" name="Google Shape;244;p19"/>
            <p:cNvPicPr preferRelativeResize="0"/>
            <p:nvPr/>
          </p:nvPicPr>
          <p:blipFill rotWithShape="1">
            <a:blip r:embed="rId4">
              <a:alphaModFix/>
            </a:blip>
            <a:srcRect b="82304" l="1789" r="79491" t="0"/>
            <a:stretch/>
          </p:blipFill>
          <p:spPr>
            <a:xfrm>
              <a:off x="345075" y="9189862"/>
              <a:ext cx="445200" cy="458700"/>
            </a:xfrm>
            <a:prstGeom prst="ellipse">
              <a:avLst/>
            </a:prstGeom>
            <a:noFill/>
            <a:ln cap="flat" cmpd="sng" w="47625">
              <a:solidFill>
                <a:srgbClr val="C9A4C9"/>
              </a:solidFill>
              <a:prstDash val="solid"/>
              <a:round/>
              <a:headEnd len="sm" w="sm" type="none"/>
              <a:tailEnd len="sm" w="sm" type="none"/>
            </a:ln>
          </p:spPr>
        </p:pic>
        <p:sp>
          <p:nvSpPr>
            <p:cNvPr id="245" name="Google Shape;245;p19"/>
            <p:cNvSpPr/>
            <p:nvPr/>
          </p:nvSpPr>
          <p:spPr>
            <a:xfrm>
              <a:off x="345075" y="9189850"/>
              <a:ext cx="445200" cy="4641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pic>
        <p:nvPicPr>
          <p:cNvPr id="246" name="Google Shape;246;p19"/>
          <p:cNvPicPr preferRelativeResize="0"/>
          <p:nvPr/>
        </p:nvPicPr>
        <p:blipFill>
          <a:blip r:embed="rId8">
            <a:alphaModFix/>
          </a:blip>
          <a:stretch>
            <a:fillRect/>
          </a:stretch>
        </p:blipFill>
        <p:spPr>
          <a:xfrm>
            <a:off x="5176979" y="7223821"/>
            <a:ext cx="420900" cy="352500"/>
          </a:xfrm>
          <a:prstGeom prst="ellipse">
            <a:avLst/>
          </a:prstGeom>
          <a:noFill/>
          <a:ln>
            <a:noFill/>
          </a:ln>
        </p:spPr>
      </p:pic>
      <p:pic>
        <p:nvPicPr>
          <p:cNvPr id="247" name="Google Shape;247;p19"/>
          <p:cNvPicPr preferRelativeResize="0"/>
          <p:nvPr/>
        </p:nvPicPr>
        <p:blipFill rotWithShape="1">
          <a:blip r:embed="rId9">
            <a:alphaModFix/>
          </a:blip>
          <a:srcRect b="-3511" l="-6583" r="-10567" t="-17145"/>
          <a:stretch/>
        </p:blipFill>
        <p:spPr>
          <a:xfrm>
            <a:off x="6259684" y="8049339"/>
            <a:ext cx="531600" cy="458700"/>
          </a:xfrm>
          <a:prstGeom prst="ellipse">
            <a:avLst/>
          </a:prstGeom>
          <a:noFill/>
          <a:ln>
            <a:noFill/>
          </a:ln>
        </p:spPr>
      </p:pic>
      <p:sp>
        <p:nvSpPr>
          <p:cNvPr id="248" name="Google Shape;248;p19"/>
          <p:cNvSpPr txBox="1"/>
          <p:nvPr/>
        </p:nvSpPr>
        <p:spPr>
          <a:xfrm>
            <a:off x="217475" y="6070475"/>
            <a:ext cx="5164500" cy="543900"/>
          </a:xfrm>
          <a:prstGeom prst="rect">
            <a:avLst/>
          </a:prstGeom>
          <a:noFill/>
          <a:ln>
            <a:noFill/>
          </a:ln>
        </p:spPr>
        <p:txBody>
          <a:bodyPr anchorCtr="0" anchor="t" bIns="91425" lIns="91425" spcFirstLastPara="1" rIns="91425" wrap="square" tIns="91425">
            <a:noAutofit/>
          </a:bodyPr>
          <a:lstStyle/>
          <a:p>
            <a:pPr indent="-355600" lvl="0" marL="457200" rtl="0" algn="ctr">
              <a:spcBef>
                <a:spcPts val="0"/>
              </a:spcBef>
              <a:spcAft>
                <a:spcPts val="0"/>
              </a:spcAft>
              <a:buClr>
                <a:srgbClr val="4F2F4F"/>
              </a:buClr>
              <a:buSzPts val="2000"/>
              <a:buFont typeface="Cabin"/>
              <a:buChar char="●"/>
            </a:pPr>
            <a:r>
              <a:rPr b="1" lang="en-GB" sz="2000">
                <a:solidFill>
                  <a:srgbClr val="4F2F4F"/>
                </a:solidFill>
                <a:latin typeface="Cabin"/>
                <a:ea typeface="Cabin"/>
                <a:cs typeface="Cabin"/>
                <a:sym typeface="Cabin"/>
              </a:rPr>
              <a:t>Clinical symptoms of genital warts</a:t>
            </a:r>
            <a:endParaRPr b="1" sz="2000">
              <a:solidFill>
                <a:srgbClr val="4F2F4F"/>
              </a:solidFill>
              <a:latin typeface="Cabin"/>
              <a:ea typeface="Cabin"/>
              <a:cs typeface="Cabin"/>
              <a:sym typeface="Cabin"/>
            </a:endParaRPr>
          </a:p>
        </p:txBody>
      </p:sp>
      <p:cxnSp>
        <p:nvCxnSpPr>
          <p:cNvPr id="249" name="Google Shape;249;p19"/>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250" name="Google Shape;250;p19"/>
          <p:cNvSpPr/>
          <p:nvPr/>
        </p:nvSpPr>
        <p:spPr>
          <a:xfrm flipH="1">
            <a:off x="4100" y="9874075"/>
            <a:ext cx="7589400" cy="824400"/>
          </a:xfrm>
          <a:prstGeom prst="snip1Rect">
            <a:avLst>
              <a:gd fmla="val 0" name="adj"/>
            </a:avLst>
          </a:prstGeom>
          <a:noFill/>
          <a:ln cap="flat" cmpd="sng" w="9525">
            <a:solidFill>
              <a:srgbClr val="4C113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38761D"/>
                </a:solidFill>
                <a:latin typeface="Cabin"/>
                <a:ea typeface="Cabin"/>
                <a:cs typeface="Cabin"/>
                <a:sym typeface="Cabin"/>
              </a:rPr>
              <a:t>1- Incubation period is very long.</a:t>
            </a:r>
            <a:endParaRPr sz="1000">
              <a:solidFill>
                <a:srgbClr val="38761D"/>
              </a:solidFill>
              <a:latin typeface="Cabin"/>
              <a:ea typeface="Cabin"/>
              <a:cs typeface="Cabin"/>
              <a:sym typeface="Cabin"/>
            </a:endParaRPr>
          </a:p>
        </p:txBody>
      </p:sp>
      <p:sp>
        <p:nvSpPr>
          <p:cNvPr id="251" name="Google Shape;251;p19"/>
          <p:cNvSpPr/>
          <p:nvPr/>
        </p:nvSpPr>
        <p:spPr>
          <a:xfrm>
            <a:off x="1238463" y="2884561"/>
            <a:ext cx="220500" cy="188400"/>
          </a:xfrm>
          <a:prstGeom prst="star5">
            <a:avLst>
              <a:gd fmla="val 25432"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txBox="1"/>
          <p:nvPr/>
        </p:nvSpPr>
        <p:spPr>
          <a:xfrm>
            <a:off x="1458963" y="2794488"/>
            <a:ext cx="2378400" cy="3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CC0000"/>
                </a:solidFill>
                <a:latin typeface="Cabin"/>
                <a:ea typeface="Cabin"/>
                <a:cs typeface="Cabin"/>
                <a:sym typeface="Cabin"/>
              </a:rPr>
              <a:t>Genotypes are important</a:t>
            </a:r>
            <a:endParaRPr b="1">
              <a:solidFill>
                <a:srgbClr val="CC0000"/>
              </a:solidFill>
              <a:latin typeface="Cabin"/>
              <a:ea typeface="Cabin"/>
              <a:cs typeface="Cabin"/>
              <a:sym typeface="Cabin"/>
            </a:endParaRPr>
          </a:p>
        </p:txBody>
      </p:sp>
      <p:sp>
        <p:nvSpPr>
          <p:cNvPr id="253" name="Google Shape;253;p19"/>
          <p:cNvSpPr txBox="1"/>
          <p:nvPr/>
        </p:nvSpPr>
        <p:spPr>
          <a:xfrm>
            <a:off x="4646535" y="2827688"/>
            <a:ext cx="1873800" cy="3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solidFill>
                  <a:srgbClr val="B7B7B7"/>
                </a:solidFill>
                <a:latin typeface="Cabin"/>
                <a:ea typeface="Cabin"/>
                <a:cs typeface="Cabin"/>
                <a:sym typeface="Cabin"/>
              </a:rPr>
              <a:t>6,11 → Benign, 16,18 → oncogenic</a:t>
            </a:r>
            <a:endParaRPr b="1" sz="800">
              <a:solidFill>
                <a:srgbClr val="B7B7B7"/>
              </a:solidFill>
              <a:latin typeface="Cabin"/>
              <a:ea typeface="Cabin"/>
              <a:cs typeface="Cabin"/>
              <a:sym typeface="Cabin"/>
            </a:endParaRPr>
          </a:p>
        </p:txBody>
      </p:sp>
      <p:pic>
        <p:nvPicPr>
          <p:cNvPr id="254" name="Google Shape;254;p19"/>
          <p:cNvPicPr preferRelativeResize="0"/>
          <p:nvPr/>
        </p:nvPicPr>
        <p:blipFill rotWithShape="1">
          <a:blip r:embed="rId10">
            <a:alphaModFix/>
          </a:blip>
          <a:srcRect b="55868" l="56883" r="13527" t="24187"/>
          <a:stretch/>
        </p:blipFill>
        <p:spPr>
          <a:xfrm>
            <a:off x="1477325" y="5019188"/>
            <a:ext cx="1227602" cy="908622"/>
          </a:xfrm>
          <a:prstGeom prst="rect">
            <a:avLst/>
          </a:prstGeom>
          <a:noFill/>
          <a:ln>
            <a:noFill/>
          </a:ln>
        </p:spPr>
      </p:pic>
      <p:pic>
        <p:nvPicPr>
          <p:cNvPr id="255" name="Google Shape;255;p19"/>
          <p:cNvPicPr preferRelativeResize="0"/>
          <p:nvPr/>
        </p:nvPicPr>
        <p:blipFill rotWithShape="1">
          <a:blip r:embed="rId11">
            <a:alphaModFix/>
          </a:blip>
          <a:srcRect b="56202" l="14314" r="53661" t="24289"/>
          <a:stretch/>
        </p:blipFill>
        <p:spPr>
          <a:xfrm>
            <a:off x="3199950" y="5025538"/>
            <a:ext cx="1227602" cy="9086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20"/>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261" name="Google Shape;261;p20"/>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262" name="Google Shape;262;p20"/>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7</a:t>
            </a:r>
            <a:endParaRPr b="1" sz="1800">
              <a:solidFill>
                <a:srgbClr val="FFFFFF"/>
              </a:solidFill>
              <a:latin typeface="Cabin"/>
              <a:ea typeface="Cabin"/>
              <a:cs typeface="Cabin"/>
              <a:sym typeface="Cabin"/>
            </a:endParaRPr>
          </a:p>
        </p:txBody>
      </p:sp>
      <p:sp>
        <p:nvSpPr>
          <p:cNvPr id="263" name="Google Shape;263;p20"/>
          <p:cNvSpPr txBox="1"/>
          <p:nvPr/>
        </p:nvSpPr>
        <p:spPr>
          <a:xfrm>
            <a:off x="299100" y="1256925"/>
            <a:ext cx="6991200" cy="2073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Persistent HPV infection is considered the main cause of cervical cancer.</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HPV DNA can be detected in most grades of premalignant lesions of the female and male genital tract. </a:t>
            </a:r>
            <a:endParaRPr sz="1300">
              <a:solidFill>
                <a:schemeClr val="dk1"/>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HPV type 6 and 11 </a:t>
            </a:r>
            <a:r>
              <a:rPr lang="en-GB" sz="1300">
                <a:solidFill>
                  <a:srgbClr val="CC0000"/>
                </a:solidFill>
                <a:latin typeface="Cabin"/>
                <a:ea typeface="Cabin"/>
                <a:cs typeface="Cabin"/>
                <a:sym typeface="Cabin"/>
              </a:rPr>
              <a:t>are mostly found in </a:t>
            </a:r>
            <a:r>
              <a:rPr b="1" lang="en-GB" sz="1300">
                <a:solidFill>
                  <a:srgbClr val="CC0000"/>
                </a:solidFill>
                <a:latin typeface="Cabin"/>
                <a:ea typeface="Cabin"/>
                <a:cs typeface="Cabin"/>
                <a:sym typeface="Cabin"/>
              </a:rPr>
              <a:t>low-grade disease</a:t>
            </a:r>
            <a:r>
              <a:rPr lang="en-GB" sz="1300">
                <a:solidFill>
                  <a:srgbClr val="CC0000"/>
                </a:solidFill>
                <a:latin typeface="Cabin"/>
                <a:ea typeface="Cabin"/>
                <a:cs typeface="Cabin"/>
                <a:sym typeface="Cabin"/>
              </a:rPr>
              <a:t> </a:t>
            </a:r>
            <a:endParaRPr sz="1300">
              <a:solidFill>
                <a:srgbClr val="CC0000"/>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HPV 16 and 18</a:t>
            </a:r>
            <a:r>
              <a:rPr lang="en-GB" sz="1300">
                <a:solidFill>
                  <a:srgbClr val="CC0000"/>
                </a:solidFill>
                <a:latin typeface="Cabin"/>
                <a:ea typeface="Cabin"/>
                <a:cs typeface="Cabin"/>
                <a:sym typeface="Cabin"/>
              </a:rPr>
              <a:t> are more commonly associated with lesions of greater severity and invasive cancer .</a:t>
            </a:r>
            <a:endParaRPr b="1" sz="1300">
              <a:solidFill>
                <a:srgbClr val="CC0000"/>
              </a:solidFill>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&gt; 90% of positive Pap-smear is due to HPV infection.</a:t>
            </a:r>
            <a:endParaRPr b="1" sz="1300">
              <a:solidFill>
                <a:srgbClr val="CC0000"/>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b="1" lang="en-GB" sz="1300">
                <a:latin typeface="Cabin"/>
                <a:ea typeface="Cabin"/>
                <a:cs typeface="Cabin"/>
                <a:sym typeface="Cabin"/>
              </a:rPr>
              <a:t>Pap-smear:</a:t>
            </a:r>
            <a:r>
              <a:rPr lang="en-GB" sz="1300">
                <a:latin typeface="Cabin"/>
                <a:ea typeface="Cabin"/>
                <a:cs typeface="Cabin"/>
                <a:sym typeface="Cabin"/>
              </a:rPr>
              <a:t> is a screening test for detection abnormal epithelial cells of the cervix.</a:t>
            </a:r>
            <a:r>
              <a:rPr baseline="30000" lang="en-GB" sz="1300">
                <a:latin typeface="Cabin"/>
                <a:ea typeface="Cabin"/>
                <a:cs typeface="Cabin"/>
                <a:sym typeface="Cabin"/>
              </a:rPr>
              <a:t>1</a:t>
            </a:r>
            <a:r>
              <a:rPr lang="en-GB" sz="1300">
                <a:latin typeface="Cabin"/>
                <a:ea typeface="Cabin"/>
                <a:cs typeface="Cabin"/>
                <a:sym typeface="Cabin"/>
              </a:rPr>
              <a:t> </a:t>
            </a:r>
            <a:endParaRPr sz="1300">
              <a:latin typeface="Cabin"/>
              <a:ea typeface="Cabin"/>
              <a:cs typeface="Cabin"/>
              <a:sym typeface="Cabin"/>
            </a:endParaRPr>
          </a:p>
        </p:txBody>
      </p:sp>
      <p:graphicFrame>
        <p:nvGraphicFramePr>
          <p:cNvPr id="264" name="Google Shape;264;p20"/>
          <p:cNvGraphicFramePr/>
          <p:nvPr/>
        </p:nvGraphicFramePr>
        <p:xfrm>
          <a:off x="299088" y="3876060"/>
          <a:ext cx="3000000" cy="3000000"/>
        </p:xfrm>
        <a:graphic>
          <a:graphicData uri="http://schemas.openxmlformats.org/drawingml/2006/table">
            <a:tbl>
              <a:tblPr>
                <a:noFill/>
                <a:tableStyleId>{F52A6FF1-73F0-425D-A647-FC81166B8249}</a:tableStyleId>
              </a:tblPr>
              <a:tblGrid>
                <a:gridCol w="1162275"/>
                <a:gridCol w="5828925"/>
              </a:tblGrid>
              <a:tr h="546125">
                <a:tc gridSpan="2">
                  <a:txBody>
                    <a:bodyPr/>
                    <a:lstStyle/>
                    <a:p>
                      <a:pPr indent="0" lvl="0" marL="0" rtl="0" algn="l">
                        <a:spcBef>
                          <a:spcPts val="0"/>
                        </a:spcBef>
                        <a:spcAft>
                          <a:spcPts val="0"/>
                        </a:spcAft>
                        <a:buNone/>
                      </a:pPr>
                      <a:r>
                        <a:rPr b="1" lang="en-GB" sz="2000">
                          <a:solidFill>
                            <a:srgbClr val="FFFFFF"/>
                          </a:solidFill>
                          <a:latin typeface="Cabin"/>
                          <a:ea typeface="Cabin"/>
                          <a:cs typeface="Cabin"/>
                          <a:sym typeface="Cabin"/>
                        </a:rPr>
                        <a:t>                                       Diagnosis &amp; Prevention</a:t>
                      </a:r>
                      <a:endParaRPr b="1" sz="2000">
                        <a:solidFill>
                          <a:srgbClr val="FFFFF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c hMerge="1"/>
              </a:tr>
              <a:tr h="1561200">
                <a:tc>
                  <a:txBody>
                    <a:bodyPr/>
                    <a:lstStyle/>
                    <a:p>
                      <a:pPr indent="0" lvl="0" marL="0" rtl="0" algn="ctr">
                        <a:spcBef>
                          <a:spcPts val="0"/>
                        </a:spcBef>
                        <a:spcAft>
                          <a:spcPts val="0"/>
                        </a:spcAft>
                        <a:buNone/>
                      </a:pPr>
                      <a:r>
                        <a:rPr b="1" lang="en-GB" sz="1600">
                          <a:solidFill>
                            <a:srgbClr val="4F2F4F"/>
                          </a:solidFill>
                          <a:latin typeface="Cabin"/>
                          <a:ea typeface="Cabin"/>
                          <a:cs typeface="Cabin"/>
                          <a:sym typeface="Cabin"/>
                        </a:rPr>
                        <a:t>Diagnosis</a:t>
                      </a:r>
                      <a:endParaRPr sz="1000">
                        <a:solidFill>
                          <a:srgbClr val="4F2F4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41260"/>
                      </a:srgbClr>
                    </a:solidFill>
                  </a:tcPr>
                </a:tc>
                <a:tc>
                  <a:txBody>
                    <a:bodyPr/>
                    <a:lstStyle/>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External genital warts</a:t>
                      </a:r>
                      <a:r>
                        <a:rPr lang="en-GB" sz="1300">
                          <a:solidFill>
                            <a:schemeClr val="dk1"/>
                          </a:solidFill>
                          <a:latin typeface="Cabin"/>
                          <a:ea typeface="Cabin"/>
                          <a:cs typeface="Cabin"/>
                          <a:sym typeface="Cabin"/>
                        </a:rPr>
                        <a:t> can be easily diagnosed by </a:t>
                      </a:r>
                      <a:r>
                        <a:rPr b="1" lang="en-GB" sz="1300">
                          <a:solidFill>
                            <a:schemeClr val="dk1"/>
                          </a:solidFill>
                          <a:latin typeface="Cabin"/>
                          <a:ea typeface="Cabin"/>
                          <a:cs typeface="Cabin"/>
                          <a:sym typeface="Cabin"/>
                        </a:rPr>
                        <a:t>medical examination</a:t>
                      </a:r>
                      <a:r>
                        <a:rPr lang="en-GB" sz="1300">
                          <a:solidFill>
                            <a:schemeClr val="dk1"/>
                          </a:solidFill>
                          <a:latin typeface="Cabin"/>
                          <a:ea typeface="Cabin"/>
                          <a:cs typeface="Cabin"/>
                          <a:sym typeface="Cabin"/>
                        </a:rPr>
                        <a:t>. </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Internal genital warts</a:t>
                      </a:r>
                      <a:r>
                        <a:rPr lang="en-GB" sz="1300">
                          <a:solidFill>
                            <a:schemeClr val="dk1"/>
                          </a:solidFill>
                          <a:latin typeface="Cabin"/>
                          <a:ea typeface="Cabin"/>
                          <a:cs typeface="Cabin"/>
                          <a:sym typeface="Cabin"/>
                        </a:rPr>
                        <a:t> can be visualized by </a:t>
                      </a:r>
                      <a:r>
                        <a:rPr b="1" lang="en-GB" sz="1300">
                          <a:solidFill>
                            <a:schemeClr val="dk1"/>
                          </a:solidFill>
                          <a:latin typeface="Cabin"/>
                          <a:ea typeface="Cabin"/>
                          <a:cs typeface="Cabin"/>
                          <a:sym typeface="Cabin"/>
                        </a:rPr>
                        <a:t>colposcopy</a:t>
                      </a:r>
                      <a:r>
                        <a:rPr lang="en-GB" sz="1300">
                          <a:solidFill>
                            <a:schemeClr val="dk1"/>
                          </a:solidFill>
                          <a:latin typeface="Cabin"/>
                          <a:ea typeface="Cabin"/>
                          <a:cs typeface="Cabin"/>
                          <a:sym typeface="Cabin"/>
                        </a:rPr>
                        <a:t>.</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Lab diagnosis:</a:t>
                      </a:r>
                      <a:endParaRPr sz="13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Polymerase chain reaction (PCR) </a:t>
                      </a:r>
                      <a:r>
                        <a:rPr lang="en-GB" sz="1300">
                          <a:solidFill>
                            <a:srgbClr val="38761D"/>
                          </a:solidFill>
                          <a:latin typeface="Cabin"/>
                          <a:ea typeface="Cabin"/>
                          <a:cs typeface="Cabin"/>
                          <a:sym typeface="Cabin"/>
                        </a:rPr>
                        <a:t>( main test for diagnosis )</a:t>
                      </a:r>
                      <a:r>
                        <a:rPr lang="en-GB" sz="1300">
                          <a:solidFill>
                            <a:schemeClr val="dk1"/>
                          </a:solidFill>
                          <a:latin typeface="Cabin"/>
                          <a:ea typeface="Cabin"/>
                          <a:cs typeface="Cabin"/>
                          <a:sym typeface="Cabin"/>
                        </a:rPr>
                        <a:t> is used to detect HPV DNA.</a:t>
                      </a:r>
                      <a:endParaRPr sz="13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 In-situ DNA hybridization is used for HPV genotyping.</a:t>
                      </a:r>
                      <a:endParaRPr sz="13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Pap-smear</a:t>
                      </a:r>
                      <a:r>
                        <a:rPr lang="en-GB" sz="1300">
                          <a:solidFill>
                            <a:schemeClr val="dk1"/>
                          </a:solidFill>
                          <a:latin typeface="Cabin"/>
                          <a:ea typeface="Cabin"/>
                          <a:cs typeface="Cabin"/>
                          <a:sym typeface="Cabin"/>
                        </a:rPr>
                        <a:t> test is used to identify abnormal epithelial cells of the cervix (cervical dysplasia). </a:t>
                      </a:r>
                      <a:endParaRPr sz="1300">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r h="1957825">
                <a:tc>
                  <a:txBody>
                    <a:bodyPr/>
                    <a:lstStyle/>
                    <a:p>
                      <a:pPr indent="0" lvl="0" marL="0" rtl="0" algn="ctr">
                        <a:spcBef>
                          <a:spcPts val="0"/>
                        </a:spcBef>
                        <a:spcAft>
                          <a:spcPts val="0"/>
                        </a:spcAft>
                        <a:buNone/>
                      </a:pPr>
                      <a:r>
                        <a:rPr b="1" lang="en-GB" sz="1600">
                          <a:solidFill>
                            <a:srgbClr val="CC0000"/>
                          </a:solidFill>
                          <a:latin typeface="Cabin"/>
                          <a:ea typeface="Cabin"/>
                          <a:cs typeface="Cabin"/>
                          <a:sym typeface="Cabin"/>
                        </a:rPr>
                        <a:t>Prevention</a:t>
                      </a:r>
                      <a:endParaRPr b="1" sz="1600">
                        <a:solidFill>
                          <a:srgbClr val="CC0000"/>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41260"/>
                      </a:srgbClr>
                    </a:solidFill>
                  </a:tcPr>
                </a:tc>
                <a:tc>
                  <a:txBody>
                    <a:bodyPr/>
                    <a:lstStyle/>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There are two vaccines available </a:t>
                      </a:r>
                      <a:r>
                        <a:rPr b="1" lang="en-GB" sz="1300">
                          <a:solidFill>
                            <a:srgbClr val="CC0000"/>
                          </a:solidFill>
                          <a:latin typeface="Cabin"/>
                          <a:ea typeface="Cabin"/>
                          <a:cs typeface="Cabin"/>
                          <a:sym typeface="Cabin"/>
                        </a:rPr>
                        <a:t>Gardasil</a:t>
                      </a:r>
                      <a:r>
                        <a:rPr lang="en-GB" sz="1300">
                          <a:solidFill>
                            <a:schemeClr val="dk1"/>
                          </a:solidFill>
                          <a:latin typeface="Cabin"/>
                          <a:ea typeface="Cabin"/>
                          <a:cs typeface="Cabin"/>
                          <a:sym typeface="Cabin"/>
                        </a:rPr>
                        <a:t> and </a:t>
                      </a:r>
                      <a:r>
                        <a:rPr b="1" lang="en-GB" sz="1300">
                          <a:solidFill>
                            <a:srgbClr val="CC0000"/>
                          </a:solidFill>
                          <a:latin typeface="Cabin"/>
                          <a:ea typeface="Cabin"/>
                          <a:cs typeface="Cabin"/>
                          <a:sym typeface="Cabin"/>
                        </a:rPr>
                        <a:t>Cervarix</a:t>
                      </a:r>
                      <a:r>
                        <a:rPr lang="en-GB" sz="1300">
                          <a:solidFill>
                            <a:schemeClr val="dk1"/>
                          </a:solidFill>
                          <a:latin typeface="Cabin"/>
                          <a:ea typeface="Cabin"/>
                          <a:cs typeface="Cabin"/>
                          <a:sym typeface="Cabin"/>
                        </a:rPr>
                        <a:t> and both are:</a:t>
                      </a:r>
                      <a:endParaRPr sz="13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Recombinant viral-like particles with </a:t>
                      </a:r>
                      <a:r>
                        <a:rPr b="1" lang="en-GB" sz="1300">
                          <a:solidFill>
                            <a:schemeClr val="dk1"/>
                          </a:solidFill>
                          <a:latin typeface="Cabin"/>
                          <a:ea typeface="Cabin"/>
                          <a:cs typeface="Cabin"/>
                          <a:sym typeface="Cabin"/>
                        </a:rPr>
                        <a:t>no DNA</a:t>
                      </a:r>
                      <a:r>
                        <a:rPr lang="en-GB" sz="1300">
                          <a:solidFill>
                            <a:srgbClr val="38761D"/>
                          </a:solidFill>
                          <a:latin typeface="Cabin"/>
                          <a:ea typeface="Cabin"/>
                          <a:cs typeface="Cabin"/>
                          <a:sym typeface="Cabin"/>
                        </a:rPr>
                        <a:t>.(only viral capsid)</a:t>
                      </a:r>
                      <a:endParaRPr sz="1300">
                        <a:solidFill>
                          <a:srgbClr val="38761D"/>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Given in 3 doses at 0</a:t>
                      </a:r>
                      <a:r>
                        <a:rPr baseline="30000" lang="en-GB" sz="1300">
                          <a:solidFill>
                            <a:schemeClr val="dk1"/>
                          </a:solidFill>
                          <a:latin typeface="Cabin"/>
                          <a:ea typeface="Cabin"/>
                          <a:cs typeface="Cabin"/>
                          <a:sym typeface="Cabin"/>
                        </a:rPr>
                        <a:t>2</a:t>
                      </a:r>
                      <a:r>
                        <a:rPr lang="en-GB" sz="1300">
                          <a:solidFill>
                            <a:schemeClr val="dk1"/>
                          </a:solidFill>
                          <a:latin typeface="Cabin"/>
                          <a:ea typeface="Cabin"/>
                          <a:cs typeface="Cabin"/>
                          <a:sym typeface="Cabin"/>
                        </a:rPr>
                        <a:t>, 2, 6 months. </a:t>
                      </a:r>
                      <a:endParaRPr sz="13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b="1" lang="en-GB" sz="1300">
                          <a:solidFill>
                            <a:schemeClr val="dk1"/>
                          </a:solidFill>
                          <a:latin typeface="Cabin"/>
                          <a:ea typeface="Cabin"/>
                          <a:cs typeface="Cabin"/>
                          <a:sym typeface="Cabin"/>
                        </a:rPr>
                        <a:t>Recommended</a:t>
                      </a:r>
                      <a:r>
                        <a:rPr lang="en-GB" sz="1300">
                          <a:solidFill>
                            <a:schemeClr val="dk1"/>
                          </a:solidFill>
                          <a:latin typeface="Cabin"/>
                          <a:ea typeface="Cabin"/>
                          <a:cs typeface="Cabin"/>
                          <a:sym typeface="Cabin"/>
                        </a:rPr>
                        <a:t> for young individuals ages 9-26 yrs old.</a:t>
                      </a:r>
                      <a:endParaRPr sz="13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Not given to pregnant women.</a:t>
                      </a:r>
                      <a:endParaRPr sz="1300">
                        <a:solidFill>
                          <a:schemeClr val="dk1"/>
                        </a:solidFill>
                        <a:latin typeface="Cabin"/>
                        <a:ea typeface="Cabin"/>
                        <a:cs typeface="Cabin"/>
                        <a:sym typeface="Cabin"/>
                      </a:endParaRPr>
                    </a:p>
                    <a:p>
                      <a:pPr indent="0" lvl="0" marL="457200" rtl="0" algn="l">
                        <a:spcBef>
                          <a:spcPts val="0"/>
                        </a:spcBef>
                        <a:spcAft>
                          <a:spcPts val="0"/>
                        </a:spcAft>
                        <a:buNone/>
                      </a:pPr>
                      <a:r>
                        <a:t/>
                      </a:r>
                      <a:endParaRPr sz="7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u="sng">
                          <a:solidFill>
                            <a:srgbClr val="CC0000"/>
                          </a:solidFill>
                          <a:latin typeface="Cabin"/>
                          <a:ea typeface="Cabin"/>
                          <a:cs typeface="Cabin"/>
                          <a:sym typeface="Cabin"/>
                        </a:rPr>
                        <a:t>Gardasil</a:t>
                      </a:r>
                      <a:r>
                        <a:rPr lang="en-GB" sz="1300">
                          <a:solidFill>
                            <a:srgbClr val="CC0000"/>
                          </a:solidFill>
                          <a:latin typeface="Cabin"/>
                          <a:ea typeface="Cabin"/>
                          <a:cs typeface="Cabin"/>
                          <a:sym typeface="Cabin"/>
                        </a:rPr>
                        <a:t>:</a:t>
                      </a:r>
                      <a:r>
                        <a:rPr lang="en-GB" sz="1300">
                          <a:solidFill>
                            <a:schemeClr val="dk1"/>
                          </a:solidFill>
                          <a:latin typeface="Cabin"/>
                          <a:ea typeface="Cabin"/>
                          <a:cs typeface="Cabin"/>
                          <a:sym typeface="Cabin"/>
                        </a:rPr>
                        <a:t> a quadrivalent vaccine, provides </a:t>
                      </a:r>
                      <a:r>
                        <a:rPr b="1" lang="en-GB" sz="1300">
                          <a:solidFill>
                            <a:schemeClr val="dk1"/>
                          </a:solidFill>
                          <a:latin typeface="Cabin"/>
                          <a:ea typeface="Cabin"/>
                          <a:cs typeface="Cabin"/>
                          <a:sym typeface="Cabin"/>
                        </a:rPr>
                        <a:t>protection against HPV genotypes </a:t>
                      </a:r>
                      <a:r>
                        <a:rPr b="1" lang="en-GB" sz="1300" u="sng">
                          <a:solidFill>
                            <a:srgbClr val="CC0000"/>
                          </a:solidFill>
                          <a:latin typeface="Cabin"/>
                          <a:ea typeface="Cabin"/>
                          <a:cs typeface="Cabin"/>
                          <a:sym typeface="Cabin"/>
                        </a:rPr>
                        <a:t>6,11,16,18</a:t>
                      </a:r>
                      <a:r>
                        <a:rPr lang="en-GB" sz="1300">
                          <a:solidFill>
                            <a:schemeClr val="dk1"/>
                          </a:solidFill>
                          <a:latin typeface="Cabin"/>
                          <a:ea typeface="Cabin"/>
                          <a:cs typeface="Cabin"/>
                          <a:sym typeface="Cabin"/>
                        </a:rPr>
                        <a:t> which causes genital warts </a:t>
                      </a:r>
                      <a:r>
                        <a:rPr lang="en-GB" sz="1300">
                          <a:latin typeface="Cabin"/>
                          <a:ea typeface="Cabin"/>
                          <a:cs typeface="Cabin"/>
                          <a:sym typeface="Cabin"/>
                        </a:rPr>
                        <a:t>and cervical cancer.</a:t>
                      </a:r>
                      <a:endParaRPr sz="1300">
                        <a:latin typeface="Cabin"/>
                        <a:ea typeface="Cabin"/>
                        <a:cs typeface="Cabin"/>
                        <a:sym typeface="Cabin"/>
                      </a:endParaRPr>
                    </a:p>
                    <a:p>
                      <a:pPr indent="0" lvl="0" marL="0" rtl="0" algn="l">
                        <a:spcBef>
                          <a:spcPts val="0"/>
                        </a:spcBef>
                        <a:spcAft>
                          <a:spcPts val="0"/>
                        </a:spcAft>
                        <a:buNone/>
                      </a:pPr>
                      <a:r>
                        <a:t/>
                      </a:r>
                      <a:endParaRPr sz="500">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u="sng">
                          <a:solidFill>
                            <a:srgbClr val="CC0000"/>
                          </a:solidFill>
                          <a:latin typeface="Cabin"/>
                          <a:ea typeface="Cabin"/>
                          <a:cs typeface="Cabin"/>
                          <a:sym typeface="Cabin"/>
                        </a:rPr>
                        <a:t>Cervarix</a:t>
                      </a:r>
                      <a:r>
                        <a:rPr lang="en-GB" sz="1300">
                          <a:solidFill>
                            <a:srgbClr val="CC0000"/>
                          </a:solidFill>
                          <a:latin typeface="Cabin"/>
                          <a:ea typeface="Cabin"/>
                          <a:cs typeface="Cabin"/>
                          <a:sym typeface="Cabin"/>
                        </a:rPr>
                        <a:t>:</a:t>
                      </a:r>
                      <a:r>
                        <a:rPr lang="en-GB" sz="1300">
                          <a:solidFill>
                            <a:schemeClr val="dk1"/>
                          </a:solidFill>
                          <a:latin typeface="Cabin"/>
                          <a:ea typeface="Cabin"/>
                          <a:cs typeface="Cabin"/>
                          <a:sym typeface="Cabin"/>
                        </a:rPr>
                        <a:t> a divalent vaccine, provides </a:t>
                      </a:r>
                      <a:r>
                        <a:rPr b="1" lang="en-GB" sz="1300">
                          <a:solidFill>
                            <a:schemeClr val="dk1"/>
                          </a:solidFill>
                          <a:latin typeface="Cabin"/>
                          <a:ea typeface="Cabin"/>
                          <a:cs typeface="Cabin"/>
                          <a:sym typeface="Cabin"/>
                        </a:rPr>
                        <a:t>protection against HPV genotypes </a:t>
                      </a:r>
                      <a:r>
                        <a:rPr b="1" lang="en-GB" sz="1300" u="sng">
                          <a:solidFill>
                            <a:srgbClr val="CC0000"/>
                          </a:solidFill>
                          <a:latin typeface="Cabin"/>
                          <a:ea typeface="Cabin"/>
                          <a:cs typeface="Cabin"/>
                          <a:sym typeface="Cabin"/>
                        </a:rPr>
                        <a:t>16 and 18 </a:t>
                      </a:r>
                      <a:r>
                        <a:rPr lang="en-GB" sz="1300">
                          <a:solidFill>
                            <a:schemeClr val="dk1"/>
                          </a:solidFill>
                          <a:latin typeface="Cabin"/>
                          <a:ea typeface="Cabin"/>
                          <a:cs typeface="Cabin"/>
                          <a:sym typeface="Cabin"/>
                        </a:rPr>
                        <a:t>which causes cervical cancer. </a:t>
                      </a:r>
                      <a:endParaRPr sz="1300">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tcPr>
                </a:tc>
              </a:tr>
            </a:tbl>
          </a:graphicData>
        </a:graphic>
      </p:graphicFrame>
      <p:cxnSp>
        <p:nvCxnSpPr>
          <p:cNvPr id="265" name="Google Shape;265;p20"/>
          <p:cNvCxnSpPr/>
          <p:nvPr/>
        </p:nvCxnSpPr>
        <p:spPr>
          <a:xfrm>
            <a:off x="483450" y="647075"/>
            <a:ext cx="6344400" cy="21600"/>
          </a:xfrm>
          <a:prstGeom prst="straightConnector1">
            <a:avLst/>
          </a:prstGeom>
          <a:noFill/>
          <a:ln cap="flat" cmpd="sng" w="28575">
            <a:solidFill>
              <a:srgbClr val="4F2F4F"/>
            </a:solidFill>
            <a:prstDash val="solid"/>
            <a:round/>
            <a:headEnd len="med" w="med" type="oval"/>
            <a:tailEnd len="med" w="med" type="oval"/>
          </a:ln>
        </p:spPr>
      </p:cxnSp>
      <p:sp>
        <p:nvSpPr>
          <p:cNvPr id="266" name="Google Shape;266;p20"/>
          <p:cNvSpPr txBox="1"/>
          <p:nvPr/>
        </p:nvSpPr>
        <p:spPr>
          <a:xfrm>
            <a:off x="445775" y="72800"/>
            <a:ext cx="64944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C1130"/>
                </a:solidFill>
                <a:latin typeface="Cabin"/>
                <a:ea typeface="Cabin"/>
                <a:cs typeface="Cabin"/>
                <a:sym typeface="Cabin"/>
              </a:rPr>
              <a:t>Link between HPV and cervical cancer</a:t>
            </a:r>
            <a:endParaRPr b="1" sz="3000">
              <a:solidFill>
                <a:srgbClr val="8E7CC3"/>
              </a:solidFill>
              <a:latin typeface="Cabin"/>
              <a:ea typeface="Cabin"/>
              <a:cs typeface="Cabin"/>
              <a:sym typeface="Cabin"/>
            </a:endParaRPr>
          </a:p>
        </p:txBody>
      </p:sp>
      <p:sp>
        <p:nvSpPr>
          <p:cNvPr id="267" name="Google Shape;267;p20"/>
          <p:cNvSpPr/>
          <p:nvPr/>
        </p:nvSpPr>
        <p:spPr>
          <a:xfrm flipH="1">
            <a:off x="4100" y="9874075"/>
            <a:ext cx="7589400" cy="824400"/>
          </a:xfrm>
          <a:prstGeom prst="snip1Rect">
            <a:avLst>
              <a:gd fmla="val 0" name="adj"/>
            </a:avLst>
          </a:prstGeom>
          <a:noFill/>
          <a:ln cap="flat" cmpd="sng" w="9525">
            <a:solidFill>
              <a:srgbClr val="4C113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solidFill>
                  <a:srgbClr val="38761D"/>
                </a:solidFill>
                <a:latin typeface="Cabin"/>
                <a:ea typeface="Cabin"/>
                <a:cs typeface="Cabin"/>
                <a:sym typeface="Cabin"/>
              </a:rPr>
              <a:t>1- Doesn’t detect HPV directly, it detects the </a:t>
            </a:r>
            <a:r>
              <a:rPr lang="en-GB" sz="1100">
                <a:solidFill>
                  <a:srgbClr val="38761D"/>
                </a:solidFill>
                <a:latin typeface="Cabin"/>
                <a:ea typeface="Cabin"/>
                <a:cs typeface="Cabin"/>
                <a:sym typeface="Cabin"/>
              </a:rPr>
              <a:t>epithelial</a:t>
            </a:r>
            <a:r>
              <a:rPr lang="en-GB" sz="1100">
                <a:solidFill>
                  <a:srgbClr val="38761D"/>
                </a:solidFill>
                <a:latin typeface="Cabin"/>
                <a:ea typeface="Cabin"/>
                <a:cs typeface="Cabin"/>
                <a:sym typeface="Cabin"/>
              </a:rPr>
              <a:t> </a:t>
            </a:r>
            <a:r>
              <a:rPr lang="en-GB" sz="1100">
                <a:solidFill>
                  <a:srgbClr val="38761D"/>
                </a:solidFill>
                <a:latin typeface="Cabin"/>
                <a:ea typeface="Cabin"/>
                <a:cs typeface="Cabin"/>
                <a:sym typeface="Cabin"/>
              </a:rPr>
              <a:t>abnormality.</a:t>
            </a:r>
            <a:endParaRPr sz="1100">
              <a:solidFill>
                <a:srgbClr val="38761D"/>
              </a:solidFill>
              <a:latin typeface="Cabin"/>
              <a:ea typeface="Cabin"/>
              <a:cs typeface="Cabin"/>
              <a:sym typeface="Cabin"/>
            </a:endParaRPr>
          </a:p>
          <a:p>
            <a:pPr indent="0" lvl="0" marL="0" rtl="0" algn="l">
              <a:spcBef>
                <a:spcPts val="0"/>
              </a:spcBef>
              <a:spcAft>
                <a:spcPts val="0"/>
              </a:spcAft>
              <a:buNone/>
            </a:pPr>
            <a:r>
              <a:rPr lang="en-GB" sz="1100">
                <a:solidFill>
                  <a:srgbClr val="38761D"/>
                </a:solidFill>
                <a:latin typeface="Cabin"/>
                <a:ea typeface="Cabin"/>
                <a:cs typeface="Cabin"/>
                <a:sym typeface="Cabin"/>
              </a:rPr>
              <a:t>2- 0 doesn’t mean at birth, it’s just the beginning of the baseline provided for the vaccine. </a:t>
            </a:r>
            <a:r>
              <a:rPr lang="en-GB" sz="1100">
                <a:solidFill>
                  <a:srgbClr val="B7B7B7"/>
                </a:solidFill>
                <a:latin typeface="Cabin"/>
                <a:ea typeface="Cabin"/>
                <a:cs typeface="Cabin"/>
                <a:sym typeface="Cabin"/>
              </a:rPr>
              <a:t>(first shot)</a:t>
            </a:r>
            <a:endParaRPr sz="1100">
              <a:solidFill>
                <a:srgbClr val="B7B7B7"/>
              </a:solidFill>
              <a:latin typeface="Cabin"/>
              <a:ea typeface="Cabin"/>
              <a:cs typeface="Cabin"/>
              <a:sym typeface="Cab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21"/>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1</a:t>
            </a:r>
            <a:endParaRPr b="1" sz="1800">
              <a:solidFill>
                <a:srgbClr val="FFFFFF"/>
              </a:solidFill>
              <a:latin typeface="Cabin"/>
              <a:ea typeface="Cabin"/>
              <a:cs typeface="Cabin"/>
              <a:sym typeface="Cabin"/>
            </a:endParaRPr>
          </a:p>
        </p:txBody>
      </p:sp>
      <p:sp>
        <p:nvSpPr>
          <p:cNvPr id="273" name="Google Shape;273;p21"/>
          <p:cNvSpPr/>
          <p:nvPr/>
        </p:nvSpPr>
        <p:spPr>
          <a:xfrm flipH="1" rot="-8100000">
            <a:off x="6758735" y="-161272"/>
            <a:ext cx="1215517" cy="682641"/>
          </a:xfrm>
          <a:prstGeom prst="snip2SameRect">
            <a:avLst>
              <a:gd fmla="val 50000" name="adj1"/>
              <a:gd fmla="val 0" name="adj2"/>
            </a:avLst>
          </a:prstGeom>
          <a:solidFill>
            <a:srgbClr val="4F2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sz="3100">
              <a:solidFill>
                <a:srgbClr val="741B47"/>
              </a:solidFill>
              <a:latin typeface="Cabin"/>
              <a:ea typeface="Cabin"/>
              <a:cs typeface="Cabin"/>
              <a:sym typeface="Cabin"/>
            </a:endParaRPr>
          </a:p>
        </p:txBody>
      </p:sp>
      <p:sp>
        <p:nvSpPr>
          <p:cNvPr id="274" name="Google Shape;274;p21"/>
          <p:cNvSpPr txBox="1"/>
          <p:nvPr/>
        </p:nvSpPr>
        <p:spPr>
          <a:xfrm>
            <a:off x="7038991" y="-339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Cabin"/>
                <a:ea typeface="Cabin"/>
                <a:cs typeface="Cabin"/>
                <a:sym typeface="Cabin"/>
              </a:rPr>
              <a:t>8</a:t>
            </a:r>
            <a:endParaRPr b="1" sz="1800">
              <a:solidFill>
                <a:srgbClr val="FFFFFF"/>
              </a:solidFill>
              <a:latin typeface="Cabin"/>
              <a:ea typeface="Cabin"/>
              <a:cs typeface="Cabin"/>
              <a:sym typeface="Cabin"/>
            </a:endParaRPr>
          </a:p>
        </p:txBody>
      </p:sp>
      <p:sp>
        <p:nvSpPr>
          <p:cNvPr id="275" name="Google Shape;275;p21"/>
          <p:cNvSpPr txBox="1"/>
          <p:nvPr/>
        </p:nvSpPr>
        <p:spPr>
          <a:xfrm>
            <a:off x="348799" y="63813"/>
            <a:ext cx="68616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4F2F4F"/>
                </a:solidFill>
                <a:latin typeface="Cabin"/>
                <a:ea typeface="Cabin"/>
                <a:cs typeface="Cabin"/>
                <a:sym typeface="Cabin"/>
              </a:rPr>
              <a:t>Human Papillomavirus</a:t>
            </a:r>
            <a:endParaRPr b="1" sz="3000">
              <a:solidFill>
                <a:srgbClr val="4F2F4F"/>
              </a:solidFill>
              <a:latin typeface="Cabin"/>
              <a:ea typeface="Cabin"/>
              <a:cs typeface="Cabin"/>
              <a:sym typeface="Cabin"/>
            </a:endParaRPr>
          </a:p>
        </p:txBody>
      </p:sp>
      <p:graphicFrame>
        <p:nvGraphicFramePr>
          <p:cNvPr id="276" name="Google Shape;276;p21"/>
          <p:cNvGraphicFramePr/>
          <p:nvPr/>
        </p:nvGraphicFramePr>
        <p:xfrm>
          <a:off x="299025" y="1027113"/>
          <a:ext cx="3000000" cy="3000000"/>
        </p:xfrm>
        <a:graphic>
          <a:graphicData uri="http://schemas.openxmlformats.org/drawingml/2006/table">
            <a:tbl>
              <a:tblPr>
                <a:noFill/>
                <a:tableStyleId>{F52A6FF1-73F0-425D-A647-FC81166B8249}</a:tableStyleId>
              </a:tblPr>
              <a:tblGrid>
                <a:gridCol w="1219100"/>
                <a:gridCol w="5772175"/>
              </a:tblGrid>
              <a:tr h="541025">
                <a:tc gridSpan="2">
                  <a:txBody>
                    <a:bodyPr/>
                    <a:lstStyle/>
                    <a:p>
                      <a:pPr indent="0" lvl="0" marL="0" rtl="0" algn="ctr">
                        <a:spcBef>
                          <a:spcPts val="0"/>
                        </a:spcBef>
                        <a:spcAft>
                          <a:spcPts val="0"/>
                        </a:spcAft>
                        <a:buNone/>
                      </a:pPr>
                      <a:r>
                        <a:rPr b="1" lang="en-GB" sz="2200">
                          <a:solidFill>
                            <a:srgbClr val="FFFFFF"/>
                          </a:solidFill>
                          <a:latin typeface="Calibri"/>
                          <a:ea typeface="Calibri"/>
                          <a:cs typeface="Calibri"/>
                          <a:sym typeface="Calibri"/>
                        </a:rPr>
                        <a:t>Treatment</a:t>
                      </a:r>
                      <a:endParaRPr b="1" sz="2200">
                        <a:solidFill>
                          <a:srgbClr val="FFFFFF"/>
                        </a:solidFill>
                        <a:latin typeface="Calibri"/>
                        <a:ea typeface="Calibri"/>
                        <a:cs typeface="Calibri"/>
                        <a:sym typeface="Calibri"/>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4F2F4F"/>
                    </a:solidFill>
                  </a:tcPr>
                </a:tc>
                <a:tc hMerge="1"/>
              </a:tr>
              <a:tr h="1289750">
                <a:tc gridSpan="2">
                  <a:txBody>
                    <a:bodyPr/>
                    <a:lstStyle/>
                    <a:p>
                      <a:pPr indent="0" lvl="0" marL="457200" rtl="0" algn="l">
                        <a:spcBef>
                          <a:spcPts val="0"/>
                        </a:spcBef>
                        <a:spcAft>
                          <a:spcPts val="0"/>
                        </a:spcAft>
                        <a:buNone/>
                      </a:pPr>
                      <a:r>
                        <a:rPr b="1" lang="en-GB">
                          <a:solidFill>
                            <a:schemeClr val="dk1"/>
                          </a:solidFill>
                          <a:latin typeface="Cabin"/>
                          <a:ea typeface="Cabin"/>
                          <a:cs typeface="Cabin"/>
                          <a:sym typeface="Cabin"/>
                        </a:rPr>
                        <a:t>1- </a:t>
                      </a:r>
                      <a:r>
                        <a:rPr b="1" lang="en-GB">
                          <a:solidFill>
                            <a:schemeClr val="dk1"/>
                          </a:solidFill>
                          <a:latin typeface="Cabin"/>
                          <a:ea typeface="Cabin"/>
                          <a:cs typeface="Cabin"/>
                          <a:sym typeface="Cabin"/>
                        </a:rPr>
                        <a:t>Topical treatment Applied directly on external warts and Used for several weeks. Examples:</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Imiquimod, Podofilox.</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Podophyllin is </a:t>
                      </a:r>
                      <a:r>
                        <a:rPr b="1" lang="en-GB">
                          <a:solidFill>
                            <a:srgbClr val="CC0000"/>
                          </a:solidFill>
                          <a:latin typeface="Cabin"/>
                          <a:ea typeface="Cabin"/>
                          <a:cs typeface="Cabin"/>
                          <a:sym typeface="Cabin"/>
                        </a:rPr>
                        <a:t>applied by a doctor</a:t>
                      </a:r>
                      <a:r>
                        <a:rPr b="1" lang="en-GB">
                          <a:solidFill>
                            <a:schemeClr val="dk1"/>
                          </a:solidFill>
                          <a:latin typeface="Cabin"/>
                          <a:ea typeface="Cabin"/>
                          <a:cs typeface="Cabin"/>
                          <a:sym typeface="Cabin"/>
                        </a:rPr>
                        <a:t> and contraindicated in pregnancy.</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Trichloroacitic acid (T.C.A) safe in pregnancy</a:t>
                      </a:r>
                      <a:endParaRPr b="1" sz="1800">
                        <a:solidFill>
                          <a:srgbClr val="FFFFFF"/>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4D2E4">
                        <a:alpha val="21230"/>
                      </a:srgbClr>
                    </a:solidFill>
                  </a:tcPr>
                </a:tc>
                <a:tc hMerge="1"/>
              </a:tr>
              <a:tr h="850500">
                <a:tc gridSpan="2">
                  <a:txBody>
                    <a:bodyPr/>
                    <a:lstStyle/>
                    <a:p>
                      <a:pPr indent="0" lvl="0" marL="457200" rtl="0" algn="l">
                        <a:spcBef>
                          <a:spcPts val="0"/>
                        </a:spcBef>
                        <a:spcAft>
                          <a:spcPts val="0"/>
                        </a:spcAft>
                        <a:buNone/>
                      </a:pPr>
                      <a:r>
                        <a:rPr b="1" lang="en-GB">
                          <a:solidFill>
                            <a:schemeClr val="dk1"/>
                          </a:solidFill>
                          <a:latin typeface="Cabin"/>
                          <a:ea typeface="Cabin"/>
                          <a:cs typeface="Cabin"/>
                          <a:sym typeface="Cabin"/>
                        </a:rPr>
                        <a:t>2- </a:t>
                      </a:r>
                      <a:r>
                        <a:rPr b="1" lang="en-GB">
                          <a:solidFill>
                            <a:schemeClr val="dk1"/>
                          </a:solidFill>
                          <a:latin typeface="Cabin"/>
                          <a:ea typeface="Cabin"/>
                          <a:cs typeface="Cabin"/>
                          <a:sym typeface="Cabin"/>
                        </a:rPr>
                        <a:t>Injection:</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Interferon alpha, 5-flurouracil epinephrine gel.</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Could be taken for several weeks (8-12). </a:t>
                      </a:r>
                      <a:endParaRPr b="1">
                        <a:solidFill>
                          <a:schemeClr val="dk1"/>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28490"/>
                      </a:srgbClr>
                    </a:solidFill>
                  </a:tcPr>
                </a:tc>
                <a:tc hMerge="1"/>
              </a:tr>
              <a:tr h="850500">
                <a:tc gridSpan="2">
                  <a:txBody>
                    <a:bodyPr/>
                    <a:lstStyle/>
                    <a:p>
                      <a:pPr indent="0" lvl="0" marL="457200" marR="0" rtl="0" algn="l">
                        <a:lnSpc>
                          <a:spcPct val="100000"/>
                        </a:lnSpc>
                        <a:spcBef>
                          <a:spcPts val="0"/>
                        </a:spcBef>
                        <a:spcAft>
                          <a:spcPts val="0"/>
                        </a:spcAft>
                        <a:buNone/>
                      </a:pPr>
                      <a:r>
                        <a:rPr b="1" lang="en-GB">
                          <a:solidFill>
                            <a:schemeClr val="dk1"/>
                          </a:solidFill>
                          <a:latin typeface="Cabin"/>
                          <a:ea typeface="Cabin"/>
                          <a:cs typeface="Cabin"/>
                          <a:sym typeface="Cabin"/>
                        </a:rPr>
                        <a:t>3- </a:t>
                      </a:r>
                      <a:r>
                        <a:rPr b="1" lang="en-GB">
                          <a:solidFill>
                            <a:schemeClr val="dk1"/>
                          </a:solidFill>
                          <a:latin typeface="Cabin"/>
                          <a:ea typeface="Cabin"/>
                          <a:cs typeface="Cabin"/>
                          <a:sym typeface="Cabin"/>
                        </a:rPr>
                        <a:t>Cryotherapy:</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freezing warts by liquid nitrogen</a:t>
                      </a:r>
                      <a:endParaRPr b="1">
                        <a:solidFill>
                          <a:srgbClr val="C27BA0"/>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4D2E4">
                        <a:alpha val="21230"/>
                      </a:srgbClr>
                    </a:solidFill>
                  </a:tcPr>
                </a:tc>
                <a:tc hMerge="1"/>
              </a:tr>
              <a:tr h="850500">
                <a:tc gridSpan="2">
                  <a:txBody>
                    <a:bodyPr/>
                    <a:lstStyle/>
                    <a:p>
                      <a:pPr indent="0" lvl="0" marL="457200" rtl="0" algn="l">
                        <a:spcBef>
                          <a:spcPts val="0"/>
                        </a:spcBef>
                        <a:spcAft>
                          <a:spcPts val="0"/>
                        </a:spcAft>
                        <a:buNone/>
                      </a:pPr>
                      <a:r>
                        <a:rPr b="1" lang="en-GB">
                          <a:solidFill>
                            <a:schemeClr val="dk1"/>
                          </a:solidFill>
                          <a:latin typeface="Cabin"/>
                          <a:ea typeface="Cabin"/>
                          <a:cs typeface="Cabin"/>
                          <a:sym typeface="Cabin"/>
                        </a:rPr>
                        <a:t>4- </a:t>
                      </a:r>
                      <a:r>
                        <a:rPr b="1" lang="en-GB">
                          <a:solidFill>
                            <a:schemeClr val="dk1"/>
                          </a:solidFill>
                          <a:latin typeface="Cabin"/>
                          <a:ea typeface="Cabin"/>
                          <a:cs typeface="Cabin"/>
                          <a:sym typeface="Cabin"/>
                        </a:rPr>
                        <a:t>Electrocautery treatment:</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destroying warts by an electric current</a:t>
                      </a:r>
                      <a:endParaRPr b="1">
                        <a:solidFill>
                          <a:srgbClr val="C27BA0"/>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28490"/>
                      </a:srgbClr>
                    </a:solidFill>
                  </a:tcPr>
                </a:tc>
                <a:tc hMerge="1"/>
              </a:tr>
              <a:tr h="850500">
                <a:tc gridSpan="2">
                  <a:txBody>
                    <a:bodyPr/>
                    <a:lstStyle/>
                    <a:p>
                      <a:pPr indent="0" lvl="0" marL="457200" marR="0" rtl="0" algn="l">
                        <a:lnSpc>
                          <a:spcPct val="100000"/>
                        </a:lnSpc>
                        <a:spcBef>
                          <a:spcPts val="0"/>
                        </a:spcBef>
                        <a:spcAft>
                          <a:spcPts val="0"/>
                        </a:spcAft>
                        <a:buNone/>
                      </a:pPr>
                      <a:r>
                        <a:rPr b="1" lang="en-GB">
                          <a:solidFill>
                            <a:schemeClr val="dk1"/>
                          </a:solidFill>
                          <a:latin typeface="Cabin"/>
                          <a:ea typeface="Cabin"/>
                          <a:cs typeface="Cabin"/>
                          <a:sym typeface="Cabin"/>
                        </a:rPr>
                        <a:t>5- </a:t>
                      </a:r>
                      <a:r>
                        <a:rPr b="1" lang="en-GB">
                          <a:solidFill>
                            <a:schemeClr val="dk1"/>
                          </a:solidFill>
                          <a:latin typeface="Cabin"/>
                          <a:ea typeface="Cabin"/>
                          <a:cs typeface="Cabin"/>
                          <a:sym typeface="Cabin"/>
                        </a:rPr>
                        <a:t>Laser therapy:</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destroying warts by a focused light beam</a:t>
                      </a:r>
                      <a:endParaRPr b="1">
                        <a:solidFill>
                          <a:srgbClr val="C27BA0"/>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E4D2E4">
                        <a:alpha val="21230"/>
                      </a:srgbClr>
                    </a:solidFill>
                  </a:tcPr>
                </a:tc>
                <a:tc hMerge="1"/>
              </a:tr>
              <a:tr h="850500">
                <a:tc gridSpan="2">
                  <a:txBody>
                    <a:bodyPr/>
                    <a:lstStyle/>
                    <a:p>
                      <a:pPr indent="0" lvl="0" marL="457200" marR="0" rtl="0" algn="l">
                        <a:lnSpc>
                          <a:spcPct val="100000"/>
                        </a:lnSpc>
                        <a:spcBef>
                          <a:spcPts val="0"/>
                        </a:spcBef>
                        <a:spcAft>
                          <a:spcPts val="0"/>
                        </a:spcAft>
                        <a:buNone/>
                      </a:pPr>
                      <a:r>
                        <a:rPr b="1" lang="en-GB">
                          <a:solidFill>
                            <a:schemeClr val="dk1"/>
                          </a:solidFill>
                          <a:latin typeface="Cabin"/>
                          <a:ea typeface="Cabin"/>
                          <a:cs typeface="Cabin"/>
                          <a:sym typeface="Cabin"/>
                        </a:rPr>
                        <a:t>6- </a:t>
                      </a:r>
                      <a:r>
                        <a:rPr b="1" lang="en-GB">
                          <a:solidFill>
                            <a:schemeClr val="dk1"/>
                          </a:solidFill>
                          <a:latin typeface="Cabin"/>
                          <a:ea typeface="Cabin"/>
                          <a:cs typeface="Cabin"/>
                          <a:sym typeface="Cabin"/>
                        </a:rPr>
                        <a:t>Surgical excision: </a:t>
                      </a:r>
                      <a:endParaRPr b="1">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removing warts by surgical tools</a:t>
                      </a:r>
                      <a:endParaRPr b="1">
                        <a:solidFill>
                          <a:srgbClr val="C27BA0"/>
                        </a:solidFill>
                        <a:latin typeface="Cabin"/>
                        <a:ea typeface="Cabin"/>
                        <a:cs typeface="Cabin"/>
                        <a:sym typeface="Cabin"/>
                      </a:endParaRPr>
                    </a:p>
                  </a:txBody>
                  <a:tcPr marT="91425" marB="91425" marR="91425" marL="91425" anchor="ctr">
                    <a:lnL cap="flat" cmpd="sng" w="9525">
                      <a:solidFill>
                        <a:srgbClr val="4F2F4F"/>
                      </a:solidFill>
                      <a:prstDash val="solid"/>
                      <a:round/>
                      <a:headEnd len="sm" w="sm" type="none"/>
                      <a:tailEnd len="sm" w="sm" type="none"/>
                    </a:lnL>
                    <a:lnR cap="flat" cmpd="sng" w="9525">
                      <a:solidFill>
                        <a:srgbClr val="4F2F4F"/>
                      </a:solidFill>
                      <a:prstDash val="solid"/>
                      <a:round/>
                      <a:headEnd len="sm" w="sm" type="none"/>
                      <a:tailEnd len="sm" w="sm" type="none"/>
                    </a:lnR>
                    <a:lnT cap="flat" cmpd="sng" w="9525">
                      <a:solidFill>
                        <a:srgbClr val="4F2F4F"/>
                      </a:solidFill>
                      <a:prstDash val="solid"/>
                      <a:round/>
                      <a:headEnd len="sm" w="sm" type="none"/>
                      <a:tailEnd len="sm" w="sm" type="none"/>
                    </a:lnT>
                    <a:lnB cap="flat" cmpd="sng" w="9525">
                      <a:solidFill>
                        <a:srgbClr val="4F2F4F"/>
                      </a:solidFill>
                      <a:prstDash val="solid"/>
                      <a:round/>
                      <a:headEnd len="sm" w="sm" type="none"/>
                      <a:tailEnd len="sm" w="sm" type="none"/>
                    </a:lnB>
                    <a:solidFill>
                      <a:srgbClr val="C9A4C9">
                        <a:alpha val="28490"/>
                      </a:srgbClr>
                    </a:solidFill>
                  </a:tcPr>
                </a:tc>
                <a:tc hMerge="1"/>
              </a:tr>
            </a:tbl>
          </a:graphicData>
        </a:graphic>
      </p:graphicFrame>
      <p:pic>
        <p:nvPicPr>
          <p:cNvPr id="277" name="Google Shape;277;p21"/>
          <p:cNvPicPr preferRelativeResize="0"/>
          <p:nvPr/>
        </p:nvPicPr>
        <p:blipFill rotWithShape="1">
          <a:blip r:embed="rId3">
            <a:alphaModFix/>
          </a:blip>
          <a:srcRect b="0" l="0" r="0" t="3809"/>
          <a:stretch/>
        </p:blipFill>
        <p:spPr>
          <a:xfrm>
            <a:off x="452075" y="7719900"/>
            <a:ext cx="2048275" cy="1667125"/>
          </a:xfrm>
          <a:prstGeom prst="rect">
            <a:avLst/>
          </a:prstGeom>
          <a:noFill/>
          <a:ln>
            <a:noFill/>
          </a:ln>
        </p:spPr>
      </p:pic>
      <p:pic>
        <p:nvPicPr>
          <p:cNvPr id="278" name="Google Shape;278;p21"/>
          <p:cNvPicPr preferRelativeResize="0"/>
          <p:nvPr/>
        </p:nvPicPr>
        <p:blipFill>
          <a:blip r:embed="rId4">
            <a:alphaModFix/>
          </a:blip>
          <a:stretch>
            <a:fillRect/>
          </a:stretch>
        </p:blipFill>
        <p:spPr>
          <a:xfrm>
            <a:off x="2755450" y="7709300"/>
            <a:ext cx="2048275" cy="1667125"/>
          </a:xfrm>
          <a:prstGeom prst="rect">
            <a:avLst/>
          </a:prstGeom>
          <a:noFill/>
          <a:ln>
            <a:noFill/>
          </a:ln>
        </p:spPr>
      </p:pic>
      <p:pic>
        <p:nvPicPr>
          <p:cNvPr id="279" name="Google Shape;279;p21"/>
          <p:cNvPicPr preferRelativeResize="0"/>
          <p:nvPr/>
        </p:nvPicPr>
        <p:blipFill>
          <a:blip r:embed="rId5">
            <a:alphaModFix/>
          </a:blip>
          <a:stretch>
            <a:fillRect/>
          </a:stretch>
        </p:blipFill>
        <p:spPr>
          <a:xfrm>
            <a:off x="5089050" y="7709300"/>
            <a:ext cx="2048275" cy="1693125"/>
          </a:xfrm>
          <a:prstGeom prst="rect">
            <a:avLst/>
          </a:prstGeom>
          <a:noFill/>
          <a:ln>
            <a:noFill/>
          </a:ln>
        </p:spPr>
      </p:pic>
      <p:pic>
        <p:nvPicPr>
          <p:cNvPr id="280" name="Google Shape;280;p21"/>
          <p:cNvPicPr preferRelativeResize="0"/>
          <p:nvPr/>
        </p:nvPicPr>
        <p:blipFill>
          <a:blip r:embed="rId6">
            <a:alphaModFix/>
          </a:blip>
          <a:stretch>
            <a:fillRect/>
          </a:stretch>
        </p:blipFill>
        <p:spPr>
          <a:xfrm>
            <a:off x="469967" y="4749546"/>
            <a:ext cx="253800" cy="253800"/>
          </a:xfrm>
          <a:prstGeom prst="rect">
            <a:avLst/>
          </a:prstGeom>
          <a:noFill/>
          <a:ln>
            <a:noFill/>
          </a:ln>
        </p:spPr>
      </p:pic>
      <p:pic>
        <p:nvPicPr>
          <p:cNvPr id="281" name="Google Shape;281;p21"/>
          <p:cNvPicPr preferRelativeResize="0"/>
          <p:nvPr/>
        </p:nvPicPr>
        <p:blipFill>
          <a:blip r:embed="rId7">
            <a:alphaModFix/>
          </a:blip>
          <a:stretch>
            <a:fillRect/>
          </a:stretch>
        </p:blipFill>
        <p:spPr>
          <a:xfrm>
            <a:off x="490230" y="3886659"/>
            <a:ext cx="213275" cy="213275"/>
          </a:xfrm>
          <a:prstGeom prst="rect">
            <a:avLst/>
          </a:prstGeom>
          <a:noFill/>
          <a:ln>
            <a:noFill/>
          </a:ln>
        </p:spPr>
      </p:pic>
      <p:pic>
        <p:nvPicPr>
          <p:cNvPr id="282" name="Google Shape;282;p21"/>
          <p:cNvPicPr preferRelativeResize="0"/>
          <p:nvPr/>
        </p:nvPicPr>
        <p:blipFill>
          <a:blip r:embed="rId8">
            <a:alphaModFix/>
          </a:blip>
          <a:stretch>
            <a:fillRect/>
          </a:stretch>
        </p:blipFill>
        <p:spPr>
          <a:xfrm rot="4499989">
            <a:off x="464860" y="6396441"/>
            <a:ext cx="264015" cy="264015"/>
          </a:xfrm>
          <a:prstGeom prst="rect">
            <a:avLst/>
          </a:prstGeom>
          <a:noFill/>
          <a:ln>
            <a:noFill/>
          </a:ln>
        </p:spPr>
      </p:pic>
      <p:pic>
        <p:nvPicPr>
          <p:cNvPr id="283" name="Google Shape;283;p21"/>
          <p:cNvPicPr preferRelativeResize="0"/>
          <p:nvPr/>
        </p:nvPicPr>
        <p:blipFill>
          <a:blip r:embed="rId9">
            <a:alphaModFix/>
          </a:blip>
          <a:stretch>
            <a:fillRect/>
          </a:stretch>
        </p:blipFill>
        <p:spPr>
          <a:xfrm rot="5400000">
            <a:off x="469955" y="5521706"/>
            <a:ext cx="253800" cy="253800"/>
          </a:xfrm>
          <a:prstGeom prst="rect">
            <a:avLst/>
          </a:prstGeom>
          <a:noFill/>
          <a:ln>
            <a:noFill/>
          </a:ln>
        </p:spPr>
      </p:pic>
      <p:pic>
        <p:nvPicPr>
          <p:cNvPr id="284" name="Google Shape;284;p21"/>
          <p:cNvPicPr preferRelativeResize="0"/>
          <p:nvPr/>
        </p:nvPicPr>
        <p:blipFill>
          <a:blip r:embed="rId10">
            <a:alphaModFix/>
          </a:blip>
          <a:stretch>
            <a:fillRect/>
          </a:stretch>
        </p:blipFill>
        <p:spPr>
          <a:xfrm>
            <a:off x="435192" y="1638956"/>
            <a:ext cx="323350" cy="323350"/>
          </a:xfrm>
          <a:prstGeom prst="rect">
            <a:avLst/>
          </a:prstGeom>
          <a:noFill/>
          <a:ln>
            <a:noFill/>
          </a:ln>
        </p:spPr>
      </p:pic>
      <p:pic>
        <p:nvPicPr>
          <p:cNvPr id="285" name="Google Shape;285;p21"/>
          <p:cNvPicPr preferRelativeResize="0"/>
          <p:nvPr/>
        </p:nvPicPr>
        <p:blipFill>
          <a:blip r:embed="rId11">
            <a:alphaModFix/>
          </a:blip>
          <a:stretch>
            <a:fillRect/>
          </a:stretch>
        </p:blipFill>
        <p:spPr>
          <a:xfrm rot="5400000">
            <a:off x="416092" y="2875466"/>
            <a:ext cx="361550" cy="361550"/>
          </a:xfrm>
          <a:prstGeom prst="rect">
            <a:avLst/>
          </a:prstGeom>
          <a:noFill/>
          <a:ln>
            <a:noFill/>
          </a:ln>
        </p:spPr>
      </p:pic>
      <p:cxnSp>
        <p:nvCxnSpPr>
          <p:cNvPr id="286" name="Google Shape;286;p21"/>
          <p:cNvCxnSpPr/>
          <p:nvPr/>
        </p:nvCxnSpPr>
        <p:spPr>
          <a:xfrm>
            <a:off x="1145552" y="583114"/>
            <a:ext cx="5298300" cy="0"/>
          </a:xfrm>
          <a:prstGeom prst="straightConnector1">
            <a:avLst/>
          </a:prstGeom>
          <a:noFill/>
          <a:ln cap="flat" cmpd="sng" w="28575">
            <a:solidFill>
              <a:srgbClr val="4F2F4F"/>
            </a:solidFill>
            <a:prstDash val="solid"/>
            <a:round/>
            <a:headEnd len="med" w="med" type="oval"/>
            <a:tailEnd len="med" w="med" type="oval"/>
          </a:ln>
        </p:spPr>
      </p:cxnSp>
      <p:sp>
        <p:nvSpPr>
          <p:cNvPr id="287" name="Google Shape;287;p21"/>
          <p:cNvSpPr/>
          <p:nvPr/>
        </p:nvSpPr>
        <p:spPr>
          <a:xfrm flipH="1">
            <a:off x="4100" y="9874075"/>
            <a:ext cx="7589400" cy="824400"/>
          </a:xfrm>
          <a:prstGeom prst="snip1Rect">
            <a:avLst>
              <a:gd fmla="val 0" name="adj"/>
            </a:avLst>
          </a:prstGeom>
          <a:noFill/>
          <a:ln cap="flat" cmpd="sng" w="9525">
            <a:solidFill>
              <a:srgbClr val="4C113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500">
              <a:solidFill>
                <a:srgbClr val="FFFFFF"/>
              </a:solidFill>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