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2060000" cx="7589525"/>
  <p:notesSz cx="6858000" cy="9144000"/>
  <p:embeddedFontLst>
    <p:embeddedFont>
      <p:font typeface="Cabin SemiBold"/>
      <p:regular r:id="rId18"/>
      <p:bold r:id="rId19"/>
      <p:italic r:id="rId20"/>
      <p:boldItalic r:id="rId21"/>
    </p:embeddedFont>
    <p:embeddedFont>
      <p:font typeface="Cabin"/>
      <p:regular r:id="rId22"/>
      <p:bold r:id="rId23"/>
      <p:italic r:id="rId24"/>
      <p:boldItalic r:id="rId25"/>
    </p:embeddedFont>
    <p:embeddedFont>
      <p:font typeface="Ex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798">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6AB0A69-5CF7-4E77-A36A-28E65E2C8EBC}">
  <a:tblStyle styleId="{96AB0A69-5CF7-4E77-A36A-28E65E2C8EB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798"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SemiBold-italic.fntdata"/><Relationship Id="rId22" Type="http://schemas.openxmlformats.org/officeDocument/2006/relationships/font" Target="fonts/Cabin-regular.fntdata"/><Relationship Id="rId21" Type="http://schemas.openxmlformats.org/officeDocument/2006/relationships/font" Target="fonts/CabinSemiBold-boldItalic.fntdata"/><Relationship Id="rId24" Type="http://schemas.openxmlformats.org/officeDocument/2006/relationships/font" Target="fonts/Cabin-italic.fntdata"/><Relationship Id="rId23" Type="http://schemas.openxmlformats.org/officeDocument/2006/relationships/font" Target="fonts/Cabin-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xo-regular.fntdata"/><Relationship Id="rId25" Type="http://schemas.openxmlformats.org/officeDocument/2006/relationships/font" Target="fonts/Cabin-boldItalic.fntdata"/><Relationship Id="rId28" Type="http://schemas.openxmlformats.org/officeDocument/2006/relationships/font" Target="fonts/Exo-italic.fntdata"/><Relationship Id="rId27" Type="http://schemas.openxmlformats.org/officeDocument/2006/relationships/font" Target="fonts/Ex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x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CabinSemiBold-bold.fntdata"/><Relationship Id="rId18" Type="http://schemas.openxmlformats.org/officeDocument/2006/relationships/font" Target="fonts/Cabin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28f1aa62f_0_74: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28f1aa62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728f1aa62f_2_81: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728f1aa62f_2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728f1aa62f_2_1: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728f1aa62f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f1fed9109_0_135: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f1fed910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1f268ffcd_0_117: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1f268ffc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1f268ffcd_0_200: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1f268ffc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1f268ffcd_0_209: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1f268ffcd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1f268ffcd_0_218: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1f268ffcd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71e6e15ba9_1_56: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1e6e15ba9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71e6e15ba9_1_65: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71e6e15ba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733c8c8584_3_0:notes"/>
          <p:cNvSpPr/>
          <p:nvPr>
            <p:ph idx="2" type="sldImg"/>
          </p:nvPr>
        </p:nvSpPr>
        <p:spPr>
          <a:xfrm>
            <a:off x="2350372" y="685800"/>
            <a:ext cx="21582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733c8c858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745810"/>
            <a:ext cx="7072200" cy="4812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6645192"/>
            <a:ext cx="7072200" cy="185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593539"/>
            <a:ext cx="7072200" cy="4604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7391044"/>
            <a:ext cx="7072200" cy="30501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5043113"/>
            <a:ext cx="7072200" cy="19737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1043453"/>
            <a:ext cx="7072200" cy="1343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702216"/>
            <a:ext cx="7072200" cy="80103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1043453"/>
            <a:ext cx="7072200" cy="1343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702216"/>
            <a:ext cx="3319800" cy="8010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702216"/>
            <a:ext cx="3319800" cy="8010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1043453"/>
            <a:ext cx="7072200" cy="1343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302719"/>
            <a:ext cx="2330700" cy="1772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3258205"/>
            <a:ext cx="2330700" cy="7455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1055470"/>
            <a:ext cx="5285400" cy="95916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93"/>
            <a:ext cx="3794700" cy="12060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891434"/>
            <a:ext cx="3357600" cy="3475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6572389"/>
            <a:ext cx="3357600" cy="2895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697744"/>
            <a:ext cx="3184800" cy="8663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9919458"/>
            <a:ext cx="4979100" cy="1418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10933877"/>
            <a:ext cx="455400" cy="922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1043453"/>
            <a:ext cx="7072200" cy="1343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702216"/>
            <a:ext cx="7072200" cy="80103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10933877"/>
            <a:ext cx="455400" cy="922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hyperlink" Target="https://docs.google.com/document/d/12CeJYdBRsu0187wEqYbGuU5MH0o2pFaLfo7koIodhwQ" TargetMode="External"/><Relationship Id="rId7" Type="http://schemas.openxmlformats.org/officeDocument/2006/relationships/hyperlink" Target="https://drive.google.com/open?id=12CeJYdBRsu0187wEqYbGuU5MH0o2pFaLfo7koIodhwQ" TargetMode="External"/><Relationship Id="rId8"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0.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34.png"/><Relationship Id="rId6" Type="http://schemas.openxmlformats.org/officeDocument/2006/relationships/image" Target="../media/image31.png"/><Relationship Id="rId7"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Google Shape;54;p13"/>
          <p:cNvSpPr/>
          <p:nvPr/>
        </p:nvSpPr>
        <p:spPr>
          <a:xfrm>
            <a:off x="1108706" y="4878145"/>
            <a:ext cx="5372100" cy="753300"/>
          </a:xfrm>
          <a:prstGeom prst="snip2SameRect">
            <a:avLst>
              <a:gd fmla="val 50000" name="adj1"/>
              <a:gd fmla="val 0" name="adj2"/>
            </a:avLst>
          </a:prstGeom>
          <a:solidFill>
            <a:srgbClr val="C9A4C9">
              <a:alpha val="412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55" name="Google Shape;55;p13"/>
          <p:cNvSpPr/>
          <p:nvPr/>
        </p:nvSpPr>
        <p:spPr>
          <a:xfrm>
            <a:off x="1108725" y="4894395"/>
            <a:ext cx="5372100" cy="753300"/>
          </a:xfrm>
          <a:prstGeom prst="roundRect">
            <a:avLst>
              <a:gd fmla="val 16667" name="adj"/>
            </a:avLst>
          </a:prstGeom>
          <a:no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GB" sz="3100">
                <a:solidFill>
                  <a:srgbClr val="4F2F4F"/>
                </a:solidFill>
                <a:latin typeface="Calibri"/>
                <a:ea typeface="Calibri"/>
                <a:cs typeface="Calibri"/>
                <a:sym typeface="Calibri"/>
              </a:rPr>
              <a:t>Lecture objectives</a:t>
            </a:r>
            <a:endParaRPr sz="1900">
              <a:solidFill>
                <a:srgbClr val="4F2F4F"/>
              </a:solidFill>
              <a:latin typeface="Calibri"/>
              <a:ea typeface="Calibri"/>
              <a:cs typeface="Calibri"/>
              <a:sym typeface="Calibri"/>
            </a:endParaRPr>
          </a:p>
        </p:txBody>
      </p:sp>
      <p:sp>
        <p:nvSpPr>
          <p:cNvPr id="56" name="Google Shape;56;p13"/>
          <p:cNvSpPr txBox="1"/>
          <p:nvPr/>
        </p:nvSpPr>
        <p:spPr>
          <a:xfrm>
            <a:off x="25638" y="3419803"/>
            <a:ext cx="7589400" cy="108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solidFill>
                  <a:srgbClr val="4F2F4F"/>
                </a:solidFill>
                <a:latin typeface="Calibri"/>
                <a:ea typeface="Calibri"/>
                <a:cs typeface="Calibri"/>
                <a:sym typeface="Calibri"/>
              </a:rPr>
              <a:t>Transplacental Infections </a:t>
            </a:r>
            <a:endParaRPr b="1" sz="4500">
              <a:solidFill>
                <a:srgbClr val="4F2F4F"/>
              </a:solidFill>
              <a:latin typeface="Calibri"/>
              <a:ea typeface="Calibri"/>
              <a:cs typeface="Calibri"/>
              <a:sym typeface="Calibri"/>
            </a:endParaRPr>
          </a:p>
        </p:txBody>
      </p:sp>
      <p:pic>
        <p:nvPicPr>
          <p:cNvPr id="57" name="Google Shape;57;p13"/>
          <p:cNvPicPr preferRelativeResize="0"/>
          <p:nvPr/>
        </p:nvPicPr>
        <p:blipFill rotWithShape="1">
          <a:blip r:embed="rId3">
            <a:alphaModFix/>
          </a:blip>
          <a:srcRect b="8839" l="11500" r="19137" t="28687"/>
          <a:stretch/>
        </p:blipFill>
        <p:spPr>
          <a:xfrm>
            <a:off x="4549577" y="10791970"/>
            <a:ext cx="1179126" cy="786694"/>
          </a:xfrm>
          <a:prstGeom prst="rect">
            <a:avLst/>
          </a:prstGeom>
          <a:noFill/>
          <a:ln>
            <a:noFill/>
          </a:ln>
        </p:spPr>
      </p:pic>
      <p:pic>
        <p:nvPicPr>
          <p:cNvPr id="58" name="Google Shape;58;p13"/>
          <p:cNvPicPr preferRelativeResize="0"/>
          <p:nvPr/>
        </p:nvPicPr>
        <p:blipFill>
          <a:blip r:embed="rId4">
            <a:alphaModFix/>
          </a:blip>
          <a:stretch>
            <a:fillRect/>
          </a:stretch>
        </p:blipFill>
        <p:spPr>
          <a:xfrm>
            <a:off x="3367877" y="10572592"/>
            <a:ext cx="803716" cy="1013088"/>
          </a:xfrm>
          <a:prstGeom prst="rect">
            <a:avLst/>
          </a:prstGeom>
          <a:noFill/>
          <a:ln>
            <a:noFill/>
          </a:ln>
        </p:spPr>
      </p:pic>
      <p:pic>
        <p:nvPicPr>
          <p:cNvPr id="59" name="Google Shape;59;p13"/>
          <p:cNvPicPr preferRelativeResize="0"/>
          <p:nvPr/>
        </p:nvPicPr>
        <p:blipFill>
          <a:blip r:embed="rId5">
            <a:alphaModFix/>
          </a:blip>
          <a:stretch>
            <a:fillRect/>
          </a:stretch>
        </p:blipFill>
        <p:spPr>
          <a:xfrm>
            <a:off x="2107152" y="10735901"/>
            <a:ext cx="803713" cy="803674"/>
          </a:xfrm>
          <a:prstGeom prst="rect">
            <a:avLst/>
          </a:prstGeom>
          <a:noFill/>
          <a:ln>
            <a:noFill/>
          </a:ln>
        </p:spPr>
      </p:pic>
      <p:sp>
        <p:nvSpPr>
          <p:cNvPr id="60" name="Google Shape;60;p13"/>
          <p:cNvSpPr/>
          <p:nvPr/>
        </p:nvSpPr>
        <p:spPr>
          <a:xfrm flipH="1" rot="10800000">
            <a:off x="404425" y="-6945"/>
            <a:ext cx="6829500" cy="4656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61" name="Google Shape;61;p13">
            <a:hlinkClick r:id="rId6"/>
          </p:cNvPr>
          <p:cNvSpPr txBox="1"/>
          <p:nvPr/>
        </p:nvSpPr>
        <p:spPr>
          <a:xfrm>
            <a:off x="2281802" y="9804459"/>
            <a:ext cx="30771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C9A4C9"/>
                </a:solidFill>
                <a:uFill>
                  <a:noFill/>
                </a:uFill>
                <a:latin typeface="Calibri"/>
                <a:ea typeface="Calibri"/>
                <a:cs typeface="Calibri"/>
                <a:sym typeface="Calibri"/>
                <a:hlinkClick r:id="rId7"/>
              </a:rPr>
              <a:t>EDITING FILE</a:t>
            </a:r>
            <a:endParaRPr b="1" sz="1800">
              <a:solidFill>
                <a:srgbClr val="C9A4C9"/>
              </a:solidFill>
              <a:latin typeface="Calibri"/>
              <a:ea typeface="Calibri"/>
              <a:cs typeface="Calibri"/>
              <a:sym typeface="Calibri"/>
            </a:endParaRPr>
          </a:p>
        </p:txBody>
      </p:sp>
      <p:sp>
        <p:nvSpPr>
          <p:cNvPr id="62" name="Google Shape;62;p13"/>
          <p:cNvSpPr/>
          <p:nvPr/>
        </p:nvSpPr>
        <p:spPr>
          <a:xfrm flipH="1" rot="10800000">
            <a:off x="1110100" y="8361089"/>
            <a:ext cx="5368500" cy="965100"/>
          </a:xfrm>
          <a:prstGeom prst="snip2SameRect">
            <a:avLst>
              <a:gd fmla="val 16667" name="adj1"/>
              <a:gd fmla="val 0" name="adj2"/>
            </a:avLst>
          </a:prstGeom>
          <a:noFill/>
          <a:ln cap="flat" cmpd="sng" w="9525">
            <a:solidFill>
              <a:srgbClr val="C9A4C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63" name="Google Shape;63;p13"/>
          <p:cNvSpPr txBox="1"/>
          <p:nvPr/>
        </p:nvSpPr>
        <p:spPr>
          <a:xfrm>
            <a:off x="3158988" y="8361029"/>
            <a:ext cx="1322700" cy="4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00000"/>
                </a:solidFill>
                <a:latin typeface="Calibri"/>
                <a:ea typeface="Calibri"/>
                <a:cs typeface="Calibri"/>
                <a:sym typeface="Calibri"/>
              </a:rPr>
              <a:t>Color index</a:t>
            </a:r>
            <a:endParaRPr b="1">
              <a:solidFill>
                <a:srgbClr val="434343"/>
              </a:solidFill>
              <a:latin typeface="Calibri"/>
              <a:ea typeface="Calibri"/>
              <a:cs typeface="Calibri"/>
              <a:sym typeface="Calibri"/>
            </a:endParaRPr>
          </a:p>
        </p:txBody>
      </p:sp>
      <p:sp>
        <p:nvSpPr>
          <p:cNvPr id="64" name="Google Shape;64;p13"/>
          <p:cNvSpPr/>
          <p:nvPr/>
        </p:nvSpPr>
        <p:spPr>
          <a:xfrm>
            <a:off x="1301594" y="8457222"/>
            <a:ext cx="1523700" cy="3072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CC0000"/>
              </a:buClr>
              <a:buSzPts val="1400"/>
              <a:buFont typeface="Calibri"/>
              <a:buChar char="●"/>
            </a:pPr>
            <a:r>
              <a:rPr b="1" lang="en-GB">
                <a:solidFill>
                  <a:srgbClr val="CC0000"/>
                </a:solidFill>
                <a:latin typeface="Calibri"/>
                <a:ea typeface="Calibri"/>
                <a:cs typeface="Calibri"/>
                <a:sym typeface="Calibri"/>
              </a:rPr>
              <a:t>Important</a:t>
            </a:r>
            <a:endParaRPr b="1">
              <a:solidFill>
                <a:srgbClr val="CC0000"/>
              </a:solidFill>
              <a:latin typeface="Calibri"/>
              <a:ea typeface="Calibri"/>
              <a:cs typeface="Calibri"/>
              <a:sym typeface="Calibri"/>
            </a:endParaRPr>
          </a:p>
        </p:txBody>
      </p:sp>
      <p:sp>
        <p:nvSpPr>
          <p:cNvPr id="65" name="Google Shape;65;p13"/>
          <p:cNvSpPr/>
          <p:nvPr/>
        </p:nvSpPr>
        <p:spPr>
          <a:xfrm>
            <a:off x="1301574" y="8879373"/>
            <a:ext cx="1857300" cy="284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38761D"/>
              </a:buClr>
              <a:buSzPts val="1400"/>
              <a:buFont typeface="Calibri"/>
              <a:buChar char="●"/>
            </a:pPr>
            <a:r>
              <a:rPr b="1" lang="en-GB">
                <a:solidFill>
                  <a:srgbClr val="38761D"/>
                </a:solidFill>
                <a:latin typeface="Calibri"/>
                <a:ea typeface="Calibri"/>
                <a:cs typeface="Calibri"/>
                <a:sym typeface="Calibri"/>
              </a:rPr>
              <a:t>Doctors’ note</a:t>
            </a:r>
            <a:endParaRPr b="1">
              <a:solidFill>
                <a:srgbClr val="38761D"/>
              </a:solidFill>
              <a:latin typeface="Calibri"/>
              <a:ea typeface="Calibri"/>
              <a:cs typeface="Calibri"/>
              <a:sym typeface="Calibri"/>
            </a:endParaRPr>
          </a:p>
        </p:txBody>
      </p:sp>
      <p:sp>
        <p:nvSpPr>
          <p:cNvPr id="66" name="Google Shape;66;p13"/>
          <p:cNvSpPr/>
          <p:nvPr/>
        </p:nvSpPr>
        <p:spPr>
          <a:xfrm>
            <a:off x="4750176" y="8457210"/>
            <a:ext cx="1728300" cy="3072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1155CC"/>
              </a:buClr>
              <a:buSzPts val="1400"/>
              <a:buFont typeface="Calibri"/>
              <a:buChar char="●"/>
            </a:pPr>
            <a:r>
              <a:rPr b="1" lang="en-GB">
                <a:solidFill>
                  <a:srgbClr val="1155CC"/>
                </a:solidFill>
                <a:latin typeface="Calibri"/>
                <a:ea typeface="Calibri"/>
                <a:cs typeface="Calibri"/>
                <a:sym typeface="Calibri"/>
              </a:rPr>
              <a:t>Boys’ slides</a:t>
            </a:r>
            <a:endParaRPr b="1">
              <a:solidFill>
                <a:srgbClr val="1155CC"/>
              </a:solidFill>
              <a:latin typeface="Calibri"/>
              <a:ea typeface="Calibri"/>
              <a:cs typeface="Calibri"/>
              <a:sym typeface="Calibri"/>
            </a:endParaRPr>
          </a:p>
        </p:txBody>
      </p:sp>
      <p:sp>
        <p:nvSpPr>
          <p:cNvPr id="67" name="Google Shape;67;p13"/>
          <p:cNvSpPr/>
          <p:nvPr/>
        </p:nvSpPr>
        <p:spPr>
          <a:xfrm>
            <a:off x="4750181" y="8879382"/>
            <a:ext cx="1523700" cy="3072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A64D79"/>
              </a:buClr>
              <a:buSzPts val="1400"/>
              <a:buFont typeface="Calibri"/>
              <a:buChar char="●"/>
            </a:pPr>
            <a:r>
              <a:rPr b="1" lang="en-GB">
                <a:solidFill>
                  <a:srgbClr val="A64D79"/>
                </a:solidFill>
                <a:latin typeface="Calibri"/>
                <a:ea typeface="Calibri"/>
                <a:cs typeface="Calibri"/>
                <a:sym typeface="Calibri"/>
              </a:rPr>
              <a:t>Girls’ slides</a:t>
            </a:r>
            <a:endParaRPr b="1">
              <a:solidFill>
                <a:srgbClr val="A64D79"/>
              </a:solidFill>
              <a:latin typeface="Calibri"/>
              <a:ea typeface="Calibri"/>
              <a:cs typeface="Calibri"/>
              <a:sym typeface="Calibri"/>
            </a:endParaRPr>
          </a:p>
        </p:txBody>
      </p:sp>
      <p:sp>
        <p:nvSpPr>
          <p:cNvPr id="68" name="Google Shape;68;p13"/>
          <p:cNvSpPr/>
          <p:nvPr/>
        </p:nvSpPr>
        <p:spPr>
          <a:xfrm>
            <a:off x="3025881" y="8879382"/>
            <a:ext cx="1523700" cy="3072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999999"/>
              </a:buClr>
              <a:buSzPts val="1400"/>
              <a:buFont typeface="Calibri"/>
              <a:buChar char="●"/>
            </a:pPr>
            <a:r>
              <a:rPr b="1" lang="en-GB">
                <a:solidFill>
                  <a:srgbClr val="999999"/>
                </a:solidFill>
                <a:latin typeface="Calibri"/>
                <a:ea typeface="Calibri"/>
                <a:cs typeface="Calibri"/>
                <a:sym typeface="Calibri"/>
              </a:rPr>
              <a:t>Extra</a:t>
            </a:r>
            <a:endParaRPr b="1">
              <a:solidFill>
                <a:srgbClr val="999999"/>
              </a:solidFill>
              <a:latin typeface="Calibri"/>
              <a:ea typeface="Calibri"/>
              <a:cs typeface="Calibri"/>
              <a:sym typeface="Calibri"/>
            </a:endParaRPr>
          </a:p>
        </p:txBody>
      </p:sp>
      <p:sp>
        <p:nvSpPr>
          <p:cNvPr id="69" name="Google Shape;69;p13"/>
          <p:cNvSpPr txBox="1"/>
          <p:nvPr/>
        </p:nvSpPr>
        <p:spPr>
          <a:xfrm>
            <a:off x="1108719" y="5691962"/>
            <a:ext cx="5372100" cy="2608500"/>
          </a:xfrm>
          <a:prstGeom prst="rect">
            <a:avLst/>
          </a:prstGeom>
          <a:noFill/>
          <a:ln cap="flat" cmpd="sng" w="9525">
            <a:solidFill>
              <a:srgbClr val="C9A4C9"/>
            </a:solidFill>
            <a:prstDash val="lgDash"/>
            <a:round/>
            <a:headEnd len="sm" w="sm" type="none"/>
            <a:tailEnd len="sm" w="sm" type="none"/>
          </a:ln>
        </p:spPr>
        <p:txBody>
          <a:bodyPr anchorCtr="0" anchor="ctr" bIns="121950" lIns="121950" spcFirstLastPara="1" rIns="121950" wrap="square" tIns="121950">
            <a:noAutofit/>
          </a:bodyPr>
          <a:lstStyle/>
          <a:p>
            <a:pPr indent="-304800" lvl="0" marL="457200" rtl="0" algn="l">
              <a:lnSpc>
                <a:spcPct val="115000"/>
              </a:lnSpc>
              <a:spcBef>
                <a:spcPts val="1200"/>
              </a:spcBef>
              <a:spcAft>
                <a:spcPts val="0"/>
              </a:spcAft>
              <a:buClr>
                <a:schemeClr val="dk1"/>
              </a:buClr>
              <a:buSzPts val="1200"/>
              <a:buFont typeface="Cabin"/>
              <a:buChar char="●"/>
            </a:pPr>
            <a:r>
              <a:rPr lang="en-GB" sz="1200">
                <a:solidFill>
                  <a:srgbClr val="191919"/>
                </a:solidFill>
                <a:latin typeface="Cabin"/>
                <a:ea typeface="Cabin"/>
                <a:cs typeface="Cabin"/>
                <a:sym typeface="Cabin"/>
              </a:rPr>
              <a:t>Recognize the different types of infant infections.</a:t>
            </a:r>
            <a:endParaRPr sz="1200">
              <a:solidFill>
                <a:srgbClr val="191919"/>
              </a:solidFill>
              <a:latin typeface="Cabin"/>
              <a:ea typeface="Cabin"/>
              <a:cs typeface="Cabin"/>
              <a:sym typeface="Cabin"/>
            </a:endParaRPr>
          </a:p>
          <a:p>
            <a:pPr indent="-304800" lvl="0" marL="4572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Know major transplacentally transmitted pathogens causing congenital infections .</a:t>
            </a:r>
            <a:endParaRPr sz="1200">
              <a:solidFill>
                <a:srgbClr val="191919"/>
              </a:solidFill>
              <a:latin typeface="Cabin"/>
              <a:ea typeface="Cabin"/>
              <a:cs typeface="Cabin"/>
              <a:sym typeface="Cabin"/>
            </a:endParaRPr>
          </a:p>
          <a:p>
            <a:pPr indent="-304800" lvl="0" marL="4572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(Toxoplasma , TP ,ParvoV , VZV, Rubella V &amp; CMV.)</a:t>
            </a:r>
            <a:endParaRPr sz="1200">
              <a:solidFill>
                <a:srgbClr val="191919"/>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Describe their structures.</a:t>
            </a:r>
            <a:endParaRPr sz="1200">
              <a:solidFill>
                <a:srgbClr val="191919"/>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Know their major epidemiology features.</a:t>
            </a:r>
            <a:endParaRPr sz="1200">
              <a:solidFill>
                <a:srgbClr val="191919"/>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Describe clinical manifestations of their congenital infections.</a:t>
            </a:r>
            <a:endParaRPr sz="1200">
              <a:solidFill>
                <a:srgbClr val="191919"/>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Illustrate different laboratory diagnosis of maternal and congenital infections</a:t>
            </a:r>
            <a:endParaRPr sz="1200">
              <a:solidFill>
                <a:srgbClr val="191919"/>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know their treatment and preventive measures.</a:t>
            </a:r>
            <a:endParaRPr sz="1200">
              <a:solidFill>
                <a:srgbClr val="191919"/>
              </a:solidFill>
              <a:latin typeface="Cabin"/>
              <a:ea typeface="Cabin"/>
              <a:cs typeface="Cabin"/>
              <a:sym typeface="Cabin"/>
            </a:endParaRPr>
          </a:p>
        </p:txBody>
      </p:sp>
      <p:grpSp>
        <p:nvGrpSpPr>
          <p:cNvPr id="70" name="Google Shape;70;p13"/>
          <p:cNvGrpSpPr/>
          <p:nvPr/>
        </p:nvGrpSpPr>
        <p:grpSpPr>
          <a:xfrm>
            <a:off x="2405887" y="692088"/>
            <a:ext cx="2727700" cy="2727700"/>
            <a:chOff x="2423875" y="513013"/>
            <a:chExt cx="2727700" cy="2727700"/>
          </a:xfrm>
        </p:grpSpPr>
        <p:pic>
          <p:nvPicPr>
            <p:cNvPr id="71" name="Google Shape;71;p13"/>
            <p:cNvPicPr preferRelativeResize="0"/>
            <p:nvPr/>
          </p:nvPicPr>
          <p:blipFill>
            <a:blip r:embed="rId8">
              <a:alphaModFix/>
            </a:blip>
            <a:stretch>
              <a:fillRect/>
            </a:stretch>
          </p:blipFill>
          <p:spPr>
            <a:xfrm>
              <a:off x="2423875" y="513012"/>
              <a:ext cx="2727700" cy="2727700"/>
            </a:xfrm>
            <a:prstGeom prst="rect">
              <a:avLst/>
            </a:prstGeom>
            <a:noFill/>
            <a:ln>
              <a:noFill/>
            </a:ln>
          </p:spPr>
        </p:pic>
        <p:sp>
          <p:nvSpPr>
            <p:cNvPr id="72" name="Google Shape;72;p13"/>
            <p:cNvSpPr/>
            <p:nvPr/>
          </p:nvSpPr>
          <p:spPr>
            <a:xfrm>
              <a:off x="3603500" y="1535058"/>
              <a:ext cx="839700" cy="85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3"/>
            <p:cNvPicPr preferRelativeResize="0"/>
            <p:nvPr/>
          </p:nvPicPr>
          <p:blipFill>
            <a:blip r:embed="rId9">
              <a:alphaModFix/>
            </a:blip>
            <a:stretch>
              <a:fillRect/>
            </a:stretch>
          </p:blipFill>
          <p:spPr>
            <a:xfrm flipH="1" rot="599488">
              <a:off x="3620756" y="1614050"/>
              <a:ext cx="994910" cy="9666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22"/>
          <p:cNvSpPr/>
          <p:nvPr/>
        </p:nvSpPr>
        <p:spPr>
          <a:xfrm flipH="1" rot="10800000">
            <a:off x="404425" y="-6815"/>
            <a:ext cx="6829500" cy="823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77" name="Google Shape;277;p22"/>
          <p:cNvSpPr txBox="1"/>
          <p:nvPr/>
        </p:nvSpPr>
        <p:spPr>
          <a:xfrm>
            <a:off x="408175" y="-50276"/>
            <a:ext cx="6829500" cy="91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FFFFFF"/>
                </a:solidFill>
                <a:latin typeface="Cabin"/>
                <a:ea typeface="Cabin"/>
                <a:cs typeface="Cabin"/>
                <a:sym typeface="Cabin"/>
              </a:rPr>
              <a:t>Lecture Quiz</a:t>
            </a:r>
            <a:endParaRPr b="1" sz="3500">
              <a:solidFill>
                <a:srgbClr val="FFFFFF"/>
              </a:solidFill>
              <a:latin typeface="Cabin"/>
              <a:ea typeface="Cabin"/>
              <a:cs typeface="Cabin"/>
              <a:sym typeface="Cabin"/>
            </a:endParaRPr>
          </a:p>
        </p:txBody>
      </p:sp>
      <p:sp>
        <p:nvSpPr>
          <p:cNvPr id="278" name="Google Shape;278;p22"/>
          <p:cNvSpPr/>
          <p:nvPr/>
        </p:nvSpPr>
        <p:spPr>
          <a:xfrm>
            <a:off x="139250" y="1507850"/>
            <a:ext cx="7308600" cy="5969100"/>
          </a:xfrm>
          <a:prstGeom prst="rect">
            <a:avLst/>
          </a:prstGeom>
          <a:noFill/>
          <a:ln cap="flat" cmpd="sng" w="9525">
            <a:solidFill>
              <a:srgbClr val="4F2F4F"/>
            </a:solidFill>
            <a:prstDash val="dash"/>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GB" sz="1000">
                <a:solidFill>
                  <a:srgbClr val="4F2F4F"/>
                </a:solidFill>
                <a:latin typeface="Cabin"/>
                <a:ea typeface="Cabin"/>
                <a:cs typeface="Cabin"/>
                <a:sym typeface="Cabin"/>
              </a:rPr>
              <a:t>Q1: </a:t>
            </a:r>
            <a:r>
              <a:rPr b="1" lang="en-GB" sz="1000">
                <a:solidFill>
                  <a:srgbClr val="4F2F4F"/>
                </a:solidFill>
                <a:latin typeface="Cabin"/>
                <a:ea typeface="Cabin"/>
                <a:cs typeface="Cabin"/>
                <a:sym typeface="Cabin"/>
              </a:rPr>
              <a:t>This virus causes a mononucleosis-like syndrome caused by a latent herpesvirus; it is often a congenital infection. Large amounts of the virus are excreted in the urine; thus, urine becomes the fluid of choice for diagnosis of this disease which is caused by:</a:t>
            </a:r>
            <a:endParaRPr b="1" sz="1000">
              <a:solidFill>
                <a:srgbClr val="4F2F4F"/>
              </a:solidFill>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A- Toxoplasma gondii </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B- </a:t>
            </a:r>
            <a:r>
              <a:rPr lang="en-GB" sz="1000">
                <a:solidFill>
                  <a:schemeClr val="dk1"/>
                </a:solidFill>
                <a:latin typeface="Cabin"/>
                <a:ea typeface="Cabin"/>
                <a:cs typeface="Cabin"/>
                <a:sym typeface="Cabin"/>
              </a:rPr>
              <a:t>Rubella virus</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C- </a:t>
            </a:r>
            <a:r>
              <a:rPr lang="en-GB" sz="1000">
                <a:solidFill>
                  <a:schemeClr val="dk1"/>
                </a:solidFill>
                <a:latin typeface="Cabin"/>
                <a:ea typeface="Cabin"/>
                <a:cs typeface="Cabin"/>
                <a:sym typeface="Cabin"/>
              </a:rPr>
              <a:t>CMV</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D- </a:t>
            </a:r>
            <a:r>
              <a:rPr lang="en-GB" sz="1000">
                <a:solidFill>
                  <a:schemeClr val="dk1"/>
                </a:solidFill>
                <a:latin typeface="Cabin"/>
                <a:ea typeface="Cabin"/>
                <a:cs typeface="Cabin"/>
                <a:sym typeface="Cabin"/>
              </a:rPr>
              <a:t>VZV</a:t>
            </a:r>
            <a:endParaRPr sz="10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100">
                <a:solidFill>
                  <a:srgbClr val="4F2F4F"/>
                </a:solidFill>
                <a:latin typeface="Cabin"/>
                <a:ea typeface="Cabin"/>
                <a:cs typeface="Cabin"/>
                <a:sym typeface="Cabin"/>
              </a:rPr>
              <a:t>Q2: A 2-week-old premature male infant is examined in the neonatal intensive care unit, and shows a wide pulse pressure and a holosystolic and holodiastolic murmur. On echocardiography he has blood flow between the left pulmonary artery and the aorta. Which of the following symptoms would the mother have experienced during pregnancy to increase the risk of having a child with this disorder?</a:t>
            </a:r>
            <a:endParaRPr b="1" sz="10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 Maculopapular rash spreading from face to body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B- Mild fever, sore throat, body aches, malaise, and swollen glands</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 Prolonged, persistent paroxysmal cough</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D- Vaginal itching and mucopurulent discharge</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1100">
              <a:solidFill>
                <a:srgbClr val="4F2F4F"/>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100">
                <a:solidFill>
                  <a:srgbClr val="4F2F4F"/>
                </a:solidFill>
                <a:latin typeface="Cabin"/>
                <a:ea typeface="Cabin"/>
                <a:cs typeface="Cabin"/>
                <a:sym typeface="Cabin"/>
              </a:rPr>
              <a:t>Q3: There is considerable overlap of signs and symptoms seen in congenital and perinatal infections. In a neonate with “classic” symptoms of congenital cytomegalovirus (CMV) infection, which one of the following tests would be most useful in establishing a diagnosis?</a:t>
            </a:r>
            <a:endParaRPr b="1" sz="11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 CMV IgG titer on neonate’s serum at birth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B- CMV IgG titer on mother’s serum at birth of infant</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 CMV IgM titer on neonate’s serum at birth and at 1 month of age</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D- Culture of mother’s urine</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100">
                <a:solidFill>
                  <a:srgbClr val="4F2F4F"/>
                </a:solidFill>
                <a:latin typeface="Cabin"/>
                <a:ea typeface="Cabin"/>
                <a:cs typeface="Cabin"/>
                <a:sym typeface="Cabin"/>
              </a:rPr>
              <a:t>Q4: Chicken pox is a common disease of childhood. It is caused by which of the following viruses? </a:t>
            </a:r>
            <a:endParaRPr b="1" sz="1000">
              <a:solidFill>
                <a:srgbClr val="4F2F4F"/>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 Cytomegalovirus </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B- Rotavirus</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 Varicella-zoster virus</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D- Papillomavirus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100">
                <a:solidFill>
                  <a:srgbClr val="4F2F4F"/>
                </a:solidFill>
                <a:latin typeface="Cabin"/>
                <a:ea typeface="Cabin"/>
                <a:cs typeface="Cabin"/>
                <a:sym typeface="Cabin"/>
              </a:rPr>
              <a:t>Q5: Which of the following pathogens require routine antenatal screening test?</a:t>
            </a:r>
            <a:endParaRPr b="1" sz="1100">
              <a:solidFill>
                <a:srgbClr val="4F2F4F"/>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 Toxoplasma gondii </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B- Rubella virus</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 CMV</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D- VZV</a:t>
            </a:r>
            <a:endParaRPr sz="1000">
              <a:solidFill>
                <a:schemeClr val="dk1"/>
              </a:solidFill>
              <a:latin typeface="Cabin"/>
              <a:ea typeface="Cabin"/>
              <a:cs typeface="Cabin"/>
              <a:sym typeface="Cabin"/>
            </a:endParaRPr>
          </a:p>
        </p:txBody>
      </p:sp>
      <p:sp>
        <p:nvSpPr>
          <p:cNvPr id="279" name="Google Shape;279;p22"/>
          <p:cNvSpPr txBox="1"/>
          <p:nvPr/>
        </p:nvSpPr>
        <p:spPr>
          <a:xfrm>
            <a:off x="139250" y="936192"/>
            <a:ext cx="1215600" cy="5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4F2F4F"/>
                </a:solidFill>
                <a:latin typeface="Cabin"/>
                <a:ea typeface="Cabin"/>
                <a:cs typeface="Cabin"/>
                <a:sym typeface="Cabin"/>
              </a:rPr>
              <a:t>MCQ:</a:t>
            </a:r>
            <a:endParaRPr b="1" sz="2400">
              <a:solidFill>
                <a:srgbClr val="4F2F4F"/>
              </a:solidFill>
              <a:latin typeface="Cabin"/>
              <a:ea typeface="Cabin"/>
              <a:cs typeface="Cabin"/>
              <a:sym typeface="Cabin"/>
            </a:endParaRPr>
          </a:p>
        </p:txBody>
      </p:sp>
      <p:sp>
        <p:nvSpPr>
          <p:cNvPr id="280" name="Google Shape;280;p22"/>
          <p:cNvSpPr/>
          <p:nvPr/>
        </p:nvSpPr>
        <p:spPr>
          <a:xfrm>
            <a:off x="139250" y="8524620"/>
            <a:ext cx="7308600" cy="3393600"/>
          </a:xfrm>
          <a:prstGeom prst="rect">
            <a:avLst/>
          </a:prstGeom>
          <a:noFill/>
          <a:ln cap="flat" cmpd="sng" w="9525">
            <a:solidFill>
              <a:srgbClr val="4F2F4F"/>
            </a:solidFill>
            <a:prstDash val="dash"/>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GB" sz="1300">
                <a:solidFill>
                  <a:srgbClr val="4F2F4F"/>
                </a:solidFill>
                <a:latin typeface="Cabin"/>
                <a:ea typeface="Cabin"/>
                <a:cs typeface="Cabin"/>
                <a:sym typeface="Cabin"/>
              </a:rPr>
              <a:t>CASE: </a:t>
            </a:r>
            <a:r>
              <a:rPr b="1" lang="en-GB" sz="1100">
                <a:solidFill>
                  <a:srgbClr val="4F2F4F"/>
                </a:solidFill>
                <a:latin typeface="Cabin"/>
                <a:ea typeface="Cabin"/>
                <a:cs typeface="Cabin"/>
                <a:sym typeface="Cabin"/>
              </a:rPr>
              <a:t>At birth, a newborn is noted to be </a:t>
            </a:r>
            <a:r>
              <a:rPr b="1" lang="en-GB" sz="1100" u="sng">
                <a:solidFill>
                  <a:srgbClr val="4F2F4F"/>
                </a:solidFill>
                <a:latin typeface="Cabin"/>
                <a:ea typeface="Cabin"/>
                <a:cs typeface="Cabin"/>
                <a:sym typeface="Cabin"/>
              </a:rPr>
              <a:t>unresponsive to verbal stimulation</a:t>
            </a:r>
            <a:r>
              <a:rPr b="1" lang="en-GB" sz="1100">
                <a:solidFill>
                  <a:srgbClr val="4F2F4F"/>
                </a:solidFill>
                <a:latin typeface="Cabin"/>
                <a:ea typeface="Cabin"/>
                <a:cs typeface="Cabin"/>
                <a:sym typeface="Cabin"/>
              </a:rPr>
              <a:t> from the doctors, nurses, and his parents. A routine physical examination of the child reveals a </a:t>
            </a:r>
            <a:r>
              <a:rPr b="1" lang="en-GB" sz="1100" u="sng">
                <a:solidFill>
                  <a:srgbClr val="4F2F4F"/>
                </a:solidFill>
                <a:latin typeface="Cabin"/>
                <a:ea typeface="Cabin"/>
                <a:cs typeface="Cabin"/>
                <a:sym typeface="Cabin"/>
              </a:rPr>
              <a:t>split S2 heart sound with an accentuated P2 component (PDA).</a:t>
            </a:r>
            <a:r>
              <a:rPr b="1" lang="en-GB" sz="1100">
                <a:solidFill>
                  <a:srgbClr val="4F2F4F"/>
                </a:solidFill>
                <a:latin typeface="Cabin"/>
                <a:ea typeface="Cabin"/>
                <a:cs typeface="Cabin"/>
                <a:sym typeface="Cabin"/>
              </a:rPr>
              <a:t> The newborn has bounding pulses with a wide pulse pressure. After a week the newborn’s parents notice that he has developed shortness of breath and respiratory distress. What pathogen did the mother contract during her pregnancy that could explain the newborn’s current condition?</a:t>
            </a:r>
            <a:endParaRPr b="1">
              <a:solidFill>
                <a:srgbClr val="4F2F4F"/>
              </a:solidFill>
              <a:latin typeface="Cabin"/>
              <a:ea typeface="Cabin"/>
              <a:cs typeface="Cabin"/>
              <a:sym typeface="Cabin"/>
            </a:endParaRPr>
          </a:p>
          <a:p>
            <a:pPr indent="0" lvl="0" marL="0" rtl="0" algn="l">
              <a:spcBef>
                <a:spcPts val="0"/>
              </a:spcBef>
              <a:spcAft>
                <a:spcPts val="0"/>
              </a:spcAft>
              <a:buNone/>
            </a:pPr>
            <a:r>
              <a:t/>
            </a:r>
            <a:endParaRPr b="1" sz="1000">
              <a:solidFill>
                <a:srgbClr val="351C75"/>
              </a:solidFill>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Q1: What is the most likely diagnosis?</a:t>
            </a:r>
            <a:endParaRPr b="1">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Congenital rubella syndrome</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Q2: </a:t>
            </a:r>
            <a:r>
              <a:rPr b="1" lang="en-GB">
                <a:latin typeface="Cabin"/>
                <a:ea typeface="Cabin"/>
                <a:cs typeface="Cabin"/>
                <a:sym typeface="Cabin"/>
              </a:rPr>
              <a:t>What pathogen did the mother contract during her pregnancy that could explain the newborn’s current condition?</a:t>
            </a:r>
            <a:endParaRPr b="1">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Rubella virus</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Q4: How is it transmitted?</a:t>
            </a:r>
            <a:endParaRPr b="1" sz="1000">
              <a:solidFill>
                <a:srgbClr val="00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Respiratory, transplacental routes</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Q5: How to prevent it?</a:t>
            </a:r>
            <a:endParaRPr b="1" sz="1000">
              <a:solidFill>
                <a:srgbClr val="000000"/>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1- Rubella vaccine (Live attenuated vaccine) 2- Routine Antenatal screening: Rubella Specific IgG</a:t>
            </a:r>
            <a:endParaRPr b="1" sz="1000">
              <a:solidFill>
                <a:srgbClr val="CC0000"/>
              </a:solidFill>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p:txBody>
      </p:sp>
      <p:sp>
        <p:nvSpPr>
          <p:cNvPr id="281" name="Google Shape;281;p22"/>
          <p:cNvSpPr txBox="1"/>
          <p:nvPr/>
        </p:nvSpPr>
        <p:spPr>
          <a:xfrm>
            <a:off x="97345" y="7990895"/>
            <a:ext cx="6627300" cy="5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4F2F4F"/>
                </a:solidFill>
                <a:latin typeface="Cabin"/>
                <a:ea typeface="Cabin"/>
                <a:cs typeface="Cabin"/>
                <a:sym typeface="Cabin"/>
              </a:rPr>
              <a:t>SAQ:</a:t>
            </a:r>
            <a:endParaRPr b="1" sz="2400">
              <a:solidFill>
                <a:srgbClr val="4F2F4F"/>
              </a:solidFill>
              <a:latin typeface="Cabin"/>
              <a:ea typeface="Cabin"/>
              <a:cs typeface="Cabin"/>
              <a:sym typeface="Cabin"/>
            </a:endParaRPr>
          </a:p>
        </p:txBody>
      </p:sp>
      <p:sp>
        <p:nvSpPr>
          <p:cNvPr id="282" name="Google Shape;282;p22"/>
          <p:cNvSpPr/>
          <p:nvPr/>
        </p:nvSpPr>
        <p:spPr>
          <a:xfrm>
            <a:off x="4179061" y="949289"/>
            <a:ext cx="3268800" cy="427800"/>
          </a:xfrm>
          <a:prstGeom prst="rect">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D9D9D9"/>
                </a:solidFill>
                <a:latin typeface="Cabin"/>
                <a:ea typeface="Cabin"/>
                <a:cs typeface="Cabin"/>
                <a:sym typeface="Cabin"/>
              </a:rPr>
              <a:t>Answers: Q1:C | Q2:A | Q3:C | Q4:C | Q5:B</a:t>
            </a:r>
            <a:endParaRPr sz="1200">
              <a:solidFill>
                <a:srgbClr val="D9D9D9"/>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86" name="Shape 286"/>
        <p:cNvGrpSpPr/>
        <p:nvPr/>
      </p:nvGrpSpPr>
      <p:grpSpPr>
        <a:xfrm>
          <a:off x="0" y="0"/>
          <a:ext cx="0" cy="0"/>
          <a:chOff x="0" y="0"/>
          <a:chExt cx="0" cy="0"/>
        </a:xfrm>
      </p:grpSpPr>
      <p:sp>
        <p:nvSpPr>
          <p:cNvPr id="287" name="Google Shape;287;p23"/>
          <p:cNvSpPr txBox="1"/>
          <p:nvPr/>
        </p:nvSpPr>
        <p:spPr>
          <a:xfrm>
            <a:off x="384925" y="6663142"/>
            <a:ext cx="3000000" cy="562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p:txBody>
      </p:sp>
      <p:sp>
        <p:nvSpPr>
          <p:cNvPr id="288" name="Google Shape;288;p23"/>
          <p:cNvSpPr txBox="1"/>
          <p:nvPr/>
        </p:nvSpPr>
        <p:spPr>
          <a:xfrm>
            <a:off x="309325" y="1512981"/>
            <a:ext cx="7019700" cy="1899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Team Leaders:</a:t>
            </a:r>
            <a:endParaRPr b="1" sz="2400">
              <a:solidFill>
                <a:srgbClr val="A183A1"/>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289" name="Google Shape;289;p23"/>
          <p:cNvSpPr txBox="1"/>
          <p:nvPr/>
        </p:nvSpPr>
        <p:spPr>
          <a:xfrm>
            <a:off x="384913" y="3768850"/>
            <a:ext cx="6613800" cy="1314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Team sub-leader:</a:t>
            </a:r>
            <a:endParaRPr b="1" sz="2400">
              <a:solidFill>
                <a:srgbClr val="A183A1"/>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400">
                <a:solidFill>
                  <a:srgbClr val="61753B"/>
                </a:solidFill>
                <a:latin typeface="Calibri"/>
                <a:ea typeface="Calibri"/>
                <a:cs typeface="Calibri"/>
                <a:sym typeface="Calibri"/>
              </a:rPr>
              <a:t> </a:t>
            </a: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 </a:t>
            </a:r>
            <a:r>
              <a:rPr b="1" lang="en-GB" sz="2400">
                <a:solidFill>
                  <a:srgbClr val="FCFCFC"/>
                </a:solidFill>
                <a:latin typeface="Calibri"/>
                <a:ea typeface="Calibri"/>
                <a:cs typeface="Calibri"/>
                <a:sym typeface="Calibri"/>
              </a:rPr>
              <a:t>(coolest sub leader ever)</a:t>
            </a:r>
            <a:endParaRPr b="1" sz="2000">
              <a:solidFill>
                <a:srgbClr val="F3F3F3"/>
              </a:solidFill>
              <a:latin typeface="Cabin"/>
              <a:ea typeface="Cabin"/>
              <a:cs typeface="Cabin"/>
              <a:sym typeface="Cabin"/>
            </a:endParaRPr>
          </a:p>
        </p:txBody>
      </p:sp>
      <p:sp>
        <p:nvSpPr>
          <p:cNvPr id="290" name="Google Shape;290;p23"/>
          <p:cNvSpPr txBox="1"/>
          <p:nvPr/>
        </p:nvSpPr>
        <p:spPr>
          <a:xfrm>
            <a:off x="298900" y="5910975"/>
            <a:ext cx="4989600" cy="680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This lecture was done by:</a:t>
            </a:r>
            <a:endParaRPr b="1" sz="2400">
              <a:solidFill>
                <a:srgbClr val="A183A1"/>
              </a:solidFill>
              <a:latin typeface="Calibri"/>
              <a:ea typeface="Calibri"/>
              <a:cs typeface="Calibri"/>
              <a:sym typeface="Calibri"/>
            </a:endParaRPr>
          </a:p>
        </p:txBody>
      </p:sp>
      <p:grpSp>
        <p:nvGrpSpPr>
          <p:cNvPr id="291" name="Google Shape;291;p23"/>
          <p:cNvGrpSpPr/>
          <p:nvPr/>
        </p:nvGrpSpPr>
        <p:grpSpPr>
          <a:xfrm>
            <a:off x="488008" y="8171456"/>
            <a:ext cx="309959" cy="370512"/>
            <a:chOff x="-6690625" y="3631325"/>
            <a:chExt cx="307225" cy="292225"/>
          </a:xfrm>
        </p:grpSpPr>
        <p:sp>
          <p:nvSpPr>
            <p:cNvPr id="292" name="Google Shape;292;p23"/>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3"/>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7" name="Google Shape;297;p23"/>
          <p:cNvSpPr/>
          <p:nvPr/>
        </p:nvSpPr>
        <p:spPr>
          <a:xfrm>
            <a:off x="563360" y="6790582"/>
            <a:ext cx="234624" cy="245510"/>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98" name="Google Shape;298;p23"/>
          <p:cNvSpPr txBox="1"/>
          <p:nvPr/>
        </p:nvSpPr>
        <p:spPr>
          <a:xfrm>
            <a:off x="819100" y="8091779"/>
            <a:ext cx="6894900" cy="230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takers:</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Rema Alkahtani</a:t>
            </a:r>
            <a:endParaRPr sz="2000">
              <a:solidFill>
                <a:schemeClr val="dk1"/>
              </a:solidFill>
              <a:latin typeface="Cabin SemiBold"/>
              <a:ea typeface="Cabin SemiBold"/>
              <a:cs typeface="Cabin SemiBold"/>
              <a:sym typeface="Cabin SemiBold"/>
            </a:endParaRPr>
          </a:p>
        </p:txBody>
      </p:sp>
      <p:grpSp>
        <p:nvGrpSpPr>
          <p:cNvPr id="299" name="Google Shape;299;p23"/>
          <p:cNvGrpSpPr/>
          <p:nvPr/>
        </p:nvGrpSpPr>
        <p:grpSpPr>
          <a:xfrm>
            <a:off x="477531" y="2273119"/>
            <a:ext cx="330928" cy="379014"/>
            <a:chOff x="-56407800" y="1902600"/>
            <a:chExt cx="326875" cy="318125"/>
          </a:xfrm>
        </p:grpSpPr>
        <p:sp>
          <p:nvSpPr>
            <p:cNvPr id="300" name="Google Shape;300;p23"/>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23"/>
          <p:cNvGrpSpPr/>
          <p:nvPr/>
        </p:nvGrpSpPr>
        <p:grpSpPr>
          <a:xfrm>
            <a:off x="4015410" y="2274008"/>
            <a:ext cx="322171" cy="377257"/>
            <a:chOff x="-55225575" y="1903275"/>
            <a:chExt cx="318225" cy="316650"/>
          </a:xfrm>
        </p:grpSpPr>
        <p:sp>
          <p:nvSpPr>
            <p:cNvPr id="304" name="Google Shape;304;p23"/>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3"/>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09" name="Google Shape;309;p23"/>
          <p:cNvPicPr preferRelativeResize="0"/>
          <p:nvPr/>
        </p:nvPicPr>
        <p:blipFill>
          <a:blip r:embed="rId3">
            <a:alphaModFix/>
          </a:blip>
          <a:stretch>
            <a:fillRect/>
          </a:stretch>
        </p:blipFill>
        <p:spPr>
          <a:xfrm>
            <a:off x="4059175" y="2325800"/>
            <a:ext cx="234625" cy="273654"/>
          </a:xfrm>
          <a:prstGeom prst="rect">
            <a:avLst/>
          </a:prstGeom>
          <a:noFill/>
          <a:ln>
            <a:noFill/>
          </a:ln>
        </p:spPr>
      </p:pic>
      <p:sp>
        <p:nvSpPr>
          <p:cNvPr id="310" name="Google Shape;310;p23"/>
          <p:cNvSpPr txBox="1"/>
          <p:nvPr/>
        </p:nvSpPr>
        <p:spPr>
          <a:xfrm>
            <a:off x="10076031" y="5618098"/>
            <a:ext cx="5530800" cy="82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500">
              <a:solidFill>
                <a:srgbClr val="FFFFFF"/>
              </a:solidFill>
              <a:latin typeface="Cabin"/>
              <a:ea typeface="Cabin"/>
              <a:cs typeface="Cabin"/>
              <a:sym typeface="Cabin"/>
            </a:endParaRPr>
          </a:p>
        </p:txBody>
      </p:sp>
      <p:sp>
        <p:nvSpPr>
          <p:cNvPr id="311" name="Google Shape;311;p23"/>
          <p:cNvSpPr/>
          <p:nvPr/>
        </p:nvSpPr>
        <p:spPr>
          <a:xfrm flipH="1" rot="10800000">
            <a:off x="404425" y="-6815"/>
            <a:ext cx="6829500" cy="823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312" name="Google Shape;312;p23"/>
          <p:cNvSpPr txBox="1"/>
          <p:nvPr/>
        </p:nvSpPr>
        <p:spPr>
          <a:xfrm>
            <a:off x="1053775" y="-6820"/>
            <a:ext cx="5530800" cy="82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FFFFFF"/>
                </a:solidFill>
                <a:latin typeface="Cabin"/>
                <a:ea typeface="Cabin"/>
                <a:cs typeface="Cabin"/>
                <a:sym typeface="Cabin"/>
              </a:rPr>
              <a:t>Members Board</a:t>
            </a:r>
            <a:endParaRPr b="1" sz="3500">
              <a:solidFill>
                <a:srgbClr val="FFFFFF"/>
              </a:solidFill>
              <a:latin typeface="Cabin"/>
              <a:ea typeface="Cabin"/>
              <a:cs typeface="Cabin"/>
              <a:sym typeface="Cabin"/>
            </a:endParaRPr>
          </a:p>
        </p:txBody>
      </p:sp>
      <p:sp>
        <p:nvSpPr>
          <p:cNvPr id="313" name="Google Shape;313;p23"/>
          <p:cNvSpPr/>
          <p:nvPr/>
        </p:nvSpPr>
        <p:spPr>
          <a:xfrm flipH="1">
            <a:off x="380013" y="11236196"/>
            <a:ext cx="6829500" cy="823800"/>
          </a:xfrm>
          <a:prstGeom prst="snip2SameRect">
            <a:avLst>
              <a:gd fmla="val 50000" name="adj1"/>
              <a:gd fmla="val 0" name="adj2"/>
            </a:avLst>
          </a:prstGeom>
          <a:solidFill>
            <a:srgbClr val="E4D2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grpSp>
        <p:nvGrpSpPr>
          <p:cNvPr id="314" name="Google Shape;314;p23"/>
          <p:cNvGrpSpPr/>
          <p:nvPr/>
        </p:nvGrpSpPr>
        <p:grpSpPr>
          <a:xfrm>
            <a:off x="481483" y="4716095"/>
            <a:ext cx="322998" cy="390611"/>
            <a:chOff x="481483" y="4193428"/>
            <a:chExt cx="322998" cy="346532"/>
          </a:xfrm>
        </p:grpSpPr>
        <p:grpSp>
          <p:nvGrpSpPr>
            <p:cNvPr id="315" name="Google Shape;315;p23"/>
            <p:cNvGrpSpPr/>
            <p:nvPr/>
          </p:nvGrpSpPr>
          <p:grpSpPr>
            <a:xfrm>
              <a:off x="481483" y="4193428"/>
              <a:ext cx="322998" cy="346532"/>
              <a:chOff x="-64406125" y="3362225"/>
              <a:chExt cx="318225" cy="314800"/>
            </a:xfrm>
          </p:grpSpPr>
          <p:sp>
            <p:nvSpPr>
              <p:cNvPr id="316" name="Google Shape;316;p23"/>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23"/>
            <p:cNvSpPr/>
            <p:nvPr/>
          </p:nvSpPr>
          <p:spPr>
            <a:xfrm>
              <a:off x="626168" y="4322035"/>
              <a:ext cx="33600" cy="33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23"/>
          <p:cNvSpPr txBox="1"/>
          <p:nvPr/>
        </p:nvSpPr>
        <p:spPr>
          <a:xfrm>
            <a:off x="384925" y="7100647"/>
            <a:ext cx="30000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dk1"/>
              </a:solidFill>
              <a:latin typeface="Cabin SemiBold"/>
              <a:ea typeface="Cabin SemiBold"/>
              <a:cs typeface="Cabin SemiBold"/>
              <a:sym typeface="Cabin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txBox="1"/>
          <p:nvPr/>
        </p:nvSpPr>
        <p:spPr>
          <a:xfrm>
            <a:off x="437975" y="5802036"/>
            <a:ext cx="6878400" cy="1685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bin"/>
              <a:buChar char="●"/>
            </a:pPr>
            <a:r>
              <a:rPr lang="en-GB">
                <a:latin typeface="Cabin"/>
                <a:ea typeface="Cabin"/>
                <a:cs typeface="Cabin"/>
                <a:sym typeface="Cabin"/>
              </a:rPr>
              <a:t>Mostly due to  viruses.</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P</a:t>
            </a:r>
            <a:r>
              <a:rPr lang="en-GB">
                <a:latin typeface="Cabin"/>
                <a:ea typeface="Cabin"/>
                <a:cs typeface="Cabin"/>
                <a:sym typeface="Cabin"/>
              </a:rPr>
              <a:t>reviously known as (</a:t>
            </a:r>
            <a:r>
              <a:rPr b="1" lang="en-GB">
                <a:solidFill>
                  <a:srgbClr val="FF0000"/>
                </a:solidFill>
                <a:latin typeface="Cabin"/>
                <a:ea typeface="Cabin"/>
                <a:cs typeface="Cabin"/>
                <a:sym typeface="Cabin"/>
              </a:rPr>
              <a:t>T</a:t>
            </a:r>
            <a:r>
              <a:rPr b="1" lang="en-GB">
                <a:solidFill>
                  <a:srgbClr val="0000FF"/>
                </a:solidFill>
                <a:latin typeface="Cabin"/>
                <a:ea typeface="Cabin"/>
                <a:cs typeface="Cabin"/>
                <a:sym typeface="Cabin"/>
              </a:rPr>
              <a:t>O</a:t>
            </a:r>
            <a:r>
              <a:rPr b="1" lang="en-GB">
                <a:solidFill>
                  <a:srgbClr val="9900FF"/>
                </a:solidFill>
                <a:latin typeface="Cabin"/>
                <a:ea typeface="Cabin"/>
                <a:cs typeface="Cabin"/>
                <a:sym typeface="Cabin"/>
              </a:rPr>
              <a:t>R</a:t>
            </a:r>
            <a:r>
              <a:rPr b="1" lang="en-GB">
                <a:solidFill>
                  <a:srgbClr val="FF9900"/>
                </a:solidFill>
                <a:latin typeface="Cabin"/>
                <a:ea typeface="Cabin"/>
                <a:cs typeface="Cabin"/>
                <a:sym typeface="Cabin"/>
              </a:rPr>
              <a:t>C</a:t>
            </a:r>
            <a:r>
              <a:rPr b="1" lang="en-GB">
                <a:solidFill>
                  <a:srgbClr val="6AA84F"/>
                </a:solidFill>
                <a:latin typeface="Cabin"/>
                <a:ea typeface="Cabin"/>
                <a:cs typeface="Cabin"/>
                <a:sym typeface="Cabin"/>
              </a:rPr>
              <a:t>H</a:t>
            </a:r>
            <a:r>
              <a:rPr lang="en-GB">
                <a:latin typeface="Cabin"/>
                <a:ea typeface="Cabin"/>
                <a:cs typeface="Cabin"/>
                <a:sym typeface="Cabin"/>
              </a:rPr>
              <a:t>) infections:</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b="1" lang="en-GB">
                <a:solidFill>
                  <a:srgbClr val="FF0000"/>
                </a:solidFill>
                <a:latin typeface="Cabin"/>
                <a:ea typeface="Cabin"/>
                <a:cs typeface="Cabin"/>
                <a:sym typeface="Cabin"/>
              </a:rPr>
              <a:t>T</a:t>
            </a:r>
            <a:r>
              <a:rPr lang="en-GB">
                <a:latin typeface="Cabin"/>
                <a:ea typeface="Cabin"/>
                <a:cs typeface="Cabin"/>
                <a:sym typeface="Cabin"/>
              </a:rPr>
              <a:t>= </a:t>
            </a:r>
            <a:r>
              <a:rPr b="1" lang="en-GB">
                <a:solidFill>
                  <a:srgbClr val="FF0000"/>
                </a:solidFill>
                <a:latin typeface="Cabin"/>
                <a:ea typeface="Cabin"/>
                <a:cs typeface="Cabin"/>
                <a:sym typeface="Cabin"/>
              </a:rPr>
              <a:t>T</a:t>
            </a:r>
            <a:r>
              <a:rPr lang="en-GB">
                <a:latin typeface="Cabin"/>
                <a:ea typeface="Cabin"/>
                <a:cs typeface="Cabin"/>
                <a:sym typeface="Cabin"/>
              </a:rPr>
              <a:t>oxoplasma gondii</a:t>
            </a:r>
            <a:endParaRPr b="1">
              <a:solidFill>
                <a:srgbClr val="00B0F0"/>
              </a:solidFill>
              <a:latin typeface="Cabin"/>
              <a:ea typeface="Cabin"/>
              <a:cs typeface="Cabin"/>
              <a:sym typeface="Cabin"/>
            </a:endParaRPr>
          </a:p>
          <a:p>
            <a:pPr indent="-317500" lvl="1" marL="914400" rtl="0" algn="l">
              <a:spcBef>
                <a:spcPts val="0"/>
              </a:spcBef>
              <a:spcAft>
                <a:spcPts val="0"/>
              </a:spcAft>
              <a:buSzPts val="1400"/>
              <a:buFont typeface="Cabin"/>
              <a:buChar char="○"/>
            </a:pPr>
            <a:r>
              <a:rPr b="1" lang="en-GB">
                <a:solidFill>
                  <a:srgbClr val="0000FF"/>
                </a:solidFill>
                <a:latin typeface="Cabin"/>
                <a:ea typeface="Cabin"/>
                <a:cs typeface="Cabin"/>
                <a:sym typeface="Cabin"/>
              </a:rPr>
              <a:t>O</a:t>
            </a:r>
            <a:r>
              <a:rPr lang="en-GB">
                <a:latin typeface="Cabin"/>
                <a:ea typeface="Cabin"/>
                <a:cs typeface="Cabin"/>
                <a:sym typeface="Cabin"/>
              </a:rPr>
              <a:t>= </a:t>
            </a:r>
            <a:r>
              <a:rPr lang="en-GB">
                <a:solidFill>
                  <a:srgbClr val="0000FF"/>
                </a:solidFill>
                <a:latin typeface="Cabin"/>
                <a:ea typeface="Cabin"/>
                <a:cs typeface="Cabin"/>
                <a:sym typeface="Cabin"/>
              </a:rPr>
              <a:t>O</a:t>
            </a:r>
            <a:r>
              <a:rPr lang="en-GB">
                <a:latin typeface="Cabin"/>
                <a:ea typeface="Cabin"/>
                <a:cs typeface="Cabin"/>
                <a:sym typeface="Cabin"/>
              </a:rPr>
              <a:t>ther e.g. (</a:t>
            </a:r>
            <a:r>
              <a:rPr lang="en-GB">
                <a:latin typeface="Cabin"/>
                <a:ea typeface="Cabin"/>
                <a:cs typeface="Cabin"/>
                <a:sym typeface="Cabin"/>
              </a:rPr>
              <a:t>Treponema pallidum</a:t>
            </a:r>
            <a:r>
              <a:rPr baseline="30000" lang="en-GB">
                <a:latin typeface="Cabin"/>
                <a:ea typeface="Cabin"/>
                <a:cs typeface="Cabin"/>
                <a:sym typeface="Cabin"/>
              </a:rPr>
              <a:t>2</a:t>
            </a:r>
            <a:r>
              <a:rPr lang="en-GB">
                <a:latin typeface="Cabin"/>
                <a:ea typeface="Cabin"/>
                <a:cs typeface="Cabin"/>
                <a:sym typeface="Cabin"/>
              </a:rPr>
              <a:t>, parvovirus &amp;VZV),</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b="1" lang="en-GB">
                <a:solidFill>
                  <a:srgbClr val="9900FF"/>
                </a:solidFill>
                <a:latin typeface="Cabin"/>
                <a:ea typeface="Cabin"/>
                <a:cs typeface="Cabin"/>
                <a:sym typeface="Cabin"/>
              </a:rPr>
              <a:t>R</a:t>
            </a:r>
            <a:r>
              <a:rPr lang="en-GB">
                <a:latin typeface="Cabin"/>
                <a:ea typeface="Cabin"/>
                <a:cs typeface="Cabin"/>
                <a:sym typeface="Cabin"/>
              </a:rPr>
              <a:t>= </a:t>
            </a:r>
            <a:r>
              <a:rPr b="1" lang="en-GB">
                <a:solidFill>
                  <a:srgbClr val="9900FF"/>
                </a:solidFill>
                <a:latin typeface="Cabin"/>
                <a:ea typeface="Cabin"/>
                <a:cs typeface="Cabin"/>
                <a:sym typeface="Cabin"/>
              </a:rPr>
              <a:t>R</a:t>
            </a:r>
            <a:r>
              <a:rPr lang="en-GB">
                <a:latin typeface="Cabin"/>
                <a:ea typeface="Cabin"/>
                <a:cs typeface="Cabin"/>
                <a:sym typeface="Cabin"/>
              </a:rPr>
              <a:t>ubella virus</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b="1" lang="en-GB">
                <a:solidFill>
                  <a:srgbClr val="FF9900"/>
                </a:solidFill>
                <a:latin typeface="Cabin"/>
                <a:ea typeface="Cabin"/>
                <a:cs typeface="Cabin"/>
                <a:sym typeface="Cabin"/>
              </a:rPr>
              <a:t>C</a:t>
            </a:r>
            <a:r>
              <a:rPr lang="en-GB">
                <a:latin typeface="Cabin"/>
                <a:ea typeface="Cabin"/>
                <a:cs typeface="Cabin"/>
                <a:sym typeface="Cabin"/>
              </a:rPr>
              <a:t>= </a:t>
            </a:r>
            <a:r>
              <a:rPr b="1" lang="en-GB">
                <a:solidFill>
                  <a:srgbClr val="FF9900"/>
                </a:solidFill>
                <a:latin typeface="Cabin"/>
                <a:ea typeface="Cabin"/>
                <a:cs typeface="Cabin"/>
                <a:sym typeface="Cabin"/>
              </a:rPr>
              <a:t>C</a:t>
            </a:r>
            <a:r>
              <a:rPr lang="en-GB">
                <a:latin typeface="Cabin"/>
                <a:ea typeface="Cabin"/>
                <a:cs typeface="Cabin"/>
                <a:sym typeface="Cabin"/>
              </a:rPr>
              <a:t>MV</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b="1" lang="en-GB">
                <a:solidFill>
                  <a:srgbClr val="6AA84F"/>
                </a:solidFill>
                <a:latin typeface="Cabin"/>
                <a:ea typeface="Cabin"/>
                <a:cs typeface="Cabin"/>
                <a:sym typeface="Cabin"/>
              </a:rPr>
              <a:t>H</a:t>
            </a:r>
            <a:r>
              <a:rPr lang="en-GB">
                <a:latin typeface="Cabin"/>
                <a:ea typeface="Cabin"/>
                <a:cs typeface="Cabin"/>
                <a:sym typeface="Cabin"/>
              </a:rPr>
              <a:t>= </a:t>
            </a:r>
            <a:r>
              <a:rPr b="1" lang="en-GB">
                <a:solidFill>
                  <a:srgbClr val="6AA84F"/>
                </a:solidFill>
                <a:latin typeface="Cabin"/>
                <a:ea typeface="Cabin"/>
                <a:cs typeface="Cabin"/>
                <a:sym typeface="Cabin"/>
              </a:rPr>
              <a:t>H</a:t>
            </a:r>
            <a:r>
              <a:rPr lang="en-GB">
                <a:latin typeface="Cabin"/>
                <a:ea typeface="Cabin"/>
                <a:cs typeface="Cabin"/>
                <a:sym typeface="Cabin"/>
              </a:rPr>
              <a:t>erpes (</a:t>
            </a:r>
            <a:r>
              <a:rPr b="1" lang="en-GB">
                <a:solidFill>
                  <a:srgbClr val="6AA84F"/>
                </a:solidFill>
                <a:latin typeface="Cabin"/>
                <a:ea typeface="Cabin"/>
                <a:cs typeface="Cabin"/>
                <a:sym typeface="Cabin"/>
              </a:rPr>
              <a:t>H</a:t>
            </a:r>
            <a:r>
              <a:rPr lang="en-GB">
                <a:latin typeface="Cabin"/>
                <a:ea typeface="Cabin"/>
                <a:cs typeface="Cabin"/>
                <a:sym typeface="Cabin"/>
              </a:rPr>
              <a:t>epatitis &amp; </a:t>
            </a:r>
            <a:r>
              <a:rPr b="1" lang="en-GB">
                <a:solidFill>
                  <a:srgbClr val="6AA84F"/>
                </a:solidFill>
                <a:latin typeface="Cabin"/>
                <a:ea typeface="Cabin"/>
                <a:cs typeface="Cabin"/>
                <a:sym typeface="Cabin"/>
              </a:rPr>
              <a:t>H</a:t>
            </a:r>
            <a:r>
              <a:rPr lang="en-GB">
                <a:latin typeface="Cabin"/>
                <a:ea typeface="Cabin"/>
                <a:cs typeface="Cabin"/>
                <a:sym typeface="Cabin"/>
              </a:rPr>
              <a:t>IV)⁶,</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ctr">
              <a:lnSpc>
                <a:spcPct val="115000"/>
              </a:lnSpc>
              <a:spcBef>
                <a:spcPts val="1200"/>
              </a:spcBef>
              <a:spcAft>
                <a:spcPts val="0"/>
              </a:spcAft>
              <a:buNone/>
            </a:pPr>
            <a:r>
              <a:t/>
            </a:r>
            <a:endParaRPr b="1" sz="1300">
              <a:solidFill>
                <a:srgbClr val="CC0000"/>
              </a:solidFill>
              <a:latin typeface="Cabin"/>
              <a:ea typeface="Cabin"/>
              <a:cs typeface="Cabin"/>
              <a:sym typeface="Cabin"/>
            </a:endParaRPr>
          </a:p>
          <a:p>
            <a:pPr indent="0" lvl="0" marL="0" rtl="0" algn="l">
              <a:lnSpc>
                <a:spcPct val="115000"/>
              </a:lnSpc>
              <a:spcBef>
                <a:spcPts val="1200"/>
              </a:spcBef>
              <a:spcAft>
                <a:spcPts val="0"/>
              </a:spcAft>
              <a:buNone/>
            </a:pPr>
            <a:r>
              <a:t/>
            </a:r>
            <a:endParaRPr b="1" sz="1300">
              <a:solidFill>
                <a:srgbClr val="CC0000"/>
              </a:solidFill>
              <a:latin typeface="Cabin"/>
              <a:ea typeface="Cabin"/>
              <a:cs typeface="Cabin"/>
              <a:sym typeface="Cabin"/>
            </a:endParaRPr>
          </a:p>
          <a:p>
            <a:pPr indent="0" lvl="0" marL="0" rtl="0" algn="l">
              <a:lnSpc>
                <a:spcPct val="115000"/>
              </a:lnSpc>
              <a:spcBef>
                <a:spcPts val="1200"/>
              </a:spcBef>
              <a:spcAft>
                <a:spcPts val="0"/>
              </a:spcAft>
              <a:buNone/>
            </a:pPr>
            <a:r>
              <a:t/>
            </a:r>
            <a:endParaRPr b="1" sz="100">
              <a:solidFill>
                <a:srgbClr val="CC0000"/>
              </a:solidFill>
              <a:latin typeface="Cabin"/>
              <a:ea typeface="Cabin"/>
              <a:cs typeface="Cabin"/>
              <a:sym typeface="Cabin"/>
            </a:endParaRPr>
          </a:p>
          <a:p>
            <a:pPr indent="0" lvl="0" marL="0" rtl="0" algn="l">
              <a:lnSpc>
                <a:spcPct val="115000"/>
              </a:lnSpc>
              <a:spcBef>
                <a:spcPts val="1200"/>
              </a:spcBef>
              <a:spcAft>
                <a:spcPts val="1200"/>
              </a:spcAft>
              <a:buNone/>
            </a:pPr>
            <a:r>
              <a:rPr b="1" lang="en-GB" sz="1300">
                <a:solidFill>
                  <a:srgbClr val="CC0000"/>
                </a:solidFill>
                <a:latin typeface="Cabin"/>
                <a:ea typeface="Cabin"/>
                <a:cs typeface="Cabin"/>
                <a:sym typeface="Cabin"/>
              </a:rPr>
              <a:t>Primary </a:t>
            </a:r>
            <a:r>
              <a:rPr b="1" lang="en-GB" sz="1300">
                <a:solidFill>
                  <a:srgbClr val="CC0000"/>
                </a:solidFill>
                <a:latin typeface="Cabin"/>
                <a:ea typeface="Cabin"/>
                <a:cs typeface="Cabin"/>
                <a:sym typeface="Cabin"/>
              </a:rPr>
              <a:t>maternal infection in the first half of pregnancy poses the greatest risk to the fetus.</a:t>
            </a:r>
            <a:endParaRPr sz="1300">
              <a:latin typeface="Cabin"/>
              <a:ea typeface="Cabin"/>
              <a:cs typeface="Cabin"/>
              <a:sym typeface="Cabin"/>
            </a:endParaRPr>
          </a:p>
        </p:txBody>
      </p:sp>
      <p:grpSp>
        <p:nvGrpSpPr>
          <p:cNvPr id="79" name="Google Shape;79;p14"/>
          <p:cNvGrpSpPr/>
          <p:nvPr/>
        </p:nvGrpSpPr>
        <p:grpSpPr>
          <a:xfrm>
            <a:off x="273180" y="6679407"/>
            <a:ext cx="6752855" cy="3118412"/>
            <a:chOff x="2253298" y="2533889"/>
            <a:chExt cx="948701" cy="829806"/>
          </a:xfrm>
        </p:grpSpPr>
        <p:sp>
          <p:nvSpPr>
            <p:cNvPr id="80" name="Google Shape;80;p14"/>
            <p:cNvSpPr/>
            <p:nvPr/>
          </p:nvSpPr>
          <p:spPr>
            <a:xfrm>
              <a:off x="2464775" y="2799337"/>
              <a:ext cx="539622" cy="193359"/>
            </a:xfrm>
            <a:custGeom>
              <a:rect b="b" l="l" r="r" t="t"/>
              <a:pathLst>
                <a:path extrusionOk="0" h="36397" w="116549">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Cabin"/>
                  <a:ea typeface="Cabin"/>
                  <a:cs typeface="Cabin"/>
                  <a:sym typeface="Cabin"/>
                </a:rPr>
                <a:t>Risk of IUI &amp; fetal damage depends on:</a:t>
              </a:r>
              <a:endParaRPr b="1">
                <a:solidFill>
                  <a:srgbClr val="FFFFFF"/>
                </a:solidFill>
                <a:latin typeface="Cabin"/>
                <a:ea typeface="Cabin"/>
                <a:cs typeface="Cabin"/>
                <a:sym typeface="Cabin"/>
              </a:endParaRPr>
            </a:p>
          </p:txBody>
        </p:sp>
        <p:sp>
          <p:nvSpPr>
            <p:cNvPr id="81" name="Google Shape;81;p14"/>
            <p:cNvSpPr/>
            <p:nvPr/>
          </p:nvSpPr>
          <p:spPr>
            <a:xfrm>
              <a:off x="2726356" y="3024889"/>
              <a:ext cx="2582" cy="99328"/>
            </a:xfrm>
            <a:custGeom>
              <a:rect b="b" l="l" r="r" t="t"/>
              <a:pathLst>
                <a:path extrusionOk="0" h="18697" w="486">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C9A4C9">
                <a:alpha val="72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82" name="Google Shape;82;p14"/>
            <p:cNvSpPr/>
            <p:nvPr/>
          </p:nvSpPr>
          <p:spPr>
            <a:xfrm>
              <a:off x="2785174" y="3024884"/>
              <a:ext cx="287220" cy="99333"/>
            </a:xfrm>
            <a:custGeom>
              <a:rect b="b" l="l" r="r" t="t"/>
              <a:pathLst>
                <a:path extrusionOk="0" h="18698" w="54065">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C9A4C9">
                <a:alpha val="72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83" name="Google Shape;83;p14"/>
            <p:cNvSpPr/>
            <p:nvPr/>
          </p:nvSpPr>
          <p:spPr>
            <a:xfrm>
              <a:off x="2382903" y="3024884"/>
              <a:ext cx="287215" cy="99333"/>
            </a:xfrm>
            <a:custGeom>
              <a:rect b="b" l="l" r="r" t="t"/>
              <a:pathLst>
                <a:path extrusionOk="0" h="18698" w="54064">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C9A4C9">
                <a:alpha val="72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84" name="Google Shape;84;p14"/>
            <p:cNvSpPr/>
            <p:nvPr/>
          </p:nvSpPr>
          <p:spPr>
            <a:xfrm>
              <a:off x="2596757" y="3151253"/>
              <a:ext cx="261784" cy="212436"/>
            </a:xfrm>
            <a:custGeom>
              <a:rect b="b" l="l" r="r" t="t"/>
              <a:pathLst>
                <a:path extrusionOk="0" h="39988" w="49277">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cap="flat" cmpd="sng" w="9525">
              <a:solidFill>
                <a:srgbClr val="C9A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latin typeface="Cabin"/>
                  <a:ea typeface="Cabin"/>
                  <a:cs typeface="Cabin"/>
                  <a:sym typeface="Cabin"/>
                </a:rPr>
                <a:t>Type of maternal</a:t>
              </a:r>
              <a:endParaRPr b="1" sz="1200">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en-GB" sz="1200">
                  <a:latin typeface="Cabin"/>
                  <a:ea typeface="Cabin"/>
                  <a:cs typeface="Cabin"/>
                  <a:sym typeface="Cabin"/>
                </a:rPr>
                <a:t>Infection (Primary</a:t>
              </a:r>
              <a:r>
                <a:rPr b="1" baseline="30000" lang="en-GB" sz="1200">
                  <a:latin typeface="Cabin"/>
                  <a:ea typeface="Cabin"/>
                  <a:cs typeface="Cabin"/>
                  <a:sym typeface="Cabin"/>
                </a:rPr>
                <a:t>3</a:t>
              </a:r>
              <a:endParaRPr b="1" baseline="30000" sz="1200">
                <a:latin typeface="Cabin"/>
                <a:ea typeface="Cabin"/>
                <a:cs typeface="Cabin"/>
                <a:sym typeface="Cabin"/>
              </a:endParaRPr>
            </a:p>
            <a:p>
              <a:pPr indent="0" lvl="0" marL="0" rtl="0" algn="ctr">
                <a:spcBef>
                  <a:spcPts val="0"/>
                </a:spcBef>
                <a:spcAft>
                  <a:spcPts val="0"/>
                </a:spcAft>
                <a:buNone/>
              </a:pPr>
              <a:r>
                <a:rPr b="1" lang="en-GB" sz="1200">
                  <a:latin typeface="Cabin"/>
                  <a:ea typeface="Cabin"/>
                  <a:cs typeface="Cabin"/>
                  <a:sym typeface="Cabin"/>
                </a:rPr>
                <a:t>,recurrent</a:t>
              </a:r>
              <a:r>
                <a:rPr b="1" baseline="30000" lang="en-GB" sz="1200">
                  <a:latin typeface="Cabin"/>
                  <a:ea typeface="Cabin"/>
                  <a:cs typeface="Cabin"/>
                  <a:sym typeface="Cabin"/>
                </a:rPr>
                <a:t>4</a:t>
              </a:r>
              <a:r>
                <a:rPr b="1" lang="en-GB" sz="1200">
                  <a:latin typeface="Cabin"/>
                  <a:ea typeface="Cabin"/>
                  <a:cs typeface="Cabin"/>
                  <a:sym typeface="Cabin"/>
                </a:rPr>
                <a:t>)</a:t>
              </a:r>
              <a:endParaRPr b="1" sz="1200">
                <a:latin typeface="Cabin"/>
                <a:ea typeface="Cabin"/>
                <a:cs typeface="Cabin"/>
                <a:sym typeface="Cabin"/>
              </a:endParaRPr>
            </a:p>
          </p:txBody>
        </p:sp>
        <p:sp>
          <p:nvSpPr>
            <p:cNvPr id="85" name="Google Shape;85;p14"/>
            <p:cNvSpPr/>
            <p:nvPr/>
          </p:nvSpPr>
          <p:spPr>
            <a:xfrm>
              <a:off x="2940204" y="3151259"/>
              <a:ext cx="261795" cy="212436"/>
            </a:xfrm>
            <a:custGeom>
              <a:rect b="b" l="l" r="r" t="t"/>
              <a:pathLst>
                <a:path extrusionOk="0" h="39988" w="49279">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cap="flat" cmpd="sng" w="9525">
              <a:solidFill>
                <a:srgbClr val="C9A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latin typeface="Cabin"/>
                  <a:ea typeface="Cabin"/>
                  <a:cs typeface="Cabin"/>
                  <a:sym typeface="Cabin"/>
                </a:rPr>
                <a:t>Time during pregnancy</a:t>
              </a:r>
              <a:endParaRPr b="1" sz="1200">
                <a:latin typeface="Cabin"/>
                <a:ea typeface="Cabin"/>
                <a:cs typeface="Cabin"/>
                <a:sym typeface="Cabin"/>
              </a:endParaRPr>
            </a:p>
            <a:p>
              <a:pPr indent="0" lvl="0" marL="0" rtl="0" algn="ctr">
                <a:spcBef>
                  <a:spcPts val="0"/>
                </a:spcBef>
                <a:spcAft>
                  <a:spcPts val="0"/>
                </a:spcAft>
                <a:buNone/>
              </a:pPr>
              <a:r>
                <a:rPr b="1" lang="en-GB" sz="1200">
                  <a:latin typeface="Cabin"/>
                  <a:ea typeface="Cabin"/>
                  <a:cs typeface="Cabin"/>
                  <a:sym typeface="Cabin"/>
                </a:rPr>
                <a:t>(1st</a:t>
              </a:r>
              <a:r>
                <a:rPr b="1" baseline="30000" lang="en-GB" sz="1200">
                  <a:latin typeface="Cabin"/>
                  <a:ea typeface="Cabin"/>
                  <a:cs typeface="Cabin"/>
                  <a:sym typeface="Cabin"/>
                </a:rPr>
                <a:t>5</a:t>
              </a:r>
              <a:r>
                <a:rPr b="1" lang="en-GB" sz="1200">
                  <a:latin typeface="Cabin"/>
                  <a:ea typeface="Cabin"/>
                  <a:cs typeface="Cabin"/>
                  <a:sym typeface="Cabin"/>
                </a:rPr>
                <a:t>,2nd,3rd Trimester)</a:t>
              </a:r>
              <a:endParaRPr b="1" sz="1200">
                <a:latin typeface="Cabin"/>
                <a:ea typeface="Cabin"/>
                <a:cs typeface="Cabin"/>
                <a:sym typeface="Cabin"/>
              </a:endParaRPr>
            </a:p>
          </p:txBody>
        </p:sp>
        <p:sp>
          <p:nvSpPr>
            <p:cNvPr id="86" name="Google Shape;86;p14"/>
            <p:cNvSpPr/>
            <p:nvPr/>
          </p:nvSpPr>
          <p:spPr>
            <a:xfrm>
              <a:off x="2253298" y="3151259"/>
              <a:ext cx="261795" cy="212436"/>
            </a:xfrm>
            <a:custGeom>
              <a:rect b="b" l="l" r="r" t="t"/>
              <a:pathLst>
                <a:path extrusionOk="0" h="39988" w="49279">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cap="flat" cmpd="sng" w="9525">
              <a:solidFill>
                <a:srgbClr val="C9A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abin"/>
                  <a:ea typeface="Cabin"/>
                  <a:cs typeface="Cabin"/>
                  <a:sym typeface="Cabin"/>
                </a:rPr>
                <a:t>Type of Organism (Teratogenicity)</a:t>
              </a:r>
              <a:endParaRPr b="1">
                <a:latin typeface="Cabin"/>
                <a:ea typeface="Cabin"/>
                <a:cs typeface="Cabin"/>
                <a:sym typeface="Cabin"/>
              </a:endParaRPr>
            </a:p>
          </p:txBody>
        </p:sp>
        <p:sp>
          <p:nvSpPr>
            <p:cNvPr id="87" name="Google Shape;87;p14"/>
            <p:cNvSpPr/>
            <p:nvPr/>
          </p:nvSpPr>
          <p:spPr>
            <a:xfrm>
              <a:off x="2718685" y="3113966"/>
              <a:ext cx="17919" cy="17924"/>
            </a:xfrm>
            <a:custGeom>
              <a:rect b="b" l="l" r="r" t="t"/>
              <a:pathLst>
                <a:path extrusionOk="0" h="3374" w="3373">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88" name="Google Shape;88;p14"/>
            <p:cNvSpPr/>
            <p:nvPr/>
          </p:nvSpPr>
          <p:spPr>
            <a:xfrm>
              <a:off x="3062128" y="3113966"/>
              <a:ext cx="17924" cy="17924"/>
            </a:xfrm>
            <a:custGeom>
              <a:rect b="b" l="l" r="r" t="t"/>
              <a:pathLst>
                <a:path extrusionOk="0" h="3374" w="3374">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89" name="Google Shape;89;p14"/>
            <p:cNvSpPr/>
            <p:nvPr/>
          </p:nvSpPr>
          <p:spPr>
            <a:xfrm>
              <a:off x="2375226" y="3113966"/>
              <a:ext cx="17924" cy="17924"/>
            </a:xfrm>
            <a:custGeom>
              <a:rect b="b" l="l" r="r" t="t"/>
              <a:pathLst>
                <a:path extrusionOk="0" h="3374" w="3374">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0" name="Google Shape;90;p14"/>
            <p:cNvSpPr/>
            <p:nvPr/>
          </p:nvSpPr>
          <p:spPr>
            <a:xfrm>
              <a:off x="2718685" y="3017224"/>
              <a:ext cx="17919" cy="17919"/>
            </a:xfrm>
            <a:custGeom>
              <a:rect b="b" l="l" r="r" t="t"/>
              <a:pathLst>
                <a:path extrusionOk="0" h="3373" w="3373">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1" name="Google Shape;91;p14"/>
            <p:cNvSpPr/>
            <p:nvPr/>
          </p:nvSpPr>
          <p:spPr>
            <a:xfrm>
              <a:off x="2777509" y="3017224"/>
              <a:ext cx="17914" cy="17919"/>
            </a:xfrm>
            <a:custGeom>
              <a:rect b="b" l="l" r="r" t="t"/>
              <a:pathLst>
                <a:path extrusionOk="0" h="3373" w="3372">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2" name="Google Shape;92;p14"/>
            <p:cNvSpPr/>
            <p:nvPr/>
          </p:nvSpPr>
          <p:spPr>
            <a:xfrm>
              <a:off x="2659856" y="3017224"/>
              <a:ext cx="17914" cy="17919"/>
            </a:xfrm>
            <a:custGeom>
              <a:rect b="b" l="l" r="r" t="t"/>
              <a:pathLst>
                <a:path extrusionOk="0" h="3373" w="3372">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3" name="Google Shape;93;p14"/>
            <p:cNvSpPr/>
            <p:nvPr/>
          </p:nvSpPr>
          <p:spPr>
            <a:xfrm>
              <a:off x="2301024" y="2533889"/>
              <a:ext cx="163753" cy="1291"/>
            </a:xfrm>
            <a:custGeom>
              <a:rect b="b" l="l" r="r" t="t"/>
              <a:pathLst>
                <a:path extrusionOk="0" h="243" w="30824">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4" name="Google Shape;94;p14"/>
            <p:cNvSpPr/>
            <p:nvPr/>
          </p:nvSpPr>
          <p:spPr>
            <a:xfrm>
              <a:off x="2644918" y="2533889"/>
              <a:ext cx="163747" cy="1291"/>
            </a:xfrm>
            <a:custGeom>
              <a:rect b="b" l="l" r="r" t="t"/>
              <a:pathLst>
                <a:path extrusionOk="0" h="243" w="30823">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5" name="Google Shape;95;p14"/>
            <p:cNvSpPr/>
            <p:nvPr/>
          </p:nvSpPr>
          <p:spPr>
            <a:xfrm>
              <a:off x="2990071" y="2533889"/>
              <a:ext cx="163753" cy="1291"/>
            </a:xfrm>
            <a:custGeom>
              <a:rect b="b" l="l" r="r" t="t"/>
              <a:pathLst>
                <a:path extrusionOk="0" h="243" w="30824">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grpSp>
      <p:sp>
        <p:nvSpPr>
          <p:cNvPr id="96" name="Google Shape;96;p14"/>
          <p:cNvSpPr/>
          <p:nvPr/>
        </p:nvSpPr>
        <p:spPr>
          <a:xfrm flipH="1">
            <a:off x="12100" y="10821363"/>
            <a:ext cx="7577100" cy="12384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38761D"/>
                </a:solidFill>
                <a:latin typeface="Cabin"/>
                <a:ea typeface="Cabin"/>
                <a:cs typeface="Cabin"/>
                <a:sym typeface="Cabin"/>
              </a:rPr>
              <a:t>1- e.g. Group B streptococcus infections </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2- Causes syphilis </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3- Initial acquisition of virus during pregnancy</a:t>
            </a:r>
            <a:r>
              <a:rPr b="1" lang="en-GB" sz="900">
                <a:solidFill>
                  <a:srgbClr val="38761D"/>
                </a:solidFill>
                <a:latin typeface="Cabin"/>
                <a:ea typeface="Cabin"/>
                <a:cs typeface="Cabin"/>
                <a:sym typeface="Cabin"/>
              </a:rPr>
              <a:t>. </a:t>
            </a:r>
            <a:r>
              <a:rPr b="1" lang="en-GB" sz="900">
                <a:solidFill>
                  <a:srgbClr val="CC0000"/>
                </a:solidFill>
                <a:latin typeface="Cabin"/>
                <a:ea typeface="Cabin"/>
                <a:cs typeface="Cabin"/>
                <a:sym typeface="Cabin"/>
              </a:rPr>
              <a:t>(Higher risk)</a:t>
            </a:r>
            <a:r>
              <a:rPr b="1" lang="en-GB" sz="900">
                <a:solidFill>
                  <a:srgbClr val="6AA84F"/>
                </a:solidFill>
                <a:latin typeface="Cabin"/>
                <a:ea typeface="Cabin"/>
                <a:cs typeface="Cabin"/>
                <a:sym typeface="Cabin"/>
              </a:rPr>
              <a:t> </a:t>
            </a:r>
            <a:r>
              <a:rPr lang="en-GB" sz="900">
                <a:solidFill>
                  <a:srgbClr val="38761D"/>
                </a:solidFill>
                <a:latin typeface="Cabin"/>
                <a:ea typeface="Cabin"/>
                <a:cs typeface="Cabin"/>
                <a:sym typeface="Cabin"/>
              </a:rPr>
              <a:t>why? Because in recurrent </a:t>
            </a:r>
            <a:r>
              <a:rPr lang="en-GB" sz="900">
                <a:solidFill>
                  <a:srgbClr val="38761D"/>
                </a:solidFill>
                <a:latin typeface="Cabin"/>
                <a:ea typeface="Cabin"/>
                <a:cs typeface="Cabin"/>
                <a:sym typeface="Cabin"/>
              </a:rPr>
              <a:t>infections</a:t>
            </a:r>
            <a:r>
              <a:rPr lang="en-GB" sz="900">
                <a:solidFill>
                  <a:srgbClr val="38761D"/>
                </a:solidFill>
                <a:latin typeface="Cabin"/>
                <a:ea typeface="Cabin"/>
                <a:cs typeface="Cabin"/>
                <a:sym typeface="Cabin"/>
              </a:rPr>
              <a:t>  there will be specific </a:t>
            </a:r>
            <a:r>
              <a:rPr lang="en-GB" sz="900">
                <a:solidFill>
                  <a:srgbClr val="38761D"/>
                </a:solidFill>
                <a:latin typeface="Cabin"/>
                <a:ea typeface="Cabin"/>
                <a:cs typeface="Cabin"/>
                <a:sym typeface="Cabin"/>
              </a:rPr>
              <a:t>antibodies</a:t>
            </a:r>
            <a:r>
              <a:rPr lang="en-GB" sz="900">
                <a:solidFill>
                  <a:srgbClr val="38761D"/>
                </a:solidFill>
                <a:latin typeface="Cabin"/>
                <a:ea typeface="Cabin"/>
                <a:cs typeface="Cabin"/>
                <a:sym typeface="Cabin"/>
              </a:rPr>
              <a:t> from the previous exposure which can cross the placenta and protect the fetus.This is not seen in primary infection thus making it higher risk.</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4</a:t>
            </a:r>
            <a:r>
              <a:rPr lang="en-GB" sz="900">
                <a:solidFill>
                  <a:srgbClr val="38761D"/>
                </a:solidFill>
                <a:latin typeface="Cabin"/>
                <a:ea typeface="Cabin"/>
                <a:cs typeface="Cabin"/>
                <a:sym typeface="Cabin"/>
              </a:rPr>
              <a:t>- In women who are already seropositive., reactivation of old infection.</a:t>
            </a:r>
            <a:r>
              <a:rPr lang="en-GB" sz="900">
                <a:solidFill>
                  <a:srgbClr val="6AA84F"/>
                </a:solidFill>
                <a:latin typeface="Cabin"/>
                <a:ea typeface="Cabin"/>
                <a:cs typeface="Cabin"/>
                <a:sym typeface="Cabin"/>
              </a:rPr>
              <a:t> </a:t>
            </a:r>
            <a:r>
              <a:rPr b="1" lang="en-GB" sz="900">
                <a:solidFill>
                  <a:srgbClr val="CC0000"/>
                </a:solidFill>
                <a:latin typeface="Cabin"/>
                <a:ea typeface="Cabin"/>
                <a:cs typeface="Cabin"/>
                <a:sym typeface="Cabin"/>
              </a:rPr>
              <a:t>(Lower risk)</a:t>
            </a:r>
            <a:endParaRPr b="1" sz="900">
              <a:solidFill>
                <a:srgbClr val="CC0000"/>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5- 1st trimester has higher risk for fetal damage compared to 2nd,3rd trimesters.why? Because during 1st trimester there is </a:t>
            </a:r>
            <a:r>
              <a:rPr lang="en-GB" sz="900">
                <a:solidFill>
                  <a:srgbClr val="38761D"/>
                </a:solidFill>
                <a:latin typeface="Cabin"/>
                <a:ea typeface="Cabin"/>
                <a:cs typeface="Cabin"/>
                <a:sym typeface="Cabin"/>
              </a:rPr>
              <a:t>intensive</a:t>
            </a:r>
            <a:r>
              <a:rPr lang="en-GB" sz="900">
                <a:solidFill>
                  <a:srgbClr val="38761D"/>
                </a:solidFill>
                <a:latin typeface="Cabin"/>
                <a:ea typeface="Cabin"/>
                <a:cs typeface="Cabin"/>
                <a:sym typeface="Cabin"/>
              </a:rPr>
              <a:t> cell division and organ development so any </a:t>
            </a:r>
            <a:r>
              <a:rPr lang="en-GB" sz="900">
                <a:solidFill>
                  <a:srgbClr val="38761D"/>
                </a:solidFill>
                <a:latin typeface="Cabin"/>
                <a:ea typeface="Cabin"/>
                <a:cs typeface="Cabin"/>
                <a:sym typeface="Cabin"/>
              </a:rPr>
              <a:t>disturbances</a:t>
            </a:r>
            <a:r>
              <a:rPr lang="en-GB" sz="900">
                <a:solidFill>
                  <a:srgbClr val="38761D"/>
                </a:solidFill>
                <a:latin typeface="Cabin"/>
                <a:ea typeface="Cabin"/>
                <a:cs typeface="Cabin"/>
                <a:sym typeface="Cabin"/>
              </a:rPr>
              <a:t> results in anomalies and malformations.</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6- Mainly herpes simplex virus type 1 ,hepatitis B&amp;C and we may </a:t>
            </a:r>
            <a:r>
              <a:rPr lang="en-GB" sz="900">
                <a:solidFill>
                  <a:srgbClr val="38761D"/>
                </a:solidFill>
                <a:latin typeface="Cabin"/>
                <a:ea typeface="Cabin"/>
                <a:cs typeface="Cabin"/>
                <a:sym typeface="Cabin"/>
              </a:rPr>
              <a:t>include</a:t>
            </a:r>
            <a:r>
              <a:rPr lang="en-GB" sz="900">
                <a:solidFill>
                  <a:srgbClr val="38761D"/>
                </a:solidFill>
                <a:latin typeface="Cabin"/>
                <a:ea typeface="Cabin"/>
                <a:cs typeface="Cabin"/>
                <a:sym typeface="Cabin"/>
              </a:rPr>
              <a:t> human </a:t>
            </a:r>
            <a:r>
              <a:rPr lang="en-GB" sz="900">
                <a:solidFill>
                  <a:srgbClr val="38761D"/>
                </a:solidFill>
                <a:latin typeface="Cabin"/>
                <a:ea typeface="Cabin"/>
                <a:cs typeface="Cabin"/>
                <a:sym typeface="Cabin"/>
              </a:rPr>
              <a:t>papillomavirus(viruses that start with H are mainly transmitted perinatally and cause perinatal infections)</a:t>
            </a:r>
            <a:endParaRPr sz="900">
              <a:solidFill>
                <a:srgbClr val="38761D"/>
              </a:solidFill>
              <a:latin typeface="Cabin"/>
              <a:ea typeface="Cabin"/>
              <a:cs typeface="Cabin"/>
              <a:sym typeface="Cabin"/>
            </a:endParaRPr>
          </a:p>
        </p:txBody>
      </p:sp>
      <p:sp>
        <p:nvSpPr>
          <p:cNvPr id="97" name="Google Shape;97;p14"/>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98" name="Google Shape;98;p14"/>
          <p:cNvSpPr/>
          <p:nvPr/>
        </p:nvSpPr>
        <p:spPr>
          <a:xfrm flipH="1" rot="-7894904">
            <a:off x="6718975" y="-160879"/>
            <a:ext cx="1295037" cy="727429"/>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99" name="Google Shape;99;p14"/>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cxnSp>
        <p:nvCxnSpPr>
          <p:cNvPr id="100" name="Google Shape;100;p14"/>
          <p:cNvCxnSpPr/>
          <p:nvPr/>
        </p:nvCxnSpPr>
        <p:spPr>
          <a:xfrm>
            <a:off x="1145552" y="657324"/>
            <a:ext cx="5298300" cy="0"/>
          </a:xfrm>
          <a:prstGeom prst="straightConnector1">
            <a:avLst/>
          </a:prstGeom>
          <a:noFill/>
          <a:ln cap="flat" cmpd="sng" w="28575">
            <a:solidFill>
              <a:srgbClr val="4F2F4F"/>
            </a:solidFill>
            <a:prstDash val="solid"/>
            <a:round/>
            <a:headEnd len="med" w="med" type="oval"/>
            <a:tailEnd len="med" w="med" type="oval"/>
          </a:ln>
        </p:spPr>
      </p:cxnSp>
      <p:sp>
        <p:nvSpPr>
          <p:cNvPr id="101" name="Google Shape;101;p14"/>
          <p:cNvSpPr txBox="1"/>
          <p:nvPr/>
        </p:nvSpPr>
        <p:spPr>
          <a:xfrm>
            <a:off x="1245723" y="-3833"/>
            <a:ext cx="48945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Introduction</a:t>
            </a:r>
            <a:endParaRPr b="1" sz="3000">
              <a:solidFill>
                <a:srgbClr val="4F2F4F"/>
              </a:solidFill>
              <a:latin typeface="Cabin"/>
              <a:ea typeface="Cabin"/>
              <a:cs typeface="Cabin"/>
              <a:sym typeface="Cabin"/>
            </a:endParaRPr>
          </a:p>
        </p:txBody>
      </p:sp>
      <p:graphicFrame>
        <p:nvGraphicFramePr>
          <p:cNvPr id="102" name="Google Shape;102;p14"/>
          <p:cNvGraphicFramePr/>
          <p:nvPr/>
        </p:nvGraphicFramePr>
        <p:xfrm>
          <a:off x="283075" y="1068068"/>
          <a:ext cx="3000000" cy="3000000"/>
        </p:xfrm>
        <a:graphic>
          <a:graphicData uri="http://schemas.openxmlformats.org/drawingml/2006/table">
            <a:tbl>
              <a:tblPr>
                <a:noFill/>
                <a:tableStyleId>{96AB0A69-5CF7-4E77-A36A-28E65E2C8EBC}</a:tableStyleId>
              </a:tblPr>
              <a:tblGrid>
                <a:gridCol w="1542600"/>
                <a:gridCol w="3414250"/>
                <a:gridCol w="2090200"/>
              </a:tblGrid>
              <a:tr h="445825">
                <a:tc gridSpan="3">
                  <a:txBody>
                    <a:bodyPr/>
                    <a:lstStyle/>
                    <a:p>
                      <a:pPr indent="0" lvl="0" marL="0" marR="0" rtl="0" algn="ctr">
                        <a:lnSpc>
                          <a:spcPct val="100000"/>
                        </a:lnSpc>
                        <a:spcBef>
                          <a:spcPts val="0"/>
                        </a:spcBef>
                        <a:spcAft>
                          <a:spcPts val="0"/>
                        </a:spcAft>
                        <a:buNone/>
                      </a:pPr>
                      <a:r>
                        <a:rPr b="1" lang="en-GB" sz="2000">
                          <a:solidFill>
                            <a:srgbClr val="FFFFFF"/>
                          </a:solidFill>
                          <a:latin typeface="Cabin"/>
                          <a:ea typeface="Cabin"/>
                          <a:cs typeface="Cabin"/>
                          <a:sym typeface="Cabin"/>
                        </a:rPr>
                        <a:t>Terminology &amp; Routes of transmission</a:t>
                      </a:r>
                      <a:endParaRPr b="1" sz="20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r>
              <a:tr h="379325">
                <a:tc>
                  <a:txBody>
                    <a:bodyPr/>
                    <a:lstStyle/>
                    <a:p>
                      <a:pPr indent="0" lvl="0" marL="0" marR="0" rtl="0" algn="ctr">
                        <a:lnSpc>
                          <a:spcPct val="100000"/>
                        </a:lnSpc>
                        <a:spcBef>
                          <a:spcPts val="0"/>
                        </a:spcBef>
                        <a:spcAft>
                          <a:spcPts val="0"/>
                        </a:spcAft>
                        <a:buNone/>
                      </a:pPr>
                      <a:r>
                        <a:rPr b="1" lang="en-GB" sz="1500">
                          <a:solidFill>
                            <a:srgbClr val="FFFFFF"/>
                          </a:solidFill>
                          <a:latin typeface="Cabin"/>
                          <a:ea typeface="Cabin"/>
                          <a:cs typeface="Cabin"/>
                          <a:sym typeface="Cabin"/>
                        </a:rPr>
                        <a:t>Classification</a:t>
                      </a:r>
                      <a:endParaRPr b="1" sz="15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500">
                          <a:solidFill>
                            <a:srgbClr val="FFFFFF"/>
                          </a:solidFill>
                          <a:latin typeface="Cabin"/>
                          <a:ea typeface="Cabin"/>
                          <a:cs typeface="Cabin"/>
                          <a:sym typeface="Cabin"/>
                        </a:rPr>
                        <a:t>Timing of events</a:t>
                      </a:r>
                      <a:endParaRPr b="1" sz="15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500">
                          <a:solidFill>
                            <a:srgbClr val="FFFFFF"/>
                          </a:solidFill>
                          <a:latin typeface="Cabin"/>
                          <a:ea typeface="Cabin"/>
                          <a:cs typeface="Cabin"/>
                          <a:sym typeface="Cabin"/>
                        </a:rPr>
                        <a:t>Mechanisms</a:t>
                      </a:r>
                      <a:endParaRPr b="1" sz="15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528925">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Congenital</a:t>
                      </a:r>
                      <a:endParaRPr b="1">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1300">
                          <a:latin typeface="Cabin"/>
                          <a:ea typeface="Cabin"/>
                          <a:cs typeface="Cabin"/>
                          <a:sym typeface="Cabin"/>
                        </a:rPr>
                        <a:t>Intra-uterine</a:t>
                      </a:r>
                      <a:endParaRPr b="1" sz="1300">
                        <a:latin typeface="Cabin"/>
                        <a:ea typeface="Cabin"/>
                        <a:cs typeface="Cabin"/>
                        <a:sym typeface="Cabin"/>
                      </a:endParaRPr>
                    </a:p>
                    <a:p>
                      <a:pPr indent="0" lvl="0" marL="0" rtl="0" algn="ctr">
                        <a:spcBef>
                          <a:spcPts val="0"/>
                        </a:spcBef>
                        <a:spcAft>
                          <a:spcPts val="0"/>
                        </a:spcAft>
                        <a:buNone/>
                      </a:pPr>
                      <a:r>
                        <a:rPr lang="en-GB" sz="1300">
                          <a:latin typeface="Cabin"/>
                          <a:ea typeface="Cabin"/>
                          <a:cs typeface="Cabin"/>
                          <a:sym typeface="Cabin"/>
                        </a:rPr>
                        <a:t>(In utero)</a:t>
                      </a:r>
                      <a:endParaRPr sz="1300">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336550" lvl="0" marL="508000" rtl="0" algn="l">
                        <a:spcBef>
                          <a:spcPts val="0"/>
                        </a:spcBef>
                        <a:spcAft>
                          <a:spcPts val="0"/>
                        </a:spcAft>
                        <a:buSzPts val="1300"/>
                        <a:buFont typeface="Cabin"/>
                        <a:buChar char="●"/>
                      </a:pPr>
                      <a:r>
                        <a:rPr lang="en-GB" sz="1300">
                          <a:latin typeface="Cabin"/>
                          <a:ea typeface="Cabin"/>
                          <a:cs typeface="Cabin"/>
                          <a:sym typeface="Cabin"/>
                        </a:rPr>
                        <a:t>Transplacental</a:t>
                      </a:r>
                      <a:endParaRPr sz="1300">
                        <a:solidFill>
                          <a:srgbClr val="1155CC"/>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703475">
                <a:tc>
                  <a:txBody>
                    <a:bodyPr/>
                    <a:lstStyle/>
                    <a:p>
                      <a:pPr indent="0" lvl="0" marL="0" rtl="0" algn="ctr">
                        <a:lnSpc>
                          <a:spcPct val="115000"/>
                        </a:lnSpc>
                        <a:spcBef>
                          <a:spcPts val="1300"/>
                        </a:spcBef>
                        <a:spcAft>
                          <a:spcPts val="1300"/>
                        </a:spcAft>
                        <a:buNone/>
                      </a:pPr>
                      <a:r>
                        <a:rPr b="1" lang="en-GB">
                          <a:solidFill>
                            <a:srgbClr val="4F2F4F"/>
                          </a:solidFill>
                          <a:latin typeface="Cabin"/>
                          <a:ea typeface="Cabin"/>
                          <a:cs typeface="Cabin"/>
                          <a:sym typeface="Cabin"/>
                        </a:rPr>
                        <a:t>Perinatal</a:t>
                      </a:r>
                      <a:r>
                        <a:rPr b="1" baseline="30000" lang="en-GB">
                          <a:solidFill>
                            <a:srgbClr val="4F2F4F"/>
                          </a:solidFill>
                          <a:latin typeface="Cabin"/>
                          <a:ea typeface="Cabin"/>
                          <a:cs typeface="Cabin"/>
                          <a:sym typeface="Cabin"/>
                        </a:rPr>
                        <a:t>1</a:t>
                      </a:r>
                      <a:endParaRPr b="1" baseline="300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1300">
                          <a:latin typeface="Cabin"/>
                          <a:ea typeface="Cabin"/>
                          <a:cs typeface="Cabin"/>
                          <a:sym typeface="Cabin"/>
                        </a:rPr>
                        <a:t>Intra-partum</a:t>
                      </a:r>
                      <a:endParaRPr b="1" sz="1300">
                        <a:latin typeface="Cabin"/>
                        <a:ea typeface="Cabin"/>
                        <a:cs typeface="Cabin"/>
                        <a:sym typeface="Cabin"/>
                      </a:endParaRPr>
                    </a:p>
                    <a:p>
                      <a:pPr indent="0" lvl="0" marL="0" rtl="0" algn="ctr">
                        <a:spcBef>
                          <a:spcPts val="0"/>
                        </a:spcBef>
                        <a:spcAft>
                          <a:spcPts val="0"/>
                        </a:spcAft>
                        <a:buNone/>
                      </a:pPr>
                      <a:r>
                        <a:rPr lang="en-GB" sz="1300">
                          <a:latin typeface="Cabin"/>
                          <a:ea typeface="Cabin"/>
                          <a:cs typeface="Cabin"/>
                          <a:sym typeface="Cabin"/>
                        </a:rPr>
                        <a:t>(During labour and delivery)</a:t>
                      </a:r>
                      <a:endParaRPr sz="1300">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336550" lvl="0" marL="508000" rtl="0" algn="l">
                        <a:spcBef>
                          <a:spcPts val="0"/>
                        </a:spcBef>
                        <a:spcAft>
                          <a:spcPts val="0"/>
                        </a:spcAft>
                        <a:buSzPts val="1300"/>
                        <a:buFont typeface="Cabin"/>
                        <a:buChar char="●"/>
                      </a:pPr>
                      <a:r>
                        <a:rPr lang="en-GB" sz="1300">
                          <a:latin typeface="Cabin"/>
                          <a:ea typeface="Cabin"/>
                          <a:cs typeface="Cabin"/>
                          <a:sym typeface="Cabin"/>
                        </a:rPr>
                        <a:t>Exposure to genital secretions and blood</a:t>
                      </a:r>
                      <a:endParaRPr sz="1300">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1060875">
                <a:tc>
                  <a:txBody>
                    <a:bodyPr/>
                    <a:lstStyle/>
                    <a:p>
                      <a:pPr indent="0" lvl="0" marL="0" rtl="0" algn="ctr">
                        <a:lnSpc>
                          <a:spcPct val="115000"/>
                        </a:lnSpc>
                        <a:spcBef>
                          <a:spcPts val="1300"/>
                        </a:spcBef>
                        <a:spcAft>
                          <a:spcPts val="1300"/>
                        </a:spcAft>
                        <a:buNone/>
                      </a:pPr>
                      <a:r>
                        <a:rPr b="1" lang="en-GB">
                          <a:solidFill>
                            <a:srgbClr val="4F2F4F"/>
                          </a:solidFill>
                          <a:latin typeface="Cabin"/>
                          <a:ea typeface="Cabin"/>
                          <a:cs typeface="Cabin"/>
                          <a:sym typeface="Cabin"/>
                        </a:rPr>
                        <a:t>Neonatal</a:t>
                      </a:r>
                      <a:r>
                        <a:rPr b="1" baseline="30000" lang="en-GB">
                          <a:solidFill>
                            <a:srgbClr val="4F2F4F"/>
                          </a:solidFill>
                          <a:latin typeface="Cabin"/>
                          <a:ea typeface="Cabin"/>
                          <a:cs typeface="Cabin"/>
                          <a:sym typeface="Cabin"/>
                        </a:rPr>
                        <a:t>1</a:t>
                      </a:r>
                      <a:endParaRPr b="1" baseline="300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1300">
                          <a:latin typeface="Cabin"/>
                          <a:ea typeface="Cabin"/>
                          <a:cs typeface="Cabin"/>
                          <a:sym typeface="Cabin"/>
                        </a:rPr>
                        <a:t>Post-partum </a:t>
                      </a:r>
                      <a:endParaRPr b="1" sz="1300">
                        <a:latin typeface="Cabin"/>
                        <a:ea typeface="Cabin"/>
                        <a:cs typeface="Cabin"/>
                        <a:sym typeface="Cabin"/>
                      </a:endParaRPr>
                    </a:p>
                    <a:p>
                      <a:pPr indent="0" lvl="0" marL="0" rtl="0" algn="ctr">
                        <a:spcBef>
                          <a:spcPts val="0"/>
                        </a:spcBef>
                        <a:spcAft>
                          <a:spcPts val="0"/>
                        </a:spcAft>
                        <a:buNone/>
                      </a:pPr>
                      <a:r>
                        <a:rPr lang="en-GB" sz="1300">
                          <a:latin typeface="Cabin"/>
                          <a:ea typeface="Cabin"/>
                          <a:cs typeface="Cabin"/>
                          <a:sym typeface="Cabin"/>
                        </a:rPr>
                        <a:t>(After </a:t>
                      </a:r>
                      <a:r>
                        <a:rPr lang="en-GB" sz="1300">
                          <a:latin typeface="Cabin"/>
                          <a:ea typeface="Cabin"/>
                          <a:cs typeface="Cabin"/>
                          <a:sym typeface="Cabin"/>
                        </a:rPr>
                        <a:t>birth</a:t>
                      </a:r>
                      <a:r>
                        <a:rPr lang="en-GB" sz="1300">
                          <a:latin typeface="Cabin"/>
                          <a:ea typeface="Cabin"/>
                          <a:cs typeface="Cabin"/>
                          <a:sym typeface="Cabin"/>
                        </a:rPr>
                        <a:t>)</a:t>
                      </a:r>
                      <a:endParaRPr sz="1300">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336550" lvl="0" marL="508000" rtl="0" algn="l">
                        <a:lnSpc>
                          <a:spcPct val="115000"/>
                        </a:lnSpc>
                        <a:spcBef>
                          <a:spcPts val="1300"/>
                        </a:spcBef>
                        <a:spcAft>
                          <a:spcPts val="0"/>
                        </a:spcAft>
                        <a:buSzPts val="1300"/>
                        <a:buFont typeface="Cabin"/>
                        <a:buChar char="●"/>
                      </a:pPr>
                      <a:r>
                        <a:rPr lang="en-GB" sz="1300">
                          <a:latin typeface="Cabin"/>
                          <a:ea typeface="Cabin"/>
                          <a:cs typeface="Cabin"/>
                          <a:sym typeface="Cabin"/>
                        </a:rPr>
                        <a:t>Direct contact</a:t>
                      </a:r>
                      <a:endParaRPr sz="1300">
                        <a:latin typeface="Cabin"/>
                        <a:ea typeface="Cabin"/>
                        <a:cs typeface="Cabin"/>
                        <a:sym typeface="Cabin"/>
                      </a:endParaRPr>
                    </a:p>
                    <a:p>
                      <a:pPr indent="-336550" lvl="0" marL="508000" rtl="0" algn="l">
                        <a:lnSpc>
                          <a:spcPct val="115000"/>
                        </a:lnSpc>
                        <a:spcBef>
                          <a:spcPts val="0"/>
                        </a:spcBef>
                        <a:spcAft>
                          <a:spcPts val="0"/>
                        </a:spcAft>
                        <a:buSzPts val="1300"/>
                        <a:buFont typeface="Cabin"/>
                        <a:buChar char="●"/>
                      </a:pPr>
                      <a:r>
                        <a:rPr lang="en-GB" sz="1300">
                          <a:latin typeface="Cabin"/>
                          <a:ea typeface="Cabin"/>
                          <a:cs typeface="Cabin"/>
                          <a:sym typeface="Cabin"/>
                        </a:rPr>
                        <a:t>Breastfeeding</a:t>
                      </a:r>
                      <a:endParaRPr sz="1300">
                        <a:latin typeface="Cabin"/>
                        <a:ea typeface="Cabin"/>
                        <a:cs typeface="Cabin"/>
                        <a:sym typeface="Cabin"/>
                      </a:endParaRPr>
                    </a:p>
                    <a:p>
                      <a:pPr indent="-336550" lvl="0" marL="508000" rtl="0" algn="l">
                        <a:lnSpc>
                          <a:spcPct val="115000"/>
                        </a:lnSpc>
                        <a:spcBef>
                          <a:spcPts val="0"/>
                        </a:spcBef>
                        <a:spcAft>
                          <a:spcPts val="0"/>
                        </a:spcAft>
                        <a:buSzPts val="1300"/>
                        <a:buFont typeface="Cabin"/>
                        <a:buChar char="●"/>
                      </a:pPr>
                      <a:r>
                        <a:rPr lang="en-GB" sz="1300">
                          <a:latin typeface="Cabin"/>
                          <a:ea typeface="Cabin"/>
                          <a:cs typeface="Cabin"/>
                          <a:sym typeface="Cabin"/>
                        </a:rPr>
                        <a:t>Nosocomial</a:t>
                      </a:r>
                      <a:endParaRPr sz="1300">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cxnSp>
        <p:nvCxnSpPr>
          <p:cNvPr id="103" name="Google Shape;103;p14"/>
          <p:cNvCxnSpPr/>
          <p:nvPr/>
        </p:nvCxnSpPr>
        <p:spPr>
          <a:xfrm>
            <a:off x="1043827" y="5559944"/>
            <a:ext cx="5298300" cy="0"/>
          </a:xfrm>
          <a:prstGeom prst="straightConnector1">
            <a:avLst/>
          </a:prstGeom>
          <a:noFill/>
          <a:ln cap="flat" cmpd="sng" w="28575">
            <a:solidFill>
              <a:srgbClr val="4F2F4F"/>
            </a:solidFill>
            <a:prstDash val="solid"/>
            <a:round/>
            <a:headEnd len="med" w="med" type="oval"/>
            <a:tailEnd len="med" w="med" type="oval"/>
          </a:ln>
        </p:spPr>
      </p:cxnSp>
      <p:sp>
        <p:nvSpPr>
          <p:cNvPr id="104" name="Google Shape;104;p14"/>
          <p:cNvSpPr txBox="1"/>
          <p:nvPr/>
        </p:nvSpPr>
        <p:spPr>
          <a:xfrm>
            <a:off x="1143998" y="4898787"/>
            <a:ext cx="48945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Congenital infections</a:t>
            </a:r>
            <a:endParaRPr b="1" sz="3000">
              <a:solidFill>
                <a:srgbClr val="4F2F4F"/>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graphicFrame>
        <p:nvGraphicFramePr>
          <p:cNvPr id="109" name="Google Shape;109;p15"/>
          <p:cNvGraphicFramePr/>
          <p:nvPr/>
        </p:nvGraphicFramePr>
        <p:xfrm>
          <a:off x="822288" y="8468723"/>
          <a:ext cx="3000000" cy="3000000"/>
        </p:xfrm>
        <a:graphic>
          <a:graphicData uri="http://schemas.openxmlformats.org/drawingml/2006/table">
            <a:tbl>
              <a:tblPr>
                <a:noFill/>
                <a:tableStyleId>{96AB0A69-5CF7-4E77-A36A-28E65E2C8EBC}</a:tableStyleId>
              </a:tblPr>
              <a:tblGrid>
                <a:gridCol w="1904325"/>
                <a:gridCol w="2245725"/>
                <a:gridCol w="2075025"/>
              </a:tblGrid>
              <a:tr h="287400">
                <a:tc gridSpan="3">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Morphology</a:t>
                      </a:r>
                      <a:endParaRPr b="1" sz="2000">
                        <a:solidFill>
                          <a:srgbClr val="FFFFFF"/>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r>
              <a:tr h="430900">
                <a:tc>
                  <a:txBody>
                    <a:bodyPr/>
                    <a:lstStyle/>
                    <a:p>
                      <a:pPr indent="0" lvl="0" marL="0" rtl="0" algn="ctr">
                        <a:spcBef>
                          <a:spcPts val="0"/>
                        </a:spcBef>
                        <a:spcAft>
                          <a:spcPts val="0"/>
                        </a:spcAft>
                        <a:buNone/>
                      </a:pPr>
                      <a:r>
                        <a:rPr b="1" lang="en-GB" sz="1400">
                          <a:solidFill>
                            <a:srgbClr val="4F2F4F"/>
                          </a:solidFill>
                          <a:latin typeface="Cabin"/>
                          <a:ea typeface="Cabin"/>
                          <a:cs typeface="Cabin"/>
                          <a:sym typeface="Cabin"/>
                        </a:rPr>
                        <a:t>Oocysts</a:t>
                      </a:r>
                      <a:endParaRPr b="1" sz="1400">
                        <a:solidFill>
                          <a:srgbClr val="4F2F4F"/>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0" lvl="0" marL="0" rtl="0" algn="ctr">
                        <a:spcBef>
                          <a:spcPts val="0"/>
                        </a:spcBef>
                        <a:spcAft>
                          <a:spcPts val="0"/>
                        </a:spcAft>
                        <a:buNone/>
                      </a:pPr>
                      <a:r>
                        <a:rPr b="1" lang="en-GB" sz="1400">
                          <a:solidFill>
                            <a:srgbClr val="4F2F4F"/>
                          </a:solidFill>
                          <a:latin typeface="Cabin"/>
                          <a:ea typeface="Cabin"/>
                          <a:cs typeface="Cabin"/>
                          <a:sym typeface="Cabin"/>
                        </a:rPr>
                        <a:t>Tachyzoites</a:t>
                      </a:r>
                      <a:r>
                        <a:rPr b="1" baseline="30000" lang="en-GB" sz="1400">
                          <a:solidFill>
                            <a:srgbClr val="4F2F4F"/>
                          </a:solidFill>
                          <a:latin typeface="Cabin"/>
                          <a:ea typeface="Cabin"/>
                          <a:cs typeface="Cabin"/>
                          <a:sym typeface="Cabin"/>
                        </a:rPr>
                        <a:t>4</a:t>
                      </a:r>
                      <a:endParaRPr b="1" baseline="30000" sz="1400">
                        <a:solidFill>
                          <a:srgbClr val="4F2F4F"/>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0" lvl="0" marL="0" rtl="0" algn="ctr">
                        <a:spcBef>
                          <a:spcPts val="0"/>
                        </a:spcBef>
                        <a:spcAft>
                          <a:spcPts val="0"/>
                        </a:spcAft>
                        <a:buNone/>
                      </a:pPr>
                      <a:r>
                        <a:rPr b="1" lang="en-GB" sz="1400">
                          <a:solidFill>
                            <a:srgbClr val="4F2F4F"/>
                          </a:solidFill>
                          <a:latin typeface="Cabin"/>
                          <a:ea typeface="Cabin"/>
                          <a:cs typeface="Cabin"/>
                          <a:sym typeface="Cabin"/>
                        </a:rPr>
                        <a:t>Bradyzoites</a:t>
                      </a:r>
                      <a:r>
                        <a:rPr b="1" baseline="30000" lang="en-GB" sz="1400">
                          <a:solidFill>
                            <a:srgbClr val="4F2F4F"/>
                          </a:solidFill>
                          <a:latin typeface="Cabin"/>
                          <a:ea typeface="Cabin"/>
                          <a:cs typeface="Cabin"/>
                          <a:sym typeface="Cabin"/>
                        </a:rPr>
                        <a:t>4</a:t>
                      </a:r>
                      <a:endParaRPr b="1" baseline="30000" sz="1400">
                        <a:solidFill>
                          <a:srgbClr val="4F2F4F"/>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r>
              <a:tr h="1341075">
                <a:tc>
                  <a:txBody>
                    <a:bodyPr/>
                    <a:lstStyle/>
                    <a:p>
                      <a:pPr indent="-330200" lvl="0" marL="508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S</a:t>
                      </a:r>
                      <a:r>
                        <a:rPr lang="en-GB" sz="1200">
                          <a:solidFill>
                            <a:schemeClr val="dk1"/>
                          </a:solidFill>
                          <a:latin typeface="Cabin"/>
                          <a:ea typeface="Cabin"/>
                          <a:cs typeface="Cabin"/>
                          <a:sym typeface="Cabin"/>
                        </a:rPr>
                        <a:t>hed in </a:t>
                      </a:r>
                      <a:r>
                        <a:rPr b="1" lang="en-GB" sz="1200">
                          <a:solidFill>
                            <a:srgbClr val="CC0000"/>
                          </a:solidFill>
                          <a:latin typeface="Cabin"/>
                          <a:ea typeface="Cabin"/>
                          <a:cs typeface="Cabin"/>
                          <a:sym typeface="Cabin"/>
                        </a:rPr>
                        <a:t>cat feces</a:t>
                      </a:r>
                      <a:r>
                        <a:rPr lang="en-GB" sz="1200">
                          <a:solidFill>
                            <a:schemeClr val="dk1"/>
                          </a:solidFill>
                          <a:latin typeface="Cabin"/>
                          <a:ea typeface="Cabin"/>
                          <a:cs typeface="Cabin"/>
                          <a:sym typeface="Cabin"/>
                        </a:rPr>
                        <a:t> </a:t>
                      </a:r>
                      <a:endParaRPr sz="1200">
                        <a:solidFill>
                          <a:schemeClr val="dk1"/>
                        </a:solidFill>
                        <a:latin typeface="Cabin"/>
                        <a:ea typeface="Cabin"/>
                        <a:cs typeface="Cabin"/>
                        <a:sym typeface="Cabin"/>
                      </a:endParaRPr>
                    </a:p>
                    <a:p>
                      <a:pPr indent="0" lvl="0" marL="0" rtl="0" algn="ctr">
                        <a:spcBef>
                          <a:spcPts val="0"/>
                        </a:spcBef>
                        <a:spcAft>
                          <a:spcPts val="0"/>
                        </a:spcAft>
                        <a:buNone/>
                      </a:pPr>
                      <a:r>
                        <a:t/>
                      </a:r>
                      <a:endParaRPr sz="12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330200" lvl="0" marL="508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R</a:t>
                      </a:r>
                      <a:r>
                        <a:rPr lang="en-GB" sz="1200">
                          <a:solidFill>
                            <a:schemeClr val="dk1"/>
                          </a:solidFill>
                          <a:latin typeface="Cabin"/>
                          <a:ea typeface="Cabin"/>
                          <a:cs typeface="Cabin"/>
                          <a:sym typeface="Cabin"/>
                        </a:rPr>
                        <a:t>apidly dividing forms</a:t>
                      </a:r>
                      <a:endParaRPr sz="1200">
                        <a:solidFill>
                          <a:schemeClr val="dk1"/>
                        </a:solidFill>
                        <a:latin typeface="Cabin"/>
                        <a:ea typeface="Cabin"/>
                        <a:cs typeface="Cabin"/>
                        <a:sym typeface="Cabin"/>
                      </a:endParaRPr>
                    </a:p>
                    <a:p>
                      <a:pPr indent="-330200" lvl="0" marL="5080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Acute phase</a:t>
                      </a:r>
                      <a:endParaRPr b="1" sz="1200">
                        <a:solidFill>
                          <a:srgbClr val="CC0000"/>
                        </a:solidFill>
                        <a:latin typeface="Cabin"/>
                        <a:ea typeface="Cabin"/>
                        <a:cs typeface="Cabin"/>
                        <a:sym typeface="Cabin"/>
                      </a:endParaRPr>
                    </a:p>
                    <a:p>
                      <a:pPr indent="-317500" lvl="0" marL="508000" rtl="0" algn="l">
                        <a:spcBef>
                          <a:spcPts val="0"/>
                        </a:spcBef>
                        <a:spcAft>
                          <a:spcPts val="0"/>
                        </a:spcAft>
                        <a:buClr>
                          <a:srgbClr val="B7B7B7"/>
                        </a:buClr>
                        <a:buSzPts val="1000"/>
                        <a:buFont typeface="Cabin"/>
                        <a:buChar char="●"/>
                      </a:pPr>
                      <a:r>
                        <a:rPr b="1" lang="en-GB" sz="1000">
                          <a:solidFill>
                            <a:srgbClr val="B7B7B7"/>
                          </a:solidFill>
                          <a:latin typeface="Cabin"/>
                          <a:ea typeface="Cabin"/>
                          <a:cs typeface="Cabin"/>
                          <a:sym typeface="Cabin"/>
                        </a:rPr>
                        <a:t>Can pass through placenta.</a:t>
                      </a:r>
                      <a:endParaRPr b="1" sz="1000">
                        <a:solidFill>
                          <a:srgbClr val="B7B7B7"/>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330200" lvl="0" marL="508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S</a:t>
                      </a:r>
                      <a:r>
                        <a:rPr lang="en-GB" sz="1200">
                          <a:solidFill>
                            <a:schemeClr val="dk1"/>
                          </a:solidFill>
                          <a:latin typeface="Cabin"/>
                          <a:ea typeface="Cabin"/>
                          <a:cs typeface="Cabin"/>
                          <a:sym typeface="Cabin"/>
                        </a:rPr>
                        <a:t>lowly dividing forms</a:t>
                      </a:r>
                      <a:endParaRPr sz="1200">
                        <a:solidFill>
                          <a:schemeClr val="dk1"/>
                        </a:solidFill>
                        <a:latin typeface="Cabin"/>
                        <a:ea typeface="Cabin"/>
                        <a:cs typeface="Cabin"/>
                        <a:sym typeface="Cabin"/>
                      </a:endParaRPr>
                    </a:p>
                    <a:p>
                      <a:pPr indent="-330200" lvl="0" marL="5080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Chronic phase</a:t>
                      </a:r>
                      <a:endParaRPr b="1" sz="1200">
                        <a:solidFill>
                          <a:srgbClr val="CC0000"/>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sp>
        <p:nvSpPr>
          <p:cNvPr id="110" name="Google Shape;110;p15"/>
          <p:cNvSpPr txBox="1"/>
          <p:nvPr/>
        </p:nvSpPr>
        <p:spPr>
          <a:xfrm>
            <a:off x="323275" y="6918731"/>
            <a:ext cx="5724900" cy="1512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Life cycle:</a:t>
            </a:r>
            <a:endParaRPr b="1">
              <a:solidFill>
                <a:srgbClr val="A183A1"/>
              </a:solidFill>
              <a:latin typeface="Cabin"/>
              <a:ea typeface="Cabin"/>
              <a:cs typeface="Cabin"/>
              <a:sym typeface="Cabin"/>
            </a:endParaRPr>
          </a:p>
          <a:p>
            <a:pPr indent="-319299" lvl="0" marL="748799" rtl="0" algn="l">
              <a:spcBef>
                <a:spcPts val="0"/>
              </a:spcBef>
              <a:spcAft>
                <a:spcPts val="0"/>
              </a:spcAft>
              <a:buClr>
                <a:srgbClr val="A183A1"/>
              </a:buClr>
              <a:buSzPts val="1400"/>
              <a:buFont typeface="Cabin"/>
              <a:buChar char="●"/>
            </a:pPr>
            <a:r>
              <a:rPr b="1" lang="en-GB">
                <a:solidFill>
                  <a:srgbClr val="A183A1"/>
                </a:solidFill>
                <a:latin typeface="Cabin"/>
                <a:ea typeface="Cabin"/>
                <a:cs typeface="Cabin"/>
                <a:sym typeface="Cabin"/>
              </a:rPr>
              <a:t>Transmission:</a:t>
            </a:r>
            <a:endParaRPr b="1">
              <a:solidFill>
                <a:srgbClr val="A183A1"/>
              </a:solidFill>
              <a:latin typeface="Cabin"/>
              <a:ea typeface="Cabin"/>
              <a:cs typeface="Cabin"/>
              <a:sym typeface="Cabin"/>
            </a:endParaRPr>
          </a:p>
          <a:p>
            <a:pPr indent="-306599" lvl="1" marL="1098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Ingestion of </a:t>
            </a:r>
            <a:r>
              <a:rPr b="1" lang="en-GB" sz="1200">
                <a:solidFill>
                  <a:srgbClr val="CC0000"/>
                </a:solidFill>
                <a:latin typeface="Cabin"/>
                <a:ea typeface="Cabin"/>
                <a:cs typeface="Cabin"/>
                <a:sym typeface="Cabin"/>
              </a:rPr>
              <a:t>oocytes</a:t>
            </a: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cat feces contaminate fingers, soil, water</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306599" lvl="1" marL="1098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Ingestion of </a:t>
            </a:r>
            <a:r>
              <a:rPr b="1" lang="en-GB" sz="1200">
                <a:solidFill>
                  <a:srgbClr val="CC0000"/>
                </a:solidFill>
                <a:latin typeface="Cabin"/>
                <a:ea typeface="Cabin"/>
                <a:cs typeface="Cabin"/>
                <a:sym typeface="Cabin"/>
              </a:rPr>
              <a:t>cysts</a:t>
            </a:r>
            <a:r>
              <a:rPr lang="en-GB" sz="1200">
                <a:solidFill>
                  <a:schemeClr val="dk1"/>
                </a:solidFill>
                <a:latin typeface="Cabin"/>
                <a:ea typeface="Cabin"/>
                <a:cs typeface="Cabin"/>
                <a:sym typeface="Cabin"/>
              </a:rPr>
              <a:t> in </a:t>
            </a:r>
            <a:r>
              <a:rPr b="1" lang="en-GB" sz="1200">
                <a:solidFill>
                  <a:srgbClr val="CC0000"/>
                </a:solidFill>
                <a:latin typeface="Cabin"/>
                <a:ea typeface="Cabin"/>
                <a:cs typeface="Cabin"/>
                <a:sym typeface="Cabin"/>
              </a:rPr>
              <a:t>undercooked meats</a:t>
            </a:r>
            <a:endParaRPr b="1" sz="1200">
              <a:solidFill>
                <a:srgbClr val="CC0000"/>
              </a:solidFill>
              <a:latin typeface="Cabin"/>
              <a:ea typeface="Cabin"/>
              <a:cs typeface="Cabin"/>
              <a:sym typeface="Cabin"/>
            </a:endParaRPr>
          </a:p>
          <a:p>
            <a:pPr indent="-306599" lvl="1" marL="10980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Blood transfusion</a:t>
            </a:r>
            <a:r>
              <a:rPr lang="en-GB" sz="1200">
                <a:solidFill>
                  <a:schemeClr val="dk1"/>
                </a:solidFill>
                <a:latin typeface="Cabin"/>
                <a:ea typeface="Cabin"/>
                <a:cs typeface="Cabin"/>
                <a:sym typeface="Cabin"/>
              </a:rPr>
              <a:t> and </a:t>
            </a:r>
            <a:r>
              <a:rPr b="1" lang="en-GB" sz="1200">
                <a:solidFill>
                  <a:schemeClr val="dk1"/>
                </a:solidFill>
                <a:latin typeface="Cabin"/>
                <a:ea typeface="Cabin"/>
                <a:cs typeface="Cabin"/>
                <a:sym typeface="Cabin"/>
              </a:rPr>
              <a:t>organ transplant</a:t>
            </a:r>
            <a:endParaRPr b="1" sz="1200">
              <a:solidFill>
                <a:schemeClr val="dk1"/>
              </a:solidFill>
              <a:latin typeface="Cabin"/>
              <a:ea typeface="Cabin"/>
              <a:cs typeface="Cabin"/>
              <a:sym typeface="Cabin"/>
            </a:endParaRPr>
          </a:p>
          <a:p>
            <a:pPr indent="-306599" lvl="1" marL="1098000" rtl="0" algn="l">
              <a:spcBef>
                <a:spcPts val="0"/>
              </a:spcBef>
              <a:spcAft>
                <a:spcPts val="0"/>
              </a:spcAft>
              <a:buClr>
                <a:srgbClr val="999999"/>
              </a:buClr>
              <a:buSzPts val="1200"/>
              <a:buFont typeface="Cabin"/>
              <a:buChar char="○"/>
            </a:pPr>
            <a:r>
              <a:rPr lang="en-GB" sz="1200">
                <a:solidFill>
                  <a:srgbClr val="999999"/>
                </a:solidFill>
                <a:latin typeface="Cabin"/>
                <a:ea typeface="Cabin"/>
                <a:cs typeface="Cabin"/>
                <a:sym typeface="Cabin"/>
              </a:rPr>
              <a:t>Vertical transmission: from mother to fetus (transplacental)</a:t>
            </a:r>
            <a:r>
              <a:rPr baseline="30000" lang="en-GB" sz="1200">
                <a:solidFill>
                  <a:srgbClr val="999999"/>
                </a:solidFill>
                <a:latin typeface="Cabin"/>
                <a:ea typeface="Cabin"/>
                <a:cs typeface="Cabin"/>
                <a:sym typeface="Cabin"/>
              </a:rPr>
              <a:t>3</a:t>
            </a:r>
            <a:endParaRPr baseline="30000" sz="1200">
              <a:solidFill>
                <a:srgbClr val="999999"/>
              </a:solidFill>
              <a:latin typeface="Cabin"/>
              <a:ea typeface="Cabin"/>
              <a:cs typeface="Cabin"/>
              <a:sym typeface="Cabin"/>
            </a:endParaRPr>
          </a:p>
          <a:p>
            <a:pPr indent="0" lvl="0" marL="0" rtl="0" algn="l">
              <a:spcBef>
                <a:spcPts val="0"/>
              </a:spcBef>
              <a:spcAft>
                <a:spcPts val="0"/>
              </a:spcAft>
              <a:buNone/>
            </a:pPr>
            <a:r>
              <a:t/>
            </a:r>
            <a:endParaRPr sz="1200"/>
          </a:p>
        </p:txBody>
      </p:sp>
      <p:sp>
        <p:nvSpPr>
          <p:cNvPr id="111" name="Google Shape;111;p15"/>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12" name="Google Shape;112;p15"/>
          <p:cNvSpPr/>
          <p:nvPr/>
        </p:nvSpPr>
        <p:spPr>
          <a:xfrm flipH="1" rot="-7894904">
            <a:off x="6718975" y="-160879"/>
            <a:ext cx="1295037" cy="727429"/>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13" name="Google Shape;113;p15"/>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2</a:t>
            </a:r>
            <a:endParaRPr b="1" sz="1800">
              <a:solidFill>
                <a:srgbClr val="FFFFFF"/>
              </a:solidFill>
              <a:latin typeface="Cabin"/>
              <a:ea typeface="Cabin"/>
              <a:cs typeface="Cabin"/>
              <a:sym typeface="Cabin"/>
            </a:endParaRPr>
          </a:p>
        </p:txBody>
      </p:sp>
      <p:cxnSp>
        <p:nvCxnSpPr>
          <p:cNvPr id="114" name="Google Shape;114;p15"/>
          <p:cNvCxnSpPr/>
          <p:nvPr/>
        </p:nvCxnSpPr>
        <p:spPr>
          <a:xfrm>
            <a:off x="1145552" y="743221"/>
            <a:ext cx="5298300" cy="0"/>
          </a:xfrm>
          <a:prstGeom prst="straightConnector1">
            <a:avLst/>
          </a:prstGeom>
          <a:noFill/>
          <a:ln cap="flat" cmpd="sng" w="28575">
            <a:solidFill>
              <a:srgbClr val="4F2F4F"/>
            </a:solidFill>
            <a:prstDash val="solid"/>
            <a:round/>
            <a:headEnd len="med" w="med" type="oval"/>
            <a:tailEnd len="med" w="med" type="oval"/>
          </a:ln>
        </p:spPr>
      </p:cxnSp>
      <p:sp>
        <p:nvSpPr>
          <p:cNvPr id="115" name="Google Shape;115;p15"/>
          <p:cNvSpPr txBox="1"/>
          <p:nvPr/>
        </p:nvSpPr>
        <p:spPr>
          <a:xfrm>
            <a:off x="1157875" y="113403"/>
            <a:ext cx="51780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Congenital infections cont.</a:t>
            </a:r>
            <a:endParaRPr b="1" sz="3000">
              <a:solidFill>
                <a:srgbClr val="4F2F4F"/>
              </a:solidFill>
              <a:latin typeface="Cabin"/>
              <a:ea typeface="Cabin"/>
              <a:cs typeface="Cabin"/>
              <a:sym typeface="Cabin"/>
            </a:endParaRPr>
          </a:p>
        </p:txBody>
      </p:sp>
      <p:sp>
        <p:nvSpPr>
          <p:cNvPr id="116" name="Google Shape;116;p15"/>
          <p:cNvSpPr txBox="1"/>
          <p:nvPr/>
        </p:nvSpPr>
        <p:spPr>
          <a:xfrm>
            <a:off x="-9100" y="843588"/>
            <a:ext cx="73584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4C1130"/>
              </a:solidFill>
              <a:latin typeface="Cabin"/>
              <a:ea typeface="Cabin"/>
              <a:cs typeface="Cabin"/>
              <a:sym typeface="Cabin"/>
            </a:endParaRPr>
          </a:p>
        </p:txBody>
      </p:sp>
      <p:sp>
        <p:nvSpPr>
          <p:cNvPr id="117" name="Google Shape;117;p15"/>
          <p:cNvSpPr txBox="1"/>
          <p:nvPr/>
        </p:nvSpPr>
        <p:spPr>
          <a:xfrm>
            <a:off x="346300" y="787675"/>
            <a:ext cx="6994800" cy="15129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Common f</a:t>
            </a:r>
            <a:r>
              <a:rPr b="1" lang="en-GB" sz="2000">
                <a:solidFill>
                  <a:srgbClr val="4F2F4F"/>
                </a:solidFill>
                <a:latin typeface="Cabin"/>
                <a:ea typeface="Cabin"/>
                <a:cs typeface="Cabin"/>
                <a:sym typeface="Cabin"/>
              </a:rPr>
              <a:t>eatures of congenital infections:</a:t>
            </a:r>
            <a:endParaRPr sz="2000">
              <a:solidFill>
                <a:srgbClr val="4F2F4F"/>
              </a:solidFill>
              <a:latin typeface="Cabin"/>
              <a:ea typeface="Cabin"/>
              <a:cs typeface="Cabin"/>
              <a:sym typeface="Cabin"/>
            </a:endParaRPr>
          </a:p>
          <a:p>
            <a:pPr indent="-304800" lvl="1" marL="914400" rtl="0" algn="l">
              <a:spcBef>
                <a:spcPts val="0"/>
              </a:spcBef>
              <a:spcAft>
                <a:spcPts val="0"/>
              </a:spcAft>
              <a:buSzPts val="1200"/>
              <a:buFont typeface="Cabin"/>
              <a:buChar char="○"/>
            </a:pPr>
            <a:r>
              <a:rPr b="1" lang="en-GB" sz="1200">
                <a:latin typeface="Cabin"/>
                <a:ea typeface="Cabin"/>
                <a:cs typeface="Cabin"/>
                <a:sym typeface="Cabin"/>
              </a:rPr>
              <a:t>Intrauterine growth retardation(IUGR)</a:t>
            </a:r>
            <a:r>
              <a:rPr b="1" lang="en-GB" sz="1200">
                <a:solidFill>
                  <a:srgbClr val="6AA84F"/>
                </a:solidFill>
                <a:latin typeface="Cabin"/>
                <a:ea typeface="Cabin"/>
                <a:cs typeface="Cabin"/>
                <a:sym typeface="Cabin"/>
              </a:rPr>
              <a:t> </a:t>
            </a:r>
            <a:endParaRPr sz="1200">
              <a:solidFill>
                <a:srgbClr val="6AA84F"/>
              </a:solidFill>
              <a:latin typeface="Cabin"/>
              <a:ea typeface="Cabin"/>
              <a:cs typeface="Cabin"/>
              <a:sym typeface="Cabin"/>
            </a:endParaRPr>
          </a:p>
          <a:p>
            <a:pPr indent="-304800" lvl="1" marL="914400" rtl="0" algn="l">
              <a:spcBef>
                <a:spcPts val="0"/>
              </a:spcBef>
              <a:spcAft>
                <a:spcPts val="0"/>
              </a:spcAft>
              <a:buSzPts val="1200"/>
              <a:buFont typeface="Cabin"/>
              <a:buChar char="○"/>
            </a:pPr>
            <a:r>
              <a:rPr b="1" lang="en-GB" sz="1200">
                <a:latin typeface="Cabin"/>
                <a:ea typeface="Cabin"/>
                <a:cs typeface="Cabin"/>
                <a:sym typeface="Cabin"/>
              </a:rPr>
              <a:t>Microcephaly </a:t>
            </a:r>
            <a:r>
              <a:rPr lang="en-GB" sz="1200">
                <a:solidFill>
                  <a:srgbClr val="38761D"/>
                </a:solidFill>
                <a:latin typeface="Cabin"/>
                <a:ea typeface="Cabin"/>
                <a:cs typeface="Cabin"/>
                <a:sym typeface="Cabin"/>
              </a:rPr>
              <a:t>or hydrocephalus</a:t>
            </a:r>
            <a:endParaRPr sz="1200">
              <a:solidFill>
                <a:srgbClr val="38761D"/>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Hepatosplenomegaly(HSM)</a:t>
            </a:r>
            <a:endParaRPr sz="1200">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Thrombocytopenia</a:t>
            </a:r>
            <a:r>
              <a:rPr lang="en-GB" sz="1200">
                <a:solidFill>
                  <a:srgbClr val="6AA84F"/>
                </a:solidFill>
                <a:latin typeface="Cabin"/>
                <a:ea typeface="Cabin"/>
                <a:cs typeface="Cabin"/>
                <a:sym typeface="Cabin"/>
              </a:rPr>
              <a:t> </a:t>
            </a:r>
            <a:r>
              <a:rPr lang="en-GB" sz="1200">
                <a:solidFill>
                  <a:srgbClr val="38761D"/>
                </a:solidFill>
                <a:latin typeface="Cabin"/>
                <a:ea typeface="Cabin"/>
                <a:cs typeface="Cabin"/>
                <a:sym typeface="Cabin"/>
              </a:rPr>
              <a:t>may result in rash </a:t>
            </a:r>
            <a:endParaRPr sz="1200">
              <a:solidFill>
                <a:srgbClr val="38761D"/>
              </a:solidFill>
              <a:latin typeface="Cabin"/>
              <a:ea typeface="Cabin"/>
              <a:cs typeface="Cabin"/>
              <a:sym typeface="Cabin"/>
            </a:endParaRPr>
          </a:p>
          <a:p>
            <a:pPr indent="-304800" lvl="1" marL="914400" rtl="0" algn="l">
              <a:spcBef>
                <a:spcPts val="0"/>
              </a:spcBef>
              <a:spcAft>
                <a:spcPts val="0"/>
              </a:spcAft>
              <a:buClr>
                <a:srgbClr val="38761D"/>
              </a:buClr>
              <a:buSzPts val="1200"/>
              <a:buFont typeface="Cabin"/>
              <a:buChar char="○"/>
            </a:pPr>
            <a:r>
              <a:rPr lang="en-GB" sz="1200">
                <a:solidFill>
                  <a:srgbClr val="38761D"/>
                </a:solidFill>
                <a:latin typeface="Cabin"/>
                <a:ea typeface="Cabin"/>
                <a:cs typeface="Cabin"/>
                <a:sym typeface="Cabin"/>
              </a:rPr>
              <a:t>There is also certain organ damage (eye ,ear and the heart)</a:t>
            </a:r>
            <a:endParaRPr sz="1200">
              <a:solidFill>
                <a:srgbClr val="38761D"/>
              </a:solidFill>
              <a:latin typeface="Cabin"/>
              <a:ea typeface="Cabin"/>
              <a:cs typeface="Cabin"/>
              <a:sym typeface="Cabin"/>
            </a:endParaRPr>
          </a:p>
          <a:p>
            <a:pPr indent="0" lvl="0" marL="457200" rtl="0" algn="l">
              <a:spcBef>
                <a:spcPts val="0"/>
              </a:spcBef>
              <a:spcAft>
                <a:spcPts val="0"/>
              </a:spcAft>
              <a:buNone/>
            </a:pPr>
            <a:r>
              <a:t/>
            </a:r>
            <a:endParaRPr b="1" sz="700">
              <a:latin typeface="Cabin"/>
              <a:ea typeface="Cabin"/>
              <a:cs typeface="Cabin"/>
              <a:sym typeface="Cabin"/>
            </a:endParaRPr>
          </a:p>
          <a:p>
            <a:pPr indent="0" lvl="0" marL="457200" rtl="0" algn="l">
              <a:spcBef>
                <a:spcPts val="0"/>
              </a:spcBef>
              <a:spcAft>
                <a:spcPts val="0"/>
              </a:spcAft>
              <a:buNone/>
            </a:pPr>
            <a:r>
              <a:rPr b="1" lang="en-GB" sz="1200">
                <a:latin typeface="Cabin"/>
                <a:ea typeface="Cabin"/>
                <a:cs typeface="Cabin"/>
                <a:sym typeface="Cabin"/>
              </a:rPr>
              <a:t>NOTE:</a:t>
            </a:r>
            <a:r>
              <a:rPr b="1" lang="en-GB" sz="1200">
                <a:solidFill>
                  <a:srgbClr val="674EA7"/>
                </a:solidFill>
                <a:latin typeface="Cabin"/>
                <a:ea typeface="Cabin"/>
                <a:cs typeface="Cabin"/>
                <a:sym typeface="Cabin"/>
              </a:rPr>
              <a:t> </a:t>
            </a:r>
            <a:r>
              <a:rPr b="1" lang="en-GB" sz="1200">
                <a:latin typeface="Cabin"/>
                <a:ea typeface="Cabin"/>
                <a:cs typeface="Cabin"/>
                <a:sym typeface="Cabin"/>
              </a:rPr>
              <a:t>Majority of Congenital infections are asymptomatic at birth</a:t>
            </a:r>
            <a:r>
              <a:rPr b="1" lang="en-GB" sz="1200">
                <a:solidFill>
                  <a:srgbClr val="6AA84F"/>
                </a:solidFill>
                <a:latin typeface="Cabin"/>
                <a:ea typeface="Cabin"/>
                <a:cs typeface="Cabin"/>
                <a:sym typeface="Cabin"/>
              </a:rPr>
              <a:t> </a:t>
            </a:r>
            <a:r>
              <a:rPr lang="en-GB" sz="1200">
                <a:solidFill>
                  <a:srgbClr val="38761D"/>
                </a:solidFill>
                <a:latin typeface="Cabin"/>
                <a:ea typeface="Cabin"/>
                <a:cs typeface="Cabin"/>
                <a:sym typeface="Cabin"/>
              </a:rPr>
              <a:t>however </a:t>
            </a:r>
            <a:r>
              <a:rPr b="1" lang="en-GB" sz="1200">
                <a:solidFill>
                  <a:srgbClr val="38761D"/>
                </a:solidFill>
                <a:latin typeface="Cabin"/>
                <a:ea typeface="Cabin"/>
                <a:cs typeface="Cabin"/>
                <a:sym typeface="Cabin"/>
              </a:rPr>
              <a:t>some </a:t>
            </a:r>
            <a:r>
              <a:rPr lang="en-GB" sz="1200">
                <a:solidFill>
                  <a:srgbClr val="38761D"/>
                </a:solidFill>
                <a:latin typeface="Cabin"/>
                <a:ea typeface="Cabin"/>
                <a:cs typeface="Cabin"/>
                <a:sym typeface="Cabin"/>
              </a:rPr>
              <a:t>develop mental retardation and hearing loss later in life</a:t>
            </a:r>
            <a:r>
              <a:rPr lang="en-GB" sz="1200">
                <a:latin typeface="Cabin"/>
                <a:ea typeface="Cabin"/>
                <a:cs typeface="Cabin"/>
                <a:sym typeface="Cabin"/>
              </a:rPr>
              <a:t>. Preventative and therapeutic measures are possible for some of the agents</a:t>
            </a:r>
            <a:endParaRPr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p:txBody>
      </p:sp>
      <p:pic>
        <p:nvPicPr>
          <p:cNvPr id="118" name="Google Shape;118;p15"/>
          <p:cNvPicPr preferRelativeResize="0"/>
          <p:nvPr/>
        </p:nvPicPr>
        <p:blipFill>
          <a:blip r:embed="rId3">
            <a:alphaModFix/>
          </a:blip>
          <a:stretch>
            <a:fillRect/>
          </a:stretch>
        </p:blipFill>
        <p:spPr>
          <a:xfrm>
            <a:off x="5605125" y="2811085"/>
            <a:ext cx="1791576" cy="1385520"/>
          </a:xfrm>
          <a:prstGeom prst="rect">
            <a:avLst/>
          </a:prstGeom>
          <a:noFill/>
          <a:ln>
            <a:noFill/>
          </a:ln>
        </p:spPr>
      </p:pic>
      <p:sp>
        <p:nvSpPr>
          <p:cNvPr id="119" name="Google Shape;119;p15"/>
          <p:cNvSpPr txBox="1"/>
          <p:nvPr/>
        </p:nvSpPr>
        <p:spPr>
          <a:xfrm>
            <a:off x="323050" y="2746634"/>
            <a:ext cx="5061000" cy="1307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C1130"/>
              </a:buClr>
              <a:buSzPts val="2000"/>
              <a:buFont typeface="Cabin"/>
              <a:buChar char="●"/>
            </a:pPr>
            <a:r>
              <a:rPr b="1" lang="en-GB" sz="2000">
                <a:solidFill>
                  <a:srgbClr val="4C1130"/>
                </a:solidFill>
                <a:latin typeface="Cabin"/>
                <a:ea typeface="Cabin"/>
                <a:cs typeface="Cabin"/>
                <a:sym typeface="Cabin"/>
              </a:rPr>
              <a:t>Neonatal serological Diagnosis:</a:t>
            </a:r>
            <a:endParaRPr b="1" sz="2000">
              <a:solidFill>
                <a:srgbClr val="674EA7"/>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IgM antibody.</a:t>
            </a:r>
            <a:r>
              <a:rPr baseline="30000" lang="en-GB" sz="1200">
                <a:solidFill>
                  <a:schemeClr val="dk1"/>
                </a:solidFill>
                <a:latin typeface="Cabin"/>
                <a:ea typeface="Cabin"/>
                <a:cs typeface="Cabin"/>
                <a:sym typeface="Cabin"/>
              </a:rPr>
              <a:t>1</a:t>
            </a:r>
            <a:endParaRPr baseline="30000" sz="1200">
              <a:solidFill>
                <a:schemeClr val="dk1"/>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Absence of fetal IgM at birth doesn’t exclude infection. </a:t>
            </a:r>
            <a:endParaRPr sz="1200">
              <a:solidFill>
                <a:schemeClr val="dk1"/>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Persistence of specific IgG antibody &gt; 12 months of age.</a:t>
            </a:r>
            <a:r>
              <a:rPr baseline="30000" lang="en-GB" sz="1200">
                <a:solidFill>
                  <a:schemeClr val="dk1"/>
                </a:solidFill>
                <a:latin typeface="Cabin"/>
                <a:ea typeface="Cabin"/>
                <a:cs typeface="Cabin"/>
                <a:sym typeface="Cabin"/>
              </a:rPr>
              <a:t>2</a:t>
            </a:r>
            <a:endParaRPr baseline="30000" sz="1200">
              <a:solidFill>
                <a:schemeClr val="dk1"/>
              </a:solidFill>
              <a:latin typeface="Cabin"/>
              <a:ea typeface="Cabin"/>
              <a:cs typeface="Cabin"/>
              <a:sym typeface="Cabin"/>
            </a:endParaRPr>
          </a:p>
        </p:txBody>
      </p:sp>
      <p:cxnSp>
        <p:nvCxnSpPr>
          <p:cNvPr id="120" name="Google Shape;120;p15"/>
          <p:cNvCxnSpPr/>
          <p:nvPr/>
        </p:nvCxnSpPr>
        <p:spPr>
          <a:xfrm>
            <a:off x="1285677" y="4602238"/>
            <a:ext cx="5298300" cy="0"/>
          </a:xfrm>
          <a:prstGeom prst="straightConnector1">
            <a:avLst/>
          </a:prstGeom>
          <a:noFill/>
          <a:ln cap="flat" cmpd="sng" w="28575">
            <a:solidFill>
              <a:srgbClr val="4F2F4F"/>
            </a:solidFill>
            <a:prstDash val="solid"/>
            <a:round/>
            <a:headEnd len="med" w="med" type="oval"/>
            <a:tailEnd len="med" w="med" type="oval"/>
          </a:ln>
        </p:spPr>
      </p:cxnSp>
      <p:sp>
        <p:nvSpPr>
          <p:cNvPr id="121" name="Google Shape;121;p15"/>
          <p:cNvSpPr txBox="1"/>
          <p:nvPr/>
        </p:nvSpPr>
        <p:spPr>
          <a:xfrm>
            <a:off x="1254700" y="3941082"/>
            <a:ext cx="51780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1- Toxoplasmosis</a:t>
            </a:r>
            <a:endParaRPr b="1" sz="3000">
              <a:solidFill>
                <a:srgbClr val="4F2F4F"/>
              </a:solidFill>
              <a:latin typeface="Cabin"/>
              <a:ea typeface="Cabin"/>
              <a:cs typeface="Cabin"/>
              <a:sym typeface="Cabin"/>
            </a:endParaRPr>
          </a:p>
        </p:txBody>
      </p:sp>
      <p:sp>
        <p:nvSpPr>
          <p:cNvPr id="122" name="Google Shape;122;p15"/>
          <p:cNvSpPr txBox="1"/>
          <p:nvPr/>
        </p:nvSpPr>
        <p:spPr>
          <a:xfrm>
            <a:off x="320625" y="4747667"/>
            <a:ext cx="5724900" cy="1168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F2F4F"/>
              </a:buClr>
              <a:buSzPts val="1800"/>
              <a:buFont typeface="Cabin"/>
              <a:buChar char="●"/>
            </a:pPr>
            <a:r>
              <a:rPr b="1" lang="en-GB" sz="2000">
                <a:solidFill>
                  <a:srgbClr val="4F2F4F"/>
                </a:solidFill>
                <a:latin typeface="Cabin"/>
                <a:ea typeface="Cabin"/>
                <a:cs typeface="Cabin"/>
                <a:sym typeface="Cabin"/>
              </a:rPr>
              <a:t>Causative organism:</a:t>
            </a:r>
            <a:r>
              <a:rPr b="1" lang="en-GB" sz="1800">
                <a:solidFill>
                  <a:srgbClr val="4C1130"/>
                </a:solidFill>
                <a:latin typeface="Cabin"/>
                <a:ea typeface="Cabin"/>
                <a:cs typeface="Cabin"/>
                <a:sym typeface="Cabin"/>
              </a:rPr>
              <a:t> </a:t>
            </a:r>
            <a:r>
              <a:rPr b="1" lang="en-GB">
                <a:latin typeface="Cabin"/>
                <a:ea typeface="Cabin"/>
                <a:cs typeface="Cabin"/>
                <a:sym typeface="Cabin"/>
              </a:rPr>
              <a:t>Toxoplasma</a:t>
            </a:r>
            <a:r>
              <a:rPr b="1" lang="en-GB">
                <a:solidFill>
                  <a:schemeClr val="dk1"/>
                </a:solidFill>
                <a:latin typeface="Cabin"/>
                <a:ea typeface="Cabin"/>
                <a:cs typeface="Cabin"/>
                <a:sym typeface="Cabin"/>
              </a:rPr>
              <a:t> gondii</a:t>
            </a:r>
            <a:endParaRPr b="1">
              <a:solidFill>
                <a:schemeClr val="dk1"/>
              </a:solidFill>
              <a:latin typeface="Cabin"/>
              <a:ea typeface="Cabin"/>
              <a:cs typeface="Cabin"/>
              <a:sym typeface="Cabin"/>
            </a:endParaRPr>
          </a:p>
          <a:p>
            <a:pPr indent="0" lvl="0" marL="0" rtl="0" algn="l">
              <a:spcBef>
                <a:spcPts val="0"/>
              </a:spcBef>
              <a:spcAft>
                <a:spcPts val="0"/>
              </a:spcAft>
              <a:buNone/>
            </a:pPr>
            <a:r>
              <a:t/>
            </a:r>
            <a:endParaRPr b="1" sz="700">
              <a:solidFill>
                <a:schemeClr val="dk1"/>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Obligate intracellular parasite.</a:t>
            </a:r>
            <a:endParaRPr sz="1200">
              <a:solidFill>
                <a:schemeClr val="dk1"/>
              </a:solidFill>
              <a:latin typeface="Cabin"/>
              <a:ea typeface="Cabin"/>
              <a:cs typeface="Cabin"/>
              <a:sym typeface="Cabin"/>
            </a:endParaRPr>
          </a:p>
          <a:p>
            <a:pPr indent="-304800" lvl="1" marL="914400" rtl="0" algn="l">
              <a:spcBef>
                <a:spcPts val="0"/>
              </a:spcBef>
              <a:spcAft>
                <a:spcPts val="0"/>
              </a:spcAft>
              <a:buClr>
                <a:srgbClr val="6AA84F"/>
              </a:buClr>
              <a:buSzPts val="1200"/>
              <a:buFont typeface="Cabin"/>
              <a:buChar char="○"/>
            </a:pPr>
            <a:r>
              <a:rPr lang="en-GB" sz="1200">
                <a:solidFill>
                  <a:srgbClr val="38761D"/>
                </a:solidFill>
                <a:latin typeface="Cabin"/>
                <a:ea typeface="Cabin"/>
                <a:cs typeface="Cabin"/>
                <a:sym typeface="Cabin"/>
              </a:rPr>
              <a:t>Definitive host:</a:t>
            </a:r>
            <a:r>
              <a:rPr lang="en-GB" sz="1200">
                <a:solidFill>
                  <a:srgbClr val="6AA84F"/>
                </a:solidFill>
                <a:latin typeface="Cabin"/>
                <a:ea typeface="Cabin"/>
                <a:cs typeface="Cabin"/>
                <a:sym typeface="Cabin"/>
              </a:rPr>
              <a:t> </a:t>
            </a:r>
            <a:r>
              <a:rPr lang="en-GB" sz="1200">
                <a:solidFill>
                  <a:srgbClr val="CC0000"/>
                </a:solidFill>
                <a:latin typeface="Cabin"/>
                <a:ea typeface="Cabin"/>
                <a:cs typeface="Cabin"/>
                <a:sym typeface="Cabin"/>
              </a:rPr>
              <a:t>Cats</a:t>
            </a:r>
            <a:endParaRPr sz="1200">
              <a:solidFill>
                <a:srgbClr val="CC0000"/>
              </a:solidFill>
              <a:latin typeface="Cabin"/>
              <a:ea typeface="Cabin"/>
              <a:cs typeface="Cabin"/>
              <a:sym typeface="Cabin"/>
            </a:endParaRPr>
          </a:p>
        </p:txBody>
      </p:sp>
      <p:sp>
        <p:nvSpPr>
          <p:cNvPr id="123" name="Google Shape;123;p15"/>
          <p:cNvSpPr txBox="1"/>
          <p:nvPr/>
        </p:nvSpPr>
        <p:spPr>
          <a:xfrm>
            <a:off x="354475" y="5574526"/>
            <a:ext cx="5662500" cy="1307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C1130"/>
              </a:buClr>
              <a:buSzPts val="2000"/>
              <a:buFont typeface="Cabin"/>
              <a:buChar char="●"/>
            </a:pPr>
            <a:r>
              <a:rPr b="1" lang="en-GB" sz="2000">
                <a:solidFill>
                  <a:srgbClr val="4C1130"/>
                </a:solidFill>
                <a:latin typeface="Cabin"/>
                <a:ea typeface="Cabin"/>
                <a:cs typeface="Cabin"/>
                <a:sym typeface="Cabin"/>
              </a:rPr>
              <a:t>Epidemiology</a:t>
            </a:r>
            <a:r>
              <a:rPr b="1" lang="en-GB" sz="2000">
                <a:solidFill>
                  <a:srgbClr val="4C1130"/>
                </a:solidFill>
                <a:latin typeface="Cabin"/>
                <a:ea typeface="Cabin"/>
                <a:cs typeface="Cabin"/>
                <a:sym typeface="Cabin"/>
              </a:rPr>
              <a:t>:</a:t>
            </a:r>
            <a:endParaRPr b="1" sz="2000">
              <a:solidFill>
                <a:srgbClr val="4C1130"/>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Most cases are due to primary maternal infection.</a:t>
            </a:r>
            <a:endParaRPr sz="1200">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Rarely, reactivation of a latent infection</a:t>
            </a:r>
            <a:r>
              <a:rPr lang="en-GB" sz="1200">
                <a:solidFill>
                  <a:srgbClr val="38761D"/>
                </a:solidFill>
                <a:latin typeface="Cabin"/>
                <a:ea typeface="Cabin"/>
                <a:cs typeface="Cabin"/>
                <a:sym typeface="Cabin"/>
              </a:rPr>
              <a:t> in </a:t>
            </a:r>
            <a:r>
              <a:rPr lang="en-GB" sz="1200">
                <a:solidFill>
                  <a:srgbClr val="38761D"/>
                </a:solidFill>
                <a:latin typeface="Cabin"/>
                <a:ea typeface="Cabin"/>
                <a:cs typeface="Cabin"/>
                <a:sym typeface="Cabin"/>
              </a:rPr>
              <a:t>immunocompromised</a:t>
            </a:r>
            <a:r>
              <a:rPr lang="en-GB" sz="1200">
                <a:solidFill>
                  <a:srgbClr val="38761D"/>
                </a:solidFill>
                <a:latin typeface="Cabin"/>
                <a:ea typeface="Cabin"/>
                <a:cs typeface="Cabin"/>
                <a:sym typeface="Cabin"/>
              </a:rPr>
              <a:t> </a:t>
            </a:r>
            <a:endParaRPr sz="1200">
              <a:solidFill>
                <a:srgbClr val="38761D"/>
              </a:solidFill>
              <a:latin typeface="Cabin"/>
              <a:ea typeface="Cabin"/>
              <a:cs typeface="Cabin"/>
              <a:sym typeface="Cabin"/>
            </a:endParaRPr>
          </a:p>
          <a:p>
            <a:pPr indent="0" lvl="0" marL="914400" rtl="0" algn="l">
              <a:spcBef>
                <a:spcPts val="0"/>
              </a:spcBef>
              <a:spcAft>
                <a:spcPts val="0"/>
              </a:spcAft>
              <a:buNone/>
            </a:pPr>
            <a:r>
              <a:rPr lang="en-GB" sz="1200">
                <a:solidFill>
                  <a:srgbClr val="38761D"/>
                </a:solidFill>
                <a:latin typeface="Cabin"/>
                <a:ea typeface="Cabin"/>
                <a:cs typeface="Cabin"/>
                <a:sym typeface="Cabin"/>
              </a:rPr>
              <a:t>pregnant</a:t>
            </a:r>
            <a:r>
              <a:rPr lang="en-GB" sz="1200">
                <a:solidFill>
                  <a:srgbClr val="38761D"/>
                </a:solidFill>
                <a:latin typeface="Cabin"/>
                <a:ea typeface="Cabin"/>
                <a:cs typeface="Cabin"/>
                <a:sym typeface="Cabin"/>
              </a:rPr>
              <a:t> woman</a:t>
            </a:r>
            <a:endParaRPr sz="1200">
              <a:solidFill>
                <a:srgbClr val="38761D"/>
              </a:solidFill>
              <a:latin typeface="Cabin"/>
              <a:ea typeface="Cabin"/>
              <a:cs typeface="Cabin"/>
              <a:sym typeface="Cabin"/>
            </a:endParaRPr>
          </a:p>
          <a:p>
            <a:pPr indent="-304800" lvl="1" marL="914400" rtl="0" algn="l">
              <a:spcBef>
                <a:spcPts val="0"/>
              </a:spcBef>
              <a:spcAft>
                <a:spcPts val="0"/>
              </a:spcAft>
              <a:buClr>
                <a:srgbClr val="38761D"/>
              </a:buClr>
              <a:buSzPts val="1200"/>
              <a:buFont typeface="Cabin"/>
              <a:buChar char="○"/>
            </a:pPr>
            <a:r>
              <a:rPr lang="en-GB" sz="1200">
                <a:solidFill>
                  <a:srgbClr val="38761D"/>
                </a:solidFill>
                <a:latin typeface="Cabin"/>
                <a:ea typeface="Cabin"/>
                <a:cs typeface="Cabin"/>
                <a:sym typeface="Cabin"/>
              </a:rPr>
              <a:t>The rate of </a:t>
            </a:r>
            <a:r>
              <a:rPr b="1" lang="en-GB" sz="1200">
                <a:solidFill>
                  <a:srgbClr val="38761D"/>
                </a:solidFill>
                <a:latin typeface="Cabin"/>
                <a:ea typeface="Cabin"/>
                <a:cs typeface="Cabin"/>
                <a:sym typeface="Cabin"/>
              </a:rPr>
              <a:t>transmission</a:t>
            </a:r>
            <a:r>
              <a:rPr lang="en-GB" sz="1200">
                <a:solidFill>
                  <a:srgbClr val="38761D"/>
                </a:solidFill>
                <a:latin typeface="Cabin"/>
                <a:ea typeface="Cabin"/>
                <a:cs typeface="Cabin"/>
                <a:sym typeface="Cabin"/>
              </a:rPr>
              <a:t> is the highest in the </a:t>
            </a:r>
            <a:r>
              <a:rPr b="1" lang="en-GB" sz="1200">
                <a:solidFill>
                  <a:srgbClr val="38761D"/>
                </a:solidFill>
                <a:latin typeface="Cabin"/>
                <a:ea typeface="Cabin"/>
                <a:cs typeface="Cabin"/>
                <a:sym typeface="Cabin"/>
              </a:rPr>
              <a:t>3rd trimester</a:t>
            </a:r>
            <a:endParaRPr b="1" sz="1200">
              <a:solidFill>
                <a:srgbClr val="38761D"/>
              </a:solidFill>
              <a:latin typeface="Cabin"/>
              <a:ea typeface="Cabin"/>
              <a:cs typeface="Cabin"/>
              <a:sym typeface="Cabin"/>
            </a:endParaRPr>
          </a:p>
          <a:p>
            <a:pPr indent="-304800" lvl="1" marL="914400" rtl="0" algn="l">
              <a:spcBef>
                <a:spcPts val="0"/>
              </a:spcBef>
              <a:spcAft>
                <a:spcPts val="0"/>
              </a:spcAft>
              <a:buClr>
                <a:srgbClr val="38761D"/>
              </a:buClr>
              <a:buSzPts val="1200"/>
              <a:buFont typeface="Cabin"/>
              <a:buChar char="○"/>
            </a:pPr>
            <a:r>
              <a:rPr lang="en-GB" sz="1200">
                <a:solidFill>
                  <a:srgbClr val="38761D"/>
                </a:solidFill>
                <a:latin typeface="Cabin"/>
                <a:ea typeface="Cabin"/>
                <a:cs typeface="Cabin"/>
                <a:sym typeface="Cabin"/>
              </a:rPr>
              <a:t>Fetal </a:t>
            </a:r>
            <a:r>
              <a:rPr b="1" lang="en-GB" sz="1200">
                <a:solidFill>
                  <a:srgbClr val="38761D"/>
                </a:solidFill>
                <a:latin typeface="Cabin"/>
                <a:ea typeface="Cabin"/>
                <a:cs typeface="Cabin"/>
                <a:sym typeface="Cabin"/>
              </a:rPr>
              <a:t>death</a:t>
            </a:r>
            <a:r>
              <a:rPr lang="en-GB" sz="1200">
                <a:solidFill>
                  <a:srgbClr val="38761D"/>
                </a:solidFill>
                <a:latin typeface="Cabin"/>
                <a:ea typeface="Cabin"/>
                <a:cs typeface="Cabin"/>
                <a:sym typeface="Cabin"/>
              </a:rPr>
              <a:t> higher with infection in </a:t>
            </a:r>
            <a:r>
              <a:rPr b="1" lang="en-GB" sz="1200">
                <a:solidFill>
                  <a:srgbClr val="38761D"/>
                </a:solidFill>
                <a:latin typeface="Cabin"/>
                <a:ea typeface="Cabin"/>
                <a:cs typeface="Cabin"/>
                <a:sym typeface="Cabin"/>
              </a:rPr>
              <a:t>1st trimester</a:t>
            </a:r>
            <a:endParaRPr b="1" sz="1200">
              <a:solidFill>
                <a:srgbClr val="38761D"/>
              </a:solidFill>
              <a:latin typeface="Cabin"/>
              <a:ea typeface="Cabin"/>
              <a:cs typeface="Cabin"/>
              <a:sym typeface="Cabin"/>
            </a:endParaRPr>
          </a:p>
        </p:txBody>
      </p:sp>
      <p:pic>
        <p:nvPicPr>
          <p:cNvPr id="124" name="Google Shape;124;p15"/>
          <p:cNvPicPr preferRelativeResize="0"/>
          <p:nvPr/>
        </p:nvPicPr>
        <p:blipFill>
          <a:blip r:embed="rId4">
            <a:alphaModFix/>
          </a:blip>
          <a:stretch>
            <a:fillRect/>
          </a:stretch>
        </p:blipFill>
        <p:spPr>
          <a:xfrm>
            <a:off x="1416993" y="9965462"/>
            <a:ext cx="1000909" cy="596350"/>
          </a:xfrm>
          <a:prstGeom prst="rect">
            <a:avLst/>
          </a:prstGeom>
          <a:noFill/>
          <a:ln>
            <a:noFill/>
          </a:ln>
        </p:spPr>
      </p:pic>
      <p:pic>
        <p:nvPicPr>
          <p:cNvPr id="125" name="Google Shape;125;p15"/>
          <p:cNvPicPr preferRelativeResize="0"/>
          <p:nvPr/>
        </p:nvPicPr>
        <p:blipFill>
          <a:blip r:embed="rId5">
            <a:alphaModFix/>
          </a:blip>
          <a:stretch>
            <a:fillRect/>
          </a:stretch>
        </p:blipFill>
        <p:spPr>
          <a:xfrm>
            <a:off x="3355200" y="10155573"/>
            <a:ext cx="1159250" cy="447750"/>
          </a:xfrm>
          <a:prstGeom prst="rect">
            <a:avLst/>
          </a:prstGeom>
          <a:noFill/>
          <a:ln>
            <a:noFill/>
          </a:ln>
        </p:spPr>
      </p:pic>
      <p:pic>
        <p:nvPicPr>
          <p:cNvPr id="126" name="Google Shape;126;p15"/>
          <p:cNvPicPr preferRelativeResize="0"/>
          <p:nvPr/>
        </p:nvPicPr>
        <p:blipFill>
          <a:blip r:embed="rId6">
            <a:alphaModFix/>
          </a:blip>
          <a:stretch>
            <a:fillRect/>
          </a:stretch>
        </p:blipFill>
        <p:spPr>
          <a:xfrm>
            <a:off x="5451738" y="10079895"/>
            <a:ext cx="1292450" cy="447749"/>
          </a:xfrm>
          <a:prstGeom prst="rect">
            <a:avLst/>
          </a:prstGeom>
          <a:noFill/>
          <a:ln>
            <a:noFill/>
          </a:ln>
        </p:spPr>
      </p:pic>
      <p:pic>
        <p:nvPicPr>
          <p:cNvPr id="127" name="Google Shape;127;p15"/>
          <p:cNvPicPr preferRelativeResize="0"/>
          <p:nvPr/>
        </p:nvPicPr>
        <p:blipFill>
          <a:blip r:embed="rId7">
            <a:alphaModFix/>
          </a:blip>
          <a:stretch>
            <a:fillRect/>
          </a:stretch>
        </p:blipFill>
        <p:spPr>
          <a:xfrm>
            <a:off x="5574963" y="6279449"/>
            <a:ext cx="1851899" cy="2123258"/>
          </a:xfrm>
          <a:prstGeom prst="rect">
            <a:avLst/>
          </a:prstGeom>
          <a:noFill/>
          <a:ln>
            <a:noFill/>
          </a:ln>
        </p:spPr>
      </p:pic>
      <p:pic>
        <p:nvPicPr>
          <p:cNvPr id="128" name="Google Shape;128;p15"/>
          <p:cNvPicPr preferRelativeResize="0"/>
          <p:nvPr/>
        </p:nvPicPr>
        <p:blipFill rotWithShape="1">
          <a:blip r:embed="rId8">
            <a:alphaModFix/>
          </a:blip>
          <a:srcRect b="0" l="2771" r="0" t="0"/>
          <a:stretch/>
        </p:blipFill>
        <p:spPr>
          <a:xfrm>
            <a:off x="5384051" y="4836890"/>
            <a:ext cx="2042825" cy="1168410"/>
          </a:xfrm>
          <a:prstGeom prst="rect">
            <a:avLst/>
          </a:prstGeom>
          <a:noFill/>
          <a:ln>
            <a:noFill/>
          </a:ln>
        </p:spPr>
      </p:pic>
      <p:sp>
        <p:nvSpPr>
          <p:cNvPr id="129" name="Google Shape;129;p15"/>
          <p:cNvSpPr/>
          <p:nvPr/>
        </p:nvSpPr>
        <p:spPr>
          <a:xfrm flipH="1">
            <a:off x="75" y="11133277"/>
            <a:ext cx="7589400" cy="924600"/>
          </a:xfrm>
          <a:prstGeom prst="snip1Rect">
            <a:avLst>
              <a:gd fmla="val 0" name="adj"/>
            </a:avLst>
          </a:prstGeom>
          <a:noFill/>
          <a:ln cap="flat" cmpd="sng" w="9525">
            <a:solidFill>
              <a:srgbClr val="4C113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38761D"/>
                </a:solidFill>
                <a:latin typeface="Cabin"/>
                <a:ea typeface="Cabin"/>
                <a:cs typeface="Cabin"/>
                <a:sym typeface="Cabin"/>
              </a:rPr>
              <a:t>1- If you do serology for a neonate and find + IgM  it indicates that the fetus has experienced  an infection.</a:t>
            </a:r>
            <a:endParaRPr sz="700">
              <a:solidFill>
                <a:srgbClr val="38761D"/>
              </a:solidFill>
              <a:latin typeface="Cabin"/>
              <a:ea typeface="Cabin"/>
              <a:cs typeface="Cabin"/>
              <a:sym typeface="Cabin"/>
            </a:endParaRPr>
          </a:p>
          <a:p>
            <a:pPr indent="0" lvl="0" marL="0" rtl="0" algn="l">
              <a:spcBef>
                <a:spcPts val="0"/>
              </a:spcBef>
              <a:spcAft>
                <a:spcPts val="0"/>
              </a:spcAft>
              <a:buNone/>
            </a:pPr>
            <a:r>
              <a:rPr lang="en-GB" sz="700">
                <a:solidFill>
                  <a:srgbClr val="38761D"/>
                </a:solidFill>
                <a:latin typeface="Cabin"/>
                <a:ea typeface="Cabin"/>
                <a:cs typeface="Cabin"/>
                <a:sym typeface="Cabin"/>
              </a:rPr>
              <a:t>2- If you do serology for a neonate and find + IgG this doesn’t </a:t>
            </a:r>
            <a:r>
              <a:rPr lang="en-GB" sz="700">
                <a:solidFill>
                  <a:srgbClr val="38761D"/>
                </a:solidFill>
                <a:latin typeface="Cabin"/>
                <a:ea typeface="Cabin"/>
                <a:cs typeface="Cabin"/>
                <a:sym typeface="Cabin"/>
              </a:rPr>
              <a:t>necessarily</a:t>
            </a:r>
            <a:r>
              <a:rPr lang="en-GB" sz="700">
                <a:solidFill>
                  <a:srgbClr val="38761D"/>
                </a:solidFill>
                <a:latin typeface="Cabin"/>
                <a:ea typeface="Cabin"/>
                <a:cs typeface="Cabin"/>
                <a:sym typeface="Cabin"/>
              </a:rPr>
              <a:t> indicate a previous infection, because </a:t>
            </a:r>
            <a:r>
              <a:rPr lang="en-GB" sz="700">
                <a:solidFill>
                  <a:srgbClr val="38761D"/>
                </a:solidFill>
                <a:latin typeface="Cabin"/>
                <a:ea typeface="Cabin"/>
                <a:cs typeface="Cabin"/>
                <a:sym typeface="Cabin"/>
              </a:rPr>
              <a:t>it's</a:t>
            </a:r>
            <a:r>
              <a:rPr lang="en-GB" sz="700">
                <a:solidFill>
                  <a:srgbClr val="38761D"/>
                </a:solidFill>
                <a:latin typeface="Cabin"/>
                <a:ea typeface="Cabin"/>
                <a:cs typeface="Cabin"/>
                <a:sym typeface="Cabin"/>
              </a:rPr>
              <a:t> probably Maternal IgG , IgG can cross the placenta unlike other Abs, so we do the test again after 12 months (Maternal IgG will be  gone),  if positive this indicates  that the fetus has experienced an infection before, if negative he/she hasn’t.</a:t>
            </a:r>
            <a:endParaRPr sz="700">
              <a:solidFill>
                <a:srgbClr val="38761D"/>
              </a:solidFill>
              <a:latin typeface="Cabin"/>
              <a:ea typeface="Cabin"/>
              <a:cs typeface="Cabin"/>
              <a:sym typeface="Cabin"/>
            </a:endParaRPr>
          </a:p>
          <a:p>
            <a:pPr indent="0" lvl="0" marL="0" rtl="0" algn="l">
              <a:spcBef>
                <a:spcPts val="0"/>
              </a:spcBef>
              <a:spcAft>
                <a:spcPts val="0"/>
              </a:spcAft>
              <a:buNone/>
            </a:pPr>
            <a:r>
              <a:rPr lang="en-GB" sz="700">
                <a:solidFill>
                  <a:srgbClr val="38761D"/>
                </a:solidFill>
                <a:latin typeface="Cabin"/>
                <a:ea typeface="Cabin"/>
                <a:cs typeface="Cabin"/>
                <a:sym typeface="Cabin"/>
              </a:rPr>
              <a:t>3- </a:t>
            </a:r>
            <a:r>
              <a:rPr lang="en-GB" sz="700">
                <a:solidFill>
                  <a:srgbClr val="38761D"/>
                </a:solidFill>
                <a:latin typeface="Cabin"/>
                <a:ea typeface="Cabin"/>
                <a:cs typeface="Cabin"/>
                <a:sym typeface="Cabin"/>
              </a:rPr>
              <a:t>Only pregnant mothers with an active primary infection can result in congenital toxoplasmosis; mothers with previous infections mount an immune response that protects the fetus. Pregnant mothers, especially those without previous exposure, are encouraged to avoid cats to prevent congenital toxoplasmosis.</a:t>
            </a:r>
            <a:endParaRPr sz="700">
              <a:solidFill>
                <a:srgbClr val="38761D"/>
              </a:solidFill>
              <a:latin typeface="Cabin"/>
              <a:ea typeface="Cabin"/>
              <a:cs typeface="Cabin"/>
              <a:sym typeface="Cabin"/>
            </a:endParaRPr>
          </a:p>
          <a:p>
            <a:pPr indent="0" lvl="0" marL="0" rtl="0" algn="l">
              <a:spcBef>
                <a:spcPts val="0"/>
              </a:spcBef>
              <a:spcAft>
                <a:spcPts val="0"/>
              </a:spcAft>
              <a:buNone/>
            </a:pPr>
            <a:r>
              <a:rPr lang="en-GB" sz="700">
                <a:solidFill>
                  <a:srgbClr val="38761D"/>
                </a:solidFill>
                <a:latin typeface="Cabin"/>
                <a:ea typeface="Cabin"/>
                <a:cs typeface="Cabin"/>
                <a:sym typeface="Cabin"/>
              </a:rPr>
              <a:t>4-With adequate immune response, tachyzoites(rapidly dividing) will be transformed into bradyzoites(slowly dividing form), but if the host becomes immunocompromised, reactivation will occur and bradyzoites will transform to tachyzoites</a:t>
            </a:r>
            <a:endParaRPr sz="700">
              <a:solidFill>
                <a:srgbClr val="38761D"/>
              </a:solidFill>
              <a:latin typeface="Cabin"/>
              <a:ea typeface="Cabin"/>
              <a:cs typeface="Cabin"/>
              <a:sym typeface="Cabin"/>
            </a:endParaRPr>
          </a:p>
          <a:p>
            <a:pPr indent="0" lvl="0" marL="0" rtl="0" algn="l">
              <a:spcBef>
                <a:spcPts val="0"/>
              </a:spcBef>
              <a:spcAft>
                <a:spcPts val="0"/>
              </a:spcAft>
              <a:buNone/>
            </a:pPr>
            <a:r>
              <a:t/>
            </a:r>
            <a:endParaRPr sz="700">
              <a:solidFill>
                <a:srgbClr val="38761D"/>
              </a:solidFill>
              <a:latin typeface="Cabin"/>
              <a:ea typeface="Cabin"/>
              <a:cs typeface="Cabin"/>
              <a:sym typeface="Cabin"/>
            </a:endParaRPr>
          </a:p>
        </p:txBody>
      </p:sp>
      <p:sp>
        <p:nvSpPr>
          <p:cNvPr id="130" name="Google Shape;130;p15"/>
          <p:cNvSpPr txBox="1"/>
          <p:nvPr/>
        </p:nvSpPr>
        <p:spPr>
          <a:xfrm>
            <a:off x="5665450" y="6007666"/>
            <a:ext cx="15363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CC0000"/>
                </a:solidFill>
                <a:latin typeface="Cabin"/>
                <a:ea typeface="Cabin"/>
                <a:cs typeface="Cabin"/>
                <a:sym typeface="Cabin"/>
              </a:rPr>
              <a:t>Life cycle is I</a:t>
            </a:r>
            <a:r>
              <a:rPr b="1" lang="en-GB" sz="800">
                <a:solidFill>
                  <a:srgbClr val="CC0000"/>
                </a:solidFill>
                <a:latin typeface="Cabin"/>
                <a:ea typeface="Cabin"/>
                <a:cs typeface="Cabin"/>
                <a:sym typeface="Cabin"/>
              </a:rPr>
              <a:t>mportant</a:t>
            </a:r>
            <a:endParaRPr b="1" sz="800">
              <a:solidFill>
                <a:srgbClr val="CC0000"/>
              </a:solidFill>
              <a:latin typeface="Cabin"/>
              <a:ea typeface="Cabin"/>
              <a:cs typeface="Cabin"/>
              <a:sym typeface="Cabin"/>
            </a:endParaRPr>
          </a:p>
        </p:txBody>
      </p:sp>
      <p:cxnSp>
        <p:nvCxnSpPr>
          <p:cNvPr id="131" name="Google Shape;131;p15"/>
          <p:cNvCxnSpPr/>
          <p:nvPr/>
        </p:nvCxnSpPr>
        <p:spPr>
          <a:xfrm>
            <a:off x="4572663" y="9132351"/>
            <a:ext cx="798300" cy="0"/>
          </a:xfrm>
          <a:prstGeom prst="straightConnector1">
            <a:avLst/>
          </a:prstGeom>
          <a:noFill/>
          <a:ln cap="flat" cmpd="sng" w="28575">
            <a:solidFill>
              <a:srgbClr val="4F2F4F"/>
            </a:solidFill>
            <a:prstDash val="solid"/>
            <a:round/>
            <a:headEnd len="med" w="med" type="none"/>
            <a:tailEnd len="med" w="med" type="triangle"/>
          </a:ln>
        </p:spPr>
      </p:cxnSp>
      <p:cxnSp>
        <p:nvCxnSpPr>
          <p:cNvPr id="132" name="Google Shape;132;p15"/>
          <p:cNvCxnSpPr/>
          <p:nvPr/>
        </p:nvCxnSpPr>
        <p:spPr>
          <a:xfrm flipH="1">
            <a:off x="4571313" y="9235257"/>
            <a:ext cx="801000" cy="8400"/>
          </a:xfrm>
          <a:prstGeom prst="straightConnector1">
            <a:avLst/>
          </a:prstGeom>
          <a:noFill/>
          <a:ln cap="flat" cmpd="sng" w="28575">
            <a:solidFill>
              <a:srgbClr val="4F2F4F"/>
            </a:solidFill>
            <a:prstDash val="solid"/>
            <a:round/>
            <a:headEnd len="med" w="med" type="none"/>
            <a:tailEnd len="med" w="med" type="triangle"/>
          </a:ln>
        </p:spPr>
      </p:cxnSp>
      <p:sp>
        <p:nvSpPr>
          <p:cNvPr id="133" name="Google Shape;133;p15"/>
          <p:cNvSpPr txBox="1"/>
          <p:nvPr/>
        </p:nvSpPr>
        <p:spPr>
          <a:xfrm>
            <a:off x="4610050" y="8901694"/>
            <a:ext cx="774000" cy="2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00">
                <a:highlight>
                  <a:srgbClr val="EDE5ED"/>
                </a:highlight>
                <a:latin typeface="Cabin"/>
                <a:ea typeface="Cabin"/>
                <a:cs typeface="Cabin"/>
                <a:sym typeface="Cabin"/>
              </a:rPr>
              <a:t>Immunity + </a:t>
            </a:r>
            <a:endParaRPr b="1" sz="100">
              <a:highlight>
                <a:srgbClr val="EDE5ED"/>
              </a:highlight>
              <a:latin typeface="Cabin"/>
              <a:ea typeface="Cabin"/>
              <a:cs typeface="Cabin"/>
              <a:sym typeface="Cabin"/>
            </a:endParaRPr>
          </a:p>
        </p:txBody>
      </p:sp>
      <p:sp>
        <p:nvSpPr>
          <p:cNvPr id="134" name="Google Shape;134;p15"/>
          <p:cNvSpPr txBox="1"/>
          <p:nvPr/>
        </p:nvSpPr>
        <p:spPr>
          <a:xfrm>
            <a:off x="4718475" y="9164000"/>
            <a:ext cx="652500" cy="2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00">
                <a:highlight>
                  <a:srgbClr val="EDE5ED"/>
                </a:highlight>
                <a:latin typeface="Cabin"/>
                <a:ea typeface="Cabin"/>
                <a:cs typeface="Cabin"/>
                <a:sym typeface="Cabin"/>
              </a:rPr>
              <a:t>Immunity -</a:t>
            </a:r>
            <a:endParaRPr b="1" sz="100">
              <a:highlight>
                <a:srgbClr val="EDE5ED"/>
              </a:highlight>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graphicFrame>
        <p:nvGraphicFramePr>
          <p:cNvPr id="139" name="Google Shape;139;p16"/>
          <p:cNvGraphicFramePr/>
          <p:nvPr/>
        </p:nvGraphicFramePr>
        <p:xfrm>
          <a:off x="264695" y="4620962"/>
          <a:ext cx="3000000" cy="3000000"/>
        </p:xfrm>
        <a:graphic>
          <a:graphicData uri="http://schemas.openxmlformats.org/drawingml/2006/table">
            <a:tbl>
              <a:tblPr>
                <a:noFill/>
                <a:tableStyleId>{96AB0A69-5CF7-4E77-A36A-28E65E2C8EBC}</a:tableStyleId>
              </a:tblPr>
              <a:tblGrid>
                <a:gridCol w="1211450"/>
                <a:gridCol w="1786525"/>
                <a:gridCol w="1575150"/>
                <a:gridCol w="2204975"/>
              </a:tblGrid>
              <a:tr h="393900">
                <a:tc gridSpan="4">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Diagnosis &amp; Treatment</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c hMerge="1"/>
              </a:tr>
              <a:tr h="349825">
                <a:tc rowSpan="3">
                  <a:txBody>
                    <a:bodyPr/>
                    <a:lstStyle/>
                    <a:p>
                      <a:pPr indent="0" lvl="0" marL="0" rtl="0" algn="ctr">
                        <a:spcBef>
                          <a:spcPts val="0"/>
                        </a:spcBef>
                        <a:spcAft>
                          <a:spcPts val="0"/>
                        </a:spcAft>
                        <a:buNone/>
                      </a:pPr>
                      <a:r>
                        <a:rPr b="1" lang="en-GB" sz="1600">
                          <a:solidFill>
                            <a:srgbClr val="FCFCFC"/>
                          </a:solidFill>
                          <a:latin typeface="Cabin"/>
                          <a:ea typeface="Cabin"/>
                          <a:cs typeface="Cabin"/>
                          <a:sym typeface="Cabin"/>
                        </a:rPr>
                        <a:t>Diagnosis</a:t>
                      </a:r>
                      <a:endParaRPr b="1" sz="1600">
                        <a:solidFill>
                          <a:srgbClr val="FCFCFC"/>
                        </a:solidFill>
                        <a:latin typeface="Cabin"/>
                        <a:ea typeface="Cabin"/>
                        <a:cs typeface="Cabin"/>
                        <a:sym typeface="Cabin"/>
                      </a:endParaRPr>
                    </a:p>
                    <a:p>
                      <a:pPr indent="0" lvl="0" marL="0" rtl="0" algn="ctr">
                        <a:spcBef>
                          <a:spcPts val="0"/>
                        </a:spcBef>
                        <a:spcAft>
                          <a:spcPts val="0"/>
                        </a:spcAft>
                        <a:buNone/>
                      </a:pPr>
                      <a:r>
                        <a:t/>
                      </a:r>
                      <a:endParaRPr b="1" sz="1600">
                        <a:solidFill>
                          <a:srgbClr val="FCFCFC"/>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600">
                          <a:solidFill>
                            <a:srgbClr val="4F2F4F"/>
                          </a:solidFill>
                          <a:latin typeface="Cabin"/>
                          <a:ea typeface="Cabin"/>
                          <a:cs typeface="Cabin"/>
                          <a:sym typeface="Cabin"/>
                        </a:rPr>
                        <a:t>Pregnant mother</a:t>
                      </a:r>
                      <a:endParaRPr b="1" sz="1600">
                        <a:solidFill>
                          <a:srgbClr val="4F2F4F"/>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ctr">
                        <a:spcBef>
                          <a:spcPts val="0"/>
                        </a:spcBef>
                        <a:spcAft>
                          <a:spcPts val="0"/>
                        </a:spcAft>
                        <a:buClr>
                          <a:schemeClr val="dk1"/>
                        </a:buClr>
                        <a:buSzPts val="1200"/>
                        <a:buFont typeface="Arial"/>
                        <a:buNone/>
                      </a:pPr>
                      <a:r>
                        <a:rPr b="1" lang="en-GB" sz="1600">
                          <a:solidFill>
                            <a:srgbClr val="4F2F4F"/>
                          </a:solidFill>
                          <a:latin typeface="Cabin"/>
                          <a:ea typeface="Cabin"/>
                          <a:cs typeface="Cabin"/>
                          <a:sym typeface="Cabin"/>
                        </a:rPr>
                        <a:t>Infant</a:t>
                      </a:r>
                      <a:endParaRPr b="1" sz="1600">
                        <a:solidFill>
                          <a:srgbClr val="4F2F4F"/>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hMerge="1"/>
              </a:tr>
              <a:tr h="313125">
                <a:tc vMerge="1"/>
                <a:tc rowSpan="2">
                  <a:txBody>
                    <a:bodyPr/>
                    <a:lstStyle/>
                    <a:p>
                      <a:pPr indent="-330200" lvl="0" marL="508000" rtl="0" algn="l">
                        <a:spcBef>
                          <a:spcPts val="0"/>
                        </a:spcBef>
                        <a:spcAft>
                          <a:spcPts val="0"/>
                        </a:spcAft>
                        <a:buSzPts val="1200"/>
                        <a:buFont typeface="Cabin"/>
                        <a:buChar char="●"/>
                      </a:pPr>
                      <a:r>
                        <a:rPr b="1" lang="en-GB" sz="1200">
                          <a:latin typeface="Cabin"/>
                          <a:ea typeface="Cabin"/>
                          <a:cs typeface="Cabin"/>
                          <a:sym typeface="Cabin"/>
                        </a:rPr>
                        <a:t>Serology</a:t>
                      </a:r>
                      <a:r>
                        <a:rPr b="1" lang="en-GB" sz="1200">
                          <a:solidFill>
                            <a:srgbClr val="4F2F4F"/>
                          </a:solidFill>
                          <a:latin typeface="Cabin"/>
                          <a:ea typeface="Cabin"/>
                          <a:cs typeface="Cabin"/>
                          <a:sym typeface="Cabin"/>
                        </a:rPr>
                        <a:t>:</a:t>
                      </a:r>
                      <a:endParaRPr b="1" sz="1200">
                        <a:solidFill>
                          <a:srgbClr val="4F2F4F"/>
                        </a:solidFill>
                        <a:latin typeface="Cabin"/>
                        <a:ea typeface="Cabin"/>
                        <a:cs typeface="Cabin"/>
                        <a:sym typeface="Cabin"/>
                      </a:endParaRPr>
                    </a:p>
                    <a:p>
                      <a:pPr indent="0" lvl="0" marL="508000" rtl="0" algn="l">
                        <a:spcBef>
                          <a:spcPts val="0"/>
                        </a:spcBef>
                        <a:spcAft>
                          <a:spcPts val="0"/>
                        </a:spcAft>
                        <a:buNone/>
                      </a:pPr>
                      <a:r>
                        <a:rPr lang="en-GB" sz="1200">
                          <a:latin typeface="Cabin"/>
                          <a:ea typeface="Cabin"/>
                          <a:cs typeface="Cabin"/>
                          <a:sym typeface="Cabin"/>
                        </a:rPr>
                        <a:t>-IgM</a:t>
                      </a:r>
                      <a:r>
                        <a:rPr baseline="30000" lang="en-GB" sz="1200">
                          <a:latin typeface="Cabin"/>
                          <a:ea typeface="Cabin"/>
                          <a:cs typeface="Cabin"/>
                          <a:sym typeface="Cabin"/>
                        </a:rPr>
                        <a:t>1 </a:t>
                      </a:r>
                      <a:endParaRPr baseline="30000" sz="1200">
                        <a:latin typeface="Cabin"/>
                        <a:ea typeface="Cabin"/>
                        <a:cs typeface="Cabin"/>
                        <a:sym typeface="Cabin"/>
                      </a:endParaRPr>
                    </a:p>
                    <a:p>
                      <a:pPr indent="0" lvl="0" marL="508000" rtl="0" algn="l">
                        <a:spcBef>
                          <a:spcPts val="0"/>
                        </a:spcBef>
                        <a:spcAft>
                          <a:spcPts val="0"/>
                        </a:spcAft>
                        <a:buNone/>
                      </a:pPr>
                      <a:r>
                        <a:rPr lang="en-GB" sz="1200">
                          <a:latin typeface="Cabin"/>
                          <a:ea typeface="Cabin"/>
                          <a:cs typeface="Cabin"/>
                          <a:sym typeface="Cabin"/>
                        </a:rPr>
                        <a:t>-IgG</a:t>
                      </a:r>
                      <a:r>
                        <a:rPr baseline="30000" lang="en-GB" sz="1200">
                          <a:latin typeface="Cabin"/>
                          <a:ea typeface="Cabin"/>
                          <a:cs typeface="Cabin"/>
                          <a:sym typeface="Cabin"/>
                        </a:rPr>
                        <a:t>2</a:t>
                      </a:r>
                      <a:endParaRPr baseline="30000" sz="1200">
                        <a:latin typeface="Cabin"/>
                        <a:ea typeface="Cabin"/>
                        <a:cs typeface="Cabin"/>
                        <a:sym typeface="Cabin"/>
                      </a:endParaRPr>
                    </a:p>
                    <a:p>
                      <a:pPr indent="0" lvl="0" marL="508000" rtl="0" algn="l">
                        <a:spcBef>
                          <a:spcPts val="0"/>
                        </a:spcBef>
                        <a:spcAft>
                          <a:spcPts val="0"/>
                        </a:spcAft>
                        <a:buNone/>
                      </a:pPr>
                      <a:r>
                        <a:rPr b="1" lang="en-GB" sz="1200">
                          <a:solidFill>
                            <a:srgbClr val="CC0000"/>
                          </a:solidFill>
                          <a:latin typeface="Cabin"/>
                          <a:ea typeface="Cabin"/>
                          <a:cs typeface="Cabin"/>
                          <a:sym typeface="Cabin"/>
                        </a:rPr>
                        <a:t>-IgG avidity</a:t>
                      </a:r>
                      <a:r>
                        <a:rPr b="1" baseline="30000" lang="en-GB" sz="1200">
                          <a:solidFill>
                            <a:srgbClr val="CC0000"/>
                          </a:solidFill>
                          <a:latin typeface="Cabin"/>
                          <a:ea typeface="Cabin"/>
                          <a:cs typeface="Cabin"/>
                          <a:sym typeface="Cabin"/>
                        </a:rPr>
                        <a:t>3</a:t>
                      </a:r>
                      <a:endParaRPr b="1" baseline="30000" sz="1200">
                        <a:solidFill>
                          <a:srgbClr val="CC0000"/>
                        </a:solidFill>
                        <a:latin typeface="Cabin"/>
                        <a:ea typeface="Cabin"/>
                        <a:cs typeface="Cabin"/>
                        <a:sym typeface="Cabin"/>
                      </a:endParaRPr>
                    </a:p>
                    <a:p>
                      <a:pPr indent="0" lvl="0" marL="508000" rtl="0" algn="l">
                        <a:spcBef>
                          <a:spcPts val="0"/>
                        </a:spcBef>
                        <a:spcAft>
                          <a:spcPts val="0"/>
                        </a:spcAft>
                        <a:buNone/>
                      </a:pPr>
                      <a:r>
                        <a:rPr lang="en-GB" sz="1200">
                          <a:latin typeface="Cabin"/>
                          <a:ea typeface="Cabin"/>
                          <a:cs typeface="Cabin"/>
                          <a:sym typeface="Cabin"/>
                        </a:rPr>
                        <a:t>-IgG seroconversion</a:t>
                      </a:r>
                      <a:r>
                        <a:rPr baseline="30000" lang="en-GB" sz="1200">
                          <a:latin typeface="Cabin"/>
                          <a:ea typeface="Cabin"/>
                          <a:cs typeface="Cabin"/>
                          <a:sym typeface="Cabin"/>
                        </a:rPr>
                        <a:t>4 </a:t>
                      </a:r>
                      <a:r>
                        <a:rPr lang="en-GB" sz="1200">
                          <a:latin typeface="Cabin"/>
                          <a:ea typeface="Cabin"/>
                          <a:cs typeface="Cabin"/>
                          <a:sym typeface="Cabin"/>
                        </a:rPr>
                        <a:t>compared to booking blood.</a:t>
                      </a:r>
                      <a:endParaRPr sz="1200">
                        <a:solidFill>
                          <a:srgbClr val="999999"/>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300">
                          <a:latin typeface="Cabin"/>
                          <a:ea typeface="Cabin"/>
                          <a:cs typeface="Cabin"/>
                          <a:sym typeface="Cabin"/>
                        </a:rPr>
                        <a:t>Prenatal</a:t>
                      </a:r>
                      <a:endParaRPr b="1" sz="13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c>
                  <a:txBody>
                    <a:bodyPr/>
                    <a:lstStyle/>
                    <a:p>
                      <a:pPr indent="0" lvl="0" marL="0" rtl="0" algn="ctr">
                        <a:spcBef>
                          <a:spcPts val="0"/>
                        </a:spcBef>
                        <a:spcAft>
                          <a:spcPts val="0"/>
                        </a:spcAft>
                        <a:buNone/>
                      </a:pPr>
                      <a:r>
                        <a:rPr b="1" lang="en-GB" sz="1300">
                          <a:latin typeface="Cabin"/>
                          <a:ea typeface="Cabin"/>
                          <a:cs typeface="Cabin"/>
                          <a:sym typeface="Cabin"/>
                        </a:rPr>
                        <a:t>Postnatal/Newborn</a:t>
                      </a:r>
                      <a:endParaRPr b="1" sz="13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r>
              <a:tr h="2030050">
                <a:tc vMerge="1"/>
                <a:tc vMerge="1"/>
                <a:tc>
                  <a:txBody>
                    <a:bodyPr/>
                    <a:lstStyle/>
                    <a:p>
                      <a:pPr indent="-330200" lvl="0" marL="508000" rtl="0" algn="l">
                        <a:spcBef>
                          <a:spcPts val="0"/>
                        </a:spcBef>
                        <a:spcAft>
                          <a:spcPts val="0"/>
                        </a:spcAft>
                        <a:buSzPts val="1200"/>
                        <a:buFont typeface="Cabin"/>
                        <a:buChar char="●"/>
                      </a:pPr>
                      <a:r>
                        <a:rPr b="1" lang="en-GB" sz="1200">
                          <a:latin typeface="Cabin"/>
                          <a:ea typeface="Cabin"/>
                          <a:cs typeface="Cabin"/>
                          <a:sym typeface="Cabin"/>
                        </a:rPr>
                        <a:t>Serial ultrasound.</a:t>
                      </a:r>
                      <a:r>
                        <a:rPr b="1" lang="en-GB" sz="1200">
                          <a:solidFill>
                            <a:schemeClr val="dk1"/>
                          </a:solidFill>
                          <a:latin typeface="Cabin"/>
                          <a:ea typeface="Cabin"/>
                          <a:cs typeface="Cabin"/>
                          <a:sym typeface="Cabin"/>
                        </a:rPr>
                        <a:t> </a:t>
                      </a:r>
                      <a:r>
                        <a:rPr lang="en-GB" sz="1200">
                          <a:solidFill>
                            <a:srgbClr val="38761D"/>
                          </a:solidFill>
                          <a:latin typeface="Cabin"/>
                          <a:ea typeface="Cabin"/>
                          <a:cs typeface="Cabin"/>
                          <a:sym typeface="Cabin"/>
                        </a:rPr>
                        <a:t>To detect sign of congenital infection </a:t>
                      </a:r>
                      <a:endParaRPr sz="1200">
                        <a:solidFill>
                          <a:srgbClr val="38761D"/>
                        </a:solidFill>
                        <a:latin typeface="Cabin"/>
                        <a:ea typeface="Cabin"/>
                        <a:cs typeface="Cabin"/>
                        <a:sym typeface="Cabin"/>
                      </a:endParaRPr>
                    </a:p>
                    <a:p>
                      <a:pPr indent="0" lvl="0" marL="508000" rtl="0" algn="l">
                        <a:spcBef>
                          <a:spcPts val="0"/>
                        </a:spcBef>
                        <a:spcAft>
                          <a:spcPts val="0"/>
                        </a:spcAft>
                        <a:buNone/>
                      </a:pPr>
                      <a:r>
                        <a:t/>
                      </a:r>
                      <a:endParaRPr sz="600">
                        <a:solidFill>
                          <a:srgbClr val="38761D"/>
                        </a:solidFill>
                        <a:latin typeface="Cabin"/>
                        <a:ea typeface="Cabin"/>
                        <a:cs typeface="Cabin"/>
                        <a:sym typeface="Cabin"/>
                      </a:endParaRPr>
                    </a:p>
                    <a:p>
                      <a:pPr indent="-330200" lvl="0" marL="508000" rtl="0" algn="l">
                        <a:spcBef>
                          <a:spcPts val="0"/>
                        </a:spcBef>
                        <a:spcAft>
                          <a:spcPts val="0"/>
                        </a:spcAft>
                        <a:buSzPts val="1200"/>
                        <a:buFont typeface="Cabin"/>
                        <a:buChar char="●"/>
                      </a:pPr>
                      <a:r>
                        <a:rPr b="1" lang="en-GB" sz="1200">
                          <a:latin typeface="Cabin"/>
                          <a:ea typeface="Cabin"/>
                          <a:cs typeface="Cabin"/>
                          <a:sym typeface="Cabin"/>
                        </a:rPr>
                        <a:t>PCR</a:t>
                      </a:r>
                      <a:r>
                        <a:rPr lang="en-GB" sz="1200">
                          <a:latin typeface="Cabin"/>
                          <a:ea typeface="Cabin"/>
                          <a:cs typeface="Cabin"/>
                          <a:sym typeface="Cabin"/>
                        </a:rPr>
                        <a:t>.</a:t>
                      </a:r>
                      <a:r>
                        <a:rPr lang="en-GB" sz="1200">
                          <a:solidFill>
                            <a:srgbClr val="38761D"/>
                          </a:solidFill>
                          <a:latin typeface="Cabin"/>
                          <a:ea typeface="Cabin"/>
                          <a:cs typeface="Cabin"/>
                          <a:sym typeface="Cabin"/>
                        </a:rPr>
                        <a:t>It is the definitive dx </a:t>
                      </a:r>
                      <a:endParaRPr sz="1200">
                        <a:solidFill>
                          <a:srgbClr val="38761D"/>
                        </a:solidFill>
                        <a:latin typeface="Cabin"/>
                        <a:ea typeface="Cabin"/>
                        <a:cs typeface="Cabin"/>
                        <a:sym typeface="Cabin"/>
                      </a:endParaRPr>
                    </a:p>
                    <a:p>
                      <a:pPr indent="0" lvl="0" marL="0" rtl="0" algn="l">
                        <a:spcBef>
                          <a:spcPts val="0"/>
                        </a:spcBef>
                        <a:spcAft>
                          <a:spcPts val="0"/>
                        </a:spcAft>
                        <a:buNone/>
                      </a:pPr>
                      <a:r>
                        <a:t/>
                      </a:r>
                      <a:endParaRPr sz="600">
                        <a:solidFill>
                          <a:srgbClr val="38761D"/>
                        </a:solidFill>
                        <a:latin typeface="Cabin"/>
                        <a:ea typeface="Cabin"/>
                        <a:cs typeface="Cabin"/>
                        <a:sym typeface="Cabin"/>
                      </a:endParaRPr>
                    </a:p>
                    <a:p>
                      <a:pPr indent="-330200" lvl="0" marL="508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Culture.</a:t>
                      </a:r>
                      <a:endParaRPr sz="1200">
                        <a:solidFill>
                          <a:schemeClr val="dk1"/>
                        </a:solidFill>
                        <a:latin typeface="Cabin"/>
                        <a:ea typeface="Cabin"/>
                        <a:cs typeface="Cabin"/>
                        <a:sym typeface="Cabin"/>
                      </a:endParaRPr>
                    </a:p>
                    <a:p>
                      <a:pPr indent="0" lvl="0" marL="508000" rtl="0" algn="l">
                        <a:spcBef>
                          <a:spcPts val="0"/>
                        </a:spcBef>
                        <a:spcAft>
                          <a:spcPts val="0"/>
                        </a:spcAft>
                        <a:buNone/>
                      </a:pPr>
                      <a:r>
                        <a:t/>
                      </a:r>
                      <a:endParaRPr sz="12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None/>
                      </a:pPr>
                      <a:r>
                        <a:rPr b="1" lang="en-GB" sz="1300">
                          <a:latin typeface="Cabin"/>
                          <a:ea typeface="Cabin"/>
                          <a:cs typeface="Cabin"/>
                          <a:sym typeface="Cabin"/>
                        </a:rPr>
                        <a:t>1- </a:t>
                      </a:r>
                      <a:r>
                        <a:rPr b="1" lang="en-GB" sz="1200">
                          <a:latin typeface="Cabin"/>
                          <a:ea typeface="Cabin"/>
                          <a:cs typeface="Cabin"/>
                          <a:sym typeface="Cabin"/>
                        </a:rPr>
                        <a:t>Serology:</a:t>
                      </a:r>
                      <a:endParaRPr b="1"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IgM</a:t>
                      </a:r>
                      <a:r>
                        <a:rPr lang="en-GB" sz="1200">
                          <a:solidFill>
                            <a:srgbClr val="38761D"/>
                          </a:solidFill>
                          <a:latin typeface="Cabin"/>
                          <a:ea typeface="Cabin"/>
                          <a:cs typeface="Cabin"/>
                          <a:sym typeface="Cabin"/>
                        </a:rPr>
                        <a:t> </a:t>
                      </a:r>
                      <a:endParaRPr sz="1200">
                        <a:solidFill>
                          <a:srgbClr val="38761D"/>
                        </a:solidFill>
                        <a:latin typeface="Cabin"/>
                        <a:ea typeface="Cabin"/>
                        <a:cs typeface="Cabin"/>
                        <a:sym typeface="Cabin"/>
                      </a:endParaRPr>
                    </a:p>
                    <a:p>
                      <a:pPr indent="0" lvl="0" marL="0" rtl="0" algn="l">
                        <a:spcBef>
                          <a:spcPts val="0"/>
                        </a:spcBef>
                        <a:spcAft>
                          <a:spcPts val="0"/>
                        </a:spcAft>
                        <a:buNone/>
                      </a:pPr>
                      <a:r>
                        <a:rPr lang="en-GB" sz="1200">
                          <a:solidFill>
                            <a:srgbClr val="38761D"/>
                          </a:solidFill>
                          <a:latin typeface="Cabin"/>
                          <a:ea typeface="Cabin"/>
                          <a:cs typeface="Cabin"/>
                          <a:sym typeface="Cabin"/>
                        </a:rPr>
                        <a:t>Note: -ve result does not exclude infection</a:t>
                      </a:r>
                      <a:endParaRPr sz="1200">
                        <a:solidFill>
                          <a:srgbClr val="38761D"/>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t>
                      </a:r>
                      <a:r>
                        <a:rPr b="1" lang="en-GB" sz="1200">
                          <a:solidFill>
                            <a:srgbClr val="CC0000"/>
                          </a:solidFill>
                          <a:latin typeface="Cabin"/>
                          <a:ea typeface="Cabin"/>
                          <a:cs typeface="Cabin"/>
                          <a:sym typeface="Cabin"/>
                        </a:rPr>
                        <a:t>High IgG or persistently +ve &gt; 12 months.</a:t>
                      </a:r>
                      <a:endParaRPr b="1" sz="1200">
                        <a:solidFill>
                          <a:srgbClr val="CC0000"/>
                        </a:solidFill>
                        <a:latin typeface="Cabin"/>
                        <a:ea typeface="Cabin"/>
                        <a:cs typeface="Cabin"/>
                        <a:sym typeface="Cabin"/>
                      </a:endParaRPr>
                    </a:p>
                    <a:p>
                      <a:pPr indent="0" lvl="0" marL="0" rtl="0" algn="l">
                        <a:spcBef>
                          <a:spcPts val="0"/>
                        </a:spcBef>
                        <a:spcAft>
                          <a:spcPts val="0"/>
                        </a:spcAft>
                        <a:buNone/>
                      </a:pPr>
                      <a:r>
                        <a:t/>
                      </a:r>
                      <a:endParaRPr b="1" sz="600">
                        <a:solidFill>
                          <a:srgbClr val="CC0000"/>
                        </a:solidFill>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2- PCR</a:t>
                      </a:r>
                      <a:endParaRPr b="1" sz="1200">
                        <a:latin typeface="Cabin"/>
                        <a:ea typeface="Cabin"/>
                        <a:cs typeface="Cabin"/>
                        <a:sym typeface="Cabin"/>
                      </a:endParaRPr>
                    </a:p>
                    <a:p>
                      <a:pPr indent="0" lvl="0" marL="0" rtl="0" algn="l">
                        <a:spcBef>
                          <a:spcPts val="0"/>
                        </a:spcBef>
                        <a:spcAft>
                          <a:spcPts val="0"/>
                        </a:spcAft>
                        <a:buNone/>
                      </a:pPr>
                      <a:r>
                        <a:t/>
                      </a:r>
                      <a:endParaRPr b="1" sz="6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3- Culture</a:t>
                      </a:r>
                      <a:endParaRPr b="1" sz="1200">
                        <a:latin typeface="Cabin"/>
                        <a:ea typeface="Cabin"/>
                        <a:cs typeface="Cabin"/>
                        <a:sym typeface="Cabin"/>
                      </a:endParaRPr>
                    </a:p>
                    <a:p>
                      <a:pPr indent="0" lvl="0" marL="0" rtl="0" algn="l">
                        <a:spcBef>
                          <a:spcPts val="0"/>
                        </a:spcBef>
                        <a:spcAft>
                          <a:spcPts val="0"/>
                        </a:spcAft>
                        <a:buNone/>
                      </a:pPr>
                      <a:r>
                        <a:t/>
                      </a:r>
                      <a:endParaRPr b="1" sz="6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4- Evaluation of infant e.g. neuroimaging</a:t>
                      </a:r>
                      <a:endParaRPr b="1" sz="12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1128275">
                <a:tc>
                  <a:txBody>
                    <a:bodyPr/>
                    <a:lstStyle/>
                    <a:p>
                      <a:pPr indent="0" lvl="0" marL="0" rtl="0" algn="ctr">
                        <a:spcBef>
                          <a:spcPts val="0"/>
                        </a:spcBef>
                        <a:spcAft>
                          <a:spcPts val="0"/>
                        </a:spcAft>
                        <a:buNone/>
                      </a:pPr>
                      <a:r>
                        <a:rPr b="1" lang="en-GB" sz="1600">
                          <a:solidFill>
                            <a:srgbClr val="FCFCFC"/>
                          </a:solidFill>
                          <a:latin typeface="Cabin"/>
                          <a:ea typeface="Cabin"/>
                          <a:cs typeface="Cabin"/>
                          <a:sym typeface="Cabin"/>
                        </a:rPr>
                        <a:t>Treatment</a:t>
                      </a:r>
                      <a:endParaRPr b="1" sz="1600">
                        <a:solidFill>
                          <a:srgbClr val="FCFCFC"/>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336550" lvl="0" marL="508000" rtl="0" algn="l">
                        <a:spcBef>
                          <a:spcPts val="0"/>
                        </a:spcBef>
                        <a:spcAft>
                          <a:spcPts val="0"/>
                        </a:spcAft>
                        <a:buSzPts val="1300"/>
                        <a:buFont typeface="Cabin"/>
                        <a:buChar char="●"/>
                      </a:pPr>
                      <a:r>
                        <a:rPr b="1" lang="en-GB" sz="1300">
                          <a:solidFill>
                            <a:srgbClr val="CC0000"/>
                          </a:solidFill>
                          <a:latin typeface="Cabin"/>
                          <a:ea typeface="Cabin"/>
                          <a:cs typeface="Cabin"/>
                          <a:sym typeface="Cabin"/>
                        </a:rPr>
                        <a:t>Spiramycin</a:t>
                      </a:r>
                      <a:r>
                        <a:rPr lang="en-GB" sz="1300">
                          <a:latin typeface="Cabin"/>
                          <a:ea typeface="Cabin"/>
                          <a:cs typeface="Cabin"/>
                          <a:sym typeface="Cabin"/>
                        </a:rPr>
                        <a:t> </a:t>
                      </a:r>
                      <a:r>
                        <a:rPr lang="en-GB" sz="1100">
                          <a:solidFill>
                            <a:srgbClr val="38761D"/>
                          </a:solidFill>
                          <a:latin typeface="Cabin"/>
                          <a:ea typeface="Cabin"/>
                          <a:cs typeface="Cabin"/>
                          <a:sym typeface="Cabin"/>
                        </a:rPr>
                        <a:t>macrolide used to treat pregnant women and to </a:t>
                      </a:r>
                      <a:r>
                        <a:rPr b="1" lang="en-GB" sz="1100">
                          <a:solidFill>
                            <a:srgbClr val="38761D"/>
                          </a:solidFill>
                          <a:latin typeface="Cabin"/>
                          <a:ea typeface="Cabin"/>
                          <a:cs typeface="Cabin"/>
                          <a:sym typeface="Cabin"/>
                        </a:rPr>
                        <a:t>prevent</a:t>
                      </a:r>
                      <a:r>
                        <a:rPr lang="en-GB" sz="1100">
                          <a:solidFill>
                            <a:srgbClr val="38761D"/>
                          </a:solidFill>
                          <a:latin typeface="Cabin"/>
                          <a:ea typeface="Cabin"/>
                          <a:cs typeface="Cabin"/>
                          <a:sym typeface="Cabin"/>
                        </a:rPr>
                        <a:t> the transmission of toxoplasma to the fetus but it does </a:t>
                      </a:r>
                      <a:r>
                        <a:rPr b="1" lang="en-GB" sz="1100">
                          <a:solidFill>
                            <a:srgbClr val="38761D"/>
                          </a:solidFill>
                          <a:latin typeface="Cabin"/>
                          <a:ea typeface="Cabin"/>
                          <a:cs typeface="Cabin"/>
                          <a:sym typeface="Cabin"/>
                        </a:rPr>
                        <a:t>not</a:t>
                      </a:r>
                      <a:r>
                        <a:rPr lang="en-GB" sz="1100">
                          <a:solidFill>
                            <a:srgbClr val="38761D"/>
                          </a:solidFill>
                          <a:latin typeface="Cabin"/>
                          <a:ea typeface="Cabin"/>
                          <a:cs typeface="Cabin"/>
                          <a:sym typeface="Cabin"/>
                        </a:rPr>
                        <a:t> treat the fetus if the infection has already occurred</a:t>
                      </a:r>
                      <a:endParaRPr sz="1100">
                        <a:solidFill>
                          <a:srgbClr val="38761D"/>
                        </a:solidFill>
                        <a:latin typeface="Cabin"/>
                        <a:ea typeface="Cabin"/>
                        <a:cs typeface="Cabin"/>
                        <a:sym typeface="Cabin"/>
                      </a:endParaRPr>
                    </a:p>
                    <a:p>
                      <a:pPr indent="-336550" lvl="0" marL="508000" rtl="0" algn="l">
                        <a:spcBef>
                          <a:spcPts val="0"/>
                        </a:spcBef>
                        <a:spcAft>
                          <a:spcPts val="0"/>
                        </a:spcAft>
                        <a:buSzPts val="1300"/>
                        <a:buFont typeface="Cabin"/>
                        <a:buChar char="●"/>
                      </a:pPr>
                      <a:r>
                        <a:rPr lang="en-GB" sz="1300">
                          <a:latin typeface="Cabin"/>
                          <a:ea typeface="Cabin"/>
                          <a:cs typeface="Cabin"/>
                          <a:sym typeface="Cabin"/>
                        </a:rPr>
                        <a:t>Pyrimethamine and sulfadiazine</a:t>
                      </a:r>
                      <a:r>
                        <a:rPr lang="en-GB" sz="1300">
                          <a:solidFill>
                            <a:srgbClr val="38761D"/>
                          </a:solidFill>
                          <a:latin typeface="Cabin"/>
                          <a:ea typeface="Cabin"/>
                          <a:cs typeface="Cabin"/>
                          <a:sym typeface="Cabin"/>
                        </a:rPr>
                        <a:t> </a:t>
                      </a:r>
                      <a:r>
                        <a:rPr lang="en-GB" sz="1100">
                          <a:solidFill>
                            <a:srgbClr val="38761D"/>
                          </a:solidFill>
                          <a:latin typeface="Cabin"/>
                          <a:ea typeface="Cabin"/>
                          <a:cs typeface="Cabin"/>
                          <a:sym typeface="Cabin"/>
                        </a:rPr>
                        <a:t>use if fetal infection is </a:t>
                      </a:r>
                      <a:r>
                        <a:rPr b="1" lang="en-GB" sz="1100">
                          <a:solidFill>
                            <a:srgbClr val="38761D"/>
                          </a:solidFill>
                          <a:latin typeface="Cabin"/>
                          <a:ea typeface="Cabin"/>
                          <a:cs typeface="Cabin"/>
                          <a:sym typeface="Cabin"/>
                        </a:rPr>
                        <a:t>confirmed</a:t>
                      </a:r>
                      <a:r>
                        <a:rPr lang="en-GB" sz="1100">
                          <a:solidFill>
                            <a:srgbClr val="38761D"/>
                          </a:solidFill>
                          <a:latin typeface="Cabin"/>
                          <a:ea typeface="Cabin"/>
                          <a:cs typeface="Cabin"/>
                          <a:sym typeface="Cabin"/>
                        </a:rPr>
                        <a:t> or maternal infection occurred in</a:t>
                      </a:r>
                      <a:r>
                        <a:rPr lang="en-GB" sz="1100">
                          <a:solidFill>
                            <a:srgbClr val="6AA84F"/>
                          </a:solidFill>
                          <a:latin typeface="Cabin"/>
                          <a:ea typeface="Cabin"/>
                          <a:cs typeface="Cabin"/>
                          <a:sym typeface="Cabin"/>
                        </a:rPr>
                        <a:t> </a:t>
                      </a:r>
                      <a:r>
                        <a:rPr b="1" lang="en-GB" sz="1100">
                          <a:solidFill>
                            <a:srgbClr val="38761D"/>
                          </a:solidFill>
                          <a:latin typeface="Cabin"/>
                          <a:ea typeface="Cabin"/>
                          <a:cs typeface="Cabin"/>
                          <a:sym typeface="Cabin"/>
                        </a:rPr>
                        <a:t>3rd trimester</a:t>
                      </a:r>
                      <a:r>
                        <a:rPr lang="en-GB" sz="1100">
                          <a:solidFill>
                            <a:srgbClr val="38761D"/>
                          </a:solidFill>
                          <a:latin typeface="Cabin"/>
                          <a:ea typeface="Cabin"/>
                          <a:cs typeface="Cabin"/>
                          <a:sym typeface="Cabin"/>
                        </a:rPr>
                        <a:t> .Treatment should be shifted to this combination and continued until delivery.After delivery neonate should receive this combination for 1 year.</a:t>
                      </a:r>
                      <a:endParaRPr sz="1100">
                        <a:solidFill>
                          <a:srgbClr val="38761D"/>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r h="717025">
                <a:tc>
                  <a:txBody>
                    <a:bodyPr/>
                    <a:lstStyle/>
                    <a:p>
                      <a:pPr indent="0" lvl="0" marL="0" rtl="0" algn="ctr">
                        <a:spcBef>
                          <a:spcPts val="0"/>
                        </a:spcBef>
                        <a:spcAft>
                          <a:spcPts val="0"/>
                        </a:spcAft>
                        <a:buNone/>
                      </a:pPr>
                      <a:r>
                        <a:rPr b="1" lang="en-GB" sz="1600">
                          <a:solidFill>
                            <a:srgbClr val="FCFCFC"/>
                          </a:solidFill>
                          <a:latin typeface="Cabin"/>
                          <a:ea typeface="Cabin"/>
                          <a:cs typeface="Cabin"/>
                          <a:sym typeface="Cabin"/>
                        </a:rPr>
                        <a:t>Prevention</a:t>
                      </a:r>
                      <a:endParaRPr b="1" sz="1600">
                        <a:solidFill>
                          <a:srgbClr val="FCFCFC"/>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0" lvl="0" marL="0" rtl="0" algn="l">
                        <a:spcBef>
                          <a:spcPts val="0"/>
                        </a:spcBef>
                        <a:spcAft>
                          <a:spcPts val="0"/>
                        </a:spcAft>
                        <a:buNone/>
                      </a:pPr>
                      <a:r>
                        <a:rPr b="1" lang="en-GB" sz="1200">
                          <a:latin typeface="Cabin"/>
                          <a:ea typeface="Cabin"/>
                          <a:cs typeface="Cabin"/>
                          <a:sym typeface="Cabin"/>
                        </a:rPr>
                        <a:t>1- Avoid: </a:t>
                      </a:r>
                      <a:r>
                        <a:rPr lang="en-GB" sz="1200">
                          <a:latin typeface="Cabin"/>
                          <a:ea typeface="Cabin"/>
                          <a:cs typeface="Cabin"/>
                          <a:sym typeface="Cabin"/>
                        </a:rPr>
                        <a:t>Exposure to cat feces.</a:t>
                      </a:r>
                      <a:endParaRPr sz="12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2- Wash:</a:t>
                      </a:r>
                      <a:r>
                        <a:rPr lang="en-GB" sz="1200">
                          <a:latin typeface="Cabin"/>
                          <a:ea typeface="Cabin"/>
                          <a:cs typeface="Cabin"/>
                          <a:sym typeface="Cabin"/>
                        </a:rPr>
                        <a:t> - Hands with soap and water. - Fruits/vegetables - Surfaces that touched fruits/vegetables/raw meat.</a:t>
                      </a:r>
                      <a:endParaRPr sz="12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3- Cook: </a:t>
                      </a:r>
                      <a:r>
                        <a:rPr lang="en-GB" sz="1200">
                          <a:latin typeface="Cabin"/>
                          <a:ea typeface="Cabin"/>
                          <a:cs typeface="Cabin"/>
                          <a:sym typeface="Cabin"/>
                        </a:rPr>
                        <a:t>all meats thoroughly.</a:t>
                      </a:r>
                      <a:endParaRPr sz="12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bl>
          </a:graphicData>
        </a:graphic>
      </p:graphicFrame>
      <p:sp>
        <p:nvSpPr>
          <p:cNvPr id="140" name="Google Shape;140;p16"/>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41" name="Google Shape;141;p16"/>
          <p:cNvSpPr/>
          <p:nvPr/>
        </p:nvSpPr>
        <p:spPr>
          <a:xfrm flipH="1" rot="-7894904">
            <a:off x="6718975" y="-160879"/>
            <a:ext cx="1295037" cy="727429"/>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4F2F4F"/>
              </a:solidFill>
              <a:latin typeface="Cabin"/>
              <a:ea typeface="Cabin"/>
              <a:cs typeface="Cabin"/>
              <a:sym typeface="Cabin"/>
            </a:endParaRPr>
          </a:p>
        </p:txBody>
      </p:sp>
      <p:sp>
        <p:nvSpPr>
          <p:cNvPr id="142" name="Google Shape;142;p16"/>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3</a:t>
            </a:r>
            <a:endParaRPr b="1" sz="1800">
              <a:solidFill>
                <a:srgbClr val="FFFFFF"/>
              </a:solidFill>
              <a:latin typeface="Cabin"/>
              <a:ea typeface="Cabin"/>
              <a:cs typeface="Cabin"/>
              <a:sym typeface="Cabin"/>
            </a:endParaRPr>
          </a:p>
        </p:txBody>
      </p:sp>
      <p:sp>
        <p:nvSpPr>
          <p:cNvPr id="143" name="Google Shape;143;p16"/>
          <p:cNvSpPr/>
          <p:nvPr/>
        </p:nvSpPr>
        <p:spPr>
          <a:xfrm flipH="1">
            <a:off x="5350" y="10972625"/>
            <a:ext cx="7589400" cy="10872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1- </a:t>
            </a:r>
            <a:r>
              <a:rPr b="1" lang="en-GB" sz="800">
                <a:solidFill>
                  <a:srgbClr val="CC0000"/>
                </a:solidFill>
                <a:latin typeface="Cabin"/>
                <a:ea typeface="Cabin"/>
                <a:cs typeface="Cabin"/>
                <a:sym typeface="Cabin"/>
              </a:rPr>
              <a:t>IgM-specific antibodies(Marker of acute infection) can be detected 2 weeks after infection (IgG-specific antibodies usually are negative during this period)</a:t>
            </a:r>
            <a:r>
              <a:rPr b="1" lang="en-GB" sz="800">
                <a:solidFill>
                  <a:srgbClr val="38761D"/>
                </a:solidFill>
                <a:latin typeface="Cabin"/>
                <a:ea typeface="Cabin"/>
                <a:cs typeface="Cabin"/>
                <a:sym typeface="Cabin"/>
              </a:rPr>
              <a:t>,</a:t>
            </a:r>
            <a:r>
              <a:rPr lang="en-GB" sz="800">
                <a:solidFill>
                  <a:srgbClr val="38761D"/>
                </a:solidFill>
                <a:latin typeface="Cabin"/>
                <a:ea typeface="Cabin"/>
                <a:cs typeface="Cabin"/>
                <a:sym typeface="Cabin"/>
              </a:rPr>
              <a:t> achieve peak concentrations in 1 month, decrease thereafter, and usually become undetectable within 6 to 9 months.</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2- IgG-specific antibodies(Marker of chronic infection/immunity) achieve a peak concentration 3 to 5 months after infection and remain positive indefinitely. The vast majority of patients will have low-positive IgG antibody titers 6 months after the acute infection.</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3-</a:t>
            </a:r>
            <a:r>
              <a:rPr lang="en-GB" sz="800">
                <a:solidFill>
                  <a:srgbClr val="6AA84F"/>
                </a:solidFill>
                <a:latin typeface="Cabin"/>
                <a:ea typeface="Cabin"/>
                <a:cs typeface="Cabin"/>
                <a:sym typeface="Cabin"/>
              </a:rPr>
              <a:t> </a:t>
            </a:r>
            <a:r>
              <a:rPr b="1" lang="en-GB" sz="800">
                <a:solidFill>
                  <a:srgbClr val="CC0000"/>
                </a:solidFill>
                <a:latin typeface="Cabin"/>
                <a:ea typeface="Cabin"/>
                <a:cs typeface="Cabin"/>
                <a:sym typeface="Cabin"/>
              </a:rPr>
              <a:t>Used to differentiate between old (recurrent) and new (Primary) infections</a:t>
            </a:r>
            <a:r>
              <a:rPr lang="en-GB" sz="800">
                <a:solidFill>
                  <a:srgbClr val="6AA84F"/>
                </a:solidFill>
                <a:latin typeface="Cabin"/>
                <a:ea typeface="Cabin"/>
                <a:cs typeface="Cabin"/>
                <a:sym typeface="Cabin"/>
              </a:rPr>
              <a:t>: </a:t>
            </a:r>
            <a:r>
              <a:rPr lang="en-GB" sz="800">
                <a:solidFill>
                  <a:srgbClr val="38761D"/>
                </a:solidFill>
                <a:latin typeface="Cabin"/>
                <a:ea typeface="Cabin"/>
                <a:cs typeface="Cabin"/>
                <a:sym typeface="Cabin"/>
              </a:rPr>
              <a:t>IgG produced</a:t>
            </a:r>
            <a:r>
              <a:rPr lang="en-GB" sz="800">
                <a:solidFill>
                  <a:srgbClr val="6AA84F"/>
                </a:solidFill>
                <a:latin typeface="Cabin"/>
                <a:ea typeface="Cabin"/>
                <a:cs typeface="Cabin"/>
                <a:sym typeface="Cabin"/>
              </a:rPr>
              <a:t> </a:t>
            </a:r>
            <a:r>
              <a:rPr b="1" lang="en-GB" sz="800">
                <a:solidFill>
                  <a:srgbClr val="CC0000"/>
                </a:solidFill>
                <a:latin typeface="Cabin"/>
                <a:ea typeface="Cabin"/>
                <a:cs typeface="Cabin"/>
                <a:sym typeface="Cabin"/>
              </a:rPr>
              <a:t>early</a:t>
            </a:r>
            <a:r>
              <a:rPr lang="en-GB" sz="800">
                <a:solidFill>
                  <a:srgbClr val="6AA84F"/>
                </a:solidFill>
                <a:latin typeface="Cabin"/>
                <a:ea typeface="Cabin"/>
                <a:cs typeface="Cabin"/>
                <a:sym typeface="Cabin"/>
              </a:rPr>
              <a:t> </a:t>
            </a:r>
            <a:r>
              <a:rPr lang="en-GB" sz="800">
                <a:solidFill>
                  <a:srgbClr val="38761D"/>
                </a:solidFill>
                <a:latin typeface="Cabin"/>
                <a:ea typeface="Cabin"/>
                <a:cs typeface="Cabin"/>
                <a:sym typeface="Cabin"/>
              </a:rPr>
              <a:t>in infection is </a:t>
            </a:r>
            <a:r>
              <a:rPr b="1" lang="en-GB" sz="800">
                <a:solidFill>
                  <a:srgbClr val="CC0000"/>
                </a:solidFill>
                <a:latin typeface="Cabin"/>
                <a:ea typeface="Cabin"/>
                <a:cs typeface="Cabin"/>
                <a:sym typeface="Cabin"/>
              </a:rPr>
              <a:t>less avid</a:t>
            </a:r>
            <a:r>
              <a:rPr lang="en-GB" sz="800">
                <a:solidFill>
                  <a:srgbClr val="6AA84F"/>
                </a:solidFill>
                <a:latin typeface="Cabin"/>
                <a:ea typeface="Cabin"/>
                <a:cs typeface="Cabin"/>
                <a:sym typeface="Cabin"/>
              </a:rPr>
              <a:t> </a:t>
            </a:r>
            <a:r>
              <a:rPr lang="en-GB" sz="800">
                <a:solidFill>
                  <a:srgbClr val="38761D"/>
                </a:solidFill>
                <a:latin typeface="Cabin"/>
                <a:ea typeface="Cabin"/>
                <a:cs typeface="Cabin"/>
                <a:sym typeface="Cabin"/>
              </a:rPr>
              <a:t>and binds to T gondii antigens more weakly than do antibodies produced later in the course of infection.</a:t>
            </a:r>
            <a:r>
              <a:rPr lang="en-GB" sz="800">
                <a:solidFill>
                  <a:srgbClr val="6AA84F"/>
                </a:solidFill>
                <a:latin typeface="Cabin"/>
                <a:ea typeface="Cabin"/>
                <a:cs typeface="Cabin"/>
                <a:sym typeface="Cabin"/>
              </a:rPr>
              <a:t> </a:t>
            </a:r>
            <a:r>
              <a:rPr b="1" lang="en-GB" sz="800">
                <a:solidFill>
                  <a:srgbClr val="CC0000"/>
                </a:solidFill>
                <a:latin typeface="Cabin"/>
                <a:ea typeface="Cabin"/>
                <a:cs typeface="Cabin"/>
                <a:sym typeface="Cabin"/>
              </a:rPr>
              <a:t>High antibody avidity</a:t>
            </a:r>
            <a:r>
              <a:rPr lang="en-GB" sz="800">
                <a:solidFill>
                  <a:srgbClr val="6AA84F"/>
                </a:solidFill>
                <a:latin typeface="Cabin"/>
                <a:ea typeface="Cabin"/>
                <a:cs typeface="Cabin"/>
                <a:sym typeface="Cabin"/>
              </a:rPr>
              <a:t> </a:t>
            </a:r>
            <a:r>
              <a:rPr lang="en-GB" sz="800">
                <a:solidFill>
                  <a:srgbClr val="38761D"/>
                </a:solidFill>
                <a:latin typeface="Cabin"/>
                <a:ea typeface="Cabin"/>
                <a:cs typeface="Cabin"/>
                <a:sym typeface="Cabin"/>
              </a:rPr>
              <a:t>indicates an</a:t>
            </a:r>
            <a:r>
              <a:rPr lang="en-GB" sz="800">
                <a:solidFill>
                  <a:srgbClr val="6AA84F"/>
                </a:solidFill>
                <a:latin typeface="Cabin"/>
                <a:ea typeface="Cabin"/>
                <a:cs typeface="Cabin"/>
                <a:sym typeface="Cabin"/>
              </a:rPr>
              <a:t> </a:t>
            </a:r>
            <a:r>
              <a:rPr b="1" lang="en-GB" sz="800">
                <a:solidFill>
                  <a:srgbClr val="CC0000"/>
                </a:solidFill>
                <a:latin typeface="Cabin"/>
                <a:ea typeface="Cabin"/>
                <a:cs typeface="Cabin"/>
                <a:sym typeface="Cabin"/>
              </a:rPr>
              <a:t>older</a:t>
            </a:r>
            <a:r>
              <a:rPr lang="en-GB" sz="800">
                <a:solidFill>
                  <a:srgbClr val="6AA84F"/>
                </a:solidFill>
                <a:latin typeface="Cabin"/>
                <a:ea typeface="Cabin"/>
                <a:cs typeface="Cabin"/>
                <a:sym typeface="Cabin"/>
              </a:rPr>
              <a:t> </a:t>
            </a:r>
            <a:r>
              <a:rPr lang="en-GB" sz="800">
                <a:solidFill>
                  <a:srgbClr val="38761D"/>
                </a:solidFill>
                <a:latin typeface="Cabin"/>
                <a:ea typeface="Cabin"/>
                <a:cs typeface="Cabin"/>
                <a:sym typeface="Cabin"/>
              </a:rPr>
              <a:t>infection</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999999"/>
                </a:solidFill>
                <a:latin typeface="Cabin"/>
                <a:ea typeface="Cabin"/>
                <a:cs typeface="Cabin"/>
                <a:sym typeface="Cabin"/>
              </a:rPr>
              <a:t>4-seroconversion is the time period during which a specific antibody develops and becomes detectable in the blood. After seroconversion has occurred, the disease can be detected in blood tests.</a:t>
            </a:r>
            <a:endParaRPr sz="800">
              <a:solidFill>
                <a:schemeClr val="dk1"/>
              </a:solidFill>
            </a:endParaRPr>
          </a:p>
          <a:p>
            <a:pPr indent="0" lvl="0" marL="0" rtl="0" algn="l">
              <a:spcBef>
                <a:spcPts val="0"/>
              </a:spcBef>
              <a:spcAft>
                <a:spcPts val="0"/>
              </a:spcAft>
              <a:buNone/>
            </a:pPr>
            <a:r>
              <a:t/>
            </a:r>
            <a:endParaRPr sz="900">
              <a:solidFill>
                <a:srgbClr val="38761D"/>
              </a:solidFill>
              <a:latin typeface="Cabin"/>
              <a:ea typeface="Cabin"/>
              <a:cs typeface="Cabin"/>
              <a:sym typeface="Cabin"/>
            </a:endParaRPr>
          </a:p>
        </p:txBody>
      </p:sp>
      <p:cxnSp>
        <p:nvCxnSpPr>
          <p:cNvPr id="144" name="Google Shape;144;p16"/>
          <p:cNvCxnSpPr/>
          <p:nvPr/>
        </p:nvCxnSpPr>
        <p:spPr>
          <a:xfrm>
            <a:off x="1145552" y="743221"/>
            <a:ext cx="5298300" cy="0"/>
          </a:xfrm>
          <a:prstGeom prst="straightConnector1">
            <a:avLst/>
          </a:prstGeom>
          <a:noFill/>
          <a:ln cap="flat" cmpd="sng" w="28575">
            <a:solidFill>
              <a:srgbClr val="4F2F4F"/>
            </a:solidFill>
            <a:prstDash val="solid"/>
            <a:round/>
            <a:headEnd len="med" w="med" type="oval"/>
            <a:tailEnd len="med" w="med" type="oval"/>
          </a:ln>
        </p:spPr>
      </p:cxnSp>
      <p:sp>
        <p:nvSpPr>
          <p:cNvPr id="145" name="Google Shape;145;p16"/>
          <p:cNvSpPr txBox="1"/>
          <p:nvPr/>
        </p:nvSpPr>
        <p:spPr>
          <a:xfrm>
            <a:off x="788523" y="82065"/>
            <a:ext cx="48945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1- Toxoplasmosis cont.</a:t>
            </a:r>
            <a:endParaRPr b="1" sz="3000">
              <a:solidFill>
                <a:srgbClr val="4F2F4F"/>
              </a:solidFill>
              <a:latin typeface="Cabin"/>
              <a:ea typeface="Cabin"/>
              <a:cs typeface="Cabin"/>
              <a:sym typeface="Cabin"/>
            </a:endParaRPr>
          </a:p>
        </p:txBody>
      </p:sp>
      <p:sp>
        <p:nvSpPr>
          <p:cNvPr id="146" name="Google Shape;146;p16"/>
          <p:cNvSpPr txBox="1"/>
          <p:nvPr/>
        </p:nvSpPr>
        <p:spPr>
          <a:xfrm>
            <a:off x="196300" y="838158"/>
            <a:ext cx="7207500" cy="5853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Clinical presentation:</a:t>
            </a:r>
            <a:endParaRPr b="1" sz="2000">
              <a:solidFill>
                <a:srgbClr val="4F2F4F"/>
              </a:solidFill>
              <a:latin typeface="Cabin"/>
              <a:ea typeface="Cabin"/>
              <a:cs typeface="Cabin"/>
              <a:sym typeface="Cabin"/>
            </a:endParaRPr>
          </a:p>
          <a:p>
            <a:pPr indent="0" lvl="0" marL="457200" rtl="0" algn="l">
              <a:spcBef>
                <a:spcPts val="0"/>
              </a:spcBef>
              <a:spcAft>
                <a:spcPts val="0"/>
              </a:spcAft>
              <a:buNone/>
            </a:pPr>
            <a:r>
              <a:t/>
            </a:r>
            <a:endParaRPr b="1" sz="600">
              <a:solidFill>
                <a:srgbClr val="4C1130"/>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b="1" lang="en-GB" sz="1200">
                <a:latin typeface="Cabin"/>
                <a:ea typeface="Cabin"/>
                <a:cs typeface="Cabin"/>
                <a:sym typeface="Cabin"/>
              </a:rPr>
              <a:t>Mostly (70-90%) are asymptomatic</a:t>
            </a:r>
            <a:r>
              <a:rPr lang="en-GB" sz="1200">
                <a:latin typeface="Cabin"/>
                <a:ea typeface="Cabin"/>
                <a:cs typeface="Cabin"/>
                <a:sym typeface="Cabin"/>
              </a:rPr>
              <a:t> at birth, but are still at high risk of developing abnormalities, especially eye (chorioretinitis)/neurologic disease(MR) later.</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355600" lvl="0" marL="450000" rtl="0" algn="l">
              <a:spcBef>
                <a:spcPts val="0"/>
              </a:spcBef>
              <a:spcAft>
                <a:spcPts val="0"/>
              </a:spcAft>
              <a:buClr>
                <a:srgbClr val="CC0000"/>
              </a:buClr>
              <a:buSzPts val="2000"/>
              <a:buFont typeface="Cabin"/>
              <a:buChar char="●"/>
            </a:pPr>
            <a:r>
              <a:rPr b="1" lang="en-GB" sz="2000">
                <a:solidFill>
                  <a:srgbClr val="CC0000"/>
                </a:solidFill>
                <a:latin typeface="Cabin"/>
                <a:ea typeface="Cabin"/>
                <a:cs typeface="Cabin"/>
                <a:sym typeface="Cabin"/>
              </a:rPr>
              <a:t>Classic triad of symptoms</a:t>
            </a:r>
            <a:r>
              <a:rPr b="1" lang="en-GB" sz="2000">
                <a:solidFill>
                  <a:srgbClr val="CC0000"/>
                </a:solidFill>
                <a:latin typeface="Cabin"/>
                <a:ea typeface="Cabin"/>
                <a:cs typeface="Cabin"/>
                <a:sym typeface="Cabin"/>
              </a:rPr>
              <a:t>: </a:t>
            </a:r>
            <a:endParaRPr b="1" sz="600">
              <a:solidFill>
                <a:srgbClr val="CC0000"/>
              </a:solidFill>
              <a:latin typeface="Cabin"/>
              <a:ea typeface="Cabin"/>
              <a:cs typeface="Cabin"/>
              <a:sym typeface="Cabin"/>
            </a:endParaRPr>
          </a:p>
          <a:p>
            <a:pPr indent="0" lvl="0" marL="45720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2000">
              <a:solidFill>
                <a:schemeClr val="dk1"/>
              </a:solidFill>
              <a:latin typeface="Cabin"/>
              <a:ea typeface="Cabin"/>
              <a:cs typeface="Cabin"/>
              <a:sym typeface="Cabin"/>
            </a:endParaRPr>
          </a:p>
          <a:p>
            <a:pPr indent="0" lvl="0" marL="0" rtl="0" algn="l">
              <a:spcBef>
                <a:spcPts val="0"/>
              </a:spcBef>
              <a:spcAft>
                <a:spcPts val="0"/>
              </a:spcAft>
              <a:buNone/>
            </a:pPr>
            <a:r>
              <a:t/>
            </a:r>
            <a:endParaRPr sz="600">
              <a:solidFill>
                <a:schemeClr val="dk1"/>
              </a:solidFill>
              <a:latin typeface="Cabin"/>
              <a:ea typeface="Cabin"/>
              <a:cs typeface="Cabin"/>
              <a:sym typeface="Cabin"/>
            </a:endParaRPr>
          </a:p>
          <a:p>
            <a:pPr indent="0" lvl="0" marL="0" rtl="0" algn="l">
              <a:spcBef>
                <a:spcPts val="0"/>
              </a:spcBef>
              <a:spcAft>
                <a:spcPts val="0"/>
              </a:spcAft>
              <a:buNone/>
            </a:pPr>
            <a:r>
              <a:t/>
            </a:r>
            <a:endParaRPr b="1" sz="1200">
              <a:solidFill>
                <a:srgbClr val="4F2F4F"/>
              </a:solidFill>
              <a:latin typeface="Cabin"/>
              <a:ea typeface="Cabin"/>
              <a:cs typeface="Cabin"/>
              <a:sym typeface="Cabin"/>
            </a:endParaRPr>
          </a:p>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Other symptoms include</a:t>
            </a:r>
            <a:r>
              <a:rPr b="1" lang="en-GB">
                <a:solidFill>
                  <a:srgbClr val="4F2F4F"/>
                </a:solidFill>
                <a:latin typeface="Cabin"/>
                <a:ea typeface="Cabin"/>
                <a:cs typeface="Cabin"/>
                <a:sym typeface="Cabin"/>
              </a:rPr>
              <a:t>: </a:t>
            </a:r>
            <a:endParaRPr b="1">
              <a:solidFill>
                <a:srgbClr val="4F2F4F"/>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Fever, rash, HSM, </a:t>
            </a:r>
            <a:r>
              <a:rPr b="1" lang="en-GB" sz="1200">
                <a:solidFill>
                  <a:schemeClr val="dk1"/>
                </a:solidFill>
                <a:latin typeface="Cabin"/>
                <a:ea typeface="Cabin"/>
                <a:cs typeface="Cabin"/>
                <a:sym typeface="Cabin"/>
              </a:rPr>
              <a:t>microcephaly</a:t>
            </a:r>
            <a:r>
              <a:rPr lang="en-GB" sz="1200">
                <a:solidFill>
                  <a:schemeClr val="dk1"/>
                </a:solidFill>
                <a:latin typeface="Cabin"/>
                <a:ea typeface="Cabin"/>
                <a:cs typeface="Cabin"/>
                <a:sym typeface="Cabin"/>
              </a:rPr>
              <a:t>,seizures, jaundice, thrombocytopenia, lymphadenopathy.</a:t>
            </a:r>
            <a:endParaRPr sz="1200">
              <a:solidFill>
                <a:schemeClr val="dk1"/>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Abortion &amp; Intrauterine death. </a:t>
            </a:r>
            <a:endParaRPr sz="1200">
              <a:solidFill>
                <a:srgbClr val="6AA84F"/>
              </a:solidFill>
              <a:latin typeface="Cabin"/>
              <a:ea typeface="Cabin"/>
              <a:cs typeface="Cabin"/>
              <a:sym typeface="Cabin"/>
            </a:endParaRPr>
          </a:p>
          <a:p>
            <a:pPr indent="0" lvl="0" marL="914400" rtl="0" algn="l">
              <a:spcBef>
                <a:spcPts val="0"/>
              </a:spcBef>
              <a:spcAft>
                <a:spcPts val="0"/>
              </a:spcAft>
              <a:buNone/>
            </a:pPr>
            <a:r>
              <a:t/>
            </a:r>
            <a:endParaRPr b="1">
              <a:solidFill>
                <a:srgbClr val="4F2F4F"/>
              </a:solidFill>
              <a:latin typeface="Cabin"/>
              <a:ea typeface="Cabin"/>
              <a:cs typeface="Cabin"/>
              <a:sym typeface="Cabin"/>
            </a:endParaRPr>
          </a:p>
          <a:p>
            <a:pPr indent="0" lvl="0" marL="457200" rtl="0" algn="l">
              <a:spcBef>
                <a:spcPts val="0"/>
              </a:spcBef>
              <a:spcAft>
                <a:spcPts val="0"/>
              </a:spcAft>
              <a:buNone/>
            </a:pPr>
            <a:r>
              <a:t/>
            </a:r>
            <a:endParaRPr b="1">
              <a:solidFill>
                <a:srgbClr val="4F2F4F"/>
              </a:solidFill>
              <a:latin typeface="Cabin"/>
              <a:ea typeface="Cabin"/>
              <a:cs typeface="Cabin"/>
              <a:sym typeface="Cabin"/>
            </a:endParaRPr>
          </a:p>
          <a:p>
            <a:pPr indent="0" lvl="0" marL="457200" rtl="0" algn="l">
              <a:spcBef>
                <a:spcPts val="0"/>
              </a:spcBef>
              <a:spcAft>
                <a:spcPts val="0"/>
              </a:spcAft>
              <a:buNone/>
            </a:pPr>
            <a:r>
              <a:t/>
            </a:r>
            <a:endParaRPr sz="1200">
              <a:latin typeface="Cabin"/>
              <a:ea typeface="Cabin"/>
              <a:cs typeface="Cabin"/>
              <a:sym typeface="Cabin"/>
            </a:endParaRPr>
          </a:p>
        </p:txBody>
      </p:sp>
      <p:graphicFrame>
        <p:nvGraphicFramePr>
          <p:cNvPr id="147" name="Google Shape;147;p16"/>
          <p:cNvGraphicFramePr/>
          <p:nvPr/>
        </p:nvGraphicFramePr>
        <p:xfrm>
          <a:off x="950788" y="2170569"/>
          <a:ext cx="3000000" cy="3000000"/>
        </p:xfrm>
        <a:graphic>
          <a:graphicData uri="http://schemas.openxmlformats.org/drawingml/2006/table">
            <a:tbl>
              <a:tblPr>
                <a:noFill/>
                <a:tableStyleId>{96AB0A69-5CF7-4E77-A36A-28E65E2C8EBC}</a:tableStyleId>
              </a:tblPr>
              <a:tblGrid>
                <a:gridCol w="1796825"/>
                <a:gridCol w="1796825"/>
                <a:gridCol w="1796825"/>
              </a:tblGrid>
              <a:tr h="595650">
                <a:tc>
                  <a:txBody>
                    <a:bodyPr/>
                    <a:lstStyle/>
                    <a:p>
                      <a:pPr indent="0" lvl="0" marL="0" rtl="0" algn="ctr">
                        <a:spcBef>
                          <a:spcPts val="0"/>
                        </a:spcBef>
                        <a:spcAft>
                          <a:spcPts val="0"/>
                        </a:spcAft>
                        <a:buNone/>
                      </a:pPr>
                      <a:r>
                        <a:rPr b="1" lang="en-GB" sz="1600">
                          <a:solidFill>
                            <a:srgbClr val="CC0000"/>
                          </a:solidFill>
                          <a:latin typeface="Cabin"/>
                          <a:ea typeface="Cabin"/>
                          <a:cs typeface="Cabin"/>
                          <a:sym typeface="Cabin"/>
                        </a:rPr>
                        <a:t>Chorioretinitis</a:t>
                      </a:r>
                      <a:endParaRPr b="1" sz="1600">
                        <a:solidFill>
                          <a:srgbClr val="CC0000"/>
                        </a:solidFill>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0" lvl="0" marL="0" rtl="0" algn="ctr">
                        <a:spcBef>
                          <a:spcPts val="0"/>
                        </a:spcBef>
                        <a:spcAft>
                          <a:spcPts val="0"/>
                        </a:spcAft>
                        <a:buNone/>
                      </a:pPr>
                      <a:r>
                        <a:rPr b="1" lang="en-GB" sz="1600">
                          <a:solidFill>
                            <a:srgbClr val="4F2F4F"/>
                          </a:solidFill>
                          <a:latin typeface="Cabin"/>
                          <a:ea typeface="Cabin"/>
                          <a:cs typeface="Cabin"/>
                          <a:sym typeface="Cabin"/>
                        </a:rPr>
                        <a:t>Hydrocephalus</a:t>
                      </a:r>
                      <a:endParaRPr b="1" sz="1600">
                        <a:solidFill>
                          <a:srgbClr val="4F2F4F"/>
                        </a:solidFill>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0" lvl="0" marL="0" rtl="0" algn="ctr">
                        <a:spcBef>
                          <a:spcPts val="0"/>
                        </a:spcBef>
                        <a:spcAft>
                          <a:spcPts val="0"/>
                        </a:spcAft>
                        <a:buNone/>
                      </a:pPr>
                      <a:r>
                        <a:rPr b="1" lang="en-GB" sz="1600">
                          <a:solidFill>
                            <a:srgbClr val="4F2F4F"/>
                          </a:solidFill>
                          <a:latin typeface="Cabin"/>
                          <a:ea typeface="Cabin"/>
                          <a:cs typeface="Cabin"/>
                          <a:sym typeface="Cabin"/>
                        </a:rPr>
                        <a:t>Intracranial calcifications</a:t>
                      </a:r>
                      <a:endParaRPr b="1" sz="1600">
                        <a:solidFill>
                          <a:srgbClr val="4F2F4F"/>
                        </a:solidFill>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r>
              <a:tr h="719825">
                <a:tc>
                  <a:txBody>
                    <a:bodyPr/>
                    <a:lstStyle/>
                    <a:p>
                      <a:pPr indent="0" lvl="0" marL="0" rtl="0" algn="l">
                        <a:spcBef>
                          <a:spcPts val="0"/>
                        </a:spcBef>
                        <a:spcAft>
                          <a:spcPts val="0"/>
                        </a:spcAft>
                        <a:buNone/>
                      </a:pPr>
                      <a:r>
                        <a:t/>
                      </a:r>
                      <a:endParaRPr/>
                    </a:p>
                  </a:txBody>
                  <a:tcPr marT="103050" marB="103050" marR="91425" marL="91425">
                    <a:lnL cap="flat" cmpd="sng" w="9525">
                      <a:solidFill>
                        <a:srgbClr val="4F2F4F"/>
                      </a:solidFill>
                      <a:prstDash val="dashDot"/>
                      <a:round/>
                      <a:headEnd len="sm" w="sm" type="none"/>
                      <a:tailEnd len="sm" w="sm" type="none"/>
                    </a:lnL>
                    <a:lnR cap="flat" cmpd="sng" w="9525">
                      <a:solidFill>
                        <a:srgbClr val="4F2F4F"/>
                      </a:solidFill>
                      <a:prstDash val="dashDot"/>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dashDot"/>
                      <a:round/>
                      <a:headEnd len="sm" w="sm" type="none"/>
                      <a:tailEnd len="sm" w="sm" type="none"/>
                    </a:lnB>
                  </a:tcPr>
                </a:tc>
                <a:tc>
                  <a:txBody>
                    <a:bodyPr/>
                    <a:lstStyle/>
                    <a:p>
                      <a:pPr indent="0" lvl="0" marL="0" rtl="0" algn="l">
                        <a:spcBef>
                          <a:spcPts val="0"/>
                        </a:spcBef>
                        <a:spcAft>
                          <a:spcPts val="0"/>
                        </a:spcAft>
                        <a:buNone/>
                      </a:pPr>
                      <a:r>
                        <a:t/>
                      </a:r>
                      <a:endParaRPr/>
                    </a:p>
                  </a:txBody>
                  <a:tcPr marT="103050" marB="103050" marR="91425" marL="91425">
                    <a:lnL cap="flat" cmpd="sng" w="9525">
                      <a:solidFill>
                        <a:srgbClr val="4F2F4F"/>
                      </a:solidFill>
                      <a:prstDash val="dashDot"/>
                      <a:round/>
                      <a:headEnd len="sm" w="sm" type="none"/>
                      <a:tailEnd len="sm" w="sm" type="none"/>
                    </a:lnL>
                    <a:lnR cap="flat" cmpd="sng" w="9525">
                      <a:solidFill>
                        <a:srgbClr val="4F2F4F"/>
                      </a:solidFill>
                      <a:prstDash val="dashDot"/>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dashDot"/>
                      <a:round/>
                      <a:headEnd len="sm" w="sm" type="none"/>
                      <a:tailEnd len="sm" w="sm" type="none"/>
                    </a:lnB>
                  </a:tcPr>
                </a:tc>
                <a:tc>
                  <a:txBody>
                    <a:bodyPr/>
                    <a:lstStyle/>
                    <a:p>
                      <a:pPr indent="0" lvl="0" marL="0" rtl="0" algn="l">
                        <a:spcBef>
                          <a:spcPts val="0"/>
                        </a:spcBef>
                        <a:spcAft>
                          <a:spcPts val="0"/>
                        </a:spcAft>
                        <a:buNone/>
                      </a:pPr>
                      <a:r>
                        <a:t/>
                      </a:r>
                      <a:endParaRPr/>
                    </a:p>
                  </a:txBody>
                  <a:tcPr marT="103050" marB="103050" marR="91425" marL="91425">
                    <a:lnL cap="flat" cmpd="sng" w="9525">
                      <a:solidFill>
                        <a:srgbClr val="4F2F4F"/>
                      </a:solidFill>
                      <a:prstDash val="dashDot"/>
                      <a:round/>
                      <a:headEnd len="sm" w="sm" type="none"/>
                      <a:tailEnd len="sm" w="sm" type="none"/>
                    </a:lnL>
                    <a:lnR cap="flat" cmpd="sng" w="9525">
                      <a:solidFill>
                        <a:srgbClr val="4F2F4F"/>
                      </a:solidFill>
                      <a:prstDash val="dashDot"/>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dashDot"/>
                      <a:round/>
                      <a:headEnd len="sm" w="sm" type="none"/>
                      <a:tailEnd len="sm" w="sm" type="none"/>
                    </a:lnB>
                  </a:tcPr>
                </a:tc>
              </a:tr>
            </a:tbl>
          </a:graphicData>
        </a:graphic>
      </p:graphicFrame>
      <p:pic>
        <p:nvPicPr>
          <p:cNvPr id="148" name="Google Shape;148;p16"/>
          <p:cNvPicPr preferRelativeResize="0"/>
          <p:nvPr/>
        </p:nvPicPr>
        <p:blipFill>
          <a:blip r:embed="rId3">
            <a:alphaModFix/>
          </a:blip>
          <a:stretch>
            <a:fillRect/>
          </a:stretch>
        </p:blipFill>
        <p:spPr>
          <a:xfrm>
            <a:off x="950800" y="2849125"/>
            <a:ext cx="1812225" cy="781870"/>
          </a:xfrm>
          <a:prstGeom prst="rect">
            <a:avLst/>
          </a:prstGeom>
          <a:noFill/>
          <a:ln>
            <a:noFill/>
          </a:ln>
        </p:spPr>
      </p:pic>
      <p:pic>
        <p:nvPicPr>
          <p:cNvPr id="149" name="Google Shape;149;p16"/>
          <p:cNvPicPr preferRelativeResize="0"/>
          <p:nvPr/>
        </p:nvPicPr>
        <p:blipFill>
          <a:blip r:embed="rId4">
            <a:alphaModFix/>
          </a:blip>
          <a:stretch>
            <a:fillRect/>
          </a:stretch>
        </p:blipFill>
        <p:spPr>
          <a:xfrm>
            <a:off x="2747625" y="2849125"/>
            <a:ext cx="1812225" cy="781870"/>
          </a:xfrm>
          <a:prstGeom prst="rect">
            <a:avLst/>
          </a:prstGeom>
          <a:noFill/>
          <a:ln>
            <a:noFill/>
          </a:ln>
        </p:spPr>
      </p:pic>
      <p:pic>
        <p:nvPicPr>
          <p:cNvPr id="150" name="Google Shape;150;p16"/>
          <p:cNvPicPr preferRelativeResize="0"/>
          <p:nvPr/>
        </p:nvPicPr>
        <p:blipFill>
          <a:blip r:embed="rId5">
            <a:alphaModFix/>
          </a:blip>
          <a:stretch>
            <a:fillRect/>
          </a:stretch>
        </p:blipFill>
        <p:spPr>
          <a:xfrm>
            <a:off x="4544450" y="2849125"/>
            <a:ext cx="1796850" cy="781870"/>
          </a:xfrm>
          <a:prstGeom prst="rect">
            <a:avLst/>
          </a:prstGeom>
          <a:noFill/>
          <a:ln>
            <a:noFill/>
          </a:ln>
        </p:spPr>
      </p:pic>
      <p:sp>
        <p:nvSpPr>
          <p:cNvPr id="151" name="Google Shape;151;p16"/>
          <p:cNvSpPr/>
          <p:nvPr/>
        </p:nvSpPr>
        <p:spPr>
          <a:xfrm>
            <a:off x="499448" y="5660700"/>
            <a:ext cx="699600" cy="16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Cabin"/>
                <a:ea typeface="Cabin"/>
                <a:cs typeface="Cabin"/>
                <a:sym typeface="Cabin"/>
              </a:rPr>
              <a:t>IgG</a:t>
            </a:r>
            <a:endParaRPr sz="1000">
              <a:latin typeface="Cabin"/>
              <a:ea typeface="Cabin"/>
              <a:cs typeface="Cabin"/>
              <a:sym typeface="Cabin"/>
            </a:endParaRPr>
          </a:p>
        </p:txBody>
      </p:sp>
      <p:sp>
        <p:nvSpPr>
          <p:cNvPr id="152" name="Google Shape;152;p16"/>
          <p:cNvSpPr/>
          <p:nvPr/>
        </p:nvSpPr>
        <p:spPr>
          <a:xfrm>
            <a:off x="995808" y="5980089"/>
            <a:ext cx="360900" cy="16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t>
            </a:r>
            <a:endParaRPr/>
          </a:p>
        </p:txBody>
      </p:sp>
      <p:sp>
        <p:nvSpPr>
          <p:cNvPr id="153" name="Google Shape;153;p16"/>
          <p:cNvSpPr/>
          <p:nvPr/>
        </p:nvSpPr>
        <p:spPr>
          <a:xfrm>
            <a:off x="357391" y="5980089"/>
            <a:ext cx="360900" cy="16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t>
            </a:r>
            <a:endParaRPr/>
          </a:p>
        </p:txBody>
      </p:sp>
      <p:cxnSp>
        <p:nvCxnSpPr>
          <p:cNvPr id="154" name="Google Shape;154;p16"/>
          <p:cNvCxnSpPr>
            <a:stCxn id="151" idx="2"/>
            <a:endCxn id="152" idx="0"/>
          </p:cNvCxnSpPr>
          <p:nvPr/>
        </p:nvCxnSpPr>
        <p:spPr>
          <a:xfrm flipH="1" rot="-5400000">
            <a:off x="936098" y="5740050"/>
            <a:ext cx="153300" cy="327000"/>
          </a:xfrm>
          <a:prstGeom prst="bentConnector3">
            <a:avLst>
              <a:gd fmla="val 49958" name="adj1"/>
            </a:avLst>
          </a:prstGeom>
          <a:noFill/>
          <a:ln cap="flat" cmpd="sng" w="9525">
            <a:solidFill>
              <a:schemeClr val="dk2"/>
            </a:solidFill>
            <a:prstDash val="solid"/>
            <a:round/>
            <a:headEnd len="med" w="med" type="none"/>
            <a:tailEnd len="med" w="med" type="none"/>
          </a:ln>
        </p:spPr>
      </p:cxnSp>
      <p:cxnSp>
        <p:nvCxnSpPr>
          <p:cNvPr id="155" name="Google Shape;155;p16"/>
          <p:cNvCxnSpPr>
            <a:stCxn id="151" idx="2"/>
            <a:endCxn id="153" idx="0"/>
          </p:cNvCxnSpPr>
          <p:nvPr/>
        </p:nvCxnSpPr>
        <p:spPr>
          <a:xfrm rot="5400000">
            <a:off x="616898" y="5747850"/>
            <a:ext cx="153300" cy="311400"/>
          </a:xfrm>
          <a:prstGeom prst="bentConnector3">
            <a:avLst>
              <a:gd fmla="val 49958" name="adj1"/>
            </a:avLst>
          </a:prstGeom>
          <a:noFill/>
          <a:ln cap="flat" cmpd="sng" w="9525">
            <a:solidFill>
              <a:schemeClr val="dk2"/>
            </a:solidFill>
            <a:prstDash val="solid"/>
            <a:round/>
            <a:headEnd len="med" w="med" type="none"/>
            <a:tailEnd len="med" w="med" type="none"/>
          </a:ln>
        </p:spPr>
      </p:cxnSp>
      <p:sp>
        <p:nvSpPr>
          <p:cNvPr id="156" name="Google Shape;156;p16"/>
          <p:cNvSpPr txBox="1"/>
          <p:nvPr/>
        </p:nvSpPr>
        <p:spPr>
          <a:xfrm>
            <a:off x="212877" y="6066912"/>
            <a:ext cx="699600" cy="2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FFFFFF"/>
                </a:solidFill>
              </a:rPr>
              <a:t>not infected, retest every 1-3 ms for seroconversion</a:t>
            </a:r>
            <a:endParaRPr sz="500">
              <a:solidFill>
                <a:srgbClr val="FFFFFF"/>
              </a:solidFill>
            </a:endParaRPr>
          </a:p>
        </p:txBody>
      </p:sp>
      <p:sp>
        <p:nvSpPr>
          <p:cNvPr id="157" name="Google Shape;157;p16"/>
          <p:cNvSpPr/>
          <p:nvPr/>
        </p:nvSpPr>
        <p:spPr>
          <a:xfrm>
            <a:off x="961919" y="6536115"/>
            <a:ext cx="429000" cy="153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Cabin"/>
                <a:ea typeface="Cabin"/>
                <a:cs typeface="Cabin"/>
                <a:sym typeface="Cabin"/>
              </a:rPr>
              <a:t>IgM</a:t>
            </a:r>
            <a:endParaRPr sz="1000">
              <a:latin typeface="Cabin"/>
              <a:ea typeface="Cabin"/>
              <a:cs typeface="Cabin"/>
              <a:sym typeface="Cabin"/>
            </a:endParaRPr>
          </a:p>
        </p:txBody>
      </p:sp>
      <p:cxnSp>
        <p:nvCxnSpPr>
          <p:cNvPr id="158" name="Google Shape;158;p16"/>
          <p:cNvCxnSpPr>
            <a:stCxn id="152" idx="2"/>
            <a:endCxn id="157" idx="0"/>
          </p:cNvCxnSpPr>
          <p:nvPr/>
        </p:nvCxnSpPr>
        <p:spPr>
          <a:xfrm>
            <a:off x="1176258" y="6146289"/>
            <a:ext cx="300" cy="389700"/>
          </a:xfrm>
          <a:prstGeom prst="straightConnector1">
            <a:avLst/>
          </a:prstGeom>
          <a:noFill/>
          <a:ln cap="flat" cmpd="sng" w="9525">
            <a:solidFill>
              <a:schemeClr val="dk2"/>
            </a:solidFill>
            <a:prstDash val="solid"/>
            <a:round/>
            <a:headEnd len="med" w="med" type="none"/>
            <a:tailEnd len="med" w="med" type="none"/>
          </a:ln>
        </p:spPr>
      </p:cxnSp>
      <p:cxnSp>
        <p:nvCxnSpPr>
          <p:cNvPr id="159" name="Google Shape;159;p16"/>
          <p:cNvCxnSpPr>
            <a:stCxn id="160" idx="0"/>
            <a:endCxn id="157" idx="2"/>
          </p:cNvCxnSpPr>
          <p:nvPr/>
        </p:nvCxnSpPr>
        <p:spPr>
          <a:xfrm rot="-5400000">
            <a:off x="1055958" y="6809791"/>
            <a:ext cx="241200" cy="600"/>
          </a:xfrm>
          <a:prstGeom prst="bentConnector3">
            <a:avLst>
              <a:gd fmla="val 49970" name="adj1"/>
            </a:avLst>
          </a:prstGeom>
          <a:noFill/>
          <a:ln cap="flat" cmpd="sng" w="9525">
            <a:solidFill>
              <a:schemeClr val="dk2"/>
            </a:solidFill>
            <a:prstDash val="solid"/>
            <a:round/>
            <a:headEnd len="med" w="med" type="none"/>
            <a:tailEnd len="med" w="med" type="none"/>
          </a:ln>
        </p:spPr>
      </p:cxnSp>
      <p:sp>
        <p:nvSpPr>
          <p:cNvPr id="160" name="Google Shape;160;p16"/>
          <p:cNvSpPr/>
          <p:nvPr/>
        </p:nvSpPr>
        <p:spPr>
          <a:xfrm>
            <a:off x="995808" y="6930691"/>
            <a:ext cx="360900" cy="16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t>
            </a:r>
            <a:endParaRPr/>
          </a:p>
        </p:txBody>
      </p:sp>
      <p:sp>
        <p:nvSpPr>
          <p:cNvPr id="161" name="Google Shape;161;p16"/>
          <p:cNvSpPr/>
          <p:nvPr/>
        </p:nvSpPr>
        <p:spPr>
          <a:xfrm>
            <a:off x="302745" y="6930691"/>
            <a:ext cx="360900" cy="16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t>
            </a:r>
            <a:endParaRPr/>
          </a:p>
        </p:txBody>
      </p:sp>
      <p:cxnSp>
        <p:nvCxnSpPr>
          <p:cNvPr id="162" name="Google Shape;162;p16"/>
          <p:cNvCxnSpPr>
            <a:stCxn id="157" idx="2"/>
            <a:endCxn id="161" idx="0"/>
          </p:cNvCxnSpPr>
          <p:nvPr/>
        </p:nvCxnSpPr>
        <p:spPr>
          <a:xfrm rot="5400000">
            <a:off x="709169" y="6463365"/>
            <a:ext cx="241200" cy="693300"/>
          </a:xfrm>
          <a:prstGeom prst="bentConnector3">
            <a:avLst>
              <a:gd fmla="val 49970" name="adj1"/>
            </a:avLst>
          </a:prstGeom>
          <a:noFill/>
          <a:ln cap="flat" cmpd="sng" w="9525">
            <a:solidFill>
              <a:schemeClr val="dk2"/>
            </a:solidFill>
            <a:prstDash val="solid"/>
            <a:round/>
            <a:headEnd len="med" w="med" type="none"/>
            <a:tailEnd len="med" w="med" type="none"/>
          </a:ln>
        </p:spPr>
      </p:cxnSp>
      <p:sp>
        <p:nvSpPr>
          <p:cNvPr id="163" name="Google Shape;163;p16"/>
          <p:cNvSpPr txBox="1"/>
          <p:nvPr/>
        </p:nvSpPr>
        <p:spPr>
          <a:xfrm>
            <a:off x="196300" y="7025081"/>
            <a:ext cx="6528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FFFFFF"/>
                </a:solidFill>
                <a:latin typeface="Cabin"/>
                <a:ea typeface="Cabin"/>
                <a:cs typeface="Cabin"/>
                <a:sym typeface="Cabin"/>
              </a:rPr>
              <a:t>old</a:t>
            </a:r>
            <a:r>
              <a:rPr lang="en-GB" sz="500">
                <a:solidFill>
                  <a:srgbClr val="FFFFFF"/>
                </a:solidFill>
                <a:latin typeface="Cabin"/>
                <a:ea typeface="Cabin"/>
                <a:cs typeface="Cabin"/>
                <a:sym typeface="Cabin"/>
              </a:rPr>
              <a:t> infection &gt;1 year</a:t>
            </a:r>
            <a:endParaRPr sz="500">
              <a:solidFill>
                <a:srgbClr val="FFFFFF"/>
              </a:solidFill>
              <a:latin typeface="Cabin"/>
              <a:ea typeface="Cabin"/>
              <a:cs typeface="Cabin"/>
              <a:sym typeface="Cabin"/>
            </a:endParaRPr>
          </a:p>
        </p:txBody>
      </p:sp>
      <p:sp>
        <p:nvSpPr>
          <p:cNvPr id="164" name="Google Shape;164;p16"/>
          <p:cNvSpPr txBox="1"/>
          <p:nvPr/>
        </p:nvSpPr>
        <p:spPr>
          <a:xfrm>
            <a:off x="868377" y="7005111"/>
            <a:ext cx="693000" cy="2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FFFFFF"/>
                </a:solidFill>
                <a:latin typeface="Cabin"/>
                <a:ea typeface="Cabin"/>
                <a:cs typeface="Cabin"/>
                <a:sym typeface="Cabin"/>
              </a:rPr>
              <a:t>acute infection or false positive</a:t>
            </a:r>
            <a:endParaRPr sz="500">
              <a:solidFill>
                <a:srgbClr val="FFFFFF"/>
              </a:solidFill>
              <a:latin typeface="Cabin"/>
              <a:ea typeface="Cabin"/>
              <a:cs typeface="Cabin"/>
              <a:sym typeface="Cabin"/>
            </a:endParaRPr>
          </a:p>
        </p:txBody>
      </p:sp>
      <p:sp>
        <p:nvSpPr>
          <p:cNvPr id="165" name="Google Shape;165;p16"/>
          <p:cNvSpPr/>
          <p:nvPr/>
        </p:nvSpPr>
        <p:spPr>
          <a:xfrm>
            <a:off x="718330" y="7411999"/>
            <a:ext cx="751200" cy="153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Cabin"/>
                <a:ea typeface="Cabin"/>
                <a:cs typeface="Cabin"/>
                <a:sym typeface="Cabin"/>
              </a:rPr>
              <a:t>IgG avidity</a:t>
            </a:r>
            <a:endParaRPr sz="1000">
              <a:latin typeface="Cabin"/>
              <a:ea typeface="Cabin"/>
              <a:cs typeface="Cabin"/>
              <a:sym typeface="Cabin"/>
            </a:endParaRPr>
          </a:p>
        </p:txBody>
      </p:sp>
      <p:cxnSp>
        <p:nvCxnSpPr>
          <p:cNvPr id="166" name="Google Shape;166;p16"/>
          <p:cNvCxnSpPr>
            <a:stCxn id="164" idx="2"/>
            <a:endCxn id="165" idx="0"/>
          </p:cNvCxnSpPr>
          <p:nvPr/>
        </p:nvCxnSpPr>
        <p:spPr>
          <a:xfrm flipH="1">
            <a:off x="1093977" y="7241511"/>
            <a:ext cx="120900" cy="170400"/>
          </a:xfrm>
          <a:prstGeom prst="straightConnector1">
            <a:avLst/>
          </a:prstGeom>
          <a:noFill/>
          <a:ln cap="flat" cmpd="sng" w="9525">
            <a:solidFill>
              <a:schemeClr val="dk2"/>
            </a:solidFill>
            <a:prstDash val="solid"/>
            <a:round/>
            <a:headEnd len="med" w="med" type="none"/>
            <a:tailEnd len="med" w="med" type="none"/>
          </a:ln>
        </p:spPr>
      </p:cxnSp>
      <p:sp>
        <p:nvSpPr>
          <p:cNvPr id="167" name="Google Shape;167;p16"/>
          <p:cNvSpPr/>
          <p:nvPr/>
        </p:nvSpPr>
        <p:spPr>
          <a:xfrm>
            <a:off x="962194" y="7677977"/>
            <a:ext cx="505200" cy="153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Cabin"/>
                <a:ea typeface="Cabin"/>
                <a:cs typeface="Cabin"/>
                <a:sym typeface="Cabin"/>
              </a:rPr>
              <a:t>Low</a:t>
            </a:r>
            <a:endParaRPr sz="1000">
              <a:latin typeface="Cabin"/>
              <a:ea typeface="Cabin"/>
              <a:cs typeface="Cabin"/>
              <a:sym typeface="Cabin"/>
            </a:endParaRPr>
          </a:p>
        </p:txBody>
      </p:sp>
      <p:sp>
        <p:nvSpPr>
          <p:cNvPr id="168" name="Google Shape;168;p16"/>
          <p:cNvSpPr/>
          <p:nvPr/>
        </p:nvSpPr>
        <p:spPr>
          <a:xfrm>
            <a:off x="302745" y="7683128"/>
            <a:ext cx="429000" cy="16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latin typeface="Cabin"/>
                <a:ea typeface="Cabin"/>
                <a:cs typeface="Cabin"/>
                <a:sym typeface="Cabin"/>
              </a:rPr>
              <a:t>High</a:t>
            </a:r>
            <a:endParaRPr sz="900">
              <a:latin typeface="Cabin"/>
              <a:ea typeface="Cabin"/>
              <a:cs typeface="Cabin"/>
              <a:sym typeface="Cabin"/>
            </a:endParaRPr>
          </a:p>
        </p:txBody>
      </p:sp>
      <p:cxnSp>
        <p:nvCxnSpPr>
          <p:cNvPr id="169" name="Google Shape;169;p16"/>
          <p:cNvCxnSpPr>
            <a:stCxn id="165" idx="2"/>
            <a:endCxn id="168" idx="0"/>
          </p:cNvCxnSpPr>
          <p:nvPr/>
        </p:nvCxnSpPr>
        <p:spPr>
          <a:xfrm rot="5400000">
            <a:off x="746680" y="7335949"/>
            <a:ext cx="117900" cy="576600"/>
          </a:xfrm>
          <a:prstGeom prst="bentConnector3">
            <a:avLst>
              <a:gd fmla="val 49989" name="adj1"/>
            </a:avLst>
          </a:prstGeom>
          <a:noFill/>
          <a:ln cap="flat" cmpd="sng" w="9525">
            <a:solidFill>
              <a:schemeClr val="dk2"/>
            </a:solidFill>
            <a:prstDash val="solid"/>
            <a:round/>
            <a:headEnd len="med" w="med" type="none"/>
            <a:tailEnd len="med" w="med" type="none"/>
          </a:ln>
        </p:spPr>
      </p:cxnSp>
      <p:sp>
        <p:nvSpPr>
          <p:cNvPr id="170" name="Google Shape;170;p16"/>
          <p:cNvSpPr txBox="1"/>
          <p:nvPr/>
        </p:nvSpPr>
        <p:spPr>
          <a:xfrm>
            <a:off x="249385" y="7760043"/>
            <a:ext cx="577200" cy="1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FFFFFF"/>
                </a:solidFill>
                <a:latin typeface="Cabin"/>
                <a:ea typeface="Cabin"/>
                <a:cs typeface="Cabin"/>
                <a:sym typeface="Cabin"/>
              </a:rPr>
              <a:t>Old infection</a:t>
            </a:r>
            <a:endParaRPr sz="500">
              <a:solidFill>
                <a:srgbClr val="FFFFFF"/>
              </a:solidFill>
              <a:latin typeface="Cabin"/>
              <a:ea typeface="Cabin"/>
              <a:cs typeface="Cabin"/>
              <a:sym typeface="Cabin"/>
            </a:endParaRPr>
          </a:p>
        </p:txBody>
      </p:sp>
      <p:sp>
        <p:nvSpPr>
          <p:cNvPr id="171" name="Google Shape;171;p16"/>
          <p:cNvSpPr txBox="1"/>
          <p:nvPr/>
        </p:nvSpPr>
        <p:spPr>
          <a:xfrm>
            <a:off x="995808" y="7736189"/>
            <a:ext cx="751200" cy="2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FFFFFF"/>
                </a:solidFill>
                <a:latin typeface="Cabin"/>
                <a:ea typeface="Cabin"/>
                <a:cs typeface="Cabin"/>
                <a:sym typeface="Cabin"/>
              </a:rPr>
              <a:t>New</a:t>
            </a:r>
            <a:r>
              <a:rPr lang="en-GB" sz="500">
                <a:solidFill>
                  <a:srgbClr val="FFFFFF"/>
                </a:solidFill>
                <a:latin typeface="Cabin"/>
                <a:ea typeface="Cabin"/>
                <a:cs typeface="Cabin"/>
                <a:sym typeface="Cabin"/>
              </a:rPr>
              <a:t> infection</a:t>
            </a:r>
            <a:endParaRPr sz="500">
              <a:solidFill>
                <a:srgbClr val="FFFFFF"/>
              </a:solidFill>
              <a:latin typeface="Cabin"/>
              <a:ea typeface="Cabin"/>
              <a:cs typeface="Cabin"/>
              <a:sym typeface="Cabin"/>
            </a:endParaRPr>
          </a:p>
        </p:txBody>
      </p:sp>
      <p:cxnSp>
        <p:nvCxnSpPr>
          <p:cNvPr id="172" name="Google Shape;172;p16"/>
          <p:cNvCxnSpPr>
            <a:stCxn id="165" idx="2"/>
            <a:endCxn id="167" idx="0"/>
          </p:cNvCxnSpPr>
          <p:nvPr/>
        </p:nvCxnSpPr>
        <p:spPr>
          <a:xfrm flipH="1" rot="-5400000">
            <a:off x="1097980" y="7561249"/>
            <a:ext cx="112800" cy="120900"/>
          </a:xfrm>
          <a:prstGeom prst="bentConnector3">
            <a:avLst>
              <a:gd fmla="val 50057" name="adj1"/>
            </a:avLst>
          </a:prstGeom>
          <a:noFill/>
          <a:ln cap="flat" cmpd="sng" w="9525">
            <a:solidFill>
              <a:schemeClr val="dk2"/>
            </a:solidFill>
            <a:prstDash val="solid"/>
            <a:round/>
            <a:headEnd len="med" w="med" type="none"/>
            <a:tailEnd len="med" w="med" type="none"/>
          </a:ln>
        </p:spPr>
      </p:cxnSp>
      <p:sp>
        <p:nvSpPr>
          <p:cNvPr id="173" name="Google Shape;173;p16"/>
          <p:cNvSpPr txBox="1"/>
          <p:nvPr/>
        </p:nvSpPr>
        <p:spPr>
          <a:xfrm>
            <a:off x="5150650" y="0"/>
            <a:ext cx="17661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4F2F4F"/>
                </a:solidFill>
                <a:highlight>
                  <a:srgbClr val="C9A4C9"/>
                </a:highlight>
                <a:latin typeface="Cabin"/>
                <a:ea typeface="Cabin"/>
                <a:cs typeface="Cabin"/>
                <a:sym typeface="Cabin"/>
              </a:rPr>
              <a:t>Keywords:</a:t>
            </a:r>
            <a:endParaRPr b="1" sz="800">
              <a:solidFill>
                <a:srgbClr val="4F2F4F"/>
              </a:solidFill>
              <a:highlight>
                <a:srgbClr val="C9A4C9"/>
              </a:highlight>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Cat/undercooked meat</a:t>
            </a:r>
            <a:endParaRPr b="1" sz="800">
              <a:solidFill>
                <a:srgbClr val="CC0000"/>
              </a:solidFill>
              <a:latin typeface="Cabin"/>
              <a:ea typeface="Cabin"/>
              <a:cs typeface="Cabin"/>
              <a:sym typeface="Cabin"/>
            </a:endParaRPr>
          </a:p>
          <a:p>
            <a:pPr indent="-279400" lvl="0" marL="457200" rtl="0" algn="l">
              <a:spcBef>
                <a:spcPts val="0"/>
              </a:spcBef>
              <a:spcAft>
                <a:spcPts val="0"/>
              </a:spcAft>
              <a:buSzPts val="800"/>
              <a:buFont typeface="Cabin"/>
              <a:buChar char="●"/>
            </a:pPr>
            <a:r>
              <a:rPr b="1" lang="en-GB" sz="800">
                <a:solidFill>
                  <a:srgbClr val="CC0000"/>
                </a:solidFill>
                <a:latin typeface="Cabin"/>
                <a:ea typeface="Cabin"/>
                <a:cs typeface="Cabin"/>
                <a:sym typeface="Cabin"/>
              </a:rPr>
              <a:t>Chorioretinitis</a:t>
            </a:r>
            <a:endParaRPr b="1" sz="800">
              <a:solidFill>
                <a:srgbClr val="CC0000"/>
              </a:solidFill>
              <a:latin typeface="Cabin"/>
              <a:ea typeface="Cabin"/>
              <a:cs typeface="Cabin"/>
              <a:sym typeface="Cabin"/>
            </a:endParaRPr>
          </a:p>
          <a:p>
            <a:pPr indent="-279400" lvl="0" marL="457200" rtl="0" algn="l">
              <a:spcBef>
                <a:spcPts val="0"/>
              </a:spcBef>
              <a:spcAft>
                <a:spcPts val="0"/>
              </a:spcAft>
              <a:buSzPts val="800"/>
              <a:buFont typeface="Cabin"/>
              <a:buChar char="●"/>
            </a:pPr>
            <a:r>
              <a:rPr b="1" lang="en-GB" sz="800">
                <a:solidFill>
                  <a:srgbClr val="CC0000"/>
                </a:solidFill>
                <a:latin typeface="Cabin"/>
                <a:ea typeface="Cabin"/>
                <a:cs typeface="Cabin"/>
                <a:sym typeface="Cabin"/>
              </a:rPr>
              <a:t>IgG avidity </a:t>
            </a:r>
            <a:endParaRPr b="1" sz="800">
              <a:solidFill>
                <a:srgbClr val="CC0000"/>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17"/>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79" name="Google Shape;179;p17"/>
          <p:cNvSpPr/>
          <p:nvPr/>
        </p:nvSpPr>
        <p:spPr>
          <a:xfrm flipH="1" rot="-7894904">
            <a:off x="6718975" y="-160879"/>
            <a:ext cx="1295037" cy="727429"/>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80" name="Google Shape;180;p17"/>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4</a:t>
            </a:r>
            <a:endParaRPr b="1" sz="1800">
              <a:solidFill>
                <a:srgbClr val="FFFFFF"/>
              </a:solidFill>
              <a:latin typeface="Cabin"/>
              <a:ea typeface="Cabin"/>
              <a:cs typeface="Cabin"/>
              <a:sym typeface="Cabin"/>
            </a:endParaRPr>
          </a:p>
        </p:txBody>
      </p:sp>
      <p:sp>
        <p:nvSpPr>
          <p:cNvPr id="181" name="Google Shape;181;p17"/>
          <p:cNvSpPr/>
          <p:nvPr/>
        </p:nvSpPr>
        <p:spPr>
          <a:xfrm flipH="1">
            <a:off x="0" y="11334944"/>
            <a:ext cx="7589400" cy="7251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Cabin"/>
                <a:ea typeface="Cabin"/>
                <a:cs typeface="Cabin"/>
                <a:sym typeface="Cabin"/>
              </a:rPr>
              <a:t>1- </a:t>
            </a:r>
            <a:r>
              <a:rPr lang="en-GB" sz="1000">
                <a:solidFill>
                  <a:srgbClr val="38761D"/>
                </a:solidFill>
                <a:latin typeface="Cabin"/>
                <a:ea typeface="Cabin"/>
                <a:cs typeface="Cabin"/>
                <a:sym typeface="Cabin"/>
              </a:rPr>
              <a:t>AKA Slapped cheek disease.</a:t>
            </a:r>
            <a:r>
              <a:rPr lang="en-GB" sz="1000">
                <a:solidFill>
                  <a:srgbClr val="6AA84F"/>
                </a:solidFill>
                <a:latin typeface="Cabin"/>
                <a:ea typeface="Cabin"/>
                <a:cs typeface="Cabin"/>
                <a:sym typeface="Cabin"/>
              </a:rPr>
              <a:t> </a:t>
            </a:r>
            <a:r>
              <a:rPr lang="en-GB" sz="1000">
                <a:solidFill>
                  <a:srgbClr val="B7B7B7"/>
                </a:solidFill>
                <a:latin typeface="Cabin"/>
                <a:ea typeface="Cabin"/>
                <a:cs typeface="Cabin"/>
                <a:sym typeface="Cabin"/>
              </a:rPr>
              <a:t>Erythema infectiosum is called “fifth disease” because it is one of the five most common pediatric diseases with rash.</a:t>
            </a:r>
            <a:endParaRPr sz="1000">
              <a:solidFill>
                <a:srgbClr val="B7B7B7"/>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2- Edema due to congestive heart failure caused by severe anemia which is the result of RBC destruction.</a:t>
            </a:r>
            <a:endParaRPr sz="1000">
              <a:solidFill>
                <a:srgbClr val="38761D"/>
              </a:solidFill>
              <a:latin typeface="Cabin"/>
              <a:ea typeface="Cabin"/>
              <a:cs typeface="Cabin"/>
              <a:sym typeface="Cabin"/>
            </a:endParaRPr>
          </a:p>
        </p:txBody>
      </p:sp>
      <p:cxnSp>
        <p:nvCxnSpPr>
          <p:cNvPr id="182" name="Google Shape;182;p17"/>
          <p:cNvCxnSpPr/>
          <p:nvPr/>
        </p:nvCxnSpPr>
        <p:spPr>
          <a:xfrm>
            <a:off x="1145552" y="743221"/>
            <a:ext cx="5298300" cy="0"/>
          </a:xfrm>
          <a:prstGeom prst="straightConnector1">
            <a:avLst/>
          </a:prstGeom>
          <a:noFill/>
          <a:ln cap="flat" cmpd="sng" w="28575">
            <a:solidFill>
              <a:srgbClr val="4F2F4F"/>
            </a:solidFill>
            <a:prstDash val="solid"/>
            <a:round/>
            <a:headEnd len="med" w="med" type="oval"/>
            <a:tailEnd len="med" w="med" type="oval"/>
          </a:ln>
        </p:spPr>
      </p:cxnSp>
      <p:sp>
        <p:nvSpPr>
          <p:cNvPr id="183" name="Google Shape;183;p17"/>
          <p:cNvSpPr txBox="1"/>
          <p:nvPr/>
        </p:nvSpPr>
        <p:spPr>
          <a:xfrm>
            <a:off x="1237075" y="82065"/>
            <a:ext cx="48945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2- Parvovirus B</a:t>
            </a:r>
            <a:r>
              <a:rPr b="1" baseline="-25000" lang="en-GB" sz="3000">
                <a:solidFill>
                  <a:srgbClr val="4F2F4F"/>
                </a:solidFill>
                <a:latin typeface="Cabin"/>
                <a:ea typeface="Cabin"/>
                <a:cs typeface="Cabin"/>
                <a:sym typeface="Cabin"/>
              </a:rPr>
              <a:t>19</a:t>
            </a:r>
            <a:endParaRPr b="1" baseline="-25000" sz="3000">
              <a:solidFill>
                <a:srgbClr val="4F2F4F"/>
              </a:solidFill>
              <a:latin typeface="Cabin"/>
              <a:ea typeface="Cabin"/>
              <a:cs typeface="Cabin"/>
              <a:sym typeface="Cabin"/>
            </a:endParaRPr>
          </a:p>
        </p:txBody>
      </p:sp>
      <p:sp>
        <p:nvSpPr>
          <p:cNvPr id="184" name="Google Shape;184;p17"/>
          <p:cNvSpPr txBox="1"/>
          <p:nvPr/>
        </p:nvSpPr>
        <p:spPr>
          <a:xfrm>
            <a:off x="258875" y="1001545"/>
            <a:ext cx="6780000" cy="11523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General info</a:t>
            </a:r>
            <a:r>
              <a:rPr b="1" lang="en-GB" sz="2000">
                <a:solidFill>
                  <a:srgbClr val="4F2F4F"/>
                </a:solidFill>
                <a:latin typeface="Cabin"/>
                <a:ea typeface="Cabin"/>
                <a:cs typeface="Cabin"/>
                <a:sym typeface="Cabin"/>
              </a:rPr>
              <a:t>:</a:t>
            </a:r>
            <a:endParaRPr b="1" sz="2000">
              <a:solidFill>
                <a:srgbClr val="4F2F4F"/>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b="1" lang="en-GB" sz="1200">
                <a:latin typeface="Cabin"/>
                <a:ea typeface="Cabin"/>
                <a:cs typeface="Cabin"/>
                <a:sym typeface="Cabin"/>
              </a:rPr>
              <a:t>Family:</a:t>
            </a:r>
            <a:r>
              <a:rPr lang="en-GB" sz="1200">
                <a:latin typeface="Cabin"/>
                <a:ea typeface="Cabin"/>
                <a:cs typeface="Cabin"/>
                <a:sym typeface="Cabin"/>
              </a:rPr>
              <a:t> Parvoviridae </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Non-enveloped, Icosahedral capsid and SS DNA genome</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Causative agent of Fifth disease</a:t>
            </a:r>
            <a:r>
              <a:rPr baseline="30000" lang="en-GB" sz="1200">
                <a:latin typeface="Cabin"/>
                <a:ea typeface="Cabin"/>
                <a:cs typeface="Cabin"/>
                <a:sym typeface="Cabin"/>
              </a:rPr>
              <a:t>1 </a:t>
            </a:r>
            <a:r>
              <a:rPr lang="en-GB" sz="1200">
                <a:latin typeface="Cabin"/>
                <a:ea typeface="Cabin"/>
                <a:cs typeface="Cabin"/>
                <a:sym typeface="Cabin"/>
              </a:rPr>
              <a:t>(erythema infectiosum)</a:t>
            </a:r>
            <a:endParaRPr sz="1200">
              <a:latin typeface="Cabin"/>
              <a:ea typeface="Cabin"/>
              <a:cs typeface="Cabin"/>
              <a:sym typeface="Cabin"/>
            </a:endParaRPr>
          </a:p>
        </p:txBody>
      </p:sp>
      <p:sp>
        <p:nvSpPr>
          <p:cNvPr id="185" name="Google Shape;185;p17"/>
          <p:cNvSpPr txBox="1"/>
          <p:nvPr/>
        </p:nvSpPr>
        <p:spPr>
          <a:xfrm>
            <a:off x="258875" y="2067683"/>
            <a:ext cx="6780000" cy="9291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Epidemiology:</a:t>
            </a:r>
            <a:endParaRPr b="1" sz="2000">
              <a:solidFill>
                <a:srgbClr val="4F2F4F"/>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Worldwide distribution</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Humans are known hosts evidence of teratogenicity</a:t>
            </a:r>
            <a:endParaRPr sz="1200">
              <a:latin typeface="Cabin"/>
              <a:ea typeface="Cabin"/>
              <a:cs typeface="Cabin"/>
              <a:sym typeface="Cabin"/>
            </a:endParaRPr>
          </a:p>
          <a:p>
            <a:pPr indent="0" lvl="0" marL="457200" rtl="0" algn="l">
              <a:spcBef>
                <a:spcPts val="0"/>
              </a:spcBef>
              <a:spcAft>
                <a:spcPts val="0"/>
              </a:spcAft>
              <a:buNone/>
            </a:pPr>
            <a:r>
              <a:t/>
            </a:r>
            <a:endParaRPr sz="1200">
              <a:latin typeface="Cabin"/>
              <a:ea typeface="Cabin"/>
              <a:cs typeface="Cabin"/>
              <a:sym typeface="Cabin"/>
            </a:endParaRPr>
          </a:p>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Transmission: </a:t>
            </a:r>
            <a:r>
              <a:rPr b="1" lang="en-GB" sz="1000">
                <a:solidFill>
                  <a:srgbClr val="38761D"/>
                </a:solidFill>
                <a:latin typeface="Cabin"/>
                <a:ea typeface="Cabin"/>
                <a:cs typeface="Cabin"/>
                <a:sym typeface="Cabin"/>
              </a:rPr>
              <a:t>(Human to Human transmission)</a:t>
            </a:r>
            <a:endParaRPr b="1" sz="1000">
              <a:solidFill>
                <a:srgbClr val="38761D"/>
              </a:solidFill>
              <a:latin typeface="Cabin"/>
              <a:ea typeface="Cabin"/>
              <a:cs typeface="Cabin"/>
              <a:sym typeface="Cabin"/>
            </a:endParaRPr>
          </a:p>
          <a:p>
            <a:pPr indent="-304800" lvl="1" marL="9144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Respiratory route</a:t>
            </a:r>
            <a:r>
              <a:rPr lang="en-GB" sz="1200">
                <a:solidFill>
                  <a:srgbClr val="CC0000"/>
                </a:solidFill>
                <a:latin typeface="Cabin"/>
                <a:ea typeface="Cabin"/>
                <a:cs typeface="Cabin"/>
                <a:sym typeface="Cabin"/>
              </a:rPr>
              <a:t>.</a:t>
            </a:r>
            <a:r>
              <a:rPr lang="en-GB" sz="1200">
                <a:solidFill>
                  <a:srgbClr val="38761D"/>
                </a:solidFill>
                <a:latin typeface="Cabin"/>
                <a:ea typeface="Cabin"/>
                <a:cs typeface="Cabin"/>
                <a:sym typeface="Cabin"/>
              </a:rPr>
              <a:t>(Mainly)</a:t>
            </a:r>
            <a:endParaRPr sz="1200">
              <a:solidFill>
                <a:srgbClr val="38761D"/>
              </a:solidFill>
              <a:latin typeface="Cabin"/>
              <a:ea typeface="Cabin"/>
              <a:cs typeface="Cabin"/>
              <a:sym typeface="Cabin"/>
            </a:endParaRPr>
          </a:p>
          <a:p>
            <a:pPr indent="-304800" lvl="1" marL="9144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Blood transfusion.</a:t>
            </a:r>
            <a:endParaRPr b="1" sz="1200">
              <a:solidFill>
                <a:srgbClr val="CC0000"/>
              </a:solidFill>
              <a:latin typeface="Cabin"/>
              <a:ea typeface="Cabin"/>
              <a:cs typeface="Cabin"/>
              <a:sym typeface="Cabin"/>
            </a:endParaRPr>
          </a:p>
          <a:p>
            <a:pPr indent="-304800" lvl="1" marL="9144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Transplacental route.</a:t>
            </a:r>
            <a:endParaRPr b="1" sz="1800">
              <a:solidFill>
                <a:srgbClr val="CC0000"/>
              </a:solidFill>
              <a:latin typeface="Cabin"/>
              <a:ea typeface="Cabin"/>
              <a:cs typeface="Cabin"/>
              <a:sym typeface="Cabin"/>
            </a:endParaRPr>
          </a:p>
        </p:txBody>
      </p:sp>
      <p:pic>
        <p:nvPicPr>
          <p:cNvPr id="186" name="Google Shape;186;p17"/>
          <p:cNvPicPr preferRelativeResize="0"/>
          <p:nvPr/>
        </p:nvPicPr>
        <p:blipFill>
          <a:blip r:embed="rId3">
            <a:alphaModFix/>
          </a:blip>
          <a:stretch>
            <a:fillRect/>
          </a:stretch>
        </p:blipFill>
        <p:spPr>
          <a:xfrm>
            <a:off x="5884277" y="1280799"/>
            <a:ext cx="1284677" cy="978485"/>
          </a:xfrm>
          <a:prstGeom prst="rect">
            <a:avLst/>
          </a:prstGeom>
          <a:noFill/>
          <a:ln>
            <a:noFill/>
          </a:ln>
        </p:spPr>
      </p:pic>
      <p:graphicFrame>
        <p:nvGraphicFramePr>
          <p:cNvPr id="187" name="Google Shape;187;p17"/>
          <p:cNvGraphicFramePr/>
          <p:nvPr/>
        </p:nvGraphicFramePr>
        <p:xfrm>
          <a:off x="258875" y="4524472"/>
          <a:ext cx="3000000" cy="3000000"/>
        </p:xfrm>
        <a:graphic>
          <a:graphicData uri="http://schemas.openxmlformats.org/drawingml/2006/table">
            <a:tbl>
              <a:tblPr>
                <a:noFill/>
                <a:tableStyleId>{96AB0A69-5CF7-4E77-A36A-28E65E2C8EBC}</a:tableStyleId>
              </a:tblPr>
              <a:tblGrid>
                <a:gridCol w="1503625"/>
                <a:gridCol w="1568525"/>
                <a:gridCol w="3999475"/>
              </a:tblGrid>
              <a:tr h="560950">
                <a:tc gridSpan="3">
                  <a:txBody>
                    <a:bodyPr/>
                    <a:lstStyle/>
                    <a:p>
                      <a:pPr indent="0" lvl="0" marL="0" rtl="0" algn="ctr">
                        <a:spcBef>
                          <a:spcPts val="0"/>
                        </a:spcBef>
                        <a:spcAft>
                          <a:spcPts val="0"/>
                        </a:spcAft>
                        <a:buNone/>
                      </a:pPr>
                      <a:r>
                        <a:rPr b="1" lang="en-GB" sz="2200">
                          <a:solidFill>
                            <a:srgbClr val="FFFFFF"/>
                          </a:solidFill>
                          <a:latin typeface="Cabin"/>
                          <a:ea typeface="Cabin"/>
                          <a:cs typeface="Cabin"/>
                          <a:sym typeface="Cabin"/>
                        </a:rPr>
                        <a:t>Clinical presentation</a:t>
                      </a:r>
                      <a:endParaRPr b="1" sz="22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r>
              <a:tr h="512200">
                <a:tc gridSpan="2">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Acquired infection</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hMerge="1"/>
                <a:tc>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Congenital</a:t>
                      </a:r>
                      <a:r>
                        <a:rPr b="1" lang="en-GB" sz="1600">
                          <a:solidFill>
                            <a:srgbClr val="FFFFFF"/>
                          </a:solidFill>
                          <a:latin typeface="Cabin"/>
                          <a:ea typeface="Cabin"/>
                          <a:cs typeface="Cabin"/>
                          <a:sym typeface="Cabin"/>
                        </a:rPr>
                        <a:t> infection</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560950">
                <a:tc>
                  <a:txBody>
                    <a:bodyPr/>
                    <a:lstStyle/>
                    <a:p>
                      <a:pPr indent="0" lvl="0" marL="0" rtl="0" algn="ctr">
                        <a:spcBef>
                          <a:spcPts val="0"/>
                        </a:spcBef>
                        <a:spcAft>
                          <a:spcPts val="0"/>
                        </a:spcAft>
                        <a:buNone/>
                      </a:pPr>
                      <a:r>
                        <a:rPr b="1" lang="en-GB" sz="1100">
                          <a:solidFill>
                            <a:srgbClr val="4F2F4F"/>
                          </a:solidFill>
                          <a:latin typeface="Cabin"/>
                          <a:ea typeface="Cabin"/>
                          <a:cs typeface="Cabin"/>
                          <a:sym typeface="Cabin"/>
                        </a:rPr>
                        <a:t>Immunocompetent</a:t>
                      </a:r>
                      <a:r>
                        <a:rPr b="1" lang="en-GB" sz="1100">
                          <a:solidFill>
                            <a:srgbClr val="4F2F4F"/>
                          </a:solidFill>
                          <a:latin typeface="Cabin"/>
                          <a:ea typeface="Cabin"/>
                          <a:cs typeface="Cabin"/>
                          <a:sym typeface="Cabin"/>
                        </a:rPr>
                        <a:t> host</a:t>
                      </a:r>
                      <a:endParaRPr b="1" sz="11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1100">
                          <a:solidFill>
                            <a:srgbClr val="4F2F4F"/>
                          </a:solidFill>
                          <a:latin typeface="Cabin"/>
                          <a:ea typeface="Cabin"/>
                          <a:cs typeface="Cabin"/>
                          <a:sym typeface="Cabin"/>
                        </a:rPr>
                        <a:t>immunocompromised</a:t>
                      </a:r>
                      <a:r>
                        <a:rPr b="1" lang="en-GB" sz="1100">
                          <a:solidFill>
                            <a:srgbClr val="4F2F4F"/>
                          </a:solidFill>
                          <a:latin typeface="Cabin"/>
                          <a:ea typeface="Cabin"/>
                          <a:cs typeface="Cabin"/>
                          <a:sym typeface="Cabin"/>
                        </a:rPr>
                        <a:t> host</a:t>
                      </a:r>
                      <a:endParaRPr b="1" sz="11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rowSpan="2">
                  <a:txBody>
                    <a:bodyPr/>
                    <a:lstStyle/>
                    <a:p>
                      <a:pPr indent="0" lvl="0" marL="0" rtl="0" algn="l">
                        <a:spcBef>
                          <a:spcPts val="0"/>
                        </a:spcBef>
                        <a:spcAft>
                          <a:spcPts val="0"/>
                        </a:spcAft>
                        <a:buNone/>
                      </a:pPr>
                      <a:r>
                        <a:rPr lang="en-GB" sz="1200">
                          <a:latin typeface="Cabin"/>
                          <a:ea typeface="Cabin"/>
                          <a:cs typeface="Cabin"/>
                          <a:sym typeface="Cabin"/>
                        </a:rPr>
                        <a:t>Risk of congenital infection is greatest when infection occur in 1st 20 weeks (1st and 2nd trimesters):</a:t>
                      </a:r>
                      <a:endParaRPr sz="1200">
                        <a:latin typeface="Cabin"/>
                        <a:ea typeface="Cabin"/>
                        <a:cs typeface="Cabin"/>
                        <a:sym typeface="Cabin"/>
                      </a:endParaRPr>
                    </a:p>
                    <a:p>
                      <a:pPr indent="-330200" lvl="0" marL="508000" rtl="0" algn="l">
                        <a:spcBef>
                          <a:spcPts val="0"/>
                        </a:spcBef>
                        <a:spcAft>
                          <a:spcPts val="0"/>
                        </a:spcAft>
                        <a:buClr>
                          <a:schemeClr val="dk1"/>
                        </a:buClr>
                        <a:buSzPts val="1200"/>
                        <a:buFont typeface="Cabin"/>
                        <a:buAutoNum type="arabicPeriod"/>
                      </a:pPr>
                      <a:r>
                        <a:rPr b="1" lang="en-GB" sz="1200">
                          <a:solidFill>
                            <a:schemeClr val="dk1"/>
                          </a:solidFill>
                          <a:latin typeface="Cabin"/>
                          <a:ea typeface="Cabin"/>
                          <a:cs typeface="Cabin"/>
                          <a:sym typeface="Cabin"/>
                        </a:rPr>
                        <a:t>Infection in the 1st trimester </a:t>
                      </a:r>
                      <a:r>
                        <a:rPr lang="en-GB" sz="1200">
                          <a:solidFill>
                            <a:schemeClr val="dk1"/>
                          </a:solidFill>
                          <a:latin typeface="Cabin"/>
                          <a:ea typeface="Cabin"/>
                          <a:cs typeface="Cabin"/>
                          <a:sym typeface="Cabin"/>
                        </a:rPr>
                        <a:t>→ IUD (Intrauterine death)</a:t>
                      </a:r>
                      <a:endParaRPr sz="1200">
                        <a:solidFill>
                          <a:schemeClr val="dk1"/>
                        </a:solidFill>
                        <a:latin typeface="Cabin"/>
                        <a:ea typeface="Cabin"/>
                        <a:cs typeface="Cabin"/>
                        <a:sym typeface="Cabin"/>
                      </a:endParaRPr>
                    </a:p>
                    <a:p>
                      <a:pPr indent="-330200" lvl="0" marL="508000" rtl="0" algn="l">
                        <a:spcBef>
                          <a:spcPts val="0"/>
                        </a:spcBef>
                        <a:spcAft>
                          <a:spcPts val="0"/>
                        </a:spcAft>
                        <a:buClr>
                          <a:srgbClr val="CC0000"/>
                        </a:buClr>
                        <a:buSzPts val="1200"/>
                        <a:buFont typeface="Cabin"/>
                        <a:buAutoNum type="arabicPeriod"/>
                      </a:pPr>
                      <a:r>
                        <a:rPr b="1" lang="en-GB" sz="1200">
                          <a:solidFill>
                            <a:srgbClr val="CC0000"/>
                          </a:solidFill>
                          <a:latin typeface="Cabin"/>
                          <a:ea typeface="Cabin"/>
                          <a:cs typeface="Cabin"/>
                          <a:sym typeface="Cabin"/>
                        </a:rPr>
                        <a:t>Infection in the 2nd trimester → </a:t>
                      </a:r>
                      <a:r>
                        <a:rPr b="1" lang="en-GB" sz="1200" u="sng">
                          <a:solidFill>
                            <a:srgbClr val="CC0000"/>
                          </a:solidFill>
                          <a:latin typeface="Cabin"/>
                          <a:ea typeface="Cabin"/>
                          <a:cs typeface="Cabin"/>
                          <a:sym typeface="Cabin"/>
                        </a:rPr>
                        <a:t>HF (Hydrops fetalis)</a:t>
                      </a:r>
                      <a:r>
                        <a:rPr b="1" baseline="30000" lang="en-GB" sz="1200" u="sng">
                          <a:solidFill>
                            <a:srgbClr val="CC0000"/>
                          </a:solidFill>
                          <a:latin typeface="Cabin"/>
                          <a:ea typeface="Cabin"/>
                          <a:cs typeface="Cabin"/>
                          <a:sym typeface="Cabin"/>
                        </a:rPr>
                        <a:t>2</a:t>
                      </a:r>
                      <a:endParaRPr b="1" baseline="30000" sz="1200" u="sng">
                        <a:solidFill>
                          <a:srgbClr val="CC0000"/>
                        </a:solidFill>
                        <a:latin typeface="Cabin"/>
                        <a:ea typeface="Cabin"/>
                        <a:cs typeface="Cabin"/>
                        <a:sym typeface="Cabin"/>
                      </a:endParaRPr>
                    </a:p>
                    <a:p>
                      <a:pPr indent="-330200" lvl="0" marL="508000" rtl="0" algn="l">
                        <a:spcBef>
                          <a:spcPts val="0"/>
                        </a:spcBef>
                        <a:spcAft>
                          <a:spcPts val="0"/>
                        </a:spcAft>
                        <a:buClr>
                          <a:schemeClr val="dk1"/>
                        </a:buClr>
                        <a:buSzPts val="1200"/>
                        <a:buFont typeface="Cabin"/>
                        <a:buAutoNum type="arabicPeriod"/>
                      </a:pPr>
                      <a:r>
                        <a:rPr b="1" lang="en-GB" sz="1200">
                          <a:solidFill>
                            <a:schemeClr val="dk1"/>
                          </a:solidFill>
                          <a:latin typeface="Cabin"/>
                          <a:ea typeface="Cabin"/>
                          <a:cs typeface="Cabin"/>
                          <a:sym typeface="Cabin"/>
                        </a:rPr>
                        <a:t>Infection in the 3rd trimester </a:t>
                      </a:r>
                      <a:r>
                        <a:rPr lang="en-GB" sz="1200">
                          <a:solidFill>
                            <a:schemeClr val="dk1"/>
                          </a:solidFill>
                          <a:latin typeface="Cabin"/>
                          <a:ea typeface="Cabin"/>
                          <a:cs typeface="Cabin"/>
                          <a:sym typeface="Cabin"/>
                        </a:rPr>
                        <a:t>→ Lowest risk</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Causes fetal loss through hydrops fetalis, CHF, </a:t>
                      </a:r>
                      <a:r>
                        <a:rPr lang="en-GB" sz="1200">
                          <a:latin typeface="Cabin"/>
                          <a:ea typeface="Cabin"/>
                          <a:cs typeface="Cabin"/>
                          <a:sym typeface="Cabin"/>
                        </a:rPr>
                        <a:t>generalized</a:t>
                      </a:r>
                      <a:r>
                        <a:rPr lang="en-GB" sz="1200">
                          <a:latin typeface="Cabin"/>
                          <a:ea typeface="Cabin"/>
                          <a:cs typeface="Cabin"/>
                          <a:sym typeface="Cabin"/>
                        </a:rPr>
                        <a:t> edema and fetal death.</a:t>
                      </a:r>
                      <a:endParaRPr sz="12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1187500">
                <a:tc>
                  <a:txBody>
                    <a:bodyPr/>
                    <a:lstStyle/>
                    <a:p>
                      <a:pPr indent="-342900" lvl="0" marL="368300" rtl="0" algn="l">
                        <a:spcBef>
                          <a:spcPts val="0"/>
                        </a:spcBef>
                        <a:spcAft>
                          <a:spcPts val="0"/>
                        </a:spcAft>
                        <a:buSzPts val="1200"/>
                        <a:buFont typeface="Cabin"/>
                        <a:buChar char="●"/>
                      </a:pPr>
                      <a:r>
                        <a:rPr lang="en-GB" sz="1200">
                          <a:latin typeface="Cabin"/>
                          <a:ea typeface="Cabin"/>
                          <a:cs typeface="Cabin"/>
                          <a:sym typeface="Cabin"/>
                        </a:rPr>
                        <a:t>E</a:t>
                      </a:r>
                      <a:r>
                        <a:rPr lang="en-GB" sz="1200">
                          <a:latin typeface="Cabin"/>
                          <a:ea typeface="Cabin"/>
                          <a:cs typeface="Cabin"/>
                          <a:sym typeface="Cabin"/>
                        </a:rPr>
                        <a:t>rythema infectiosum </a:t>
                      </a:r>
                      <a:r>
                        <a:rPr lang="en-GB" sz="1200">
                          <a:solidFill>
                            <a:srgbClr val="38761D"/>
                          </a:solidFill>
                          <a:latin typeface="Cabin"/>
                          <a:ea typeface="Cabin"/>
                          <a:cs typeface="Cabin"/>
                          <a:sym typeface="Cabin"/>
                        </a:rPr>
                        <a:t>(Rash)</a:t>
                      </a:r>
                      <a:endParaRPr sz="1200">
                        <a:solidFill>
                          <a:srgbClr val="38761D"/>
                        </a:solidFill>
                        <a:latin typeface="Cabin"/>
                        <a:ea typeface="Cabin"/>
                        <a:cs typeface="Cabin"/>
                        <a:sym typeface="Cabin"/>
                      </a:endParaRPr>
                    </a:p>
                    <a:p>
                      <a:pPr indent="-342900" lvl="0" marL="368300" rtl="0" algn="l">
                        <a:spcBef>
                          <a:spcPts val="0"/>
                        </a:spcBef>
                        <a:spcAft>
                          <a:spcPts val="0"/>
                        </a:spcAft>
                        <a:buClr>
                          <a:srgbClr val="38761D"/>
                        </a:buClr>
                        <a:buSzPts val="1200"/>
                        <a:buFont typeface="Cabin"/>
                        <a:buChar char="●"/>
                      </a:pPr>
                      <a:r>
                        <a:rPr lang="en-GB" sz="1200">
                          <a:solidFill>
                            <a:srgbClr val="38761D"/>
                          </a:solidFill>
                          <a:latin typeface="Cabin"/>
                          <a:ea typeface="Cabin"/>
                          <a:cs typeface="Cabin"/>
                          <a:sym typeface="Cabin"/>
                        </a:rPr>
                        <a:t>Usually self-limiting</a:t>
                      </a:r>
                      <a:endParaRPr sz="1200">
                        <a:solidFill>
                          <a:srgbClr val="38761D"/>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lang="en-GB" sz="1600"/>
                        <a:t>-</a:t>
                      </a:r>
                      <a:endParaRPr sz="1600"/>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vMerge="1"/>
              </a:tr>
            </a:tbl>
          </a:graphicData>
        </a:graphic>
      </p:graphicFrame>
      <p:pic>
        <p:nvPicPr>
          <p:cNvPr id="188" name="Google Shape;188;p17"/>
          <p:cNvPicPr preferRelativeResize="0"/>
          <p:nvPr/>
        </p:nvPicPr>
        <p:blipFill>
          <a:blip r:embed="rId4">
            <a:alphaModFix/>
          </a:blip>
          <a:stretch>
            <a:fillRect/>
          </a:stretch>
        </p:blipFill>
        <p:spPr>
          <a:xfrm>
            <a:off x="4960575" y="2970763"/>
            <a:ext cx="1117550" cy="929315"/>
          </a:xfrm>
          <a:prstGeom prst="rect">
            <a:avLst/>
          </a:prstGeom>
          <a:noFill/>
          <a:ln>
            <a:noFill/>
          </a:ln>
        </p:spPr>
      </p:pic>
      <p:pic>
        <p:nvPicPr>
          <p:cNvPr id="189" name="Google Shape;189;p17"/>
          <p:cNvPicPr preferRelativeResize="0"/>
          <p:nvPr/>
        </p:nvPicPr>
        <p:blipFill>
          <a:blip r:embed="rId5">
            <a:alphaModFix/>
          </a:blip>
          <a:stretch>
            <a:fillRect/>
          </a:stretch>
        </p:blipFill>
        <p:spPr>
          <a:xfrm>
            <a:off x="6144102" y="2970762"/>
            <a:ext cx="1082373" cy="929315"/>
          </a:xfrm>
          <a:prstGeom prst="rect">
            <a:avLst/>
          </a:prstGeom>
          <a:noFill/>
          <a:ln>
            <a:noFill/>
          </a:ln>
        </p:spPr>
      </p:pic>
      <p:sp>
        <p:nvSpPr>
          <p:cNvPr id="190" name="Google Shape;190;p17"/>
          <p:cNvSpPr txBox="1"/>
          <p:nvPr/>
        </p:nvSpPr>
        <p:spPr>
          <a:xfrm>
            <a:off x="6310850" y="3852592"/>
            <a:ext cx="903000" cy="2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Cabin"/>
                <a:ea typeface="Cabin"/>
                <a:cs typeface="Cabin"/>
                <a:sym typeface="Cabin"/>
              </a:rPr>
              <a:t>Hydrops fetalis</a:t>
            </a:r>
            <a:endParaRPr sz="800">
              <a:latin typeface="Cabin"/>
              <a:ea typeface="Cabin"/>
              <a:cs typeface="Cabin"/>
              <a:sym typeface="Cabin"/>
            </a:endParaRPr>
          </a:p>
        </p:txBody>
      </p:sp>
      <p:graphicFrame>
        <p:nvGraphicFramePr>
          <p:cNvPr id="191" name="Google Shape;191;p17"/>
          <p:cNvGraphicFramePr/>
          <p:nvPr/>
        </p:nvGraphicFramePr>
        <p:xfrm>
          <a:off x="258863" y="7830240"/>
          <a:ext cx="3000000" cy="3000000"/>
        </p:xfrm>
        <a:graphic>
          <a:graphicData uri="http://schemas.openxmlformats.org/drawingml/2006/table">
            <a:tbl>
              <a:tblPr>
                <a:noFill/>
                <a:tableStyleId>{96AB0A69-5CF7-4E77-A36A-28E65E2C8EBC}</a:tableStyleId>
              </a:tblPr>
              <a:tblGrid>
                <a:gridCol w="1213925"/>
                <a:gridCol w="2854925"/>
                <a:gridCol w="3002775"/>
              </a:tblGrid>
              <a:tr h="429500">
                <a:tc gridSpan="3">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Diagnosis &amp; Treatment</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r>
              <a:tr h="429500">
                <a:tc rowSpan="2">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Diagnosis</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600">
                          <a:solidFill>
                            <a:srgbClr val="4F2F4F"/>
                          </a:solidFill>
                          <a:latin typeface="Cabin"/>
                          <a:ea typeface="Cabin"/>
                          <a:cs typeface="Cabin"/>
                          <a:sym typeface="Cabin"/>
                        </a:rPr>
                        <a:t>Pregnant</a:t>
                      </a:r>
                      <a:r>
                        <a:rPr b="1" lang="en-GB" sz="1600">
                          <a:solidFill>
                            <a:srgbClr val="4F2F4F"/>
                          </a:solidFill>
                          <a:latin typeface="Cabin"/>
                          <a:ea typeface="Cabin"/>
                          <a:cs typeface="Cabin"/>
                          <a:sym typeface="Cabin"/>
                        </a:rPr>
                        <a:t> mother</a:t>
                      </a:r>
                      <a:endParaRPr b="1" sz="16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600">
                          <a:solidFill>
                            <a:srgbClr val="4F2F4F"/>
                          </a:solidFill>
                          <a:latin typeface="Cabin"/>
                          <a:ea typeface="Cabin"/>
                          <a:cs typeface="Cabin"/>
                          <a:sym typeface="Cabin"/>
                        </a:rPr>
                        <a:t>Prenatal</a:t>
                      </a:r>
                      <a:endParaRPr b="1" sz="16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r>
              <a:tr h="429500">
                <a:tc vMerge="1"/>
                <a:tc>
                  <a:txBody>
                    <a:bodyPr/>
                    <a:lstStyle/>
                    <a:p>
                      <a:pPr indent="-336550" lvl="0" marL="508000" rtl="0" algn="l">
                        <a:spcBef>
                          <a:spcPts val="0"/>
                        </a:spcBef>
                        <a:spcAft>
                          <a:spcPts val="0"/>
                        </a:spcAft>
                        <a:buSzPts val="1300"/>
                        <a:buFont typeface="Cabin"/>
                        <a:buAutoNum type="arabicPeriod"/>
                      </a:pPr>
                      <a:r>
                        <a:rPr lang="en-GB" sz="1300">
                          <a:latin typeface="Cabin"/>
                          <a:ea typeface="Cabin"/>
                          <a:cs typeface="Cabin"/>
                          <a:sym typeface="Cabin"/>
                        </a:rPr>
                        <a:t>Specific IgM.</a:t>
                      </a:r>
                      <a:endParaRPr sz="1300">
                        <a:latin typeface="Cabin"/>
                        <a:ea typeface="Cabin"/>
                        <a:cs typeface="Cabin"/>
                        <a:sym typeface="Cabin"/>
                      </a:endParaRPr>
                    </a:p>
                    <a:p>
                      <a:pPr indent="-336550" lvl="0" marL="508000" rtl="0" algn="l">
                        <a:spcBef>
                          <a:spcPts val="0"/>
                        </a:spcBef>
                        <a:spcAft>
                          <a:spcPts val="0"/>
                        </a:spcAft>
                        <a:buSzPts val="1300"/>
                        <a:buFont typeface="Cabin"/>
                        <a:buAutoNum type="arabicPeriod"/>
                      </a:pPr>
                      <a:r>
                        <a:rPr lang="en-GB" sz="1300">
                          <a:latin typeface="Cabin"/>
                          <a:ea typeface="Cabin"/>
                          <a:cs typeface="Cabin"/>
                          <a:sym typeface="Cabin"/>
                        </a:rPr>
                        <a:t>IgG seroconversion.</a:t>
                      </a:r>
                      <a:endParaRPr sz="13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336550" lvl="0" marL="508000" rtl="0" algn="l">
                        <a:spcBef>
                          <a:spcPts val="0"/>
                        </a:spcBef>
                        <a:spcAft>
                          <a:spcPts val="0"/>
                        </a:spcAft>
                        <a:buSzPts val="1300"/>
                        <a:buFont typeface="Cabin"/>
                        <a:buAutoNum type="arabicPeriod"/>
                      </a:pPr>
                      <a:r>
                        <a:rPr lang="en-GB" sz="1300">
                          <a:latin typeface="Cabin"/>
                          <a:ea typeface="Cabin"/>
                          <a:cs typeface="Cabin"/>
                          <a:sym typeface="Cabin"/>
                        </a:rPr>
                        <a:t>Ultrasound (hydrops)</a:t>
                      </a:r>
                      <a:endParaRPr sz="1300">
                        <a:latin typeface="Cabin"/>
                        <a:ea typeface="Cabin"/>
                        <a:cs typeface="Cabin"/>
                        <a:sym typeface="Cabin"/>
                      </a:endParaRPr>
                    </a:p>
                    <a:p>
                      <a:pPr indent="-336550" lvl="0" marL="508000" rtl="0" algn="l">
                        <a:spcBef>
                          <a:spcPts val="0"/>
                        </a:spcBef>
                        <a:spcAft>
                          <a:spcPts val="0"/>
                        </a:spcAft>
                        <a:buClr>
                          <a:srgbClr val="CC0000"/>
                        </a:buClr>
                        <a:buSzPts val="1300"/>
                        <a:buFont typeface="Cabin"/>
                        <a:buAutoNum type="arabicPeriod"/>
                      </a:pPr>
                      <a:r>
                        <a:rPr lang="en-GB" sz="1300">
                          <a:solidFill>
                            <a:srgbClr val="CC0000"/>
                          </a:solidFill>
                          <a:latin typeface="Cabin"/>
                          <a:ea typeface="Cabin"/>
                          <a:cs typeface="Cabin"/>
                          <a:sym typeface="Cabin"/>
                        </a:rPr>
                        <a:t>Not grow in cell culture</a:t>
                      </a:r>
                      <a:endParaRPr sz="1300">
                        <a:solidFill>
                          <a:srgbClr val="CC0000"/>
                        </a:solidFill>
                        <a:latin typeface="Cabin"/>
                        <a:ea typeface="Cabin"/>
                        <a:cs typeface="Cabin"/>
                        <a:sym typeface="Cabin"/>
                      </a:endParaRPr>
                    </a:p>
                    <a:p>
                      <a:pPr indent="-336550" lvl="0" marL="508000" rtl="0" algn="l">
                        <a:spcBef>
                          <a:spcPts val="0"/>
                        </a:spcBef>
                        <a:spcAft>
                          <a:spcPts val="0"/>
                        </a:spcAft>
                        <a:buSzPts val="1300"/>
                        <a:buFont typeface="Cabin"/>
                        <a:buAutoNum type="arabicPeriod"/>
                      </a:pPr>
                      <a:r>
                        <a:rPr lang="en-GB" sz="1300">
                          <a:latin typeface="Cabin"/>
                          <a:ea typeface="Cabin"/>
                          <a:cs typeface="Cabin"/>
                          <a:sym typeface="Cabin"/>
                        </a:rPr>
                        <a:t>PCR </a:t>
                      </a:r>
                      <a:r>
                        <a:rPr lang="en-GB" sz="1300">
                          <a:solidFill>
                            <a:srgbClr val="38761D"/>
                          </a:solidFill>
                          <a:latin typeface="Cabin"/>
                          <a:ea typeface="Cabin"/>
                          <a:cs typeface="Cabin"/>
                          <a:sym typeface="Cabin"/>
                        </a:rPr>
                        <a:t>may be used on amniotic fluid.</a:t>
                      </a:r>
                      <a:endParaRPr sz="1300">
                        <a:solidFill>
                          <a:srgbClr val="38761D"/>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429500">
                <a:tc>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Treatment</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2">
                  <a:txBody>
                    <a:bodyPr/>
                    <a:lstStyle/>
                    <a:p>
                      <a:pPr indent="-336550" lvl="0" marL="508000" rtl="0" algn="l">
                        <a:spcBef>
                          <a:spcPts val="0"/>
                        </a:spcBef>
                        <a:spcAft>
                          <a:spcPts val="0"/>
                        </a:spcAft>
                        <a:buSzPts val="1300"/>
                        <a:buFont typeface="Cabin"/>
                        <a:buChar char="●"/>
                      </a:pPr>
                      <a:r>
                        <a:rPr lang="en-GB" sz="1300">
                          <a:latin typeface="Cabin"/>
                          <a:ea typeface="Cabin"/>
                          <a:cs typeface="Cabin"/>
                          <a:sym typeface="Cabin"/>
                        </a:rPr>
                        <a:t>Intrauterine transfusions</a:t>
                      </a:r>
                      <a:endParaRPr sz="1300">
                        <a:solidFill>
                          <a:srgbClr val="1155CC"/>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r h="429500">
                <a:tc>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Prevention</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2">
                  <a:txBody>
                    <a:bodyPr/>
                    <a:lstStyle/>
                    <a:p>
                      <a:pPr indent="-336550" lvl="0" marL="508000" rtl="0" algn="l">
                        <a:spcBef>
                          <a:spcPts val="0"/>
                        </a:spcBef>
                        <a:spcAft>
                          <a:spcPts val="0"/>
                        </a:spcAft>
                        <a:buSzPts val="1300"/>
                        <a:buFont typeface="Cabin"/>
                        <a:buChar char="●"/>
                      </a:pPr>
                      <a:r>
                        <a:rPr lang="en-GB" sz="1300">
                          <a:latin typeface="Cabin"/>
                          <a:ea typeface="Cabin"/>
                          <a:cs typeface="Cabin"/>
                          <a:sym typeface="Cabin"/>
                        </a:rPr>
                        <a:t>Hygiene practice</a:t>
                      </a:r>
                      <a:endParaRPr sz="1300">
                        <a:latin typeface="Cabin"/>
                        <a:ea typeface="Cabin"/>
                        <a:cs typeface="Cabin"/>
                        <a:sym typeface="Cabin"/>
                      </a:endParaRPr>
                    </a:p>
                    <a:p>
                      <a:pPr indent="-336550" lvl="0" marL="508000" rtl="0" algn="l">
                        <a:spcBef>
                          <a:spcPts val="0"/>
                        </a:spcBef>
                        <a:spcAft>
                          <a:spcPts val="0"/>
                        </a:spcAft>
                        <a:buSzPts val="1300"/>
                        <a:buFont typeface="Cabin"/>
                        <a:buChar char="●"/>
                      </a:pPr>
                      <a:r>
                        <a:rPr lang="en-GB" sz="1300">
                          <a:latin typeface="Cabin"/>
                          <a:ea typeface="Cabin"/>
                          <a:cs typeface="Cabin"/>
                          <a:sym typeface="Cabin"/>
                        </a:rPr>
                        <a:t>No vaccine (TRIAL)</a:t>
                      </a:r>
                      <a:endParaRPr sz="13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bl>
          </a:graphicData>
        </a:graphic>
      </p:graphicFrame>
      <p:sp>
        <p:nvSpPr>
          <p:cNvPr id="192" name="Google Shape;192;p17"/>
          <p:cNvSpPr txBox="1"/>
          <p:nvPr/>
        </p:nvSpPr>
        <p:spPr>
          <a:xfrm>
            <a:off x="5229053" y="12231"/>
            <a:ext cx="1523100" cy="7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4F2F4F"/>
                </a:solidFill>
                <a:highlight>
                  <a:srgbClr val="C9A4C9"/>
                </a:highlight>
                <a:latin typeface="Cabin"/>
                <a:ea typeface="Cabin"/>
                <a:cs typeface="Cabin"/>
                <a:sym typeface="Cabin"/>
              </a:rPr>
              <a:t>Keywords:</a:t>
            </a:r>
            <a:endParaRPr b="1" sz="800">
              <a:solidFill>
                <a:srgbClr val="4F2F4F"/>
              </a:solidFill>
              <a:highlight>
                <a:srgbClr val="C9A4C9"/>
              </a:highlight>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Hydrops fetalis</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Anemia, rash</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slapped cheek</a:t>
            </a:r>
            <a:endParaRPr b="1" sz="800">
              <a:solidFill>
                <a:srgbClr val="CC0000"/>
              </a:solidFill>
              <a:latin typeface="Cabin"/>
              <a:ea typeface="Cabin"/>
              <a:cs typeface="Cabin"/>
              <a:sym typeface="Cabin"/>
            </a:endParaRPr>
          </a:p>
        </p:txBody>
      </p:sp>
      <p:sp>
        <p:nvSpPr>
          <p:cNvPr id="193" name="Google Shape;193;p17"/>
          <p:cNvSpPr txBox="1"/>
          <p:nvPr/>
        </p:nvSpPr>
        <p:spPr>
          <a:xfrm>
            <a:off x="4522700" y="3819901"/>
            <a:ext cx="1758300" cy="481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800">
                <a:solidFill>
                  <a:schemeClr val="dk1"/>
                </a:solidFill>
                <a:latin typeface="Cabin"/>
                <a:ea typeface="Cabin"/>
                <a:cs typeface="Cabin"/>
                <a:sym typeface="Cabin"/>
              </a:rPr>
              <a:t>erythema infectiosum</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8"/>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99" name="Google Shape;199;p18"/>
          <p:cNvSpPr/>
          <p:nvPr/>
        </p:nvSpPr>
        <p:spPr>
          <a:xfrm flipH="1" rot="-7894904">
            <a:off x="6718975" y="-160879"/>
            <a:ext cx="1295037" cy="727429"/>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4F2F4F"/>
              </a:solidFill>
              <a:latin typeface="Cabin"/>
              <a:ea typeface="Cabin"/>
              <a:cs typeface="Cabin"/>
              <a:sym typeface="Cabin"/>
            </a:endParaRPr>
          </a:p>
        </p:txBody>
      </p:sp>
      <p:sp>
        <p:nvSpPr>
          <p:cNvPr id="200" name="Google Shape;200;p18"/>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5</a:t>
            </a:r>
            <a:endParaRPr b="1" sz="1800">
              <a:solidFill>
                <a:srgbClr val="FFFFFF"/>
              </a:solidFill>
              <a:latin typeface="Cabin"/>
              <a:ea typeface="Cabin"/>
              <a:cs typeface="Cabin"/>
              <a:sym typeface="Cabin"/>
            </a:endParaRPr>
          </a:p>
        </p:txBody>
      </p:sp>
      <p:sp>
        <p:nvSpPr>
          <p:cNvPr id="201" name="Google Shape;201;p18"/>
          <p:cNvSpPr/>
          <p:nvPr/>
        </p:nvSpPr>
        <p:spPr>
          <a:xfrm flipH="1">
            <a:off x="-900" y="11583475"/>
            <a:ext cx="7589400" cy="4764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999999"/>
                </a:solidFill>
                <a:latin typeface="Cabin"/>
                <a:ea typeface="Cabin"/>
                <a:cs typeface="Cabin"/>
                <a:sym typeface="Cabin"/>
              </a:rPr>
              <a:t>1- </a:t>
            </a:r>
            <a:r>
              <a:rPr lang="en-GB" sz="800">
                <a:solidFill>
                  <a:srgbClr val="999999"/>
                </a:solidFill>
                <a:latin typeface="Cabin"/>
                <a:ea typeface="Cabin"/>
                <a:cs typeface="Cabin"/>
                <a:sym typeface="Cabin"/>
              </a:rPr>
              <a:t>If the maternal rash begins 6 days or more before delivery, her antibody response will have developed and been transferred across the placenta so that the baby does not develop disease. However, the infant is at serious risk if maternal varicella occurs 5 days or less before delivery this allows viraemic spread across the placenta, before antibody is made and transferred to the baby.</a:t>
            </a:r>
            <a:endParaRPr sz="800">
              <a:solidFill>
                <a:srgbClr val="999999"/>
              </a:solidFill>
              <a:latin typeface="Cabin"/>
              <a:ea typeface="Cabin"/>
              <a:cs typeface="Cabin"/>
              <a:sym typeface="Cabin"/>
            </a:endParaRPr>
          </a:p>
        </p:txBody>
      </p:sp>
      <p:cxnSp>
        <p:nvCxnSpPr>
          <p:cNvPr id="202" name="Google Shape;202;p18"/>
          <p:cNvCxnSpPr/>
          <p:nvPr/>
        </p:nvCxnSpPr>
        <p:spPr>
          <a:xfrm>
            <a:off x="1145552" y="657324"/>
            <a:ext cx="5298300" cy="0"/>
          </a:xfrm>
          <a:prstGeom prst="straightConnector1">
            <a:avLst/>
          </a:prstGeom>
          <a:noFill/>
          <a:ln cap="flat" cmpd="sng" w="28575">
            <a:solidFill>
              <a:srgbClr val="4F2F4F"/>
            </a:solidFill>
            <a:prstDash val="solid"/>
            <a:round/>
            <a:headEnd len="med" w="med" type="oval"/>
            <a:tailEnd len="med" w="med" type="oval"/>
          </a:ln>
        </p:spPr>
      </p:cxnSp>
      <p:sp>
        <p:nvSpPr>
          <p:cNvPr id="203" name="Google Shape;203;p18"/>
          <p:cNvSpPr txBox="1"/>
          <p:nvPr/>
        </p:nvSpPr>
        <p:spPr>
          <a:xfrm>
            <a:off x="788523" y="82065"/>
            <a:ext cx="48945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3- Varicella Zoster Virus</a:t>
            </a:r>
            <a:endParaRPr b="1" sz="3000">
              <a:solidFill>
                <a:srgbClr val="4F2F4F"/>
              </a:solidFill>
              <a:latin typeface="Cabin"/>
              <a:ea typeface="Cabin"/>
              <a:cs typeface="Cabin"/>
              <a:sym typeface="Cabin"/>
            </a:endParaRPr>
          </a:p>
        </p:txBody>
      </p:sp>
      <p:sp>
        <p:nvSpPr>
          <p:cNvPr id="204" name="Google Shape;204;p18"/>
          <p:cNvSpPr txBox="1"/>
          <p:nvPr/>
        </p:nvSpPr>
        <p:spPr>
          <a:xfrm>
            <a:off x="593550" y="704001"/>
            <a:ext cx="6445200" cy="12846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C1130"/>
                </a:solidFill>
                <a:latin typeface="Cabin"/>
                <a:ea typeface="Cabin"/>
                <a:cs typeface="Cabin"/>
                <a:sym typeface="Cabin"/>
              </a:rPr>
              <a:t>General info:</a:t>
            </a:r>
            <a:endParaRPr b="1" sz="2000">
              <a:solidFill>
                <a:srgbClr val="4C1130"/>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b="1" lang="en-GB" sz="1200">
                <a:latin typeface="Cabin"/>
                <a:ea typeface="Cabin"/>
                <a:cs typeface="Cabin"/>
                <a:sym typeface="Cabin"/>
              </a:rPr>
              <a:t>Family:</a:t>
            </a:r>
            <a:r>
              <a:rPr lang="en-GB" sz="1200">
                <a:latin typeface="Cabin"/>
                <a:ea typeface="Cabin"/>
                <a:cs typeface="Cabin"/>
                <a:sym typeface="Cabin"/>
              </a:rPr>
              <a:t> Herpesviridae </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dsDNA , Enveloped, Icosahedral Virus</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90% of pregnant women already immune</a:t>
            </a:r>
            <a:endParaRPr sz="1200">
              <a:latin typeface="Cabin"/>
              <a:ea typeface="Cabin"/>
              <a:cs typeface="Cabin"/>
              <a:sym typeface="Cabin"/>
            </a:endParaRPr>
          </a:p>
          <a:p>
            <a:pPr indent="-342900" lvl="0" marL="450000" rtl="0" algn="l">
              <a:spcBef>
                <a:spcPts val="0"/>
              </a:spcBef>
              <a:spcAft>
                <a:spcPts val="0"/>
              </a:spcAft>
              <a:buClr>
                <a:srgbClr val="4F2F4F"/>
              </a:buClr>
              <a:buSzPts val="1800"/>
              <a:buFont typeface="Cabin"/>
              <a:buChar char="●"/>
            </a:pPr>
            <a:r>
              <a:rPr b="1" lang="en-GB" sz="2000">
                <a:solidFill>
                  <a:srgbClr val="4C1130"/>
                </a:solidFill>
                <a:latin typeface="Cabin"/>
                <a:ea typeface="Cabin"/>
                <a:cs typeface="Cabin"/>
                <a:sym typeface="Cabin"/>
              </a:rPr>
              <a:t>Transmission</a:t>
            </a:r>
            <a:r>
              <a:rPr b="1" lang="en-GB" sz="1800">
                <a:solidFill>
                  <a:srgbClr val="4C1130"/>
                </a:solidFill>
                <a:latin typeface="Cabin"/>
                <a:ea typeface="Cabin"/>
                <a:cs typeface="Cabin"/>
                <a:sym typeface="Cabin"/>
              </a:rPr>
              <a:t>:</a:t>
            </a:r>
            <a:endParaRPr b="1" sz="1800">
              <a:solidFill>
                <a:srgbClr val="4C1130"/>
              </a:solidFill>
              <a:latin typeface="Cabin"/>
              <a:ea typeface="Cabin"/>
              <a:cs typeface="Cabin"/>
              <a:sym typeface="Cabin"/>
            </a:endParaRPr>
          </a:p>
          <a:p>
            <a:pPr indent="-298450" lvl="1" marL="1371600" rtl="0" algn="l">
              <a:lnSpc>
                <a:spcPct val="115000"/>
              </a:lnSpc>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Respiratory route</a:t>
            </a:r>
            <a:endParaRPr b="1" sz="1100">
              <a:solidFill>
                <a:srgbClr val="CC0000"/>
              </a:solidFill>
              <a:latin typeface="Cabin"/>
              <a:ea typeface="Cabin"/>
              <a:cs typeface="Cabin"/>
              <a:sym typeface="Cabin"/>
            </a:endParaRPr>
          </a:p>
          <a:p>
            <a:pPr indent="-298450" lvl="1" marL="1371600" rtl="0" algn="l">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Transplacental route</a:t>
            </a:r>
            <a:endParaRPr b="1" sz="1100">
              <a:solidFill>
                <a:srgbClr val="CC0000"/>
              </a:solidFill>
              <a:latin typeface="Cabin"/>
              <a:ea typeface="Cabin"/>
              <a:cs typeface="Cabin"/>
              <a:sym typeface="Cabin"/>
            </a:endParaRPr>
          </a:p>
          <a:p>
            <a:pPr indent="-298450" lvl="1" marL="1371600" rtl="0" algn="l">
              <a:spcBef>
                <a:spcPts val="0"/>
              </a:spcBef>
              <a:spcAft>
                <a:spcPts val="0"/>
              </a:spcAft>
              <a:buClr>
                <a:srgbClr val="38761D"/>
              </a:buClr>
              <a:buSzPts val="1100"/>
              <a:buFont typeface="Cabin"/>
              <a:buChar char="○"/>
            </a:pPr>
            <a:r>
              <a:rPr b="1" lang="en-GB" sz="1100">
                <a:solidFill>
                  <a:srgbClr val="38761D"/>
                </a:solidFill>
                <a:latin typeface="Cabin"/>
                <a:ea typeface="Cabin"/>
                <a:cs typeface="Cabin"/>
                <a:sym typeface="Cabin"/>
              </a:rPr>
              <a:t>Direct contact with ruptured varicella vesicles</a:t>
            </a:r>
            <a:endParaRPr b="1" sz="1100">
              <a:solidFill>
                <a:srgbClr val="38761D"/>
              </a:solidFill>
              <a:latin typeface="Cabin"/>
              <a:ea typeface="Cabin"/>
              <a:cs typeface="Cabin"/>
              <a:sym typeface="Cabin"/>
            </a:endParaRPr>
          </a:p>
        </p:txBody>
      </p:sp>
      <p:graphicFrame>
        <p:nvGraphicFramePr>
          <p:cNvPr id="205" name="Google Shape;205;p18"/>
          <p:cNvGraphicFramePr/>
          <p:nvPr/>
        </p:nvGraphicFramePr>
        <p:xfrm>
          <a:off x="366225" y="2597427"/>
          <a:ext cx="3000000" cy="3000000"/>
        </p:xfrm>
        <a:graphic>
          <a:graphicData uri="http://schemas.openxmlformats.org/drawingml/2006/table">
            <a:tbl>
              <a:tblPr>
                <a:noFill/>
                <a:tableStyleId>{96AB0A69-5CF7-4E77-A36A-28E65E2C8EBC}</a:tableStyleId>
              </a:tblPr>
              <a:tblGrid>
                <a:gridCol w="2478450"/>
                <a:gridCol w="4443750"/>
              </a:tblGrid>
              <a:tr h="225625">
                <a:tc gridSpan="2">
                  <a:txBody>
                    <a:bodyPr/>
                    <a:lstStyle/>
                    <a:p>
                      <a:pPr indent="0" lvl="0" marL="0" marR="0" rtl="0" algn="ctr">
                        <a:lnSpc>
                          <a:spcPct val="100000"/>
                        </a:lnSpc>
                        <a:spcBef>
                          <a:spcPts val="0"/>
                        </a:spcBef>
                        <a:spcAft>
                          <a:spcPts val="0"/>
                        </a:spcAft>
                        <a:buNone/>
                      </a:pPr>
                      <a:r>
                        <a:rPr b="1" lang="en-GB" sz="2000">
                          <a:solidFill>
                            <a:srgbClr val="FFFFFF"/>
                          </a:solidFill>
                          <a:latin typeface="Cabin"/>
                          <a:ea typeface="Cabin"/>
                          <a:cs typeface="Cabin"/>
                          <a:sym typeface="Cabin"/>
                        </a:rPr>
                        <a:t>Clinical presentation</a:t>
                      </a:r>
                      <a:endParaRPr b="1" sz="20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r>
              <a:tr h="192875">
                <a:tc>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Acquired infection</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Congenital infection</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1461475">
                <a:tc>
                  <a:txBody>
                    <a:bodyPr/>
                    <a:lstStyle/>
                    <a:p>
                      <a:pPr indent="0" lvl="0" marL="0" rtl="0" algn="l">
                        <a:spcBef>
                          <a:spcPts val="0"/>
                        </a:spcBef>
                        <a:spcAft>
                          <a:spcPts val="0"/>
                        </a:spcAft>
                        <a:buNone/>
                      </a:pPr>
                      <a:r>
                        <a:rPr b="1" lang="en-GB" sz="1300">
                          <a:solidFill>
                            <a:srgbClr val="4F2F4F"/>
                          </a:solidFill>
                          <a:latin typeface="Cabin"/>
                          <a:ea typeface="Cabin"/>
                          <a:cs typeface="Cabin"/>
                          <a:sym typeface="Cabin"/>
                        </a:rPr>
                        <a:t>1- </a:t>
                      </a:r>
                      <a:r>
                        <a:rPr b="1" lang="en-GB" sz="1300">
                          <a:solidFill>
                            <a:srgbClr val="4F2F4F"/>
                          </a:solidFill>
                          <a:latin typeface="Cabin"/>
                          <a:ea typeface="Cabin"/>
                          <a:cs typeface="Cabin"/>
                          <a:sym typeface="Cabin"/>
                        </a:rPr>
                        <a:t>Varicella (Chickenpox) :</a:t>
                      </a:r>
                      <a:endParaRPr b="1" sz="1300">
                        <a:solidFill>
                          <a:srgbClr val="4F2F4F"/>
                        </a:solidFill>
                        <a:latin typeface="Cabin"/>
                        <a:ea typeface="Cabin"/>
                        <a:cs typeface="Cabin"/>
                        <a:sym typeface="Cabin"/>
                      </a:endParaRPr>
                    </a:p>
                    <a:p>
                      <a:pPr indent="-323850" lvl="0" marL="508000" rtl="0" algn="l">
                        <a:spcBef>
                          <a:spcPts val="0"/>
                        </a:spcBef>
                        <a:spcAft>
                          <a:spcPts val="0"/>
                        </a:spcAft>
                        <a:buClr>
                          <a:schemeClr val="dk1"/>
                        </a:buClr>
                        <a:buSzPts val="1100"/>
                        <a:buFont typeface="Cabin"/>
                        <a:buChar char="●"/>
                      </a:pPr>
                      <a:r>
                        <a:rPr b="1" lang="en-GB" sz="1100">
                          <a:solidFill>
                            <a:srgbClr val="CC0000"/>
                          </a:solidFill>
                          <a:latin typeface="Cabin"/>
                          <a:ea typeface="Cabin"/>
                          <a:cs typeface="Cabin"/>
                          <a:sym typeface="Cabin"/>
                        </a:rPr>
                        <a:t>Primary</a:t>
                      </a:r>
                      <a:r>
                        <a:rPr lang="en-GB" sz="1100">
                          <a:solidFill>
                            <a:schemeClr val="dk1"/>
                          </a:solidFill>
                          <a:latin typeface="Cabin"/>
                          <a:ea typeface="Cabin"/>
                          <a:cs typeface="Cabin"/>
                          <a:sym typeface="Cabin"/>
                        </a:rPr>
                        <a:t> illness</a:t>
                      </a:r>
                      <a:endParaRPr sz="1100">
                        <a:solidFill>
                          <a:srgbClr val="6AA84F"/>
                        </a:solidFill>
                        <a:latin typeface="Cabin"/>
                        <a:ea typeface="Cabin"/>
                        <a:cs typeface="Cabin"/>
                        <a:sym typeface="Cabin"/>
                      </a:endParaRPr>
                    </a:p>
                    <a:p>
                      <a:pPr indent="-323850" lvl="0" marL="508000" rtl="0" algn="l">
                        <a:spcBef>
                          <a:spcPts val="0"/>
                        </a:spcBef>
                        <a:spcAft>
                          <a:spcPts val="0"/>
                        </a:spcAft>
                        <a:buClr>
                          <a:schemeClr val="dk1"/>
                        </a:buClr>
                        <a:buSzPts val="1100"/>
                        <a:buFont typeface="Cabin"/>
                        <a:buChar char="●"/>
                      </a:pPr>
                      <a:r>
                        <a:rPr b="1" lang="en-GB" sz="1100">
                          <a:solidFill>
                            <a:srgbClr val="CC0000"/>
                          </a:solidFill>
                          <a:latin typeface="Cabin"/>
                          <a:ea typeface="Cabin"/>
                          <a:cs typeface="Cabin"/>
                          <a:sym typeface="Cabin"/>
                        </a:rPr>
                        <a:t>Generalized</a:t>
                      </a:r>
                      <a:r>
                        <a:rPr lang="en-GB" sz="1100">
                          <a:solidFill>
                            <a:schemeClr val="dk1"/>
                          </a:solidFill>
                          <a:latin typeface="Cabin"/>
                          <a:ea typeface="Cabin"/>
                          <a:cs typeface="Cabin"/>
                          <a:sym typeface="Cabin"/>
                        </a:rPr>
                        <a:t> vesicular rash</a:t>
                      </a:r>
                      <a:r>
                        <a:rPr lang="en-GB" sz="1100">
                          <a:solidFill>
                            <a:srgbClr val="38761D"/>
                          </a:solidFill>
                          <a:latin typeface="Cabin"/>
                          <a:ea typeface="Cabin"/>
                          <a:cs typeface="Cabin"/>
                          <a:sym typeface="Cabin"/>
                        </a:rPr>
                        <a:t>(itchy)</a:t>
                      </a:r>
                      <a:endParaRPr sz="1100">
                        <a:solidFill>
                          <a:srgbClr val="38761D"/>
                        </a:solidFill>
                        <a:latin typeface="Cabin"/>
                        <a:ea typeface="Cabin"/>
                        <a:cs typeface="Cabin"/>
                        <a:sym typeface="Cabin"/>
                      </a:endParaRPr>
                    </a:p>
                    <a:p>
                      <a:pPr indent="-323850" lvl="0" marL="508000" rtl="0" algn="l">
                        <a:spcBef>
                          <a:spcPts val="0"/>
                        </a:spcBef>
                        <a:spcAft>
                          <a:spcPts val="0"/>
                        </a:spcAft>
                        <a:buClr>
                          <a:srgbClr val="38761D"/>
                        </a:buClr>
                        <a:buSzPts val="1100"/>
                        <a:buFont typeface="Cabin"/>
                        <a:buChar char="●"/>
                      </a:pPr>
                      <a:r>
                        <a:rPr lang="en-GB" sz="1100">
                          <a:solidFill>
                            <a:srgbClr val="38761D"/>
                          </a:solidFill>
                          <a:latin typeface="Cabin"/>
                          <a:ea typeface="Cabin"/>
                          <a:cs typeface="Cabin"/>
                          <a:sym typeface="Cabin"/>
                        </a:rPr>
                        <a:t>Common in children.</a:t>
                      </a:r>
                      <a:endParaRPr sz="1100">
                        <a:solidFill>
                          <a:srgbClr val="38761D"/>
                        </a:solidFill>
                        <a:latin typeface="Cabin"/>
                        <a:ea typeface="Cabin"/>
                        <a:cs typeface="Cabin"/>
                        <a:sym typeface="Cabin"/>
                      </a:endParaRPr>
                    </a:p>
                    <a:p>
                      <a:pPr indent="0" lvl="0" marL="0" rtl="0" algn="l">
                        <a:spcBef>
                          <a:spcPts val="0"/>
                        </a:spcBef>
                        <a:spcAft>
                          <a:spcPts val="0"/>
                        </a:spcAft>
                        <a:buNone/>
                      </a:pPr>
                      <a:r>
                        <a:t/>
                      </a:r>
                      <a:endParaRPr sz="4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4F2F4F"/>
                          </a:solidFill>
                          <a:latin typeface="Cabin"/>
                          <a:ea typeface="Cabin"/>
                          <a:cs typeface="Cabin"/>
                          <a:sym typeface="Cabin"/>
                        </a:rPr>
                        <a:t>2- Zoster (Shingles):</a:t>
                      </a:r>
                      <a:endParaRPr b="1" sz="1300">
                        <a:solidFill>
                          <a:srgbClr val="4F2F4F"/>
                        </a:solidFill>
                        <a:latin typeface="Cabin"/>
                        <a:ea typeface="Cabin"/>
                        <a:cs typeface="Cabin"/>
                        <a:sym typeface="Cabin"/>
                      </a:endParaRPr>
                    </a:p>
                    <a:p>
                      <a:pPr indent="-323850" lvl="0" marL="508000" rtl="0" algn="l">
                        <a:spcBef>
                          <a:spcPts val="0"/>
                        </a:spcBef>
                        <a:spcAft>
                          <a:spcPts val="0"/>
                        </a:spcAft>
                        <a:buClr>
                          <a:schemeClr val="dk1"/>
                        </a:buClr>
                        <a:buSzPts val="1100"/>
                        <a:buFont typeface="Cabin"/>
                        <a:buChar char="●"/>
                      </a:pPr>
                      <a:r>
                        <a:rPr b="1" lang="en-GB" sz="1100">
                          <a:solidFill>
                            <a:srgbClr val="CC0000"/>
                          </a:solidFill>
                          <a:latin typeface="Cabin"/>
                          <a:ea typeface="Cabin"/>
                          <a:cs typeface="Cabin"/>
                          <a:sym typeface="Cabin"/>
                        </a:rPr>
                        <a:t>Recurrent</a:t>
                      </a:r>
                      <a:r>
                        <a:rPr lang="en-GB" sz="1100">
                          <a:solidFill>
                            <a:schemeClr val="dk1"/>
                          </a:solidFill>
                          <a:latin typeface="Cabin"/>
                          <a:ea typeface="Cabin"/>
                          <a:cs typeface="Cabin"/>
                          <a:sym typeface="Cabin"/>
                        </a:rPr>
                        <a:t> infection </a:t>
                      </a:r>
                      <a:endParaRPr sz="1100">
                        <a:solidFill>
                          <a:srgbClr val="6AA84F"/>
                        </a:solidFill>
                        <a:latin typeface="Cabin"/>
                        <a:ea typeface="Cabin"/>
                        <a:cs typeface="Cabin"/>
                        <a:sym typeface="Cabin"/>
                      </a:endParaRPr>
                    </a:p>
                    <a:p>
                      <a:pPr indent="-323850" lvl="0" marL="508000" rtl="0" algn="l">
                        <a:spcBef>
                          <a:spcPts val="0"/>
                        </a:spcBef>
                        <a:spcAft>
                          <a:spcPts val="0"/>
                        </a:spcAft>
                        <a:buClr>
                          <a:schemeClr val="dk1"/>
                        </a:buClr>
                        <a:buSzPts val="1100"/>
                        <a:buFont typeface="Cabin"/>
                        <a:buChar char="●"/>
                      </a:pPr>
                      <a:r>
                        <a:rPr b="1" lang="en-GB" sz="1100">
                          <a:solidFill>
                            <a:srgbClr val="CC0000"/>
                          </a:solidFill>
                          <a:latin typeface="Cabin"/>
                          <a:ea typeface="Cabin"/>
                          <a:cs typeface="Cabin"/>
                          <a:sym typeface="Cabin"/>
                        </a:rPr>
                        <a:t>Localized</a:t>
                      </a:r>
                      <a:r>
                        <a:rPr lang="en-GB" sz="1100">
                          <a:solidFill>
                            <a:schemeClr val="dk1"/>
                          </a:solidFill>
                          <a:latin typeface="Cabin"/>
                          <a:ea typeface="Cabin"/>
                          <a:cs typeface="Cabin"/>
                          <a:sym typeface="Cabin"/>
                        </a:rPr>
                        <a:t> </a:t>
                      </a:r>
                      <a:r>
                        <a:rPr lang="en-GB" sz="1100">
                          <a:solidFill>
                            <a:srgbClr val="38761D"/>
                          </a:solidFill>
                          <a:latin typeface="Cabin"/>
                          <a:ea typeface="Cabin"/>
                          <a:cs typeface="Cabin"/>
                          <a:sym typeface="Cabin"/>
                        </a:rPr>
                        <a:t>painful unilateral </a:t>
                      </a:r>
                      <a:r>
                        <a:rPr lang="en-GB" sz="1100">
                          <a:solidFill>
                            <a:schemeClr val="dk1"/>
                          </a:solidFill>
                          <a:latin typeface="Cabin"/>
                          <a:ea typeface="Cabin"/>
                          <a:cs typeface="Cabin"/>
                          <a:sym typeface="Cabin"/>
                        </a:rPr>
                        <a:t>vesicular rash</a:t>
                      </a:r>
                      <a:endParaRPr sz="1100">
                        <a:solidFill>
                          <a:schemeClr val="dk1"/>
                        </a:solidFill>
                        <a:latin typeface="Cabin"/>
                        <a:ea typeface="Cabin"/>
                        <a:cs typeface="Cabin"/>
                        <a:sym typeface="Cabin"/>
                      </a:endParaRPr>
                    </a:p>
                    <a:p>
                      <a:pPr indent="-323850" lvl="0" marL="508000" rtl="0" algn="l">
                        <a:spcBef>
                          <a:spcPts val="0"/>
                        </a:spcBef>
                        <a:spcAft>
                          <a:spcPts val="0"/>
                        </a:spcAft>
                        <a:buClr>
                          <a:srgbClr val="38761D"/>
                        </a:buClr>
                        <a:buSzPts val="1100"/>
                        <a:buFont typeface="Cabin"/>
                        <a:buChar char="●"/>
                      </a:pPr>
                      <a:r>
                        <a:rPr lang="en-GB" sz="1100">
                          <a:solidFill>
                            <a:srgbClr val="38761D"/>
                          </a:solidFill>
                          <a:latin typeface="Cabin"/>
                          <a:ea typeface="Cabin"/>
                          <a:cs typeface="Cabin"/>
                          <a:sym typeface="Cabin"/>
                        </a:rPr>
                        <a:t>Common in old people</a:t>
                      </a:r>
                      <a:endParaRPr sz="1100">
                        <a:solidFill>
                          <a:srgbClr val="38761D"/>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None/>
                      </a:pPr>
                      <a:r>
                        <a:rPr b="1" lang="en-GB" sz="1100">
                          <a:solidFill>
                            <a:srgbClr val="CC0000"/>
                          </a:solidFill>
                          <a:latin typeface="Cabin"/>
                          <a:ea typeface="Cabin"/>
                          <a:cs typeface="Cabin"/>
                          <a:sym typeface="Cabin"/>
                        </a:rPr>
                        <a:t>Primary infection carries a greater risk of severe disease</a:t>
                      </a:r>
                      <a:r>
                        <a:rPr lang="en-GB" sz="1100">
                          <a:latin typeface="Cabin"/>
                          <a:ea typeface="Cabin"/>
                          <a:cs typeface="Cabin"/>
                          <a:sym typeface="Cabin"/>
                        </a:rPr>
                        <a:t>, in particular pneumonia.</a:t>
                      </a:r>
                      <a:endParaRPr sz="11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0" lvl="0" marL="0" rtl="0" algn="l">
                        <a:spcBef>
                          <a:spcPts val="0"/>
                        </a:spcBef>
                        <a:spcAft>
                          <a:spcPts val="0"/>
                        </a:spcAft>
                        <a:buNone/>
                      </a:pPr>
                      <a:r>
                        <a:rPr b="1" lang="en-GB" sz="1600">
                          <a:solidFill>
                            <a:srgbClr val="4F2F4F"/>
                          </a:solidFill>
                          <a:latin typeface="Cabin"/>
                          <a:ea typeface="Cabin"/>
                          <a:cs typeface="Cabin"/>
                          <a:sym typeface="Cabin"/>
                        </a:rPr>
                        <a:t>Intrauterine infections:</a:t>
                      </a:r>
                      <a:endParaRPr b="1" sz="1600">
                        <a:solidFill>
                          <a:srgbClr val="4F2F4F"/>
                        </a:solidFill>
                        <a:latin typeface="Cabin"/>
                        <a:ea typeface="Cabin"/>
                        <a:cs typeface="Cabin"/>
                        <a:sym typeface="Cabin"/>
                      </a:endParaRPr>
                    </a:p>
                    <a:p>
                      <a:pPr indent="0" lvl="0" marL="0" rtl="0" algn="l">
                        <a:spcBef>
                          <a:spcPts val="0"/>
                        </a:spcBef>
                        <a:spcAft>
                          <a:spcPts val="0"/>
                        </a:spcAft>
                        <a:buNone/>
                      </a:pPr>
                      <a:r>
                        <a:t/>
                      </a:r>
                      <a:endParaRPr b="1" sz="300">
                        <a:solidFill>
                          <a:srgbClr val="4F2F4F"/>
                        </a:solidFill>
                        <a:latin typeface="Cabin"/>
                        <a:ea typeface="Cabin"/>
                        <a:cs typeface="Cabin"/>
                        <a:sym typeface="Cabin"/>
                      </a:endParaRPr>
                    </a:p>
                    <a:p>
                      <a:pPr indent="0" lvl="0" marL="0" rtl="0" algn="l">
                        <a:spcBef>
                          <a:spcPts val="0"/>
                        </a:spcBef>
                        <a:spcAft>
                          <a:spcPts val="0"/>
                        </a:spcAft>
                        <a:buNone/>
                      </a:pPr>
                      <a:r>
                        <a:rPr b="1" lang="en-GB" sz="1300">
                          <a:solidFill>
                            <a:srgbClr val="4F2F4F"/>
                          </a:solidFill>
                          <a:latin typeface="Cabin"/>
                          <a:ea typeface="Cabin"/>
                          <a:cs typeface="Cabin"/>
                          <a:sym typeface="Cabin"/>
                        </a:rPr>
                        <a:t>1- Congenital varicella syndrome(CVS): </a:t>
                      </a:r>
                      <a:endParaRPr b="1" sz="1300">
                        <a:solidFill>
                          <a:srgbClr val="4F2F4F"/>
                        </a:solidFill>
                        <a:latin typeface="Cabin"/>
                        <a:ea typeface="Cabin"/>
                        <a:cs typeface="Cabin"/>
                        <a:sym typeface="Cabin"/>
                      </a:endParaRPr>
                    </a:p>
                    <a:p>
                      <a:pPr indent="-323850" lvl="0" marL="508000" rtl="0" algn="l">
                        <a:lnSpc>
                          <a:spcPct val="98181"/>
                        </a:lnSpc>
                        <a:spcBef>
                          <a:spcPts val="700"/>
                        </a:spcBef>
                        <a:spcAft>
                          <a:spcPts val="0"/>
                        </a:spcAft>
                        <a:buClr>
                          <a:schemeClr val="dk1"/>
                        </a:buClr>
                        <a:buSzPts val="1100"/>
                        <a:buFont typeface="Cabin"/>
                        <a:buChar char="●"/>
                      </a:pPr>
                      <a:r>
                        <a:rPr b="1" lang="en-GB" sz="1100">
                          <a:solidFill>
                            <a:srgbClr val="CC0000"/>
                          </a:solidFill>
                          <a:latin typeface="Cabin"/>
                          <a:ea typeface="Cabin"/>
                          <a:cs typeface="Cabin"/>
                          <a:sym typeface="Cabin"/>
                        </a:rPr>
                        <a:t>1st 20 weeks of Pregnancy</a:t>
                      </a:r>
                      <a:r>
                        <a:rPr lang="en-GB" sz="1100">
                          <a:solidFill>
                            <a:schemeClr val="dk1"/>
                          </a:solidFill>
                          <a:latin typeface="Cabin"/>
                          <a:ea typeface="Cabin"/>
                          <a:cs typeface="Cabin"/>
                          <a:sym typeface="Cabin"/>
                        </a:rPr>
                        <a:t>       </a:t>
                      </a:r>
                      <a:endParaRPr sz="1100">
                        <a:solidFill>
                          <a:schemeClr val="dk1"/>
                        </a:solidFill>
                        <a:latin typeface="Cabin"/>
                        <a:ea typeface="Cabin"/>
                        <a:cs typeface="Cabin"/>
                        <a:sym typeface="Cabin"/>
                      </a:endParaRPr>
                    </a:p>
                    <a:p>
                      <a:pPr indent="-323850" lvl="0" marL="508000" rtl="0" algn="l">
                        <a:lnSpc>
                          <a:spcPct val="98181"/>
                        </a:lnSpc>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The incidence of CVS is ~ 2%  </a:t>
                      </a:r>
                      <a:endParaRPr sz="1100">
                        <a:solidFill>
                          <a:schemeClr val="dk1"/>
                        </a:solidFill>
                        <a:latin typeface="Cabin"/>
                        <a:ea typeface="Cabin"/>
                        <a:cs typeface="Cabin"/>
                        <a:sym typeface="Cabin"/>
                      </a:endParaRPr>
                    </a:p>
                    <a:p>
                      <a:pPr indent="-323850" lvl="0" marL="508000" rtl="0" algn="l">
                        <a:lnSpc>
                          <a:spcPct val="98181"/>
                        </a:lnSpc>
                        <a:spcBef>
                          <a:spcPts val="0"/>
                        </a:spcBef>
                        <a:spcAft>
                          <a:spcPts val="0"/>
                        </a:spcAft>
                        <a:buClr>
                          <a:schemeClr val="dk1"/>
                        </a:buClr>
                        <a:buSzPts val="1100"/>
                        <a:buFont typeface="Cabin"/>
                        <a:buChar char="●"/>
                      </a:pPr>
                      <a:r>
                        <a:rPr b="1" lang="en-GB" sz="1100">
                          <a:solidFill>
                            <a:schemeClr val="dk1"/>
                          </a:solidFill>
                          <a:latin typeface="Cabin"/>
                          <a:ea typeface="Cabin"/>
                          <a:cs typeface="Cabin"/>
                          <a:sym typeface="Cabin"/>
                        </a:rPr>
                        <a:t>Symptoms:</a:t>
                      </a:r>
                      <a:endParaRPr b="1" sz="1100">
                        <a:solidFill>
                          <a:schemeClr val="dk1"/>
                        </a:solidFill>
                        <a:latin typeface="Cabin"/>
                        <a:ea typeface="Cabin"/>
                        <a:cs typeface="Cabin"/>
                        <a:sym typeface="Cabin"/>
                      </a:endParaRPr>
                    </a:p>
                    <a:p>
                      <a:pPr indent="-323850" lvl="1" marL="1028700" rtl="0" algn="l">
                        <a:lnSpc>
                          <a:spcPct val="98181"/>
                        </a:lnSpc>
                        <a:spcBef>
                          <a:spcPts val="0"/>
                        </a:spcBef>
                        <a:spcAft>
                          <a:spcPts val="0"/>
                        </a:spcAft>
                        <a:buClr>
                          <a:schemeClr val="dk1"/>
                        </a:buClr>
                        <a:buSzPts val="1100"/>
                        <a:buFont typeface="Cabin"/>
                        <a:buChar char="○"/>
                      </a:pPr>
                      <a:r>
                        <a:rPr b="1" lang="en-GB" sz="1100">
                          <a:solidFill>
                            <a:schemeClr val="dk1"/>
                          </a:solidFill>
                          <a:latin typeface="Cabin"/>
                          <a:ea typeface="Cabin"/>
                          <a:cs typeface="Cabin"/>
                          <a:sym typeface="Cabin"/>
                        </a:rPr>
                        <a:t>Scarring of skin</a:t>
                      </a:r>
                      <a:endParaRPr b="1" sz="1100">
                        <a:solidFill>
                          <a:schemeClr val="dk1"/>
                        </a:solidFill>
                        <a:latin typeface="Cabin"/>
                        <a:ea typeface="Cabin"/>
                        <a:cs typeface="Cabin"/>
                        <a:sym typeface="Cabin"/>
                      </a:endParaRPr>
                    </a:p>
                    <a:p>
                      <a:pPr indent="-323850" lvl="1" marL="1028700" rtl="0" algn="l">
                        <a:lnSpc>
                          <a:spcPct val="98181"/>
                        </a:lnSpc>
                        <a:spcBef>
                          <a:spcPts val="0"/>
                        </a:spcBef>
                        <a:spcAft>
                          <a:spcPts val="0"/>
                        </a:spcAft>
                        <a:buClr>
                          <a:schemeClr val="dk1"/>
                        </a:buClr>
                        <a:buSzPts val="1100"/>
                        <a:buFont typeface="Cabin"/>
                        <a:buChar char="○"/>
                      </a:pPr>
                      <a:r>
                        <a:rPr b="1" lang="en-GB" sz="1100">
                          <a:solidFill>
                            <a:schemeClr val="dk1"/>
                          </a:solidFill>
                          <a:latin typeface="Cabin"/>
                          <a:ea typeface="Cabin"/>
                          <a:cs typeface="Cabin"/>
                          <a:sym typeface="Cabin"/>
                        </a:rPr>
                        <a:t>Hypoplasia of limbs</a:t>
                      </a:r>
                      <a:endParaRPr b="1" sz="1100">
                        <a:solidFill>
                          <a:schemeClr val="dk1"/>
                        </a:solidFill>
                        <a:latin typeface="Cabin"/>
                        <a:ea typeface="Cabin"/>
                        <a:cs typeface="Cabin"/>
                        <a:sym typeface="Cabin"/>
                      </a:endParaRPr>
                    </a:p>
                    <a:p>
                      <a:pPr indent="-323850" lvl="1" marL="1028700" rtl="0" algn="l">
                        <a:lnSpc>
                          <a:spcPct val="98181"/>
                        </a:lnSpc>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CNS &amp; Eye defects</a:t>
                      </a:r>
                      <a:endParaRPr baseline="30000" sz="1100">
                        <a:latin typeface="Cabin"/>
                        <a:ea typeface="Cabin"/>
                        <a:cs typeface="Cabin"/>
                        <a:sym typeface="Cabin"/>
                      </a:endParaRPr>
                    </a:p>
                    <a:p>
                      <a:pPr indent="0" lvl="0" marL="0" rtl="0" algn="l">
                        <a:lnSpc>
                          <a:spcPct val="115000"/>
                        </a:lnSpc>
                        <a:spcBef>
                          <a:spcPts val="700"/>
                        </a:spcBef>
                        <a:spcAft>
                          <a:spcPts val="0"/>
                        </a:spcAft>
                        <a:buClr>
                          <a:schemeClr val="dk1"/>
                        </a:buClr>
                        <a:buSzPts val="1200"/>
                        <a:buFont typeface="Arial"/>
                        <a:buNone/>
                      </a:pPr>
                      <a:r>
                        <a:rPr b="1" lang="en-GB" sz="1300">
                          <a:solidFill>
                            <a:srgbClr val="4F2F4F"/>
                          </a:solidFill>
                          <a:latin typeface="Cabin"/>
                          <a:ea typeface="Cabin"/>
                          <a:cs typeface="Cabin"/>
                          <a:sym typeface="Cabin"/>
                        </a:rPr>
                        <a:t>2- Neonatal varicell</a:t>
                      </a:r>
                      <a:r>
                        <a:rPr b="1" lang="en-GB" sz="1300">
                          <a:solidFill>
                            <a:srgbClr val="4F2F4F"/>
                          </a:solidFill>
                          <a:latin typeface="Cabin"/>
                          <a:ea typeface="Cabin"/>
                          <a:cs typeface="Cabin"/>
                          <a:sym typeface="Cabin"/>
                        </a:rPr>
                        <a:t>a:</a:t>
                      </a:r>
                      <a:endParaRPr sz="1100">
                        <a:solidFill>
                          <a:srgbClr val="38761D"/>
                        </a:solidFill>
                        <a:latin typeface="Cabin"/>
                        <a:ea typeface="Cabin"/>
                        <a:cs typeface="Cabin"/>
                        <a:sym typeface="Cabin"/>
                      </a:endParaRPr>
                    </a:p>
                    <a:p>
                      <a:pPr indent="-323850" lvl="0" marL="508000" rtl="0" algn="l">
                        <a:lnSpc>
                          <a:spcPct val="115000"/>
                        </a:lnSpc>
                        <a:spcBef>
                          <a:spcPts val="400"/>
                        </a:spcBef>
                        <a:spcAft>
                          <a:spcPts val="0"/>
                        </a:spcAft>
                        <a:buSzPts val="1100"/>
                        <a:buFont typeface="Cabin"/>
                        <a:buChar char="●"/>
                      </a:pPr>
                      <a:r>
                        <a:rPr lang="en-GB" sz="1100">
                          <a:latin typeface="Cabin"/>
                          <a:ea typeface="Cabin"/>
                          <a:cs typeface="Cabin"/>
                          <a:sym typeface="Cabin"/>
                        </a:rPr>
                        <a:t>Less than 5 days before delivery → severe disease </a:t>
                      </a:r>
                      <a:r>
                        <a:rPr baseline="30000" lang="en-GB" sz="1100">
                          <a:latin typeface="Cabin"/>
                          <a:ea typeface="Cabin"/>
                          <a:cs typeface="Cabin"/>
                          <a:sym typeface="Cabin"/>
                        </a:rPr>
                        <a:t>1</a:t>
                      </a:r>
                      <a:endParaRPr baseline="30000" sz="1100">
                        <a:latin typeface="Cabin"/>
                        <a:ea typeface="Cabin"/>
                        <a:cs typeface="Cabin"/>
                        <a:sym typeface="Cabin"/>
                      </a:endParaRPr>
                    </a:p>
                    <a:p>
                      <a:pPr indent="-323850" lvl="0" marL="508000" rtl="0" algn="l">
                        <a:lnSpc>
                          <a:spcPct val="115000"/>
                        </a:lnSpc>
                        <a:spcBef>
                          <a:spcPts val="0"/>
                        </a:spcBef>
                        <a:spcAft>
                          <a:spcPts val="0"/>
                        </a:spcAft>
                        <a:buSzPts val="1100"/>
                        <a:buFont typeface="Cabin"/>
                        <a:buChar char="●"/>
                      </a:pPr>
                      <a:r>
                        <a:rPr lang="en-GB" sz="1100">
                          <a:latin typeface="Cabin"/>
                          <a:ea typeface="Cabin"/>
                          <a:cs typeface="Cabin"/>
                          <a:sym typeface="Cabin"/>
                        </a:rPr>
                        <a:t>More than 5 days before delivery → mild disease</a:t>
                      </a:r>
                      <a:r>
                        <a:rPr baseline="30000" lang="en-GB" sz="1100">
                          <a:latin typeface="Cabin"/>
                          <a:ea typeface="Cabin"/>
                          <a:cs typeface="Cabin"/>
                          <a:sym typeface="Cabin"/>
                        </a:rPr>
                        <a:t>1</a:t>
                      </a:r>
                      <a:endParaRPr baseline="30000" sz="1100">
                        <a:latin typeface="Cabin"/>
                        <a:ea typeface="Cabin"/>
                        <a:cs typeface="Cabin"/>
                        <a:sym typeface="Cabin"/>
                      </a:endParaRPr>
                    </a:p>
                    <a:p>
                      <a:pPr indent="-323850" lvl="0" marL="508000" rtl="0" algn="l">
                        <a:lnSpc>
                          <a:spcPct val="115000"/>
                        </a:lnSpc>
                        <a:spcBef>
                          <a:spcPts val="0"/>
                        </a:spcBef>
                        <a:spcAft>
                          <a:spcPts val="0"/>
                        </a:spcAft>
                        <a:buClr>
                          <a:srgbClr val="38761D"/>
                        </a:buClr>
                        <a:buSzPts val="1100"/>
                        <a:buFont typeface="Cabin"/>
                        <a:buChar char="●"/>
                      </a:pPr>
                      <a:r>
                        <a:rPr lang="en-GB" sz="1100">
                          <a:solidFill>
                            <a:srgbClr val="38761D"/>
                          </a:solidFill>
                          <a:latin typeface="Cabin"/>
                          <a:ea typeface="Cabin"/>
                          <a:cs typeface="Cabin"/>
                          <a:sym typeface="Cabin"/>
                        </a:rPr>
                        <a:t>Can be prevented by Cesarean</a:t>
                      </a:r>
                      <a:r>
                        <a:rPr lang="en-GB" sz="1300">
                          <a:solidFill>
                            <a:srgbClr val="38761D"/>
                          </a:solidFill>
                          <a:highlight>
                            <a:srgbClr val="FFFFFF"/>
                          </a:highlight>
                        </a:rPr>
                        <a:t> </a:t>
                      </a:r>
                      <a:r>
                        <a:rPr lang="en-GB" sz="1100">
                          <a:solidFill>
                            <a:srgbClr val="38761D"/>
                          </a:solidFill>
                          <a:latin typeface="Cabin"/>
                          <a:ea typeface="Cabin"/>
                          <a:cs typeface="Cabin"/>
                          <a:sym typeface="Cabin"/>
                        </a:rPr>
                        <a:t>delivery </a:t>
                      </a:r>
                      <a:endParaRPr sz="1100">
                        <a:solidFill>
                          <a:srgbClr val="38761D"/>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pic>
        <p:nvPicPr>
          <p:cNvPr id="206" name="Google Shape;206;p18"/>
          <p:cNvPicPr preferRelativeResize="0"/>
          <p:nvPr/>
        </p:nvPicPr>
        <p:blipFill>
          <a:blip r:embed="rId3">
            <a:alphaModFix/>
          </a:blip>
          <a:stretch>
            <a:fillRect/>
          </a:stretch>
        </p:blipFill>
        <p:spPr>
          <a:xfrm>
            <a:off x="4721687" y="1259669"/>
            <a:ext cx="961343" cy="877748"/>
          </a:xfrm>
          <a:prstGeom prst="rect">
            <a:avLst/>
          </a:prstGeom>
          <a:noFill/>
          <a:ln>
            <a:noFill/>
          </a:ln>
        </p:spPr>
      </p:pic>
      <p:pic>
        <p:nvPicPr>
          <p:cNvPr id="207" name="Google Shape;207;p18"/>
          <p:cNvPicPr preferRelativeResize="0"/>
          <p:nvPr/>
        </p:nvPicPr>
        <p:blipFill>
          <a:blip r:embed="rId4">
            <a:alphaModFix/>
          </a:blip>
          <a:stretch>
            <a:fillRect/>
          </a:stretch>
        </p:blipFill>
        <p:spPr>
          <a:xfrm>
            <a:off x="5767676" y="959275"/>
            <a:ext cx="1565175" cy="1214344"/>
          </a:xfrm>
          <a:prstGeom prst="rect">
            <a:avLst/>
          </a:prstGeom>
          <a:noFill/>
          <a:ln>
            <a:noFill/>
          </a:ln>
        </p:spPr>
      </p:pic>
      <p:pic>
        <p:nvPicPr>
          <p:cNvPr id="208" name="Google Shape;208;p18"/>
          <p:cNvPicPr preferRelativeResize="0"/>
          <p:nvPr/>
        </p:nvPicPr>
        <p:blipFill>
          <a:blip r:embed="rId5">
            <a:alphaModFix/>
          </a:blip>
          <a:stretch>
            <a:fillRect/>
          </a:stretch>
        </p:blipFill>
        <p:spPr>
          <a:xfrm>
            <a:off x="515348" y="5553939"/>
            <a:ext cx="1033500" cy="668825"/>
          </a:xfrm>
          <a:prstGeom prst="rect">
            <a:avLst/>
          </a:prstGeom>
          <a:noFill/>
          <a:ln>
            <a:noFill/>
          </a:ln>
        </p:spPr>
      </p:pic>
      <p:pic>
        <p:nvPicPr>
          <p:cNvPr id="209" name="Google Shape;209;p18"/>
          <p:cNvPicPr preferRelativeResize="0"/>
          <p:nvPr/>
        </p:nvPicPr>
        <p:blipFill>
          <a:blip r:embed="rId6">
            <a:alphaModFix/>
          </a:blip>
          <a:stretch>
            <a:fillRect/>
          </a:stretch>
        </p:blipFill>
        <p:spPr>
          <a:xfrm>
            <a:off x="1635680" y="5553950"/>
            <a:ext cx="1151875" cy="668825"/>
          </a:xfrm>
          <a:prstGeom prst="rect">
            <a:avLst/>
          </a:prstGeom>
          <a:noFill/>
          <a:ln>
            <a:noFill/>
          </a:ln>
        </p:spPr>
      </p:pic>
      <p:pic>
        <p:nvPicPr>
          <p:cNvPr id="210" name="Google Shape;210;p18"/>
          <p:cNvPicPr preferRelativeResize="0"/>
          <p:nvPr/>
        </p:nvPicPr>
        <p:blipFill>
          <a:blip r:embed="rId7">
            <a:alphaModFix/>
          </a:blip>
          <a:stretch>
            <a:fillRect/>
          </a:stretch>
        </p:blipFill>
        <p:spPr>
          <a:xfrm>
            <a:off x="6069513" y="4527275"/>
            <a:ext cx="961500" cy="585300"/>
          </a:xfrm>
          <a:prstGeom prst="rect">
            <a:avLst/>
          </a:prstGeom>
          <a:noFill/>
          <a:ln>
            <a:noFill/>
          </a:ln>
        </p:spPr>
      </p:pic>
      <p:pic>
        <p:nvPicPr>
          <p:cNvPr id="211" name="Google Shape;211;p18"/>
          <p:cNvPicPr preferRelativeResize="0"/>
          <p:nvPr/>
        </p:nvPicPr>
        <p:blipFill>
          <a:blip r:embed="rId8">
            <a:alphaModFix/>
          </a:blip>
          <a:stretch>
            <a:fillRect/>
          </a:stretch>
        </p:blipFill>
        <p:spPr>
          <a:xfrm>
            <a:off x="6090838" y="5181300"/>
            <a:ext cx="961500" cy="585300"/>
          </a:xfrm>
          <a:prstGeom prst="rect">
            <a:avLst/>
          </a:prstGeom>
          <a:noFill/>
          <a:ln>
            <a:noFill/>
          </a:ln>
        </p:spPr>
      </p:pic>
      <p:graphicFrame>
        <p:nvGraphicFramePr>
          <p:cNvPr id="212" name="Google Shape;212;p18"/>
          <p:cNvGraphicFramePr/>
          <p:nvPr/>
        </p:nvGraphicFramePr>
        <p:xfrm>
          <a:off x="366206" y="6671446"/>
          <a:ext cx="3000000" cy="3000000"/>
        </p:xfrm>
        <a:graphic>
          <a:graphicData uri="http://schemas.openxmlformats.org/drawingml/2006/table">
            <a:tbl>
              <a:tblPr>
                <a:noFill/>
                <a:tableStyleId>{96AB0A69-5CF7-4E77-A36A-28E65E2C8EBC}</a:tableStyleId>
              </a:tblPr>
              <a:tblGrid>
                <a:gridCol w="1028425"/>
                <a:gridCol w="2488400"/>
                <a:gridCol w="1674850"/>
                <a:gridCol w="1730550"/>
              </a:tblGrid>
              <a:tr h="464275">
                <a:tc gridSpan="4">
                  <a:txBody>
                    <a:bodyPr/>
                    <a:lstStyle/>
                    <a:p>
                      <a:pPr indent="0" lvl="0" marL="0" marR="0" rtl="0" algn="ctr">
                        <a:lnSpc>
                          <a:spcPct val="100000"/>
                        </a:lnSpc>
                        <a:spcBef>
                          <a:spcPts val="0"/>
                        </a:spcBef>
                        <a:spcAft>
                          <a:spcPts val="0"/>
                        </a:spcAft>
                        <a:buNone/>
                      </a:pPr>
                      <a:r>
                        <a:rPr b="1" lang="en-GB" sz="2000">
                          <a:solidFill>
                            <a:srgbClr val="FFFFFF"/>
                          </a:solidFill>
                          <a:latin typeface="Cabin"/>
                          <a:ea typeface="Cabin"/>
                          <a:cs typeface="Cabin"/>
                          <a:sym typeface="Cabin"/>
                        </a:rPr>
                        <a:t>Diagnosis &amp; Treatment</a:t>
                      </a:r>
                      <a:endParaRPr b="1" sz="20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c hMerge="1"/>
              </a:tr>
              <a:tr h="369050">
                <a:tc rowSpan="3">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Diagnosis</a:t>
                      </a:r>
                      <a:endParaRPr b="1">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Pregnant mother</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Infant</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hMerge="1"/>
              </a:tr>
              <a:tr h="339325">
                <a:tc vMerge="1"/>
                <a:tc rowSpan="2">
                  <a:txBody>
                    <a:bodyPr/>
                    <a:lstStyle/>
                    <a:p>
                      <a:pPr indent="0" lvl="0" marL="0" rtl="0" algn="l">
                        <a:spcBef>
                          <a:spcPts val="0"/>
                        </a:spcBef>
                        <a:spcAft>
                          <a:spcPts val="0"/>
                        </a:spcAft>
                        <a:buNone/>
                      </a:pPr>
                      <a:r>
                        <a:rPr b="1" lang="en-GB" sz="1100">
                          <a:latin typeface="Cabin"/>
                          <a:ea typeface="Cabin"/>
                          <a:cs typeface="Cabin"/>
                          <a:sym typeface="Cabin"/>
                        </a:rPr>
                        <a:t>-</a:t>
                      </a:r>
                      <a:r>
                        <a:rPr b="1" lang="en-GB" sz="1100">
                          <a:latin typeface="Cabin"/>
                          <a:ea typeface="Cabin"/>
                          <a:cs typeface="Cabin"/>
                          <a:sym typeface="Cabin"/>
                        </a:rPr>
                        <a:t>Direct from the vesicles:</a:t>
                      </a:r>
                      <a:endParaRPr b="1"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1- Vesicular fluid for virus isolation.</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2- Cells scraping from the base of vesicles → ImmunoFluorescent(Ag)</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3- DNA-VZV by PCR</a:t>
                      </a:r>
                      <a:endParaRPr sz="1100">
                        <a:latin typeface="Cabin"/>
                        <a:ea typeface="Cabin"/>
                        <a:cs typeface="Cabin"/>
                        <a:sym typeface="Cabin"/>
                      </a:endParaRPr>
                    </a:p>
                    <a:p>
                      <a:pPr indent="0" lvl="0" marL="0" rtl="0" algn="l">
                        <a:spcBef>
                          <a:spcPts val="0"/>
                        </a:spcBef>
                        <a:spcAft>
                          <a:spcPts val="0"/>
                        </a:spcAft>
                        <a:buNone/>
                      </a:pPr>
                      <a:r>
                        <a:t/>
                      </a:r>
                      <a:endParaRPr sz="500">
                        <a:latin typeface="Cabin"/>
                        <a:ea typeface="Cabin"/>
                        <a:cs typeface="Cabin"/>
                        <a:sym typeface="Cabin"/>
                      </a:endParaRPr>
                    </a:p>
                    <a:p>
                      <a:pPr indent="0" lvl="0" marL="0" rtl="0" algn="l">
                        <a:spcBef>
                          <a:spcPts val="0"/>
                        </a:spcBef>
                        <a:spcAft>
                          <a:spcPts val="0"/>
                        </a:spcAft>
                        <a:buNone/>
                      </a:pPr>
                      <a:r>
                        <a:rPr b="1" lang="en-GB" sz="1100">
                          <a:latin typeface="Cabin"/>
                          <a:ea typeface="Cabin"/>
                          <a:cs typeface="Cabin"/>
                          <a:sym typeface="Cabin"/>
                        </a:rPr>
                        <a:t>-</a:t>
                      </a:r>
                      <a:r>
                        <a:rPr b="1" lang="en-GB" sz="1100">
                          <a:latin typeface="Cabin"/>
                          <a:ea typeface="Cabin"/>
                          <a:cs typeface="Cabin"/>
                          <a:sym typeface="Cabin"/>
                        </a:rPr>
                        <a:t>Serological:</a:t>
                      </a:r>
                      <a:endParaRPr b="1"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1-  IgM AB</a:t>
                      </a:r>
                      <a:endParaRPr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Prenatal</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Postnatal</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r>
              <a:tr h="1003100">
                <a:tc vMerge="1"/>
                <a:tc vMerge="1"/>
                <a:tc>
                  <a:txBody>
                    <a:bodyPr/>
                    <a:lstStyle/>
                    <a:p>
                      <a:pPr indent="0" lvl="0" marL="0" rtl="0" algn="l">
                        <a:spcBef>
                          <a:spcPts val="0"/>
                        </a:spcBef>
                        <a:spcAft>
                          <a:spcPts val="0"/>
                        </a:spcAft>
                        <a:buNone/>
                      </a:pPr>
                      <a:r>
                        <a:rPr lang="en-GB" sz="1100">
                          <a:latin typeface="Cabin"/>
                          <a:ea typeface="Cabin"/>
                          <a:cs typeface="Cabin"/>
                          <a:sym typeface="Cabin"/>
                        </a:rPr>
                        <a:t>1- Ultrasound.</a:t>
                      </a:r>
                      <a:endParaRPr sz="1100">
                        <a:latin typeface="Cabin"/>
                        <a:ea typeface="Cabin"/>
                        <a:cs typeface="Cabin"/>
                        <a:sym typeface="Cabin"/>
                      </a:endParaRPr>
                    </a:p>
                    <a:p>
                      <a:pPr indent="0" lvl="0" marL="0" rtl="0" algn="l">
                        <a:spcBef>
                          <a:spcPts val="0"/>
                        </a:spcBef>
                        <a:spcAft>
                          <a:spcPts val="0"/>
                        </a:spcAft>
                        <a:buNone/>
                      </a:pPr>
                      <a:r>
                        <a:t/>
                      </a:r>
                      <a:endParaRPr sz="5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2- VZV DNA  in fetal blood or amniotic fluid or placenta villi </a:t>
                      </a:r>
                      <a:r>
                        <a:rPr lang="en-GB" sz="1100">
                          <a:solidFill>
                            <a:srgbClr val="38761D"/>
                          </a:solidFill>
                          <a:latin typeface="Cabin"/>
                          <a:ea typeface="Cabin"/>
                          <a:cs typeface="Cabin"/>
                          <a:sym typeface="Cabin"/>
                        </a:rPr>
                        <a:t>(usually the sample is amniotic fluid)</a:t>
                      </a:r>
                      <a:endParaRPr sz="1100">
                        <a:solidFill>
                          <a:srgbClr val="38761D"/>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bin"/>
                          <a:ea typeface="Cabin"/>
                          <a:cs typeface="Cabin"/>
                          <a:sym typeface="Cabin"/>
                        </a:rPr>
                        <a:t>1- VZV IgM</a:t>
                      </a:r>
                      <a:endParaRPr sz="11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2- Virus isolation</a:t>
                      </a:r>
                      <a:endParaRPr sz="11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3- VZV DNA in VF or CSF (CSF infection)</a:t>
                      </a:r>
                      <a:endParaRPr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41235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Treatment</a:t>
                      </a:r>
                      <a:endParaRPr b="1">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0" lvl="0" marL="0" rtl="0" algn="l">
                        <a:spcBef>
                          <a:spcPts val="0"/>
                        </a:spcBef>
                        <a:spcAft>
                          <a:spcPts val="0"/>
                        </a:spcAft>
                        <a:buNone/>
                      </a:pPr>
                      <a:r>
                        <a:rPr b="1" lang="en-GB" sz="1100">
                          <a:latin typeface="Cabin"/>
                          <a:ea typeface="Cabin"/>
                          <a:cs typeface="Cabin"/>
                          <a:sym typeface="Cabin"/>
                        </a:rPr>
                        <a:t>Acyclovir</a:t>
                      </a:r>
                      <a:endParaRPr b="1" sz="1100">
                        <a:solidFill>
                          <a:srgbClr val="1155CC"/>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r h="498900">
                <a:tc row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Prevention</a:t>
                      </a:r>
                      <a:endParaRPr b="1">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Pre-exposure</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l">
                        <a:spcBef>
                          <a:spcPts val="0"/>
                        </a:spcBef>
                        <a:spcAft>
                          <a:spcPts val="0"/>
                        </a:spcAft>
                        <a:buNone/>
                      </a:pPr>
                      <a:r>
                        <a:rPr lang="en-GB" sz="1100">
                          <a:latin typeface="Cabin"/>
                          <a:ea typeface="Cabin"/>
                          <a:cs typeface="Cabin"/>
                          <a:sym typeface="Cabin"/>
                        </a:rPr>
                        <a:t>Varicella live-attenuated vaccines. </a:t>
                      </a:r>
                      <a:r>
                        <a:rPr lang="en-GB" sz="1100">
                          <a:solidFill>
                            <a:srgbClr val="38761D"/>
                          </a:solidFill>
                          <a:latin typeface="Cabin"/>
                          <a:ea typeface="Cabin"/>
                          <a:cs typeface="Cabin"/>
                          <a:sym typeface="Cabin"/>
                        </a:rPr>
                        <a:t>Contraindicated to use in </a:t>
                      </a:r>
                      <a:r>
                        <a:rPr lang="en-GB" sz="1100">
                          <a:solidFill>
                            <a:srgbClr val="38761D"/>
                          </a:solidFill>
                          <a:latin typeface="Cabin"/>
                          <a:ea typeface="Cabin"/>
                          <a:cs typeface="Cabin"/>
                          <a:sym typeface="Cabin"/>
                        </a:rPr>
                        <a:t>immunocompromised</a:t>
                      </a:r>
                      <a:r>
                        <a:rPr lang="en-GB" sz="1100">
                          <a:solidFill>
                            <a:srgbClr val="38761D"/>
                          </a:solidFill>
                          <a:latin typeface="Cabin"/>
                          <a:ea typeface="Cabin"/>
                          <a:cs typeface="Cabin"/>
                          <a:sym typeface="Cabin"/>
                        </a:rPr>
                        <a:t> patients and pregnancy.</a:t>
                      </a:r>
                      <a:endParaRPr sz="1100">
                        <a:solidFill>
                          <a:srgbClr val="38761D"/>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r h="1139425">
                <a:tc vMerge="1"/>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Post-exposure</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l">
                        <a:lnSpc>
                          <a:spcPct val="125454"/>
                        </a:lnSpc>
                        <a:spcBef>
                          <a:spcPts val="0"/>
                        </a:spcBef>
                        <a:spcAft>
                          <a:spcPts val="0"/>
                        </a:spcAft>
                        <a:buClr>
                          <a:schemeClr val="dk1"/>
                        </a:buClr>
                        <a:buSzPts val="1200"/>
                        <a:buFont typeface="Arial"/>
                        <a:buNone/>
                      </a:pPr>
                      <a:r>
                        <a:rPr b="1" lang="en-GB" sz="1100">
                          <a:latin typeface="Cabin"/>
                          <a:ea typeface="Cabin"/>
                          <a:cs typeface="Cabin"/>
                          <a:sym typeface="Cabin"/>
                        </a:rPr>
                        <a:t>VZIG (Varicella zoster immunoglobulin):</a:t>
                      </a:r>
                      <a:endParaRPr b="1" sz="1100">
                        <a:latin typeface="Cabin"/>
                        <a:ea typeface="Cabin"/>
                        <a:cs typeface="Cabin"/>
                        <a:sym typeface="Cabin"/>
                      </a:endParaRPr>
                    </a:p>
                    <a:p>
                      <a:pPr indent="-323850" lvl="0" marL="508000" rtl="0" algn="l">
                        <a:lnSpc>
                          <a:spcPct val="125454"/>
                        </a:lnSpc>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Susceptible pregnant women have been exposed to VZV.</a:t>
                      </a:r>
                      <a:endParaRPr b="1" sz="1100">
                        <a:solidFill>
                          <a:srgbClr val="CC0000"/>
                        </a:solidFill>
                        <a:latin typeface="Cabin"/>
                        <a:ea typeface="Cabin"/>
                        <a:cs typeface="Cabin"/>
                        <a:sym typeface="Cabin"/>
                      </a:endParaRPr>
                    </a:p>
                    <a:p>
                      <a:pPr indent="-323850" lvl="0" marL="508000" rtl="0" algn="l">
                        <a:lnSpc>
                          <a:spcPct val="125454"/>
                        </a:lnSpc>
                        <a:spcBef>
                          <a:spcPts val="0"/>
                        </a:spcBef>
                        <a:spcAft>
                          <a:spcPts val="0"/>
                        </a:spcAft>
                        <a:buSzPts val="1100"/>
                        <a:buFont typeface="Cabin"/>
                        <a:buChar char="●"/>
                      </a:pPr>
                      <a:r>
                        <a:rPr b="1" lang="en-GB" sz="1100">
                          <a:latin typeface="Cabin"/>
                          <a:ea typeface="Cabin"/>
                          <a:cs typeface="Cabin"/>
                          <a:sym typeface="Cabin"/>
                        </a:rPr>
                        <a:t>infants whose mothers develop Varicella  &lt; 5 to 2 days after delivery.</a:t>
                      </a:r>
                      <a:endParaRPr b="1"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bl>
          </a:graphicData>
        </a:graphic>
      </p:graphicFrame>
      <p:sp>
        <p:nvSpPr>
          <p:cNvPr id="213" name="Google Shape;213;p18"/>
          <p:cNvSpPr txBox="1"/>
          <p:nvPr/>
        </p:nvSpPr>
        <p:spPr>
          <a:xfrm>
            <a:off x="515337" y="6222774"/>
            <a:ext cx="1033500" cy="2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latin typeface="Cabin"/>
                <a:ea typeface="Cabin"/>
                <a:cs typeface="Cabin"/>
                <a:sym typeface="Cabin"/>
              </a:rPr>
              <a:t>Chickenpox</a:t>
            </a:r>
            <a:endParaRPr b="1" sz="1100">
              <a:latin typeface="Cabin"/>
              <a:ea typeface="Cabin"/>
              <a:cs typeface="Cabin"/>
              <a:sym typeface="Cabin"/>
            </a:endParaRPr>
          </a:p>
        </p:txBody>
      </p:sp>
      <p:sp>
        <p:nvSpPr>
          <p:cNvPr id="214" name="Google Shape;214;p18"/>
          <p:cNvSpPr txBox="1"/>
          <p:nvPr/>
        </p:nvSpPr>
        <p:spPr>
          <a:xfrm>
            <a:off x="1883188" y="6222775"/>
            <a:ext cx="961500" cy="2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latin typeface="Cabin"/>
                <a:ea typeface="Cabin"/>
                <a:cs typeface="Cabin"/>
                <a:sym typeface="Cabin"/>
              </a:rPr>
              <a:t>Shingles</a:t>
            </a:r>
            <a:endParaRPr b="1" sz="1100">
              <a:latin typeface="Cabin"/>
              <a:ea typeface="Cabin"/>
              <a:cs typeface="Cabin"/>
              <a:sym typeface="Cabin"/>
            </a:endParaRPr>
          </a:p>
        </p:txBody>
      </p:sp>
      <p:sp>
        <p:nvSpPr>
          <p:cNvPr id="215" name="Google Shape;215;p18"/>
          <p:cNvSpPr txBox="1"/>
          <p:nvPr/>
        </p:nvSpPr>
        <p:spPr>
          <a:xfrm>
            <a:off x="5273500" y="-39736"/>
            <a:ext cx="1981500" cy="8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4F2F4F"/>
                </a:solidFill>
                <a:highlight>
                  <a:srgbClr val="C9A4C9"/>
                </a:highlight>
                <a:latin typeface="Cabin"/>
                <a:ea typeface="Cabin"/>
                <a:cs typeface="Cabin"/>
                <a:sym typeface="Cabin"/>
              </a:rPr>
              <a:t>Keywords</a:t>
            </a:r>
            <a:r>
              <a:rPr b="1" lang="en-GB" sz="800">
                <a:highlight>
                  <a:srgbClr val="C9A4C9"/>
                </a:highlight>
                <a:latin typeface="Cabin"/>
                <a:ea typeface="Cabin"/>
                <a:cs typeface="Cabin"/>
                <a:sym typeface="Cabin"/>
              </a:rPr>
              <a:t>:</a:t>
            </a:r>
            <a:endParaRPr b="1" sz="800">
              <a:highlight>
                <a:srgbClr val="C9A4C9"/>
              </a:highlight>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Vesicular rash, VZIG</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Chickenpox,Shingles</a:t>
            </a:r>
            <a:endParaRPr b="1" sz="800">
              <a:solidFill>
                <a:srgbClr val="CC0000"/>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9"/>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21" name="Google Shape;221;p19"/>
          <p:cNvSpPr/>
          <p:nvPr/>
        </p:nvSpPr>
        <p:spPr>
          <a:xfrm flipH="1" rot="-7894904">
            <a:off x="6718975" y="-160879"/>
            <a:ext cx="1295037" cy="727429"/>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4F2F4F"/>
              </a:solidFill>
              <a:latin typeface="Cabin"/>
              <a:ea typeface="Cabin"/>
              <a:cs typeface="Cabin"/>
              <a:sym typeface="Cabin"/>
            </a:endParaRPr>
          </a:p>
        </p:txBody>
      </p:sp>
      <p:sp>
        <p:nvSpPr>
          <p:cNvPr id="222" name="Google Shape;222;p19"/>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6</a:t>
            </a:r>
            <a:endParaRPr b="1" sz="1800">
              <a:solidFill>
                <a:srgbClr val="FFFFFF"/>
              </a:solidFill>
              <a:latin typeface="Cabin"/>
              <a:ea typeface="Cabin"/>
              <a:cs typeface="Cabin"/>
              <a:sym typeface="Cabin"/>
            </a:endParaRPr>
          </a:p>
        </p:txBody>
      </p:sp>
      <p:sp>
        <p:nvSpPr>
          <p:cNvPr id="223" name="Google Shape;223;p19"/>
          <p:cNvSpPr/>
          <p:nvPr/>
        </p:nvSpPr>
        <p:spPr>
          <a:xfrm flipH="1">
            <a:off x="-8975" y="11398578"/>
            <a:ext cx="7589400" cy="6615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Cabin"/>
                <a:ea typeface="Cabin"/>
                <a:cs typeface="Cabin"/>
                <a:sym typeface="Cabin"/>
              </a:rPr>
              <a:t>1- </a:t>
            </a:r>
            <a:r>
              <a:rPr lang="en-GB" sz="1000">
                <a:solidFill>
                  <a:srgbClr val="999999"/>
                </a:solidFill>
                <a:latin typeface="Cabin"/>
                <a:ea typeface="Cabin"/>
                <a:cs typeface="Cabin"/>
                <a:sym typeface="Cabin"/>
              </a:rPr>
              <a:t>A </a:t>
            </a:r>
            <a:r>
              <a:rPr lang="en-GB" sz="1000">
                <a:solidFill>
                  <a:srgbClr val="999999"/>
                </a:solidFill>
                <a:highlight>
                  <a:srgbClr val="FFFFFF"/>
                </a:highlight>
                <a:latin typeface="Cabin"/>
                <a:ea typeface="Cabin"/>
                <a:cs typeface="Cabin"/>
                <a:sym typeface="Cabin"/>
              </a:rPr>
              <a:t>type of </a:t>
            </a:r>
            <a:r>
              <a:rPr lang="en-GB" sz="1000">
                <a:solidFill>
                  <a:srgbClr val="999999"/>
                </a:solidFill>
                <a:latin typeface="Cabin"/>
                <a:ea typeface="Cabin"/>
                <a:cs typeface="Cabin"/>
                <a:sym typeface="Cabin"/>
              </a:rPr>
              <a:t>rash</a:t>
            </a:r>
            <a:r>
              <a:rPr lang="en-GB" sz="1000">
                <a:solidFill>
                  <a:srgbClr val="999999"/>
                </a:solidFill>
                <a:highlight>
                  <a:srgbClr val="FFFFFF"/>
                </a:highlight>
                <a:latin typeface="Cabin"/>
                <a:ea typeface="Cabin"/>
                <a:cs typeface="Cabin"/>
                <a:sym typeface="Cabin"/>
              </a:rPr>
              <a:t> characterized by a flat, red area on the skin that is covered with small confluent bumps.</a:t>
            </a:r>
            <a:endParaRPr sz="1000">
              <a:solidFill>
                <a:srgbClr val="999999"/>
              </a:solidFill>
              <a:highlight>
                <a:srgbClr val="FFFFFF"/>
              </a:highlight>
              <a:latin typeface="Cabin"/>
              <a:ea typeface="Cabin"/>
              <a:cs typeface="Cabin"/>
              <a:sym typeface="Cabin"/>
            </a:endParaRPr>
          </a:p>
          <a:p>
            <a:pPr indent="0" lvl="0" marL="0" rtl="0" algn="l">
              <a:spcBef>
                <a:spcPts val="0"/>
              </a:spcBef>
              <a:spcAft>
                <a:spcPts val="0"/>
              </a:spcAft>
              <a:buNone/>
            </a:pPr>
            <a:r>
              <a:rPr lang="en-GB" sz="1000">
                <a:solidFill>
                  <a:srgbClr val="38761D"/>
                </a:solidFill>
                <a:highlight>
                  <a:srgbClr val="FFFFFF"/>
                </a:highlight>
                <a:latin typeface="Cabin"/>
                <a:ea typeface="Cabin"/>
                <a:cs typeface="Cabin"/>
                <a:sym typeface="Cabin"/>
              </a:rPr>
              <a:t>2-If pregnant woman is +ve for rubella specific IgG ➝ Means she is immune against rubella infection and there is no risk of congenital rubella syndrome.If she is -ve for rubella specific IgG ➝ Means she is suspscebtlie (non-immune) and is at risk. </a:t>
            </a:r>
            <a:endParaRPr sz="1000">
              <a:solidFill>
                <a:srgbClr val="38761D"/>
              </a:solidFill>
              <a:highlight>
                <a:srgbClr val="FFFFFF"/>
              </a:highlight>
              <a:latin typeface="Cabin"/>
              <a:ea typeface="Cabin"/>
              <a:cs typeface="Cabin"/>
              <a:sym typeface="Cabin"/>
            </a:endParaRPr>
          </a:p>
        </p:txBody>
      </p:sp>
      <p:cxnSp>
        <p:nvCxnSpPr>
          <p:cNvPr id="224" name="Google Shape;224;p19"/>
          <p:cNvCxnSpPr/>
          <p:nvPr/>
        </p:nvCxnSpPr>
        <p:spPr>
          <a:xfrm>
            <a:off x="1145552" y="657324"/>
            <a:ext cx="5298300" cy="0"/>
          </a:xfrm>
          <a:prstGeom prst="straightConnector1">
            <a:avLst/>
          </a:prstGeom>
          <a:noFill/>
          <a:ln cap="flat" cmpd="sng" w="28575">
            <a:solidFill>
              <a:srgbClr val="4F2F4F"/>
            </a:solidFill>
            <a:prstDash val="solid"/>
            <a:round/>
            <a:headEnd len="med" w="med" type="oval"/>
            <a:tailEnd len="med" w="med" type="oval"/>
          </a:ln>
        </p:spPr>
      </p:cxnSp>
      <p:sp>
        <p:nvSpPr>
          <p:cNvPr id="225" name="Google Shape;225;p19"/>
          <p:cNvSpPr txBox="1"/>
          <p:nvPr/>
        </p:nvSpPr>
        <p:spPr>
          <a:xfrm>
            <a:off x="712323" y="-3833"/>
            <a:ext cx="4894500" cy="5853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4- Rubella Virus</a:t>
            </a:r>
            <a:endParaRPr b="1" sz="3000">
              <a:solidFill>
                <a:srgbClr val="4F2F4F"/>
              </a:solidFill>
              <a:latin typeface="Cabin"/>
              <a:ea typeface="Cabin"/>
              <a:cs typeface="Cabin"/>
              <a:sym typeface="Cabin"/>
            </a:endParaRPr>
          </a:p>
        </p:txBody>
      </p:sp>
      <p:sp>
        <p:nvSpPr>
          <p:cNvPr id="226" name="Google Shape;226;p19"/>
          <p:cNvSpPr txBox="1"/>
          <p:nvPr/>
        </p:nvSpPr>
        <p:spPr>
          <a:xfrm>
            <a:off x="593550" y="776623"/>
            <a:ext cx="6445200" cy="10662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General info:</a:t>
            </a:r>
            <a:endParaRPr b="1" sz="2000">
              <a:solidFill>
                <a:srgbClr val="4F2F4F"/>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Family: Togaviridae </a:t>
            </a:r>
            <a:endParaRPr sz="1200">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vSS RNA genome, Icosahedral capsid, Enveloped Virus</a:t>
            </a:r>
            <a:endParaRPr sz="1200">
              <a:latin typeface="Cabin"/>
              <a:ea typeface="Cabin"/>
              <a:cs typeface="Cabin"/>
              <a:sym typeface="Cabin"/>
            </a:endParaRPr>
          </a:p>
          <a:p>
            <a:pPr indent="-304800" lvl="1" marL="914400" rtl="0" algn="l">
              <a:lnSpc>
                <a:spcPct val="115000"/>
              </a:lnSpc>
              <a:spcBef>
                <a:spcPts val="0"/>
              </a:spcBef>
              <a:spcAft>
                <a:spcPts val="0"/>
              </a:spcAft>
              <a:buSzPts val="1200"/>
              <a:buFont typeface="Cabin"/>
              <a:buChar char="○"/>
            </a:pPr>
            <a:r>
              <a:rPr lang="en-GB" sz="1200">
                <a:solidFill>
                  <a:schemeClr val="dk1"/>
                </a:solidFill>
                <a:latin typeface="Cabin"/>
                <a:ea typeface="Cabin"/>
                <a:cs typeface="Cabin"/>
                <a:sym typeface="Cabin"/>
              </a:rPr>
              <a:t>Rubella = German measles</a:t>
            </a:r>
            <a:endParaRPr sz="1200">
              <a:latin typeface="Cabin"/>
              <a:ea typeface="Cabin"/>
              <a:cs typeface="Cabin"/>
              <a:sym typeface="Cabin"/>
            </a:endParaRPr>
          </a:p>
        </p:txBody>
      </p:sp>
      <p:pic>
        <p:nvPicPr>
          <p:cNvPr id="227" name="Google Shape;227;p19"/>
          <p:cNvPicPr preferRelativeResize="0"/>
          <p:nvPr/>
        </p:nvPicPr>
        <p:blipFill>
          <a:blip r:embed="rId3">
            <a:alphaModFix/>
          </a:blip>
          <a:stretch>
            <a:fillRect/>
          </a:stretch>
        </p:blipFill>
        <p:spPr>
          <a:xfrm>
            <a:off x="5691975" y="801794"/>
            <a:ext cx="1706475" cy="1225928"/>
          </a:xfrm>
          <a:prstGeom prst="rect">
            <a:avLst/>
          </a:prstGeom>
          <a:noFill/>
          <a:ln>
            <a:noFill/>
          </a:ln>
        </p:spPr>
      </p:pic>
      <p:sp>
        <p:nvSpPr>
          <p:cNvPr id="228" name="Google Shape;228;p19"/>
          <p:cNvSpPr txBox="1"/>
          <p:nvPr/>
        </p:nvSpPr>
        <p:spPr>
          <a:xfrm>
            <a:off x="593675" y="1756865"/>
            <a:ext cx="6445200" cy="3540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C1130"/>
              </a:buClr>
              <a:buSzPts val="2000"/>
              <a:buFont typeface="Cabin"/>
              <a:buChar char="●"/>
            </a:pPr>
            <a:r>
              <a:rPr b="1" lang="en-GB" sz="2000">
                <a:solidFill>
                  <a:srgbClr val="4F2F4F"/>
                </a:solidFill>
                <a:latin typeface="Cabin"/>
                <a:ea typeface="Cabin"/>
                <a:cs typeface="Cabin"/>
                <a:sym typeface="Cabin"/>
              </a:rPr>
              <a:t>Epidemiology</a:t>
            </a:r>
            <a:r>
              <a:rPr b="1" lang="en-GB" sz="2000">
                <a:solidFill>
                  <a:srgbClr val="4C1130"/>
                </a:solidFill>
                <a:latin typeface="Cabin"/>
                <a:ea typeface="Cabin"/>
                <a:cs typeface="Cabin"/>
                <a:sym typeface="Cabin"/>
              </a:rPr>
              <a:t>:</a:t>
            </a:r>
            <a:endParaRPr b="1" sz="2000">
              <a:solidFill>
                <a:srgbClr val="4C1130"/>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Vaccine-preventable disease in human → No longer considered endemic.</a:t>
            </a:r>
            <a:endParaRPr sz="1200">
              <a:latin typeface="Cabin"/>
              <a:ea typeface="Cabin"/>
              <a:cs typeface="Cabin"/>
              <a:sym typeface="Cabin"/>
            </a:endParaRPr>
          </a:p>
          <a:p>
            <a:pPr indent="-342900" lvl="0" marL="450000" rtl="0" algn="l">
              <a:spcBef>
                <a:spcPts val="0"/>
              </a:spcBef>
              <a:spcAft>
                <a:spcPts val="0"/>
              </a:spcAft>
              <a:buClr>
                <a:srgbClr val="4F2F4F"/>
              </a:buClr>
              <a:buSzPts val="1800"/>
              <a:buFont typeface="Cabin"/>
              <a:buChar char="●"/>
            </a:pPr>
            <a:r>
              <a:rPr b="1" lang="en-GB" sz="2000">
                <a:solidFill>
                  <a:srgbClr val="4F2F4F"/>
                </a:solidFill>
                <a:latin typeface="Cabin"/>
                <a:ea typeface="Cabin"/>
                <a:cs typeface="Cabin"/>
                <a:sym typeface="Cabin"/>
              </a:rPr>
              <a:t>Transmission</a:t>
            </a:r>
            <a:r>
              <a:rPr b="1" lang="en-GB" sz="1800">
                <a:solidFill>
                  <a:srgbClr val="4F2F4F"/>
                </a:solidFill>
                <a:latin typeface="Cabin"/>
                <a:ea typeface="Cabin"/>
                <a:cs typeface="Cabin"/>
                <a:sym typeface="Cabin"/>
              </a:rPr>
              <a:t>:</a:t>
            </a:r>
            <a:endParaRPr b="1" sz="1800">
              <a:solidFill>
                <a:srgbClr val="4F2F4F"/>
              </a:solidFill>
              <a:latin typeface="Cabin"/>
              <a:ea typeface="Cabin"/>
              <a:cs typeface="Cabin"/>
              <a:sym typeface="Cabin"/>
            </a:endParaRPr>
          </a:p>
          <a:p>
            <a:pPr indent="-317500" lvl="1" marL="914400" rtl="0" algn="l">
              <a:spcBef>
                <a:spcPts val="0"/>
              </a:spcBef>
              <a:spcAft>
                <a:spcPts val="0"/>
              </a:spcAft>
              <a:buClr>
                <a:srgbClr val="CC0000"/>
              </a:buClr>
              <a:buSzPts val="1400"/>
              <a:buFont typeface="Cabin"/>
              <a:buChar char="○"/>
            </a:pPr>
            <a:r>
              <a:rPr b="1" lang="en-GB" sz="1200">
                <a:solidFill>
                  <a:srgbClr val="CC0000"/>
                </a:solidFill>
                <a:latin typeface="Cabin"/>
                <a:ea typeface="Cabin"/>
                <a:cs typeface="Cabin"/>
                <a:sym typeface="Cabin"/>
              </a:rPr>
              <a:t>Respiratory route. (Mainly)</a:t>
            </a:r>
            <a:endParaRPr b="1" sz="1200">
              <a:solidFill>
                <a:srgbClr val="CC0000"/>
              </a:solidFill>
              <a:latin typeface="Cabin"/>
              <a:ea typeface="Cabin"/>
              <a:cs typeface="Cabin"/>
              <a:sym typeface="Cabin"/>
            </a:endParaRPr>
          </a:p>
          <a:p>
            <a:pPr indent="-317500" lvl="1" marL="914400" rtl="0" algn="l">
              <a:spcBef>
                <a:spcPts val="0"/>
              </a:spcBef>
              <a:spcAft>
                <a:spcPts val="0"/>
              </a:spcAft>
              <a:buClr>
                <a:srgbClr val="CC0000"/>
              </a:buClr>
              <a:buSzPts val="1400"/>
              <a:buFont typeface="Cabin"/>
              <a:buChar char="○"/>
            </a:pPr>
            <a:r>
              <a:rPr b="1" lang="en-GB" sz="1200">
                <a:solidFill>
                  <a:srgbClr val="CC0000"/>
                </a:solidFill>
                <a:latin typeface="Cabin"/>
                <a:ea typeface="Cabin"/>
                <a:cs typeface="Cabin"/>
                <a:sym typeface="Cabin"/>
              </a:rPr>
              <a:t>Transplacental route.</a:t>
            </a:r>
            <a:endParaRPr b="1">
              <a:solidFill>
                <a:srgbClr val="CC0000"/>
              </a:solidFill>
              <a:latin typeface="Cabin"/>
              <a:ea typeface="Cabin"/>
              <a:cs typeface="Cabin"/>
              <a:sym typeface="Cabin"/>
            </a:endParaRPr>
          </a:p>
        </p:txBody>
      </p:sp>
      <p:graphicFrame>
        <p:nvGraphicFramePr>
          <p:cNvPr id="229" name="Google Shape;229;p19"/>
          <p:cNvGraphicFramePr/>
          <p:nvPr/>
        </p:nvGraphicFramePr>
        <p:xfrm>
          <a:off x="196263" y="3210427"/>
          <a:ext cx="3000000" cy="3000000"/>
        </p:xfrm>
        <a:graphic>
          <a:graphicData uri="http://schemas.openxmlformats.org/drawingml/2006/table">
            <a:tbl>
              <a:tblPr>
                <a:noFill/>
                <a:tableStyleId>{96AB0A69-5CF7-4E77-A36A-28E65E2C8EBC}</a:tableStyleId>
              </a:tblPr>
              <a:tblGrid>
                <a:gridCol w="7169850"/>
              </a:tblGrid>
              <a:tr h="442300">
                <a:tc>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Clinical presentation</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r>
              <a:tr h="442300">
                <a:tc>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Acquired infection</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375925">
                <a:tc>
                  <a:txBody>
                    <a:bodyPr/>
                    <a:lstStyle/>
                    <a:p>
                      <a:pPr indent="-336550" lvl="0" marL="508000" rtl="0" algn="l">
                        <a:lnSpc>
                          <a:spcPct val="115000"/>
                        </a:lnSpc>
                        <a:spcBef>
                          <a:spcPts val="700"/>
                        </a:spcBef>
                        <a:spcAft>
                          <a:spcPts val="0"/>
                        </a:spcAft>
                        <a:buSzPts val="1300"/>
                        <a:buFont typeface="Cabin"/>
                        <a:buChar char="●"/>
                      </a:pPr>
                      <a:r>
                        <a:rPr lang="en-GB" sz="1300">
                          <a:latin typeface="Cabin"/>
                          <a:ea typeface="Cabin"/>
                          <a:cs typeface="Cabin"/>
                          <a:sym typeface="Cabin"/>
                        </a:rPr>
                        <a:t>Ex.  Maculopapular rash</a:t>
                      </a:r>
                      <a:r>
                        <a:rPr baseline="30000" lang="en-GB" sz="1300">
                          <a:latin typeface="Cabin"/>
                          <a:ea typeface="Cabin"/>
                          <a:cs typeface="Cabin"/>
                          <a:sym typeface="Cabin"/>
                        </a:rPr>
                        <a:t>1</a:t>
                      </a:r>
                      <a:endParaRPr baseline="30000"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429500">
                <a:tc>
                  <a:txBody>
                    <a:bodyPr/>
                    <a:lstStyle/>
                    <a:p>
                      <a:pPr indent="0" lvl="0" marL="0" marR="0" rtl="0" algn="ctr">
                        <a:lnSpc>
                          <a:spcPct val="100000"/>
                        </a:lnSpc>
                        <a:spcBef>
                          <a:spcPts val="0"/>
                        </a:spcBef>
                        <a:spcAft>
                          <a:spcPts val="0"/>
                        </a:spcAft>
                        <a:buNone/>
                      </a:pPr>
                      <a:r>
                        <a:rPr b="1" lang="en-GB" sz="1600">
                          <a:solidFill>
                            <a:srgbClr val="FFFFFF"/>
                          </a:solidFill>
                          <a:latin typeface="Cabin"/>
                          <a:ea typeface="Cabin"/>
                          <a:cs typeface="Cabin"/>
                          <a:sym typeface="Cabin"/>
                        </a:rPr>
                        <a:t>Congenital infection</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429500">
                <a:tc>
                  <a:txBody>
                    <a:bodyPr/>
                    <a:lstStyle/>
                    <a:p>
                      <a:pPr indent="-330200" lvl="0" marL="508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Normal → Congenital rubella syndrome (CRS) → IUD (Intrauterine Death)</a:t>
                      </a:r>
                      <a:endParaRPr sz="1200">
                        <a:solidFill>
                          <a:schemeClr val="dk1"/>
                        </a:solidFill>
                        <a:latin typeface="Cabin"/>
                        <a:ea typeface="Cabin"/>
                        <a:cs typeface="Cabin"/>
                        <a:sym typeface="Cabin"/>
                      </a:endParaRPr>
                    </a:p>
                    <a:p>
                      <a:pPr indent="-330200" lvl="0" marL="508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Risk of acquiring congenital rubella infection varies and depends on gestational age of the fetus at the time of maternal infection:</a:t>
                      </a:r>
                      <a:endParaRPr sz="1200">
                        <a:solidFill>
                          <a:schemeClr val="dk1"/>
                        </a:solidFill>
                        <a:latin typeface="Cabin"/>
                        <a:ea typeface="Cabin"/>
                        <a:cs typeface="Cabin"/>
                        <a:sym typeface="Cabin"/>
                      </a:endParaRPr>
                    </a:p>
                    <a:p>
                      <a:pPr indent="-330200" lvl="1" marL="10287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0-12 weeks → 70%</a:t>
                      </a:r>
                      <a:endParaRPr sz="1200">
                        <a:solidFill>
                          <a:schemeClr val="dk1"/>
                        </a:solidFill>
                        <a:latin typeface="Cabin"/>
                        <a:ea typeface="Cabin"/>
                        <a:cs typeface="Cabin"/>
                        <a:sym typeface="Cabin"/>
                      </a:endParaRPr>
                    </a:p>
                    <a:p>
                      <a:pPr indent="-330200" lvl="1" marL="10287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13-16 weeks → 20%</a:t>
                      </a:r>
                      <a:endParaRPr sz="1200">
                        <a:solidFill>
                          <a:schemeClr val="dk1"/>
                        </a:solidFill>
                        <a:latin typeface="Cabin"/>
                        <a:ea typeface="Cabin"/>
                        <a:cs typeface="Cabin"/>
                        <a:sym typeface="Cabin"/>
                      </a:endParaRPr>
                    </a:p>
                    <a:p>
                      <a:pPr indent="-330200" lvl="1" marL="10287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&gt;16 weeks → infrequent</a:t>
                      </a:r>
                      <a:endParaRPr sz="1200">
                        <a:solidFill>
                          <a:schemeClr val="dk1"/>
                        </a:solidFill>
                        <a:latin typeface="Cabin"/>
                        <a:ea typeface="Cabin"/>
                        <a:cs typeface="Cabin"/>
                        <a:sym typeface="Cabin"/>
                      </a:endParaRPr>
                    </a:p>
                    <a:p>
                      <a:pPr indent="-355600" lvl="0" marL="508000" rtl="0" algn="l">
                        <a:spcBef>
                          <a:spcPts val="0"/>
                        </a:spcBef>
                        <a:spcAft>
                          <a:spcPts val="0"/>
                        </a:spcAft>
                        <a:buClr>
                          <a:srgbClr val="4F2F4F"/>
                        </a:buClr>
                        <a:buSzPts val="1600"/>
                        <a:buFont typeface="Cabin"/>
                        <a:buChar char="●"/>
                      </a:pPr>
                      <a:r>
                        <a:rPr b="1" lang="en-GB" sz="1600">
                          <a:solidFill>
                            <a:srgbClr val="4F2F4F"/>
                          </a:solidFill>
                          <a:latin typeface="Cabin"/>
                          <a:ea typeface="Cabin"/>
                          <a:cs typeface="Cabin"/>
                          <a:sym typeface="Cabin"/>
                        </a:rPr>
                        <a:t>Congenital rubella syndrome</a:t>
                      </a:r>
                      <a:r>
                        <a:rPr b="1" lang="en-GB" sz="1600">
                          <a:solidFill>
                            <a:srgbClr val="741B47"/>
                          </a:solidFill>
                          <a:latin typeface="Cabin"/>
                          <a:ea typeface="Cabin"/>
                          <a:cs typeface="Cabin"/>
                          <a:sym typeface="Cabin"/>
                        </a:rPr>
                        <a:t>:</a:t>
                      </a:r>
                      <a:endParaRPr b="1" sz="1600">
                        <a:solidFill>
                          <a:srgbClr val="741B47"/>
                        </a:solidFill>
                        <a:latin typeface="Cabin"/>
                        <a:ea typeface="Cabin"/>
                        <a:cs typeface="Cabin"/>
                        <a:sym typeface="Cabin"/>
                      </a:endParaRPr>
                    </a:p>
                    <a:p>
                      <a:pPr indent="-355600" lvl="1" marL="1028700" rtl="0" algn="l">
                        <a:spcBef>
                          <a:spcPts val="0"/>
                        </a:spcBef>
                        <a:spcAft>
                          <a:spcPts val="0"/>
                        </a:spcAft>
                        <a:buSzPts val="1600"/>
                        <a:buFont typeface="Cabin"/>
                        <a:buChar char="○"/>
                      </a:pPr>
                      <a:r>
                        <a:rPr b="1" lang="en-GB" sz="1600">
                          <a:solidFill>
                            <a:srgbClr val="741B47"/>
                          </a:solidFill>
                          <a:latin typeface="Cabin"/>
                          <a:ea typeface="Cabin"/>
                          <a:cs typeface="Cabin"/>
                          <a:sym typeface="Cabin"/>
                        </a:rPr>
                        <a:t> </a:t>
                      </a:r>
                      <a:r>
                        <a:rPr b="1" lang="en-GB" sz="1200">
                          <a:solidFill>
                            <a:srgbClr val="CC0000"/>
                          </a:solidFill>
                          <a:latin typeface="Cabin"/>
                          <a:ea typeface="Cabin"/>
                          <a:cs typeface="Cabin"/>
                          <a:sym typeface="Cabin"/>
                        </a:rPr>
                        <a:t>Triad of abnormalities affect → Ears, Eyes and Heart:</a:t>
                      </a:r>
                      <a:endParaRPr sz="1200">
                        <a:solidFill>
                          <a:schemeClr val="dk1"/>
                        </a:solidFill>
                        <a:latin typeface="Cabin"/>
                        <a:ea typeface="Cabin"/>
                        <a:cs typeface="Cabin"/>
                        <a:sym typeface="Cabin"/>
                      </a:endParaRPr>
                    </a:p>
                    <a:p>
                      <a:pPr indent="-342900" lvl="2" marL="15494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Ears: Sensorineural hearing loss.(Most common)</a:t>
                      </a:r>
                      <a:endParaRPr b="1" sz="1200">
                        <a:solidFill>
                          <a:srgbClr val="CC0000"/>
                        </a:solidFill>
                        <a:latin typeface="Cabin"/>
                        <a:ea typeface="Cabin"/>
                        <a:cs typeface="Cabin"/>
                        <a:sym typeface="Cabin"/>
                      </a:endParaRPr>
                    </a:p>
                    <a:p>
                      <a:pPr indent="-342900" lvl="2" marL="15494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Eyes: Cataracts and glaucoma</a:t>
                      </a:r>
                      <a:endParaRPr b="1" sz="1200">
                        <a:solidFill>
                          <a:srgbClr val="CC0000"/>
                        </a:solidFill>
                        <a:latin typeface="Cabin"/>
                        <a:ea typeface="Cabin"/>
                        <a:cs typeface="Cabin"/>
                        <a:sym typeface="Cabin"/>
                      </a:endParaRPr>
                    </a:p>
                    <a:p>
                      <a:pPr indent="-342900" lvl="2" marL="15494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Heart: Cardiac malformations e.g. Patent ductus arteriosus(PDA)</a:t>
                      </a:r>
                      <a:endParaRPr b="1" sz="1200">
                        <a:solidFill>
                          <a:srgbClr val="CC0000"/>
                        </a:solidFill>
                        <a:latin typeface="Cabin"/>
                        <a:ea typeface="Cabin"/>
                        <a:cs typeface="Cabin"/>
                        <a:sym typeface="Cabin"/>
                      </a:endParaRPr>
                    </a:p>
                    <a:p>
                      <a:pPr indent="-330200" lvl="1" marL="10287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Neurologic defects (Less common)</a:t>
                      </a:r>
                      <a:endParaRPr sz="1200">
                        <a:solidFill>
                          <a:schemeClr val="dk1"/>
                        </a:solidFill>
                        <a:latin typeface="Cabin"/>
                        <a:ea typeface="Cabin"/>
                        <a:cs typeface="Cabin"/>
                        <a:sym typeface="Cabin"/>
                      </a:endParaRPr>
                    </a:p>
                    <a:p>
                      <a:pPr indent="-330200" lvl="1" marL="10287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Others: Growth retardation, </a:t>
                      </a:r>
                      <a:r>
                        <a:rPr b="1" lang="en-GB" sz="1200">
                          <a:solidFill>
                            <a:srgbClr val="CC0000"/>
                          </a:solidFill>
                          <a:latin typeface="Cabin"/>
                          <a:ea typeface="Cabin"/>
                          <a:cs typeface="Cabin"/>
                          <a:sym typeface="Cabin"/>
                        </a:rPr>
                        <a:t>Bone disease</a:t>
                      </a:r>
                      <a:r>
                        <a:rPr lang="en-GB" sz="1200">
                          <a:solidFill>
                            <a:schemeClr val="dk1"/>
                          </a:solidFill>
                          <a:latin typeface="Cabin"/>
                          <a:ea typeface="Cabin"/>
                          <a:cs typeface="Cabin"/>
                          <a:sym typeface="Cabin"/>
                        </a:rPr>
                        <a:t>, HSM, Thrombocytopenia, “</a:t>
                      </a:r>
                      <a:r>
                        <a:rPr b="1" lang="en-GB" sz="1200">
                          <a:solidFill>
                            <a:srgbClr val="CC0000"/>
                          </a:solidFill>
                          <a:latin typeface="Cabin"/>
                          <a:ea typeface="Cabin"/>
                          <a:cs typeface="Cabin"/>
                          <a:sym typeface="Cabin"/>
                        </a:rPr>
                        <a:t>blueberry muffin</a:t>
                      </a:r>
                      <a:r>
                        <a:rPr lang="en-GB" sz="1200">
                          <a:solidFill>
                            <a:schemeClr val="dk1"/>
                          </a:solidFill>
                          <a:latin typeface="Cabin"/>
                          <a:ea typeface="Cabin"/>
                          <a:cs typeface="Cabin"/>
                          <a:sym typeface="Cabin"/>
                        </a:rPr>
                        <a:t>” lesions</a:t>
                      </a:r>
                      <a:endParaRPr b="1" sz="1200">
                        <a:solidFill>
                          <a:srgbClr val="741B47"/>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pic>
        <p:nvPicPr>
          <p:cNvPr id="230" name="Google Shape;230;p19"/>
          <p:cNvPicPr preferRelativeResize="0"/>
          <p:nvPr/>
        </p:nvPicPr>
        <p:blipFill>
          <a:blip r:embed="rId4">
            <a:alphaModFix/>
          </a:blip>
          <a:stretch>
            <a:fillRect/>
          </a:stretch>
        </p:blipFill>
        <p:spPr>
          <a:xfrm>
            <a:off x="5476327" y="6412747"/>
            <a:ext cx="844421" cy="592399"/>
          </a:xfrm>
          <a:prstGeom prst="rect">
            <a:avLst/>
          </a:prstGeom>
          <a:noFill/>
          <a:ln>
            <a:noFill/>
          </a:ln>
        </p:spPr>
      </p:pic>
      <p:pic>
        <p:nvPicPr>
          <p:cNvPr id="231" name="Google Shape;231;p19"/>
          <p:cNvPicPr preferRelativeResize="0"/>
          <p:nvPr/>
        </p:nvPicPr>
        <p:blipFill>
          <a:blip r:embed="rId5">
            <a:alphaModFix/>
          </a:blip>
          <a:stretch>
            <a:fillRect/>
          </a:stretch>
        </p:blipFill>
        <p:spPr>
          <a:xfrm>
            <a:off x="6373337" y="6416299"/>
            <a:ext cx="844449" cy="585300"/>
          </a:xfrm>
          <a:prstGeom prst="rect">
            <a:avLst/>
          </a:prstGeom>
          <a:noFill/>
          <a:ln>
            <a:noFill/>
          </a:ln>
        </p:spPr>
      </p:pic>
      <p:graphicFrame>
        <p:nvGraphicFramePr>
          <p:cNvPr id="232" name="Google Shape;232;p19"/>
          <p:cNvGraphicFramePr/>
          <p:nvPr/>
        </p:nvGraphicFramePr>
        <p:xfrm>
          <a:off x="205311" y="8022347"/>
          <a:ext cx="3000000" cy="3000000"/>
        </p:xfrm>
        <a:graphic>
          <a:graphicData uri="http://schemas.openxmlformats.org/drawingml/2006/table">
            <a:tbl>
              <a:tblPr>
                <a:noFill/>
                <a:tableStyleId>{96AB0A69-5CF7-4E77-A36A-28E65E2C8EBC}</a:tableStyleId>
              </a:tblPr>
              <a:tblGrid>
                <a:gridCol w="1317075"/>
                <a:gridCol w="1666000"/>
                <a:gridCol w="1276550"/>
                <a:gridCol w="2910250"/>
              </a:tblGrid>
              <a:tr h="425300">
                <a:tc gridSpan="4">
                  <a:txBody>
                    <a:bodyPr/>
                    <a:lstStyle/>
                    <a:p>
                      <a:pPr indent="0" lvl="0" marL="0" marR="0" rtl="0" algn="ctr">
                        <a:lnSpc>
                          <a:spcPct val="100000"/>
                        </a:lnSpc>
                        <a:spcBef>
                          <a:spcPts val="0"/>
                        </a:spcBef>
                        <a:spcAft>
                          <a:spcPts val="0"/>
                        </a:spcAft>
                        <a:buNone/>
                      </a:pPr>
                      <a:r>
                        <a:rPr b="1" lang="en-GB" sz="2000">
                          <a:solidFill>
                            <a:srgbClr val="FFFFFF"/>
                          </a:solidFill>
                          <a:latin typeface="Cabin"/>
                          <a:ea typeface="Cabin"/>
                          <a:cs typeface="Cabin"/>
                          <a:sym typeface="Cabin"/>
                        </a:rPr>
                        <a:t>Diagnosis &amp; Prevention</a:t>
                      </a:r>
                      <a:endParaRPr b="1" sz="20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c hMerge="1"/>
              </a:tr>
              <a:tr h="369250">
                <a:tc rowSpan="3">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Diagnosis</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Pregnant mother</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Infant</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hMerge="1"/>
              </a:tr>
              <a:tr h="369250">
                <a:tc vMerge="1"/>
                <a:tc rowSpan="2">
                  <a:txBody>
                    <a:bodyPr/>
                    <a:lstStyle/>
                    <a:p>
                      <a:pPr indent="0" lvl="0" marL="0" rtl="0" algn="l">
                        <a:spcBef>
                          <a:spcPts val="0"/>
                        </a:spcBef>
                        <a:spcAft>
                          <a:spcPts val="0"/>
                        </a:spcAft>
                        <a:buNone/>
                      </a:pPr>
                      <a:r>
                        <a:rPr lang="en-GB" sz="1100">
                          <a:latin typeface="Cabin"/>
                          <a:ea typeface="Cabin"/>
                          <a:cs typeface="Cabin"/>
                          <a:sym typeface="Cabin"/>
                        </a:rPr>
                        <a:t>Serological diagnosis:</a:t>
                      </a:r>
                      <a:endParaRPr sz="11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1- Rubella specific IgM</a:t>
                      </a:r>
                      <a:endParaRPr sz="11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2- IgG seroconversion</a:t>
                      </a:r>
                      <a:endParaRPr sz="1100">
                        <a:solidFill>
                          <a:srgbClr val="1155CC"/>
                        </a:solidFill>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Prenatal</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Postnatal</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r>
              <a:tr h="716575">
                <a:tc vMerge="1"/>
                <a:tc vMerge="1"/>
                <a:tc>
                  <a:txBody>
                    <a:bodyPr/>
                    <a:lstStyle/>
                    <a:p>
                      <a:pPr indent="0" lvl="0" marL="0" rtl="0" algn="l">
                        <a:spcBef>
                          <a:spcPts val="0"/>
                        </a:spcBef>
                        <a:spcAft>
                          <a:spcPts val="0"/>
                        </a:spcAft>
                        <a:buNone/>
                      </a:pPr>
                      <a:r>
                        <a:rPr lang="en-GB" sz="1100">
                          <a:latin typeface="Cabin"/>
                          <a:ea typeface="Cabin"/>
                          <a:cs typeface="Cabin"/>
                          <a:sym typeface="Cabin"/>
                        </a:rPr>
                        <a:t>1- Ultrasound</a:t>
                      </a:r>
                      <a:endParaRPr sz="11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2- Culture</a:t>
                      </a:r>
                      <a:endParaRPr sz="1100">
                        <a:latin typeface="Cabin"/>
                        <a:ea typeface="Cabin"/>
                        <a:cs typeface="Cabin"/>
                        <a:sym typeface="Cabin"/>
                      </a:endParaRPr>
                    </a:p>
                    <a:p>
                      <a:pPr indent="0" lvl="0" marL="0" rtl="0" algn="l">
                        <a:spcBef>
                          <a:spcPts val="0"/>
                        </a:spcBef>
                        <a:spcAft>
                          <a:spcPts val="0"/>
                        </a:spcAft>
                        <a:buNone/>
                      </a:pPr>
                      <a:r>
                        <a:t/>
                      </a:r>
                      <a:endParaRPr sz="3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3- PCR</a:t>
                      </a:r>
                      <a:endParaRPr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Cabin"/>
                          <a:ea typeface="Cabin"/>
                          <a:cs typeface="Cabin"/>
                          <a:sym typeface="Cabin"/>
                        </a:rPr>
                        <a:t>1- Serology: </a:t>
                      </a:r>
                      <a:endParaRPr sz="1100">
                        <a:latin typeface="Cabin"/>
                        <a:ea typeface="Cabin"/>
                        <a:cs typeface="Cabin"/>
                        <a:sym typeface="Cabin"/>
                      </a:endParaRPr>
                    </a:p>
                    <a:p>
                      <a:pPr indent="-323850" lvl="0" marL="508000" rtl="0" algn="l">
                        <a:spcBef>
                          <a:spcPts val="0"/>
                        </a:spcBef>
                        <a:spcAft>
                          <a:spcPts val="0"/>
                        </a:spcAft>
                        <a:buSzPts val="1100"/>
                        <a:buFont typeface="Cabin"/>
                        <a:buChar char="-"/>
                      </a:pPr>
                      <a:r>
                        <a:rPr b="1" lang="en-GB" sz="1100">
                          <a:solidFill>
                            <a:srgbClr val="CC0000"/>
                          </a:solidFill>
                          <a:latin typeface="Cabin"/>
                          <a:ea typeface="Cabin"/>
                          <a:cs typeface="Cabin"/>
                          <a:sym typeface="Cabin"/>
                        </a:rPr>
                        <a:t>IgM</a:t>
                      </a:r>
                      <a:r>
                        <a:rPr lang="en-GB" sz="1100">
                          <a:latin typeface="Cabin"/>
                          <a:ea typeface="Cabin"/>
                          <a:cs typeface="Cabin"/>
                          <a:sym typeface="Cabin"/>
                        </a:rPr>
                        <a:t> </a:t>
                      </a:r>
                      <a:endParaRPr sz="1100">
                        <a:latin typeface="Cabin"/>
                        <a:ea typeface="Cabin"/>
                        <a:cs typeface="Cabin"/>
                        <a:sym typeface="Cabin"/>
                      </a:endParaRPr>
                    </a:p>
                    <a:p>
                      <a:pPr indent="-323850" lvl="0" marL="508000" rtl="0" algn="l">
                        <a:spcBef>
                          <a:spcPts val="0"/>
                        </a:spcBef>
                        <a:spcAft>
                          <a:spcPts val="0"/>
                        </a:spcAft>
                        <a:buSzPts val="1100"/>
                        <a:buFont typeface="Cabin"/>
                        <a:buChar char="-"/>
                      </a:pPr>
                      <a:r>
                        <a:rPr lang="en-GB" sz="1100">
                          <a:latin typeface="Cabin"/>
                          <a:ea typeface="Cabin"/>
                          <a:cs typeface="Cabin"/>
                          <a:sym typeface="Cabin"/>
                        </a:rPr>
                        <a:t>P</a:t>
                      </a:r>
                      <a:r>
                        <a:rPr lang="en-GB" sz="1100">
                          <a:latin typeface="Cabin"/>
                          <a:ea typeface="Cabin"/>
                          <a:cs typeface="Cabin"/>
                          <a:sym typeface="Cabin"/>
                        </a:rPr>
                        <a:t>ersistence</a:t>
                      </a:r>
                      <a:r>
                        <a:rPr lang="en-GB" sz="1100">
                          <a:latin typeface="Cabin"/>
                          <a:ea typeface="Cabin"/>
                          <a:cs typeface="Cabin"/>
                          <a:sym typeface="Cabin"/>
                        </a:rPr>
                        <a:t> of IgG &gt;9-12 months</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2- Culture: </a:t>
                      </a:r>
                      <a:endParaRPr sz="1100">
                        <a:solidFill>
                          <a:srgbClr val="1155CC"/>
                        </a:solidFill>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3- PCR</a:t>
                      </a:r>
                      <a:endParaRPr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649600">
                <a:tc>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Prevention</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323850" lvl="0" marL="508000" rtl="0" algn="l">
                        <a:spcBef>
                          <a:spcPts val="0"/>
                        </a:spcBef>
                        <a:spcAft>
                          <a:spcPts val="0"/>
                        </a:spcAft>
                        <a:buSzPts val="1100"/>
                        <a:buFont typeface="Cabin"/>
                        <a:buChar char="●"/>
                      </a:pPr>
                      <a:r>
                        <a:rPr lang="en-GB" sz="1100">
                          <a:latin typeface="Cabin"/>
                          <a:ea typeface="Cabin"/>
                          <a:cs typeface="Cabin"/>
                          <a:sym typeface="Cabin"/>
                        </a:rPr>
                        <a:t>Rubella vaccine (</a:t>
                      </a:r>
                      <a:r>
                        <a:rPr lang="en-GB" sz="1100">
                          <a:latin typeface="Cabin"/>
                          <a:ea typeface="Cabin"/>
                          <a:cs typeface="Cabin"/>
                          <a:sym typeface="Cabin"/>
                        </a:rPr>
                        <a:t>Live</a:t>
                      </a:r>
                      <a:r>
                        <a:rPr lang="en-GB" sz="1100">
                          <a:latin typeface="Cabin"/>
                          <a:ea typeface="Cabin"/>
                          <a:cs typeface="Cabin"/>
                          <a:sym typeface="Cabin"/>
                        </a:rPr>
                        <a:t> attenuated vaccine)</a:t>
                      </a:r>
                      <a:endParaRPr sz="1100">
                        <a:latin typeface="Cabin"/>
                        <a:ea typeface="Cabin"/>
                        <a:cs typeface="Cabin"/>
                        <a:sym typeface="Cabin"/>
                      </a:endParaRPr>
                    </a:p>
                    <a:p>
                      <a:pPr indent="-323850" lvl="0" marL="508000" rtl="0" algn="l">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Routine Antenatal screening: Rubella Specific IgG²</a:t>
                      </a:r>
                      <a:endParaRPr b="1" sz="1100">
                        <a:solidFill>
                          <a:srgbClr val="CC0000"/>
                        </a:solidFill>
                        <a:latin typeface="Cabin"/>
                        <a:ea typeface="Cabin"/>
                        <a:cs typeface="Cabin"/>
                        <a:sym typeface="Cabin"/>
                      </a:endParaRPr>
                    </a:p>
                    <a:p>
                      <a:pPr indent="-323850" lvl="1" marL="10287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Non-immune women → vaccination (avoid pregnancy for 3 months)</a:t>
                      </a:r>
                      <a:endParaRPr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bl>
          </a:graphicData>
        </a:graphic>
      </p:graphicFrame>
      <p:sp>
        <p:nvSpPr>
          <p:cNvPr id="233" name="Google Shape;233;p19"/>
          <p:cNvSpPr txBox="1"/>
          <p:nvPr/>
        </p:nvSpPr>
        <p:spPr>
          <a:xfrm>
            <a:off x="4708475" y="-39736"/>
            <a:ext cx="2235900" cy="9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4F2F4F"/>
                </a:solidFill>
                <a:highlight>
                  <a:srgbClr val="C9A4C9"/>
                </a:highlight>
                <a:latin typeface="Cabin"/>
                <a:ea typeface="Cabin"/>
                <a:cs typeface="Cabin"/>
                <a:sym typeface="Cabin"/>
              </a:rPr>
              <a:t>Keywords</a:t>
            </a:r>
            <a:r>
              <a:rPr b="1" lang="en-GB" sz="800">
                <a:highlight>
                  <a:srgbClr val="C9A4C9"/>
                </a:highlight>
                <a:latin typeface="Cabin"/>
                <a:ea typeface="Cabin"/>
                <a:cs typeface="Cabin"/>
                <a:sym typeface="Cabin"/>
              </a:rPr>
              <a:t>:</a:t>
            </a:r>
            <a:endParaRPr b="1" sz="800">
              <a:highlight>
                <a:srgbClr val="C9A4C9"/>
              </a:highlight>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Routine antenatal screening</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Deafness, PDA.</a:t>
            </a:r>
            <a:endParaRPr b="1" sz="800">
              <a:solidFill>
                <a:srgbClr val="CC0000"/>
              </a:solidFill>
              <a:latin typeface="Cabin"/>
              <a:ea typeface="Cabin"/>
              <a:cs typeface="Cabin"/>
              <a:sym typeface="Cabin"/>
            </a:endParaRPr>
          </a:p>
          <a:p>
            <a:pPr indent="-279400" lvl="0" marL="457200" rtl="0" algn="l">
              <a:lnSpc>
                <a:spcPct val="115000"/>
              </a:lnSpc>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Maculopapular rash</a:t>
            </a:r>
            <a:endParaRPr b="1" sz="800">
              <a:solidFill>
                <a:srgbClr val="CC0000"/>
              </a:solidFill>
              <a:latin typeface="Cabin"/>
              <a:ea typeface="Cabin"/>
              <a:cs typeface="Cabin"/>
              <a:sym typeface="Cabin"/>
            </a:endParaRPr>
          </a:p>
        </p:txBody>
      </p:sp>
      <p:pic>
        <p:nvPicPr>
          <p:cNvPr id="234" name="Google Shape;234;p19"/>
          <p:cNvPicPr preferRelativeResize="0"/>
          <p:nvPr/>
        </p:nvPicPr>
        <p:blipFill>
          <a:blip r:embed="rId6">
            <a:alphaModFix/>
          </a:blip>
          <a:stretch>
            <a:fillRect/>
          </a:stretch>
        </p:blipFill>
        <p:spPr>
          <a:xfrm>
            <a:off x="2762060" y="4268343"/>
            <a:ext cx="526620" cy="300652"/>
          </a:xfrm>
          <a:prstGeom prst="rect">
            <a:avLst/>
          </a:prstGeom>
          <a:noFill/>
          <a:ln>
            <a:noFill/>
          </a:ln>
        </p:spPr>
      </p:pic>
      <p:pic>
        <p:nvPicPr>
          <p:cNvPr id="235" name="Google Shape;235;p19"/>
          <p:cNvPicPr preferRelativeResize="0"/>
          <p:nvPr/>
        </p:nvPicPr>
        <p:blipFill>
          <a:blip r:embed="rId7">
            <a:alphaModFix/>
          </a:blip>
          <a:stretch>
            <a:fillRect/>
          </a:stretch>
        </p:blipFill>
        <p:spPr>
          <a:xfrm flipH="1">
            <a:off x="3453788" y="4268332"/>
            <a:ext cx="654800" cy="3541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0"/>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41" name="Google Shape;241;p20"/>
          <p:cNvSpPr/>
          <p:nvPr/>
        </p:nvSpPr>
        <p:spPr>
          <a:xfrm flipH="1" rot="-7894904">
            <a:off x="6718975" y="-160879"/>
            <a:ext cx="1295037" cy="727429"/>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42" name="Google Shape;242;p20"/>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7</a:t>
            </a:r>
            <a:endParaRPr b="1" sz="1800">
              <a:solidFill>
                <a:srgbClr val="FFFFFF"/>
              </a:solidFill>
              <a:latin typeface="Cabin"/>
              <a:ea typeface="Cabin"/>
              <a:cs typeface="Cabin"/>
              <a:sym typeface="Cabin"/>
            </a:endParaRPr>
          </a:p>
        </p:txBody>
      </p:sp>
      <p:sp>
        <p:nvSpPr>
          <p:cNvPr id="243" name="Google Shape;243;p20"/>
          <p:cNvSpPr/>
          <p:nvPr/>
        </p:nvSpPr>
        <p:spPr>
          <a:xfrm flipH="1">
            <a:off x="100" y="11466176"/>
            <a:ext cx="7589400" cy="5853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999999"/>
                </a:solidFill>
                <a:latin typeface="Cabin"/>
                <a:ea typeface="Cabin"/>
                <a:cs typeface="Cabin"/>
                <a:sym typeface="Cabin"/>
              </a:rPr>
              <a:t>1- CMV is a well known cause of Infectious mononucleosis-like syndrome [Heterophile AB –ve].(Acquired infection)</a:t>
            </a:r>
            <a:endParaRPr sz="800">
              <a:solidFill>
                <a:srgbClr val="999999"/>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2-The risk of intrauterine transmission is much higher during primary maternal CMV infection than recurrent maternal CMV infection</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3-Cytomegalic inclusion disease c</a:t>
            </a:r>
            <a:r>
              <a:rPr lang="en-GB" sz="800">
                <a:solidFill>
                  <a:srgbClr val="38761D"/>
                </a:solidFill>
                <a:latin typeface="Cabin"/>
                <a:ea typeface="Cabin"/>
                <a:cs typeface="Cabin"/>
                <a:sym typeface="Cabin"/>
              </a:rPr>
              <a:t>haracterized</a:t>
            </a:r>
            <a:r>
              <a:rPr lang="en-GB" sz="800">
                <a:solidFill>
                  <a:srgbClr val="38761D"/>
                </a:solidFill>
                <a:latin typeface="Cabin"/>
                <a:ea typeface="Cabin"/>
                <a:cs typeface="Cabin"/>
                <a:sym typeface="Cabin"/>
              </a:rPr>
              <a:t> by small baby,</a:t>
            </a:r>
            <a:r>
              <a:rPr lang="en-GB" sz="800">
                <a:solidFill>
                  <a:srgbClr val="38761D"/>
                </a:solidFill>
                <a:latin typeface="Cabin"/>
                <a:ea typeface="Cabin"/>
                <a:cs typeface="Cabin"/>
                <a:sym typeface="Cabin"/>
              </a:rPr>
              <a:t>hepatosplenomegaly</a:t>
            </a:r>
            <a:r>
              <a:rPr lang="en-GB" sz="800">
                <a:solidFill>
                  <a:srgbClr val="38761D"/>
                </a:solidFill>
                <a:latin typeface="Cabin"/>
                <a:ea typeface="Cabin"/>
                <a:cs typeface="Cabin"/>
                <a:sym typeface="Cabin"/>
              </a:rPr>
              <a:t>,</a:t>
            </a:r>
            <a:r>
              <a:rPr lang="en-GB" sz="800">
                <a:solidFill>
                  <a:srgbClr val="38761D"/>
                </a:solidFill>
                <a:latin typeface="Cabin"/>
                <a:ea typeface="Cabin"/>
                <a:cs typeface="Cabin"/>
                <a:sym typeface="Cabin"/>
              </a:rPr>
              <a:t>hematologic</a:t>
            </a:r>
            <a:r>
              <a:rPr lang="en-GB" sz="800">
                <a:solidFill>
                  <a:srgbClr val="38761D"/>
                </a:solidFill>
                <a:latin typeface="Cabin"/>
                <a:ea typeface="Cabin"/>
                <a:cs typeface="Cabin"/>
                <a:sym typeface="Cabin"/>
              </a:rPr>
              <a:t> disorder including anemia and thrombocytopenia which result in  a rash called blueberry muffin spot .it’s common sign is intracranial </a:t>
            </a:r>
            <a:r>
              <a:rPr lang="en-GB" sz="800">
                <a:solidFill>
                  <a:srgbClr val="38761D"/>
                </a:solidFill>
                <a:latin typeface="Cabin"/>
                <a:ea typeface="Cabin"/>
                <a:cs typeface="Cabin"/>
                <a:sym typeface="Cabin"/>
              </a:rPr>
              <a:t>calcification</a:t>
            </a:r>
            <a:r>
              <a:rPr lang="en-GB" sz="800">
                <a:solidFill>
                  <a:srgbClr val="38761D"/>
                </a:solidFill>
                <a:latin typeface="Cabin"/>
                <a:ea typeface="Cabin"/>
                <a:cs typeface="Cabin"/>
                <a:sym typeface="Cabin"/>
              </a:rPr>
              <a:t>,microcephaly and thrombocytopenia.</a:t>
            </a:r>
            <a:endParaRPr sz="800">
              <a:solidFill>
                <a:srgbClr val="38761D"/>
              </a:solidFill>
              <a:latin typeface="Cabin"/>
              <a:ea typeface="Cabin"/>
              <a:cs typeface="Cabin"/>
              <a:sym typeface="Cabin"/>
            </a:endParaRPr>
          </a:p>
        </p:txBody>
      </p:sp>
      <p:cxnSp>
        <p:nvCxnSpPr>
          <p:cNvPr id="244" name="Google Shape;244;p20"/>
          <p:cNvCxnSpPr/>
          <p:nvPr/>
        </p:nvCxnSpPr>
        <p:spPr>
          <a:xfrm>
            <a:off x="873827" y="706698"/>
            <a:ext cx="5298300" cy="0"/>
          </a:xfrm>
          <a:prstGeom prst="straightConnector1">
            <a:avLst/>
          </a:prstGeom>
          <a:noFill/>
          <a:ln cap="flat" cmpd="sng" w="28575">
            <a:solidFill>
              <a:srgbClr val="4F2F4F"/>
            </a:solidFill>
            <a:prstDash val="solid"/>
            <a:round/>
            <a:headEnd len="med" w="med" type="oval"/>
            <a:tailEnd len="med" w="med" type="oval"/>
          </a:ln>
        </p:spPr>
      </p:cxnSp>
      <p:sp>
        <p:nvSpPr>
          <p:cNvPr id="245" name="Google Shape;245;p20"/>
          <p:cNvSpPr txBox="1"/>
          <p:nvPr/>
        </p:nvSpPr>
        <p:spPr>
          <a:xfrm>
            <a:off x="749625" y="157867"/>
            <a:ext cx="5546700" cy="42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5- Cytomegalovirus (CMV)</a:t>
            </a:r>
            <a:endParaRPr b="1" sz="3000">
              <a:solidFill>
                <a:srgbClr val="4F2F4F"/>
              </a:solidFill>
              <a:latin typeface="Cabin"/>
              <a:ea typeface="Cabin"/>
              <a:cs typeface="Cabin"/>
              <a:sym typeface="Cabin"/>
            </a:endParaRPr>
          </a:p>
        </p:txBody>
      </p:sp>
      <p:sp>
        <p:nvSpPr>
          <p:cNvPr id="246" name="Google Shape;246;p20"/>
          <p:cNvSpPr txBox="1"/>
          <p:nvPr/>
        </p:nvSpPr>
        <p:spPr>
          <a:xfrm>
            <a:off x="593550" y="743853"/>
            <a:ext cx="6445200" cy="1066200"/>
          </a:xfrm>
          <a:prstGeom prst="rect">
            <a:avLst/>
          </a:prstGeom>
          <a:noFill/>
          <a:ln>
            <a:noFill/>
          </a:ln>
        </p:spPr>
        <p:txBody>
          <a:bodyPr anchorCtr="0" anchor="t" bIns="91425" lIns="91425" spcFirstLastPara="1" rIns="91425" wrap="square" tIns="91425">
            <a:noAutofit/>
          </a:bodyPr>
          <a:lstStyle/>
          <a:p>
            <a:pPr indent="-355600" lvl="0" marL="447675"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General info:</a:t>
            </a:r>
            <a:endParaRPr b="1" sz="2000">
              <a:solidFill>
                <a:srgbClr val="4F2F4F"/>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b="1" lang="en-GB" sz="1200">
                <a:latin typeface="Cabin"/>
                <a:ea typeface="Cabin"/>
                <a:cs typeface="Cabin"/>
                <a:sym typeface="Cabin"/>
              </a:rPr>
              <a:t>Family:</a:t>
            </a:r>
            <a:r>
              <a:rPr lang="en-GB" sz="1200">
                <a:latin typeface="Cabin"/>
                <a:ea typeface="Cabin"/>
                <a:cs typeface="Cabin"/>
                <a:sym typeface="Cabin"/>
              </a:rPr>
              <a:t> </a:t>
            </a:r>
            <a:r>
              <a:rPr lang="en-GB" sz="1200">
                <a:latin typeface="Cabin"/>
                <a:ea typeface="Cabin"/>
                <a:cs typeface="Cabin"/>
                <a:sym typeface="Cabin"/>
              </a:rPr>
              <a:t>Herpesviridae</a:t>
            </a:r>
            <a:r>
              <a:rPr lang="en-GB" sz="1200">
                <a:latin typeface="Cabin"/>
                <a:ea typeface="Cabin"/>
                <a:cs typeface="Cabin"/>
                <a:sym typeface="Cabin"/>
              </a:rPr>
              <a:t> </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dsDNA , Enveloped ,Icosahedral Virus.</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Establishes in latent form → reactivation → Recurrent infection.</a:t>
            </a:r>
            <a:endParaRPr sz="1200">
              <a:latin typeface="Cabin"/>
              <a:ea typeface="Cabin"/>
              <a:cs typeface="Cabin"/>
              <a:sym typeface="Cabin"/>
            </a:endParaRPr>
          </a:p>
        </p:txBody>
      </p:sp>
      <p:pic>
        <p:nvPicPr>
          <p:cNvPr id="247" name="Google Shape;247;p20"/>
          <p:cNvPicPr preferRelativeResize="0"/>
          <p:nvPr/>
        </p:nvPicPr>
        <p:blipFill>
          <a:blip r:embed="rId3">
            <a:alphaModFix/>
          </a:blip>
          <a:stretch>
            <a:fillRect/>
          </a:stretch>
        </p:blipFill>
        <p:spPr>
          <a:xfrm>
            <a:off x="6369051" y="1291348"/>
            <a:ext cx="983647" cy="529650"/>
          </a:xfrm>
          <a:prstGeom prst="rect">
            <a:avLst/>
          </a:prstGeom>
          <a:noFill/>
          <a:ln>
            <a:noFill/>
          </a:ln>
        </p:spPr>
      </p:pic>
      <p:sp>
        <p:nvSpPr>
          <p:cNvPr id="248" name="Google Shape;248;p20"/>
          <p:cNvSpPr txBox="1"/>
          <p:nvPr/>
        </p:nvSpPr>
        <p:spPr>
          <a:xfrm>
            <a:off x="572163" y="1683666"/>
            <a:ext cx="6445200" cy="2677500"/>
          </a:xfrm>
          <a:prstGeom prst="rect">
            <a:avLst/>
          </a:prstGeom>
          <a:noFill/>
          <a:ln>
            <a:noFill/>
          </a:ln>
        </p:spPr>
        <p:txBody>
          <a:bodyPr anchorCtr="0" anchor="t" bIns="91425" lIns="91425" spcFirstLastPara="1" rIns="91425" wrap="square" tIns="91425">
            <a:noAutofit/>
          </a:bodyPr>
          <a:lstStyle/>
          <a:p>
            <a:pPr indent="-342900" lvl="0" marL="450000" rtl="0" algn="l">
              <a:spcBef>
                <a:spcPts val="0"/>
              </a:spcBef>
              <a:spcAft>
                <a:spcPts val="0"/>
              </a:spcAft>
              <a:buClr>
                <a:srgbClr val="4F2F4F"/>
              </a:buClr>
              <a:buSzPts val="1800"/>
              <a:buFont typeface="Cabin"/>
              <a:buChar char="●"/>
            </a:pPr>
            <a:r>
              <a:rPr b="1" lang="en-GB" sz="2000">
                <a:solidFill>
                  <a:srgbClr val="4F2F4F"/>
                </a:solidFill>
                <a:latin typeface="Cabin"/>
                <a:ea typeface="Cabin"/>
                <a:cs typeface="Cabin"/>
                <a:sym typeface="Cabin"/>
              </a:rPr>
              <a:t>Epidemiology</a:t>
            </a:r>
            <a:r>
              <a:rPr b="1" lang="en-GB" sz="1800">
                <a:solidFill>
                  <a:srgbClr val="4F2F4F"/>
                </a:solidFill>
                <a:latin typeface="Cabin"/>
                <a:ea typeface="Cabin"/>
                <a:cs typeface="Cabin"/>
                <a:sym typeface="Cabin"/>
              </a:rPr>
              <a:t>:</a:t>
            </a:r>
            <a:endParaRPr b="1" sz="1800">
              <a:solidFill>
                <a:srgbClr val="4F2F4F"/>
              </a:solidFill>
              <a:latin typeface="Cabin"/>
              <a:ea typeface="Cabin"/>
              <a:cs typeface="Cabin"/>
              <a:sym typeface="Cabin"/>
            </a:endParaRPr>
          </a:p>
          <a:p>
            <a:pPr indent="0" lvl="0" marL="0" rtl="0" algn="l">
              <a:spcBef>
                <a:spcPts val="0"/>
              </a:spcBef>
              <a:spcAft>
                <a:spcPts val="0"/>
              </a:spcAft>
              <a:buNone/>
            </a:pPr>
            <a:r>
              <a:t/>
            </a:r>
            <a:endParaRPr b="1" sz="400">
              <a:solidFill>
                <a:srgbClr val="4F2F4F"/>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Human ,worldwide .</a:t>
            </a:r>
            <a:endParaRPr sz="1200">
              <a:latin typeface="Cabin"/>
              <a:ea typeface="Cabin"/>
              <a:cs typeface="Cabin"/>
              <a:sym typeface="Cabin"/>
            </a:endParaRPr>
          </a:p>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Transmission:</a:t>
            </a:r>
            <a:endParaRPr b="1" sz="2000">
              <a:solidFill>
                <a:srgbClr val="4F2F4F"/>
              </a:solidFill>
              <a:latin typeface="Cabin"/>
              <a:ea typeface="Cabin"/>
              <a:cs typeface="Cabin"/>
              <a:sym typeface="Cabin"/>
            </a:endParaRPr>
          </a:p>
          <a:p>
            <a:pPr indent="-330200" lvl="1" marL="914400" rtl="0" algn="l">
              <a:spcBef>
                <a:spcPts val="0"/>
              </a:spcBef>
              <a:spcAft>
                <a:spcPts val="0"/>
              </a:spcAft>
              <a:buClr>
                <a:srgbClr val="741B47"/>
              </a:buClr>
              <a:buSzPts val="1600"/>
              <a:buFont typeface="Cabin"/>
              <a:buChar char="○"/>
            </a:pPr>
            <a:r>
              <a:rPr b="1" lang="en-GB">
                <a:solidFill>
                  <a:srgbClr val="CC0000"/>
                </a:solidFill>
                <a:latin typeface="Cabin"/>
                <a:ea typeface="Cabin"/>
                <a:cs typeface="Cabin"/>
                <a:sym typeface="Cabin"/>
              </a:rPr>
              <a:t>Horizontal transmission:</a:t>
            </a:r>
            <a:endParaRPr b="1">
              <a:solidFill>
                <a:srgbClr val="CC0000"/>
              </a:solidFill>
              <a:latin typeface="Cabin"/>
              <a:ea typeface="Cabin"/>
              <a:cs typeface="Cabin"/>
              <a:sym typeface="Cabin"/>
            </a:endParaRPr>
          </a:p>
          <a:p>
            <a:pPr indent="-304800" lvl="2" marL="13716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Young children: </a:t>
            </a:r>
            <a:r>
              <a:rPr lang="en-GB" sz="1200">
                <a:solidFill>
                  <a:schemeClr val="dk1"/>
                </a:solidFill>
                <a:latin typeface="Cabin"/>
                <a:ea typeface="Cabin"/>
                <a:cs typeface="Cabin"/>
                <a:sym typeface="Cabin"/>
              </a:rPr>
              <a:t>saliva</a:t>
            </a:r>
            <a:endParaRPr sz="1200">
              <a:solidFill>
                <a:schemeClr val="dk1"/>
              </a:solidFill>
              <a:latin typeface="Cabin"/>
              <a:ea typeface="Cabin"/>
              <a:cs typeface="Cabin"/>
              <a:sym typeface="Cabin"/>
            </a:endParaRPr>
          </a:p>
          <a:p>
            <a:pPr indent="-304800" lvl="2" marL="13716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Later in life: </a:t>
            </a:r>
            <a:r>
              <a:rPr lang="en-GB" sz="1200">
                <a:solidFill>
                  <a:schemeClr val="dk1"/>
                </a:solidFill>
                <a:latin typeface="Cabin"/>
                <a:ea typeface="Cabin"/>
                <a:cs typeface="Cabin"/>
                <a:sym typeface="Cabin"/>
              </a:rPr>
              <a:t>sexual contact</a:t>
            </a:r>
            <a:endParaRPr sz="1200">
              <a:solidFill>
                <a:schemeClr val="dk1"/>
              </a:solidFill>
              <a:latin typeface="Cabin"/>
              <a:ea typeface="Cabin"/>
              <a:cs typeface="Cabin"/>
              <a:sym typeface="Cabin"/>
            </a:endParaRPr>
          </a:p>
          <a:p>
            <a:pPr indent="-304800" lvl="2" marL="13716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Blood transfusion &amp; organ transplant</a:t>
            </a:r>
            <a:endParaRPr b="1">
              <a:solidFill>
                <a:srgbClr val="CC0000"/>
              </a:solidFill>
              <a:latin typeface="Cabin"/>
              <a:ea typeface="Cabin"/>
              <a:cs typeface="Cabin"/>
              <a:sym typeface="Cabin"/>
            </a:endParaRPr>
          </a:p>
          <a:p>
            <a:pPr indent="-330200" lvl="1" marL="914400" rtl="0" algn="l">
              <a:spcBef>
                <a:spcPts val="0"/>
              </a:spcBef>
              <a:spcAft>
                <a:spcPts val="0"/>
              </a:spcAft>
              <a:buClr>
                <a:srgbClr val="741B47"/>
              </a:buClr>
              <a:buSzPts val="1600"/>
              <a:buFont typeface="Cabin"/>
              <a:buChar char="○"/>
            </a:pPr>
            <a:r>
              <a:rPr b="1" lang="en-GB">
                <a:solidFill>
                  <a:srgbClr val="CC0000"/>
                </a:solidFill>
                <a:latin typeface="Cabin"/>
                <a:ea typeface="Cabin"/>
                <a:cs typeface="Cabin"/>
                <a:sym typeface="Cabin"/>
              </a:rPr>
              <a:t>Vertical transmission²:</a:t>
            </a:r>
            <a:endParaRPr b="1">
              <a:solidFill>
                <a:srgbClr val="CC0000"/>
              </a:solidFill>
              <a:latin typeface="Cabin"/>
              <a:ea typeface="Cabin"/>
              <a:cs typeface="Cabin"/>
              <a:sym typeface="Cabin"/>
            </a:endParaRPr>
          </a:p>
          <a:p>
            <a:pPr indent="-304800" lvl="2" marL="13716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Primary CMV infection (40%)</a:t>
            </a:r>
            <a:endParaRPr b="1" sz="1200">
              <a:solidFill>
                <a:schemeClr val="dk1"/>
              </a:solidFill>
              <a:latin typeface="Cabin"/>
              <a:ea typeface="Cabin"/>
              <a:cs typeface="Cabin"/>
              <a:sym typeface="Cabin"/>
            </a:endParaRPr>
          </a:p>
          <a:p>
            <a:pPr indent="-304800" lvl="2" marL="13716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Recurrent CMV infection (~1%)</a:t>
            </a:r>
            <a:endParaRPr b="1">
              <a:solidFill>
                <a:srgbClr val="CC0000"/>
              </a:solidFill>
              <a:latin typeface="Cabin"/>
              <a:ea typeface="Cabin"/>
              <a:cs typeface="Cabin"/>
              <a:sym typeface="Cabin"/>
            </a:endParaRPr>
          </a:p>
        </p:txBody>
      </p:sp>
      <p:pic>
        <p:nvPicPr>
          <p:cNvPr id="249" name="Google Shape;249;p20"/>
          <p:cNvPicPr preferRelativeResize="0"/>
          <p:nvPr/>
        </p:nvPicPr>
        <p:blipFill>
          <a:blip r:embed="rId4">
            <a:alphaModFix/>
          </a:blip>
          <a:stretch>
            <a:fillRect/>
          </a:stretch>
        </p:blipFill>
        <p:spPr>
          <a:xfrm>
            <a:off x="6249300" y="2189230"/>
            <a:ext cx="1105250" cy="2213665"/>
          </a:xfrm>
          <a:prstGeom prst="rect">
            <a:avLst/>
          </a:prstGeom>
          <a:noFill/>
          <a:ln>
            <a:noFill/>
          </a:ln>
        </p:spPr>
      </p:pic>
      <p:sp>
        <p:nvSpPr>
          <p:cNvPr id="250" name="Google Shape;250;p20"/>
          <p:cNvSpPr txBox="1"/>
          <p:nvPr/>
        </p:nvSpPr>
        <p:spPr>
          <a:xfrm>
            <a:off x="572175" y="4080701"/>
            <a:ext cx="6445200" cy="2631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000000"/>
              </a:buClr>
              <a:buSzPts val="2000"/>
              <a:buFont typeface="Cabin"/>
              <a:buChar char="●"/>
            </a:pPr>
            <a:r>
              <a:rPr b="1" lang="en-GB" sz="2000">
                <a:solidFill>
                  <a:srgbClr val="4F2F4F"/>
                </a:solidFill>
                <a:latin typeface="Cabin"/>
                <a:ea typeface="Cabin"/>
                <a:cs typeface="Cabin"/>
                <a:sym typeface="Cabin"/>
              </a:rPr>
              <a:t>Clinical presentation:</a:t>
            </a:r>
            <a:r>
              <a:rPr b="1" baseline="30000" lang="en-GB" sz="2000">
                <a:solidFill>
                  <a:srgbClr val="4F2F4F"/>
                </a:solidFill>
                <a:latin typeface="Cabin"/>
                <a:ea typeface="Cabin"/>
                <a:cs typeface="Cabin"/>
                <a:sym typeface="Cabin"/>
              </a:rPr>
              <a:t>1</a:t>
            </a:r>
            <a:r>
              <a:rPr b="1" lang="en-GB" sz="2000">
                <a:solidFill>
                  <a:srgbClr val="4F2F4F"/>
                </a:solidFill>
                <a:latin typeface="Cabin"/>
                <a:ea typeface="Cabin"/>
                <a:cs typeface="Cabin"/>
                <a:sym typeface="Cabin"/>
              </a:rPr>
              <a:t> “Congenital infection”</a:t>
            </a:r>
            <a:r>
              <a:rPr b="1" lang="en-GB" sz="2000">
                <a:solidFill>
                  <a:srgbClr val="4C1130"/>
                </a:solidFill>
                <a:latin typeface="Cabin"/>
                <a:ea typeface="Cabin"/>
                <a:cs typeface="Cabin"/>
                <a:sym typeface="Cabin"/>
              </a:rPr>
              <a:t> </a:t>
            </a:r>
            <a:endParaRPr b="1" sz="2000">
              <a:solidFill>
                <a:srgbClr val="4C1130"/>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Clinically normal (80%)</a:t>
            </a:r>
            <a:endParaRPr b="1" sz="1300">
              <a:solidFill>
                <a:schemeClr val="dk1"/>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Hearing defect and mental retardation (15%)</a:t>
            </a:r>
            <a:endParaRPr b="1" sz="1300">
              <a:solidFill>
                <a:schemeClr val="dk1"/>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Death (1%)</a:t>
            </a:r>
            <a:endParaRPr b="1" sz="1300">
              <a:solidFill>
                <a:schemeClr val="dk1"/>
              </a:solidFill>
              <a:latin typeface="Cabin"/>
              <a:ea typeface="Cabin"/>
              <a:cs typeface="Cabin"/>
              <a:sym typeface="Cabin"/>
            </a:endParaRPr>
          </a:p>
          <a:p>
            <a:pPr indent="-317500" lvl="1" marL="914400" rtl="0" algn="l">
              <a:spcBef>
                <a:spcPts val="0"/>
              </a:spcBef>
              <a:spcAft>
                <a:spcPts val="0"/>
              </a:spcAft>
              <a:buClr>
                <a:srgbClr val="CC0000"/>
              </a:buClr>
              <a:buSzPts val="1400"/>
              <a:buFont typeface="Cabin"/>
              <a:buChar char="○"/>
            </a:pPr>
            <a:r>
              <a:rPr b="1" lang="en-GB">
                <a:solidFill>
                  <a:srgbClr val="CC0000"/>
                </a:solidFill>
                <a:latin typeface="Cabin"/>
                <a:ea typeface="Cabin"/>
                <a:cs typeface="Cabin"/>
                <a:sym typeface="Cabin"/>
              </a:rPr>
              <a:t>Cytomegalic inclusion disease (4%)³:</a:t>
            </a:r>
            <a:endParaRPr b="1">
              <a:solidFill>
                <a:srgbClr val="CC0000"/>
              </a:solidFill>
              <a:latin typeface="Cabin"/>
              <a:ea typeface="Cabin"/>
              <a:cs typeface="Cabin"/>
              <a:sym typeface="Cabin"/>
            </a:endParaRPr>
          </a:p>
          <a:p>
            <a:pPr indent="-317500" lvl="2" marL="1371600" rtl="0" algn="l">
              <a:spcBef>
                <a:spcPts val="0"/>
              </a:spcBef>
              <a:spcAft>
                <a:spcPts val="0"/>
              </a:spcAft>
              <a:buClr>
                <a:srgbClr val="000000"/>
              </a:buClr>
              <a:buSzPts val="1400"/>
              <a:buFont typeface="Cabin"/>
              <a:buChar char="■"/>
            </a:pPr>
            <a:r>
              <a:rPr b="1" lang="en-GB">
                <a:latin typeface="Cabin"/>
                <a:ea typeface="Cabin"/>
                <a:cs typeface="Cabin"/>
                <a:sym typeface="Cabin"/>
              </a:rPr>
              <a:t>Symptoms:</a:t>
            </a:r>
            <a:endParaRPr b="1">
              <a:latin typeface="Cabin"/>
              <a:ea typeface="Cabin"/>
              <a:cs typeface="Cabin"/>
              <a:sym typeface="Cabin"/>
            </a:endParaRPr>
          </a:p>
        </p:txBody>
      </p:sp>
      <p:pic>
        <p:nvPicPr>
          <p:cNvPr id="251" name="Google Shape;251;p20"/>
          <p:cNvPicPr preferRelativeResize="0"/>
          <p:nvPr/>
        </p:nvPicPr>
        <p:blipFill>
          <a:blip r:embed="rId5">
            <a:alphaModFix/>
          </a:blip>
          <a:stretch>
            <a:fillRect/>
          </a:stretch>
        </p:blipFill>
        <p:spPr>
          <a:xfrm>
            <a:off x="5063583" y="4817108"/>
            <a:ext cx="776833" cy="529659"/>
          </a:xfrm>
          <a:prstGeom prst="rect">
            <a:avLst/>
          </a:prstGeom>
          <a:noFill/>
          <a:ln>
            <a:noFill/>
          </a:ln>
        </p:spPr>
      </p:pic>
      <p:sp>
        <p:nvSpPr>
          <p:cNvPr id="252" name="Google Shape;252;p20"/>
          <p:cNvSpPr txBox="1"/>
          <p:nvPr/>
        </p:nvSpPr>
        <p:spPr>
          <a:xfrm>
            <a:off x="4850625" y="5338136"/>
            <a:ext cx="1445700" cy="2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dk1"/>
                </a:solidFill>
                <a:latin typeface="Cabin"/>
                <a:ea typeface="Cabin"/>
                <a:cs typeface="Cabin"/>
                <a:sym typeface="Cabin"/>
              </a:rPr>
              <a:t>Blueberry muffin” spots</a:t>
            </a:r>
            <a:endParaRPr sz="800">
              <a:solidFill>
                <a:schemeClr val="dk1"/>
              </a:solidFill>
              <a:latin typeface="Cabin"/>
              <a:ea typeface="Cabin"/>
              <a:cs typeface="Cabin"/>
              <a:sym typeface="Cabin"/>
            </a:endParaRPr>
          </a:p>
        </p:txBody>
      </p:sp>
      <p:pic>
        <p:nvPicPr>
          <p:cNvPr id="253" name="Google Shape;253;p20"/>
          <p:cNvPicPr preferRelativeResize="0"/>
          <p:nvPr/>
        </p:nvPicPr>
        <p:blipFill>
          <a:blip r:embed="rId6">
            <a:alphaModFix/>
          </a:blip>
          <a:stretch>
            <a:fillRect/>
          </a:stretch>
        </p:blipFill>
        <p:spPr>
          <a:xfrm>
            <a:off x="6296325" y="4675737"/>
            <a:ext cx="1034283" cy="662400"/>
          </a:xfrm>
          <a:prstGeom prst="rect">
            <a:avLst/>
          </a:prstGeom>
          <a:noFill/>
          <a:ln>
            <a:noFill/>
          </a:ln>
        </p:spPr>
      </p:pic>
      <p:sp>
        <p:nvSpPr>
          <p:cNvPr id="254" name="Google Shape;254;p20"/>
          <p:cNvSpPr txBox="1"/>
          <p:nvPr/>
        </p:nvSpPr>
        <p:spPr>
          <a:xfrm>
            <a:off x="5972113" y="5338227"/>
            <a:ext cx="16827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700">
                <a:solidFill>
                  <a:schemeClr val="dk1"/>
                </a:solidFill>
                <a:latin typeface="Cabin"/>
                <a:ea typeface="Cabin"/>
                <a:cs typeface="Cabin"/>
                <a:sym typeface="Cabin"/>
              </a:rPr>
              <a:t>Ventriculomegaly &amp; </a:t>
            </a:r>
            <a:r>
              <a:rPr b="1" lang="en-GB" sz="700">
                <a:solidFill>
                  <a:schemeClr val="dk1"/>
                </a:solidFill>
                <a:latin typeface="Cabin"/>
                <a:ea typeface="Cabin"/>
                <a:cs typeface="Cabin"/>
                <a:sym typeface="Cabin"/>
              </a:rPr>
              <a:t>calcifications</a:t>
            </a:r>
            <a:endParaRPr b="1" sz="700">
              <a:solidFill>
                <a:schemeClr val="dk1"/>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en-GB" sz="700">
                <a:solidFill>
                  <a:schemeClr val="dk1"/>
                </a:solidFill>
                <a:latin typeface="Cabin"/>
                <a:ea typeface="Cabin"/>
                <a:cs typeface="Cabin"/>
                <a:sym typeface="Cabin"/>
              </a:rPr>
              <a:t>of congenital CMV</a:t>
            </a:r>
            <a:endParaRPr sz="700">
              <a:solidFill>
                <a:schemeClr val="dk1"/>
              </a:solidFill>
              <a:latin typeface="Cabin"/>
              <a:ea typeface="Cabin"/>
              <a:cs typeface="Cabin"/>
              <a:sym typeface="Cabin"/>
            </a:endParaRPr>
          </a:p>
          <a:p>
            <a:pPr indent="0" lvl="0" marL="0" rtl="0" algn="ctr">
              <a:spcBef>
                <a:spcPts val="0"/>
              </a:spcBef>
              <a:spcAft>
                <a:spcPts val="0"/>
              </a:spcAft>
              <a:buNone/>
            </a:pPr>
            <a:r>
              <a:t/>
            </a:r>
            <a:endParaRPr sz="700">
              <a:solidFill>
                <a:schemeClr val="dk1"/>
              </a:solidFill>
              <a:latin typeface="Cabin"/>
              <a:ea typeface="Cabin"/>
              <a:cs typeface="Cabin"/>
              <a:sym typeface="Cabin"/>
            </a:endParaRPr>
          </a:p>
        </p:txBody>
      </p:sp>
      <p:graphicFrame>
        <p:nvGraphicFramePr>
          <p:cNvPr id="255" name="Google Shape;255;p20"/>
          <p:cNvGraphicFramePr/>
          <p:nvPr/>
        </p:nvGraphicFramePr>
        <p:xfrm>
          <a:off x="349774" y="5737953"/>
          <a:ext cx="3000000" cy="3000000"/>
        </p:xfrm>
        <a:graphic>
          <a:graphicData uri="http://schemas.openxmlformats.org/drawingml/2006/table">
            <a:tbl>
              <a:tblPr>
                <a:noFill/>
                <a:tableStyleId>{96AB0A69-5CF7-4E77-A36A-28E65E2C8EBC}</a:tableStyleId>
              </a:tblPr>
              <a:tblGrid>
                <a:gridCol w="984375"/>
                <a:gridCol w="984325"/>
                <a:gridCol w="984350"/>
                <a:gridCol w="984350"/>
                <a:gridCol w="895150"/>
                <a:gridCol w="853425"/>
                <a:gridCol w="1247075"/>
              </a:tblGrid>
              <a:tr h="373775">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CNS </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Eye</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Ear</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Liver</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Lung</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Heart</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other</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r>
              <a:tr h="663075">
                <a:tc>
                  <a:txBody>
                    <a:bodyPr/>
                    <a:lstStyle/>
                    <a:p>
                      <a:pPr indent="0" lvl="0" marL="0" rtl="0" algn="ctr">
                        <a:spcBef>
                          <a:spcPts val="0"/>
                        </a:spcBef>
                        <a:spcAft>
                          <a:spcPts val="0"/>
                        </a:spcAft>
                        <a:buNone/>
                      </a:pPr>
                      <a:r>
                        <a:rPr b="1" lang="en-GB" sz="1000">
                          <a:solidFill>
                            <a:schemeClr val="dk1"/>
                          </a:solidFill>
                          <a:latin typeface="Cabin"/>
                          <a:ea typeface="Cabin"/>
                          <a:cs typeface="Cabin"/>
                          <a:sym typeface="Cabin"/>
                        </a:rPr>
                        <a:t>microcephaly, periventricular calcification.</a:t>
                      </a:r>
                      <a:endParaRPr b="1" sz="1000"/>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b="1" lang="en-GB" sz="1000">
                          <a:solidFill>
                            <a:schemeClr val="dk1"/>
                          </a:solidFill>
                          <a:latin typeface="Cabin"/>
                          <a:ea typeface="Cabin"/>
                          <a:cs typeface="Cabin"/>
                          <a:sym typeface="Cabin"/>
                        </a:rPr>
                        <a:t>chorioretinitis</a:t>
                      </a:r>
                      <a:endParaRPr b="1" sz="1000"/>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b="1" lang="en-GB" sz="1000">
                          <a:solidFill>
                            <a:schemeClr val="dk1"/>
                          </a:solidFill>
                          <a:latin typeface="Cabin"/>
                          <a:ea typeface="Cabin"/>
                          <a:cs typeface="Cabin"/>
                          <a:sym typeface="Cabin"/>
                        </a:rPr>
                        <a:t>sensorineural deafness</a:t>
                      </a:r>
                      <a:endParaRPr b="1" sz="1000">
                        <a:solidFill>
                          <a:schemeClr val="dk1"/>
                        </a:solidFill>
                        <a:latin typeface="Cabin"/>
                        <a:ea typeface="Cabin"/>
                        <a:cs typeface="Cabin"/>
                        <a:sym typeface="Cabin"/>
                      </a:endParaRPr>
                    </a:p>
                    <a:p>
                      <a:pPr indent="0" lvl="0" marL="0" rtl="0" algn="ctr">
                        <a:spcBef>
                          <a:spcPts val="0"/>
                        </a:spcBef>
                        <a:spcAft>
                          <a:spcPts val="0"/>
                        </a:spcAft>
                        <a:buNone/>
                      </a:pPr>
                      <a:r>
                        <a:t/>
                      </a:r>
                      <a:endParaRPr b="1" sz="1000"/>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000">
                          <a:solidFill>
                            <a:schemeClr val="dk1"/>
                          </a:solidFill>
                          <a:latin typeface="Cabin"/>
                          <a:ea typeface="Cabin"/>
                          <a:cs typeface="Cabin"/>
                          <a:sym typeface="Cabin"/>
                        </a:rPr>
                        <a:t>HSM and jaundice.</a:t>
                      </a:r>
                      <a:endParaRPr b="1" sz="1000"/>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b="1" lang="en-GB" sz="1000">
                          <a:solidFill>
                            <a:schemeClr val="dk1"/>
                          </a:solidFill>
                          <a:latin typeface="Cabin"/>
                          <a:ea typeface="Cabin"/>
                          <a:cs typeface="Cabin"/>
                          <a:sym typeface="Cabin"/>
                        </a:rPr>
                        <a:t>pneumonitis</a:t>
                      </a:r>
                      <a:endParaRPr b="1" sz="1000"/>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b="1" lang="en-GB" sz="1000">
                          <a:solidFill>
                            <a:schemeClr val="dk1"/>
                          </a:solidFill>
                          <a:latin typeface="Cabin"/>
                          <a:ea typeface="Cabin"/>
                          <a:cs typeface="Cabin"/>
                          <a:sym typeface="Cabin"/>
                        </a:rPr>
                        <a:t>myocarditis</a:t>
                      </a:r>
                      <a:endParaRPr b="1" sz="1000"/>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000">
                          <a:solidFill>
                            <a:schemeClr val="dk1"/>
                          </a:solidFill>
                          <a:latin typeface="Cabin"/>
                          <a:ea typeface="Cabin"/>
                          <a:cs typeface="Cabin"/>
                          <a:sym typeface="Cabin"/>
                        </a:rPr>
                        <a:t>Thrombocytopenic purpura</a:t>
                      </a:r>
                      <a:endParaRPr b="1" sz="1000"/>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graphicFrame>
        <p:nvGraphicFramePr>
          <p:cNvPr id="256" name="Google Shape;256;p20"/>
          <p:cNvGraphicFramePr/>
          <p:nvPr/>
        </p:nvGraphicFramePr>
        <p:xfrm>
          <a:off x="231338" y="6944088"/>
          <a:ext cx="3000000" cy="3000000"/>
        </p:xfrm>
        <a:graphic>
          <a:graphicData uri="http://schemas.openxmlformats.org/drawingml/2006/table">
            <a:tbl>
              <a:tblPr>
                <a:noFill/>
                <a:tableStyleId>{96AB0A69-5CF7-4E77-A36A-28E65E2C8EBC}</a:tableStyleId>
              </a:tblPr>
              <a:tblGrid>
                <a:gridCol w="1169825"/>
                <a:gridCol w="1231900"/>
                <a:gridCol w="1016025"/>
                <a:gridCol w="3752125"/>
              </a:tblGrid>
              <a:tr h="228325">
                <a:tc gridSpan="4">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Diagnosis &amp; Treatment</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c hMerge="1"/>
              </a:tr>
              <a:tr h="228325">
                <a:tc rowSpan="3">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Diagnosis</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Pregnant mother</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Infant</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hMerge="1"/>
              </a:tr>
              <a:tr h="228325">
                <a:tc vMerge="1"/>
                <a:tc rowSpan="2">
                  <a:txBody>
                    <a:bodyPr/>
                    <a:lstStyle/>
                    <a:p>
                      <a:pPr indent="0" lvl="0" marL="0" rtl="0" algn="l">
                        <a:spcBef>
                          <a:spcPts val="0"/>
                        </a:spcBef>
                        <a:spcAft>
                          <a:spcPts val="0"/>
                        </a:spcAft>
                        <a:buNone/>
                      </a:pPr>
                      <a:r>
                        <a:rPr lang="en-GB" sz="1100">
                          <a:latin typeface="Cabin"/>
                          <a:ea typeface="Cabin"/>
                          <a:cs typeface="Cabin"/>
                          <a:sym typeface="Cabin"/>
                        </a:rPr>
                        <a:t>Serological diagnosis:</a:t>
                      </a:r>
                      <a:endParaRPr sz="1100">
                        <a:latin typeface="Cabin"/>
                        <a:ea typeface="Cabin"/>
                        <a:cs typeface="Cabin"/>
                        <a:sym typeface="Cabin"/>
                      </a:endParaRPr>
                    </a:p>
                    <a:p>
                      <a:pPr indent="0" lvl="0" marL="0" rtl="0" algn="l">
                        <a:spcBef>
                          <a:spcPts val="0"/>
                        </a:spcBef>
                        <a:spcAft>
                          <a:spcPts val="0"/>
                        </a:spcAft>
                        <a:buNone/>
                      </a:pPr>
                      <a:r>
                        <a:t/>
                      </a:r>
                      <a:endParaRPr sz="4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1- CMV IgM</a:t>
                      </a:r>
                      <a:endParaRPr sz="1100">
                        <a:latin typeface="Cabin"/>
                        <a:ea typeface="Cabin"/>
                        <a:cs typeface="Cabin"/>
                        <a:sym typeface="Cabin"/>
                      </a:endParaRPr>
                    </a:p>
                    <a:p>
                      <a:pPr indent="0" lvl="0" marL="0" rtl="0" algn="l">
                        <a:spcBef>
                          <a:spcPts val="0"/>
                        </a:spcBef>
                        <a:spcAft>
                          <a:spcPts val="0"/>
                        </a:spcAft>
                        <a:buClr>
                          <a:schemeClr val="dk1"/>
                        </a:buClr>
                        <a:buSzPts val="1200"/>
                        <a:buFont typeface="Arial"/>
                        <a:buNone/>
                      </a:pPr>
                      <a:r>
                        <a:rPr lang="en-GB" sz="1100">
                          <a:latin typeface="Cabin"/>
                          <a:ea typeface="Cabin"/>
                          <a:cs typeface="Cabin"/>
                          <a:sym typeface="Cabin"/>
                        </a:rPr>
                        <a:t>2- CMV IgG</a:t>
                      </a:r>
                      <a:endParaRPr sz="1100">
                        <a:latin typeface="Cabin"/>
                        <a:ea typeface="Cabin"/>
                        <a:cs typeface="Cabin"/>
                        <a:sym typeface="Cabin"/>
                      </a:endParaRPr>
                    </a:p>
                    <a:p>
                      <a:pPr indent="0" lvl="0" marL="0" rtl="0" algn="l">
                        <a:spcBef>
                          <a:spcPts val="0"/>
                        </a:spcBef>
                        <a:spcAft>
                          <a:spcPts val="0"/>
                        </a:spcAft>
                        <a:buClr>
                          <a:schemeClr val="dk1"/>
                        </a:buClr>
                        <a:buSzPts val="1200"/>
                        <a:buFont typeface="Arial"/>
                        <a:buNone/>
                      </a:pPr>
                      <a:r>
                        <a:rPr lang="en-GB" sz="1100">
                          <a:latin typeface="Cabin"/>
                          <a:ea typeface="Cabin"/>
                          <a:cs typeface="Cabin"/>
                          <a:sym typeface="Cabin"/>
                        </a:rPr>
                        <a:t>3- CMV IgG avidity</a:t>
                      </a:r>
                      <a:endParaRPr sz="1100">
                        <a:latin typeface="Cabin"/>
                        <a:ea typeface="Cabin"/>
                        <a:cs typeface="Cabin"/>
                        <a:sym typeface="Cabin"/>
                      </a:endParaRPr>
                    </a:p>
                    <a:p>
                      <a:pPr indent="0" lvl="0" marL="0" rtl="0" algn="l">
                        <a:spcBef>
                          <a:spcPts val="0"/>
                        </a:spcBef>
                        <a:spcAft>
                          <a:spcPts val="0"/>
                        </a:spcAft>
                        <a:buNone/>
                      </a:pPr>
                      <a:r>
                        <a:t/>
                      </a:r>
                      <a:endParaRPr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Prenatal</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Postnatal</a:t>
                      </a:r>
                      <a:endParaRPr b="1" sz="1300">
                        <a:solidFill>
                          <a:srgbClr val="4F2F4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r>
              <a:tr h="879900">
                <a:tc vMerge="1"/>
                <a:tc vMerge="1"/>
                <a:tc>
                  <a:txBody>
                    <a:bodyPr/>
                    <a:lstStyle/>
                    <a:p>
                      <a:pPr indent="0" lvl="0" marL="0" rtl="0" algn="l">
                        <a:spcBef>
                          <a:spcPts val="0"/>
                        </a:spcBef>
                        <a:spcAft>
                          <a:spcPts val="0"/>
                        </a:spcAft>
                        <a:buNone/>
                      </a:pPr>
                      <a:r>
                        <a:rPr lang="en-GB" sz="1100">
                          <a:latin typeface="Cabin"/>
                          <a:ea typeface="Cabin"/>
                          <a:cs typeface="Cabin"/>
                          <a:sym typeface="Cabin"/>
                        </a:rPr>
                        <a:t>1- Ultrasound</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2- Culture</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3- PCR</a:t>
                      </a:r>
                      <a:endParaRPr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Arial"/>
                        <a:buNone/>
                      </a:pPr>
                      <a:r>
                        <a:rPr b="1" lang="en-GB" sz="1100">
                          <a:latin typeface="Cabin"/>
                          <a:ea typeface="Cabin"/>
                          <a:cs typeface="Cabin"/>
                          <a:sym typeface="Cabin"/>
                        </a:rPr>
                        <a:t>1- By isolating CMV or detection of its genome in first 3 weeks of life. Body fluid(Sample) : </a:t>
                      </a:r>
                      <a:r>
                        <a:rPr b="1" lang="en-GB" sz="1100">
                          <a:solidFill>
                            <a:srgbClr val="CC0000"/>
                          </a:solidFill>
                          <a:latin typeface="Cabin"/>
                          <a:ea typeface="Cabin"/>
                          <a:cs typeface="Cabin"/>
                          <a:sym typeface="Cabin"/>
                        </a:rPr>
                        <a:t>urine</a:t>
                      </a:r>
                      <a:r>
                        <a:rPr b="1" lang="en-GB" sz="1100">
                          <a:latin typeface="Cabin"/>
                          <a:ea typeface="Cabin"/>
                          <a:cs typeface="Cabin"/>
                          <a:sym typeface="Cabin"/>
                        </a:rPr>
                        <a:t>, saliva, blood. Using:</a:t>
                      </a:r>
                      <a:endParaRPr b="1" sz="1100">
                        <a:latin typeface="Cabin"/>
                        <a:ea typeface="Cabin"/>
                        <a:cs typeface="Cabin"/>
                        <a:sym typeface="Cabin"/>
                      </a:endParaRPr>
                    </a:p>
                    <a:p>
                      <a:pPr indent="-323850" lvl="0" marL="508000" rtl="0" algn="l">
                        <a:spcBef>
                          <a:spcPts val="0"/>
                        </a:spcBef>
                        <a:spcAft>
                          <a:spcPts val="0"/>
                        </a:spcAft>
                        <a:buSzPts val="1100"/>
                        <a:buFont typeface="Cabin"/>
                        <a:buChar char="-"/>
                      </a:pPr>
                      <a:r>
                        <a:rPr lang="en-GB" sz="1100">
                          <a:latin typeface="Cabin"/>
                          <a:ea typeface="Cabin"/>
                          <a:cs typeface="Cabin"/>
                          <a:sym typeface="Cabin"/>
                        </a:rPr>
                        <a:t>Standard tube culture method</a:t>
                      </a:r>
                      <a:endParaRPr sz="1100">
                        <a:latin typeface="Cabin"/>
                        <a:ea typeface="Cabin"/>
                        <a:cs typeface="Cabin"/>
                        <a:sym typeface="Cabin"/>
                      </a:endParaRPr>
                    </a:p>
                    <a:p>
                      <a:pPr indent="-323850" lvl="0" marL="508000" rtl="0" algn="l">
                        <a:spcBef>
                          <a:spcPts val="0"/>
                        </a:spcBef>
                        <a:spcAft>
                          <a:spcPts val="0"/>
                        </a:spcAft>
                        <a:buSzPts val="1100"/>
                        <a:buFont typeface="Cabin"/>
                        <a:buChar char="-"/>
                      </a:pPr>
                      <a:r>
                        <a:rPr lang="en-GB" sz="1100">
                          <a:latin typeface="Cabin"/>
                          <a:ea typeface="Cabin"/>
                          <a:cs typeface="Cabin"/>
                          <a:sym typeface="Cabin"/>
                        </a:rPr>
                        <a:t>Shell vial assay</a:t>
                      </a:r>
                      <a:endParaRPr sz="1100">
                        <a:latin typeface="Cabin"/>
                        <a:ea typeface="Cabin"/>
                        <a:cs typeface="Cabin"/>
                        <a:sym typeface="Cabin"/>
                      </a:endParaRPr>
                    </a:p>
                    <a:p>
                      <a:pPr indent="-323850" lvl="0" marL="508000" rtl="0" algn="l">
                        <a:spcBef>
                          <a:spcPts val="0"/>
                        </a:spcBef>
                        <a:spcAft>
                          <a:spcPts val="0"/>
                        </a:spcAft>
                        <a:buSzPts val="1100"/>
                        <a:buFont typeface="Cabin"/>
                        <a:buChar char="-"/>
                      </a:pPr>
                      <a:r>
                        <a:rPr lang="en-GB" sz="1100">
                          <a:latin typeface="Cabin"/>
                          <a:ea typeface="Cabin"/>
                          <a:cs typeface="Cabin"/>
                          <a:sym typeface="Cabin"/>
                        </a:rPr>
                        <a:t>PCR</a:t>
                      </a:r>
                      <a:endParaRPr sz="1100">
                        <a:latin typeface="Cabin"/>
                        <a:ea typeface="Cabin"/>
                        <a:cs typeface="Cabin"/>
                        <a:sym typeface="Cabin"/>
                      </a:endParaRPr>
                    </a:p>
                    <a:p>
                      <a:pPr indent="0" lvl="0" marL="0" rtl="0" algn="l">
                        <a:spcBef>
                          <a:spcPts val="0"/>
                        </a:spcBef>
                        <a:spcAft>
                          <a:spcPts val="0"/>
                        </a:spcAft>
                        <a:buNone/>
                      </a:pPr>
                      <a:r>
                        <a:rPr b="1" lang="en-GB" sz="1100">
                          <a:solidFill>
                            <a:srgbClr val="CC0000"/>
                          </a:solidFill>
                          <a:latin typeface="Cabin"/>
                          <a:ea typeface="Cabin"/>
                          <a:cs typeface="Cabin"/>
                          <a:sym typeface="Cabin"/>
                        </a:rPr>
                        <a:t>2- Histology; Detection of Cytomegalic intranuclear  Inclusion Bodies in affected tissue (Owl’s eye)</a:t>
                      </a:r>
                      <a:endParaRPr b="1" sz="1100">
                        <a:solidFill>
                          <a:srgbClr val="CC0000"/>
                        </a:solidFill>
                        <a:latin typeface="Cabin"/>
                        <a:ea typeface="Cabin"/>
                        <a:cs typeface="Cabin"/>
                        <a:sym typeface="Cabin"/>
                      </a:endParaRPr>
                    </a:p>
                    <a:p>
                      <a:pPr indent="0" lvl="0" marL="0" rtl="0" algn="l">
                        <a:spcBef>
                          <a:spcPts val="0"/>
                        </a:spcBef>
                        <a:spcAft>
                          <a:spcPts val="0"/>
                        </a:spcAft>
                        <a:buNone/>
                      </a:pPr>
                      <a:r>
                        <a:rPr b="1" lang="en-GB" sz="1000">
                          <a:solidFill>
                            <a:srgbClr val="999999"/>
                          </a:solidFill>
                          <a:latin typeface="Cabin"/>
                          <a:ea typeface="Cabin"/>
                          <a:cs typeface="Cabin"/>
                          <a:sym typeface="Cabin"/>
                        </a:rPr>
                        <a:t>(sight-o-megaly)</a:t>
                      </a:r>
                      <a:endParaRPr b="1" sz="1000">
                        <a:solidFill>
                          <a:srgbClr val="999999"/>
                        </a:solidFill>
                        <a:latin typeface="Cabin"/>
                        <a:ea typeface="Cabin"/>
                        <a:cs typeface="Cabin"/>
                        <a:sym typeface="Cabin"/>
                      </a:endParaRPr>
                    </a:p>
                    <a:p>
                      <a:pPr indent="0" lvl="0" marL="0" rtl="0" algn="l">
                        <a:spcBef>
                          <a:spcPts val="0"/>
                        </a:spcBef>
                        <a:spcAft>
                          <a:spcPts val="0"/>
                        </a:spcAft>
                        <a:buNone/>
                      </a:pPr>
                      <a:r>
                        <a:rPr b="1" lang="en-GB" sz="1100">
                          <a:latin typeface="Cabin"/>
                          <a:ea typeface="Cabin"/>
                          <a:cs typeface="Cabin"/>
                          <a:sym typeface="Cabin"/>
                        </a:rPr>
                        <a:t>3- Serology; CMV IgM</a:t>
                      </a:r>
                      <a:endParaRPr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246250">
                <a:tc>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Treatment</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0" lvl="0" marL="0" rtl="0" algn="l">
                        <a:spcBef>
                          <a:spcPts val="0"/>
                        </a:spcBef>
                        <a:spcAft>
                          <a:spcPts val="0"/>
                        </a:spcAft>
                        <a:buNone/>
                      </a:pPr>
                      <a:r>
                        <a:rPr lang="en-GB" sz="1100">
                          <a:latin typeface="Cabin"/>
                          <a:ea typeface="Cabin"/>
                          <a:cs typeface="Cabin"/>
                          <a:sym typeface="Cabin"/>
                        </a:rPr>
                        <a:t>Symptomatic infants → Ganciclovir</a:t>
                      </a:r>
                      <a:endParaRPr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r h="263825">
                <a:tc>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Prevention</a:t>
                      </a:r>
                      <a:endParaRPr b="1" sz="1600">
                        <a:solidFill>
                          <a:srgbClr val="FFFFFF"/>
                        </a:solidFill>
                        <a:latin typeface="Cabin"/>
                        <a:ea typeface="Cabin"/>
                        <a:cs typeface="Cabin"/>
                        <a:sym typeface="Cabin"/>
                      </a:endParaRPr>
                    </a:p>
                  </a:txBody>
                  <a:tcPr marT="103050" marB="103050"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323850" lvl="0" marL="508000" rtl="0" algn="l">
                        <a:spcBef>
                          <a:spcPts val="0"/>
                        </a:spcBef>
                        <a:spcAft>
                          <a:spcPts val="0"/>
                        </a:spcAft>
                        <a:buSzPts val="1100"/>
                        <a:buFont typeface="Cabin"/>
                        <a:buChar char="●"/>
                      </a:pPr>
                      <a:r>
                        <a:rPr lang="en-GB" sz="1100">
                          <a:latin typeface="Cabin"/>
                          <a:ea typeface="Cabin"/>
                          <a:cs typeface="Cabin"/>
                          <a:sym typeface="Cabin"/>
                        </a:rPr>
                        <a:t>No vaccine, Education about CMV &amp; how to prevent it through hygiene; hand washing</a:t>
                      </a:r>
                      <a:endParaRPr sz="1100">
                        <a:latin typeface="Cabin"/>
                        <a:ea typeface="Cabin"/>
                        <a:cs typeface="Cabin"/>
                        <a:sym typeface="Cabin"/>
                      </a:endParaRPr>
                    </a:p>
                  </a:txBody>
                  <a:tcPr marT="103050" marB="103050"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bl>
          </a:graphicData>
        </a:graphic>
      </p:graphicFrame>
      <p:pic>
        <p:nvPicPr>
          <p:cNvPr id="257" name="Google Shape;257;p20"/>
          <p:cNvPicPr preferRelativeResize="0"/>
          <p:nvPr/>
        </p:nvPicPr>
        <p:blipFill>
          <a:blip r:embed="rId7">
            <a:alphaModFix/>
          </a:blip>
          <a:stretch>
            <a:fillRect/>
          </a:stretch>
        </p:blipFill>
        <p:spPr>
          <a:xfrm>
            <a:off x="6635696" y="9780178"/>
            <a:ext cx="647100" cy="453784"/>
          </a:xfrm>
          <a:prstGeom prst="rect">
            <a:avLst/>
          </a:prstGeom>
          <a:noFill/>
          <a:ln>
            <a:noFill/>
          </a:ln>
        </p:spPr>
      </p:pic>
      <p:pic>
        <p:nvPicPr>
          <p:cNvPr id="258" name="Google Shape;258;p20"/>
          <p:cNvPicPr preferRelativeResize="0"/>
          <p:nvPr/>
        </p:nvPicPr>
        <p:blipFill>
          <a:blip r:embed="rId8">
            <a:alphaModFix/>
          </a:blip>
          <a:stretch>
            <a:fillRect/>
          </a:stretch>
        </p:blipFill>
        <p:spPr>
          <a:xfrm>
            <a:off x="14564100" y="11514966"/>
            <a:ext cx="550199" cy="263103"/>
          </a:xfrm>
          <a:prstGeom prst="rect">
            <a:avLst/>
          </a:prstGeom>
          <a:noFill/>
          <a:ln>
            <a:noFill/>
          </a:ln>
        </p:spPr>
      </p:pic>
      <p:sp>
        <p:nvSpPr>
          <p:cNvPr id="259" name="Google Shape;259;p20"/>
          <p:cNvSpPr txBox="1"/>
          <p:nvPr/>
        </p:nvSpPr>
        <p:spPr>
          <a:xfrm>
            <a:off x="5389675" y="706700"/>
            <a:ext cx="2253600" cy="7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4F2F4F"/>
                </a:solidFill>
                <a:highlight>
                  <a:srgbClr val="C9A4C9"/>
                </a:highlight>
                <a:latin typeface="Cabin"/>
                <a:ea typeface="Cabin"/>
                <a:cs typeface="Cabin"/>
                <a:sym typeface="Cabin"/>
              </a:rPr>
              <a:t>Keywords</a:t>
            </a:r>
            <a:r>
              <a:rPr b="1" lang="en-GB" sz="800">
                <a:highlight>
                  <a:srgbClr val="C9A4C9"/>
                </a:highlight>
                <a:latin typeface="Cabin"/>
                <a:ea typeface="Cabin"/>
                <a:cs typeface="Cabin"/>
                <a:sym typeface="Cabin"/>
              </a:rPr>
              <a:t>:</a:t>
            </a:r>
            <a:endParaRPr b="1" sz="800">
              <a:highlight>
                <a:srgbClr val="C9A4C9"/>
              </a:highlight>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Owl’s </a:t>
            </a:r>
            <a:r>
              <a:rPr b="1" lang="en-GB" sz="800" u="sng">
                <a:solidFill>
                  <a:srgbClr val="CC0000"/>
                </a:solidFill>
                <a:latin typeface="Cabin"/>
                <a:ea typeface="Cabin"/>
                <a:cs typeface="Cabin"/>
                <a:sym typeface="Cabin"/>
              </a:rPr>
              <a:t>eye</a:t>
            </a:r>
            <a:r>
              <a:rPr b="1" lang="en-GB" sz="800">
                <a:solidFill>
                  <a:srgbClr val="CC0000"/>
                </a:solidFill>
                <a:latin typeface="Cabin"/>
                <a:ea typeface="Cabin"/>
                <a:cs typeface="Cabin"/>
                <a:sym typeface="Cabin"/>
              </a:rPr>
              <a:t>, </a:t>
            </a:r>
            <a:endParaRPr b="1" sz="800">
              <a:solidFill>
                <a:srgbClr val="CC0000"/>
              </a:solidFill>
              <a:latin typeface="Cabin"/>
              <a:ea typeface="Cabin"/>
              <a:cs typeface="Cabin"/>
              <a:sym typeface="Cabin"/>
            </a:endParaRPr>
          </a:p>
          <a:p>
            <a:pPr indent="0" lvl="0" marL="457200" rtl="0" algn="l">
              <a:spcBef>
                <a:spcPts val="0"/>
              </a:spcBef>
              <a:spcAft>
                <a:spcPts val="0"/>
              </a:spcAft>
              <a:buNone/>
            </a:pPr>
            <a:r>
              <a:rPr b="1" lang="en-GB" sz="800">
                <a:solidFill>
                  <a:srgbClr val="CC0000"/>
                </a:solidFill>
                <a:latin typeface="Cabin"/>
                <a:ea typeface="Cabin"/>
                <a:cs typeface="Cabin"/>
                <a:sym typeface="Cabin"/>
              </a:rPr>
              <a:t>intranuclear inclusion bodies</a:t>
            </a:r>
            <a:endParaRPr b="1" sz="800">
              <a:solidFill>
                <a:srgbClr val="999999"/>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Urine</a:t>
            </a:r>
            <a:endParaRPr b="1" sz="800">
              <a:solidFill>
                <a:srgbClr val="CC0000"/>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21"/>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65" name="Google Shape;265;p21"/>
          <p:cNvSpPr/>
          <p:nvPr/>
        </p:nvSpPr>
        <p:spPr>
          <a:xfrm flipH="1" rot="-7894904">
            <a:off x="6718975" y="-160879"/>
            <a:ext cx="1295037" cy="727429"/>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66" name="Google Shape;266;p21"/>
          <p:cNvSpPr txBox="1"/>
          <p:nvPr/>
        </p:nvSpPr>
        <p:spPr>
          <a:xfrm>
            <a:off x="7038991" y="-3829"/>
            <a:ext cx="550200" cy="5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8</a:t>
            </a:r>
            <a:endParaRPr b="1" sz="1800">
              <a:solidFill>
                <a:srgbClr val="FFFFFF"/>
              </a:solidFill>
              <a:latin typeface="Cabin"/>
              <a:ea typeface="Cabin"/>
              <a:cs typeface="Cabin"/>
              <a:sym typeface="Cabin"/>
            </a:endParaRPr>
          </a:p>
        </p:txBody>
      </p:sp>
      <p:cxnSp>
        <p:nvCxnSpPr>
          <p:cNvPr id="267" name="Google Shape;267;p21"/>
          <p:cNvCxnSpPr/>
          <p:nvPr/>
        </p:nvCxnSpPr>
        <p:spPr>
          <a:xfrm>
            <a:off x="1145552" y="1000913"/>
            <a:ext cx="5298300" cy="0"/>
          </a:xfrm>
          <a:prstGeom prst="straightConnector1">
            <a:avLst/>
          </a:prstGeom>
          <a:noFill/>
          <a:ln cap="flat" cmpd="sng" w="28575">
            <a:solidFill>
              <a:srgbClr val="4F2F4F"/>
            </a:solidFill>
            <a:prstDash val="solid"/>
            <a:round/>
            <a:headEnd len="med" w="med" type="oval"/>
            <a:tailEnd len="med" w="med" type="oval"/>
          </a:ln>
        </p:spPr>
      </p:cxnSp>
      <p:sp>
        <p:nvSpPr>
          <p:cNvPr id="268" name="Google Shape;268;p21"/>
          <p:cNvSpPr txBox="1"/>
          <p:nvPr/>
        </p:nvSpPr>
        <p:spPr>
          <a:xfrm>
            <a:off x="1021450" y="-3833"/>
            <a:ext cx="5546700" cy="87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Dr.Khalifa</a:t>
            </a:r>
            <a:endParaRPr b="1" sz="3000">
              <a:solidFill>
                <a:srgbClr val="4F2F4F"/>
              </a:solidFill>
              <a:latin typeface="Cabin"/>
              <a:ea typeface="Cabin"/>
              <a:cs typeface="Cabin"/>
              <a:sym typeface="Cabin"/>
            </a:endParaRPr>
          </a:p>
        </p:txBody>
      </p:sp>
      <p:sp>
        <p:nvSpPr>
          <p:cNvPr id="269" name="Google Shape;269;p21"/>
          <p:cNvSpPr/>
          <p:nvPr/>
        </p:nvSpPr>
        <p:spPr>
          <a:xfrm>
            <a:off x="384875" y="1209244"/>
            <a:ext cx="6878400" cy="10523100"/>
          </a:xfrm>
          <a:prstGeom prst="rect">
            <a:avLst/>
          </a:prstGeom>
          <a:noFill/>
          <a:ln cap="flat" cmpd="sng" w="9525">
            <a:solidFill>
              <a:srgbClr val="274E1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61753B"/>
                </a:solidFill>
                <a:latin typeface="Cabin"/>
                <a:ea typeface="Cabin"/>
                <a:cs typeface="Cabin"/>
                <a:sym typeface="Cabin"/>
              </a:rPr>
              <a:t>Introduction:</a:t>
            </a:r>
            <a:endParaRPr b="1" sz="1300">
              <a:solidFill>
                <a:srgbClr val="61753B"/>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Primary infections are worse than </a:t>
            </a:r>
            <a:r>
              <a:rPr lang="en-GB" sz="1300">
                <a:solidFill>
                  <a:srgbClr val="38761D"/>
                </a:solidFill>
                <a:latin typeface="Cabin"/>
                <a:ea typeface="Cabin"/>
                <a:cs typeface="Cabin"/>
                <a:sym typeface="Cabin"/>
              </a:rPr>
              <a:t>recurrent</a:t>
            </a:r>
            <a:r>
              <a:rPr lang="en-GB" sz="1300">
                <a:solidFill>
                  <a:srgbClr val="38761D"/>
                </a:solidFill>
                <a:latin typeface="Cabin"/>
                <a:ea typeface="Cabin"/>
                <a:cs typeface="Cabin"/>
                <a:sym typeface="Cabin"/>
              </a:rPr>
              <a:t> infections,</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Early pregnancy  infections are worse than late pregnancy  infections..</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1- Toxoplasmosis:</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Source: Cat, undercooked meat.</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Transplacental transmission especially in primary infections.</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Triad of symptoms: Chorioretinitis, hydrocephalus, intracranial </a:t>
            </a:r>
            <a:r>
              <a:rPr lang="en-GB" sz="1300">
                <a:solidFill>
                  <a:srgbClr val="38761D"/>
                </a:solidFill>
                <a:latin typeface="Cabin"/>
                <a:ea typeface="Cabin"/>
                <a:cs typeface="Cabin"/>
                <a:sym typeface="Cabin"/>
              </a:rPr>
              <a:t>calcification.</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Diagnosis: </a:t>
            </a:r>
            <a:endParaRPr sz="1300">
              <a:solidFill>
                <a:srgbClr val="38761D"/>
              </a:solidFill>
              <a:latin typeface="Cabin"/>
              <a:ea typeface="Cabin"/>
              <a:cs typeface="Cabin"/>
              <a:sym typeface="Cabin"/>
            </a:endParaRPr>
          </a:p>
          <a:p>
            <a:pPr indent="-311150" lvl="1" marL="9144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Mother: IgM, IgG, IgG avidity, IgG seroconversion.</a:t>
            </a:r>
            <a:endParaRPr sz="1300">
              <a:solidFill>
                <a:srgbClr val="38761D"/>
              </a:solidFill>
              <a:latin typeface="Cabin"/>
              <a:ea typeface="Cabin"/>
              <a:cs typeface="Cabin"/>
              <a:sym typeface="Cabin"/>
            </a:endParaRPr>
          </a:p>
          <a:p>
            <a:pPr indent="-311150" lvl="1" marL="9144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Prenatal: Ultrasound to see transplacentally for any suggestive findings of intrauterine infection e.g. Intrauterine growth retardation, microcephaly.</a:t>
            </a:r>
            <a:endParaRPr sz="1300">
              <a:solidFill>
                <a:srgbClr val="38761D"/>
              </a:solidFill>
              <a:latin typeface="Cabin"/>
              <a:ea typeface="Cabin"/>
              <a:cs typeface="Cabin"/>
              <a:sym typeface="Cabin"/>
            </a:endParaRPr>
          </a:p>
          <a:p>
            <a:pPr indent="-311150" lvl="1" marL="9144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Postnatal: Serology and molecular testing if applicable.</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2- Parvovirus:</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Mainly associated with hydrops fetalis especially if it occured in 2nd trimester.</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It’s also associated with respiratory infections and erythema infectiosum (Slapped cheek appearance).</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3- Varicella - zoster:</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Vaccine preventable disease.</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If patient is previously exposed to chickenpox he will be protected as well, unlike in primary infections in which the mother hasn’t been exposed to varicella before, she will transmit it to fetus → Congenital Varicella Syndrome.</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If reactivation((Shingles) occurred during delivery → Neonatal varicella</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Non-immune pregnant women exposed to VZV → Give VZIG</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4- Rubella: </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Vaccine preventable disease</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b="1" lang="en-GB" sz="1300">
                <a:solidFill>
                  <a:srgbClr val="38761D"/>
                </a:solidFill>
                <a:latin typeface="Cabin"/>
                <a:ea typeface="Cabin"/>
                <a:cs typeface="Cabin"/>
                <a:sym typeface="Cabin"/>
              </a:rPr>
              <a:t>Routinely</a:t>
            </a:r>
            <a:r>
              <a:rPr lang="en-GB" sz="1300">
                <a:solidFill>
                  <a:srgbClr val="38761D"/>
                </a:solidFill>
                <a:latin typeface="Cabin"/>
                <a:ea typeface="Cabin"/>
                <a:cs typeface="Cabin"/>
                <a:sym typeface="Cabin"/>
              </a:rPr>
              <a:t> tested antenatal infection.(Rubella Specific IgG only)</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Affects Eye, Ear, Heart.</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Prevention: Rubella vaccine (Live attenuated vaccine)</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5- CMV:</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Affects many things e.g. Eye(Chorioretinitis) , potentially hearing loss, heart(Myocarditis) , intracranial calcification.</a:t>
            </a:r>
            <a:endParaRPr sz="1300">
              <a:solidFill>
                <a:srgbClr val="38761D"/>
              </a:solidFill>
              <a:latin typeface="Cabin"/>
              <a:ea typeface="Cabin"/>
              <a:cs typeface="Cabin"/>
              <a:sym typeface="Cabin"/>
            </a:endParaRPr>
          </a:p>
          <a:p>
            <a:pPr indent="0" lvl="0" marL="0" rtl="0" algn="l">
              <a:spcBef>
                <a:spcPts val="0"/>
              </a:spcBef>
              <a:spcAft>
                <a:spcPts val="0"/>
              </a:spcAft>
              <a:buNone/>
            </a:pPr>
            <a:r>
              <a:t/>
            </a:r>
            <a:endParaRPr sz="1300">
              <a:solidFill>
                <a:srgbClr val="6AA84F"/>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Diagnosis: almost all have the same diagnosis</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Serological testing for mother and neonate</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b="1" lang="en-GB" sz="1300">
                <a:solidFill>
                  <a:srgbClr val="999999"/>
                </a:solidFill>
                <a:latin typeface="Cabin"/>
                <a:ea typeface="Cabin"/>
                <a:cs typeface="Cabin"/>
                <a:sym typeface="Cabin"/>
              </a:rPr>
              <a:t>Extra: To sum up for pregnant mother diagnosis:</a:t>
            </a:r>
            <a:endParaRPr b="1" sz="1300">
              <a:solidFill>
                <a:srgbClr val="999999"/>
              </a:solidFill>
              <a:latin typeface="Cabin"/>
              <a:ea typeface="Cabin"/>
              <a:cs typeface="Cabin"/>
              <a:sym typeface="Cabin"/>
            </a:endParaRPr>
          </a:p>
          <a:p>
            <a:pPr indent="0" lvl="0" marL="457200" rtl="0" algn="l">
              <a:spcBef>
                <a:spcPts val="0"/>
              </a:spcBef>
              <a:spcAft>
                <a:spcPts val="0"/>
              </a:spcAft>
              <a:buNone/>
            </a:pPr>
            <a:r>
              <a:rPr lang="en-GB" sz="1300">
                <a:solidFill>
                  <a:srgbClr val="999999"/>
                </a:solidFill>
                <a:latin typeface="Cabin"/>
                <a:ea typeface="Cabin"/>
                <a:cs typeface="Cabin"/>
                <a:sym typeface="Cabin"/>
              </a:rPr>
              <a:t>1) - IgG &amp; - IgM →  No serological evidence of infection. </a:t>
            </a:r>
            <a:endParaRPr sz="1300">
              <a:solidFill>
                <a:srgbClr val="999999"/>
              </a:solidFill>
              <a:latin typeface="Cabin"/>
              <a:ea typeface="Cabin"/>
              <a:cs typeface="Cabin"/>
              <a:sym typeface="Cabin"/>
            </a:endParaRPr>
          </a:p>
          <a:p>
            <a:pPr indent="0" lvl="0" marL="457200" rtl="0" algn="l">
              <a:spcBef>
                <a:spcPts val="0"/>
              </a:spcBef>
              <a:spcAft>
                <a:spcPts val="0"/>
              </a:spcAft>
              <a:buNone/>
            </a:pPr>
            <a:r>
              <a:rPr lang="en-GB" sz="1300">
                <a:solidFill>
                  <a:srgbClr val="999999"/>
                </a:solidFill>
                <a:latin typeface="Cabin"/>
                <a:ea typeface="Cabin"/>
                <a:cs typeface="Cabin"/>
                <a:sym typeface="Cabin"/>
              </a:rPr>
              <a:t>2) - IgG &amp; + IgM →  possible acute infection or false-positive IgM result.</a:t>
            </a:r>
            <a:endParaRPr sz="1300">
              <a:solidFill>
                <a:srgbClr val="999999"/>
              </a:solidFill>
              <a:latin typeface="Cabin"/>
              <a:ea typeface="Cabin"/>
              <a:cs typeface="Cabin"/>
              <a:sym typeface="Cabin"/>
            </a:endParaRPr>
          </a:p>
          <a:p>
            <a:pPr indent="0" lvl="0" marL="457200" rtl="0" algn="l">
              <a:spcBef>
                <a:spcPts val="0"/>
              </a:spcBef>
              <a:spcAft>
                <a:spcPts val="0"/>
              </a:spcAft>
              <a:buNone/>
            </a:pPr>
            <a:r>
              <a:rPr lang="en-GB" sz="1300">
                <a:solidFill>
                  <a:srgbClr val="999999"/>
                </a:solidFill>
                <a:latin typeface="Cabin"/>
                <a:ea typeface="Cabin"/>
                <a:cs typeface="Cabin"/>
                <a:sym typeface="Cabin"/>
              </a:rPr>
              <a:t>3) + IgG &amp; - IgM →  Infection for more than 1 year.           </a:t>
            </a:r>
            <a:endParaRPr sz="1300">
              <a:solidFill>
                <a:srgbClr val="999999"/>
              </a:solidFill>
              <a:latin typeface="Cabin"/>
              <a:ea typeface="Cabin"/>
              <a:cs typeface="Cabin"/>
              <a:sym typeface="Cabin"/>
            </a:endParaRPr>
          </a:p>
          <a:p>
            <a:pPr indent="0" lvl="0" marL="457200" rtl="0" algn="l">
              <a:spcBef>
                <a:spcPts val="0"/>
              </a:spcBef>
              <a:spcAft>
                <a:spcPts val="0"/>
              </a:spcAft>
              <a:buNone/>
            </a:pPr>
            <a:r>
              <a:rPr lang="en-GB" sz="1300">
                <a:solidFill>
                  <a:srgbClr val="999999"/>
                </a:solidFill>
                <a:latin typeface="Cabin"/>
                <a:ea typeface="Cabin"/>
                <a:cs typeface="Cabin"/>
                <a:sym typeface="Cabin"/>
              </a:rPr>
              <a:t>4) + IgG &amp; + IgM →  Possible recent infection within the last 12 months..</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Prenatal: ultrasound</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Cases by Dr:</a:t>
            </a:r>
            <a:endParaRPr b="1" sz="1300">
              <a:solidFill>
                <a:srgbClr val="61753B"/>
              </a:solidFill>
              <a:latin typeface="Cabin"/>
              <a:ea typeface="Cabin"/>
              <a:cs typeface="Cabin"/>
              <a:sym typeface="Cabin"/>
            </a:endParaRPr>
          </a:p>
          <a:p>
            <a:pPr indent="0" lvl="0" marL="0" rtl="0" algn="l">
              <a:spcBef>
                <a:spcPts val="0"/>
              </a:spcBef>
              <a:spcAft>
                <a:spcPts val="0"/>
              </a:spcAft>
              <a:buNone/>
            </a:pPr>
            <a:r>
              <a:rPr lang="en-GB" sz="1300">
                <a:solidFill>
                  <a:srgbClr val="38761D"/>
                </a:solidFill>
                <a:latin typeface="Cabin"/>
                <a:ea typeface="Cabin"/>
                <a:cs typeface="Cabin"/>
                <a:sym typeface="Cabin"/>
              </a:rPr>
              <a:t>1- A newborn with evidence of chorioretinitis and intracranial calcification. The  mother was exposed to cat feces. What’s the most likely cause? Toxoplasma gondii</a:t>
            </a:r>
            <a:endParaRPr sz="1300">
              <a:solidFill>
                <a:srgbClr val="38761D"/>
              </a:solidFill>
              <a:latin typeface="Cabin"/>
              <a:ea typeface="Cabin"/>
              <a:cs typeface="Cabin"/>
              <a:sym typeface="Cabin"/>
            </a:endParaRPr>
          </a:p>
          <a:p>
            <a:pPr indent="0" lvl="0" marL="0" rtl="0" algn="l">
              <a:spcBef>
                <a:spcPts val="0"/>
              </a:spcBef>
              <a:spcAft>
                <a:spcPts val="0"/>
              </a:spcAft>
              <a:buNone/>
            </a:pPr>
            <a:r>
              <a:rPr lang="en-GB" sz="1300">
                <a:solidFill>
                  <a:srgbClr val="38761D"/>
                </a:solidFill>
                <a:latin typeface="Cabin"/>
                <a:ea typeface="Cabin"/>
                <a:cs typeface="Cabin"/>
                <a:sym typeface="Cabin"/>
              </a:rPr>
              <a:t>2- A newborn with evidence of hydrops fetalis. The mother had contact with a child who has rash on his face and body. What’s the most likely cause? Parvovirus B19</a:t>
            </a:r>
            <a:endParaRPr sz="1300">
              <a:solidFill>
                <a:srgbClr val="38761D"/>
              </a:solidFill>
              <a:latin typeface="Cabin"/>
              <a:ea typeface="Cabin"/>
              <a:cs typeface="Cabin"/>
              <a:sym typeface="Cabin"/>
            </a:endParaRPr>
          </a:p>
        </p:txBody>
      </p:sp>
      <p:sp>
        <p:nvSpPr>
          <p:cNvPr id="270" name="Google Shape;270;p21"/>
          <p:cNvSpPr txBox="1"/>
          <p:nvPr/>
        </p:nvSpPr>
        <p:spPr>
          <a:xfrm>
            <a:off x="2108071" y="581555"/>
            <a:ext cx="3432000" cy="192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rgbClr val="4F2F4F"/>
                </a:solidFill>
                <a:latin typeface="Cabin"/>
                <a:ea typeface="Cabin"/>
                <a:cs typeface="Cabin"/>
                <a:sym typeface="Cabin"/>
              </a:rPr>
              <a:t>Summary </a:t>
            </a:r>
            <a:endParaRPr sz="1000"/>
          </a:p>
        </p:txBody>
      </p:sp>
      <p:sp>
        <p:nvSpPr>
          <p:cNvPr id="271" name="Google Shape;271;p21"/>
          <p:cNvSpPr txBox="1"/>
          <p:nvPr/>
        </p:nvSpPr>
        <p:spPr>
          <a:xfrm>
            <a:off x="167075" y="-3833"/>
            <a:ext cx="2342100" cy="15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000">
                <a:solidFill>
                  <a:srgbClr val="4F2F4F"/>
                </a:solidFill>
                <a:latin typeface="Cabin"/>
                <a:ea typeface="Cabin"/>
                <a:cs typeface="Cabin"/>
                <a:sym typeface="Cabin"/>
              </a:rPr>
              <a:t>Main notes are within the lecture, this is just the summary he mentioned at the end of the lecture.</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