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0698475" cx="7589525"/>
  <p:notesSz cx="6858000" cy="9144000"/>
  <p:embeddedFontLst>
    <p:embeddedFont>
      <p:font typeface="Cabin SemiBold"/>
      <p:regular r:id="rId17"/>
      <p:bold r:id="rId18"/>
      <p:italic r:id="rId19"/>
      <p:boldItalic r:id="rId20"/>
    </p:embeddedFont>
    <p:embeddedFont>
      <p:font typeface="Cabin"/>
      <p:regular r:id="rId21"/>
      <p:bold r:id="rId22"/>
      <p:italic r:id="rId23"/>
      <p:boldItalic r:id="rId24"/>
    </p:embeddedFont>
    <p:embeddedFont>
      <p:font typeface="Ex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16B59C5-A432-45FF-9758-2A48C1DA8ABA}">
  <a:tblStyle styleId="{816B59C5-A432-45FF-9758-2A48C1DA8A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SemiBold-boldItalic.fntdata"/><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bold.fntdata"/><Relationship Id="rId25" Type="http://schemas.openxmlformats.org/officeDocument/2006/relationships/font" Target="fonts/Exo-regular.fntdata"/><Relationship Id="rId28" Type="http://schemas.openxmlformats.org/officeDocument/2006/relationships/font" Target="fonts/Exo-boldItalic.fntdata"/><Relationship Id="rId27" Type="http://schemas.openxmlformats.org/officeDocument/2006/relationships/font" Target="fonts/Exo-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abinSemiBold-regular.fntdata"/><Relationship Id="rId16" Type="http://schemas.openxmlformats.org/officeDocument/2006/relationships/slide" Target="slides/slide9.xml"/><Relationship Id="rId19" Type="http://schemas.openxmlformats.org/officeDocument/2006/relationships/font" Target="fonts/CabinSemiBold-italic.fntdata"/><Relationship Id="rId18" Type="http://schemas.openxmlformats.org/officeDocument/2006/relationships/font" Target="fonts/CabinSemiBold-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4-15T20:02:24.068">
    <p:pos x="663" y="-3"/>
    <p:text>Done, No comments.
Thanks for all your amazing efforts, your work is appreciated  💓
Also, the theme is perfect (like to the tiny microbe in the cover lol)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208429c58e51da4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08429c58e51da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f58e71547_0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f58e715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f58e71547_0_2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58e7154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f58e71547_0_4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f58e7154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f58e71547_0_8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f58e7154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f58e71547_0_14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f58e7154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2bc01d6dd_1_11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2bc01d6dd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f1fed9109_0_15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f1fed910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6ec123824c_4_10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ec123824c_4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hyperlink" Target="https://docs.google.com/document/d/12CeJYdBRsu0187wEqYbGuU5MH0o2pFaLfo7koIodhwQ" TargetMode="External"/><Relationship Id="rId7" Type="http://schemas.openxmlformats.org/officeDocument/2006/relationships/hyperlink" Target="https://drive.google.com/open?id=12CeJYdBRsu0187wEqYbGuU5MH0o2pFaLfo7koIodhwQ" TargetMode="External"/><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hyperlink" Target="https://drive.google.com/file/d/1VzxBDusuUAQWggNBCCWe_lalru_QN_Ef/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8.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30.png"/><Relationship Id="rId11" Type="http://schemas.openxmlformats.org/officeDocument/2006/relationships/image" Target="../media/image28.png"/><Relationship Id="rId10" Type="http://schemas.openxmlformats.org/officeDocument/2006/relationships/image" Target="../media/image21.png"/><Relationship Id="rId9" Type="http://schemas.openxmlformats.org/officeDocument/2006/relationships/image" Target="../media/image26.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22.png"/><Relationship Id="rId8"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1108706" y="4327422"/>
            <a:ext cx="5372100" cy="668100"/>
          </a:xfrm>
          <a:prstGeom prst="snip2SameRect">
            <a:avLst>
              <a:gd fmla="val 50000" name="adj1"/>
              <a:gd fmla="val 0" name="adj2"/>
            </a:avLst>
          </a:prstGeom>
          <a:solidFill>
            <a:srgbClr val="C9A4C9">
              <a:alpha val="412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55" name="Google Shape;55;p13"/>
          <p:cNvSpPr/>
          <p:nvPr/>
        </p:nvSpPr>
        <p:spPr>
          <a:xfrm>
            <a:off x="1108725" y="4341838"/>
            <a:ext cx="5372100" cy="668100"/>
          </a:xfrm>
          <a:prstGeom prst="roundRect">
            <a:avLst>
              <a:gd fmla="val 16667" name="adj"/>
            </a:avLst>
          </a:prstGeom>
          <a:no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3100">
                <a:solidFill>
                  <a:srgbClr val="4F2F4F"/>
                </a:solidFill>
                <a:latin typeface="Calibri"/>
                <a:ea typeface="Calibri"/>
                <a:cs typeface="Calibri"/>
                <a:sym typeface="Calibri"/>
              </a:rPr>
              <a:t>Lecture objectives</a:t>
            </a:r>
            <a:endParaRPr sz="1900">
              <a:solidFill>
                <a:srgbClr val="4F2F4F"/>
              </a:solidFill>
              <a:latin typeface="Calibri"/>
              <a:ea typeface="Calibri"/>
              <a:cs typeface="Calibri"/>
              <a:sym typeface="Calibri"/>
            </a:endParaRPr>
          </a:p>
        </p:txBody>
      </p:sp>
      <p:sp>
        <p:nvSpPr>
          <p:cNvPr id="56" name="Google Shape;56;p13"/>
          <p:cNvSpPr txBox="1"/>
          <p:nvPr/>
        </p:nvSpPr>
        <p:spPr>
          <a:xfrm>
            <a:off x="50" y="3174300"/>
            <a:ext cx="7589400" cy="9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solidFill>
                  <a:srgbClr val="4F2F4F"/>
                </a:solidFill>
                <a:latin typeface="Calibri"/>
                <a:ea typeface="Calibri"/>
                <a:cs typeface="Calibri"/>
                <a:sym typeface="Calibri"/>
              </a:rPr>
              <a:t>AIDS</a:t>
            </a:r>
            <a:r>
              <a:rPr b="1" lang="en-GB" sz="4500">
                <a:solidFill>
                  <a:srgbClr val="4F2F4F"/>
                </a:solidFill>
                <a:latin typeface="Calibri"/>
                <a:ea typeface="Calibri"/>
                <a:cs typeface="Calibri"/>
                <a:sym typeface="Calibri"/>
              </a:rPr>
              <a:t> &amp; HIV</a:t>
            </a:r>
            <a:endParaRPr b="1" sz="4500">
              <a:solidFill>
                <a:srgbClr val="4F2F4F"/>
              </a:solidFill>
              <a:latin typeface="Calibri"/>
              <a:ea typeface="Calibri"/>
              <a:cs typeface="Calibri"/>
              <a:sym typeface="Calibri"/>
            </a:endParaRPr>
          </a:p>
        </p:txBody>
      </p:sp>
      <p:sp>
        <p:nvSpPr>
          <p:cNvPr id="57" name="Google Shape;57;p13"/>
          <p:cNvSpPr txBox="1"/>
          <p:nvPr/>
        </p:nvSpPr>
        <p:spPr>
          <a:xfrm>
            <a:off x="1108719" y="5056575"/>
            <a:ext cx="5372100" cy="2313900"/>
          </a:xfrm>
          <a:prstGeom prst="rect">
            <a:avLst/>
          </a:prstGeom>
          <a:noFill/>
          <a:ln cap="flat" cmpd="sng" w="9525">
            <a:solidFill>
              <a:srgbClr val="C9A4C9"/>
            </a:solidFill>
            <a:prstDash val="lgDash"/>
            <a:round/>
            <a:headEnd len="sm" w="sm" type="none"/>
            <a:tailEnd len="sm" w="sm" type="none"/>
          </a:ln>
        </p:spPr>
        <p:txBody>
          <a:bodyPr anchorCtr="0" anchor="ctr" bIns="121950" lIns="121950" spcFirstLastPara="1" rIns="121950" wrap="square" tIns="121950">
            <a:noAutofit/>
          </a:bodyPr>
          <a:lstStyle/>
          <a:p>
            <a:pPr indent="-304800" lvl="0" marL="4572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HIV main structural components.</a:t>
            </a:r>
            <a:endParaRPr sz="1200">
              <a:solidFill>
                <a:schemeClr val="dk1"/>
              </a:solidFill>
              <a:latin typeface="Cabin"/>
              <a:ea typeface="Cabin"/>
              <a:cs typeface="Cabin"/>
              <a:sym typeface="Cabin"/>
            </a:endParaRPr>
          </a:p>
          <a:p>
            <a:pPr indent="-304800" lvl="0" marL="4572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Mode of transmission.</a:t>
            </a:r>
            <a:endParaRPr sz="1200">
              <a:solidFill>
                <a:schemeClr val="dk1"/>
              </a:solidFill>
              <a:latin typeface="Cabin"/>
              <a:ea typeface="Cabin"/>
              <a:cs typeface="Cabin"/>
              <a:sym typeface="Cabin"/>
            </a:endParaRPr>
          </a:p>
          <a:p>
            <a:pPr indent="-304800" lvl="0" marL="4572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Stages of HIV infection:</a:t>
            </a:r>
            <a:endParaRPr sz="1200">
              <a:solidFill>
                <a:schemeClr val="dk1"/>
              </a:solidFill>
              <a:latin typeface="Cabin"/>
              <a:ea typeface="Cabin"/>
              <a:cs typeface="Cabin"/>
              <a:sym typeface="Cabin"/>
            </a:endParaRPr>
          </a:p>
          <a:p>
            <a:pPr indent="-304800" lvl="1" marL="13716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Main clinical features of each stage of HIV infection. </a:t>
            </a:r>
            <a:endParaRPr sz="1200">
              <a:solidFill>
                <a:schemeClr val="dk1"/>
              </a:solidFill>
              <a:latin typeface="Cabin"/>
              <a:ea typeface="Cabin"/>
              <a:cs typeface="Cabin"/>
              <a:sym typeface="Cabin"/>
            </a:endParaRPr>
          </a:p>
          <a:p>
            <a:pPr indent="-304800" lvl="1" marL="13716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Serological profile during the stages of HIV infection.</a:t>
            </a:r>
            <a:endParaRPr sz="1200">
              <a:solidFill>
                <a:schemeClr val="dk1"/>
              </a:solidFill>
              <a:latin typeface="Cabin"/>
              <a:ea typeface="Cabin"/>
              <a:cs typeface="Cabin"/>
              <a:sym typeface="Cabin"/>
            </a:endParaRPr>
          </a:p>
          <a:p>
            <a:pPr indent="-304800" lvl="0" marL="4572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Diagnosis.</a:t>
            </a:r>
            <a:endParaRPr sz="1200">
              <a:solidFill>
                <a:schemeClr val="dk1"/>
              </a:solidFill>
              <a:latin typeface="Cabin"/>
              <a:ea typeface="Cabin"/>
              <a:cs typeface="Cabin"/>
              <a:sym typeface="Cabin"/>
            </a:endParaRPr>
          </a:p>
          <a:p>
            <a:pPr indent="-304800" lvl="0" marL="457200" rtl="0" algn="l">
              <a:lnSpc>
                <a:spcPct val="15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Management &amp; treatment.</a:t>
            </a:r>
            <a:endParaRPr sz="1200">
              <a:solidFill>
                <a:schemeClr val="dk1"/>
              </a:solidFill>
              <a:latin typeface="Cabin"/>
              <a:ea typeface="Cabin"/>
              <a:cs typeface="Cabin"/>
              <a:sym typeface="Cabin"/>
            </a:endParaRPr>
          </a:p>
        </p:txBody>
      </p:sp>
      <p:pic>
        <p:nvPicPr>
          <p:cNvPr id="58" name="Google Shape;58;p13"/>
          <p:cNvPicPr preferRelativeResize="0"/>
          <p:nvPr/>
        </p:nvPicPr>
        <p:blipFill rotWithShape="1">
          <a:blip r:embed="rId3">
            <a:alphaModFix/>
          </a:blip>
          <a:srcRect b="8839" l="11500" r="19137" t="28687"/>
          <a:stretch/>
        </p:blipFill>
        <p:spPr>
          <a:xfrm>
            <a:off x="4549577" y="9573601"/>
            <a:ext cx="1231924" cy="740175"/>
          </a:xfrm>
          <a:prstGeom prst="rect">
            <a:avLst/>
          </a:prstGeom>
          <a:noFill/>
          <a:ln>
            <a:noFill/>
          </a:ln>
        </p:spPr>
      </p:pic>
      <p:pic>
        <p:nvPicPr>
          <p:cNvPr id="59" name="Google Shape;59;p13"/>
          <p:cNvPicPr preferRelativeResize="0"/>
          <p:nvPr/>
        </p:nvPicPr>
        <p:blipFill>
          <a:blip r:embed="rId4">
            <a:alphaModFix/>
          </a:blip>
          <a:stretch>
            <a:fillRect/>
          </a:stretch>
        </p:blipFill>
        <p:spPr>
          <a:xfrm>
            <a:off x="3367877" y="9378989"/>
            <a:ext cx="839703" cy="1058449"/>
          </a:xfrm>
          <a:prstGeom prst="rect">
            <a:avLst/>
          </a:prstGeom>
          <a:noFill/>
          <a:ln>
            <a:noFill/>
          </a:ln>
        </p:spPr>
      </p:pic>
      <p:pic>
        <p:nvPicPr>
          <p:cNvPr id="60" name="Google Shape;60;p13"/>
          <p:cNvPicPr preferRelativeResize="0"/>
          <p:nvPr/>
        </p:nvPicPr>
        <p:blipFill>
          <a:blip r:embed="rId5">
            <a:alphaModFix/>
          </a:blip>
          <a:stretch>
            <a:fillRect/>
          </a:stretch>
        </p:blipFill>
        <p:spPr>
          <a:xfrm>
            <a:off x="2107152" y="9523861"/>
            <a:ext cx="839700" cy="839660"/>
          </a:xfrm>
          <a:prstGeom prst="rect">
            <a:avLst/>
          </a:prstGeom>
          <a:noFill/>
          <a:ln>
            <a:noFill/>
          </a:ln>
        </p:spPr>
      </p:pic>
      <p:sp>
        <p:nvSpPr>
          <p:cNvPr id="61" name="Google Shape;61;p13"/>
          <p:cNvSpPr/>
          <p:nvPr/>
        </p:nvSpPr>
        <p:spPr>
          <a:xfrm flipH="1" rot="10800000">
            <a:off x="404425" y="-5926"/>
            <a:ext cx="6829500" cy="412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62" name="Google Shape;62;p13">
            <a:hlinkClick r:id="rId6"/>
          </p:cNvPr>
          <p:cNvSpPr txBox="1"/>
          <p:nvPr/>
        </p:nvSpPr>
        <p:spPr>
          <a:xfrm>
            <a:off x="2281802" y="8697575"/>
            <a:ext cx="30771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C9A4C9"/>
                </a:solidFill>
                <a:uFill>
                  <a:noFill/>
                </a:uFill>
                <a:latin typeface="Calibri"/>
                <a:ea typeface="Calibri"/>
                <a:cs typeface="Calibri"/>
                <a:sym typeface="Calibri"/>
                <a:hlinkClick r:id="rId7"/>
              </a:rPr>
              <a:t>EDITING FILE</a:t>
            </a:r>
            <a:endParaRPr b="1" sz="1800">
              <a:solidFill>
                <a:srgbClr val="C9A4C9"/>
              </a:solidFill>
              <a:latin typeface="Calibri"/>
              <a:ea typeface="Calibri"/>
              <a:cs typeface="Calibri"/>
              <a:sym typeface="Calibri"/>
            </a:endParaRPr>
          </a:p>
        </p:txBody>
      </p:sp>
      <p:sp>
        <p:nvSpPr>
          <p:cNvPr id="63" name="Google Shape;63;p13"/>
          <p:cNvSpPr/>
          <p:nvPr/>
        </p:nvSpPr>
        <p:spPr>
          <a:xfrm flipH="1" rot="10800000">
            <a:off x="1110100" y="7417100"/>
            <a:ext cx="5368500" cy="856200"/>
          </a:xfrm>
          <a:prstGeom prst="snip2SameRect">
            <a:avLst>
              <a:gd fmla="val 16667" name="adj1"/>
              <a:gd fmla="val 0" name="adj2"/>
            </a:avLst>
          </a:prstGeom>
          <a:noFill/>
          <a:ln cap="flat" cmpd="sng" w="9525">
            <a:solidFill>
              <a:srgbClr val="C9A4C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4" name="Google Shape;64;p13"/>
          <p:cNvSpPr txBox="1"/>
          <p:nvPr/>
        </p:nvSpPr>
        <p:spPr>
          <a:xfrm>
            <a:off x="3158988" y="7417103"/>
            <a:ext cx="13227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0000"/>
                </a:solidFill>
                <a:latin typeface="Calibri"/>
                <a:ea typeface="Calibri"/>
                <a:cs typeface="Calibri"/>
                <a:sym typeface="Calibri"/>
              </a:rPr>
              <a:t>Color index</a:t>
            </a:r>
            <a:endParaRPr b="1">
              <a:solidFill>
                <a:srgbClr val="434343"/>
              </a:solidFill>
              <a:latin typeface="Calibri"/>
              <a:ea typeface="Calibri"/>
              <a:cs typeface="Calibri"/>
              <a:sym typeface="Calibri"/>
            </a:endParaRPr>
          </a:p>
        </p:txBody>
      </p:sp>
      <p:sp>
        <p:nvSpPr>
          <p:cNvPr id="65" name="Google Shape;65;p13"/>
          <p:cNvSpPr/>
          <p:nvPr/>
        </p:nvSpPr>
        <p:spPr>
          <a:xfrm>
            <a:off x="1301594" y="75024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CC0000"/>
              </a:buClr>
              <a:buSzPts val="1400"/>
              <a:buFont typeface="Calibri"/>
              <a:buChar char="●"/>
            </a:pPr>
            <a:r>
              <a:rPr b="1" lang="en-GB">
                <a:solidFill>
                  <a:srgbClr val="CC0000"/>
                </a:solidFill>
                <a:latin typeface="Calibri"/>
                <a:ea typeface="Calibri"/>
                <a:cs typeface="Calibri"/>
                <a:sym typeface="Calibri"/>
              </a:rPr>
              <a:t>Important</a:t>
            </a:r>
            <a:endParaRPr b="1">
              <a:solidFill>
                <a:srgbClr val="CC0000"/>
              </a:solidFill>
              <a:latin typeface="Calibri"/>
              <a:ea typeface="Calibri"/>
              <a:cs typeface="Calibri"/>
              <a:sym typeface="Calibri"/>
            </a:endParaRPr>
          </a:p>
        </p:txBody>
      </p:sp>
      <p:sp>
        <p:nvSpPr>
          <p:cNvPr id="66" name="Google Shape;66;p13"/>
          <p:cNvSpPr/>
          <p:nvPr/>
        </p:nvSpPr>
        <p:spPr>
          <a:xfrm>
            <a:off x="1301574" y="7876928"/>
            <a:ext cx="1857300" cy="2526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38761D"/>
              </a:buClr>
              <a:buSzPts val="1400"/>
              <a:buFont typeface="Calibri"/>
              <a:buChar char="●"/>
            </a:pPr>
            <a:r>
              <a:rPr b="1" lang="en-GB">
                <a:solidFill>
                  <a:srgbClr val="38761D"/>
                </a:solidFill>
                <a:latin typeface="Calibri"/>
                <a:ea typeface="Calibri"/>
                <a:cs typeface="Calibri"/>
                <a:sym typeface="Calibri"/>
              </a:rPr>
              <a:t>Doctors’ note</a:t>
            </a:r>
            <a:endParaRPr b="1">
              <a:solidFill>
                <a:srgbClr val="38761D"/>
              </a:solidFill>
              <a:latin typeface="Calibri"/>
              <a:ea typeface="Calibri"/>
              <a:cs typeface="Calibri"/>
              <a:sym typeface="Calibri"/>
            </a:endParaRPr>
          </a:p>
        </p:txBody>
      </p:sp>
      <p:sp>
        <p:nvSpPr>
          <p:cNvPr id="67" name="Google Shape;67;p13"/>
          <p:cNvSpPr/>
          <p:nvPr/>
        </p:nvSpPr>
        <p:spPr>
          <a:xfrm>
            <a:off x="4750176" y="7502425"/>
            <a:ext cx="17283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1155CC"/>
              </a:buClr>
              <a:buSzPts val="1400"/>
              <a:buFont typeface="Calibri"/>
              <a:buChar char="●"/>
            </a:pPr>
            <a:r>
              <a:rPr b="1" lang="en-GB">
                <a:solidFill>
                  <a:srgbClr val="1155CC"/>
                </a:solidFill>
                <a:latin typeface="Calibri"/>
                <a:ea typeface="Calibri"/>
                <a:cs typeface="Calibri"/>
                <a:sym typeface="Calibri"/>
              </a:rPr>
              <a:t>Boys’ slides</a:t>
            </a:r>
            <a:endParaRPr b="1">
              <a:solidFill>
                <a:srgbClr val="1155CC"/>
              </a:solidFill>
              <a:latin typeface="Calibri"/>
              <a:ea typeface="Calibri"/>
              <a:cs typeface="Calibri"/>
              <a:sym typeface="Calibri"/>
            </a:endParaRPr>
          </a:p>
        </p:txBody>
      </p:sp>
      <p:sp>
        <p:nvSpPr>
          <p:cNvPr id="68" name="Google Shape;68;p13"/>
          <p:cNvSpPr/>
          <p:nvPr/>
        </p:nvSpPr>
        <p:spPr>
          <a:xfrm>
            <a:off x="4750181" y="78769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C27BA0"/>
              </a:buClr>
              <a:buSzPts val="1400"/>
              <a:buFont typeface="Calibri"/>
              <a:buChar char="●"/>
            </a:pPr>
            <a:r>
              <a:rPr b="1" lang="en-GB">
                <a:solidFill>
                  <a:srgbClr val="C27BA0"/>
                </a:solidFill>
                <a:latin typeface="Calibri"/>
                <a:ea typeface="Calibri"/>
                <a:cs typeface="Calibri"/>
                <a:sym typeface="Calibri"/>
              </a:rPr>
              <a:t>Girls’ slides</a:t>
            </a:r>
            <a:endParaRPr b="1">
              <a:solidFill>
                <a:srgbClr val="C27BA0"/>
              </a:solidFill>
              <a:latin typeface="Calibri"/>
              <a:ea typeface="Calibri"/>
              <a:cs typeface="Calibri"/>
              <a:sym typeface="Calibri"/>
            </a:endParaRPr>
          </a:p>
        </p:txBody>
      </p:sp>
      <p:sp>
        <p:nvSpPr>
          <p:cNvPr id="69" name="Google Shape;69;p13"/>
          <p:cNvSpPr/>
          <p:nvPr/>
        </p:nvSpPr>
        <p:spPr>
          <a:xfrm>
            <a:off x="3025881" y="78769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999999"/>
              </a:buClr>
              <a:buSzPts val="1400"/>
              <a:buFont typeface="Calibri"/>
              <a:buChar char="●"/>
            </a:pPr>
            <a:r>
              <a:rPr b="1" lang="en-GB">
                <a:solidFill>
                  <a:srgbClr val="999999"/>
                </a:solidFill>
                <a:latin typeface="Calibri"/>
                <a:ea typeface="Calibri"/>
                <a:cs typeface="Calibri"/>
                <a:sym typeface="Calibri"/>
              </a:rPr>
              <a:t>Extra</a:t>
            </a:r>
            <a:endParaRPr b="1">
              <a:solidFill>
                <a:srgbClr val="999999"/>
              </a:solidFill>
              <a:latin typeface="Calibri"/>
              <a:ea typeface="Calibri"/>
              <a:cs typeface="Calibri"/>
              <a:sym typeface="Calibri"/>
            </a:endParaRPr>
          </a:p>
        </p:txBody>
      </p:sp>
      <p:pic>
        <p:nvPicPr>
          <p:cNvPr id="70" name="Google Shape;70;p13"/>
          <p:cNvPicPr preferRelativeResize="0"/>
          <p:nvPr/>
        </p:nvPicPr>
        <p:blipFill>
          <a:blip r:embed="rId8">
            <a:alphaModFix/>
          </a:blip>
          <a:stretch>
            <a:fillRect/>
          </a:stretch>
        </p:blipFill>
        <p:spPr>
          <a:xfrm>
            <a:off x="2423875" y="513012"/>
            <a:ext cx="2727700" cy="2727700"/>
          </a:xfrm>
          <a:prstGeom prst="rect">
            <a:avLst/>
          </a:prstGeom>
          <a:noFill/>
          <a:ln>
            <a:noFill/>
          </a:ln>
        </p:spPr>
      </p:pic>
      <p:sp>
        <p:nvSpPr>
          <p:cNvPr id="71" name="Google Shape;71;p13"/>
          <p:cNvSpPr/>
          <p:nvPr/>
        </p:nvSpPr>
        <p:spPr>
          <a:xfrm>
            <a:off x="3603500" y="1535058"/>
            <a:ext cx="839700" cy="85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3"/>
          <p:cNvPicPr preferRelativeResize="0"/>
          <p:nvPr/>
        </p:nvPicPr>
        <p:blipFill>
          <a:blip r:embed="rId9">
            <a:alphaModFix/>
          </a:blip>
          <a:stretch>
            <a:fillRect/>
          </a:stretch>
        </p:blipFill>
        <p:spPr>
          <a:xfrm flipH="1" rot="599488">
            <a:off x="3620756" y="1614050"/>
            <a:ext cx="994910" cy="96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4"/>
          <p:cNvSpPr/>
          <p:nvPr/>
        </p:nvSpPr>
        <p:spPr>
          <a:xfrm flipH="1">
            <a:off x="50" y="9663425"/>
            <a:ext cx="7589400" cy="10350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38761D"/>
                </a:solidFill>
                <a:latin typeface="Cabin"/>
                <a:ea typeface="Cabin"/>
                <a:cs typeface="Cabin"/>
                <a:sym typeface="Cabin"/>
              </a:rPr>
              <a:t>1- Associated with Human </a:t>
            </a:r>
            <a:r>
              <a:rPr lang="en-GB" sz="800">
                <a:solidFill>
                  <a:srgbClr val="38761D"/>
                </a:solidFill>
                <a:latin typeface="Cabin"/>
                <a:ea typeface="Cabin"/>
                <a:cs typeface="Cabin"/>
                <a:sym typeface="Cabin"/>
              </a:rPr>
              <a:t>herpesvirus</a:t>
            </a:r>
            <a:r>
              <a:rPr lang="en-GB" sz="800">
                <a:solidFill>
                  <a:srgbClr val="38761D"/>
                </a:solidFill>
                <a:latin typeface="Cabin"/>
                <a:ea typeface="Cabin"/>
                <a:cs typeface="Cabin"/>
                <a:sym typeface="Cabin"/>
              </a:rPr>
              <a:t> 8.</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2- Encodes for P17 matrix protein,P24 capsid protein and </a:t>
            </a:r>
            <a:r>
              <a:rPr lang="en-GB" sz="800">
                <a:solidFill>
                  <a:srgbClr val="38761D"/>
                </a:solidFill>
                <a:latin typeface="Cabin"/>
                <a:ea typeface="Cabin"/>
                <a:cs typeface="Cabin"/>
                <a:sym typeface="Cabin"/>
              </a:rPr>
              <a:t>nucleocapsid</a:t>
            </a:r>
            <a:r>
              <a:rPr lang="en-GB" sz="800">
                <a:solidFill>
                  <a:srgbClr val="38761D"/>
                </a:solidFill>
                <a:latin typeface="Cabin"/>
                <a:ea typeface="Cabin"/>
                <a:cs typeface="Cabin"/>
                <a:sym typeface="Cabin"/>
              </a:rPr>
              <a:t> protein </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3- Encodes for RT, integrase and protease </a:t>
            </a:r>
            <a:r>
              <a:rPr lang="en-GB" sz="800">
                <a:solidFill>
                  <a:srgbClr val="38761D"/>
                </a:solidFill>
                <a:latin typeface="Cabin"/>
                <a:ea typeface="Cabin"/>
                <a:cs typeface="Cabin"/>
                <a:sym typeface="Cabin"/>
              </a:rPr>
              <a:t>enzymes</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4- Encodes for gp120 &amp; gp41 glycoproteins.</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5- Play  a major role in invasion and replication.</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6-Reason why HIV also infects macrophages and dendritic cells is because they express the same receptor as CD4+ cells.</a:t>
            </a:r>
            <a:endParaRPr sz="800">
              <a:solidFill>
                <a:srgbClr val="38761D"/>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rgbClr val="CC0000"/>
                </a:solidFill>
                <a:latin typeface="Cabin"/>
                <a:ea typeface="Cabin"/>
                <a:cs typeface="Cabin"/>
                <a:sym typeface="Cabin"/>
              </a:rPr>
              <a:t>-According to Dr.Mona we just need to memorize glycoprotein (gp120), capsid (p24) and the 3 enzymes are VERY important you must memorize the name and their function, however for HIV genome no need to memorize names.</a:t>
            </a:r>
            <a:endParaRPr sz="800">
              <a:solidFill>
                <a:srgbClr val="38761D"/>
              </a:solidFill>
              <a:latin typeface="Cabin"/>
              <a:ea typeface="Cabin"/>
              <a:cs typeface="Cabin"/>
              <a:sym typeface="Cabin"/>
            </a:endParaRPr>
          </a:p>
        </p:txBody>
      </p:sp>
      <p:sp>
        <p:nvSpPr>
          <p:cNvPr id="78" name="Google Shape;78;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79" name="Google Shape;79;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cxnSp>
        <p:nvCxnSpPr>
          <p:cNvPr id="80" name="Google Shape;80;p14"/>
          <p:cNvCxnSpPr/>
          <p:nvPr/>
        </p:nvCxnSpPr>
        <p:spPr>
          <a:xfrm>
            <a:off x="533763" y="583125"/>
            <a:ext cx="6522000" cy="0"/>
          </a:xfrm>
          <a:prstGeom prst="straightConnector1">
            <a:avLst/>
          </a:prstGeom>
          <a:noFill/>
          <a:ln cap="flat" cmpd="sng" w="28575">
            <a:solidFill>
              <a:srgbClr val="4F2F4F"/>
            </a:solidFill>
            <a:prstDash val="solid"/>
            <a:round/>
            <a:headEnd len="med" w="med" type="oval"/>
            <a:tailEnd len="med" w="med" type="oval"/>
          </a:ln>
        </p:spPr>
      </p:cxnSp>
      <p:sp>
        <p:nvSpPr>
          <p:cNvPr id="81" name="Google Shape;81;p14"/>
          <p:cNvSpPr txBox="1"/>
          <p:nvPr/>
        </p:nvSpPr>
        <p:spPr>
          <a:xfrm>
            <a:off x="19050" y="114300"/>
            <a:ext cx="75894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000">
                <a:solidFill>
                  <a:srgbClr val="4F2F4F"/>
                </a:solidFill>
                <a:latin typeface="Cabin"/>
                <a:ea typeface="Cabin"/>
                <a:cs typeface="Cabin"/>
                <a:sym typeface="Cabin"/>
              </a:rPr>
              <a:t>Introduction, Characteristics &amp;</a:t>
            </a:r>
            <a:r>
              <a:rPr b="1" lang="en-GB" sz="2000">
                <a:solidFill>
                  <a:srgbClr val="741B47"/>
                </a:solidFill>
                <a:latin typeface="Cabin"/>
                <a:ea typeface="Cabin"/>
                <a:cs typeface="Cabin"/>
                <a:sym typeface="Cabin"/>
              </a:rPr>
              <a:t> </a:t>
            </a:r>
            <a:r>
              <a:rPr b="1" lang="en-GB" sz="2000">
                <a:solidFill>
                  <a:srgbClr val="38761D"/>
                </a:solidFill>
                <a:latin typeface="Cabin"/>
                <a:ea typeface="Cabin"/>
                <a:cs typeface="Cabin"/>
                <a:sym typeface="Cabin"/>
              </a:rPr>
              <a:t>Pathophysiology of HIV</a:t>
            </a:r>
            <a:endParaRPr b="1" sz="2000">
              <a:solidFill>
                <a:srgbClr val="38761D"/>
              </a:solidFill>
              <a:latin typeface="Cabin"/>
              <a:ea typeface="Cabin"/>
              <a:cs typeface="Cabin"/>
              <a:sym typeface="Cabin"/>
            </a:endParaRPr>
          </a:p>
        </p:txBody>
      </p:sp>
      <p:sp>
        <p:nvSpPr>
          <p:cNvPr id="82" name="Google Shape;82;p14"/>
          <p:cNvSpPr txBox="1"/>
          <p:nvPr/>
        </p:nvSpPr>
        <p:spPr>
          <a:xfrm>
            <a:off x="330000" y="3282376"/>
            <a:ext cx="5493600" cy="4325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Characteristics of HIV:</a:t>
            </a:r>
            <a:endParaRPr b="1" sz="2000">
              <a:solidFill>
                <a:srgbClr val="4F2F4F"/>
              </a:solidFill>
              <a:latin typeface="Cabin"/>
              <a:ea typeface="Cabin"/>
              <a:cs typeface="Cabin"/>
              <a:sym typeface="Cabin"/>
            </a:endParaRPr>
          </a:p>
          <a:p>
            <a:pPr indent="0" lvl="0" marL="0" rtl="0" algn="l">
              <a:lnSpc>
                <a:spcPct val="115000"/>
              </a:lnSpc>
              <a:spcBef>
                <a:spcPts val="0"/>
              </a:spcBef>
              <a:spcAft>
                <a:spcPts val="0"/>
              </a:spcAft>
              <a:buNone/>
            </a:pPr>
            <a:r>
              <a:t/>
            </a:r>
            <a:endParaRPr b="1" sz="300">
              <a:solidFill>
                <a:srgbClr val="741B47"/>
              </a:solidFill>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en-GB">
                <a:latin typeface="Cabin"/>
                <a:ea typeface="Cabin"/>
                <a:cs typeface="Cabin"/>
                <a:sym typeface="Cabin"/>
              </a:rPr>
              <a:t>Family: </a:t>
            </a:r>
            <a:r>
              <a:rPr b="1" lang="en-GB">
                <a:latin typeface="Cabin"/>
                <a:ea typeface="Cabin"/>
                <a:cs typeface="Cabin"/>
                <a:sym typeface="Cabin"/>
              </a:rPr>
              <a:t>Retroviridae</a:t>
            </a:r>
            <a:r>
              <a:rPr lang="en-GB">
                <a:latin typeface="Cabin"/>
                <a:ea typeface="Cabin"/>
                <a:cs typeface="Cabin"/>
                <a:sym typeface="Cabin"/>
              </a:rPr>
              <a:t>.</a:t>
            </a:r>
            <a:endParaRPr>
              <a:latin typeface="Cabin"/>
              <a:ea typeface="Cabin"/>
              <a:cs typeface="Cabin"/>
              <a:sym typeface="Cabin"/>
            </a:endParaRPr>
          </a:p>
          <a:p>
            <a:pPr indent="0" lvl="0" marL="0" rtl="0" algn="l">
              <a:lnSpc>
                <a:spcPct val="115000"/>
              </a:lnSpc>
              <a:spcBef>
                <a:spcPts val="0"/>
              </a:spcBef>
              <a:spcAft>
                <a:spcPts val="0"/>
              </a:spcAft>
              <a:buNone/>
            </a:pPr>
            <a:r>
              <a:t/>
            </a:r>
            <a:endParaRPr sz="300">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en-GB">
                <a:latin typeface="Cabin"/>
                <a:ea typeface="Cabin"/>
                <a:cs typeface="Cabin"/>
                <a:sym typeface="Cabin"/>
              </a:rPr>
              <a:t>Virion consist of:</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Glycoprotein envelope (</a:t>
            </a:r>
            <a:r>
              <a:rPr lang="en-GB">
                <a:solidFill>
                  <a:srgbClr val="38761D"/>
                </a:solidFill>
                <a:latin typeface="Cabin"/>
                <a:ea typeface="Cabin"/>
                <a:cs typeface="Cabin"/>
                <a:sym typeface="Cabin"/>
              </a:rPr>
              <a:t>surface</a:t>
            </a:r>
            <a:r>
              <a:rPr lang="en-GB">
                <a:latin typeface="Cabin"/>
                <a:ea typeface="Cabin"/>
                <a:cs typeface="Cabin"/>
                <a:sym typeface="Cabin"/>
              </a:rPr>
              <a:t> </a:t>
            </a:r>
            <a:r>
              <a:rPr lang="en-GB">
                <a:solidFill>
                  <a:srgbClr val="CC0000"/>
                </a:solidFill>
                <a:latin typeface="Cabin"/>
                <a:ea typeface="Cabin"/>
                <a:cs typeface="Cabin"/>
                <a:sym typeface="Cabin"/>
              </a:rPr>
              <a:t>gp120 &amp;</a:t>
            </a:r>
            <a:r>
              <a:rPr lang="en-GB">
                <a:latin typeface="Cabin"/>
                <a:ea typeface="Cabin"/>
                <a:cs typeface="Cabin"/>
                <a:sym typeface="Cabin"/>
              </a:rPr>
              <a:t> </a:t>
            </a:r>
            <a:r>
              <a:rPr lang="en-GB">
                <a:solidFill>
                  <a:srgbClr val="38761D"/>
                </a:solidFill>
                <a:latin typeface="Cabin"/>
                <a:ea typeface="Cabin"/>
                <a:cs typeface="Cabin"/>
                <a:sym typeface="Cabin"/>
              </a:rPr>
              <a:t>Transmembrane</a:t>
            </a:r>
            <a:r>
              <a:rPr lang="en-GB">
                <a:latin typeface="Cabin"/>
                <a:ea typeface="Cabin"/>
                <a:cs typeface="Cabin"/>
                <a:sym typeface="Cabin"/>
              </a:rPr>
              <a:t> </a:t>
            </a:r>
            <a:r>
              <a:rPr lang="en-GB">
                <a:solidFill>
                  <a:srgbClr val="CC0000"/>
                </a:solidFill>
                <a:latin typeface="Cabin"/>
                <a:ea typeface="Cabin"/>
                <a:cs typeface="Cabin"/>
                <a:sym typeface="Cabin"/>
              </a:rPr>
              <a:t>gp41</a:t>
            </a:r>
            <a:r>
              <a:rPr lang="en-GB">
                <a:latin typeface="Cabin"/>
                <a:ea typeface="Cabin"/>
                <a:cs typeface="Cabin"/>
                <a:sym typeface="Cabin"/>
              </a:rPr>
              <a:t> </a:t>
            </a:r>
            <a:r>
              <a:rPr lang="en-GB">
                <a:solidFill>
                  <a:srgbClr val="38761D"/>
                </a:solidFill>
                <a:latin typeface="Cabin"/>
                <a:ea typeface="Cabin"/>
                <a:cs typeface="Cabin"/>
                <a:sym typeface="Cabin"/>
              </a:rPr>
              <a:t>glycoproteins</a:t>
            </a:r>
            <a:r>
              <a:rPr lang="en-GB">
                <a:latin typeface="Cabin"/>
                <a:ea typeface="Cabin"/>
                <a:cs typeface="Cabin"/>
                <a:sym typeface="Cabin"/>
              </a:rPr>
              <a:t>).</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Matrix layer (p17) .</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Capsid (p24).</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Two copies of ss-RNA.</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 Enzymes: </a:t>
            </a:r>
            <a:endParaRPr>
              <a:latin typeface="Cabin"/>
              <a:ea typeface="Cabin"/>
              <a:cs typeface="Cabin"/>
              <a:sym typeface="Cabin"/>
            </a:endParaRPr>
          </a:p>
          <a:p>
            <a:pPr indent="-317500" lvl="0" marL="1371600" rtl="0" algn="l">
              <a:lnSpc>
                <a:spcPct val="100000"/>
              </a:lnSpc>
              <a:spcBef>
                <a:spcPts val="0"/>
              </a:spcBef>
              <a:spcAft>
                <a:spcPts val="0"/>
              </a:spcAft>
              <a:buSzPts val="1400"/>
              <a:buFont typeface="Cabin"/>
              <a:buChar char="-"/>
            </a:pPr>
            <a:r>
              <a:rPr b="1" lang="en-GB">
                <a:solidFill>
                  <a:srgbClr val="CC0000"/>
                </a:solidFill>
                <a:latin typeface="Cabin"/>
                <a:ea typeface="Cabin"/>
                <a:cs typeface="Cabin"/>
                <a:sym typeface="Cabin"/>
              </a:rPr>
              <a:t>Reverse transcriptase</a:t>
            </a:r>
            <a:r>
              <a:rPr lang="en-GB">
                <a:solidFill>
                  <a:srgbClr val="CC0000"/>
                </a:solidFill>
                <a:latin typeface="Cabin"/>
                <a:ea typeface="Cabin"/>
                <a:cs typeface="Cabin"/>
                <a:sym typeface="Cabin"/>
              </a:rPr>
              <a:t>:</a:t>
            </a:r>
            <a:r>
              <a:rPr lang="en-GB">
                <a:latin typeface="Cabin"/>
                <a:ea typeface="Cabin"/>
                <a:cs typeface="Cabin"/>
                <a:sym typeface="Cabin"/>
              </a:rPr>
              <a:t> </a:t>
            </a:r>
            <a:r>
              <a:rPr lang="en-GB" sz="1200">
                <a:latin typeface="Cabin"/>
                <a:ea typeface="Cabin"/>
                <a:cs typeface="Cabin"/>
                <a:sym typeface="Cabin"/>
              </a:rPr>
              <a:t>converts viral RNA into DNA.</a:t>
            </a:r>
            <a:endParaRPr sz="1200">
              <a:latin typeface="Cabin"/>
              <a:ea typeface="Cabin"/>
              <a:cs typeface="Cabin"/>
              <a:sym typeface="Cabin"/>
            </a:endParaRPr>
          </a:p>
          <a:p>
            <a:pPr indent="-317500" lvl="0" marL="1371600" rtl="0" algn="l">
              <a:lnSpc>
                <a:spcPct val="100000"/>
              </a:lnSpc>
              <a:spcBef>
                <a:spcPts val="0"/>
              </a:spcBef>
              <a:spcAft>
                <a:spcPts val="0"/>
              </a:spcAft>
              <a:buSzPts val="1400"/>
              <a:buFont typeface="Cabin"/>
              <a:buChar char="-"/>
            </a:pPr>
            <a:r>
              <a:rPr b="1" lang="en-GB">
                <a:solidFill>
                  <a:srgbClr val="CC0000"/>
                </a:solidFill>
                <a:latin typeface="Cabin"/>
                <a:ea typeface="Cabin"/>
                <a:cs typeface="Cabin"/>
                <a:sym typeface="Cabin"/>
              </a:rPr>
              <a:t>Integrase</a:t>
            </a:r>
            <a:r>
              <a:rPr lang="en-GB">
                <a:solidFill>
                  <a:srgbClr val="CC0000"/>
                </a:solidFill>
                <a:latin typeface="Cabin"/>
                <a:ea typeface="Cabin"/>
                <a:cs typeface="Cabin"/>
                <a:sym typeface="Cabin"/>
              </a:rPr>
              <a:t>:</a:t>
            </a:r>
            <a:r>
              <a:rPr lang="en-GB">
                <a:latin typeface="Cabin"/>
                <a:ea typeface="Cabin"/>
                <a:cs typeface="Cabin"/>
                <a:sym typeface="Cabin"/>
              </a:rPr>
              <a:t> </a:t>
            </a:r>
            <a:r>
              <a:rPr lang="en-GB" sz="1200">
                <a:latin typeface="Cabin"/>
                <a:ea typeface="Cabin"/>
                <a:cs typeface="Cabin"/>
                <a:sym typeface="Cabin"/>
              </a:rPr>
              <a:t>integrates viral DNA with host DNA </a:t>
            </a:r>
            <a:r>
              <a:rPr lang="en-GB" sz="1200">
                <a:solidFill>
                  <a:srgbClr val="CC0000"/>
                </a:solidFill>
                <a:latin typeface="Cabin"/>
                <a:ea typeface="Cabin"/>
                <a:cs typeface="Cabin"/>
                <a:sym typeface="Cabin"/>
              </a:rPr>
              <a:t>(provirus)</a:t>
            </a:r>
            <a:r>
              <a:rPr lang="en-GB" sz="1200">
                <a:latin typeface="Cabin"/>
                <a:ea typeface="Cabin"/>
                <a:cs typeface="Cabin"/>
                <a:sym typeface="Cabin"/>
              </a:rPr>
              <a:t>, persisting infection.</a:t>
            </a:r>
            <a:endParaRPr sz="1200">
              <a:latin typeface="Cabin"/>
              <a:ea typeface="Cabin"/>
              <a:cs typeface="Cabin"/>
              <a:sym typeface="Cabin"/>
            </a:endParaRPr>
          </a:p>
          <a:p>
            <a:pPr indent="-317500" lvl="0" marL="1371600" rtl="0" algn="l">
              <a:lnSpc>
                <a:spcPct val="100000"/>
              </a:lnSpc>
              <a:spcBef>
                <a:spcPts val="0"/>
              </a:spcBef>
              <a:spcAft>
                <a:spcPts val="0"/>
              </a:spcAft>
              <a:buSzPts val="1400"/>
              <a:buFont typeface="Cabin"/>
              <a:buChar char="-"/>
            </a:pPr>
            <a:r>
              <a:rPr b="1" lang="en-GB">
                <a:latin typeface="Cabin"/>
                <a:ea typeface="Cabin"/>
                <a:cs typeface="Cabin"/>
                <a:sym typeface="Cabin"/>
              </a:rPr>
              <a:t>Protease</a:t>
            </a:r>
            <a:r>
              <a:rPr lang="en-GB">
                <a:latin typeface="Cabin"/>
                <a:ea typeface="Cabin"/>
                <a:cs typeface="Cabin"/>
                <a:sym typeface="Cabin"/>
              </a:rPr>
              <a:t>: </a:t>
            </a:r>
            <a:r>
              <a:rPr lang="en-GB" sz="1200">
                <a:latin typeface="Cabin"/>
                <a:ea typeface="Cabin"/>
                <a:cs typeface="Cabin"/>
                <a:sym typeface="Cabin"/>
              </a:rPr>
              <a:t>viral protein maturation</a:t>
            </a:r>
            <a:r>
              <a:rPr lang="en-GB">
                <a:latin typeface="Cabin"/>
                <a:ea typeface="Cabin"/>
                <a:cs typeface="Cabin"/>
                <a:sym typeface="Cabin"/>
              </a:rPr>
              <a:t>. </a:t>
            </a:r>
            <a:endParaRPr sz="500">
              <a:latin typeface="Cabin"/>
              <a:ea typeface="Cabin"/>
              <a:cs typeface="Cabin"/>
              <a:sym typeface="Cabin"/>
            </a:endParaRPr>
          </a:p>
          <a:p>
            <a:pPr indent="0" lvl="0" marL="0" rtl="0" algn="l">
              <a:lnSpc>
                <a:spcPct val="100000"/>
              </a:lnSpc>
              <a:spcBef>
                <a:spcPts val="0"/>
              </a:spcBef>
              <a:spcAft>
                <a:spcPts val="0"/>
              </a:spcAft>
              <a:buNone/>
            </a:pPr>
            <a:r>
              <a:t/>
            </a:r>
            <a:endParaRPr sz="500">
              <a:latin typeface="Cabin"/>
              <a:ea typeface="Cabin"/>
              <a:cs typeface="Cabin"/>
              <a:sym typeface="Cabin"/>
            </a:endParaRPr>
          </a:p>
          <a:p>
            <a:pPr indent="-330200" lvl="0" marL="457200" marR="0" rtl="0" algn="l">
              <a:lnSpc>
                <a:spcPct val="115000"/>
              </a:lnSpc>
              <a:spcBef>
                <a:spcPts val="0"/>
              </a:spcBef>
              <a:spcAft>
                <a:spcPts val="0"/>
              </a:spcAft>
              <a:buClr>
                <a:schemeClr val="dk1"/>
              </a:buClr>
              <a:buSzPts val="1600"/>
              <a:buFont typeface="Cabin"/>
              <a:buChar char="○"/>
            </a:pPr>
            <a:r>
              <a:rPr b="1" lang="en-GB" sz="1600">
                <a:solidFill>
                  <a:schemeClr val="dk1"/>
                </a:solidFill>
                <a:latin typeface="Cabin"/>
                <a:ea typeface="Cabin"/>
                <a:cs typeface="Cabin"/>
                <a:sym typeface="Cabin"/>
              </a:rPr>
              <a:t>HIV genome:</a:t>
            </a:r>
            <a:endParaRPr>
              <a:latin typeface="Cabin"/>
              <a:ea typeface="Cabin"/>
              <a:cs typeface="Cabin"/>
              <a:sym typeface="Cabin"/>
            </a:endParaRPr>
          </a:p>
          <a:p>
            <a:pPr indent="-317500" lvl="0" marL="914400" marR="0" rtl="0" algn="l">
              <a:lnSpc>
                <a:spcPct val="100000"/>
              </a:lnSpc>
              <a:spcBef>
                <a:spcPts val="0"/>
              </a:spcBef>
              <a:spcAft>
                <a:spcPts val="0"/>
              </a:spcAft>
              <a:buSzPts val="1400"/>
              <a:buFont typeface="Cabin"/>
              <a:buChar char="▻"/>
            </a:pPr>
            <a:r>
              <a:rPr lang="en-GB">
                <a:latin typeface="Cabin"/>
                <a:ea typeface="Cabin"/>
                <a:cs typeface="Cabin"/>
                <a:sym typeface="Cabin"/>
              </a:rPr>
              <a:t>The</a:t>
            </a:r>
            <a:r>
              <a:rPr lang="en-GB" sz="1200">
                <a:solidFill>
                  <a:schemeClr val="dk1"/>
                </a:solidFill>
                <a:latin typeface="Cabin"/>
                <a:ea typeface="Cabin"/>
                <a:cs typeface="Cabin"/>
                <a:sym typeface="Cabin"/>
              </a:rPr>
              <a:t> genome consists of 9 genes:</a:t>
            </a:r>
            <a:endParaRPr sz="1200">
              <a:solidFill>
                <a:schemeClr val="dk1"/>
              </a:solidFill>
              <a:latin typeface="Cabin"/>
              <a:ea typeface="Cabin"/>
              <a:cs typeface="Cabin"/>
              <a:sym typeface="Cabin"/>
            </a:endParaRPr>
          </a:p>
          <a:p>
            <a:pPr indent="-317500" lvl="1" marL="1371600" marR="0" rtl="0" algn="l">
              <a:lnSpc>
                <a:spcPct val="100000"/>
              </a:lnSpc>
              <a:spcBef>
                <a:spcPts val="0"/>
              </a:spcBef>
              <a:spcAft>
                <a:spcPts val="0"/>
              </a:spcAft>
              <a:buSzPts val="1400"/>
              <a:buFont typeface="Cabin"/>
              <a:buChar char="-"/>
            </a:pPr>
            <a:r>
              <a:rPr lang="en-GB">
                <a:latin typeface="Cabin"/>
                <a:ea typeface="Cabin"/>
                <a:cs typeface="Cabin"/>
                <a:sym typeface="Cabin"/>
              </a:rPr>
              <a:t>3</a:t>
            </a:r>
            <a:r>
              <a:rPr lang="en-GB" sz="1200">
                <a:solidFill>
                  <a:schemeClr val="dk1"/>
                </a:solidFill>
                <a:latin typeface="Cabin"/>
                <a:ea typeface="Cabin"/>
                <a:cs typeface="Cabin"/>
                <a:sym typeface="Cabin"/>
              </a:rPr>
              <a:t> structural genes (gag</a:t>
            </a:r>
            <a:r>
              <a:rPr baseline="30000" lang="en-GB" sz="1200">
                <a:solidFill>
                  <a:schemeClr val="dk1"/>
                </a:solidFill>
                <a:latin typeface="Cabin"/>
                <a:ea typeface="Cabin"/>
                <a:cs typeface="Cabin"/>
                <a:sym typeface="Cabin"/>
              </a:rPr>
              <a:t>2</a:t>
            </a:r>
            <a:r>
              <a:rPr lang="en-GB" sz="1200">
                <a:solidFill>
                  <a:schemeClr val="dk1"/>
                </a:solidFill>
                <a:latin typeface="Cabin"/>
                <a:ea typeface="Cabin"/>
                <a:cs typeface="Cabin"/>
                <a:sym typeface="Cabin"/>
              </a:rPr>
              <a:t>, pol</a:t>
            </a:r>
            <a:r>
              <a:rPr baseline="30000" lang="en-GB" sz="1200">
                <a:solidFill>
                  <a:schemeClr val="dk1"/>
                </a:solidFill>
                <a:latin typeface="Cabin"/>
                <a:ea typeface="Cabin"/>
                <a:cs typeface="Cabin"/>
                <a:sym typeface="Cabin"/>
              </a:rPr>
              <a:t>3</a:t>
            </a:r>
            <a:r>
              <a:rPr lang="en-GB" sz="1200">
                <a:solidFill>
                  <a:schemeClr val="dk1"/>
                </a:solidFill>
                <a:latin typeface="Cabin"/>
                <a:ea typeface="Cabin"/>
                <a:cs typeface="Cabin"/>
                <a:sym typeface="Cabin"/>
              </a:rPr>
              <a:t>, env</a:t>
            </a:r>
            <a:r>
              <a:rPr baseline="30000" lang="en-GB" sz="1200">
                <a:solidFill>
                  <a:schemeClr val="dk1"/>
                </a:solidFill>
                <a:latin typeface="Cabin"/>
                <a:ea typeface="Cabin"/>
                <a:cs typeface="Cabin"/>
                <a:sym typeface="Cabin"/>
              </a:rPr>
              <a:t>4</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317500" lvl="1" marL="1371600" marR="0" rtl="0" algn="l">
              <a:lnSpc>
                <a:spcPct val="100000"/>
              </a:lnSpc>
              <a:spcBef>
                <a:spcPts val="0"/>
              </a:spcBef>
              <a:spcAft>
                <a:spcPts val="0"/>
              </a:spcAft>
              <a:buSzPts val="1400"/>
              <a:buFont typeface="Cabin"/>
              <a:buChar char="-"/>
            </a:pPr>
            <a:r>
              <a:rPr lang="en-GB" sz="1200">
                <a:solidFill>
                  <a:schemeClr val="dk1"/>
                </a:solidFill>
                <a:latin typeface="Cabin"/>
                <a:ea typeface="Cabin"/>
                <a:cs typeface="Cabin"/>
                <a:sym typeface="Cabin"/>
              </a:rPr>
              <a:t>6 non-structural genes (tat, nef, rev, vif, vpr, vpu).</a:t>
            </a:r>
            <a:r>
              <a:rPr baseline="30000" lang="en-GB" sz="1200">
                <a:solidFill>
                  <a:schemeClr val="dk1"/>
                </a:solidFill>
                <a:latin typeface="Cabin"/>
                <a:ea typeface="Cabin"/>
                <a:cs typeface="Cabin"/>
                <a:sym typeface="Cabin"/>
              </a:rPr>
              <a:t>5</a:t>
            </a:r>
            <a:endParaRPr baseline="30000" sz="1200">
              <a:solidFill>
                <a:schemeClr val="dk1"/>
              </a:solidFill>
              <a:latin typeface="Cabin"/>
              <a:ea typeface="Cabin"/>
              <a:cs typeface="Cabin"/>
              <a:sym typeface="Cabin"/>
            </a:endParaRPr>
          </a:p>
        </p:txBody>
      </p:sp>
      <p:pic>
        <p:nvPicPr>
          <p:cNvPr id="83" name="Google Shape;83;p14"/>
          <p:cNvPicPr preferRelativeResize="0"/>
          <p:nvPr/>
        </p:nvPicPr>
        <p:blipFill>
          <a:blip r:embed="rId3">
            <a:alphaModFix/>
          </a:blip>
          <a:stretch>
            <a:fillRect/>
          </a:stretch>
        </p:blipFill>
        <p:spPr>
          <a:xfrm>
            <a:off x="5803692" y="3453912"/>
            <a:ext cx="1455768" cy="1156802"/>
          </a:xfrm>
          <a:prstGeom prst="rect">
            <a:avLst/>
          </a:prstGeom>
          <a:noFill/>
          <a:ln cap="flat" cmpd="sng" w="19050">
            <a:solidFill>
              <a:srgbClr val="4F2F4F"/>
            </a:solidFill>
            <a:prstDash val="solid"/>
            <a:round/>
            <a:headEnd len="sm" w="sm" type="none"/>
            <a:tailEnd len="sm" w="sm" type="none"/>
          </a:ln>
        </p:spPr>
      </p:pic>
      <p:pic>
        <p:nvPicPr>
          <p:cNvPr id="84" name="Google Shape;84;p14"/>
          <p:cNvPicPr preferRelativeResize="0"/>
          <p:nvPr/>
        </p:nvPicPr>
        <p:blipFill>
          <a:blip r:embed="rId4">
            <a:alphaModFix/>
          </a:blip>
          <a:stretch>
            <a:fillRect/>
          </a:stretch>
        </p:blipFill>
        <p:spPr>
          <a:xfrm>
            <a:off x="5803757" y="4726613"/>
            <a:ext cx="1455767" cy="1378449"/>
          </a:xfrm>
          <a:prstGeom prst="rect">
            <a:avLst/>
          </a:prstGeom>
          <a:noFill/>
          <a:ln cap="flat" cmpd="sng" w="19050">
            <a:solidFill>
              <a:srgbClr val="4F2F4F"/>
            </a:solidFill>
            <a:prstDash val="solid"/>
            <a:round/>
            <a:headEnd len="sm" w="sm" type="none"/>
            <a:tailEnd len="sm" w="sm" type="none"/>
          </a:ln>
        </p:spPr>
      </p:pic>
      <p:pic>
        <p:nvPicPr>
          <p:cNvPr id="85" name="Google Shape;85;p14"/>
          <p:cNvPicPr preferRelativeResize="0"/>
          <p:nvPr/>
        </p:nvPicPr>
        <p:blipFill>
          <a:blip r:embed="rId5">
            <a:alphaModFix/>
          </a:blip>
          <a:stretch>
            <a:fillRect/>
          </a:stretch>
        </p:blipFill>
        <p:spPr>
          <a:xfrm>
            <a:off x="5516525" y="6357174"/>
            <a:ext cx="1743001" cy="1034900"/>
          </a:xfrm>
          <a:prstGeom prst="rect">
            <a:avLst/>
          </a:prstGeom>
          <a:noFill/>
          <a:ln cap="flat" cmpd="sng" w="19050">
            <a:solidFill>
              <a:srgbClr val="4F2F4F"/>
            </a:solidFill>
            <a:prstDash val="solid"/>
            <a:round/>
            <a:headEnd len="sm" w="sm" type="none"/>
            <a:tailEnd len="sm" w="sm" type="none"/>
          </a:ln>
        </p:spPr>
      </p:pic>
      <p:sp>
        <p:nvSpPr>
          <p:cNvPr id="86" name="Google Shape;86;p14"/>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87" name="Google Shape;87;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88" name="Google Shape;88;p14"/>
          <p:cNvSpPr/>
          <p:nvPr/>
        </p:nvSpPr>
        <p:spPr>
          <a:xfrm>
            <a:off x="342825" y="7607800"/>
            <a:ext cx="6901800" cy="1875300"/>
          </a:xfrm>
          <a:prstGeom prst="snip1Rect">
            <a:avLst>
              <a:gd fmla="val 16594" name="adj"/>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4"/>
          <p:cNvPicPr preferRelativeResize="0"/>
          <p:nvPr/>
        </p:nvPicPr>
        <p:blipFill rotWithShape="1">
          <a:blip r:embed="rId6">
            <a:alphaModFix/>
          </a:blip>
          <a:srcRect b="14374" l="23539" r="24951" t="29868"/>
          <a:stretch/>
        </p:blipFill>
        <p:spPr>
          <a:xfrm>
            <a:off x="4765863" y="7616195"/>
            <a:ext cx="2468100" cy="1854600"/>
          </a:xfrm>
          <a:prstGeom prst="snip1Rect">
            <a:avLst>
              <a:gd fmla="val 16667" name="adj"/>
            </a:avLst>
          </a:prstGeom>
          <a:noFill/>
          <a:ln cap="flat" cmpd="sng" w="19050">
            <a:solidFill>
              <a:srgbClr val="38761D"/>
            </a:solidFill>
            <a:prstDash val="solid"/>
            <a:round/>
            <a:headEnd len="sm" w="sm" type="none"/>
            <a:tailEnd len="sm" w="sm" type="none"/>
          </a:ln>
        </p:spPr>
      </p:pic>
      <p:sp>
        <p:nvSpPr>
          <p:cNvPr id="90" name="Google Shape;90;p14"/>
          <p:cNvSpPr txBox="1"/>
          <p:nvPr/>
        </p:nvSpPr>
        <p:spPr>
          <a:xfrm>
            <a:off x="342825" y="7617975"/>
            <a:ext cx="4489500" cy="185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38761D"/>
                </a:solidFill>
                <a:latin typeface="Cabin"/>
                <a:ea typeface="Cabin"/>
                <a:cs typeface="Cabin"/>
                <a:sym typeface="Cabin"/>
              </a:rPr>
              <a:t>L</a:t>
            </a:r>
            <a:r>
              <a:rPr b="1" lang="en-GB">
                <a:solidFill>
                  <a:srgbClr val="38761D"/>
                </a:solidFill>
                <a:latin typeface="Cabin"/>
                <a:ea typeface="Cabin"/>
                <a:cs typeface="Cabin"/>
                <a:sym typeface="Cabin"/>
              </a:rPr>
              <a:t>ife cycle </a:t>
            </a:r>
            <a:r>
              <a:rPr b="1" lang="en-GB">
                <a:solidFill>
                  <a:srgbClr val="38761D"/>
                </a:solidFill>
                <a:latin typeface="Cabin"/>
                <a:ea typeface="Cabin"/>
                <a:cs typeface="Cabin"/>
                <a:sym typeface="Cabin"/>
              </a:rPr>
              <a:t>&amp; </a:t>
            </a:r>
            <a:r>
              <a:rPr b="1" lang="en-GB">
                <a:solidFill>
                  <a:srgbClr val="38761D"/>
                </a:solidFill>
                <a:latin typeface="Cabin"/>
                <a:ea typeface="Cabin"/>
                <a:cs typeface="Cabin"/>
                <a:sym typeface="Cabin"/>
              </a:rPr>
              <a:t>Pathophysiology</a:t>
            </a:r>
            <a:r>
              <a:rPr b="1" lang="en-GB">
                <a:solidFill>
                  <a:srgbClr val="999999"/>
                </a:solidFill>
                <a:latin typeface="Cabin"/>
                <a:ea typeface="Cabin"/>
                <a:cs typeface="Cabin"/>
                <a:sym typeface="Cabin"/>
              </a:rPr>
              <a:t> </a:t>
            </a:r>
            <a:endParaRPr b="1">
              <a:solidFill>
                <a:srgbClr val="999999"/>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1- HIV virus binds to CD4 receptor on CD4+ T cells, Macrophages &amp; Dendritic cells using gp 120, which also binds to the co-receptor: </a:t>
            </a:r>
            <a:endParaRPr sz="700">
              <a:solidFill>
                <a:srgbClr val="38761D"/>
              </a:solidFill>
              <a:latin typeface="Cabin"/>
              <a:ea typeface="Cabin"/>
              <a:cs typeface="Cabin"/>
              <a:sym typeface="Cabin"/>
            </a:endParaRPr>
          </a:p>
          <a:p>
            <a:pPr indent="-273050" lvl="0" marL="457200" rtl="0" algn="l">
              <a:lnSpc>
                <a:spcPct val="115000"/>
              </a:lnSpc>
              <a:spcBef>
                <a:spcPts val="0"/>
              </a:spcBef>
              <a:spcAft>
                <a:spcPts val="0"/>
              </a:spcAft>
              <a:buClr>
                <a:srgbClr val="38761D"/>
              </a:buClr>
              <a:buSzPts val="700"/>
              <a:buFont typeface="Cabin"/>
              <a:buChar char="-"/>
            </a:pPr>
            <a:r>
              <a:rPr lang="en-GB" sz="700">
                <a:solidFill>
                  <a:srgbClr val="38761D"/>
                </a:solidFill>
                <a:latin typeface="Cabin"/>
                <a:ea typeface="Cabin"/>
                <a:cs typeface="Cabin"/>
                <a:sym typeface="Cabin"/>
              </a:rPr>
              <a:t>T-tropic (T-cell tropic) strains bind to the co-receptor CXCR4 .</a:t>
            </a:r>
            <a:endParaRPr sz="700">
              <a:solidFill>
                <a:srgbClr val="38761D"/>
              </a:solidFill>
              <a:latin typeface="Cabin"/>
              <a:ea typeface="Cabin"/>
              <a:cs typeface="Cabin"/>
              <a:sym typeface="Cabin"/>
            </a:endParaRPr>
          </a:p>
          <a:p>
            <a:pPr indent="-273050" lvl="0" marL="457200" rtl="0" algn="l">
              <a:lnSpc>
                <a:spcPct val="115000"/>
              </a:lnSpc>
              <a:spcBef>
                <a:spcPts val="0"/>
              </a:spcBef>
              <a:spcAft>
                <a:spcPts val="0"/>
              </a:spcAft>
              <a:buClr>
                <a:srgbClr val="38761D"/>
              </a:buClr>
              <a:buSzPts val="700"/>
              <a:buFont typeface="Cabin"/>
              <a:buChar char="-"/>
            </a:pPr>
            <a:r>
              <a:rPr lang="en-GB" sz="700">
                <a:solidFill>
                  <a:srgbClr val="38761D"/>
                </a:solidFill>
                <a:latin typeface="Cabin"/>
                <a:ea typeface="Cabin"/>
                <a:cs typeface="Cabin"/>
                <a:sym typeface="Cabin"/>
              </a:rPr>
              <a:t>M-tropic(macrophage-tropic) strains bind to the co-receptor CCR5.</a:t>
            </a:r>
            <a:endParaRPr sz="700">
              <a:solidFill>
                <a:srgbClr val="38761D"/>
              </a:solidFill>
              <a:latin typeface="Cabin"/>
              <a:ea typeface="Cabin"/>
              <a:cs typeface="Cabin"/>
              <a:sym typeface="Cabin"/>
            </a:endParaRPr>
          </a:p>
          <a:p>
            <a:pPr indent="0" lvl="0" marL="0" rtl="0" algn="l">
              <a:lnSpc>
                <a:spcPct val="115000"/>
              </a:lnSpc>
              <a:spcBef>
                <a:spcPts val="0"/>
              </a:spcBef>
              <a:spcAft>
                <a:spcPts val="0"/>
              </a:spcAft>
              <a:buNone/>
            </a:pPr>
            <a:r>
              <a:rPr lang="en-GB" sz="600">
                <a:solidFill>
                  <a:srgbClr val="38761D"/>
                </a:solidFill>
                <a:latin typeface="Cabin"/>
                <a:ea typeface="Cabin"/>
                <a:cs typeface="Cabin"/>
                <a:sym typeface="Cabin"/>
              </a:rPr>
              <a:t>* There are some theories that state that initially the virus is in the M-tropic form then later it’s transformed into T-tropic.</a:t>
            </a:r>
            <a:endParaRPr sz="600">
              <a:solidFill>
                <a:srgbClr val="38761D"/>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2-  HIV viral envelope fuses with the cell membrane, releasing the viral RNA into the cytoplasm.</a:t>
            </a:r>
            <a:endParaRPr sz="700">
              <a:solidFill>
                <a:srgbClr val="38761D"/>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3- Viral RNA gets transcribed into DNA using Reverse Transcriptase (RT) enzyme. </a:t>
            </a:r>
            <a:r>
              <a:rPr i="1" lang="en-GB" sz="700">
                <a:solidFill>
                  <a:srgbClr val="666666"/>
                </a:solidFill>
                <a:latin typeface="Cabin"/>
                <a:ea typeface="Cabin"/>
                <a:cs typeface="Cabin"/>
                <a:sym typeface="Cabin"/>
              </a:rPr>
              <a:t>It can be blocked using Anti-RT.</a:t>
            </a:r>
            <a:endParaRPr i="1" sz="700">
              <a:solidFill>
                <a:srgbClr val="666666"/>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4- Viral DNA (pre-virus) enters the nucleus and integrates with the host’s DNA using Integrase (IN) enzyme</a:t>
            </a:r>
            <a:r>
              <a:rPr lang="en-GB" sz="700">
                <a:latin typeface="Cabin"/>
                <a:ea typeface="Cabin"/>
                <a:cs typeface="Cabin"/>
                <a:sym typeface="Cabin"/>
              </a:rPr>
              <a:t>.</a:t>
            </a:r>
            <a:r>
              <a:rPr lang="en-GB" sz="700">
                <a:solidFill>
                  <a:srgbClr val="666666"/>
                </a:solidFill>
                <a:latin typeface="Cabin"/>
                <a:ea typeface="Cabin"/>
                <a:cs typeface="Cabin"/>
                <a:sym typeface="Cabin"/>
              </a:rPr>
              <a:t> </a:t>
            </a:r>
            <a:r>
              <a:rPr i="1" lang="en-GB" sz="700">
                <a:solidFill>
                  <a:srgbClr val="666666"/>
                </a:solidFill>
                <a:latin typeface="Cabin"/>
                <a:ea typeface="Cabin"/>
                <a:cs typeface="Cabin"/>
                <a:sym typeface="Cabin"/>
              </a:rPr>
              <a:t>It can be blocked using Anti-IN.</a:t>
            </a:r>
            <a:r>
              <a:rPr lang="en-GB" sz="700">
                <a:solidFill>
                  <a:srgbClr val="666666"/>
                </a:solidFill>
                <a:latin typeface="Cabin"/>
                <a:ea typeface="Cabin"/>
                <a:cs typeface="Cabin"/>
                <a:sym typeface="Cabin"/>
              </a:rPr>
              <a:t> </a:t>
            </a:r>
            <a:endParaRPr sz="700">
              <a:solidFill>
                <a:srgbClr val="666666"/>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5- Viral RNA (Virus) is Transcribed from DNA and leaves the nucleus. </a:t>
            </a:r>
            <a:endParaRPr sz="700">
              <a:solidFill>
                <a:srgbClr val="38761D"/>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6- Protease (PR) enzyme </a:t>
            </a:r>
            <a:r>
              <a:rPr lang="en-GB" sz="700">
                <a:solidFill>
                  <a:srgbClr val="38761D"/>
                </a:solidFill>
                <a:latin typeface="Cabin"/>
                <a:ea typeface="Cabin"/>
                <a:cs typeface="Cabin"/>
                <a:sym typeface="Cabin"/>
              </a:rPr>
              <a:t>produces</a:t>
            </a:r>
            <a:r>
              <a:rPr lang="en-GB" sz="700">
                <a:solidFill>
                  <a:srgbClr val="38761D"/>
                </a:solidFill>
                <a:latin typeface="Cabin"/>
                <a:ea typeface="Cabin"/>
                <a:cs typeface="Cabin"/>
                <a:sym typeface="Cabin"/>
              </a:rPr>
              <a:t> viral proteins. </a:t>
            </a:r>
            <a:r>
              <a:rPr i="1" lang="en-GB" sz="700">
                <a:solidFill>
                  <a:srgbClr val="666666"/>
                </a:solidFill>
                <a:latin typeface="Cabin"/>
                <a:ea typeface="Cabin"/>
                <a:cs typeface="Cabin"/>
                <a:sym typeface="Cabin"/>
              </a:rPr>
              <a:t>It can be blocked using Anti-PR.</a:t>
            </a:r>
            <a:endParaRPr i="1" sz="700">
              <a:solidFill>
                <a:srgbClr val="666666"/>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38761D"/>
                </a:solidFill>
                <a:latin typeface="Cabin"/>
                <a:ea typeface="Cabin"/>
                <a:cs typeface="Cabin"/>
                <a:sym typeface="Cabin"/>
              </a:rPr>
              <a:t>7- New viruses are now exocytosed and ready to infect other cells.</a:t>
            </a:r>
            <a:endParaRPr sz="700">
              <a:solidFill>
                <a:srgbClr val="38761D"/>
              </a:solidFill>
              <a:latin typeface="Cabin"/>
              <a:ea typeface="Cabin"/>
              <a:cs typeface="Cabin"/>
              <a:sym typeface="Cabin"/>
            </a:endParaRPr>
          </a:p>
        </p:txBody>
      </p:sp>
      <p:pic>
        <p:nvPicPr>
          <p:cNvPr id="91" name="Google Shape;91;p14"/>
          <p:cNvPicPr preferRelativeResize="0"/>
          <p:nvPr/>
        </p:nvPicPr>
        <p:blipFill>
          <a:blip r:embed="rId7">
            <a:alphaModFix/>
          </a:blip>
          <a:stretch>
            <a:fillRect/>
          </a:stretch>
        </p:blipFill>
        <p:spPr>
          <a:xfrm>
            <a:off x="3459900" y="8058125"/>
            <a:ext cx="517375" cy="376675"/>
          </a:xfrm>
          <a:prstGeom prst="rect">
            <a:avLst/>
          </a:prstGeom>
          <a:noFill/>
          <a:ln>
            <a:noFill/>
          </a:ln>
        </p:spPr>
      </p:pic>
      <p:pic>
        <p:nvPicPr>
          <p:cNvPr id="92" name="Google Shape;92;p14">
            <a:hlinkClick r:id="rId8"/>
          </p:cNvPr>
          <p:cNvPicPr preferRelativeResize="0"/>
          <p:nvPr/>
        </p:nvPicPr>
        <p:blipFill>
          <a:blip r:embed="rId9">
            <a:alphaModFix/>
          </a:blip>
          <a:stretch>
            <a:fillRect/>
          </a:stretch>
        </p:blipFill>
        <p:spPr>
          <a:xfrm>
            <a:off x="2684944" y="7680023"/>
            <a:ext cx="226531" cy="245400"/>
          </a:xfrm>
          <a:prstGeom prst="rect">
            <a:avLst/>
          </a:prstGeom>
          <a:noFill/>
          <a:ln>
            <a:noFill/>
          </a:ln>
        </p:spPr>
      </p:pic>
      <p:sp>
        <p:nvSpPr>
          <p:cNvPr id="93" name="Google Shape;93;p14"/>
          <p:cNvSpPr/>
          <p:nvPr/>
        </p:nvSpPr>
        <p:spPr>
          <a:xfrm>
            <a:off x="343875" y="956325"/>
            <a:ext cx="6901800" cy="2291400"/>
          </a:xfrm>
          <a:prstGeom prst="snip2SameRect">
            <a:avLst>
              <a:gd fmla="val 13999" name="adj1"/>
              <a:gd fmla="val 0" name="adj2"/>
            </a:avLst>
          </a:prstGeom>
          <a:noFill/>
          <a:ln cap="flat" cmpd="sng" w="2857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Cabin"/>
              <a:buChar char="●"/>
            </a:pPr>
            <a:r>
              <a:rPr b="1" lang="en-GB" sz="1600">
                <a:solidFill>
                  <a:schemeClr val="dk1"/>
                </a:solidFill>
                <a:latin typeface="Cabin"/>
                <a:ea typeface="Cabin"/>
                <a:cs typeface="Cabin"/>
                <a:sym typeface="Cabin"/>
              </a:rPr>
              <a:t>Human</a:t>
            </a:r>
            <a:r>
              <a:rPr b="1" lang="en-GB" sz="1600">
                <a:solidFill>
                  <a:schemeClr val="dk1"/>
                </a:solidFill>
                <a:latin typeface="Cabin"/>
                <a:ea typeface="Cabin"/>
                <a:cs typeface="Cabin"/>
                <a:sym typeface="Cabin"/>
              </a:rPr>
              <a:t> immunodeficiency virus (HIV):</a:t>
            </a:r>
            <a:endParaRPr b="1" sz="500">
              <a:solidFill>
                <a:srgbClr val="741B47"/>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Is a retrovirus that causes human AIDS, and was initially identified in 1983.</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HIV infects mainly CD4+ T cells, macrophages⁶, and dendritic cells⁶ which express the surface receptor CD4. </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Destroying CD4+ T cells leads to severe immunologic impairment and eventually death.</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Initially observed in homosexuals.</a:t>
            </a:r>
            <a:endParaRPr sz="1200">
              <a:solidFill>
                <a:srgbClr val="38761D"/>
              </a:solidFill>
              <a:latin typeface="Cabin"/>
              <a:ea typeface="Cabin"/>
              <a:cs typeface="Cabin"/>
              <a:sym typeface="Cabin"/>
            </a:endParaRPr>
          </a:p>
          <a:p>
            <a:pPr indent="0" lvl="0" marL="0" rtl="0" algn="l">
              <a:lnSpc>
                <a:spcPct val="100000"/>
              </a:lnSpc>
              <a:spcBef>
                <a:spcPts val="0"/>
              </a:spcBef>
              <a:spcAft>
                <a:spcPts val="0"/>
              </a:spcAft>
              <a:buNone/>
            </a:pPr>
            <a:r>
              <a:t/>
            </a:r>
            <a:endParaRPr sz="800">
              <a:solidFill>
                <a:srgbClr val="38761D"/>
              </a:solidFill>
              <a:latin typeface="Cabin"/>
              <a:ea typeface="Cabin"/>
              <a:cs typeface="Cabin"/>
              <a:sym typeface="Cabin"/>
            </a:endParaRPr>
          </a:p>
          <a:p>
            <a:pPr indent="-330200" lvl="0" marL="457200" rtl="0" algn="l">
              <a:lnSpc>
                <a:spcPct val="100000"/>
              </a:lnSpc>
              <a:spcBef>
                <a:spcPts val="0"/>
              </a:spcBef>
              <a:spcAft>
                <a:spcPts val="0"/>
              </a:spcAft>
              <a:buClr>
                <a:schemeClr val="dk1"/>
              </a:buClr>
              <a:buSzPts val="1600"/>
              <a:buFont typeface="Cabin"/>
              <a:buChar char="●"/>
            </a:pPr>
            <a:r>
              <a:rPr b="1" lang="en-GB" sz="1600">
                <a:solidFill>
                  <a:schemeClr val="dk1"/>
                </a:solidFill>
                <a:latin typeface="Cabin"/>
                <a:ea typeface="Cabin"/>
                <a:cs typeface="Cabin"/>
                <a:sym typeface="Cabin"/>
              </a:rPr>
              <a:t>Acquired immunodeficiency syndrome (AIDS):</a:t>
            </a:r>
            <a:endParaRPr b="1" sz="1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Is the end stage of the disease that is associated with </a:t>
            </a:r>
            <a:r>
              <a:rPr lang="en-GB" sz="1200">
                <a:solidFill>
                  <a:srgbClr val="CC0000"/>
                </a:solidFill>
                <a:latin typeface="Cabin"/>
                <a:ea typeface="Cabin"/>
                <a:cs typeface="Cabin"/>
                <a:sym typeface="Cabin"/>
              </a:rPr>
              <a:t>CD4+ T cell depletion, multiple or recurrent opportunistic infections, and unusual cancer (Kaposi sarcoma)</a:t>
            </a:r>
            <a:r>
              <a:rPr baseline="30000" lang="en-GB" sz="1200">
                <a:solidFill>
                  <a:srgbClr val="CC0000"/>
                </a:solidFill>
                <a:latin typeface="Cabin"/>
                <a:ea typeface="Cabin"/>
                <a:cs typeface="Cabin"/>
                <a:sym typeface="Cabin"/>
              </a:rPr>
              <a:t>1</a:t>
            </a:r>
            <a:r>
              <a:rPr lang="en-GB" sz="1200">
                <a:solidFill>
                  <a:srgbClr val="CC0000"/>
                </a:solidFill>
                <a:latin typeface="Cabin"/>
                <a:ea typeface="Cabin"/>
                <a:cs typeface="Cabin"/>
                <a:sym typeface="Cabin"/>
              </a:rPr>
              <a:t>.</a:t>
            </a:r>
            <a:endParaRPr sz="800">
              <a:solidFill>
                <a:srgbClr val="CC0000"/>
              </a:solidFill>
              <a:latin typeface="Cabin"/>
              <a:ea typeface="Cabin"/>
              <a:cs typeface="Cabin"/>
              <a:sym typeface="Cabin"/>
            </a:endParaRPr>
          </a:p>
        </p:txBody>
      </p:sp>
      <p:sp>
        <p:nvSpPr>
          <p:cNvPr id="94" name="Google Shape;94;p14"/>
          <p:cNvSpPr/>
          <p:nvPr/>
        </p:nvSpPr>
        <p:spPr>
          <a:xfrm>
            <a:off x="2510135" y="717678"/>
            <a:ext cx="2324100" cy="468900"/>
          </a:xfrm>
          <a:prstGeom prst="snip2SameRect">
            <a:avLst>
              <a:gd fmla="val 28326" name="adj1"/>
              <a:gd fmla="val 27809" name="adj2"/>
            </a:avLst>
          </a:prstGeom>
          <a:solidFill>
            <a:srgbClr val="4F2F4F"/>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2511199" y="713050"/>
            <a:ext cx="23241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Introduction</a:t>
            </a:r>
            <a:endParaRPr b="1" sz="1800">
              <a:solidFill>
                <a:srgbClr val="FFFFFF"/>
              </a:solidFill>
              <a:latin typeface="Cabin"/>
              <a:ea typeface="Cabin"/>
              <a:cs typeface="Cabin"/>
              <a:sym typeface="Cabin"/>
            </a:endParaRPr>
          </a:p>
        </p:txBody>
      </p:sp>
      <p:sp>
        <p:nvSpPr>
          <p:cNvPr id="96" name="Google Shape;96;p14"/>
          <p:cNvSpPr txBox="1"/>
          <p:nvPr/>
        </p:nvSpPr>
        <p:spPr>
          <a:xfrm>
            <a:off x="2851903" y="7689215"/>
            <a:ext cx="1284900" cy="24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38761D"/>
                </a:solidFill>
                <a:latin typeface="Cabin"/>
                <a:ea typeface="Cabin"/>
                <a:cs typeface="Cabin"/>
                <a:sym typeface="Cabin"/>
              </a:rPr>
              <a:t>Video from Dr. Mona</a:t>
            </a:r>
            <a:endParaRPr sz="700">
              <a:solidFill>
                <a:srgbClr val="38761D"/>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02" name="Google Shape;102;p15"/>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03" name="Google Shape;103;p15"/>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2</a:t>
            </a:r>
            <a:endParaRPr b="1" sz="1800">
              <a:solidFill>
                <a:srgbClr val="FFFFFF"/>
              </a:solidFill>
              <a:latin typeface="Cabin"/>
              <a:ea typeface="Cabin"/>
              <a:cs typeface="Cabin"/>
              <a:sym typeface="Cabin"/>
            </a:endParaRPr>
          </a:p>
        </p:txBody>
      </p:sp>
      <p:cxnSp>
        <p:nvCxnSpPr>
          <p:cNvPr id="104" name="Google Shape;104;p15"/>
          <p:cNvCxnSpPr/>
          <p:nvPr/>
        </p:nvCxnSpPr>
        <p:spPr>
          <a:xfrm>
            <a:off x="857850" y="574650"/>
            <a:ext cx="5680800" cy="5700"/>
          </a:xfrm>
          <a:prstGeom prst="straightConnector1">
            <a:avLst/>
          </a:prstGeom>
          <a:noFill/>
          <a:ln cap="flat" cmpd="sng" w="28575">
            <a:solidFill>
              <a:srgbClr val="4F2F4F"/>
            </a:solidFill>
            <a:prstDash val="solid"/>
            <a:round/>
            <a:headEnd len="med" w="med" type="oval"/>
            <a:tailEnd len="med" w="med" type="oval"/>
          </a:ln>
        </p:spPr>
      </p:cxnSp>
      <p:sp>
        <p:nvSpPr>
          <p:cNvPr id="105" name="Google Shape;105;p15"/>
          <p:cNvSpPr txBox="1"/>
          <p:nvPr/>
        </p:nvSpPr>
        <p:spPr>
          <a:xfrm>
            <a:off x="841650" y="114300"/>
            <a:ext cx="5713200" cy="2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800">
                <a:solidFill>
                  <a:srgbClr val="4F2F4F"/>
                </a:solidFill>
                <a:latin typeface="Calibri"/>
                <a:ea typeface="Calibri"/>
                <a:cs typeface="Calibri"/>
                <a:sym typeface="Calibri"/>
              </a:rPr>
              <a:t>HIV Species &amp; Routes of Transmission</a:t>
            </a:r>
            <a:endParaRPr sz="2800">
              <a:solidFill>
                <a:srgbClr val="4F2F4F"/>
              </a:solidFill>
              <a:latin typeface="Cabin"/>
              <a:ea typeface="Cabin"/>
              <a:cs typeface="Cabin"/>
              <a:sym typeface="Cabin"/>
            </a:endParaRPr>
          </a:p>
        </p:txBody>
      </p:sp>
      <p:sp>
        <p:nvSpPr>
          <p:cNvPr id="106" name="Google Shape;106;p15"/>
          <p:cNvSpPr/>
          <p:nvPr/>
        </p:nvSpPr>
        <p:spPr>
          <a:xfrm>
            <a:off x="1226912" y="1161993"/>
            <a:ext cx="5135700" cy="865500"/>
          </a:xfrm>
          <a:prstGeom prst="rect">
            <a:avLst/>
          </a:prstGeom>
          <a:noFill/>
          <a:ln cap="flat" cmpd="sng" w="19050">
            <a:solidFill>
              <a:srgbClr val="4F2F4F"/>
            </a:solidFill>
            <a:prstDash val="dash"/>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GB" sz="1200">
                <a:latin typeface="Cabin"/>
                <a:ea typeface="Cabin"/>
                <a:cs typeface="Cabin"/>
                <a:sym typeface="Cabin"/>
              </a:rPr>
              <a:t>There are two HIV species known to cause AIDS in humans HIV-1 and HIV-2, and the overall sequence homology between HIV-1 &amp; HIV-2 is less than 50%.</a:t>
            </a:r>
            <a:endParaRPr sz="1200">
              <a:latin typeface="Cabin"/>
              <a:ea typeface="Cabin"/>
              <a:cs typeface="Cabin"/>
              <a:sym typeface="Cabin"/>
            </a:endParaRPr>
          </a:p>
        </p:txBody>
      </p:sp>
      <p:sp>
        <p:nvSpPr>
          <p:cNvPr id="107" name="Google Shape;107;p15"/>
          <p:cNvSpPr/>
          <p:nvPr/>
        </p:nvSpPr>
        <p:spPr>
          <a:xfrm>
            <a:off x="451600" y="2731458"/>
            <a:ext cx="3088800" cy="15312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a:latin typeface="Cabin"/>
                <a:ea typeface="Cabin"/>
                <a:cs typeface="Cabin"/>
                <a:sym typeface="Cabin"/>
              </a:rPr>
              <a:t>– Causes infection </a:t>
            </a:r>
            <a:r>
              <a:rPr b="1" lang="en-GB">
                <a:latin typeface="Cabin"/>
                <a:ea typeface="Cabin"/>
                <a:cs typeface="Cabin"/>
                <a:sym typeface="Cabin"/>
              </a:rPr>
              <a:t>worldwide</a:t>
            </a:r>
            <a:r>
              <a:rPr lang="en-GB">
                <a:latin typeface="Cabin"/>
                <a:ea typeface="Cabin"/>
                <a:cs typeface="Cabin"/>
                <a:sym typeface="Cabin"/>
              </a:rPr>
              <a:t>.</a:t>
            </a:r>
            <a:endParaRPr>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a:latin typeface="Cabin"/>
                <a:ea typeface="Cabin"/>
                <a:cs typeface="Cabin"/>
                <a:sym typeface="Cabin"/>
              </a:rPr>
              <a:t>– </a:t>
            </a:r>
            <a:r>
              <a:rPr b="1" lang="en-GB">
                <a:solidFill>
                  <a:srgbClr val="CC0000"/>
                </a:solidFill>
                <a:latin typeface="Cabin"/>
                <a:ea typeface="Cabin"/>
                <a:cs typeface="Cabin"/>
                <a:sym typeface="Cabin"/>
              </a:rPr>
              <a:t>Highly virulent</a:t>
            </a:r>
            <a:r>
              <a:rPr lang="en-GB">
                <a:latin typeface="Cabin"/>
                <a:ea typeface="Cabin"/>
                <a:cs typeface="Cabin"/>
                <a:sym typeface="Cabin"/>
              </a:rPr>
              <a:t>.</a:t>
            </a:r>
            <a:endParaRPr>
              <a:latin typeface="Cabin"/>
              <a:ea typeface="Cabin"/>
              <a:cs typeface="Cabin"/>
              <a:sym typeface="Cabin"/>
            </a:endParaRPr>
          </a:p>
          <a:p>
            <a:pPr indent="0" lvl="0" marL="0" rtl="0" algn="l">
              <a:lnSpc>
                <a:spcPct val="115000"/>
              </a:lnSpc>
              <a:spcBef>
                <a:spcPts val="0"/>
              </a:spcBef>
              <a:spcAft>
                <a:spcPts val="0"/>
              </a:spcAft>
              <a:buNone/>
            </a:pPr>
            <a:r>
              <a:rPr lang="en-GB">
                <a:latin typeface="Cabin"/>
                <a:ea typeface="Cabin"/>
                <a:cs typeface="Cabin"/>
                <a:sym typeface="Cabin"/>
              </a:rPr>
              <a:t>– Highly susceptible to mutations.</a:t>
            </a:r>
            <a:endParaRPr>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bin"/>
                <a:ea typeface="Cabin"/>
                <a:cs typeface="Cabin"/>
                <a:sym typeface="Cabin"/>
              </a:rPr>
              <a:t>– </a:t>
            </a:r>
            <a:r>
              <a:rPr lang="en-GB">
                <a:solidFill>
                  <a:srgbClr val="38761D"/>
                </a:solidFill>
                <a:latin typeface="Cabin"/>
                <a:ea typeface="Cabin"/>
                <a:cs typeface="Cabin"/>
                <a:sym typeface="Cabin"/>
              </a:rPr>
              <a:t>More common</a:t>
            </a:r>
            <a:endParaRPr>
              <a:solidFill>
                <a:srgbClr val="38761D"/>
              </a:solidFill>
              <a:latin typeface="Cabin"/>
              <a:ea typeface="Cabin"/>
              <a:cs typeface="Cabin"/>
              <a:sym typeface="Cabin"/>
            </a:endParaRPr>
          </a:p>
        </p:txBody>
      </p:sp>
      <p:sp>
        <p:nvSpPr>
          <p:cNvPr id="108" name="Google Shape;108;p15"/>
          <p:cNvSpPr/>
          <p:nvPr/>
        </p:nvSpPr>
        <p:spPr>
          <a:xfrm>
            <a:off x="806040" y="2455502"/>
            <a:ext cx="2379900" cy="549300"/>
          </a:xfrm>
          <a:prstGeom prst="roundRect">
            <a:avLst>
              <a:gd fmla="val 16667" name="adj"/>
            </a:avLst>
          </a:prstGeom>
          <a:solidFill>
            <a:srgbClr val="EDE5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HIV - 1</a:t>
            </a:r>
            <a:endParaRPr b="1" sz="1600">
              <a:solidFill>
                <a:srgbClr val="4F2F4F"/>
              </a:solidFill>
              <a:latin typeface="Cabin"/>
              <a:ea typeface="Cabin"/>
              <a:cs typeface="Cabin"/>
              <a:sym typeface="Cabin"/>
            </a:endParaRPr>
          </a:p>
        </p:txBody>
      </p:sp>
      <p:sp>
        <p:nvSpPr>
          <p:cNvPr id="109" name="Google Shape;109;p15"/>
          <p:cNvSpPr/>
          <p:nvPr/>
        </p:nvSpPr>
        <p:spPr>
          <a:xfrm>
            <a:off x="4049126" y="2731472"/>
            <a:ext cx="3088800" cy="1531200"/>
          </a:xfrm>
          <a:prstGeom prst="rect">
            <a:avLst/>
          </a:prstGeom>
          <a:noFill/>
          <a:ln cap="flat" cmpd="sng" w="9525">
            <a:solidFill>
              <a:srgbClr val="4F2F4F"/>
            </a:solidFill>
            <a:prstDash val="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Cabin"/>
                <a:ea typeface="Cabin"/>
                <a:cs typeface="Cabin"/>
                <a:sym typeface="Cabin"/>
              </a:rPr>
              <a:t>– </a:t>
            </a:r>
            <a:r>
              <a:rPr lang="en-GB">
                <a:latin typeface="Cabin"/>
                <a:ea typeface="Cabin"/>
                <a:cs typeface="Cabin"/>
                <a:sym typeface="Cabin"/>
              </a:rPr>
              <a:t>Causes the infection in </a:t>
            </a:r>
            <a:r>
              <a:rPr b="1" lang="en-GB">
                <a:latin typeface="Cabin"/>
                <a:ea typeface="Cabin"/>
                <a:cs typeface="Cabin"/>
                <a:sym typeface="Cabin"/>
              </a:rPr>
              <a:t>specific regions</a:t>
            </a:r>
            <a:r>
              <a:rPr lang="en-GB">
                <a:latin typeface="Cabin"/>
                <a:ea typeface="Cabin"/>
                <a:cs typeface="Cabin"/>
                <a:sym typeface="Cabin"/>
              </a:rPr>
              <a:t> e.g. West Africa.</a:t>
            </a:r>
            <a:endParaRPr>
              <a:latin typeface="Cabin"/>
              <a:ea typeface="Cabin"/>
              <a:cs typeface="Cabin"/>
              <a:sym typeface="Cabin"/>
            </a:endParaRPr>
          </a:p>
          <a:p>
            <a:pPr indent="0" lvl="0" marL="0" rtl="0" algn="l">
              <a:spcBef>
                <a:spcPts val="0"/>
              </a:spcBef>
              <a:spcAft>
                <a:spcPts val="0"/>
              </a:spcAft>
              <a:buNone/>
            </a:pPr>
            <a:r>
              <a:rPr lang="en-GB">
                <a:latin typeface="Cabin"/>
                <a:ea typeface="Cabin"/>
                <a:cs typeface="Cabin"/>
                <a:sym typeface="Cabin"/>
              </a:rPr>
              <a:t>– Relatively </a:t>
            </a:r>
            <a:r>
              <a:rPr b="1" lang="en-GB">
                <a:solidFill>
                  <a:srgbClr val="CC0000"/>
                </a:solidFill>
                <a:latin typeface="Cabin"/>
                <a:ea typeface="Cabin"/>
                <a:cs typeface="Cabin"/>
                <a:sym typeface="Cabin"/>
              </a:rPr>
              <a:t>less virulent</a:t>
            </a:r>
            <a:r>
              <a:rPr lang="en-GB">
                <a:latin typeface="Cabin"/>
                <a:ea typeface="Cabin"/>
                <a:cs typeface="Cabin"/>
                <a:sym typeface="Cabin"/>
              </a:rPr>
              <a:t>.</a:t>
            </a:r>
            <a:endParaRPr>
              <a:latin typeface="Cabin"/>
              <a:ea typeface="Cabin"/>
              <a:cs typeface="Cabin"/>
              <a:sym typeface="Cabin"/>
            </a:endParaRPr>
          </a:p>
          <a:p>
            <a:pPr indent="0" lvl="0" marL="0" rtl="0" algn="l">
              <a:spcBef>
                <a:spcPts val="0"/>
              </a:spcBef>
              <a:spcAft>
                <a:spcPts val="0"/>
              </a:spcAft>
              <a:buNone/>
            </a:pPr>
            <a:r>
              <a:rPr lang="en-GB">
                <a:latin typeface="Cabin"/>
                <a:ea typeface="Cabin"/>
                <a:cs typeface="Cabin"/>
                <a:sym typeface="Cabin"/>
              </a:rPr>
              <a:t>– Relatively less susceptible to mutations. </a:t>
            </a:r>
            <a:endParaRPr>
              <a:latin typeface="Cabin"/>
              <a:ea typeface="Cabin"/>
              <a:cs typeface="Cabin"/>
              <a:sym typeface="Cabin"/>
            </a:endParaRPr>
          </a:p>
        </p:txBody>
      </p:sp>
      <p:sp>
        <p:nvSpPr>
          <p:cNvPr id="110" name="Google Shape;110;p15"/>
          <p:cNvSpPr/>
          <p:nvPr/>
        </p:nvSpPr>
        <p:spPr>
          <a:xfrm>
            <a:off x="4446716" y="2455502"/>
            <a:ext cx="2379900" cy="549300"/>
          </a:xfrm>
          <a:prstGeom prst="roundRect">
            <a:avLst>
              <a:gd fmla="val 16667" name="adj"/>
            </a:avLst>
          </a:prstGeom>
          <a:solidFill>
            <a:srgbClr val="EDE5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HIV - 2</a:t>
            </a:r>
            <a:endParaRPr b="1" sz="1600">
              <a:solidFill>
                <a:srgbClr val="4F2F4F"/>
              </a:solidFill>
              <a:latin typeface="Cabin"/>
              <a:ea typeface="Cabin"/>
              <a:cs typeface="Cabin"/>
              <a:sym typeface="Cabin"/>
            </a:endParaRPr>
          </a:p>
        </p:txBody>
      </p:sp>
      <p:cxnSp>
        <p:nvCxnSpPr>
          <p:cNvPr id="111" name="Google Shape;111;p15"/>
          <p:cNvCxnSpPr>
            <a:stCxn id="106" idx="2"/>
            <a:endCxn id="110" idx="0"/>
          </p:cNvCxnSpPr>
          <p:nvPr/>
        </p:nvCxnSpPr>
        <p:spPr>
          <a:xfrm flipH="1" rot="-5400000">
            <a:off x="4501712" y="1320543"/>
            <a:ext cx="428100" cy="1842000"/>
          </a:xfrm>
          <a:prstGeom prst="bentConnector3">
            <a:avLst>
              <a:gd fmla="val 49984" name="adj1"/>
            </a:avLst>
          </a:prstGeom>
          <a:noFill/>
          <a:ln cap="flat" cmpd="sng" w="19050">
            <a:solidFill>
              <a:srgbClr val="4F2F4F"/>
            </a:solidFill>
            <a:prstDash val="solid"/>
            <a:round/>
            <a:headEnd len="med" w="med" type="none"/>
            <a:tailEnd len="med" w="med" type="none"/>
          </a:ln>
        </p:spPr>
      </p:cxnSp>
      <p:cxnSp>
        <p:nvCxnSpPr>
          <p:cNvPr id="112" name="Google Shape;112;p15"/>
          <p:cNvCxnSpPr>
            <a:stCxn id="106" idx="2"/>
            <a:endCxn id="108" idx="0"/>
          </p:cNvCxnSpPr>
          <p:nvPr/>
        </p:nvCxnSpPr>
        <p:spPr>
          <a:xfrm rot="5400000">
            <a:off x="2681312" y="1342143"/>
            <a:ext cx="428100" cy="1798800"/>
          </a:xfrm>
          <a:prstGeom prst="bentConnector3">
            <a:avLst>
              <a:gd fmla="val 49984" name="adj1"/>
            </a:avLst>
          </a:prstGeom>
          <a:noFill/>
          <a:ln cap="flat" cmpd="sng" w="19050">
            <a:solidFill>
              <a:srgbClr val="4F2F4F"/>
            </a:solidFill>
            <a:prstDash val="solid"/>
            <a:round/>
            <a:headEnd len="med" w="med" type="none"/>
            <a:tailEnd len="med" w="med" type="none"/>
          </a:ln>
        </p:spPr>
      </p:cxnSp>
      <p:sp>
        <p:nvSpPr>
          <p:cNvPr id="113" name="Google Shape;113;p15"/>
          <p:cNvSpPr/>
          <p:nvPr/>
        </p:nvSpPr>
        <p:spPr>
          <a:xfrm>
            <a:off x="1226912" y="1115100"/>
            <a:ext cx="5135700" cy="357300"/>
          </a:xfrm>
          <a:prstGeom prst="round2SameRect">
            <a:avLst>
              <a:gd fmla="val 16667" name="adj1"/>
              <a:gd fmla="val 0" name="adj2"/>
            </a:avLst>
          </a:prstGeom>
          <a:solidFill>
            <a:srgbClr val="4F2F4F"/>
          </a:solid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HIV species</a:t>
            </a:r>
            <a:endParaRPr b="1" sz="1800">
              <a:solidFill>
                <a:srgbClr val="FFFFFF"/>
              </a:solidFill>
              <a:latin typeface="Cabin"/>
              <a:ea typeface="Cabin"/>
              <a:cs typeface="Cabin"/>
              <a:sym typeface="Cabin"/>
            </a:endParaRPr>
          </a:p>
        </p:txBody>
      </p:sp>
      <p:graphicFrame>
        <p:nvGraphicFramePr>
          <p:cNvPr id="114" name="Google Shape;114;p15"/>
          <p:cNvGraphicFramePr/>
          <p:nvPr/>
        </p:nvGraphicFramePr>
        <p:xfrm>
          <a:off x="724625" y="4772250"/>
          <a:ext cx="3000000" cy="3000000"/>
        </p:xfrm>
        <a:graphic>
          <a:graphicData uri="http://schemas.openxmlformats.org/drawingml/2006/table">
            <a:tbl>
              <a:tblPr>
                <a:noFill/>
                <a:tableStyleId>{816B59C5-A432-45FF-9758-2A48C1DA8ABA}</a:tableStyleId>
              </a:tblPr>
              <a:tblGrid>
                <a:gridCol w="6572525"/>
              </a:tblGrid>
              <a:tr h="737250">
                <a:tc>
                  <a:txBody>
                    <a:bodyPr/>
                    <a:lstStyle/>
                    <a:p>
                      <a:pPr indent="0" lvl="0" marL="457200" rtl="0" algn="l">
                        <a:lnSpc>
                          <a:spcPct val="100000"/>
                        </a:lnSpc>
                        <a:spcBef>
                          <a:spcPts val="0"/>
                        </a:spcBef>
                        <a:spcAft>
                          <a:spcPts val="0"/>
                        </a:spcAft>
                        <a:buNone/>
                      </a:pPr>
                      <a:r>
                        <a:rPr b="1" lang="en-GB">
                          <a:solidFill>
                            <a:srgbClr val="4F2F4F"/>
                          </a:solidFill>
                          <a:latin typeface="Cabin"/>
                          <a:ea typeface="Cabin"/>
                          <a:cs typeface="Cabin"/>
                          <a:sym typeface="Cabin"/>
                        </a:rPr>
                        <a:t>Sexually (unprotected sex):</a:t>
                      </a:r>
                      <a:endParaRPr b="1">
                        <a:solidFill>
                          <a:srgbClr val="4F2F4F"/>
                        </a:solidFill>
                        <a:latin typeface="Cabin"/>
                        <a:ea typeface="Cabin"/>
                        <a:cs typeface="Cabin"/>
                        <a:sym typeface="Cabin"/>
                      </a:endParaRPr>
                    </a:p>
                    <a:p>
                      <a:pPr indent="0" lvl="0" marL="457200" rtl="0" algn="l">
                        <a:lnSpc>
                          <a:spcPct val="100000"/>
                        </a:lnSpc>
                        <a:spcBef>
                          <a:spcPts val="0"/>
                        </a:spcBef>
                        <a:spcAft>
                          <a:spcPts val="0"/>
                        </a:spcAft>
                        <a:buNone/>
                      </a:pPr>
                      <a:r>
                        <a:t/>
                      </a:r>
                      <a:endParaRPr b="1" sz="500">
                        <a:solidFill>
                          <a:srgbClr val="741B47"/>
                        </a:solidFill>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lang="en-GB" sz="1200">
                          <a:latin typeface="Cabin"/>
                          <a:ea typeface="Cabin"/>
                          <a:cs typeface="Cabin"/>
                          <a:sym typeface="Cabin"/>
                        </a:rPr>
                        <a:t>The</a:t>
                      </a:r>
                      <a:r>
                        <a:rPr lang="en-GB" sz="1200">
                          <a:solidFill>
                            <a:schemeClr val="dk1"/>
                          </a:solidFill>
                          <a:latin typeface="Cabin"/>
                          <a:ea typeface="Cabin"/>
                          <a:cs typeface="Cabin"/>
                          <a:sym typeface="Cabin"/>
                        </a:rPr>
                        <a:t> virus is present in blood, semen and vaginal secretions</a:t>
                      </a:r>
                      <a:r>
                        <a:rPr b="1" lang="en-GB">
                          <a:latin typeface="Cabin"/>
                          <a:ea typeface="Cabin"/>
                          <a:cs typeface="Cabin"/>
                          <a:sym typeface="Cabin"/>
                        </a:rPr>
                        <a:t>.¹</a:t>
                      </a:r>
                      <a:endParaRPr b="1">
                        <a:latin typeface="Cabin"/>
                        <a:ea typeface="Cabin"/>
                        <a:cs typeface="Cabin"/>
                        <a:sym typeface="Cabin"/>
                      </a:endParaRPr>
                    </a:p>
                  </a:txBody>
                  <a:tcPr marT="91425" marB="91425" marR="91425" marL="91425">
                    <a:lnL cap="flat" cmpd="sng" w="19050">
                      <a:solidFill>
                        <a:srgbClr val="4F2F4F"/>
                      </a:solidFill>
                      <a:prstDash val="solid"/>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r>
              <a:tr h="1439975">
                <a:tc>
                  <a:txBody>
                    <a:bodyPr/>
                    <a:lstStyle/>
                    <a:p>
                      <a:pPr indent="0" lvl="0" marL="457200" marR="0" rtl="0" algn="l">
                        <a:lnSpc>
                          <a:spcPct val="100000"/>
                        </a:lnSpc>
                        <a:spcBef>
                          <a:spcPts val="0"/>
                        </a:spcBef>
                        <a:spcAft>
                          <a:spcPts val="0"/>
                        </a:spcAft>
                        <a:buNone/>
                      </a:pPr>
                      <a:r>
                        <a:rPr b="1" lang="en-GB">
                          <a:solidFill>
                            <a:srgbClr val="4F2F4F"/>
                          </a:solidFill>
                          <a:latin typeface="Cabin"/>
                          <a:ea typeface="Cabin"/>
                          <a:cs typeface="Cabin"/>
                          <a:sym typeface="Cabin"/>
                        </a:rPr>
                        <a:t>Parenterally</a:t>
                      </a:r>
                      <a:r>
                        <a:rPr b="1" lang="en-GB">
                          <a:solidFill>
                            <a:srgbClr val="4F2F4F"/>
                          </a:solidFill>
                          <a:latin typeface="Cabin"/>
                          <a:ea typeface="Cabin"/>
                          <a:cs typeface="Cabin"/>
                          <a:sym typeface="Cabin"/>
                        </a:rPr>
                        <a:t>:</a:t>
                      </a:r>
                      <a:endParaRPr b="1">
                        <a:solidFill>
                          <a:srgbClr val="4F2F4F"/>
                        </a:solidFill>
                        <a:latin typeface="Cabin"/>
                        <a:ea typeface="Cabin"/>
                        <a:cs typeface="Cabin"/>
                        <a:sym typeface="Cabin"/>
                      </a:endParaRPr>
                    </a:p>
                    <a:p>
                      <a:pPr indent="0" lvl="0" marL="457200" marR="0" rtl="0" algn="l">
                        <a:lnSpc>
                          <a:spcPct val="100000"/>
                        </a:lnSpc>
                        <a:spcBef>
                          <a:spcPts val="0"/>
                        </a:spcBef>
                        <a:spcAft>
                          <a:spcPts val="0"/>
                        </a:spcAft>
                        <a:buNone/>
                      </a:pPr>
                      <a:r>
                        <a:t/>
                      </a:r>
                      <a:endParaRPr b="1" sz="500">
                        <a:solidFill>
                          <a:srgbClr val="741B47"/>
                        </a:solidFill>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b="1" lang="en-GB" sz="1200">
                          <a:latin typeface="Cabin"/>
                          <a:ea typeface="Cabin"/>
                          <a:cs typeface="Cabin"/>
                          <a:sym typeface="Cabin"/>
                        </a:rPr>
                        <a:t>Direct exposure</a:t>
                      </a:r>
                      <a:r>
                        <a:rPr lang="en-GB" sz="1200">
                          <a:latin typeface="Cabin"/>
                          <a:ea typeface="Cabin"/>
                          <a:cs typeface="Cabin"/>
                          <a:sym typeface="Cabin"/>
                        </a:rPr>
                        <a:t> to infected blood or body fluids (e.g. receiving blood from infected donor).</a:t>
                      </a:r>
                      <a:endParaRPr sz="1200">
                        <a:latin typeface="Cabin"/>
                        <a:ea typeface="Cabin"/>
                        <a:cs typeface="Cabin"/>
                        <a:sym typeface="Cabin"/>
                      </a:endParaRPr>
                    </a:p>
                    <a:p>
                      <a:pPr indent="0" lvl="0" marL="0" marR="0" rtl="0" algn="l">
                        <a:lnSpc>
                          <a:spcPct val="100000"/>
                        </a:lnSpc>
                        <a:spcBef>
                          <a:spcPts val="0"/>
                        </a:spcBef>
                        <a:spcAft>
                          <a:spcPts val="0"/>
                        </a:spcAft>
                        <a:buNone/>
                      </a:pPr>
                      <a:r>
                        <a:t/>
                      </a:r>
                      <a:endParaRPr sz="500">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lang="en-GB" sz="1200">
                          <a:latin typeface="Cabin"/>
                          <a:ea typeface="Cabin"/>
                          <a:cs typeface="Cabin"/>
                          <a:sym typeface="Cabin"/>
                        </a:rPr>
                        <a:t>Using </a:t>
                      </a:r>
                      <a:r>
                        <a:rPr b="1" lang="en-GB" sz="1200">
                          <a:latin typeface="Cabin"/>
                          <a:ea typeface="Cabin"/>
                          <a:cs typeface="Cabin"/>
                          <a:sym typeface="Cabin"/>
                        </a:rPr>
                        <a:t>contaminated or not adequately sterilized tools</a:t>
                      </a:r>
                      <a:r>
                        <a:rPr lang="en-GB" sz="1200">
                          <a:latin typeface="Cabin"/>
                          <a:ea typeface="Cabin"/>
                          <a:cs typeface="Cabin"/>
                          <a:sym typeface="Cabin"/>
                        </a:rPr>
                        <a:t> in surgical or cosmetic practice (dental, tattooing, body piercing)</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marR="0" rtl="0" algn="l">
                        <a:lnSpc>
                          <a:spcPct val="100000"/>
                        </a:lnSpc>
                        <a:spcBef>
                          <a:spcPts val="0"/>
                        </a:spcBef>
                        <a:spcAft>
                          <a:spcPts val="0"/>
                        </a:spcAft>
                        <a:buNone/>
                      </a:pPr>
                      <a:r>
                        <a:t/>
                      </a:r>
                      <a:endParaRPr sz="500">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lang="en-GB" sz="1200">
                          <a:latin typeface="Cabin"/>
                          <a:ea typeface="Cabin"/>
                          <a:cs typeface="Cabin"/>
                          <a:sym typeface="Cabin"/>
                        </a:rPr>
                        <a:t>Sharing contaminated </a:t>
                      </a:r>
                      <a:r>
                        <a:rPr lang="en-GB" sz="1200">
                          <a:solidFill>
                            <a:srgbClr val="38761D"/>
                          </a:solidFill>
                          <a:latin typeface="Cabin"/>
                          <a:ea typeface="Cabin"/>
                          <a:cs typeface="Cabin"/>
                          <a:sym typeface="Cabin"/>
                        </a:rPr>
                        <a:t>(with blood) </a:t>
                      </a:r>
                      <a:r>
                        <a:rPr lang="en-GB" sz="1200">
                          <a:latin typeface="Cabin"/>
                          <a:ea typeface="Cabin"/>
                          <a:cs typeface="Cabin"/>
                          <a:sym typeface="Cabin"/>
                        </a:rPr>
                        <a:t>needles, razors, or tooth brushes</a:t>
                      </a:r>
                      <a:r>
                        <a:rPr b="1" lang="en-GB">
                          <a:latin typeface="Cabin"/>
                          <a:ea typeface="Cabin"/>
                          <a:cs typeface="Cabin"/>
                          <a:sym typeface="Cabin"/>
                        </a:rPr>
                        <a:t>²</a:t>
                      </a:r>
                      <a:endParaRPr b="1">
                        <a:latin typeface="Cabin"/>
                        <a:ea typeface="Cabin"/>
                        <a:cs typeface="Cabin"/>
                        <a:sym typeface="Cabin"/>
                      </a:endParaRPr>
                    </a:p>
                  </a:txBody>
                  <a:tcPr marT="91425" marB="91425" marR="91425" marL="91425">
                    <a:lnL cap="flat" cmpd="sng" w="19050">
                      <a:solidFill>
                        <a:srgbClr val="4F2F4F"/>
                      </a:solidFill>
                      <a:prstDash val="solid"/>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r>
              <a:tr h="2056175">
                <a:tc>
                  <a:txBody>
                    <a:bodyPr/>
                    <a:lstStyle/>
                    <a:p>
                      <a:pPr indent="0" lvl="0" marL="457200" rtl="0" algn="l">
                        <a:lnSpc>
                          <a:spcPct val="100000"/>
                        </a:lnSpc>
                        <a:spcBef>
                          <a:spcPts val="0"/>
                        </a:spcBef>
                        <a:spcAft>
                          <a:spcPts val="0"/>
                        </a:spcAft>
                        <a:buNone/>
                      </a:pPr>
                      <a:r>
                        <a:rPr b="1" lang="en-GB">
                          <a:solidFill>
                            <a:srgbClr val="4F2F4F"/>
                          </a:solidFill>
                          <a:latin typeface="Cabin"/>
                          <a:ea typeface="Cabin"/>
                          <a:cs typeface="Cabin"/>
                          <a:sym typeface="Cabin"/>
                        </a:rPr>
                        <a:t>Perinatally </a:t>
                      </a:r>
                      <a:r>
                        <a:rPr b="1" lang="en-GB" sz="1200">
                          <a:solidFill>
                            <a:srgbClr val="4F2F4F"/>
                          </a:solidFill>
                          <a:latin typeface="Cabin"/>
                          <a:ea typeface="Cabin"/>
                          <a:cs typeface="Cabin"/>
                          <a:sym typeface="Cabin"/>
                        </a:rPr>
                        <a:t>(</a:t>
                      </a:r>
                      <a:r>
                        <a:rPr b="1" lang="en-GB" sz="1200">
                          <a:solidFill>
                            <a:srgbClr val="4F2F4F"/>
                          </a:solidFill>
                          <a:latin typeface="Cabin"/>
                          <a:ea typeface="Cabin"/>
                          <a:cs typeface="Cabin"/>
                          <a:sym typeface="Cabin"/>
                        </a:rPr>
                        <a:t>From mother to baby)</a:t>
                      </a:r>
                      <a:r>
                        <a:rPr b="1" lang="en-GB">
                          <a:solidFill>
                            <a:srgbClr val="4F2F4F"/>
                          </a:solidFill>
                          <a:latin typeface="Cabin"/>
                          <a:ea typeface="Cabin"/>
                          <a:cs typeface="Cabin"/>
                          <a:sym typeface="Cabin"/>
                        </a:rPr>
                        <a:t>:</a:t>
                      </a:r>
                      <a:endParaRPr b="1">
                        <a:solidFill>
                          <a:srgbClr val="4F2F4F"/>
                        </a:solidFill>
                        <a:latin typeface="Cabin"/>
                        <a:ea typeface="Cabin"/>
                        <a:cs typeface="Cabin"/>
                        <a:sym typeface="Cabin"/>
                      </a:endParaRPr>
                    </a:p>
                    <a:p>
                      <a:pPr indent="0" lvl="0" marL="0" rtl="0" algn="l">
                        <a:lnSpc>
                          <a:spcPct val="100000"/>
                        </a:lnSpc>
                        <a:spcBef>
                          <a:spcPts val="0"/>
                        </a:spcBef>
                        <a:spcAft>
                          <a:spcPts val="0"/>
                        </a:spcAft>
                        <a:buNone/>
                      </a:pPr>
                      <a:r>
                        <a:t/>
                      </a:r>
                      <a:endParaRPr b="1" sz="500">
                        <a:solidFill>
                          <a:srgbClr val="741B47"/>
                        </a:solidFill>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lang="en-GB" sz="1200">
                          <a:latin typeface="Cabin"/>
                          <a:ea typeface="Cabin"/>
                          <a:cs typeface="Cabin"/>
                          <a:sym typeface="Cabin"/>
                        </a:rPr>
                        <a:t>Infected mothers can transmit HIV to their babies transplacentally</a:t>
                      </a:r>
                      <a:r>
                        <a:rPr lang="en-GB" sz="12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(25%),</a:t>
                      </a:r>
                      <a:r>
                        <a:rPr lang="en-GB" sz="1200">
                          <a:latin typeface="Cabin"/>
                          <a:ea typeface="Cabin"/>
                          <a:cs typeface="Cabin"/>
                          <a:sym typeface="Cabin"/>
                        </a:rPr>
                        <a:t> but Treatment of the mothers with the reverse transcriptase inhibitor (</a:t>
                      </a:r>
                      <a:r>
                        <a:rPr b="1" lang="en-GB" sz="1200">
                          <a:solidFill>
                            <a:srgbClr val="CC0000"/>
                          </a:solidFill>
                          <a:latin typeface="Cabin"/>
                          <a:ea typeface="Cabin"/>
                          <a:cs typeface="Cabin"/>
                          <a:sym typeface="Cabin"/>
                        </a:rPr>
                        <a:t>Zidovudine</a:t>
                      </a:r>
                      <a:r>
                        <a:rPr lang="en-GB" sz="1200">
                          <a:latin typeface="Cabin"/>
                          <a:ea typeface="Cabin"/>
                          <a:cs typeface="Cabin"/>
                          <a:sym typeface="Cabin"/>
                        </a:rPr>
                        <a:t>) </a:t>
                      </a:r>
                      <a:r>
                        <a:rPr b="1" lang="en-GB" sz="1200">
                          <a:solidFill>
                            <a:srgbClr val="CC0000"/>
                          </a:solidFill>
                          <a:latin typeface="Cabin"/>
                          <a:ea typeface="Cabin"/>
                          <a:cs typeface="Cabin"/>
                          <a:sym typeface="Cabin"/>
                        </a:rPr>
                        <a:t>during pregnancy</a:t>
                      </a:r>
                      <a:r>
                        <a:rPr lang="en-GB" sz="1200">
                          <a:latin typeface="Cabin"/>
                          <a:ea typeface="Cabin"/>
                          <a:cs typeface="Cabin"/>
                          <a:sym typeface="Cabin"/>
                        </a:rPr>
                        <a:t> can reduce transmission in most cases. </a:t>
                      </a:r>
                      <a:endParaRPr sz="1200">
                        <a:latin typeface="Cabin"/>
                        <a:ea typeface="Cabin"/>
                        <a:cs typeface="Cabin"/>
                        <a:sym typeface="Cabin"/>
                      </a:endParaRPr>
                    </a:p>
                    <a:p>
                      <a:pPr indent="0" lvl="0" marL="0" marR="0" rtl="0" algn="l">
                        <a:lnSpc>
                          <a:spcPct val="100000"/>
                        </a:lnSpc>
                        <a:spcBef>
                          <a:spcPts val="0"/>
                        </a:spcBef>
                        <a:spcAft>
                          <a:spcPts val="0"/>
                        </a:spcAft>
                        <a:buNone/>
                      </a:pPr>
                      <a:r>
                        <a:t/>
                      </a:r>
                      <a:endParaRPr sz="500">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lang="en-GB" sz="1200">
                          <a:latin typeface="Cabin"/>
                          <a:ea typeface="Cabin"/>
                          <a:cs typeface="Cabin"/>
                          <a:sym typeface="Cabin"/>
                        </a:rPr>
                        <a:t>Virus spread to child perinatally mainly </a:t>
                      </a:r>
                      <a:r>
                        <a:rPr b="1" lang="en-GB" sz="1200">
                          <a:solidFill>
                            <a:srgbClr val="CC0000"/>
                          </a:solidFill>
                          <a:latin typeface="Cabin"/>
                          <a:ea typeface="Cabin"/>
                          <a:cs typeface="Cabin"/>
                          <a:sym typeface="Cabin"/>
                        </a:rPr>
                        <a:t>(50%)</a:t>
                      </a:r>
                      <a:r>
                        <a:rPr lang="en-GB" sz="12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during delivery</a:t>
                      </a:r>
                      <a:r>
                        <a:rPr lang="en-GB" sz="1200">
                          <a:latin typeface="Cabin"/>
                          <a:ea typeface="Cabin"/>
                          <a:cs typeface="Cabin"/>
                          <a:sym typeface="Cabin"/>
                        </a:rPr>
                        <a:t>, but given the reverse transcriptase inhibitor (</a:t>
                      </a:r>
                      <a:r>
                        <a:rPr b="1" lang="en-GB" sz="1200">
                          <a:solidFill>
                            <a:srgbClr val="CC0000"/>
                          </a:solidFill>
                          <a:latin typeface="Cabin"/>
                          <a:ea typeface="Cabin"/>
                          <a:cs typeface="Cabin"/>
                          <a:sym typeface="Cabin"/>
                        </a:rPr>
                        <a:t>Nevirapine</a:t>
                      </a:r>
                      <a:r>
                        <a:rPr lang="en-GB" sz="1200">
                          <a:latin typeface="Cabin"/>
                          <a:ea typeface="Cabin"/>
                          <a:cs typeface="Cabin"/>
                          <a:sym typeface="Cabin"/>
                        </a:rPr>
                        <a:t>) as single dose during delivery can reduce the transmission. </a:t>
                      </a:r>
                      <a:endParaRPr sz="1200">
                        <a:latin typeface="Cabin"/>
                        <a:ea typeface="Cabin"/>
                        <a:cs typeface="Cabin"/>
                        <a:sym typeface="Cabin"/>
                      </a:endParaRPr>
                    </a:p>
                    <a:p>
                      <a:pPr indent="0" lvl="0" marL="1371600" marR="0" rtl="0" algn="l">
                        <a:lnSpc>
                          <a:spcPct val="100000"/>
                        </a:lnSpc>
                        <a:spcBef>
                          <a:spcPts val="0"/>
                        </a:spcBef>
                        <a:spcAft>
                          <a:spcPts val="0"/>
                        </a:spcAft>
                        <a:buNone/>
                      </a:pPr>
                      <a:r>
                        <a:t/>
                      </a:r>
                      <a:endParaRPr sz="500">
                        <a:latin typeface="Cabin"/>
                        <a:ea typeface="Cabin"/>
                        <a:cs typeface="Cabin"/>
                        <a:sym typeface="Cabin"/>
                      </a:endParaRPr>
                    </a:p>
                    <a:p>
                      <a:pPr indent="-304800" lvl="0" marL="457200" marR="0" rtl="0" algn="l">
                        <a:lnSpc>
                          <a:spcPct val="100000"/>
                        </a:lnSpc>
                        <a:spcBef>
                          <a:spcPts val="0"/>
                        </a:spcBef>
                        <a:spcAft>
                          <a:spcPts val="0"/>
                        </a:spcAft>
                        <a:buSzPts val="1200"/>
                        <a:buFont typeface="Cabin"/>
                        <a:buChar char="○"/>
                      </a:pPr>
                      <a:r>
                        <a:rPr b="1" lang="en-GB" sz="1200">
                          <a:latin typeface="Cabin"/>
                          <a:ea typeface="Cabin"/>
                          <a:cs typeface="Cabin"/>
                          <a:sym typeface="Cabin"/>
                        </a:rPr>
                        <a:t>Breastfeeding</a:t>
                      </a:r>
                      <a:r>
                        <a:rPr lang="en-GB" sz="1200">
                          <a:latin typeface="Cabin"/>
                          <a:ea typeface="Cabin"/>
                          <a:cs typeface="Cabin"/>
                          <a:sym typeface="Cabin"/>
                        </a:rPr>
                        <a:t> is also an important way of perinatal transmission (25%).</a:t>
                      </a:r>
                      <a:endParaRPr sz="1200">
                        <a:latin typeface="Cabin"/>
                        <a:ea typeface="Cabin"/>
                        <a:cs typeface="Cabin"/>
                        <a:sym typeface="Cabin"/>
                      </a:endParaRPr>
                    </a:p>
                  </a:txBody>
                  <a:tcPr marT="91425" marB="91425" marR="91425" marL="91425">
                    <a:lnL cap="flat" cmpd="sng" w="19050">
                      <a:solidFill>
                        <a:srgbClr val="4F2F4F"/>
                      </a:solidFill>
                      <a:prstDash val="solid"/>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r>
            </a:tbl>
          </a:graphicData>
        </a:graphic>
      </p:graphicFrame>
      <p:sp>
        <p:nvSpPr>
          <p:cNvPr id="115" name="Google Shape;115;p15"/>
          <p:cNvSpPr/>
          <p:nvPr/>
        </p:nvSpPr>
        <p:spPr>
          <a:xfrm flipH="1" rot="-5400000">
            <a:off x="-1610325" y="6676350"/>
            <a:ext cx="4245300" cy="426900"/>
          </a:xfrm>
          <a:prstGeom prst="snip2SameRect">
            <a:avLst>
              <a:gd fmla="val 27683" name="adj1"/>
              <a:gd fmla="val 0" name="adj2"/>
            </a:avLst>
          </a:prstGeom>
          <a:solidFill>
            <a:srgbClr val="4F2F4F"/>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16" name="Google Shape;116;p15"/>
          <p:cNvSpPr txBox="1"/>
          <p:nvPr/>
        </p:nvSpPr>
        <p:spPr>
          <a:xfrm rot="-5400000">
            <a:off x="-1608250" y="6673224"/>
            <a:ext cx="4241100" cy="43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000">
                <a:solidFill>
                  <a:srgbClr val="FFFFFF"/>
                </a:solidFill>
                <a:latin typeface="Cabin"/>
                <a:ea typeface="Cabin"/>
                <a:cs typeface="Cabin"/>
                <a:sym typeface="Cabin"/>
              </a:rPr>
              <a:t>Transmission of HIV</a:t>
            </a:r>
            <a:endParaRPr b="1" sz="900">
              <a:solidFill>
                <a:srgbClr val="FFFFFF"/>
              </a:solidFill>
              <a:latin typeface="Cabin"/>
              <a:ea typeface="Cabin"/>
              <a:cs typeface="Cabin"/>
              <a:sym typeface="Cabin"/>
            </a:endParaRPr>
          </a:p>
        </p:txBody>
      </p:sp>
      <p:pic>
        <p:nvPicPr>
          <p:cNvPr id="117" name="Google Shape;117;p15"/>
          <p:cNvPicPr preferRelativeResize="0"/>
          <p:nvPr/>
        </p:nvPicPr>
        <p:blipFill rotWithShape="1">
          <a:blip r:embed="rId3">
            <a:alphaModFix/>
          </a:blip>
          <a:srcRect b="68524" l="6599" r="71193" t="3106"/>
          <a:stretch/>
        </p:blipFill>
        <p:spPr>
          <a:xfrm>
            <a:off x="926905" y="6995019"/>
            <a:ext cx="240776" cy="289139"/>
          </a:xfrm>
          <a:prstGeom prst="rect">
            <a:avLst/>
          </a:prstGeom>
          <a:noFill/>
          <a:ln>
            <a:noFill/>
          </a:ln>
        </p:spPr>
      </p:pic>
      <p:pic>
        <p:nvPicPr>
          <p:cNvPr id="118" name="Google Shape;118;p15"/>
          <p:cNvPicPr preferRelativeResize="0"/>
          <p:nvPr/>
        </p:nvPicPr>
        <p:blipFill>
          <a:blip r:embed="rId4">
            <a:alphaModFix/>
          </a:blip>
          <a:stretch>
            <a:fillRect/>
          </a:stretch>
        </p:blipFill>
        <p:spPr>
          <a:xfrm>
            <a:off x="848500" y="4772250"/>
            <a:ext cx="397574" cy="397600"/>
          </a:xfrm>
          <a:prstGeom prst="rect">
            <a:avLst/>
          </a:prstGeom>
          <a:noFill/>
          <a:ln>
            <a:noFill/>
          </a:ln>
        </p:spPr>
      </p:pic>
      <p:pic>
        <p:nvPicPr>
          <p:cNvPr id="119" name="Google Shape;119;p15"/>
          <p:cNvPicPr preferRelativeResize="0"/>
          <p:nvPr/>
        </p:nvPicPr>
        <p:blipFill>
          <a:blip r:embed="rId5">
            <a:alphaModFix/>
          </a:blip>
          <a:stretch>
            <a:fillRect/>
          </a:stretch>
        </p:blipFill>
        <p:spPr>
          <a:xfrm>
            <a:off x="926900" y="5595377"/>
            <a:ext cx="240774" cy="240800"/>
          </a:xfrm>
          <a:prstGeom prst="rect">
            <a:avLst/>
          </a:prstGeom>
          <a:noFill/>
          <a:ln>
            <a:noFill/>
          </a:ln>
        </p:spPr>
      </p:pic>
      <p:sp>
        <p:nvSpPr>
          <p:cNvPr id="120" name="Google Shape;120;p15"/>
          <p:cNvSpPr/>
          <p:nvPr/>
        </p:nvSpPr>
        <p:spPr>
          <a:xfrm flipH="1">
            <a:off x="50" y="9832975"/>
            <a:ext cx="7589400" cy="8655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CC0000"/>
                </a:solidFill>
                <a:latin typeface="Cabin"/>
                <a:ea typeface="Cabin"/>
                <a:cs typeface="Cabin"/>
                <a:sym typeface="Cabin"/>
              </a:rPr>
              <a:t>1-</a:t>
            </a:r>
            <a:r>
              <a:rPr lang="en-GB" sz="800">
                <a:solidFill>
                  <a:srgbClr val="CC0000"/>
                </a:solidFill>
                <a:latin typeface="Cabin"/>
                <a:ea typeface="Cabin"/>
                <a:cs typeface="Cabin"/>
                <a:sym typeface="Cabin"/>
              </a:rPr>
              <a:t>High risk patients are homosexuals and those who have multiple sexual partners</a:t>
            </a:r>
            <a:r>
              <a:rPr lang="en-GB" sz="800">
                <a:solidFill>
                  <a:srgbClr val="38761D"/>
                </a:solidFill>
                <a:latin typeface="Cabin"/>
                <a:ea typeface="Cabin"/>
                <a:cs typeface="Cabin"/>
                <a:sym typeface="Cabin"/>
              </a:rPr>
              <a:t>.</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2-HIV is a very sensitive virus </a:t>
            </a:r>
            <a:r>
              <a:rPr lang="en-GB" sz="800">
                <a:solidFill>
                  <a:srgbClr val="38761D"/>
                </a:solidFill>
                <a:highlight>
                  <a:srgbClr val="FFFFFF"/>
                </a:highlight>
                <a:latin typeface="Cabin"/>
                <a:ea typeface="Cabin"/>
                <a:cs typeface="Cabin"/>
                <a:sym typeface="Cabin"/>
              </a:rPr>
              <a:t>it does not usually survive long outside of the body</a:t>
            </a:r>
            <a:r>
              <a:rPr lang="en-GB" sz="800">
                <a:solidFill>
                  <a:srgbClr val="38761D"/>
                </a:solidFill>
                <a:latin typeface="Cabin"/>
                <a:ea typeface="Cabin"/>
                <a:cs typeface="Cabin"/>
                <a:sym typeface="Cabin"/>
              </a:rPr>
              <a:t> unlike hepatitis B virus where it is able to live on surfaces for up to a year</a:t>
            </a:r>
            <a:endParaRPr sz="800">
              <a:solidFill>
                <a:srgbClr val="38761D"/>
              </a:solidFill>
              <a:latin typeface="Cabin"/>
              <a:ea typeface="Cabin"/>
              <a:cs typeface="Cabin"/>
              <a:sym typeface="Cabin"/>
            </a:endParaRPr>
          </a:p>
          <a:p>
            <a:pPr indent="0" lvl="0" marL="0" rtl="0" algn="l">
              <a:spcBef>
                <a:spcPts val="0"/>
              </a:spcBef>
              <a:spcAft>
                <a:spcPts val="0"/>
              </a:spcAft>
              <a:buNone/>
            </a:pPr>
            <a:r>
              <a:t/>
            </a:r>
            <a:endParaRPr sz="800">
              <a:solidFill>
                <a:srgbClr val="38761D"/>
              </a:solidFill>
              <a:latin typeface="Cabin"/>
              <a:ea typeface="Cabin"/>
              <a:cs typeface="Cabin"/>
              <a:sym typeface="Cabin"/>
            </a:endParaRPr>
          </a:p>
        </p:txBody>
      </p:sp>
      <p:pic>
        <p:nvPicPr>
          <p:cNvPr id="121" name="Google Shape;121;p15"/>
          <p:cNvPicPr preferRelativeResize="0"/>
          <p:nvPr/>
        </p:nvPicPr>
        <p:blipFill>
          <a:blip r:embed="rId6">
            <a:alphaModFix/>
          </a:blip>
          <a:stretch>
            <a:fillRect/>
          </a:stretch>
        </p:blipFill>
        <p:spPr>
          <a:xfrm>
            <a:off x="7732948" y="840500"/>
            <a:ext cx="2585257" cy="3346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6"/>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27" name="Google Shape;127;p16"/>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28" name="Google Shape;128;p16"/>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3</a:t>
            </a:r>
            <a:endParaRPr b="1" sz="1800">
              <a:solidFill>
                <a:srgbClr val="FFFFFF"/>
              </a:solidFill>
              <a:latin typeface="Cabin"/>
              <a:ea typeface="Cabin"/>
              <a:cs typeface="Cabin"/>
              <a:sym typeface="Cabin"/>
            </a:endParaRPr>
          </a:p>
        </p:txBody>
      </p:sp>
      <p:sp>
        <p:nvSpPr>
          <p:cNvPr id="129" name="Google Shape;129;p16"/>
          <p:cNvSpPr txBox="1"/>
          <p:nvPr/>
        </p:nvSpPr>
        <p:spPr>
          <a:xfrm>
            <a:off x="294600" y="829825"/>
            <a:ext cx="5323200" cy="2331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Virus Inactivation</a:t>
            </a:r>
            <a:endParaRPr b="1" sz="2000">
              <a:solidFill>
                <a:srgbClr val="4F2F4F"/>
              </a:solidFill>
              <a:latin typeface="Cabin"/>
              <a:ea typeface="Cabin"/>
              <a:cs typeface="Cabin"/>
              <a:sym typeface="Cabin"/>
            </a:endParaRPr>
          </a:p>
          <a:p>
            <a:pPr indent="0" lvl="0" marL="457200" rtl="0" algn="l">
              <a:lnSpc>
                <a:spcPct val="115000"/>
              </a:lnSpc>
              <a:spcBef>
                <a:spcPts val="0"/>
              </a:spcBef>
              <a:spcAft>
                <a:spcPts val="0"/>
              </a:spcAft>
              <a:buNone/>
            </a:pPr>
            <a:r>
              <a:rPr lang="en-GB">
                <a:latin typeface="Cabin"/>
                <a:ea typeface="Cabin"/>
                <a:cs typeface="Cabin"/>
                <a:sym typeface="Cabin"/>
              </a:rPr>
              <a:t>- HIV is </a:t>
            </a:r>
            <a:r>
              <a:rPr b="1" lang="en-GB">
                <a:solidFill>
                  <a:srgbClr val="CC0000"/>
                </a:solidFill>
                <a:latin typeface="Cabin"/>
                <a:ea typeface="Cabin"/>
                <a:cs typeface="Cabin"/>
                <a:sym typeface="Cabin"/>
              </a:rPr>
              <a:t>easily</a:t>
            </a:r>
            <a:r>
              <a:rPr lang="en-GB">
                <a:latin typeface="Cabin"/>
                <a:ea typeface="Cabin"/>
                <a:cs typeface="Cabin"/>
                <a:sym typeface="Cabin"/>
              </a:rPr>
              <a:t> inactivated by treatment for 10 min at 37</a:t>
            </a:r>
            <a:r>
              <a:rPr baseline="30000" lang="en-GB">
                <a:latin typeface="Cabin"/>
                <a:ea typeface="Cabin"/>
                <a:cs typeface="Cabin"/>
                <a:sym typeface="Cabin"/>
              </a:rPr>
              <a:t>o</a:t>
            </a:r>
            <a:r>
              <a:rPr lang="en-GB">
                <a:latin typeface="Cabin"/>
                <a:ea typeface="Cabin"/>
                <a:cs typeface="Cabin"/>
                <a:sym typeface="Cabin"/>
              </a:rPr>
              <a:t>C with any of the following:</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10%	</a:t>
            </a:r>
            <a:r>
              <a:rPr lang="en-GB">
                <a:solidFill>
                  <a:schemeClr val="dk1"/>
                </a:solidFill>
                <a:latin typeface="Cabin"/>
                <a:ea typeface="Cabin"/>
                <a:cs typeface="Cabin"/>
                <a:sym typeface="Cabin"/>
              </a:rPr>
              <a:t>Sodium Hypochlorite (</a:t>
            </a:r>
            <a:r>
              <a:rPr lang="en-GB">
                <a:latin typeface="Cabin"/>
                <a:ea typeface="Cabin"/>
                <a:cs typeface="Cabin"/>
                <a:sym typeface="Cabin"/>
              </a:rPr>
              <a:t>household bleach).</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50%	Ethanol.</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35%	Isopropanol.</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0.5%	Paraformaldehyde.</a:t>
            </a:r>
            <a:endParaRPr>
              <a:latin typeface="Cabin"/>
              <a:ea typeface="Cabin"/>
              <a:cs typeface="Cabin"/>
              <a:sym typeface="Cabin"/>
            </a:endParaRPr>
          </a:p>
          <a:p>
            <a:pPr indent="-317500" lvl="0" marL="914400" rtl="0" algn="l">
              <a:lnSpc>
                <a:spcPct val="100000"/>
              </a:lnSpc>
              <a:spcBef>
                <a:spcPts val="0"/>
              </a:spcBef>
              <a:spcAft>
                <a:spcPts val="0"/>
              </a:spcAft>
              <a:buSzPts val="1400"/>
              <a:buFont typeface="Cabin"/>
              <a:buChar char="○"/>
            </a:pPr>
            <a:r>
              <a:rPr lang="en-GB">
                <a:latin typeface="Cabin"/>
                <a:ea typeface="Cabin"/>
                <a:cs typeface="Cabin"/>
                <a:sym typeface="Cabin"/>
              </a:rPr>
              <a:t>0.3%	Hydrogen Peroxide.</a:t>
            </a:r>
            <a:endParaRPr>
              <a:latin typeface="Cabin"/>
              <a:ea typeface="Cabin"/>
              <a:cs typeface="Cabin"/>
              <a:sym typeface="Cabin"/>
            </a:endParaRPr>
          </a:p>
          <a:p>
            <a:pPr indent="-317500" lvl="0" marL="914400" rtl="0" algn="l">
              <a:lnSpc>
                <a:spcPct val="100000"/>
              </a:lnSpc>
              <a:spcBef>
                <a:spcPts val="0"/>
              </a:spcBef>
              <a:spcAft>
                <a:spcPts val="0"/>
              </a:spcAft>
              <a:buClr>
                <a:srgbClr val="38761D"/>
              </a:buClr>
              <a:buSzPts val="1400"/>
              <a:buFont typeface="Cabin"/>
              <a:buChar char="○"/>
            </a:pPr>
            <a:r>
              <a:rPr lang="en-GB">
                <a:solidFill>
                  <a:srgbClr val="38761D"/>
                </a:solidFill>
                <a:latin typeface="Cabin"/>
                <a:ea typeface="Cabin"/>
                <a:cs typeface="Cabin"/>
                <a:sym typeface="Cabin"/>
              </a:rPr>
              <a:t>HIV can't survive for long in the environment(2 hours).</a:t>
            </a:r>
            <a:endParaRPr>
              <a:solidFill>
                <a:srgbClr val="38761D"/>
              </a:solidFill>
              <a:latin typeface="Cabin"/>
              <a:ea typeface="Cabin"/>
              <a:cs typeface="Cabin"/>
              <a:sym typeface="Cabin"/>
            </a:endParaRPr>
          </a:p>
          <a:p>
            <a:pPr indent="0" lvl="0" marL="0" rtl="0" algn="l">
              <a:lnSpc>
                <a:spcPct val="115000"/>
              </a:lnSpc>
              <a:spcBef>
                <a:spcPts val="0"/>
              </a:spcBef>
              <a:spcAft>
                <a:spcPts val="0"/>
              </a:spcAft>
              <a:buNone/>
            </a:pPr>
            <a:r>
              <a:t/>
            </a:r>
            <a:endParaRPr sz="900">
              <a:latin typeface="Cabin"/>
              <a:ea typeface="Cabin"/>
              <a:cs typeface="Cabin"/>
              <a:sym typeface="Cabin"/>
            </a:endParaRPr>
          </a:p>
        </p:txBody>
      </p:sp>
      <p:pic>
        <p:nvPicPr>
          <p:cNvPr id="130" name="Google Shape;130;p16"/>
          <p:cNvPicPr preferRelativeResize="0"/>
          <p:nvPr/>
        </p:nvPicPr>
        <p:blipFill>
          <a:blip r:embed="rId3">
            <a:alphaModFix/>
          </a:blip>
          <a:stretch>
            <a:fillRect/>
          </a:stretch>
        </p:blipFill>
        <p:spPr>
          <a:xfrm>
            <a:off x="5863550" y="8585200"/>
            <a:ext cx="1316875" cy="1146540"/>
          </a:xfrm>
          <a:prstGeom prst="rect">
            <a:avLst/>
          </a:prstGeom>
          <a:noFill/>
          <a:ln cap="flat" cmpd="sng" w="9525">
            <a:solidFill>
              <a:srgbClr val="4F2F4F"/>
            </a:solidFill>
            <a:prstDash val="solid"/>
            <a:round/>
            <a:headEnd len="sm" w="sm" type="none"/>
            <a:tailEnd len="sm" w="sm" type="none"/>
          </a:ln>
        </p:spPr>
      </p:pic>
      <p:sp>
        <p:nvSpPr>
          <p:cNvPr id="131" name="Google Shape;131;p16"/>
          <p:cNvSpPr txBox="1"/>
          <p:nvPr/>
        </p:nvSpPr>
        <p:spPr>
          <a:xfrm>
            <a:off x="294600" y="7345175"/>
            <a:ext cx="5524200" cy="2226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4F2F4F"/>
              </a:buClr>
              <a:buSzPts val="1800"/>
              <a:buFont typeface="Cabin"/>
              <a:buChar char="●"/>
            </a:pPr>
            <a:r>
              <a:rPr b="1" lang="en-GB" sz="1800">
                <a:solidFill>
                  <a:srgbClr val="4F2F4F"/>
                </a:solidFill>
                <a:latin typeface="Cabin"/>
                <a:ea typeface="Cabin"/>
                <a:cs typeface="Cabin"/>
                <a:sym typeface="Cabin"/>
              </a:rPr>
              <a:t>Serological markers of</a:t>
            </a:r>
            <a:r>
              <a:rPr b="1" lang="en-GB" sz="1800">
                <a:solidFill>
                  <a:srgbClr val="4F2F4F"/>
                </a:solidFill>
                <a:latin typeface="Cabin"/>
                <a:ea typeface="Cabin"/>
                <a:cs typeface="Cabin"/>
                <a:sym typeface="Cabin"/>
              </a:rPr>
              <a:t> Acute Phase:</a:t>
            </a:r>
            <a:endParaRPr b="1" sz="1800">
              <a:solidFill>
                <a:srgbClr val="4F2F4F"/>
              </a:solidFill>
              <a:latin typeface="Cabin"/>
              <a:ea typeface="Cabin"/>
              <a:cs typeface="Cabin"/>
              <a:sym typeface="Cabin"/>
            </a:endParaRPr>
          </a:p>
          <a:p>
            <a:pPr indent="0" lvl="0" marL="0" marR="0" rtl="0" algn="l">
              <a:lnSpc>
                <a:spcPct val="115000"/>
              </a:lnSpc>
              <a:spcBef>
                <a:spcPts val="0"/>
              </a:spcBef>
              <a:spcAft>
                <a:spcPts val="0"/>
              </a:spcAft>
              <a:buNone/>
            </a:pPr>
            <a:r>
              <a:t/>
            </a:r>
            <a:endParaRPr b="1" sz="300">
              <a:solidFill>
                <a:schemeClr val="dk1"/>
              </a:solidFill>
              <a:latin typeface="Cabin"/>
              <a:ea typeface="Cabin"/>
              <a:cs typeface="Cabin"/>
              <a:sym typeface="Cabin"/>
            </a:endParaRPr>
          </a:p>
          <a:p>
            <a:pPr indent="-317500" lvl="0" marL="457200" rtl="0" algn="l">
              <a:lnSpc>
                <a:spcPct val="100000"/>
              </a:lnSpc>
              <a:spcBef>
                <a:spcPts val="0"/>
              </a:spcBef>
              <a:spcAft>
                <a:spcPts val="0"/>
              </a:spcAft>
              <a:buClr>
                <a:schemeClr val="dk1"/>
              </a:buClr>
              <a:buSzPts val="1400"/>
              <a:buChar char="○"/>
            </a:pPr>
            <a:r>
              <a:rPr lang="en-GB">
                <a:solidFill>
                  <a:schemeClr val="dk1"/>
                </a:solidFill>
                <a:latin typeface="Cabin"/>
                <a:ea typeface="Cabin"/>
                <a:cs typeface="Cabin"/>
                <a:sym typeface="Cabin"/>
              </a:rPr>
              <a:t>Normal to slightly decrease in number of </a:t>
            </a:r>
            <a:r>
              <a:rPr b="1" lang="en-GB">
                <a:solidFill>
                  <a:srgbClr val="1155CC"/>
                </a:solidFill>
                <a:latin typeface="Cabin"/>
                <a:ea typeface="Cabin"/>
                <a:cs typeface="Cabin"/>
                <a:sym typeface="Cabin"/>
              </a:rPr>
              <a:t>CD4+ T cells</a:t>
            </a:r>
            <a:r>
              <a:rPr lang="en-GB">
                <a:solidFill>
                  <a:schemeClr val="dk1"/>
                </a:solidFill>
                <a:latin typeface="Cabin"/>
                <a:ea typeface="Cabin"/>
                <a:cs typeface="Cabin"/>
                <a:sym typeface="Cabin"/>
              </a:rPr>
              <a:t>.</a:t>
            </a:r>
            <a:endParaRPr>
              <a:solidFill>
                <a:schemeClr val="dk1"/>
              </a:solidFill>
              <a:latin typeface="Cabin"/>
              <a:ea typeface="Cabin"/>
              <a:cs typeface="Cabin"/>
              <a:sym typeface="Cabin"/>
            </a:endParaRPr>
          </a:p>
          <a:p>
            <a:pPr indent="0" lvl="0" marL="457200" rtl="0" algn="l">
              <a:lnSpc>
                <a:spcPct val="100000"/>
              </a:lnSpc>
              <a:spcBef>
                <a:spcPts val="0"/>
              </a:spcBef>
              <a:spcAft>
                <a:spcPts val="0"/>
              </a:spcAft>
              <a:buNone/>
            </a:pPr>
            <a:r>
              <a:t/>
            </a:r>
            <a:endParaRPr sz="500">
              <a:solidFill>
                <a:schemeClr val="dk1"/>
              </a:solidFill>
              <a:latin typeface="Cabin"/>
              <a:ea typeface="Cabin"/>
              <a:cs typeface="Cabin"/>
              <a:sym typeface="Cabin"/>
            </a:endParaRPr>
          </a:p>
          <a:p>
            <a:pPr indent="-317500" lvl="0" marL="457200" rtl="0" algn="l">
              <a:lnSpc>
                <a:spcPct val="100000"/>
              </a:lnSpc>
              <a:spcBef>
                <a:spcPts val="0"/>
              </a:spcBef>
              <a:spcAft>
                <a:spcPts val="0"/>
              </a:spcAft>
              <a:buSzPts val="1400"/>
              <a:buChar char="○"/>
            </a:pPr>
            <a:r>
              <a:rPr lang="en-GB">
                <a:latin typeface="Cabin"/>
                <a:ea typeface="Cabin"/>
                <a:cs typeface="Cabin"/>
                <a:sym typeface="Cabin"/>
              </a:rPr>
              <a:t>A</a:t>
            </a:r>
            <a:r>
              <a:rPr lang="en-GB">
                <a:latin typeface="Cabin"/>
                <a:ea typeface="Cabin"/>
                <a:cs typeface="Cabin"/>
                <a:sym typeface="Cabin"/>
              </a:rPr>
              <a:t>ppearance of </a:t>
            </a:r>
            <a:r>
              <a:rPr b="1" lang="en-GB">
                <a:solidFill>
                  <a:srgbClr val="674EA7"/>
                </a:solidFill>
                <a:latin typeface="Cabin"/>
                <a:ea typeface="Cabin"/>
                <a:cs typeface="Cabin"/>
                <a:sym typeface="Cabin"/>
              </a:rPr>
              <a:t>viral RNA</a:t>
            </a:r>
            <a:r>
              <a:rPr b="1" baseline="30000" lang="en-GB">
                <a:solidFill>
                  <a:srgbClr val="674EA7"/>
                </a:solidFill>
                <a:latin typeface="Cabin"/>
                <a:ea typeface="Cabin"/>
                <a:cs typeface="Cabin"/>
                <a:sym typeface="Cabin"/>
              </a:rPr>
              <a:t>1</a:t>
            </a:r>
            <a:r>
              <a:rPr b="1" lang="en-GB">
                <a:latin typeface="Cabin"/>
                <a:ea typeface="Cabin"/>
                <a:cs typeface="Cabin"/>
                <a:sym typeface="Cabin"/>
              </a:rPr>
              <a:t>, </a:t>
            </a:r>
            <a:r>
              <a:rPr lang="en-GB">
                <a:latin typeface="Cabin"/>
                <a:ea typeface="Cabin"/>
                <a:cs typeface="Cabin"/>
                <a:sym typeface="Cabin"/>
              </a:rPr>
              <a:t>and then </a:t>
            </a:r>
            <a:r>
              <a:rPr b="1" lang="en-GB">
                <a:solidFill>
                  <a:srgbClr val="FF0000"/>
                </a:solidFill>
                <a:latin typeface="Cabin"/>
                <a:ea typeface="Cabin"/>
                <a:cs typeface="Cabin"/>
                <a:sym typeface="Cabin"/>
              </a:rPr>
              <a:t>core antigen (p24 antigen)</a:t>
            </a:r>
            <a:r>
              <a:rPr b="1" baseline="30000" lang="en-GB">
                <a:solidFill>
                  <a:srgbClr val="FF0000"/>
                </a:solidFill>
                <a:latin typeface="Cabin"/>
                <a:ea typeface="Cabin"/>
                <a:cs typeface="Cabin"/>
                <a:sym typeface="Cabin"/>
              </a:rPr>
              <a:t>2</a:t>
            </a:r>
            <a:r>
              <a:rPr baseline="30000" lang="en-GB">
                <a:latin typeface="Cabin"/>
                <a:ea typeface="Cabin"/>
                <a:cs typeface="Cabin"/>
                <a:sym typeface="Cabin"/>
              </a:rPr>
              <a:t> </a:t>
            </a:r>
            <a:r>
              <a:rPr lang="en-GB">
                <a:latin typeface="Cabin"/>
                <a:ea typeface="Cabin"/>
                <a:cs typeface="Cabin"/>
                <a:sym typeface="Cabin"/>
              </a:rPr>
              <a:t>which indicates active viral replication.</a:t>
            </a:r>
            <a:endParaRPr>
              <a:latin typeface="Cabin"/>
              <a:ea typeface="Cabin"/>
              <a:cs typeface="Cabin"/>
              <a:sym typeface="Cabin"/>
            </a:endParaRPr>
          </a:p>
          <a:p>
            <a:pPr indent="0" lvl="0" marL="457200" rtl="0" algn="l">
              <a:lnSpc>
                <a:spcPct val="100000"/>
              </a:lnSpc>
              <a:spcBef>
                <a:spcPts val="0"/>
              </a:spcBef>
              <a:spcAft>
                <a:spcPts val="0"/>
              </a:spcAft>
              <a:buNone/>
            </a:pPr>
            <a:r>
              <a:t/>
            </a:r>
            <a:endParaRPr sz="500">
              <a:latin typeface="Cabin"/>
              <a:ea typeface="Cabin"/>
              <a:cs typeface="Cabin"/>
              <a:sym typeface="Cabin"/>
            </a:endParaRPr>
          </a:p>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Appearance of two antibodies</a:t>
            </a:r>
            <a:r>
              <a:rPr baseline="30000" lang="en-GB">
                <a:latin typeface="Cabin"/>
                <a:ea typeface="Cabin"/>
                <a:cs typeface="Cabin"/>
                <a:sym typeface="Cabin"/>
              </a:rPr>
              <a:t>3</a:t>
            </a:r>
            <a:r>
              <a:rPr lang="en-GB">
                <a:latin typeface="Cabin"/>
                <a:ea typeface="Cabin"/>
                <a:cs typeface="Cabin"/>
                <a:sym typeface="Cabin"/>
              </a:rPr>
              <a:t>,</a:t>
            </a:r>
            <a:r>
              <a:rPr lang="en-GB">
                <a:latin typeface="Cabin"/>
                <a:ea typeface="Cabin"/>
                <a:cs typeface="Cabin"/>
                <a:sym typeface="Cabin"/>
              </a:rPr>
              <a:t> </a:t>
            </a:r>
            <a:r>
              <a:rPr b="1" lang="en-GB">
                <a:solidFill>
                  <a:srgbClr val="38761D"/>
                </a:solidFill>
                <a:latin typeface="Cabin"/>
                <a:ea typeface="Cabin"/>
                <a:cs typeface="Cabin"/>
                <a:sym typeface="Cabin"/>
              </a:rPr>
              <a:t>Anti-envelop</a:t>
            </a:r>
            <a:r>
              <a:rPr b="1" lang="en-GB">
                <a:latin typeface="Cabin"/>
                <a:ea typeface="Cabin"/>
                <a:cs typeface="Cabin"/>
                <a:sym typeface="Cabin"/>
              </a:rPr>
              <a:t> </a:t>
            </a:r>
            <a:r>
              <a:rPr b="1" lang="en-GB">
                <a:solidFill>
                  <a:srgbClr val="38761D"/>
                </a:solidFill>
                <a:latin typeface="Cabin"/>
                <a:ea typeface="Cabin"/>
                <a:cs typeface="Cabin"/>
                <a:sym typeface="Cabin"/>
              </a:rPr>
              <a:t>(Anti-gp120)</a:t>
            </a:r>
            <a:r>
              <a:rPr b="1" baseline="30000" lang="en-GB">
                <a:solidFill>
                  <a:srgbClr val="38761D"/>
                </a:solidFill>
                <a:latin typeface="Cabin"/>
                <a:ea typeface="Cabin"/>
                <a:cs typeface="Cabin"/>
                <a:sym typeface="Cabin"/>
              </a:rPr>
              <a:t>4</a:t>
            </a:r>
            <a:r>
              <a:rPr b="1" lang="en-GB">
                <a:latin typeface="Cabin"/>
                <a:ea typeface="Cabin"/>
                <a:cs typeface="Cabin"/>
                <a:sym typeface="Cabin"/>
              </a:rPr>
              <a:t> </a:t>
            </a:r>
            <a:r>
              <a:rPr lang="en-GB">
                <a:latin typeface="Cabin"/>
                <a:ea typeface="Cabin"/>
                <a:cs typeface="Cabin"/>
                <a:sym typeface="Cabin"/>
              </a:rPr>
              <a:t>&amp;</a:t>
            </a:r>
            <a:r>
              <a:rPr b="1" lang="en-GB">
                <a:latin typeface="Cabin"/>
                <a:ea typeface="Cabin"/>
                <a:cs typeface="Cabin"/>
                <a:sym typeface="Cabin"/>
              </a:rPr>
              <a:t> </a:t>
            </a:r>
            <a:r>
              <a:rPr b="1" lang="en-GB">
                <a:solidFill>
                  <a:srgbClr val="BF9000"/>
                </a:solidFill>
                <a:latin typeface="Cabin"/>
                <a:ea typeface="Cabin"/>
                <a:cs typeface="Cabin"/>
                <a:sym typeface="Cabin"/>
              </a:rPr>
              <a:t>Anti-core (Anti-P24)</a:t>
            </a:r>
            <a:r>
              <a:rPr b="1" baseline="30000" lang="en-GB">
                <a:solidFill>
                  <a:srgbClr val="BF9000"/>
                </a:solidFill>
                <a:latin typeface="Cabin"/>
                <a:ea typeface="Cabin"/>
                <a:cs typeface="Cabin"/>
                <a:sym typeface="Cabin"/>
              </a:rPr>
              <a:t>5</a:t>
            </a:r>
            <a:r>
              <a:rPr b="1" lang="en-GB">
                <a:solidFill>
                  <a:srgbClr val="BF9000"/>
                </a:solidFill>
                <a:latin typeface="Cabin"/>
                <a:ea typeface="Cabin"/>
                <a:cs typeface="Cabin"/>
                <a:sym typeface="Cabin"/>
              </a:rPr>
              <a:t>.</a:t>
            </a:r>
            <a:endParaRPr b="1" baseline="30000">
              <a:solidFill>
                <a:srgbClr val="BF9000"/>
              </a:solidFill>
              <a:latin typeface="Cabin"/>
              <a:ea typeface="Cabin"/>
              <a:cs typeface="Cabin"/>
              <a:sym typeface="Cabin"/>
            </a:endParaRPr>
          </a:p>
          <a:p>
            <a:pPr indent="0" lvl="0" marL="457200" rtl="0" algn="l">
              <a:lnSpc>
                <a:spcPct val="100000"/>
              </a:lnSpc>
              <a:spcBef>
                <a:spcPts val="0"/>
              </a:spcBef>
              <a:spcAft>
                <a:spcPts val="0"/>
              </a:spcAft>
              <a:buNone/>
            </a:pPr>
            <a:r>
              <a:t/>
            </a:r>
            <a:endParaRPr sz="500">
              <a:solidFill>
                <a:srgbClr val="BF9000"/>
              </a:solidFill>
              <a:latin typeface="Cabin"/>
              <a:ea typeface="Cabin"/>
              <a:cs typeface="Cabin"/>
              <a:sym typeface="Cabin"/>
            </a:endParaRPr>
          </a:p>
          <a:p>
            <a:pPr indent="-311150" lvl="0" marL="457200" rtl="0" algn="l">
              <a:lnSpc>
                <a:spcPct val="100000"/>
              </a:lnSpc>
              <a:spcBef>
                <a:spcPts val="0"/>
              </a:spcBef>
              <a:spcAft>
                <a:spcPts val="0"/>
              </a:spcAft>
              <a:buClr>
                <a:srgbClr val="CC0000"/>
              </a:buClr>
              <a:buSzPts val="1300"/>
              <a:buFont typeface="Cabin"/>
              <a:buChar char="○"/>
            </a:pPr>
            <a:r>
              <a:rPr b="1" lang="en-GB" sz="1300" u="sng">
                <a:solidFill>
                  <a:srgbClr val="CC0000"/>
                </a:solidFill>
                <a:latin typeface="Cabin"/>
                <a:ea typeface="Cabin"/>
                <a:cs typeface="Cabin"/>
                <a:sym typeface="Cabin"/>
              </a:rPr>
              <a:t>The 1st choice marker for detection HIV in the acute phase is HIV RNA.</a:t>
            </a:r>
            <a:r>
              <a:rPr b="1" lang="en-GB" sz="1300" u="sng">
                <a:solidFill>
                  <a:srgbClr val="CC0000"/>
                </a:solidFill>
                <a:latin typeface="Cabin"/>
                <a:ea typeface="Cabin"/>
                <a:cs typeface="Cabin"/>
                <a:sym typeface="Cabin"/>
              </a:rPr>
              <a:t>     </a:t>
            </a:r>
            <a:endParaRPr b="1" sz="1300" u="sng">
              <a:solidFill>
                <a:srgbClr val="CC0000"/>
              </a:solidFill>
              <a:latin typeface="Cabin"/>
              <a:ea typeface="Cabin"/>
              <a:cs typeface="Cabin"/>
              <a:sym typeface="Cabin"/>
            </a:endParaRPr>
          </a:p>
        </p:txBody>
      </p:sp>
      <p:sp>
        <p:nvSpPr>
          <p:cNvPr id="132" name="Google Shape;132;p16"/>
          <p:cNvSpPr txBox="1"/>
          <p:nvPr/>
        </p:nvSpPr>
        <p:spPr>
          <a:xfrm>
            <a:off x="299100" y="5205676"/>
            <a:ext cx="4953600" cy="212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000">
                <a:solidFill>
                  <a:srgbClr val="4F2F4F"/>
                </a:solidFill>
                <a:latin typeface="Cabin"/>
                <a:ea typeface="Cabin"/>
                <a:cs typeface="Cabin"/>
                <a:sym typeface="Cabin"/>
              </a:rPr>
              <a:t>I -  Acute Phase:</a:t>
            </a:r>
            <a:endParaRPr b="1" sz="2000">
              <a:solidFill>
                <a:srgbClr val="4F2F4F"/>
              </a:solidFill>
              <a:latin typeface="Cabin"/>
              <a:ea typeface="Cabin"/>
              <a:cs typeface="Cabin"/>
              <a:sym typeface="Cabin"/>
            </a:endParaRPr>
          </a:p>
          <a:p>
            <a:pPr indent="0" lvl="0" marL="457200" rtl="0" algn="l">
              <a:lnSpc>
                <a:spcPct val="115000"/>
              </a:lnSpc>
              <a:spcBef>
                <a:spcPts val="0"/>
              </a:spcBef>
              <a:spcAft>
                <a:spcPts val="0"/>
              </a:spcAft>
              <a:buNone/>
            </a:pPr>
            <a:r>
              <a:t/>
            </a:r>
            <a:endParaRPr b="1" sz="500">
              <a:solidFill>
                <a:srgbClr val="741B47"/>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Incubation period </a:t>
            </a:r>
            <a:r>
              <a:rPr b="1" lang="en-GB" sz="1200">
                <a:latin typeface="Cabin"/>
                <a:ea typeface="Cabin"/>
                <a:cs typeface="Cabin"/>
                <a:sym typeface="Cabin"/>
              </a:rPr>
              <a:t>2 weeks</a:t>
            </a:r>
            <a:r>
              <a:rPr lang="en-GB" sz="1200">
                <a:latin typeface="Cabin"/>
                <a:ea typeface="Cabin"/>
                <a:cs typeface="Cabin"/>
                <a:sym typeface="Cabin"/>
              </a:rPr>
              <a:t> and </a:t>
            </a:r>
            <a:r>
              <a:rPr b="1" lang="en-GB" sz="1200">
                <a:latin typeface="Cabin"/>
                <a:ea typeface="Cabin"/>
                <a:cs typeface="Cabin"/>
                <a:sym typeface="Cabin"/>
              </a:rPr>
              <a:t>lasts for about 12 weeks</a:t>
            </a:r>
            <a:r>
              <a:rPr lang="en-GB" sz="1200">
                <a:latin typeface="Cabin"/>
                <a:ea typeface="Cabin"/>
                <a:cs typeface="Cabin"/>
                <a:sym typeface="Cabin"/>
              </a:rPr>
              <a:t>.</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latin typeface="Cabin"/>
                <a:ea typeface="Cabin"/>
                <a:cs typeface="Cabin"/>
                <a:sym typeface="Cabin"/>
              </a:rPr>
              <a:t>Mostly asymptomatic</a:t>
            </a:r>
            <a:r>
              <a:rPr lang="en-GB" sz="1200">
                <a:latin typeface="Cabin"/>
                <a:ea typeface="Cabin"/>
                <a:cs typeface="Cabin"/>
                <a:sym typeface="Cabin"/>
              </a:rPr>
              <a:t>, but in about 25-65% of the cases, patients may develop </a:t>
            </a:r>
            <a:r>
              <a:rPr lang="en-GB" sz="1200">
                <a:solidFill>
                  <a:srgbClr val="38761D"/>
                </a:solidFill>
                <a:latin typeface="Cabin"/>
                <a:ea typeface="Cabin"/>
                <a:cs typeface="Cabin"/>
                <a:sym typeface="Cabin"/>
              </a:rPr>
              <a:t>non-specific</a:t>
            </a:r>
            <a:r>
              <a:rPr lang="en-GB" sz="1200">
                <a:latin typeface="Cabin"/>
                <a:ea typeface="Cabin"/>
                <a:cs typeface="Cabin"/>
                <a:sym typeface="Cabin"/>
              </a:rPr>
              <a:t> symptoms resemble </a:t>
            </a:r>
            <a:r>
              <a:rPr b="1" lang="en-GB" sz="1200">
                <a:latin typeface="Cabin"/>
                <a:ea typeface="Cabin"/>
                <a:cs typeface="Cabin"/>
                <a:sym typeface="Cabin"/>
              </a:rPr>
              <a:t>infectious mononucleosis</a:t>
            </a:r>
            <a:r>
              <a:rPr lang="en-GB" sz="1200">
                <a:latin typeface="Cabin"/>
                <a:ea typeface="Cabin"/>
                <a:cs typeface="Cabin"/>
                <a:sym typeface="Cabin"/>
              </a:rPr>
              <a:t> or </a:t>
            </a:r>
            <a:r>
              <a:rPr b="1" lang="en-GB" sz="1200">
                <a:latin typeface="Cabin"/>
                <a:ea typeface="Cabin"/>
                <a:cs typeface="Cabin"/>
                <a:sym typeface="Cabin"/>
              </a:rPr>
              <a:t>Flu</a:t>
            </a:r>
            <a:r>
              <a:rPr lang="en-GB" sz="1200">
                <a:latin typeface="Cabin"/>
                <a:ea typeface="Cabin"/>
                <a:cs typeface="Cabin"/>
                <a:sym typeface="Cabin"/>
              </a:rPr>
              <a:t> (fever, headache, anorexia, fatigue, lymphadenopathy, skin rash). which resolved in 2 weeks.</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solidFill>
                  <a:srgbClr val="CC0000"/>
                </a:solidFill>
                <a:latin typeface="Cabin"/>
                <a:ea typeface="Cabin"/>
                <a:cs typeface="Cabin"/>
                <a:sym typeface="Cabin"/>
              </a:rPr>
              <a:t>Rapid viral replication</a:t>
            </a:r>
            <a:r>
              <a:rPr lang="en-GB" sz="1200">
                <a:latin typeface="Cabin"/>
                <a:ea typeface="Cabin"/>
                <a:cs typeface="Cabin"/>
                <a:sym typeface="Cabin"/>
              </a:rPr>
              <a:t> (high viral load &gt;10</a:t>
            </a:r>
            <a:r>
              <a:rPr baseline="30000" lang="en-GB" sz="1200">
                <a:latin typeface="Cabin"/>
                <a:ea typeface="Cabin"/>
                <a:cs typeface="Cabin"/>
                <a:sym typeface="Cabin"/>
              </a:rPr>
              <a:t>6</a:t>
            </a:r>
            <a:r>
              <a:rPr lang="en-GB" sz="1200">
                <a:latin typeface="Cabin"/>
                <a:ea typeface="Cabin"/>
                <a:cs typeface="Cabin"/>
                <a:sym typeface="Cabin"/>
              </a:rPr>
              <a:t> copies/mL).</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Gradual decrease in CD4+ T cell count. </a:t>
            </a:r>
            <a:r>
              <a:rPr lang="en-GB" sz="1200">
                <a:solidFill>
                  <a:srgbClr val="38761D"/>
                </a:solidFill>
                <a:latin typeface="Cabin"/>
                <a:ea typeface="Cabin"/>
                <a:cs typeface="Cabin"/>
                <a:sym typeface="Cabin"/>
              </a:rPr>
              <a:t>(but still in normal range)</a:t>
            </a:r>
            <a:endParaRPr sz="1200">
              <a:solidFill>
                <a:srgbClr val="38761D"/>
              </a:solidFill>
              <a:latin typeface="Cabin"/>
              <a:ea typeface="Cabin"/>
              <a:cs typeface="Cabin"/>
              <a:sym typeface="Cabin"/>
            </a:endParaRPr>
          </a:p>
        </p:txBody>
      </p:sp>
      <p:pic>
        <p:nvPicPr>
          <p:cNvPr id="133" name="Google Shape;133;p16"/>
          <p:cNvPicPr preferRelativeResize="0"/>
          <p:nvPr/>
        </p:nvPicPr>
        <p:blipFill>
          <a:blip r:embed="rId4">
            <a:alphaModFix/>
          </a:blip>
          <a:stretch>
            <a:fillRect/>
          </a:stretch>
        </p:blipFill>
        <p:spPr>
          <a:xfrm>
            <a:off x="5331491" y="5534621"/>
            <a:ext cx="1954059" cy="1711812"/>
          </a:xfrm>
          <a:prstGeom prst="rect">
            <a:avLst/>
          </a:prstGeom>
          <a:noFill/>
          <a:ln cap="flat" cmpd="sng" w="19050">
            <a:solidFill>
              <a:srgbClr val="4F2F4F"/>
            </a:solidFill>
            <a:prstDash val="solid"/>
            <a:round/>
            <a:headEnd len="sm" w="sm" type="none"/>
            <a:tailEnd len="sm" w="sm" type="none"/>
          </a:ln>
        </p:spPr>
      </p:pic>
      <p:sp>
        <p:nvSpPr>
          <p:cNvPr id="134" name="Google Shape;134;p16"/>
          <p:cNvSpPr txBox="1"/>
          <p:nvPr/>
        </p:nvSpPr>
        <p:spPr>
          <a:xfrm>
            <a:off x="294600" y="3161517"/>
            <a:ext cx="6991200" cy="89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200">
                <a:solidFill>
                  <a:srgbClr val="4F2F4F"/>
                </a:solidFill>
                <a:latin typeface="Cabin"/>
                <a:ea typeface="Cabin"/>
                <a:cs typeface="Cabin"/>
                <a:sym typeface="Cabin"/>
              </a:rPr>
              <a:t>The course of HIV infection</a:t>
            </a:r>
            <a:endParaRPr b="1" sz="2200">
              <a:solidFill>
                <a:srgbClr val="4F2F4F"/>
              </a:solidFill>
              <a:latin typeface="Cabin"/>
              <a:ea typeface="Cabin"/>
              <a:cs typeface="Cabin"/>
              <a:sym typeface="Cabin"/>
            </a:endParaRPr>
          </a:p>
          <a:p>
            <a:pPr indent="0" lvl="0" marL="0" rtl="0" algn="ctr">
              <a:lnSpc>
                <a:spcPct val="115000"/>
              </a:lnSpc>
              <a:spcBef>
                <a:spcPts val="0"/>
              </a:spcBef>
              <a:spcAft>
                <a:spcPts val="0"/>
              </a:spcAft>
              <a:buClr>
                <a:schemeClr val="dk1"/>
              </a:buClr>
              <a:buSzPts val="1100"/>
              <a:buFont typeface="Arial"/>
              <a:buNone/>
            </a:pPr>
            <a:r>
              <a:rPr b="1" lang="en-GB" sz="1200">
                <a:latin typeface="Cabin"/>
                <a:ea typeface="Cabin"/>
                <a:cs typeface="Cabin"/>
                <a:sym typeface="Cabin"/>
              </a:rPr>
              <a:t>The course of HIV infection is divided into 3 stages based on </a:t>
            </a:r>
            <a:r>
              <a:rPr b="1" lang="en-GB" sz="1200">
                <a:solidFill>
                  <a:srgbClr val="CC0000"/>
                </a:solidFill>
                <a:latin typeface="Cabin"/>
                <a:ea typeface="Cabin"/>
                <a:cs typeface="Cabin"/>
                <a:sym typeface="Cabin"/>
              </a:rPr>
              <a:t>CD4+ T cell count</a:t>
            </a:r>
            <a:r>
              <a:rPr b="1" lang="en-GB" sz="1200">
                <a:latin typeface="Cabin"/>
                <a:ea typeface="Cabin"/>
                <a:cs typeface="Cabin"/>
                <a:sym typeface="Cabin"/>
              </a:rPr>
              <a:t> and </a:t>
            </a:r>
            <a:r>
              <a:rPr b="1" lang="en-GB" sz="1200">
                <a:solidFill>
                  <a:srgbClr val="CC0000"/>
                </a:solidFill>
                <a:latin typeface="Cabin"/>
                <a:ea typeface="Cabin"/>
                <a:cs typeface="Cabin"/>
                <a:sym typeface="Cabin"/>
              </a:rPr>
              <a:t>presence of opportunistic infections</a:t>
            </a:r>
            <a:r>
              <a:rPr b="1" lang="en-GB" sz="1200">
                <a:latin typeface="Cabin"/>
                <a:ea typeface="Cabin"/>
                <a:cs typeface="Cabin"/>
                <a:sym typeface="Cabin"/>
              </a:rPr>
              <a:t>: </a:t>
            </a:r>
            <a:endParaRPr b="1" sz="1200">
              <a:latin typeface="Cabin"/>
              <a:ea typeface="Cabin"/>
              <a:cs typeface="Cabin"/>
              <a:sym typeface="Cabin"/>
            </a:endParaRPr>
          </a:p>
          <a:p>
            <a:pPr indent="0" lvl="0" marL="0" rtl="0" algn="ctr">
              <a:lnSpc>
                <a:spcPct val="115000"/>
              </a:lnSpc>
              <a:spcBef>
                <a:spcPts val="0"/>
              </a:spcBef>
              <a:spcAft>
                <a:spcPts val="0"/>
              </a:spcAft>
              <a:buClr>
                <a:schemeClr val="dk1"/>
              </a:buClr>
              <a:buSzPts val="1100"/>
              <a:buFont typeface="Arial"/>
              <a:buNone/>
            </a:pPr>
            <a:r>
              <a:t/>
            </a:r>
            <a:endParaRPr b="1" sz="1200">
              <a:solidFill>
                <a:srgbClr val="741B47"/>
              </a:solidFill>
              <a:latin typeface="Cabin"/>
              <a:ea typeface="Cabin"/>
              <a:cs typeface="Cabin"/>
              <a:sym typeface="Cabin"/>
            </a:endParaRPr>
          </a:p>
          <a:p>
            <a:pPr indent="0" lvl="0" marL="0" rtl="0" algn="ctr">
              <a:lnSpc>
                <a:spcPct val="115000"/>
              </a:lnSpc>
              <a:spcBef>
                <a:spcPts val="0"/>
              </a:spcBef>
              <a:spcAft>
                <a:spcPts val="0"/>
              </a:spcAft>
              <a:buNone/>
            </a:pPr>
            <a:r>
              <a:t/>
            </a:r>
            <a:endParaRPr b="1" sz="1200">
              <a:solidFill>
                <a:srgbClr val="741B47"/>
              </a:solidFill>
              <a:latin typeface="Cabin"/>
              <a:ea typeface="Cabin"/>
              <a:cs typeface="Cabin"/>
              <a:sym typeface="Cabin"/>
            </a:endParaRPr>
          </a:p>
        </p:txBody>
      </p:sp>
      <p:grpSp>
        <p:nvGrpSpPr>
          <p:cNvPr id="135" name="Google Shape;135;p16"/>
          <p:cNvGrpSpPr/>
          <p:nvPr/>
        </p:nvGrpSpPr>
        <p:grpSpPr>
          <a:xfrm>
            <a:off x="298728" y="4091196"/>
            <a:ext cx="2113263" cy="1095313"/>
            <a:chOff x="946200" y="3663424"/>
            <a:chExt cx="1734600" cy="899050"/>
          </a:xfrm>
        </p:grpSpPr>
        <p:sp>
          <p:nvSpPr>
            <p:cNvPr id="136" name="Google Shape;136;p16"/>
            <p:cNvSpPr/>
            <p:nvPr/>
          </p:nvSpPr>
          <p:spPr>
            <a:xfrm flipH="1" rot="10800000">
              <a:off x="946200" y="3880874"/>
              <a:ext cx="1734600" cy="681600"/>
            </a:xfrm>
            <a:prstGeom prst="snip2SameRect">
              <a:avLst>
                <a:gd fmla="val 22335" name="adj1"/>
                <a:gd fmla="val 0" name="adj2"/>
              </a:avLst>
            </a:prstGeom>
            <a:no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C27BA0"/>
                </a:solidFill>
                <a:latin typeface="Cabin"/>
                <a:ea typeface="Cabin"/>
                <a:cs typeface="Cabin"/>
                <a:sym typeface="Cabin"/>
              </a:endParaRPr>
            </a:p>
          </p:txBody>
        </p:sp>
        <p:sp>
          <p:nvSpPr>
            <p:cNvPr id="137" name="Google Shape;137;p16"/>
            <p:cNvSpPr/>
            <p:nvPr/>
          </p:nvSpPr>
          <p:spPr>
            <a:xfrm>
              <a:off x="946200" y="3663424"/>
              <a:ext cx="1734600" cy="681600"/>
            </a:xfrm>
            <a:prstGeom prst="snip2SameRect">
              <a:avLst>
                <a:gd fmla="val 22335" name="adj1"/>
                <a:gd fmla="val 0" name="adj2"/>
              </a:avLst>
            </a:prstGeom>
            <a:no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C27BA0"/>
                </a:solidFill>
                <a:latin typeface="Cabin"/>
                <a:ea typeface="Cabin"/>
                <a:cs typeface="Cabin"/>
                <a:sym typeface="Cabin"/>
              </a:endParaRPr>
            </a:p>
          </p:txBody>
        </p:sp>
      </p:grpSp>
      <p:sp>
        <p:nvSpPr>
          <p:cNvPr id="138" name="Google Shape;138;p16"/>
          <p:cNvSpPr/>
          <p:nvPr/>
        </p:nvSpPr>
        <p:spPr>
          <a:xfrm>
            <a:off x="308050" y="4289499"/>
            <a:ext cx="2094000" cy="69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2185431" y="4416349"/>
            <a:ext cx="550200" cy="432900"/>
          </a:xfrm>
          <a:prstGeom prst="rightArrow">
            <a:avLst>
              <a:gd fmla="val 50000" name="adj1"/>
              <a:gd fmla="val 72609" name="adj2"/>
            </a:avLst>
          </a:pr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741B47"/>
              </a:highlight>
            </a:endParaRPr>
          </a:p>
        </p:txBody>
      </p:sp>
      <p:grpSp>
        <p:nvGrpSpPr>
          <p:cNvPr id="140" name="Google Shape;140;p16"/>
          <p:cNvGrpSpPr/>
          <p:nvPr/>
        </p:nvGrpSpPr>
        <p:grpSpPr>
          <a:xfrm>
            <a:off x="2735628" y="4085146"/>
            <a:ext cx="2113263" cy="1095313"/>
            <a:chOff x="946200" y="3663424"/>
            <a:chExt cx="1734600" cy="899050"/>
          </a:xfrm>
        </p:grpSpPr>
        <p:sp>
          <p:nvSpPr>
            <p:cNvPr id="141" name="Google Shape;141;p16"/>
            <p:cNvSpPr/>
            <p:nvPr/>
          </p:nvSpPr>
          <p:spPr>
            <a:xfrm flipH="1" rot="10800000">
              <a:off x="946200" y="3880874"/>
              <a:ext cx="1734600" cy="681600"/>
            </a:xfrm>
            <a:prstGeom prst="snip2SameRect">
              <a:avLst>
                <a:gd fmla="val 22335" name="adj1"/>
                <a:gd fmla="val 0" name="adj2"/>
              </a:avLst>
            </a:prstGeom>
            <a:no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42" name="Google Shape;142;p16"/>
            <p:cNvSpPr/>
            <p:nvPr/>
          </p:nvSpPr>
          <p:spPr>
            <a:xfrm>
              <a:off x="946200" y="3663424"/>
              <a:ext cx="1734600" cy="681600"/>
            </a:xfrm>
            <a:prstGeom prst="snip2SameRect">
              <a:avLst>
                <a:gd fmla="val 22335" name="adj1"/>
                <a:gd fmla="val 0" name="adj2"/>
              </a:avLst>
            </a:prstGeom>
            <a:no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grpSp>
      <p:sp>
        <p:nvSpPr>
          <p:cNvPr id="143" name="Google Shape;143;p16"/>
          <p:cNvSpPr/>
          <p:nvPr/>
        </p:nvSpPr>
        <p:spPr>
          <a:xfrm>
            <a:off x="2744950" y="4283449"/>
            <a:ext cx="2094000" cy="69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4622331" y="4410299"/>
            <a:ext cx="550200" cy="432900"/>
          </a:xfrm>
          <a:prstGeom prst="rightArrow">
            <a:avLst>
              <a:gd fmla="val 50000" name="adj1"/>
              <a:gd fmla="val 72609" name="adj2"/>
            </a:avLst>
          </a:pr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741B47"/>
              </a:highlight>
            </a:endParaRPr>
          </a:p>
        </p:txBody>
      </p:sp>
      <p:grpSp>
        <p:nvGrpSpPr>
          <p:cNvPr id="145" name="Google Shape;145;p16"/>
          <p:cNvGrpSpPr/>
          <p:nvPr/>
        </p:nvGrpSpPr>
        <p:grpSpPr>
          <a:xfrm>
            <a:off x="5182228" y="4079096"/>
            <a:ext cx="2113263" cy="1095313"/>
            <a:chOff x="946200" y="3663424"/>
            <a:chExt cx="1734600" cy="899050"/>
          </a:xfrm>
        </p:grpSpPr>
        <p:sp>
          <p:nvSpPr>
            <p:cNvPr id="146" name="Google Shape;146;p16"/>
            <p:cNvSpPr/>
            <p:nvPr/>
          </p:nvSpPr>
          <p:spPr>
            <a:xfrm flipH="1" rot="10800000">
              <a:off x="946200" y="3880874"/>
              <a:ext cx="1734600" cy="681600"/>
            </a:xfrm>
            <a:prstGeom prst="snip2SameRect">
              <a:avLst>
                <a:gd fmla="val 22335" name="adj1"/>
                <a:gd fmla="val 0" name="adj2"/>
              </a:avLst>
            </a:prstGeom>
            <a:no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47" name="Google Shape;147;p16"/>
            <p:cNvSpPr/>
            <p:nvPr/>
          </p:nvSpPr>
          <p:spPr>
            <a:xfrm>
              <a:off x="946200" y="3663424"/>
              <a:ext cx="1734600" cy="681600"/>
            </a:xfrm>
            <a:prstGeom prst="snip2SameRect">
              <a:avLst>
                <a:gd fmla="val 22335" name="adj1"/>
                <a:gd fmla="val 0" name="adj2"/>
              </a:avLst>
            </a:prstGeom>
            <a:no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grpSp>
      <p:sp>
        <p:nvSpPr>
          <p:cNvPr id="148" name="Google Shape;148;p16"/>
          <p:cNvSpPr/>
          <p:nvPr/>
        </p:nvSpPr>
        <p:spPr>
          <a:xfrm>
            <a:off x="5191550" y="4277399"/>
            <a:ext cx="2094000" cy="69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nvSpPr>
        <p:spPr>
          <a:xfrm>
            <a:off x="289092" y="4088112"/>
            <a:ext cx="2113200" cy="110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F2F4F"/>
                </a:solidFill>
                <a:latin typeface="Cabin"/>
                <a:ea typeface="Cabin"/>
                <a:cs typeface="Cabin"/>
                <a:sym typeface="Cabin"/>
              </a:rPr>
              <a:t>The Acute Phase</a:t>
            </a:r>
            <a:endParaRPr b="1">
              <a:solidFill>
                <a:srgbClr val="4F2F4F"/>
              </a:solidFill>
              <a:latin typeface="Cabin"/>
              <a:ea typeface="Cabin"/>
              <a:cs typeface="Cabin"/>
              <a:sym typeface="Cabin"/>
            </a:endParaRPr>
          </a:p>
        </p:txBody>
      </p:sp>
      <p:sp>
        <p:nvSpPr>
          <p:cNvPr id="150" name="Google Shape;150;p16"/>
          <p:cNvSpPr txBox="1"/>
          <p:nvPr/>
        </p:nvSpPr>
        <p:spPr>
          <a:xfrm>
            <a:off x="2735550" y="4009074"/>
            <a:ext cx="2113200" cy="11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F2F4F"/>
                </a:solidFill>
                <a:latin typeface="Cabin"/>
                <a:ea typeface="Cabin"/>
                <a:cs typeface="Cabin"/>
                <a:sym typeface="Cabin"/>
              </a:rPr>
              <a:t>The Chronic Phase</a:t>
            </a:r>
            <a:endParaRPr b="1">
              <a:solidFill>
                <a:srgbClr val="4F2F4F"/>
              </a:solidFill>
              <a:latin typeface="Cabin"/>
              <a:ea typeface="Cabin"/>
              <a:cs typeface="Cabin"/>
              <a:sym typeface="Cabin"/>
            </a:endParaRPr>
          </a:p>
          <a:p>
            <a:pPr indent="0" lvl="0" marL="0" rtl="0" algn="ctr">
              <a:spcBef>
                <a:spcPts val="0"/>
              </a:spcBef>
              <a:spcAft>
                <a:spcPts val="0"/>
              </a:spcAft>
              <a:buNone/>
            </a:pPr>
            <a:r>
              <a:t/>
            </a:r>
            <a:endParaRPr sz="600">
              <a:solidFill>
                <a:srgbClr val="4F2F4F"/>
              </a:solidFill>
              <a:latin typeface="Cabin"/>
              <a:ea typeface="Cabin"/>
              <a:cs typeface="Cabin"/>
              <a:sym typeface="Cabin"/>
            </a:endParaRPr>
          </a:p>
          <a:p>
            <a:pPr indent="0" lvl="0" marL="0" rtl="0" algn="ctr">
              <a:spcBef>
                <a:spcPts val="0"/>
              </a:spcBef>
              <a:spcAft>
                <a:spcPts val="0"/>
              </a:spcAft>
              <a:buNone/>
            </a:pPr>
            <a:r>
              <a:rPr lang="en-GB" sz="1000">
                <a:solidFill>
                  <a:srgbClr val="4F2F4F"/>
                </a:solidFill>
                <a:latin typeface="Cabin"/>
                <a:ea typeface="Cabin"/>
                <a:cs typeface="Cabin"/>
                <a:sym typeface="Cabin"/>
              </a:rPr>
              <a:t>Divided into:</a:t>
            </a:r>
            <a:endParaRPr sz="1000">
              <a:solidFill>
                <a:srgbClr val="4F2F4F"/>
              </a:solidFill>
              <a:latin typeface="Cabin"/>
              <a:ea typeface="Cabin"/>
              <a:cs typeface="Cabin"/>
              <a:sym typeface="Cabin"/>
            </a:endParaRPr>
          </a:p>
          <a:p>
            <a:pPr indent="0" lvl="0" marL="0" rtl="0" algn="l">
              <a:spcBef>
                <a:spcPts val="0"/>
              </a:spcBef>
              <a:spcAft>
                <a:spcPts val="0"/>
              </a:spcAft>
              <a:buNone/>
            </a:pPr>
            <a:r>
              <a:rPr lang="en-GB" sz="1000">
                <a:solidFill>
                  <a:srgbClr val="4F2F4F"/>
                </a:solidFill>
                <a:latin typeface="Cabin"/>
                <a:ea typeface="Cabin"/>
                <a:cs typeface="Cabin"/>
                <a:sym typeface="Cabin"/>
              </a:rPr>
              <a:t>1 - Persistent generalized lymphadenopathy (PGL).</a:t>
            </a:r>
            <a:endParaRPr sz="1000">
              <a:solidFill>
                <a:srgbClr val="4F2F4F"/>
              </a:solidFill>
              <a:latin typeface="Cabin"/>
              <a:ea typeface="Cabin"/>
              <a:cs typeface="Cabin"/>
              <a:sym typeface="Cabin"/>
            </a:endParaRPr>
          </a:p>
          <a:p>
            <a:pPr indent="0" lvl="0" marL="0" rtl="0" algn="l">
              <a:spcBef>
                <a:spcPts val="0"/>
              </a:spcBef>
              <a:spcAft>
                <a:spcPts val="0"/>
              </a:spcAft>
              <a:buNone/>
            </a:pPr>
            <a:r>
              <a:rPr lang="en-GB" sz="1000">
                <a:solidFill>
                  <a:srgbClr val="4F2F4F"/>
                </a:solidFill>
                <a:latin typeface="Cabin"/>
                <a:ea typeface="Cabin"/>
                <a:cs typeface="Cabin"/>
                <a:sym typeface="Cabin"/>
              </a:rPr>
              <a:t>2 - AIDS-related complex (ARC).</a:t>
            </a:r>
            <a:endParaRPr sz="1000">
              <a:solidFill>
                <a:srgbClr val="4F2F4F"/>
              </a:solidFill>
              <a:latin typeface="Cabin"/>
              <a:ea typeface="Cabin"/>
              <a:cs typeface="Cabin"/>
              <a:sym typeface="Cabin"/>
            </a:endParaRPr>
          </a:p>
        </p:txBody>
      </p:sp>
      <p:sp>
        <p:nvSpPr>
          <p:cNvPr id="151" name="Google Shape;151;p16"/>
          <p:cNvSpPr txBox="1"/>
          <p:nvPr/>
        </p:nvSpPr>
        <p:spPr>
          <a:xfrm>
            <a:off x="5191943" y="4072959"/>
            <a:ext cx="2113200" cy="110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F2F4F"/>
                </a:solidFill>
                <a:latin typeface="Cabin"/>
                <a:ea typeface="Cabin"/>
                <a:cs typeface="Cabin"/>
                <a:sym typeface="Cabin"/>
              </a:rPr>
              <a:t>Acquired Immune Deficiency Syndrome (AIDs)</a:t>
            </a:r>
            <a:endParaRPr b="1">
              <a:solidFill>
                <a:srgbClr val="4F2F4F"/>
              </a:solidFill>
              <a:latin typeface="Cabin"/>
              <a:ea typeface="Cabin"/>
              <a:cs typeface="Cabin"/>
              <a:sym typeface="Cabin"/>
            </a:endParaRPr>
          </a:p>
          <a:p>
            <a:pPr indent="0" lvl="0" marL="0" rtl="0" algn="ctr">
              <a:spcBef>
                <a:spcPts val="0"/>
              </a:spcBef>
              <a:spcAft>
                <a:spcPts val="0"/>
              </a:spcAft>
              <a:buNone/>
            </a:pPr>
            <a:r>
              <a:rPr lang="en-GB" sz="1200">
                <a:solidFill>
                  <a:srgbClr val="4F2F4F"/>
                </a:solidFill>
                <a:latin typeface="Cabin"/>
                <a:ea typeface="Cabin"/>
                <a:cs typeface="Cabin"/>
                <a:sym typeface="Cabin"/>
              </a:rPr>
              <a:t>(the end stage of the disease).</a:t>
            </a:r>
            <a:endParaRPr b="1">
              <a:solidFill>
                <a:srgbClr val="4F2F4F"/>
              </a:solidFill>
              <a:latin typeface="Cabin"/>
              <a:ea typeface="Cabin"/>
              <a:cs typeface="Cabin"/>
              <a:sym typeface="Cabin"/>
            </a:endParaRPr>
          </a:p>
        </p:txBody>
      </p:sp>
      <p:sp>
        <p:nvSpPr>
          <p:cNvPr id="152" name="Google Shape;152;p16"/>
          <p:cNvSpPr txBox="1"/>
          <p:nvPr/>
        </p:nvSpPr>
        <p:spPr>
          <a:xfrm>
            <a:off x="136900" y="114300"/>
            <a:ext cx="72951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000">
                <a:solidFill>
                  <a:srgbClr val="4F2F4F"/>
                </a:solidFill>
                <a:latin typeface="Calibri"/>
                <a:ea typeface="Calibri"/>
                <a:cs typeface="Calibri"/>
                <a:sym typeface="Calibri"/>
              </a:rPr>
              <a:t>Viral Inactivation &amp; Course of HIV Infection (Acute Phase)</a:t>
            </a:r>
            <a:endParaRPr sz="2000">
              <a:solidFill>
                <a:srgbClr val="4F2F4F"/>
              </a:solidFill>
              <a:latin typeface="Cabin"/>
              <a:ea typeface="Cabin"/>
              <a:cs typeface="Cabin"/>
              <a:sym typeface="Cabin"/>
            </a:endParaRPr>
          </a:p>
        </p:txBody>
      </p:sp>
      <p:grpSp>
        <p:nvGrpSpPr>
          <p:cNvPr id="153" name="Google Shape;153;p16"/>
          <p:cNvGrpSpPr/>
          <p:nvPr/>
        </p:nvGrpSpPr>
        <p:grpSpPr>
          <a:xfrm>
            <a:off x="5808825" y="7981252"/>
            <a:ext cx="1444095" cy="514394"/>
            <a:chOff x="3514182" y="6129646"/>
            <a:chExt cx="1023600" cy="364637"/>
          </a:xfrm>
        </p:grpSpPr>
        <p:sp>
          <p:nvSpPr>
            <p:cNvPr id="154" name="Google Shape;154;p16"/>
            <p:cNvSpPr/>
            <p:nvPr/>
          </p:nvSpPr>
          <p:spPr>
            <a:xfrm flipH="1" rot="10800000">
              <a:off x="3548845" y="6129646"/>
              <a:ext cx="941400" cy="363000"/>
            </a:xfrm>
            <a:prstGeom prst="snip2SameRect">
              <a:avLst>
                <a:gd fmla="val 13882" name="adj1"/>
                <a:gd fmla="val 0" name="adj2"/>
              </a:avLst>
            </a:prstGeom>
            <a:solidFill>
              <a:srgbClr val="E4D2E4">
                <a:alpha val="37250"/>
              </a:srgbClr>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3100">
                  <a:solidFill>
                    <a:srgbClr val="741B47"/>
                  </a:solidFill>
                  <a:latin typeface="Cabin"/>
                  <a:ea typeface="Cabin"/>
                  <a:cs typeface="Cabin"/>
                  <a:sym typeface="Cabin"/>
                </a:rPr>
                <a:t>-</a:t>
              </a:r>
              <a:endParaRPr b="1" sz="3100">
                <a:solidFill>
                  <a:srgbClr val="741B47"/>
                </a:solidFill>
                <a:latin typeface="Cabin"/>
                <a:ea typeface="Cabin"/>
                <a:cs typeface="Cabin"/>
                <a:sym typeface="Cabin"/>
              </a:endParaRPr>
            </a:p>
          </p:txBody>
        </p:sp>
        <p:sp>
          <p:nvSpPr>
            <p:cNvPr id="155" name="Google Shape;155;p16"/>
            <p:cNvSpPr txBox="1"/>
            <p:nvPr/>
          </p:nvSpPr>
          <p:spPr>
            <a:xfrm>
              <a:off x="3514182" y="6372183"/>
              <a:ext cx="1023600" cy="122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600">
                  <a:latin typeface="Cabin"/>
                  <a:ea typeface="Cabin"/>
                  <a:cs typeface="Cabin"/>
                  <a:sym typeface="Cabin"/>
                </a:rPr>
                <a:t>HIV RNA copies vs CD4+ T cell counts</a:t>
              </a:r>
              <a:endParaRPr sz="600">
                <a:latin typeface="Cabin"/>
                <a:ea typeface="Cabin"/>
                <a:cs typeface="Cabin"/>
                <a:sym typeface="Cabin"/>
              </a:endParaRPr>
            </a:p>
          </p:txBody>
        </p:sp>
      </p:grpSp>
      <p:sp>
        <p:nvSpPr>
          <p:cNvPr id="156" name="Google Shape;156;p16"/>
          <p:cNvSpPr/>
          <p:nvPr/>
        </p:nvSpPr>
        <p:spPr>
          <a:xfrm>
            <a:off x="5923145" y="7345175"/>
            <a:ext cx="1199100" cy="89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6"/>
          <p:cNvPicPr preferRelativeResize="0"/>
          <p:nvPr/>
        </p:nvPicPr>
        <p:blipFill>
          <a:blip r:embed="rId5">
            <a:alphaModFix/>
          </a:blip>
          <a:stretch>
            <a:fillRect/>
          </a:stretch>
        </p:blipFill>
        <p:spPr>
          <a:xfrm>
            <a:off x="5861100" y="7363000"/>
            <a:ext cx="1319325" cy="960400"/>
          </a:xfrm>
          <a:prstGeom prst="rect">
            <a:avLst/>
          </a:prstGeom>
          <a:noFill/>
          <a:ln cap="flat" cmpd="sng" w="9525">
            <a:solidFill>
              <a:srgbClr val="4F2F4F"/>
            </a:solidFill>
            <a:prstDash val="solid"/>
            <a:round/>
            <a:headEnd len="sm" w="sm" type="none"/>
            <a:tailEnd len="sm" w="sm" type="none"/>
          </a:ln>
        </p:spPr>
      </p:pic>
      <p:cxnSp>
        <p:nvCxnSpPr>
          <p:cNvPr id="158" name="Google Shape;158;p16"/>
          <p:cNvCxnSpPr/>
          <p:nvPr/>
        </p:nvCxnSpPr>
        <p:spPr>
          <a:xfrm>
            <a:off x="533763" y="583125"/>
            <a:ext cx="6522000" cy="0"/>
          </a:xfrm>
          <a:prstGeom prst="straightConnector1">
            <a:avLst/>
          </a:prstGeom>
          <a:noFill/>
          <a:ln cap="flat" cmpd="sng" w="28575">
            <a:solidFill>
              <a:srgbClr val="4F2F4F"/>
            </a:solidFill>
            <a:prstDash val="solid"/>
            <a:round/>
            <a:headEnd len="med" w="med" type="oval"/>
            <a:tailEnd len="med" w="med" type="oval"/>
          </a:ln>
        </p:spPr>
      </p:cxnSp>
      <p:sp>
        <p:nvSpPr>
          <p:cNvPr id="159" name="Google Shape;159;p16"/>
          <p:cNvSpPr/>
          <p:nvPr/>
        </p:nvSpPr>
        <p:spPr>
          <a:xfrm>
            <a:off x="6115306" y="7554301"/>
            <a:ext cx="118200" cy="6768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5902500" y="9028575"/>
            <a:ext cx="118200" cy="6768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16"/>
          <p:cNvPicPr preferRelativeResize="0"/>
          <p:nvPr/>
        </p:nvPicPr>
        <p:blipFill>
          <a:blip r:embed="rId6">
            <a:alphaModFix/>
          </a:blip>
          <a:stretch>
            <a:fillRect/>
          </a:stretch>
        </p:blipFill>
        <p:spPr>
          <a:xfrm>
            <a:off x="5782553" y="1068545"/>
            <a:ext cx="1476401" cy="1342200"/>
          </a:xfrm>
          <a:prstGeom prst="rect">
            <a:avLst/>
          </a:prstGeom>
          <a:noFill/>
          <a:ln cap="flat" cmpd="sng" w="9525">
            <a:solidFill>
              <a:srgbClr val="4F2F4F"/>
            </a:solidFill>
            <a:prstDash val="solid"/>
            <a:round/>
            <a:headEnd len="sm" w="sm" type="none"/>
            <a:tailEnd len="sm" w="sm" type="none"/>
          </a:ln>
        </p:spPr>
      </p:pic>
      <p:sp>
        <p:nvSpPr>
          <p:cNvPr id="162" name="Google Shape;162;p16"/>
          <p:cNvSpPr/>
          <p:nvPr/>
        </p:nvSpPr>
        <p:spPr>
          <a:xfrm flipH="1">
            <a:off x="50" y="9874075"/>
            <a:ext cx="7589400" cy="8244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900">
                <a:solidFill>
                  <a:srgbClr val="38761D"/>
                </a:solidFill>
                <a:latin typeface="Cabin"/>
                <a:ea typeface="Cabin"/>
                <a:cs typeface="Cabin"/>
                <a:sym typeface="Cabin"/>
              </a:rPr>
              <a:t>1-First marker to appear in the serum, extremely increased in Acute Stage: Viral RNA</a:t>
            </a:r>
            <a:endParaRPr sz="900">
              <a:solidFill>
                <a:srgbClr val="38761D"/>
              </a:solidFill>
              <a:latin typeface="Cabin"/>
              <a:ea typeface="Cabin"/>
              <a:cs typeface="Cabin"/>
              <a:sym typeface="Cabin"/>
            </a:endParaRPr>
          </a:p>
          <a:p>
            <a:pPr indent="0" lvl="0" marL="0" marR="0" rtl="0" algn="l">
              <a:lnSpc>
                <a:spcPct val="100000"/>
              </a:lnSpc>
              <a:spcBef>
                <a:spcPts val="0"/>
              </a:spcBef>
              <a:spcAft>
                <a:spcPts val="0"/>
              </a:spcAft>
              <a:buNone/>
            </a:pPr>
            <a:r>
              <a:rPr lang="en-GB" sz="900">
                <a:solidFill>
                  <a:srgbClr val="38761D"/>
                </a:solidFill>
                <a:latin typeface="Cabin"/>
                <a:ea typeface="Cabin"/>
                <a:cs typeface="Cabin"/>
                <a:sym typeface="Cabin"/>
              </a:rPr>
              <a:t>2-Second marker to appear: p24 antigen</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3-Both Anti-core &amp; Anti-envelop Antibodies appear late in the Acute stage. These antibodies will persist in the serum until death.</a:t>
            </a:r>
            <a:endParaRPr sz="900">
              <a:solidFill>
                <a:srgbClr val="38761D"/>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900">
                <a:solidFill>
                  <a:srgbClr val="38761D"/>
                </a:solidFill>
                <a:latin typeface="Cabin"/>
                <a:ea typeface="Cabin"/>
                <a:cs typeface="Cabin"/>
                <a:sym typeface="Cabin"/>
              </a:rPr>
              <a:t>4-Third marker to appear: Anti-envelope gp120</a:t>
            </a:r>
            <a:endParaRPr sz="900">
              <a:solidFill>
                <a:srgbClr val="38761D"/>
              </a:solidFill>
              <a:latin typeface="Cabin"/>
              <a:ea typeface="Cabin"/>
              <a:cs typeface="Cabin"/>
              <a:sym typeface="Cabin"/>
            </a:endParaRPr>
          </a:p>
          <a:p>
            <a:pPr indent="0" lvl="0" marL="0" marR="0" rtl="0" algn="l">
              <a:lnSpc>
                <a:spcPct val="100000"/>
              </a:lnSpc>
              <a:spcBef>
                <a:spcPts val="0"/>
              </a:spcBef>
              <a:spcAft>
                <a:spcPts val="0"/>
              </a:spcAft>
              <a:buNone/>
            </a:pPr>
            <a:r>
              <a:rPr lang="en-GB" sz="900">
                <a:solidFill>
                  <a:srgbClr val="38761D"/>
                </a:solidFill>
                <a:latin typeface="Cabin"/>
                <a:ea typeface="Cabin"/>
                <a:cs typeface="Cabin"/>
                <a:sym typeface="Cabin"/>
              </a:rPr>
              <a:t>5-Fourth marker to appear: Anti-core gp24</a:t>
            </a:r>
            <a:endParaRPr sz="900">
              <a:solidFill>
                <a:srgbClr val="38761D"/>
              </a:solidFill>
              <a:latin typeface="Cabin"/>
              <a:ea typeface="Cabin"/>
              <a:cs typeface="Cabin"/>
              <a:sym typeface="Cabin"/>
            </a:endParaRPr>
          </a:p>
        </p:txBody>
      </p:sp>
      <p:sp>
        <p:nvSpPr>
          <p:cNvPr id="163" name="Google Shape;163;p16"/>
          <p:cNvSpPr txBox="1"/>
          <p:nvPr/>
        </p:nvSpPr>
        <p:spPr>
          <a:xfrm>
            <a:off x="5703400" y="2460700"/>
            <a:ext cx="1658100" cy="8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Blood </a:t>
            </a:r>
            <a:r>
              <a:rPr lang="en-GB" sz="900">
                <a:solidFill>
                  <a:srgbClr val="38761D"/>
                </a:solidFill>
                <a:latin typeface="Cabin"/>
                <a:ea typeface="Cabin"/>
                <a:cs typeface="Cabin"/>
                <a:sym typeface="Cabin"/>
              </a:rPr>
              <a:t>Contaminated with HIV  will not cause disease unless it reaches bloodstream</a:t>
            </a:r>
            <a:endParaRPr sz="900">
              <a:solidFill>
                <a:srgbClr val="38761D"/>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7"/>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69" name="Google Shape;169;p17"/>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70" name="Google Shape;170;p17"/>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4</a:t>
            </a:r>
            <a:endParaRPr b="1" sz="1800">
              <a:solidFill>
                <a:srgbClr val="FFFFFF"/>
              </a:solidFill>
              <a:latin typeface="Cabin"/>
              <a:ea typeface="Cabin"/>
              <a:cs typeface="Cabin"/>
              <a:sym typeface="Cabin"/>
            </a:endParaRPr>
          </a:p>
        </p:txBody>
      </p:sp>
      <p:sp>
        <p:nvSpPr>
          <p:cNvPr id="171" name="Google Shape;171;p17"/>
          <p:cNvSpPr txBox="1"/>
          <p:nvPr/>
        </p:nvSpPr>
        <p:spPr>
          <a:xfrm>
            <a:off x="299100" y="1106050"/>
            <a:ext cx="5458800" cy="171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000">
                <a:solidFill>
                  <a:srgbClr val="4F2F4F"/>
                </a:solidFill>
                <a:latin typeface="Cabin"/>
                <a:ea typeface="Cabin"/>
                <a:cs typeface="Cabin"/>
                <a:sym typeface="Cabin"/>
              </a:rPr>
              <a:t>II -  Chronic Phase:</a:t>
            </a:r>
            <a:endParaRPr b="1" sz="2000">
              <a:solidFill>
                <a:srgbClr val="4F2F4F"/>
              </a:solidFill>
              <a:latin typeface="Cabin"/>
              <a:ea typeface="Cabin"/>
              <a:cs typeface="Cabin"/>
              <a:sym typeface="Cabin"/>
            </a:endParaRPr>
          </a:p>
          <a:p>
            <a:pPr indent="0" lvl="0" marL="457200" rtl="0" algn="l">
              <a:lnSpc>
                <a:spcPct val="115000"/>
              </a:lnSpc>
              <a:spcBef>
                <a:spcPts val="0"/>
              </a:spcBef>
              <a:spcAft>
                <a:spcPts val="0"/>
              </a:spcAft>
              <a:buNone/>
            </a:pPr>
            <a:r>
              <a:t/>
            </a:r>
            <a:endParaRPr b="1" sz="500">
              <a:solidFill>
                <a:srgbClr val="741B47"/>
              </a:solidFill>
              <a:latin typeface="Cabin"/>
              <a:ea typeface="Cabin"/>
              <a:cs typeface="Cabin"/>
              <a:sym typeface="Cabin"/>
            </a:endParaRPr>
          </a:p>
          <a:p>
            <a:pPr indent="-311150" lvl="0" marL="457200" rtl="0" algn="l">
              <a:lnSpc>
                <a:spcPct val="150000"/>
              </a:lnSpc>
              <a:spcBef>
                <a:spcPts val="0"/>
              </a:spcBef>
              <a:spcAft>
                <a:spcPts val="0"/>
              </a:spcAft>
              <a:buSzPts val="1300"/>
              <a:buFont typeface="Cabin"/>
              <a:buChar char="○"/>
            </a:pPr>
            <a:r>
              <a:rPr lang="en-GB" sz="1300">
                <a:latin typeface="Cabin"/>
                <a:ea typeface="Cabin"/>
                <a:cs typeface="Cabin"/>
                <a:sym typeface="Cabin"/>
              </a:rPr>
              <a:t>Lasts for about 10 years in adults, and 5 years in children.</a:t>
            </a:r>
            <a:endParaRPr sz="1300">
              <a:latin typeface="Cabin"/>
              <a:ea typeface="Cabin"/>
              <a:cs typeface="Cabin"/>
              <a:sym typeface="Cabin"/>
            </a:endParaRPr>
          </a:p>
          <a:p>
            <a:pPr indent="-311150" lvl="0" marL="457200" rtl="0" algn="l">
              <a:lnSpc>
                <a:spcPct val="150000"/>
              </a:lnSpc>
              <a:spcBef>
                <a:spcPts val="0"/>
              </a:spcBef>
              <a:spcAft>
                <a:spcPts val="0"/>
              </a:spcAft>
              <a:buSzPts val="1300"/>
              <a:buFont typeface="Cabin"/>
              <a:buChar char="○"/>
            </a:pPr>
            <a:r>
              <a:rPr lang="en-GB" sz="1300">
                <a:latin typeface="Cabin"/>
                <a:ea typeface="Cabin"/>
                <a:cs typeface="Cabin"/>
                <a:sym typeface="Cabin"/>
              </a:rPr>
              <a:t>Totally asymptomatic but the patients is still contagious.</a:t>
            </a:r>
            <a:endParaRPr sz="1300">
              <a:latin typeface="Cabin"/>
              <a:ea typeface="Cabin"/>
              <a:cs typeface="Cabin"/>
              <a:sym typeface="Cabin"/>
            </a:endParaRPr>
          </a:p>
          <a:p>
            <a:pPr indent="-311150" lvl="0" marL="457200" rtl="0" algn="l">
              <a:lnSpc>
                <a:spcPct val="150000"/>
              </a:lnSpc>
              <a:spcBef>
                <a:spcPts val="0"/>
              </a:spcBef>
              <a:spcAft>
                <a:spcPts val="0"/>
              </a:spcAft>
              <a:buSzPts val="1300"/>
              <a:buFont typeface="Cabin"/>
              <a:buChar char="○"/>
            </a:pPr>
            <a:r>
              <a:rPr lang="en-GB" sz="1300">
                <a:latin typeface="Cabin"/>
                <a:ea typeface="Cabin"/>
                <a:cs typeface="Cabin"/>
                <a:sym typeface="Cabin"/>
              </a:rPr>
              <a:t>Relatively </a:t>
            </a:r>
            <a:r>
              <a:rPr lang="en-GB" sz="1300">
                <a:solidFill>
                  <a:srgbClr val="CC0000"/>
                </a:solidFill>
                <a:latin typeface="Cabin"/>
                <a:ea typeface="Cabin"/>
                <a:cs typeface="Cabin"/>
                <a:sym typeface="Cabin"/>
              </a:rPr>
              <a:t>low</a:t>
            </a:r>
            <a:r>
              <a:rPr lang="en-GB" sz="1300">
                <a:latin typeface="Cabin"/>
                <a:ea typeface="Cabin"/>
                <a:cs typeface="Cabin"/>
                <a:sym typeface="Cabin"/>
              </a:rPr>
              <a:t> </a:t>
            </a:r>
            <a:r>
              <a:rPr lang="en-GB" sz="1300">
                <a:solidFill>
                  <a:srgbClr val="674EA7"/>
                </a:solidFill>
                <a:latin typeface="Cabin"/>
                <a:ea typeface="Cabin"/>
                <a:cs typeface="Cabin"/>
                <a:sym typeface="Cabin"/>
              </a:rPr>
              <a:t>viral load</a:t>
            </a:r>
            <a:r>
              <a:rPr lang="en-GB" sz="1300">
                <a:latin typeface="Cabin"/>
                <a:ea typeface="Cabin"/>
                <a:cs typeface="Cabin"/>
                <a:sym typeface="Cabin"/>
              </a:rPr>
              <a:t> (&lt;10</a:t>
            </a:r>
            <a:r>
              <a:rPr baseline="30000" lang="en-GB" sz="1300">
                <a:latin typeface="Cabin"/>
                <a:ea typeface="Cabin"/>
                <a:cs typeface="Cabin"/>
                <a:sym typeface="Cabin"/>
              </a:rPr>
              <a:t>4</a:t>
            </a:r>
            <a:r>
              <a:rPr lang="en-GB" sz="1300">
                <a:latin typeface="Cabin"/>
                <a:ea typeface="Cabin"/>
                <a:cs typeface="Cabin"/>
                <a:sym typeface="Cabin"/>
              </a:rPr>
              <a:t> copies/mL).</a:t>
            </a:r>
            <a:endParaRPr sz="1300">
              <a:latin typeface="Cabin"/>
              <a:ea typeface="Cabin"/>
              <a:cs typeface="Cabin"/>
              <a:sym typeface="Cabin"/>
            </a:endParaRPr>
          </a:p>
          <a:p>
            <a:pPr indent="-311150" lvl="0" marL="457200" rtl="0" algn="l">
              <a:lnSpc>
                <a:spcPct val="150000"/>
              </a:lnSpc>
              <a:spcBef>
                <a:spcPts val="0"/>
              </a:spcBef>
              <a:spcAft>
                <a:spcPts val="0"/>
              </a:spcAft>
              <a:buSzPts val="1300"/>
              <a:buFont typeface="Cabin"/>
              <a:buChar char="○"/>
            </a:pPr>
            <a:r>
              <a:rPr lang="en-GB" sz="1300">
                <a:solidFill>
                  <a:srgbClr val="1155CC"/>
                </a:solidFill>
                <a:latin typeface="Cabin"/>
                <a:ea typeface="Cabin"/>
                <a:cs typeface="Cabin"/>
                <a:sym typeface="Cabin"/>
              </a:rPr>
              <a:t>CD4+ T cell count</a:t>
            </a:r>
            <a:r>
              <a:rPr b="1" lang="en-GB" sz="1300">
                <a:solidFill>
                  <a:srgbClr val="CC0000"/>
                </a:solidFill>
                <a:latin typeface="Cabin"/>
                <a:ea typeface="Cabin"/>
                <a:cs typeface="Cabin"/>
                <a:sym typeface="Cabin"/>
              </a:rPr>
              <a:t> &gt; 200 cells/mm</a:t>
            </a:r>
            <a:r>
              <a:rPr baseline="30000" lang="en-GB" sz="1300">
                <a:solidFill>
                  <a:srgbClr val="CC0000"/>
                </a:solidFill>
                <a:latin typeface="Cabin"/>
                <a:ea typeface="Cabin"/>
                <a:cs typeface="Cabin"/>
                <a:sym typeface="Cabin"/>
              </a:rPr>
              <a:t>3</a:t>
            </a:r>
            <a:r>
              <a:rPr lang="en-GB" sz="1300">
                <a:solidFill>
                  <a:srgbClr val="CC0000"/>
                </a:solidFill>
                <a:latin typeface="Cabin"/>
                <a:ea typeface="Cabin"/>
                <a:cs typeface="Cabin"/>
                <a:sym typeface="Cabin"/>
              </a:rPr>
              <a:t>.</a:t>
            </a:r>
            <a:endParaRPr b="1" sz="1300">
              <a:solidFill>
                <a:srgbClr val="CC0000"/>
              </a:solidFill>
              <a:latin typeface="Cabin"/>
              <a:ea typeface="Cabin"/>
              <a:cs typeface="Cabin"/>
              <a:sym typeface="Cabin"/>
            </a:endParaRPr>
          </a:p>
        </p:txBody>
      </p:sp>
      <p:sp>
        <p:nvSpPr>
          <p:cNvPr id="172" name="Google Shape;172;p17"/>
          <p:cNvSpPr txBox="1"/>
          <p:nvPr/>
        </p:nvSpPr>
        <p:spPr>
          <a:xfrm>
            <a:off x="756300" y="3272503"/>
            <a:ext cx="5458800" cy="17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4F2F4F"/>
                </a:solidFill>
                <a:latin typeface="Cabin"/>
                <a:ea typeface="Cabin"/>
                <a:cs typeface="Cabin"/>
                <a:sym typeface="Cabin"/>
              </a:rPr>
              <a:t>1-Persistent generalized lymphadenopathy (PGL):</a:t>
            </a:r>
            <a:endParaRPr b="1" sz="600">
              <a:solidFill>
                <a:srgbClr val="4F2F4F"/>
              </a:solidFill>
              <a:latin typeface="Cabin"/>
              <a:ea typeface="Cabin"/>
              <a:cs typeface="Cabin"/>
              <a:sym typeface="Cabin"/>
            </a:endParaRPr>
          </a:p>
          <a:p>
            <a:pPr indent="0" lvl="0" marL="0" rtl="0" algn="l">
              <a:spcBef>
                <a:spcPts val="0"/>
              </a:spcBef>
              <a:spcAft>
                <a:spcPts val="0"/>
              </a:spcAft>
              <a:buNone/>
            </a:pPr>
            <a:r>
              <a:t/>
            </a:r>
            <a:endParaRPr b="1" sz="600">
              <a:solidFill>
                <a:srgbClr val="4F2F4F"/>
              </a:solidFill>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Is defined as an </a:t>
            </a:r>
            <a:r>
              <a:rPr b="1" lang="en-GB" sz="1300">
                <a:latin typeface="Cabin"/>
                <a:ea typeface="Cabin"/>
                <a:cs typeface="Cabin"/>
                <a:sym typeface="Cabin"/>
              </a:rPr>
              <a:t>enlargement of lymph nodes</a:t>
            </a:r>
            <a:r>
              <a:rPr lang="en-GB" sz="1300">
                <a:latin typeface="Cabin"/>
                <a:ea typeface="Cabin"/>
                <a:cs typeface="Cabin"/>
                <a:sym typeface="Cabin"/>
              </a:rPr>
              <a:t> for at least </a:t>
            </a:r>
            <a:r>
              <a:rPr b="1" lang="en-GB" sz="1300">
                <a:latin typeface="Cabin"/>
                <a:ea typeface="Cabin"/>
                <a:cs typeface="Cabin"/>
                <a:sym typeface="Cabin"/>
              </a:rPr>
              <a:t>1 cm</a:t>
            </a:r>
            <a:r>
              <a:rPr lang="en-GB" sz="1300">
                <a:latin typeface="Cabin"/>
                <a:ea typeface="Cabin"/>
                <a:cs typeface="Cabin"/>
                <a:sym typeface="Cabin"/>
              </a:rPr>
              <a:t> in diameter, In the absence of any illness or medication known to cause PGL.</a:t>
            </a:r>
            <a:endParaRPr sz="1300">
              <a:latin typeface="Cabin"/>
              <a:ea typeface="Cabin"/>
              <a:cs typeface="Cabin"/>
              <a:sym typeface="Cabin"/>
            </a:endParaRPr>
          </a:p>
          <a:p>
            <a:pPr indent="0" lvl="0" marL="0" rtl="0" algn="l">
              <a:spcBef>
                <a:spcPts val="0"/>
              </a:spcBef>
              <a:spcAft>
                <a:spcPts val="0"/>
              </a:spcAft>
              <a:buNone/>
            </a:pPr>
            <a:r>
              <a:rPr lang="en-GB" sz="500">
                <a:latin typeface="Cabin"/>
                <a:ea typeface="Cabin"/>
                <a:cs typeface="Cabin"/>
                <a:sym typeface="Cabin"/>
              </a:rPr>
              <a:t>   </a:t>
            </a:r>
            <a:r>
              <a:rPr lang="en-GB" sz="500">
                <a:latin typeface="Cabin"/>
                <a:ea typeface="Cabin"/>
                <a:cs typeface="Cabin"/>
                <a:sym typeface="Cabin"/>
              </a:rPr>
              <a:t> </a:t>
            </a:r>
            <a:endParaRPr sz="500">
              <a:latin typeface="Cabin"/>
              <a:ea typeface="Cabin"/>
              <a:cs typeface="Cabin"/>
              <a:sym typeface="Cabin"/>
            </a:endParaRPr>
          </a:p>
          <a:p>
            <a:pPr indent="-330200" lvl="0" marL="457200" rtl="0" algn="l">
              <a:spcBef>
                <a:spcPts val="0"/>
              </a:spcBef>
              <a:spcAft>
                <a:spcPts val="0"/>
              </a:spcAft>
              <a:buSzPts val="1600"/>
              <a:buFont typeface="Cabin"/>
              <a:buChar char="●"/>
            </a:pPr>
            <a:r>
              <a:rPr b="1" lang="en-GB" sz="1600">
                <a:latin typeface="Cabin"/>
                <a:ea typeface="Cabin"/>
                <a:cs typeface="Cabin"/>
                <a:sym typeface="Cabin"/>
              </a:rPr>
              <a:t>Clinical Features</a:t>
            </a:r>
            <a:r>
              <a:rPr b="1" lang="en-GB" sz="1600">
                <a:latin typeface="Cabin"/>
                <a:ea typeface="Cabin"/>
                <a:cs typeface="Cabin"/>
                <a:sym typeface="Cabin"/>
              </a:rPr>
              <a:t>:</a:t>
            </a:r>
            <a:endParaRPr b="1" sz="1600">
              <a:latin typeface="Cabin"/>
              <a:ea typeface="Cabin"/>
              <a:cs typeface="Cabin"/>
              <a:sym typeface="Cabin"/>
            </a:endParaRPr>
          </a:p>
          <a:p>
            <a:pPr indent="-311150" lvl="1" marL="914400" rtl="0" algn="l">
              <a:spcBef>
                <a:spcPts val="0"/>
              </a:spcBef>
              <a:spcAft>
                <a:spcPts val="0"/>
              </a:spcAft>
              <a:buSzPts val="1300"/>
              <a:buFont typeface="Cabin"/>
              <a:buChar char="○"/>
            </a:pPr>
            <a:r>
              <a:rPr lang="en-GB" sz="1300">
                <a:latin typeface="Cabin"/>
                <a:ea typeface="Cabin"/>
                <a:cs typeface="Cabin"/>
                <a:sym typeface="Cabin"/>
              </a:rPr>
              <a:t>In two or more lymph nodes </a:t>
            </a:r>
            <a:r>
              <a:rPr b="1" lang="en-GB" sz="1300">
                <a:solidFill>
                  <a:srgbClr val="CC0000"/>
                </a:solidFill>
                <a:latin typeface="Cabin"/>
                <a:ea typeface="Cabin"/>
                <a:cs typeface="Cabin"/>
                <a:sym typeface="Cabin"/>
              </a:rPr>
              <a:t>out of the inguinal area</a:t>
            </a:r>
            <a:r>
              <a:rPr lang="en-GB" sz="1300">
                <a:latin typeface="Cabin"/>
                <a:ea typeface="Cabin"/>
                <a:cs typeface="Cabin"/>
                <a:sym typeface="Cabin"/>
              </a:rPr>
              <a:t>⁵.</a:t>
            </a:r>
            <a:endParaRPr sz="1300">
              <a:latin typeface="Cabin"/>
              <a:ea typeface="Cabin"/>
              <a:cs typeface="Cabin"/>
              <a:sym typeface="Cabin"/>
            </a:endParaRPr>
          </a:p>
          <a:p>
            <a:pPr indent="-311150" lvl="1" marL="914400" rtl="0" algn="l">
              <a:spcBef>
                <a:spcPts val="0"/>
              </a:spcBef>
              <a:spcAft>
                <a:spcPts val="0"/>
              </a:spcAft>
              <a:buSzPts val="1300"/>
              <a:buFont typeface="Cabin"/>
              <a:buChar char="○"/>
            </a:pPr>
            <a:r>
              <a:rPr lang="en-GB" sz="1300">
                <a:latin typeface="Cabin"/>
                <a:ea typeface="Cabin"/>
                <a:cs typeface="Cabin"/>
                <a:sym typeface="Cabin"/>
              </a:rPr>
              <a:t>Persists for </a:t>
            </a:r>
            <a:r>
              <a:rPr lang="en-GB" sz="1300">
                <a:latin typeface="Cabin"/>
                <a:ea typeface="Cabin"/>
                <a:cs typeface="Cabin"/>
                <a:sym typeface="Cabin"/>
              </a:rPr>
              <a:t>at least 3 months</a:t>
            </a:r>
            <a:r>
              <a:rPr lang="en-GB" sz="1300">
                <a:latin typeface="Cabin"/>
                <a:ea typeface="Cabin"/>
                <a:cs typeface="Cabin"/>
                <a:sym typeface="Cabin"/>
              </a:rPr>
              <a:t>.</a:t>
            </a:r>
            <a:endParaRPr sz="1300">
              <a:latin typeface="Cabin"/>
              <a:ea typeface="Cabin"/>
              <a:cs typeface="Cabin"/>
              <a:sym typeface="Cabin"/>
            </a:endParaRPr>
          </a:p>
        </p:txBody>
      </p:sp>
      <p:sp>
        <p:nvSpPr>
          <p:cNvPr id="173" name="Google Shape;173;p17"/>
          <p:cNvSpPr txBox="1"/>
          <p:nvPr/>
        </p:nvSpPr>
        <p:spPr>
          <a:xfrm>
            <a:off x="756300" y="4975550"/>
            <a:ext cx="5458800" cy="20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4F2F4F"/>
                </a:solidFill>
                <a:latin typeface="Cabin"/>
                <a:ea typeface="Cabin"/>
                <a:cs typeface="Cabin"/>
                <a:sym typeface="Cabin"/>
              </a:rPr>
              <a:t>2-AIDS-related complex (ARC):</a:t>
            </a:r>
            <a:r>
              <a:rPr b="1" baseline="30000" lang="en-GB" sz="1800">
                <a:solidFill>
                  <a:srgbClr val="4F2F4F"/>
                </a:solidFill>
                <a:latin typeface="Cabin"/>
                <a:ea typeface="Cabin"/>
                <a:cs typeface="Cabin"/>
                <a:sym typeface="Cabin"/>
              </a:rPr>
              <a:t>1</a:t>
            </a:r>
            <a:endParaRPr b="1" baseline="30000" sz="600">
              <a:solidFill>
                <a:srgbClr val="4F2F4F"/>
              </a:solidFill>
              <a:latin typeface="Cabin"/>
              <a:ea typeface="Cabin"/>
              <a:cs typeface="Cabin"/>
              <a:sym typeface="Cabin"/>
            </a:endParaRPr>
          </a:p>
          <a:p>
            <a:pPr indent="0" lvl="0" marL="0" rtl="0" algn="l">
              <a:spcBef>
                <a:spcPts val="0"/>
              </a:spcBef>
              <a:spcAft>
                <a:spcPts val="0"/>
              </a:spcAft>
              <a:buNone/>
            </a:pPr>
            <a:r>
              <a:t/>
            </a:r>
            <a:endParaRPr b="1" sz="600">
              <a:solidFill>
                <a:srgbClr val="4F2F4F"/>
              </a:solidFill>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Is a group of clinical symptoms that come before AIDS and may include the following:</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Fever of unknown origin that persists &gt; 1 month.</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Chronic diarrhea, persisting &gt; 1 month.</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Weight loss &gt; 10% original weight</a:t>
            </a:r>
            <a:r>
              <a:rPr lang="en-GB" sz="1300">
                <a:solidFill>
                  <a:schemeClr val="dk1"/>
                </a:solidFill>
                <a:latin typeface="Cabin"/>
                <a:ea typeface="Cabin"/>
                <a:cs typeface="Cabin"/>
                <a:sym typeface="Cabin"/>
              </a:rPr>
              <a:t> (Slim disease)</a:t>
            </a:r>
            <a:r>
              <a:rPr lang="en-GB" sz="1300">
                <a:latin typeface="Cabin"/>
                <a:ea typeface="Cabin"/>
                <a:cs typeface="Cabin"/>
                <a:sym typeface="Cabin"/>
              </a:rPr>
              <a:t>.</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Fatigue, night sweating, and malaise.</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Neurological disease (eg. myelopathies &amp; peripheral neuropathy.</a:t>
            </a:r>
            <a:endParaRPr baseline="30000" sz="1300">
              <a:latin typeface="Cabin"/>
              <a:ea typeface="Cabin"/>
              <a:cs typeface="Cabin"/>
              <a:sym typeface="Cabin"/>
            </a:endParaRPr>
          </a:p>
        </p:txBody>
      </p:sp>
      <p:pic>
        <p:nvPicPr>
          <p:cNvPr id="174" name="Google Shape;174;p17"/>
          <p:cNvPicPr preferRelativeResize="0"/>
          <p:nvPr/>
        </p:nvPicPr>
        <p:blipFill>
          <a:blip r:embed="rId3">
            <a:alphaModFix/>
          </a:blip>
          <a:stretch>
            <a:fillRect/>
          </a:stretch>
        </p:blipFill>
        <p:spPr>
          <a:xfrm>
            <a:off x="6170010" y="7189953"/>
            <a:ext cx="1150700" cy="850624"/>
          </a:xfrm>
          <a:prstGeom prst="rect">
            <a:avLst/>
          </a:prstGeom>
          <a:noFill/>
          <a:ln cap="flat" cmpd="sng" w="9525">
            <a:solidFill>
              <a:srgbClr val="4F2F4F"/>
            </a:solidFill>
            <a:prstDash val="solid"/>
            <a:round/>
            <a:headEnd len="sm" w="sm" type="none"/>
            <a:tailEnd len="sm" w="sm" type="none"/>
          </a:ln>
        </p:spPr>
      </p:pic>
      <p:pic>
        <p:nvPicPr>
          <p:cNvPr id="175" name="Google Shape;175;p17"/>
          <p:cNvPicPr preferRelativeResize="0"/>
          <p:nvPr/>
        </p:nvPicPr>
        <p:blipFill>
          <a:blip r:embed="rId4">
            <a:alphaModFix/>
          </a:blip>
          <a:stretch>
            <a:fillRect/>
          </a:stretch>
        </p:blipFill>
        <p:spPr>
          <a:xfrm>
            <a:off x="6170010" y="8086636"/>
            <a:ext cx="1150700" cy="1001886"/>
          </a:xfrm>
          <a:prstGeom prst="rect">
            <a:avLst/>
          </a:prstGeom>
          <a:noFill/>
          <a:ln cap="flat" cmpd="sng" w="9525">
            <a:solidFill>
              <a:srgbClr val="4F2F4F"/>
            </a:solidFill>
            <a:prstDash val="solid"/>
            <a:round/>
            <a:headEnd len="sm" w="sm" type="none"/>
            <a:tailEnd len="sm" w="sm" type="none"/>
          </a:ln>
        </p:spPr>
      </p:pic>
      <p:cxnSp>
        <p:nvCxnSpPr>
          <p:cNvPr id="176" name="Google Shape;176;p17"/>
          <p:cNvCxnSpPr/>
          <p:nvPr/>
        </p:nvCxnSpPr>
        <p:spPr>
          <a:xfrm>
            <a:off x="1145552" y="583114"/>
            <a:ext cx="5298300" cy="0"/>
          </a:xfrm>
          <a:prstGeom prst="straightConnector1">
            <a:avLst/>
          </a:prstGeom>
          <a:noFill/>
          <a:ln cap="flat" cmpd="sng" w="28575">
            <a:solidFill>
              <a:srgbClr val="4F2F4F"/>
            </a:solidFill>
            <a:prstDash val="solid"/>
            <a:round/>
            <a:headEnd len="med" w="med" type="oval"/>
            <a:tailEnd len="med" w="med" type="oval"/>
          </a:ln>
        </p:spPr>
      </p:cxnSp>
      <p:sp>
        <p:nvSpPr>
          <p:cNvPr id="177" name="Google Shape;177;p17"/>
          <p:cNvSpPr txBox="1"/>
          <p:nvPr/>
        </p:nvSpPr>
        <p:spPr>
          <a:xfrm>
            <a:off x="1195725" y="114300"/>
            <a:ext cx="51981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4F2F4F"/>
                </a:solidFill>
                <a:latin typeface="Calibri"/>
                <a:ea typeface="Calibri"/>
                <a:cs typeface="Calibri"/>
                <a:sym typeface="Calibri"/>
              </a:rPr>
              <a:t>Course of HIV Infection (Chronic Phase)</a:t>
            </a:r>
            <a:endParaRPr b="1" sz="2400">
              <a:solidFill>
                <a:srgbClr val="4F2F4F"/>
              </a:solidFill>
              <a:latin typeface="Calibri"/>
              <a:ea typeface="Calibri"/>
              <a:cs typeface="Calibri"/>
              <a:sym typeface="Calibri"/>
            </a:endParaRPr>
          </a:p>
        </p:txBody>
      </p:sp>
      <p:pic>
        <p:nvPicPr>
          <p:cNvPr id="178" name="Google Shape;178;p17"/>
          <p:cNvPicPr preferRelativeResize="0"/>
          <p:nvPr/>
        </p:nvPicPr>
        <p:blipFill>
          <a:blip r:embed="rId5">
            <a:alphaModFix/>
          </a:blip>
          <a:stretch>
            <a:fillRect/>
          </a:stretch>
        </p:blipFill>
        <p:spPr>
          <a:xfrm>
            <a:off x="6163400" y="3548450"/>
            <a:ext cx="1143125" cy="1095300"/>
          </a:xfrm>
          <a:prstGeom prst="rect">
            <a:avLst/>
          </a:prstGeom>
          <a:noFill/>
          <a:ln cap="flat" cmpd="sng" w="9525">
            <a:solidFill>
              <a:srgbClr val="4F2F4F"/>
            </a:solidFill>
            <a:prstDash val="solid"/>
            <a:round/>
            <a:headEnd len="sm" w="sm" type="none"/>
            <a:tailEnd len="sm" w="sm" type="none"/>
          </a:ln>
        </p:spPr>
      </p:pic>
      <p:sp>
        <p:nvSpPr>
          <p:cNvPr id="179" name="Google Shape;179;p17"/>
          <p:cNvSpPr txBox="1"/>
          <p:nvPr/>
        </p:nvSpPr>
        <p:spPr>
          <a:xfrm>
            <a:off x="299100" y="7329756"/>
            <a:ext cx="5860500" cy="1715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F2F4F"/>
              </a:buClr>
              <a:buSzPts val="1800"/>
              <a:buFont typeface="Cabin"/>
              <a:buChar char="●"/>
            </a:pPr>
            <a:r>
              <a:rPr b="1" lang="en-GB" sz="1800">
                <a:solidFill>
                  <a:srgbClr val="4F2F4F"/>
                </a:solidFill>
                <a:latin typeface="Cabin"/>
                <a:ea typeface="Cabin"/>
                <a:cs typeface="Cabin"/>
                <a:sym typeface="Cabin"/>
              </a:rPr>
              <a:t>Serological markers of Chronic Phase: </a:t>
            </a:r>
            <a:endParaRPr b="1" sz="1800">
              <a:solidFill>
                <a:srgbClr val="4F2F4F"/>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rgbClr val="674EA7"/>
                </a:solidFill>
                <a:latin typeface="Cabin"/>
                <a:ea typeface="Cabin"/>
                <a:cs typeface="Cabin"/>
                <a:sym typeface="Cabin"/>
              </a:rPr>
              <a:t>Viral load </a:t>
            </a:r>
            <a:r>
              <a:rPr b="1" lang="en-GB" sz="1300">
                <a:solidFill>
                  <a:srgbClr val="674EA7"/>
                </a:solidFill>
                <a:latin typeface="Cabin"/>
                <a:ea typeface="Cabin"/>
                <a:cs typeface="Cabin"/>
                <a:sym typeface="Cabin"/>
              </a:rPr>
              <a:t>(HIV RNA)</a:t>
            </a:r>
            <a:r>
              <a:rPr b="1" lang="en-GB" sz="13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increases gradually</a:t>
            </a:r>
            <a:r>
              <a:rPr baseline="30000" lang="en-GB" sz="1300">
                <a:solidFill>
                  <a:schemeClr val="dk1"/>
                </a:solidFill>
                <a:latin typeface="Cabin"/>
                <a:ea typeface="Cabin"/>
                <a:cs typeface="Cabin"/>
                <a:sym typeface="Cabin"/>
              </a:rPr>
              <a:t>2</a:t>
            </a:r>
            <a:r>
              <a:rPr lang="en-GB" sz="1300">
                <a:solidFill>
                  <a:schemeClr val="dk1"/>
                </a:solidFill>
                <a:latin typeface="Cabin"/>
                <a:ea typeface="Cabin"/>
                <a:cs typeface="Cabin"/>
                <a:sym typeface="Cabin"/>
              </a:rPr>
              <a:t>, but </a:t>
            </a:r>
            <a:r>
              <a:rPr lang="en-GB" sz="1300">
                <a:solidFill>
                  <a:srgbClr val="FF0000"/>
                </a:solidFill>
                <a:latin typeface="Cabin"/>
                <a:ea typeface="Cabin"/>
                <a:cs typeface="Cabin"/>
                <a:sym typeface="Cabin"/>
              </a:rPr>
              <a:t>HIV </a:t>
            </a:r>
            <a:r>
              <a:rPr b="1" lang="en-GB" sz="1300">
                <a:solidFill>
                  <a:srgbClr val="FF0000"/>
                </a:solidFill>
                <a:latin typeface="Cabin"/>
                <a:ea typeface="Cabin"/>
                <a:cs typeface="Cabin"/>
                <a:sym typeface="Cabin"/>
              </a:rPr>
              <a:t>core antigen</a:t>
            </a:r>
            <a:r>
              <a:rPr lang="en-GB" sz="1300">
                <a:solidFill>
                  <a:srgbClr val="FF0000"/>
                </a:solidFill>
                <a:latin typeface="Cabin"/>
                <a:ea typeface="Cabin"/>
                <a:cs typeface="Cabin"/>
                <a:sym typeface="Cabin"/>
              </a:rPr>
              <a:t> (p24)</a:t>
            </a:r>
            <a:r>
              <a:rPr lang="en-GB" sz="13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may not appear in blood. </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t/>
            </a:r>
            <a:endParaRPr sz="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rgbClr val="38761D"/>
                </a:solidFill>
                <a:latin typeface="Cabin"/>
                <a:ea typeface="Cabin"/>
                <a:cs typeface="Cabin"/>
                <a:sym typeface="Cabin"/>
              </a:rPr>
              <a:t>Anti-envelop (</a:t>
            </a:r>
            <a:r>
              <a:rPr b="1" lang="en-GB" sz="1300">
                <a:solidFill>
                  <a:srgbClr val="38761D"/>
                </a:solidFill>
                <a:latin typeface="Cabin"/>
                <a:ea typeface="Cabin"/>
                <a:cs typeface="Cabin"/>
                <a:sym typeface="Cabin"/>
              </a:rPr>
              <a:t>Anti-gp120</a:t>
            </a:r>
            <a:r>
              <a:rPr lang="en-GB" sz="1300">
                <a:solidFill>
                  <a:srgbClr val="38761D"/>
                </a:solidFill>
                <a:latin typeface="Cabin"/>
                <a:ea typeface="Cabin"/>
                <a:cs typeface="Cabin"/>
                <a:sym typeface="Cabin"/>
              </a:rPr>
              <a:t>)</a:t>
            </a:r>
            <a:r>
              <a:rPr lang="en-GB" sz="1300">
                <a:solidFill>
                  <a:schemeClr val="dk1"/>
                </a:solidFill>
                <a:latin typeface="Cabin"/>
                <a:ea typeface="Cabin"/>
                <a:cs typeface="Cabin"/>
                <a:sym typeface="Cabin"/>
              </a:rPr>
              <a:t> &amp; </a:t>
            </a:r>
            <a:r>
              <a:rPr lang="en-GB" sz="1300">
                <a:solidFill>
                  <a:srgbClr val="BF9000"/>
                </a:solidFill>
                <a:latin typeface="Cabin"/>
                <a:ea typeface="Cabin"/>
                <a:cs typeface="Cabin"/>
                <a:sym typeface="Cabin"/>
              </a:rPr>
              <a:t>Anti-core (</a:t>
            </a:r>
            <a:r>
              <a:rPr b="1" lang="en-GB" sz="1300">
                <a:solidFill>
                  <a:srgbClr val="BF9000"/>
                </a:solidFill>
                <a:latin typeface="Cabin"/>
                <a:ea typeface="Cabin"/>
                <a:cs typeface="Cabin"/>
                <a:sym typeface="Cabin"/>
              </a:rPr>
              <a:t>Anti-p24</a:t>
            </a:r>
            <a:r>
              <a:rPr lang="en-GB" sz="1300">
                <a:solidFill>
                  <a:srgbClr val="BF9000"/>
                </a:solidFill>
                <a:latin typeface="Cabin"/>
                <a:ea typeface="Cabin"/>
                <a:cs typeface="Cabin"/>
                <a:sym typeface="Cabin"/>
              </a:rPr>
              <a:t>)</a:t>
            </a:r>
            <a:r>
              <a:rPr lang="en-GB" sz="1300">
                <a:solidFill>
                  <a:schemeClr val="dk1"/>
                </a:solidFill>
                <a:latin typeface="Cabin"/>
                <a:ea typeface="Cabin"/>
                <a:cs typeface="Cabin"/>
                <a:sym typeface="Cabin"/>
              </a:rPr>
              <a:t> are positive.</a:t>
            </a:r>
            <a:r>
              <a:rPr baseline="30000" lang="en-GB" sz="1300">
                <a:solidFill>
                  <a:schemeClr val="dk1"/>
                </a:solidFill>
                <a:latin typeface="Cabin"/>
                <a:ea typeface="Cabin"/>
                <a:cs typeface="Cabin"/>
                <a:sym typeface="Cabin"/>
              </a:rPr>
              <a:t>3</a:t>
            </a:r>
            <a:endParaRPr baseline="30000"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t/>
            </a:r>
            <a:endParaRPr baseline="30000" sz="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b="1" lang="en-GB" sz="1300">
                <a:solidFill>
                  <a:srgbClr val="1155CC"/>
                </a:solidFill>
                <a:latin typeface="Cabin"/>
                <a:ea typeface="Cabin"/>
                <a:cs typeface="Cabin"/>
                <a:sym typeface="Cabin"/>
              </a:rPr>
              <a:t>CD4+ T</a:t>
            </a:r>
            <a:r>
              <a:rPr lang="en-GB" sz="1300">
                <a:solidFill>
                  <a:srgbClr val="1155CC"/>
                </a:solidFill>
                <a:latin typeface="Cabin"/>
                <a:ea typeface="Cabin"/>
                <a:cs typeface="Cabin"/>
                <a:sym typeface="Cabin"/>
              </a:rPr>
              <a:t> </a:t>
            </a:r>
            <a:r>
              <a:rPr b="1" lang="en-GB" sz="1300">
                <a:solidFill>
                  <a:srgbClr val="1155CC"/>
                </a:solidFill>
                <a:latin typeface="Cabin"/>
                <a:ea typeface="Cabin"/>
                <a:cs typeface="Cabin"/>
                <a:sym typeface="Cabin"/>
              </a:rPr>
              <a:t>cell</a:t>
            </a:r>
            <a:r>
              <a:rPr lang="en-GB" sz="1300">
                <a:solidFill>
                  <a:srgbClr val="1155CC"/>
                </a:solidFill>
                <a:latin typeface="Cabin"/>
                <a:ea typeface="Cabin"/>
                <a:cs typeface="Cabin"/>
                <a:sym typeface="Cabin"/>
              </a:rPr>
              <a:t> count</a:t>
            </a:r>
            <a:r>
              <a:rPr lang="en-GB" sz="1300">
                <a:solidFill>
                  <a:schemeClr val="dk1"/>
                </a:solidFill>
                <a:latin typeface="Cabin"/>
                <a:ea typeface="Cabin"/>
                <a:cs typeface="Cabin"/>
                <a:sym typeface="Cabin"/>
              </a:rPr>
              <a:t> gradually </a:t>
            </a:r>
            <a:r>
              <a:rPr b="1" lang="en-GB" sz="1300">
                <a:solidFill>
                  <a:schemeClr val="dk1"/>
                </a:solidFill>
                <a:latin typeface="Cabin"/>
                <a:ea typeface="Cabin"/>
                <a:cs typeface="Cabin"/>
                <a:sym typeface="Cabin"/>
              </a:rPr>
              <a:t>decreases</a:t>
            </a:r>
            <a:r>
              <a:rPr b="1" baseline="30000" lang="en-GB" sz="1300">
                <a:solidFill>
                  <a:schemeClr val="dk1"/>
                </a:solidFill>
                <a:latin typeface="Cabin"/>
                <a:ea typeface="Cabin"/>
                <a:cs typeface="Cabin"/>
                <a:sym typeface="Cabin"/>
              </a:rPr>
              <a:t>4</a:t>
            </a:r>
            <a:r>
              <a:rPr lang="en-GB" sz="1300">
                <a:solidFill>
                  <a:schemeClr val="dk1"/>
                </a:solidFill>
                <a:latin typeface="Cabin"/>
                <a:ea typeface="Cabin"/>
                <a:cs typeface="Cabin"/>
                <a:sym typeface="Cabin"/>
              </a:rPr>
              <a:t>, but remains </a:t>
            </a:r>
            <a:r>
              <a:rPr lang="en-GB" sz="1300">
                <a:solidFill>
                  <a:srgbClr val="CC0000"/>
                </a:solidFill>
                <a:latin typeface="Cabin"/>
                <a:ea typeface="Cabin"/>
                <a:cs typeface="Cabin"/>
                <a:sym typeface="Cabin"/>
              </a:rPr>
              <a:t>above 200 cells/mm</a:t>
            </a:r>
            <a:r>
              <a:rPr baseline="30000" lang="en-GB" sz="1300">
                <a:solidFill>
                  <a:schemeClr val="dk1"/>
                </a:solidFill>
                <a:latin typeface="Cabin"/>
                <a:ea typeface="Cabin"/>
                <a:cs typeface="Cabin"/>
                <a:sym typeface="Cabin"/>
              </a:rPr>
              <a:t>3</a:t>
            </a:r>
            <a:r>
              <a:rPr lang="en-GB" sz="1300">
                <a:solidFill>
                  <a:schemeClr val="dk1"/>
                </a:solidFill>
                <a:latin typeface="Cabin"/>
                <a:ea typeface="Cabin"/>
                <a:cs typeface="Cabin"/>
                <a:sym typeface="Cabin"/>
              </a:rPr>
              <a:t>.</a:t>
            </a:r>
            <a:endParaRPr baseline="30000" sz="1300">
              <a:latin typeface="Cabin"/>
              <a:ea typeface="Cabin"/>
              <a:cs typeface="Cabin"/>
              <a:sym typeface="Cabin"/>
            </a:endParaRPr>
          </a:p>
        </p:txBody>
      </p:sp>
      <p:sp>
        <p:nvSpPr>
          <p:cNvPr id="180" name="Google Shape;180;p17"/>
          <p:cNvSpPr/>
          <p:nvPr/>
        </p:nvSpPr>
        <p:spPr>
          <a:xfrm>
            <a:off x="6495723" y="7457975"/>
            <a:ext cx="484500" cy="4902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6296338" y="8394000"/>
            <a:ext cx="621900" cy="6705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17"/>
          <p:cNvGrpSpPr/>
          <p:nvPr/>
        </p:nvGrpSpPr>
        <p:grpSpPr>
          <a:xfrm>
            <a:off x="6172107" y="6251684"/>
            <a:ext cx="1150722" cy="512084"/>
            <a:chOff x="3548845" y="6129646"/>
            <a:chExt cx="941517" cy="363000"/>
          </a:xfrm>
        </p:grpSpPr>
        <p:sp>
          <p:nvSpPr>
            <p:cNvPr id="183" name="Google Shape;183;p17"/>
            <p:cNvSpPr/>
            <p:nvPr/>
          </p:nvSpPr>
          <p:spPr>
            <a:xfrm flipH="1" rot="10800000">
              <a:off x="3548845" y="6129646"/>
              <a:ext cx="941400" cy="363000"/>
            </a:xfrm>
            <a:prstGeom prst="snip2SameRect">
              <a:avLst>
                <a:gd fmla="val 13882" name="adj1"/>
                <a:gd fmla="val 0" name="adj2"/>
              </a:avLst>
            </a:prstGeom>
            <a:solidFill>
              <a:srgbClr val="E4D2E4">
                <a:alpha val="37250"/>
              </a:srgbClr>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84" name="Google Shape;184;p17"/>
            <p:cNvSpPr txBox="1"/>
            <p:nvPr/>
          </p:nvSpPr>
          <p:spPr>
            <a:xfrm>
              <a:off x="3548962" y="6329116"/>
              <a:ext cx="941400" cy="14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GB" sz="600">
                  <a:latin typeface="Cabin"/>
                  <a:ea typeface="Cabin"/>
                  <a:cs typeface="Cabin"/>
                  <a:sym typeface="Cabin"/>
                </a:rPr>
                <a:t>Slim disease</a:t>
              </a:r>
              <a:endParaRPr sz="600">
                <a:latin typeface="Cabin"/>
                <a:ea typeface="Cabin"/>
                <a:cs typeface="Cabin"/>
                <a:sym typeface="Cabin"/>
              </a:endParaRPr>
            </a:p>
          </p:txBody>
        </p:sp>
      </p:grpSp>
      <p:pic>
        <p:nvPicPr>
          <p:cNvPr id="185" name="Google Shape;185;p17"/>
          <p:cNvPicPr preferRelativeResize="0"/>
          <p:nvPr/>
        </p:nvPicPr>
        <p:blipFill>
          <a:blip r:embed="rId6">
            <a:alphaModFix/>
          </a:blip>
          <a:stretch>
            <a:fillRect/>
          </a:stretch>
        </p:blipFill>
        <p:spPr>
          <a:xfrm>
            <a:off x="6175930" y="5727095"/>
            <a:ext cx="1143128" cy="861425"/>
          </a:xfrm>
          <a:prstGeom prst="rect">
            <a:avLst/>
          </a:prstGeom>
          <a:noFill/>
          <a:ln cap="flat" cmpd="sng" w="9525">
            <a:solidFill>
              <a:srgbClr val="4F2F4F"/>
            </a:solidFill>
            <a:prstDash val="solid"/>
            <a:round/>
            <a:headEnd len="sm" w="sm" type="none"/>
            <a:tailEnd len="sm" w="sm" type="none"/>
          </a:ln>
        </p:spPr>
      </p:pic>
      <p:sp>
        <p:nvSpPr>
          <p:cNvPr id="186" name="Google Shape;186;p17"/>
          <p:cNvSpPr txBox="1"/>
          <p:nvPr/>
        </p:nvSpPr>
        <p:spPr>
          <a:xfrm>
            <a:off x="484675" y="2861325"/>
            <a:ext cx="46683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FFFFFF"/>
                </a:solidFill>
                <a:highlight>
                  <a:srgbClr val="A183A1"/>
                </a:highlight>
                <a:latin typeface="Cabin"/>
                <a:ea typeface="Cabin"/>
                <a:cs typeface="Cabin"/>
                <a:sym typeface="Cabin"/>
              </a:rPr>
              <a:t> At the end of this stage patients start to develop:</a:t>
            </a:r>
            <a:r>
              <a:rPr b="1" lang="en-GB" sz="1600">
                <a:solidFill>
                  <a:srgbClr val="A183A1"/>
                </a:solidFill>
                <a:highlight>
                  <a:srgbClr val="A183A1"/>
                </a:highlight>
                <a:latin typeface="Cabin"/>
                <a:ea typeface="Cabin"/>
                <a:cs typeface="Cabin"/>
                <a:sym typeface="Cabin"/>
              </a:rPr>
              <a:t>.</a:t>
            </a:r>
            <a:endParaRPr b="1" sz="1600">
              <a:solidFill>
                <a:srgbClr val="A183A1"/>
              </a:solidFill>
              <a:highlight>
                <a:srgbClr val="A183A1"/>
              </a:highlight>
              <a:latin typeface="Cabin"/>
              <a:ea typeface="Cabin"/>
              <a:cs typeface="Cabin"/>
              <a:sym typeface="Cabin"/>
            </a:endParaRPr>
          </a:p>
        </p:txBody>
      </p:sp>
      <p:cxnSp>
        <p:nvCxnSpPr>
          <p:cNvPr id="187" name="Google Shape;187;p17"/>
          <p:cNvCxnSpPr>
            <a:stCxn id="186" idx="1"/>
          </p:cNvCxnSpPr>
          <p:nvPr/>
        </p:nvCxnSpPr>
        <p:spPr>
          <a:xfrm>
            <a:off x="484675" y="3095775"/>
            <a:ext cx="318900" cy="415800"/>
          </a:xfrm>
          <a:prstGeom prst="bentConnector4">
            <a:avLst>
              <a:gd fmla="val -74671" name="adj1"/>
              <a:gd fmla="val 100000" name="adj2"/>
            </a:avLst>
          </a:prstGeom>
          <a:noFill/>
          <a:ln cap="flat" cmpd="sng" w="28575">
            <a:solidFill>
              <a:srgbClr val="A183A1"/>
            </a:solidFill>
            <a:prstDash val="solid"/>
            <a:round/>
            <a:headEnd len="med" w="med" type="none"/>
            <a:tailEnd len="med" w="med" type="none"/>
          </a:ln>
        </p:spPr>
      </p:cxnSp>
      <p:cxnSp>
        <p:nvCxnSpPr>
          <p:cNvPr id="188" name="Google Shape;188;p17"/>
          <p:cNvCxnSpPr>
            <a:stCxn id="186" idx="1"/>
          </p:cNvCxnSpPr>
          <p:nvPr/>
        </p:nvCxnSpPr>
        <p:spPr>
          <a:xfrm>
            <a:off x="484675" y="3095775"/>
            <a:ext cx="328200" cy="2117700"/>
          </a:xfrm>
          <a:prstGeom prst="bentConnector4">
            <a:avLst>
              <a:gd fmla="val -72555" name="adj1"/>
              <a:gd fmla="val 100000" name="adj2"/>
            </a:avLst>
          </a:prstGeom>
          <a:noFill/>
          <a:ln cap="flat" cmpd="sng" w="28575">
            <a:solidFill>
              <a:srgbClr val="A183A1"/>
            </a:solidFill>
            <a:prstDash val="solid"/>
            <a:round/>
            <a:headEnd len="med" w="med" type="none"/>
            <a:tailEnd len="med" w="med" type="none"/>
          </a:ln>
        </p:spPr>
      </p:cxnSp>
      <p:sp>
        <p:nvSpPr>
          <p:cNvPr id="189" name="Google Shape;189;p17"/>
          <p:cNvSpPr/>
          <p:nvPr/>
        </p:nvSpPr>
        <p:spPr>
          <a:xfrm flipH="1">
            <a:off x="50" y="9356425"/>
            <a:ext cx="7589400" cy="13422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Anything other than </a:t>
            </a:r>
            <a:r>
              <a:rPr lang="en-GB" sz="900">
                <a:solidFill>
                  <a:srgbClr val="38761D"/>
                </a:solidFill>
                <a:latin typeface="Cabin"/>
                <a:ea typeface="Cabin"/>
                <a:cs typeface="Cabin"/>
                <a:sym typeface="Cabin"/>
              </a:rPr>
              <a:t>opportunistic</a:t>
            </a:r>
            <a:r>
              <a:rPr lang="en-GB" sz="900">
                <a:solidFill>
                  <a:srgbClr val="38761D"/>
                </a:solidFill>
                <a:latin typeface="Cabin"/>
                <a:ea typeface="Cabin"/>
                <a:cs typeface="Cabin"/>
                <a:sym typeface="Cabin"/>
              </a:rPr>
              <a:t> infections will be considered part of  ARC. Has patient reached AIDS? No as CD4+ count is 200 cells/mm or more.</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 Viral genome will always be positive in blood and semen, unless the patient is taking antiviral medications then it’ll be negative in blood but positive in semen.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 Appear in late acute stage and will last forever. </a:t>
            </a:r>
            <a:r>
              <a:rPr lang="en-GB" sz="900">
                <a:solidFill>
                  <a:srgbClr val="38761D"/>
                </a:solidFill>
                <a:latin typeface="Cabin"/>
                <a:ea typeface="Cabin"/>
                <a:cs typeface="Cabin"/>
                <a:sym typeface="Cabin"/>
              </a:rPr>
              <a:t>Used</a:t>
            </a:r>
            <a:r>
              <a:rPr lang="en-GB" sz="900">
                <a:solidFill>
                  <a:srgbClr val="38761D"/>
                </a:solidFill>
                <a:latin typeface="Cabin"/>
                <a:ea typeface="Cabin"/>
                <a:cs typeface="Cabin"/>
                <a:sym typeface="Cabin"/>
              </a:rPr>
              <a:t> for testing HIV in blood donors as NAT isn’t always </a:t>
            </a:r>
            <a:r>
              <a:rPr lang="en-GB" sz="900">
                <a:solidFill>
                  <a:srgbClr val="38761D"/>
                </a:solidFill>
                <a:latin typeface="Cabin"/>
                <a:ea typeface="Cabin"/>
                <a:cs typeface="Cabin"/>
                <a:sym typeface="Cabin"/>
              </a:rPr>
              <a:t>precise, Why? Because if an AIDS</a:t>
            </a:r>
            <a:r>
              <a:rPr lang="en-GB" sz="900">
                <a:solidFill>
                  <a:srgbClr val="38761D"/>
                </a:solidFill>
                <a:latin typeface="Cabin"/>
                <a:ea typeface="Cabin"/>
                <a:cs typeface="Cabin"/>
                <a:sym typeface="Cabin"/>
              </a:rPr>
              <a:t> patient is on antivirals, HIV RNA will be negative! So if they give his blood to other </a:t>
            </a:r>
            <a:r>
              <a:rPr lang="en-GB" sz="900">
                <a:solidFill>
                  <a:srgbClr val="38761D"/>
                </a:solidFill>
                <a:latin typeface="Cabin"/>
                <a:ea typeface="Cabin"/>
                <a:cs typeface="Cabin"/>
                <a:sym typeface="Cabin"/>
              </a:rPr>
              <a:t>recipients based on NAT results everynone will have AIDS. That’s why they do serological tests</a:t>
            </a:r>
            <a:r>
              <a:rPr lang="en-GB" sz="900">
                <a:solidFill>
                  <a:srgbClr val="38761D"/>
                </a:solidFill>
                <a:latin typeface="Cabin"/>
                <a:ea typeface="Cabin"/>
                <a:cs typeface="Cabin"/>
                <a:sym typeface="Cabin"/>
              </a:rPr>
              <a:t> and look for Abs to confirm if the donor has AIDS or not.</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4- CD4+ count will initially rebounces after the decrease in the Acute phase, as the immune system attempts to fight the virus. However, it will then decrease gradually. In a few years, it will be markedly decreased. </a:t>
            </a:r>
            <a:endParaRPr sz="900">
              <a:solidFill>
                <a:srgbClr val="38761D"/>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38761D"/>
                </a:solidFill>
                <a:latin typeface="Cabin"/>
                <a:ea typeface="Cabin"/>
                <a:cs typeface="Cabin"/>
                <a:sym typeface="Cabin"/>
              </a:rPr>
              <a:t>5-Lymph nodes enlargement could be in cervical or apical area or anywhere </a:t>
            </a:r>
            <a:r>
              <a:rPr b="1" lang="en-GB" sz="900">
                <a:solidFill>
                  <a:srgbClr val="CC0000"/>
                </a:solidFill>
                <a:latin typeface="Cabin"/>
                <a:ea typeface="Cabin"/>
                <a:cs typeface="Cabin"/>
                <a:sym typeface="Cabin"/>
              </a:rPr>
              <a:t>BUT not inguinal area.</a:t>
            </a:r>
            <a:endParaRPr b="1" sz="900">
              <a:solidFill>
                <a:srgbClr val="CC0000"/>
              </a:solidFill>
              <a:latin typeface="Cabin"/>
              <a:ea typeface="Cabin"/>
              <a:cs typeface="Cabin"/>
              <a:sym typeface="Cabin"/>
            </a:endParaRPr>
          </a:p>
        </p:txBody>
      </p:sp>
      <p:pic>
        <p:nvPicPr>
          <p:cNvPr id="190" name="Google Shape;190;p17"/>
          <p:cNvPicPr preferRelativeResize="0"/>
          <p:nvPr/>
        </p:nvPicPr>
        <p:blipFill>
          <a:blip r:embed="rId3">
            <a:alphaModFix/>
          </a:blip>
          <a:stretch>
            <a:fillRect/>
          </a:stretch>
        </p:blipFill>
        <p:spPr>
          <a:xfrm>
            <a:off x="6159623" y="1103303"/>
            <a:ext cx="1150700" cy="850624"/>
          </a:xfrm>
          <a:prstGeom prst="rect">
            <a:avLst/>
          </a:prstGeom>
          <a:noFill/>
          <a:ln cap="flat" cmpd="sng" w="9525">
            <a:solidFill>
              <a:srgbClr val="4F2F4F"/>
            </a:solidFill>
            <a:prstDash val="solid"/>
            <a:round/>
            <a:headEnd len="sm" w="sm" type="none"/>
            <a:tailEnd len="sm" w="sm" type="none"/>
          </a:ln>
        </p:spPr>
      </p:pic>
      <p:pic>
        <p:nvPicPr>
          <p:cNvPr id="191" name="Google Shape;191;p17"/>
          <p:cNvPicPr preferRelativeResize="0"/>
          <p:nvPr/>
        </p:nvPicPr>
        <p:blipFill>
          <a:blip r:embed="rId4">
            <a:alphaModFix/>
          </a:blip>
          <a:stretch>
            <a:fillRect/>
          </a:stretch>
        </p:blipFill>
        <p:spPr>
          <a:xfrm>
            <a:off x="6159623" y="1999986"/>
            <a:ext cx="1150700" cy="1001886"/>
          </a:xfrm>
          <a:prstGeom prst="rect">
            <a:avLst/>
          </a:prstGeom>
          <a:noFill/>
          <a:ln cap="flat" cmpd="sng" w="9525">
            <a:solidFill>
              <a:srgbClr val="4F2F4F"/>
            </a:solidFill>
            <a:prstDash val="solid"/>
            <a:round/>
            <a:headEnd len="sm" w="sm" type="none"/>
            <a:tailEnd len="sm" w="sm" type="none"/>
          </a:ln>
        </p:spPr>
      </p:pic>
      <p:sp>
        <p:nvSpPr>
          <p:cNvPr id="192" name="Google Shape;192;p17"/>
          <p:cNvSpPr/>
          <p:nvPr/>
        </p:nvSpPr>
        <p:spPr>
          <a:xfrm>
            <a:off x="6485335" y="1371325"/>
            <a:ext cx="484500" cy="4902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6285950" y="2307350"/>
            <a:ext cx="621900" cy="6705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8"/>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99" name="Google Shape;199;p18"/>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00" name="Google Shape;200;p18"/>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5</a:t>
            </a:r>
            <a:endParaRPr b="1" sz="1800">
              <a:solidFill>
                <a:srgbClr val="FFFFFF"/>
              </a:solidFill>
              <a:latin typeface="Cabin"/>
              <a:ea typeface="Cabin"/>
              <a:cs typeface="Cabin"/>
              <a:sym typeface="Cabin"/>
            </a:endParaRPr>
          </a:p>
        </p:txBody>
      </p:sp>
      <p:sp>
        <p:nvSpPr>
          <p:cNvPr id="201" name="Google Shape;201;p18"/>
          <p:cNvSpPr txBox="1"/>
          <p:nvPr/>
        </p:nvSpPr>
        <p:spPr>
          <a:xfrm>
            <a:off x="318150" y="947175"/>
            <a:ext cx="6075600" cy="21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4F2F4F"/>
                </a:solidFill>
                <a:latin typeface="Cabin"/>
                <a:ea typeface="Cabin"/>
                <a:cs typeface="Cabin"/>
                <a:sym typeface="Cabin"/>
              </a:rPr>
              <a:t>III -  Acquired Immune Deficiency Syndrome (AIDs⁴):</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sz="500">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en-GB">
                <a:latin typeface="Cabin"/>
                <a:ea typeface="Cabin"/>
                <a:cs typeface="Cabin"/>
                <a:sym typeface="Cabin"/>
              </a:rPr>
              <a:t>The end stage of the disease.</a:t>
            </a:r>
            <a:endParaRPr>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en-GB">
                <a:latin typeface="Cabin"/>
                <a:ea typeface="Cabin"/>
                <a:cs typeface="Cabin"/>
                <a:sym typeface="Cabin"/>
              </a:rPr>
              <a:t>Continuous viral replication (</a:t>
            </a:r>
            <a:r>
              <a:rPr lang="en-GB">
                <a:solidFill>
                  <a:srgbClr val="CC0000"/>
                </a:solidFill>
                <a:latin typeface="Cabin"/>
                <a:ea typeface="Cabin"/>
                <a:cs typeface="Cabin"/>
                <a:sym typeface="Cabin"/>
              </a:rPr>
              <a:t>high</a:t>
            </a:r>
            <a:r>
              <a:rPr lang="en-GB">
                <a:latin typeface="Cabin"/>
                <a:ea typeface="Cabin"/>
                <a:cs typeface="Cabin"/>
                <a:sym typeface="Cabin"/>
              </a:rPr>
              <a:t> </a:t>
            </a:r>
            <a:r>
              <a:rPr lang="en-GB">
                <a:solidFill>
                  <a:srgbClr val="674EA7"/>
                </a:solidFill>
                <a:latin typeface="Cabin"/>
                <a:ea typeface="Cabin"/>
                <a:cs typeface="Cabin"/>
                <a:sym typeface="Cabin"/>
              </a:rPr>
              <a:t>viral load (viral RNA)</a:t>
            </a:r>
            <a:r>
              <a:rPr lang="en-GB">
                <a:latin typeface="Cabin"/>
                <a:ea typeface="Cabin"/>
                <a:cs typeface="Cabin"/>
                <a:sym typeface="Cabin"/>
              </a:rPr>
              <a:t> in the serum).</a:t>
            </a:r>
            <a:endParaRPr>
              <a:latin typeface="Cabin"/>
              <a:ea typeface="Cabin"/>
              <a:cs typeface="Cabin"/>
              <a:sym typeface="Cabin"/>
            </a:endParaRPr>
          </a:p>
          <a:p>
            <a:pPr indent="-317500" lvl="0" marL="457200" rtl="0" algn="l">
              <a:lnSpc>
                <a:spcPct val="115000"/>
              </a:lnSpc>
              <a:spcBef>
                <a:spcPts val="0"/>
              </a:spcBef>
              <a:spcAft>
                <a:spcPts val="0"/>
              </a:spcAft>
              <a:buSzPts val="1400"/>
              <a:buChar char="○"/>
            </a:pPr>
            <a:r>
              <a:rPr b="1" lang="en-GB">
                <a:solidFill>
                  <a:srgbClr val="CC0000"/>
                </a:solidFill>
                <a:latin typeface="Cabin"/>
                <a:ea typeface="Cabin"/>
                <a:cs typeface="Cabin"/>
                <a:sym typeface="Cabin"/>
              </a:rPr>
              <a:t>Marked decrease</a:t>
            </a:r>
            <a:r>
              <a:rPr lang="en-GB">
                <a:solidFill>
                  <a:srgbClr val="CC0000"/>
                </a:solidFill>
                <a:latin typeface="Cabin"/>
                <a:ea typeface="Cabin"/>
                <a:cs typeface="Cabin"/>
                <a:sym typeface="Cabin"/>
              </a:rPr>
              <a:t> in</a:t>
            </a:r>
            <a:r>
              <a:rPr lang="en-GB">
                <a:latin typeface="Cabin"/>
                <a:ea typeface="Cabin"/>
                <a:cs typeface="Cabin"/>
                <a:sym typeface="Cabin"/>
              </a:rPr>
              <a:t> </a:t>
            </a:r>
            <a:r>
              <a:rPr b="1" lang="en-GB">
                <a:solidFill>
                  <a:srgbClr val="1155CC"/>
                </a:solidFill>
                <a:latin typeface="Cabin"/>
                <a:ea typeface="Cabin"/>
                <a:cs typeface="Cabin"/>
                <a:sym typeface="Cabin"/>
              </a:rPr>
              <a:t>CD4+ T cell count</a:t>
            </a:r>
            <a:r>
              <a:rPr b="1" lang="en-GB">
                <a:latin typeface="Cabin"/>
                <a:ea typeface="Cabin"/>
                <a:cs typeface="Cabin"/>
                <a:sym typeface="Cabin"/>
              </a:rPr>
              <a:t> </a:t>
            </a:r>
            <a:r>
              <a:rPr b="1" lang="en-GB">
                <a:solidFill>
                  <a:srgbClr val="CC0000"/>
                </a:solidFill>
                <a:latin typeface="Cabin"/>
                <a:ea typeface="Cabin"/>
                <a:cs typeface="Cabin"/>
                <a:sym typeface="Cabin"/>
              </a:rPr>
              <a:t>&lt; </a:t>
            </a:r>
            <a:r>
              <a:rPr lang="en-GB">
                <a:solidFill>
                  <a:srgbClr val="CC0000"/>
                </a:solidFill>
                <a:latin typeface="Cabin"/>
                <a:ea typeface="Cabin"/>
                <a:cs typeface="Cabin"/>
                <a:sym typeface="Cabin"/>
              </a:rPr>
              <a:t>200 cell/mm</a:t>
            </a:r>
            <a:r>
              <a:rPr baseline="30000" lang="en-GB">
                <a:solidFill>
                  <a:srgbClr val="CC0000"/>
                </a:solidFill>
                <a:latin typeface="Cabin"/>
                <a:ea typeface="Cabin"/>
                <a:cs typeface="Cabin"/>
                <a:sym typeface="Cabin"/>
              </a:rPr>
              <a:t>3</a:t>
            </a:r>
            <a:r>
              <a:rPr lang="en-GB">
                <a:solidFill>
                  <a:srgbClr val="CC0000"/>
                </a:solidFill>
                <a:latin typeface="Cabin"/>
                <a:ea typeface="Cabin"/>
                <a:cs typeface="Cabin"/>
                <a:sym typeface="Cabin"/>
              </a:rPr>
              <a:t>.</a:t>
            </a:r>
            <a:endParaRPr>
              <a:solidFill>
                <a:srgbClr val="CC0000"/>
              </a:solidFill>
              <a:latin typeface="Cabin"/>
              <a:ea typeface="Cabin"/>
              <a:cs typeface="Cabin"/>
              <a:sym typeface="Cabin"/>
            </a:endParaRPr>
          </a:p>
          <a:p>
            <a:pPr indent="-317500" lvl="0" marL="457200" rtl="0" algn="l">
              <a:lnSpc>
                <a:spcPct val="115000"/>
              </a:lnSpc>
              <a:spcBef>
                <a:spcPts val="0"/>
              </a:spcBef>
              <a:spcAft>
                <a:spcPts val="0"/>
              </a:spcAft>
              <a:buSzPts val="1400"/>
              <a:buChar char="○"/>
            </a:pPr>
            <a:r>
              <a:rPr lang="en-GB">
                <a:latin typeface="Cabin"/>
                <a:ea typeface="Cabin"/>
                <a:cs typeface="Cabin"/>
                <a:sym typeface="Cabin"/>
              </a:rPr>
              <a:t>Defects in cellular immunity.</a:t>
            </a:r>
            <a:endParaRPr>
              <a:latin typeface="Cabin"/>
              <a:ea typeface="Cabin"/>
              <a:cs typeface="Cabin"/>
              <a:sym typeface="Cabin"/>
            </a:endParaRPr>
          </a:p>
          <a:p>
            <a:pPr indent="-317500" lvl="0" marL="457200" rtl="0" algn="l">
              <a:lnSpc>
                <a:spcPct val="115000"/>
              </a:lnSpc>
              <a:spcBef>
                <a:spcPts val="0"/>
              </a:spcBef>
              <a:spcAft>
                <a:spcPts val="0"/>
              </a:spcAft>
              <a:buSzPts val="1400"/>
              <a:buChar char="○"/>
            </a:pPr>
            <a:r>
              <a:rPr lang="en-GB">
                <a:latin typeface="Cabin"/>
                <a:ea typeface="Cabin"/>
                <a:cs typeface="Cabin"/>
                <a:sym typeface="Cabin"/>
              </a:rPr>
              <a:t>Persistent or frequent multiple </a:t>
            </a:r>
            <a:r>
              <a:rPr lang="en-GB">
                <a:solidFill>
                  <a:srgbClr val="CC0000"/>
                </a:solidFill>
                <a:latin typeface="Cabin"/>
                <a:ea typeface="Cabin"/>
                <a:cs typeface="Cabin"/>
                <a:sym typeface="Cabin"/>
              </a:rPr>
              <a:t>opportunistic infections. </a:t>
            </a:r>
            <a:r>
              <a:rPr baseline="30000" lang="en-GB">
                <a:solidFill>
                  <a:srgbClr val="CC0000"/>
                </a:solidFill>
                <a:latin typeface="Cabin"/>
                <a:ea typeface="Cabin"/>
                <a:cs typeface="Cabin"/>
                <a:sym typeface="Cabin"/>
              </a:rPr>
              <a:t>1</a:t>
            </a:r>
            <a:endParaRPr baseline="30000">
              <a:solidFill>
                <a:srgbClr val="CC0000"/>
              </a:solidFill>
              <a:latin typeface="Cabin"/>
              <a:ea typeface="Cabin"/>
              <a:cs typeface="Cabin"/>
              <a:sym typeface="Cabin"/>
            </a:endParaRPr>
          </a:p>
          <a:p>
            <a:pPr indent="-317500" lvl="0" marL="457200" rtl="0" algn="l">
              <a:lnSpc>
                <a:spcPct val="115000"/>
              </a:lnSpc>
              <a:spcBef>
                <a:spcPts val="0"/>
              </a:spcBef>
              <a:spcAft>
                <a:spcPts val="0"/>
              </a:spcAft>
              <a:buClr>
                <a:srgbClr val="CC0000"/>
              </a:buClr>
              <a:buSzPts val="1400"/>
              <a:buChar char="○"/>
            </a:pPr>
            <a:r>
              <a:rPr lang="en-GB">
                <a:solidFill>
                  <a:srgbClr val="CC0000"/>
                </a:solidFill>
                <a:latin typeface="Cabin"/>
                <a:ea typeface="Cabin"/>
                <a:cs typeface="Cabin"/>
                <a:sym typeface="Cabin"/>
              </a:rPr>
              <a:t>Unusual cancer (Kaposi sarcoma).</a:t>
            </a:r>
            <a:endParaRPr>
              <a:solidFill>
                <a:srgbClr val="CC0000"/>
              </a:solidFill>
              <a:latin typeface="Cabin"/>
              <a:ea typeface="Cabin"/>
              <a:cs typeface="Cabin"/>
              <a:sym typeface="Cabin"/>
            </a:endParaRPr>
          </a:p>
          <a:p>
            <a:pPr indent="0" lvl="0" marL="0" rtl="0" algn="l">
              <a:lnSpc>
                <a:spcPct val="150000"/>
              </a:lnSpc>
              <a:spcBef>
                <a:spcPts val="0"/>
              </a:spcBef>
              <a:spcAft>
                <a:spcPts val="0"/>
              </a:spcAft>
              <a:buNone/>
            </a:pPr>
            <a:r>
              <a:t/>
            </a:r>
            <a:endParaRPr sz="1300">
              <a:solidFill>
                <a:schemeClr val="dk1"/>
              </a:solidFill>
              <a:latin typeface="Cabin"/>
              <a:ea typeface="Cabin"/>
              <a:cs typeface="Cabin"/>
              <a:sym typeface="Cabin"/>
            </a:endParaRPr>
          </a:p>
        </p:txBody>
      </p:sp>
      <p:pic>
        <p:nvPicPr>
          <p:cNvPr id="202" name="Google Shape;202;p18"/>
          <p:cNvPicPr preferRelativeResize="0"/>
          <p:nvPr/>
        </p:nvPicPr>
        <p:blipFill>
          <a:blip r:embed="rId3">
            <a:alphaModFix/>
          </a:blip>
          <a:stretch>
            <a:fillRect/>
          </a:stretch>
        </p:blipFill>
        <p:spPr>
          <a:xfrm>
            <a:off x="6157725" y="1681600"/>
            <a:ext cx="1061900" cy="1157100"/>
          </a:xfrm>
          <a:prstGeom prst="rect">
            <a:avLst/>
          </a:prstGeom>
          <a:noFill/>
          <a:ln cap="flat" cmpd="sng" w="9525">
            <a:solidFill>
              <a:srgbClr val="4F2F4F"/>
            </a:solidFill>
            <a:prstDash val="solid"/>
            <a:round/>
            <a:headEnd len="sm" w="sm" type="none"/>
            <a:tailEnd len="sm" w="sm" type="none"/>
          </a:ln>
        </p:spPr>
      </p:pic>
      <p:grpSp>
        <p:nvGrpSpPr>
          <p:cNvPr id="203" name="Google Shape;203;p18"/>
          <p:cNvGrpSpPr/>
          <p:nvPr/>
        </p:nvGrpSpPr>
        <p:grpSpPr>
          <a:xfrm>
            <a:off x="6116767" y="2968967"/>
            <a:ext cx="1170794" cy="864278"/>
            <a:chOff x="3514178" y="5801943"/>
            <a:chExt cx="1023600" cy="755620"/>
          </a:xfrm>
        </p:grpSpPr>
        <p:sp>
          <p:nvSpPr>
            <p:cNvPr id="204" name="Google Shape;204;p18"/>
            <p:cNvSpPr/>
            <p:nvPr/>
          </p:nvSpPr>
          <p:spPr>
            <a:xfrm flipH="1" rot="10800000">
              <a:off x="3548845" y="6192663"/>
              <a:ext cx="941400" cy="363000"/>
            </a:xfrm>
            <a:prstGeom prst="snip2SameRect">
              <a:avLst>
                <a:gd fmla="val 13689" name="adj1"/>
                <a:gd fmla="val 0" name="adj2"/>
              </a:avLst>
            </a:prstGeom>
            <a:solidFill>
              <a:srgbClr val="E4D2E4">
                <a:alpha val="37250"/>
              </a:srgbClr>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3100">
                  <a:solidFill>
                    <a:srgbClr val="741B47"/>
                  </a:solidFill>
                  <a:latin typeface="Cabin"/>
                  <a:ea typeface="Cabin"/>
                  <a:cs typeface="Cabin"/>
                  <a:sym typeface="Cabin"/>
                </a:rPr>
                <a:t>-</a:t>
              </a:r>
              <a:endParaRPr b="1" sz="3100">
                <a:solidFill>
                  <a:srgbClr val="741B47"/>
                </a:solidFill>
                <a:latin typeface="Cabin"/>
                <a:ea typeface="Cabin"/>
                <a:cs typeface="Cabin"/>
                <a:sym typeface="Cabin"/>
              </a:endParaRPr>
            </a:p>
          </p:txBody>
        </p:sp>
        <p:pic>
          <p:nvPicPr>
            <p:cNvPr id="205" name="Google Shape;205;p18"/>
            <p:cNvPicPr preferRelativeResize="0"/>
            <p:nvPr/>
          </p:nvPicPr>
          <p:blipFill>
            <a:blip r:embed="rId4">
              <a:alphaModFix/>
            </a:blip>
            <a:stretch>
              <a:fillRect/>
            </a:stretch>
          </p:blipFill>
          <p:spPr>
            <a:xfrm>
              <a:off x="3553107" y="5801943"/>
              <a:ext cx="933014" cy="614197"/>
            </a:xfrm>
            <a:prstGeom prst="rect">
              <a:avLst/>
            </a:prstGeom>
            <a:noFill/>
            <a:ln cap="flat" cmpd="sng" w="9525">
              <a:solidFill>
                <a:srgbClr val="4F2F4F"/>
              </a:solidFill>
              <a:prstDash val="solid"/>
              <a:round/>
              <a:headEnd len="sm" w="sm" type="none"/>
              <a:tailEnd len="sm" w="sm" type="none"/>
            </a:ln>
          </p:spPr>
        </p:pic>
        <p:sp>
          <p:nvSpPr>
            <p:cNvPr id="206" name="Google Shape;206;p18"/>
            <p:cNvSpPr txBox="1"/>
            <p:nvPr/>
          </p:nvSpPr>
          <p:spPr>
            <a:xfrm>
              <a:off x="3514178" y="6404862"/>
              <a:ext cx="1023600" cy="15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600">
                  <a:latin typeface="Cabin"/>
                  <a:ea typeface="Cabin"/>
                  <a:cs typeface="Cabin"/>
                  <a:sym typeface="Cabin"/>
                </a:rPr>
                <a:t>Pneumocystis pneumonia</a:t>
              </a:r>
              <a:r>
                <a:rPr baseline="30000" lang="en-GB" sz="600">
                  <a:latin typeface="Cabin"/>
                  <a:ea typeface="Cabin"/>
                  <a:cs typeface="Cabin"/>
                  <a:sym typeface="Cabin"/>
                </a:rPr>
                <a:t>2 </a:t>
              </a:r>
              <a:r>
                <a:rPr lang="en-GB" sz="600">
                  <a:latin typeface="Cabin"/>
                  <a:ea typeface="Cabin"/>
                  <a:cs typeface="Cabin"/>
                  <a:sym typeface="Cabin"/>
                </a:rPr>
                <a:t> </a:t>
              </a:r>
              <a:endParaRPr sz="600">
                <a:latin typeface="Cabin"/>
                <a:ea typeface="Cabin"/>
                <a:cs typeface="Cabin"/>
                <a:sym typeface="Cabin"/>
              </a:endParaRPr>
            </a:p>
          </p:txBody>
        </p:sp>
      </p:grpSp>
      <p:grpSp>
        <p:nvGrpSpPr>
          <p:cNvPr id="207" name="Google Shape;207;p18"/>
          <p:cNvGrpSpPr/>
          <p:nvPr/>
        </p:nvGrpSpPr>
        <p:grpSpPr>
          <a:xfrm>
            <a:off x="6120950" y="4068941"/>
            <a:ext cx="1106257" cy="528386"/>
            <a:chOff x="2168742" y="6118781"/>
            <a:chExt cx="499800" cy="461956"/>
          </a:xfrm>
        </p:grpSpPr>
        <p:sp>
          <p:nvSpPr>
            <p:cNvPr id="208" name="Google Shape;208;p18"/>
            <p:cNvSpPr/>
            <p:nvPr/>
          </p:nvSpPr>
          <p:spPr>
            <a:xfrm flipH="1" rot="10800000">
              <a:off x="2185425" y="6118781"/>
              <a:ext cx="483000" cy="436800"/>
            </a:xfrm>
            <a:prstGeom prst="snip2SameRect">
              <a:avLst>
                <a:gd fmla="val 7781" name="adj1"/>
                <a:gd fmla="val 0" name="adj2"/>
              </a:avLst>
            </a:prstGeom>
            <a:solidFill>
              <a:srgbClr val="E4D2E4">
                <a:alpha val="37250"/>
              </a:srgbClr>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09" name="Google Shape;209;p18"/>
            <p:cNvSpPr txBox="1"/>
            <p:nvPr/>
          </p:nvSpPr>
          <p:spPr>
            <a:xfrm>
              <a:off x="2168742" y="6397137"/>
              <a:ext cx="499800" cy="18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400">
                  <a:latin typeface="Cabin"/>
                  <a:ea typeface="Cabin"/>
                  <a:cs typeface="Cabin"/>
                  <a:sym typeface="Cabin"/>
                </a:rPr>
                <a:t>Kaposi’s sarcoma / Candida infection</a:t>
              </a:r>
              <a:endParaRPr sz="400">
                <a:latin typeface="Cabin"/>
                <a:ea typeface="Cabin"/>
                <a:cs typeface="Cabin"/>
                <a:sym typeface="Cabin"/>
              </a:endParaRPr>
            </a:p>
          </p:txBody>
        </p:sp>
      </p:grpSp>
      <p:pic>
        <p:nvPicPr>
          <p:cNvPr id="210" name="Google Shape;210;p18"/>
          <p:cNvPicPr preferRelativeResize="0"/>
          <p:nvPr/>
        </p:nvPicPr>
        <p:blipFill>
          <a:blip r:embed="rId5">
            <a:alphaModFix/>
          </a:blip>
          <a:stretch>
            <a:fillRect/>
          </a:stretch>
        </p:blipFill>
        <p:spPr>
          <a:xfrm>
            <a:off x="3151838" y="4981835"/>
            <a:ext cx="2151026" cy="1590057"/>
          </a:xfrm>
          <a:prstGeom prst="rect">
            <a:avLst/>
          </a:prstGeom>
          <a:noFill/>
          <a:ln cap="flat" cmpd="sng" w="9525">
            <a:solidFill>
              <a:srgbClr val="4F2F4F"/>
            </a:solidFill>
            <a:prstDash val="solid"/>
            <a:round/>
            <a:headEnd len="sm" w="sm" type="none"/>
            <a:tailEnd len="sm" w="sm" type="none"/>
          </a:ln>
        </p:spPr>
      </p:pic>
      <p:pic>
        <p:nvPicPr>
          <p:cNvPr id="211" name="Google Shape;211;p18"/>
          <p:cNvPicPr preferRelativeResize="0"/>
          <p:nvPr/>
        </p:nvPicPr>
        <p:blipFill>
          <a:blip r:embed="rId6">
            <a:alphaModFix/>
          </a:blip>
          <a:stretch>
            <a:fillRect/>
          </a:stretch>
        </p:blipFill>
        <p:spPr>
          <a:xfrm>
            <a:off x="5432799" y="4981967"/>
            <a:ext cx="1826251" cy="1590062"/>
          </a:xfrm>
          <a:prstGeom prst="rect">
            <a:avLst/>
          </a:prstGeom>
          <a:noFill/>
          <a:ln cap="flat" cmpd="sng" w="9525">
            <a:solidFill>
              <a:srgbClr val="4F2F4F"/>
            </a:solidFill>
            <a:prstDash val="solid"/>
            <a:round/>
            <a:headEnd len="sm" w="sm" type="none"/>
            <a:tailEnd len="sm" w="sm" type="none"/>
          </a:ln>
        </p:spPr>
      </p:pic>
      <p:pic>
        <p:nvPicPr>
          <p:cNvPr id="212" name="Google Shape;212;p18"/>
          <p:cNvPicPr preferRelativeResize="0"/>
          <p:nvPr/>
        </p:nvPicPr>
        <p:blipFill rotWithShape="1">
          <a:blip r:embed="rId7">
            <a:alphaModFix/>
          </a:blip>
          <a:srcRect b="0" l="5838" r="0" t="0"/>
          <a:stretch/>
        </p:blipFill>
        <p:spPr>
          <a:xfrm>
            <a:off x="6161734" y="3958246"/>
            <a:ext cx="449962" cy="474996"/>
          </a:xfrm>
          <a:prstGeom prst="rect">
            <a:avLst/>
          </a:prstGeom>
          <a:noFill/>
          <a:ln cap="flat" cmpd="sng" w="9525">
            <a:solidFill>
              <a:srgbClr val="4F2F4F"/>
            </a:solidFill>
            <a:prstDash val="solid"/>
            <a:round/>
            <a:headEnd len="sm" w="sm" type="none"/>
            <a:tailEnd len="sm" w="sm" type="none"/>
          </a:ln>
        </p:spPr>
      </p:pic>
      <p:pic>
        <p:nvPicPr>
          <p:cNvPr id="213" name="Google Shape;213;p18"/>
          <p:cNvPicPr preferRelativeResize="0"/>
          <p:nvPr/>
        </p:nvPicPr>
        <p:blipFill rotWithShape="1">
          <a:blip r:embed="rId8">
            <a:alphaModFix/>
          </a:blip>
          <a:srcRect b="0" l="0" r="0" t="4552"/>
          <a:stretch/>
        </p:blipFill>
        <p:spPr>
          <a:xfrm>
            <a:off x="6621351" y="3958275"/>
            <a:ext cx="602270" cy="474996"/>
          </a:xfrm>
          <a:prstGeom prst="rect">
            <a:avLst/>
          </a:prstGeom>
          <a:noFill/>
          <a:ln cap="flat" cmpd="sng" w="9525">
            <a:solidFill>
              <a:srgbClr val="4F2F4F"/>
            </a:solidFill>
            <a:prstDash val="solid"/>
            <a:round/>
            <a:headEnd len="sm" w="sm" type="none"/>
            <a:tailEnd len="sm" w="sm" type="none"/>
          </a:ln>
        </p:spPr>
      </p:pic>
      <p:graphicFrame>
        <p:nvGraphicFramePr>
          <p:cNvPr id="214" name="Google Shape;214;p18"/>
          <p:cNvGraphicFramePr/>
          <p:nvPr/>
        </p:nvGraphicFramePr>
        <p:xfrm>
          <a:off x="296338" y="6697477"/>
          <a:ext cx="3000000" cy="3000000"/>
        </p:xfrm>
        <a:graphic>
          <a:graphicData uri="http://schemas.openxmlformats.org/drawingml/2006/table">
            <a:tbl>
              <a:tblPr>
                <a:noFill/>
                <a:tableStyleId>{816B59C5-A432-45FF-9758-2A48C1DA8ABA}</a:tableStyleId>
              </a:tblPr>
              <a:tblGrid>
                <a:gridCol w="1357850"/>
                <a:gridCol w="5633350"/>
              </a:tblGrid>
              <a:tr h="377900">
                <a:tc gridSpan="2">
                  <a:txBody>
                    <a:bodyPr/>
                    <a:lstStyle/>
                    <a:p>
                      <a:pPr indent="0" lvl="0" marL="0" rtl="0" algn="l">
                        <a:spcBef>
                          <a:spcPts val="0"/>
                        </a:spcBef>
                        <a:spcAft>
                          <a:spcPts val="0"/>
                        </a:spcAft>
                        <a:buNone/>
                      </a:pPr>
                      <a:r>
                        <a:rPr b="1" lang="en-GB" sz="2000">
                          <a:solidFill>
                            <a:srgbClr val="FFFFFF"/>
                          </a:solidFill>
                          <a:latin typeface="Cabin"/>
                          <a:ea typeface="Cabin"/>
                          <a:cs typeface="Cabin"/>
                          <a:sym typeface="Cabin"/>
                        </a:rPr>
                        <a:t>                                       Diagnosis of HIV</a:t>
                      </a:r>
                      <a:endParaRPr b="1" sz="20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r>
              <a:tr h="496000">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History</a:t>
                      </a:r>
                      <a:r>
                        <a:rPr lang="en-GB" sz="2000">
                          <a:solidFill>
                            <a:srgbClr val="4F2F4F"/>
                          </a:solidFill>
                          <a:latin typeface="Cabin"/>
                          <a:ea typeface="Cabin"/>
                          <a:cs typeface="Cabin"/>
                          <a:sym typeface="Cabin"/>
                        </a:rPr>
                        <a:t> </a:t>
                      </a:r>
                      <a:endParaRPr sz="2000">
                        <a:solidFill>
                          <a:srgbClr val="4F2F4F"/>
                        </a:solidFill>
                        <a:latin typeface="Cabin"/>
                        <a:ea typeface="Cabin"/>
                        <a:cs typeface="Cabin"/>
                        <a:sym typeface="Cabin"/>
                      </a:endParaRPr>
                    </a:p>
                    <a:p>
                      <a:pPr indent="0" lvl="0" marL="0" rtl="0" algn="ctr">
                        <a:spcBef>
                          <a:spcPts val="0"/>
                        </a:spcBef>
                        <a:spcAft>
                          <a:spcPts val="0"/>
                        </a:spcAft>
                        <a:buNone/>
                      </a:pPr>
                      <a:r>
                        <a:rPr lang="en-GB" sz="1000">
                          <a:solidFill>
                            <a:srgbClr val="666666"/>
                          </a:solidFill>
                          <a:latin typeface="Cabin"/>
                          <a:ea typeface="Cabin"/>
                          <a:cs typeface="Cabin"/>
                          <a:sym typeface="Cabin"/>
                        </a:rPr>
                        <a:t>Indication</a:t>
                      </a:r>
                      <a:endParaRPr sz="1000">
                        <a:solidFill>
                          <a:srgbClr val="666666"/>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l">
                        <a:spcBef>
                          <a:spcPts val="0"/>
                        </a:spcBef>
                        <a:spcAft>
                          <a:spcPts val="0"/>
                        </a:spcAft>
                        <a:buNone/>
                      </a:pPr>
                      <a:r>
                        <a:rPr lang="en-GB" sz="1100">
                          <a:latin typeface="Cabin"/>
                          <a:ea typeface="Cabin"/>
                          <a:cs typeface="Cabin"/>
                          <a:sym typeface="Cabin"/>
                        </a:rPr>
                        <a:t>Patients history with or without clinical symptoms provides hints for a physician whether the patient has ever exposed to HIV or not.</a:t>
                      </a:r>
                      <a:endParaRPr sz="11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451700">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Screening</a:t>
                      </a:r>
                      <a:endParaRPr b="1" sz="1600">
                        <a:solidFill>
                          <a:srgbClr val="4F2F4F"/>
                        </a:solidFill>
                        <a:latin typeface="Cabin"/>
                        <a:ea typeface="Cabin"/>
                        <a:cs typeface="Cabin"/>
                        <a:sym typeface="Cabin"/>
                      </a:endParaRPr>
                    </a:p>
                    <a:p>
                      <a:pPr indent="0" lvl="0" marL="0" rtl="0" algn="ctr">
                        <a:spcBef>
                          <a:spcPts val="0"/>
                        </a:spcBef>
                        <a:spcAft>
                          <a:spcPts val="0"/>
                        </a:spcAft>
                        <a:buNone/>
                      </a:pPr>
                      <a:r>
                        <a:rPr lang="en-GB" sz="1000">
                          <a:solidFill>
                            <a:srgbClr val="666666"/>
                          </a:solidFill>
                          <a:latin typeface="Cabin"/>
                          <a:ea typeface="Cabin"/>
                          <a:cs typeface="Cabin"/>
                          <a:sym typeface="Cabin"/>
                        </a:rPr>
                        <a:t>ELISA</a:t>
                      </a:r>
                      <a:endParaRPr sz="1000">
                        <a:solidFill>
                          <a:srgbClr val="666666"/>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l">
                        <a:spcBef>
                          <a:spcPts val="0"/>
                        </a:spcBef>
                        <a:spcAft>
                          <a:spcPts val="0"/>
                        </a:spcAft>
                        <a:buNone/>
                      </a:pPr>
                      <a:r>
                        <a:rPr lang="en-GB" sz="1100">
                          <a:latin typeface="Cabin"/>
                          <a:ea typeface="Cabin"/>
                          <a:cs typeface="Cabin"/>
                          <a:sym typeface="Cabin"/>
                        </a:rPr>
                        <a:t>Detection of both HIV Ag &amp; Ab in the patient serum by </a:t>
                      </a:r>
                      <a:r>
                        <a:rPr b="1" lang="en-GB" sz="1100">
                          <a:latin typeface="Cabin"/>
                          <a:ea typeface="Cabin"/>
                          <a:cs typeface="Cabin"/>
                          <a:sym typeface="Cabin"/>
                        </a:rPr>
                        <a:t>ELISA</a:t>
                      </a:r>
                      <a:r>
                        <a:rPr lang="en-GB" sz="1100">
                          <a:latin typeface="Cabin"/>
                          <a:ea typeface="Cabin"/>
                          <a:cs typeface="Cabin"/>
                          <a:sym typeface="Cabin"/>
                        </a:rPr>
                        <a:t>.</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If result is positive, repeat the screening test in </a:t>
                      </a:r>
                      <a:r>
                        <a:rPr b="1" lang="en-GB" sz="1100">
                          <a:solidFill>
                            <a:srgbClr val="CC0000"/>
                          </a:solidFill>
                          <a:latin typeface="Cabin"/>
                          <a:ea typeface="Cabin"/>
                          <a:cs typeface="Cabin"/>
                          <a:sym typeface="Cabin"/>
                        </a:rPr>
                        <a:t>duplicate</a:t>
                      </a:r>
                      <a:r>
                        <a:rPr lang="en-GB" sz="1100">
                          <a:latin typeface="Cabin"/>
                          <a:ea typeface="Cabin"/>
                          <a:cs typeface="Cabin"/>
                          <a:sym typeface="Cabin"/>
                        </a:rPr>
                        <a:t>.</a:t>
                      </a:r>
                      <a:endParaRPr sz="11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407425">
                <a:tc>
                  <a:txBody>
                    <a:bodyPr/>
                    <a:lstStyle/>
                    <a:p>
                      <a:pPr indent="0" lvl="0" marL="0" marR="0" rtl="0" algn="ctr">
                        <a:lnSpc>
                          <a:spcPct val="100000"/>
                        </a:lnSpc>
                        <a:spcBef>
                          <a:spcPts val="0"/>
                        </a:spcBef>
                        <a:spcAft>
                          <a:spcPts val="0"/>
                        </a:spcAft>
                        <a:buNone/>
                      </a:pPr>
                      <a:r>
                        <a:rPr b="1" lang="en-GB" sz="1600">
                          <a:solidFill>
                            <a:srgbClr val="4F2F4F"/>
                          </a:solidFill>
                          <a:latin typeface="Cabin"/>
                          <a:ea typeface="Cabin"/>
                          <a:cs typeface="Cabin"/>
                          <a:sym typeface="Cabin"/>
                        </a:rPr>
                        <a:t>Confirmation</a:t>
                      </a:r>
                      <a:endParaRPr b="1" sz="16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If </a:t>
                      </a:r>
                      <a:r>
                        <a:rPr b="1" lang="en-GB" sz="1100">
                          <a:latin typeface="Cabin"/>
                          <a:ea typeface="Cabin"/>
                          <a:cs typeface="Cabin"/>
                          <a:sym typeface="Cabin"/>
                        </a:rPr>
                        <a:t>ELISA</a:t>
                      </a:r>
                      <a:r>
                        <a:rPr lang="en-GB" sz="1100">
                          <a:latin typeface="Cabin"/>
                          <a:ea typeface="Cabin"/>
                          <a:cs typeface="Cabin"/>
                          <a:sym typeface="Cabin"/>
                        </a:rPr>
                        <a:t> was repeatedly reactive (positive), do </a:t>
                      </a:r>
                      <a:r>
                        <a:rPr b="1" lang="en-GB" sz="1100">
                          <a:latin typeface="Cabin"/>
                          <a:ea typeface="Cabin"/>
                          <a:cs typeface="Cabin"/>
                          <a:sym typeface="Cabin"/>
                        </a:rPr>
                        <a:t>confirmatory tests:</a:t>
                      </a:r>
                      <a:endParaRPr b="1" sz="1100">
                        <a:latin typeface="Cabin"/>
                        <a:ea typeface="Cabin"/>
                        <a:cs typeface="Cabin"/>
                        <a:sym typeface="Cabin"/>
                      </a:endParaRPr>
                    </a:p>
                    <a:p>
                      <a:pPr indent="0" lvl="0" marL="0" marR="0" rtl="0" algn="l">
                        <a:lnSpc>
                          <a:spcPct val="100000"/>
                        </a:lnSpc>
                        <a:spcBef>
                          <a:spcPts val="0"/>
                        </a:spcBef>
                        <a:spcAft>
                          <a:spcPts val="0"/>
                        </a:spcAft>
                        <a:buNone/>
                      </a:pPr>
                      <a:r>
                        <a:rPr b="1" lang="en-GB" sz="1100">
                          <a:latin typeface="Cabin"/>
                          <a:ea typeface="Cabin"/>
                          <a:cs typeface="Cabin"/>
                          <a:sym typeface="Cabin"/>
                        </a:rPr>
                        <a:t>Western blot</a:t>
                      </a:r>
                      <a:r>
                        <a:rPr b="1" baseline="30000" lang="en-GB" sz="1100">
                          <a:latin typeface="Cabin"/>
                          <a:ea typeface="Cabin"/>
                          <a:cs typeface="Cabin"/>
                          <a:sym typeface="Cabin"/>
                        </a:rPr>
                        <a:t>3</a:t>
                      </a:r>
                      <a:r>
                        <a:rPr lang="en-GB" sz="1100">
                          <a:latin typeface="Cabin"/>
                          <a:ea typeface="Cabin"/>
                          <a:cs typeface="Cabin"/>
                          <a:sym typeface="Cabin"/>
                        </a:rPr>
                        <a:t>, recombinant immunoblot assay (</a:t>
                      </a:r>
                      <a:r>
                        <a:rPr b="1" lang="en-GB" sz="1100">
                          <a:latin typeface="Cabin"/>
                          <a:ea typeface="Cabin"/>
                          <a:cs typeface="Cabin"/>
                          <a:sym typeface="Cabin"/>
                        </a:rPr>
                        <a:t>RIBA</a:t>
                      </a:r>
                      <a:r>
                        <a:rPr lang="en-GB" sz="1100">
                          <a:latin typeface="Cabin"/>
                          <a:ea typeface="Cabin"/>
                          <a:cs typeface="Cabin"/>
                          <a:sym typeface="Cabin"/>
                        </a:rPr>
                        <a:t>), or </a:t>
                      </a:r>
                      <a:r>
                        <a:rPr b="1" lang="en-GB" sz="1100">
                          <a:latin typeface="Cabin"/>
                          <a:ea typeface="Cabin"/>
                          <a:cs typeface="Cabin"/>
                          <a:sym typeface="Cabin"/>
                        </a:rPr>
                        <a:t>PCR</a:t>
                      </a:r>
                      <a:r>
                        <a:rPr lang="en-GB" sz="1100">
                          <a:latin typeface="Cabin"/>
                          <a:ea typeface="Cabin"/>
                          <a:cs typeface="Cabin"/>
                          <a:sym typeface="Cabin"/>
                        </a:rPr>
                        <a:t>.</a:t>
                      </a:r>
                      <a:endParaRPr sz="11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407425">
                <a:tc>
                  <a:txBody>
                    <a:bodyPr/>
                    <a:lstStyle/>
                    <a:p>
                      <a:pPr indent="0" lvl="0" marL="0" marR="0" rtl="0" algn="ctr">
                        <a:lnSpc>
                          <a:spcPct val="100000"/>
                        </a:lnSpc>
                        <a:spcBef>
                          <a:spcPts val="0"/>
                        </a:spcBef>
                        <a:spcAft>
                          <a:spcPts val="0"/>
                        </a:spcAft>
                        <a:buNone/>
                      </a:pPr>
                      <a:r>
                        <a:rPr b="1" lang="en-GB" sz="1600">
                          <a:solidFill>
                            <a:srgbClr val="4F2F4F"/>
                          </a:solidFill>
                          <a:latin typeface="Cabin"/>
                          <a:ea typeface="Cabin"/>
                          <a:cs typeface="Cabin"/>
                          <a:sym typeface="Cabin"/>
                        </a:rPr>
                        <a:t>Follow up</a:t>
                      </a:r>
                      <a:endParaRPr b="1" sz="16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Blood viral load by </a:t>
                      </a:r>
                      <a:r>
                        <a:rPr b="1" lang="en-GB" sz="1100">
                          <a:latin typeface="Cabin"/>
                          <a:ea typeface="Cabin"/>
                          <a:cs typeface="Cabin"/>
                          <a:sym typeface="Cabin"/>
                        </a:rPr>
                        <a:t>PCR</a:t>
                      </a:r>
                      <a:r>
                        <a:rPr lang="en-GB" sz="1100">
                          <a:latin typeface="Cabin"/>
                          <a:ea typeface="Cabin"/>
                          <a:cs typeface="Cabin"/>
                          <a:sym typeface="Cabin"/>
                        </a:rPr>
                        <a:t> is also used to monitor HIV replication and </a:t>
                      </a:r>
                      <a:r>
                        <a:rPr b="1" lang="en-GB" sz="1100">
                          <a:latin typeface="Cabin"/>
                          <a:ea typeface="Cabin"/>
                          <a:cs typeface="Cabin"/>
                          <a:sym typeface="Cabin"/>
                        </a:rPr>
                        <a:t>follow up</a:t>
                      </a:r>
                      <a:r>
                        <a:rPr lang="en-GB" sz="1100">
                          <a:latin typeface="Cabin"/>
                          <a:ea typeface="Cabin"/>
                          <a:cs typeface="Cabin"/>
                          <a:sym typeface="Cabin"/>
                        </a:rPr>
                        <a:t> patients treatment.</a:t>
                      </a:r>
                      <a:endParaRPr sz="11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pic>
        <p:nvPicPr>
          <p:cNvPr id="215" name="Google Shape;215;p18"/>
          <p:cNvPicPr preferRelativeResize="0"/>
          <p:nvPr/>
        </p:nvPicPr>
        <p:blipFill>
          <a:blip r:embed="rId9">
            <a:alphaModFix/>
          </a:blip>
          <a:stretch>
            <a:fillRect/>
          </a:stretch>
        </p:blipFill>
        <p:spPr>
          <a:xfrm>
            <a:off x="4531098" y="6751187"/>
            <a:ext cx="337125" cy="337149"/>
          </a:xfrm>
          <a:prstGeom prst="rect">
            <a:avLst/>
          </a:prstGeom>
          <a:noFill/>
          <a:ln>
            <a:noFill/>
          </a:ln>
          <a:effectLst>
            <a:outerShdw blurRad="171450" rotWithShape="0" algn="bl" dir="60000" dist="9525">
              <a:srgbClr val="C9A4C9">
                <a:alpha val="10000"/>
              </a:srgbClr>
            </a:outerShdw>
          </a:effectLst>
        </p:spPr>
      </p:pic>
      <p:sp>
        <p:nvSpPr>
          <p:cNvPr id="216" name="Google Shape;216;p18"/>
          <p:cNvSpPr txBox="1"/>
          <p:nvPr/>
        </p:nvSpPr>
        <p:spPr>
          <a:xfrm>
            <a:off x="136900" y="114300"/>
            <a:ext cx="72951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000">
                <a:solidFill>
                  <a:srgbClr val="4F2F4F"/>
                </a:solidFill>
                <a:latin typeface="Calibri"/>
                <a:ea typeface="Calibri"/>
                <a:cs typeface="Calibri"/>
                <a:sym typeface="Calibri"/>
              </a:rPr>
              <a:t>Course of HIV Infection (AIDS) &amp; Diagnosis of HIV</a:t>
            </a:r>
            <a:endParaRPr sz="2000">
              <a:solidFill>
                <a:srgbClr val="4F2F4F"/>
              </a:solidFill>
              <a:latin typeface="Cabin"/>
              <a:ea typeface="Cabin"/>
              <a:cs typeface="Cabin"/>
              <a:sym typeface="Cabin"/>
            </a:endParaRPr>
          </a:p>
        </p:txBody>
      </p:sp>
      <p:cxnSp>
        <p:nvCxnSpPr>
          <p:cNvPr id="217" name="Google Shape;217;p18"/>
          <p:cNvCxnSpPr/>
          <p:nvPr/>
        </p:nvCxnSpPr>
        <p:spPr>
          <a:xfrm>
            <a:off x="533763" y="583125"/>
            <a:ext cx="6522000" cy="0"/>
          </a:xfrm>
          <a:prstGeom prst="straightConnector1">
            <a:avLst/>
          </a:prstGeom>
          <a:noFill/>
          <a:ln cap="flat" cmpd="sng" w="28575">
            <a:solidFill>
              <a:srgbClr val="4F2F4F"/>
            </a:solidFill>
            <a:prstDash val="solid"/>
            <a:round/>
            <a:headEnd len="med" w="med" type="oval"/>
            <a:tailEnd len="med" w="med" type="oval"/>
          </a:ln>
        </p:spPr>
      </p:cxnSp>
      <p:pic>
        <p:nvPicPr>
          <p:cNvPr id="218" name="Google Shape;218;p18"/>
          <p:cNvPicPr preferRelativeResize="0"/>
          <p:nvPr/>
        </p:nvPicPr>
        <p:blipFill>
          <a:blip r:embed="rId10">
            <a:alphaModFix/>
          </a:blip>
          <a:stretch>
            <a:fillRect/>
          </a:stretch>
        </p:blipFill>
        <p:spPr>
          <a:xfrm>
            <a:off x="6723519" y="8417857"/>
            <a:ext cx="550200" cy="504447"/>
          </a:xfrm>
          <a:prstGeom prst="rect">
            <a:avLst/>
          </a:prstGeom>
          <a:noFill/>
          <a:ln>
            <a:noFill/>
          </a:ln>
        </p:spPr>
      </p:pic>
      <p:sp>
        <p:nvSpPr>
          <p:cNvPr id="219" name="Google Shape;219;p18"/>
          <p:cNvSpPr txBox="1"/>
          <p:nvPr/>
        </p:nvSpPr>
        <p:spPr>
          <a:xfrm>
            <a:off x="308700" y="3022058"/>
            <a:ext cx="6075600" cy="2055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F2F4F"/>
              </a:buClr>
              <a:buSzPts val="1800"/>
              <a:buFont typeface="Cabin"/>
              <a:buChar char="●"/>
            </a:pPr>
            <a:r>
              <a:rPr b="1" lang="en-GB" sz="1800">
                <a:solidFill>
                  <a:srgbClr val="4F2F4F"/>
                </a:solidFill>
                <a:latin typeface="Cabin"/>
                <a:ea typeface="Cabin"/>
                <a:cs typeface="Cabin"/>
                <a:sym typeface="Cabin"/>
              </a:rPr>
              <a:t>Serological markers of AIDS:</a:t>
            </a:r>
            <a:endParaRPr b="1" sz="1800">
              <a:solidFill>
                <a:srgbClr val="4F2F4F"/>
              </a:solidFill>
              <a:latin typeface="Cabin"/>
              <a:ea typeface="Cabin"/>
              <a:cs typeface="Cabin"/>
              <a:sym typeface="Cabin"/>
            </a:endParaRPr>
          </a:p>
          <a:p>
            <a:pPr indent="-311150" lvl="0" marL="457200" rtl="0" algn="l">
              <a:lnSpc>
                <a:spcPct val="150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High </a:t>
            </a:r>
            <a:r>
              <a:rPr lang="en-GB" sz="1300">
                <a:solidFill>
                  <a:srgbClr val="674EA7"/>
                </a:solidFill>
                <a:latin typeface="Cabin"/>
                <a:ea typeface="Cabin"/>
                <a:cs typeface="Cabin"/>
                <a:sym typeface="Cabin"/>
              </a:rPr>
              <a:t>viral load (</a:t>
            </a:r>
            <a:r>
              <a:rPr b="1" lang="en-GB" sz="1300">
                <a:solidFill>
                  <a:srgbClr val="674EA7"/>
                </a:solidFill>
                <a:latin typeface="Cabin"/>
                <a:ea typeface="Cabin"/>
                <a:cs typeface="Cabin"/>
                <a:sym typeface="Cabin"/>
              </a:rPr>
              <a:t>HIV RNA</a:t>
            </a:r>
            <a:r>
              <a:rPr lang="en-GB" sz="1300">
                <a:solidFill>
                  <a:srgbClr val="674EA7"/>
                </a:solidFill>
                <a:latin typeface="Cabin"/>
                <a:ea typeface="Cabin"/>
                <a:cs typeface="Cabin"/>
                <a:sym typeface="Cabin"/>
              </a:rPr>
              <a:t>)</a:t>
            </a:r>
            <a:r>
              <a:rPr lang="en-GB" sz="1300">
                <a:solidFill>
                  <a:schemeClr val="dk1"/>
                </a:solidFill>
                <a:latin typeface="Cabin"/>
                <a:ea typeface="Cabin"/>
                <a:cs typeface="Cabin"/>
                <a:sym typeface="Cabin"/>
              </a:rPr>
              <a:t>, and </a:t>
            </a:r>
            <a:r>
              <a:rPr b="1" lang="en-GB" sz="1300">
                <a:solidFill>
                  <a:srgbClr val="FF0000"/>
                </a:solidFill>
                <a:latin typeface="Cabin"/>
                <a:ea typeface="Cabin"/>
                <a:cs typeface="Cabin"/>
                <a:sym typeface="Cabin"/>
              </a:rPr>
              <a:t>HIV core antigen (p24)</a:t>
            </a:r>
            <a:r>
              <a:rPr lang="en-GB" sz="1300">
                <a:solidFill>
                  <a:schemeClr val="dk1"/>
                </a:solidFill>
                <a:latin typeface="Cabin"/>
                <a:ea typeface="Cabin"/>
                <a:cs typeface="Cabin"/>
                <a:sym typeface="Cabin"/>
              </a:rPr>
              <a:t> appears in blood. </a:t>
            </a:r>
            <a:endParaRPr sz="1300">
              <a:solidFill>
                <a:schemeClr val="dk1"/>
              </a:solidFill>
              <a:latin typeface="Cabin"/>
              <a:ea typeface="Cabin"/>
              <a:cs typeface="Cabin"/>
              <a:sym typeface="Cabin"/>
            </a:endParaRPr>
          </a:p>
          <a:p>
            <a:pPr indent="-311150" lvl="1" marL="914400" rtl="0" algn="l">
              <a:lnSpc>
                <a:spcPct val="150000"/>
              </a:lnSpc>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Detection of both </a:t>
            </a:r>
            <a:r>
              <a:rPr b="1" lang="en-GB" sz="1300">
                <a:solidFill>
                  <a:srgbClr val="674EA7"/>
                </a:solidFill>
                <a:latin typeface="Cabin"/>
                <a:ea typeface="Cabin"/>
                <a:cs typeface="Cabin"/>
                <a:sym typeface="Cabin"/>
              </a:rPr>
              <a:t>HIV RNA</a:t>
            </a:r>
            <a:r>
              <a:rPr b="1" lang="en-GB" sz="1300">
                <a:solidFill>
                  <a:schemeClr val="dk1"/>
                </a:solidFill>
                <a:latin typeface="Cabin"/>
                <a:ea typeface="Cabin"/>
                <a:cs typeface="Cabin"/>
                <a:sym typeface="Cabin"/>
              </a:rPr>
              <a:t> &amp; </a:t>
            </a:r>
            <a:r>
              <a:rPr b="1" lang="en-GB" sz="1300">
                <a:solidFill>
                  <a:srgbClr val="FF0000"/>
                </a:solidFill>
                <a:latin typeface="Cabin"/>
                <a:ea typeface="Cabin"/>
                <a:cs typeface="Cabin"/>
                <a:sym typeface="Cabin"/>
              </a:rPr>
              <a:t>the antigen p24</a:t>
            </a:r>
            <a:r>
              <a:rPr b="1" lang="en-GB" sz="1300">
                <a:solidFill>
                  <a:schemeClr val="dk1"/>
                </a:solidFill>
                <a:latin typeface="Cabin"/>
                <a:ea typeface="Cabin"/>
                <a:cs typeface="Cabin"/>
                <a:sym typeface="Cabin"/>
              </a:rPr>
              <a:t> indicative of active    viral replication.</a:t>
            </a:r>
            <a:endParaRPr b="1" sz="1300">
              <a:solidFill>
                <a:schemeClr val="dk1"/>
              </a:solidFill>
              <a:latin typeface="Cabin"/>
              <a:ea typeface="Cabin"/>
              <a:cs typeface="Cabin"/>
              <a:sym typeface="Cabin"/>
            </a:endParaRPr>
          </a:p>
          <a:p>
            <a:pPr indent="-311150" lvl="0" marL="457200" rtl="0" algn="l">
              <a:lnSpc>
                <a:spcPct val="150000"/>
              </a:lnSpc>
              <a:spcBef>
                <a:spcPts val="0"/>
              </a:spcBef>
              <a:spcAft>
                <a:spcPts val="0"/>
              </a:spcAft>
              <a:buClr>
                <a:schemeClr val="dk1"/>
              </a:buClr>
              <a:buSzPts val="1300"/>
              <a:buFont typeface="Cabin"/>
              <a:buChar char="○"/>
            </a:pPr>
            <a:r>
              <a:rPr lang="en-GB" sz="1300">
                <a:solidFill>
                  <a:srgbClr val="38761D"/>
                </a:solidFill>
                <a:latin typeface="Cabin"/>
                <a:ea typeface="Cabin"/>
                <a:cs typeface="Cabin"/>
                <a:sym typeface="Cabin"/>
              </a:rPr>
              <a:t>Anti-envelop (</a:t>
            </a:r>
            <a:r>
              <a:rPr b="1" lang="en-GB" sz="1300">
                <a:solidFill>
                  <a:srgbClr val="38761D"/>
                </a:solidFill>
                <a:latin typeface="Cabin"/>
                <a:ea typeface="Cabin"/>
                <a:cs typeface="Cabin"/>
                <a:sym typeface="Cabin"/>
              </a:rPr>
              <a:t>Anti-gp120</a:t>
            </a:r>
            <a:r>
              <a:rPr lang="en-GB" sz="1300">
                <a:solidFill>
                  <a:srgbClr val="38761D"/>
                </a:solidFill>
                <a:latin typeface="Cabin"/>
                <a:ea typeface="Cabin"/>
                <a:cs typeface="Cabin"/>
                <a:sym typeface="Cabin"/>
              </a:rPr>
              <a:t>)</a:t>
            </a:r>
            <a:r>
              <a:rPr lang="en-GB" sz="1300">
                <a:solidFill>
                  <a:schemeClr val="dk1"/>
                </a:solidFill>
                <a:latin typeface="Cabin"/>
                <a:ea typeface="Cabin"/>
                <a:cs typeface="Cabin"/>
                <a:sym typeface="Cabin"/>
              </a:rPr>
              <a:t> &amp; </a:t>
            </a:r>
            <a:r>
              <a:rPr lang="en-GB" sz="1300">
                <a:solidFill>
                  <a:srgbClr val="BF9000"/>
                </a:solidFill>
                <a:latin typeface="Cabin"/>
                <a:ea typeface="Cabin"/>
                <a:cs typeface="Cabin"/>
                <a:sym typeface="Cabin"/>
              </a:rPr>
              <a:t>Anti-core (</a:t>
            </a:r>
            <a:r>
              <a:rPr b="1" lang="en-GB" sz="1300">
                <a:solidFill>
                  <a:srgbClr val="BF9000"/>
                </a:solidFill>
                <a:latin typeface="Cabin"/>
                <a:ea typeface="Cabin"/>
                <a:cs typeface="Cabin"/>
                <a:sym typeface="Cabin"/>
              </a:rPr>
              <a:t>Anti-p24</a:t>
            </a:r>
            <a:r>
              <a:rPr lang="en-GB" sz="1300">
                <a:solidFill>
                  <a:srgbClr val="BF9000"/>
                </a:solidFill>
                <a:latin typeface="Cabin"/>
                <a:ea typeface="Cabin"/>
                <a:cs typeface="Cabin"/>
                <a:sym typeface="Cabin"/>
              </a:rPr>
              <a:t>)</a:t>
            </a:r>
            <a:r>
              <a:rPr lang="en-GB" sz="1300">
                <a:solidFill>
                  <a:schemeClr val="dk1"/>
                </a:solidFill>
                <a:latin typeface="Cabin"/>
                <a:ea typeface="Cabin"/>
                <a:cs typeface="Cabin"/>
                <a:sym typeface="Cabin"/>
              </a:rPr>
              <a:t> are positive.</a:t>
            </a:r>
            <a:endParaRPr sz="1300">
              <a:solidFill>
                <a:schemeClr val="dk1"/>
              </a:solidFill>
              <a:latin typeface="Cabin"/>
              <a:ea typeface="Cabin"/>
              <a:cs typeface="Cabin"/>
              <a:sym typeface="Cabin"/>
            </a:endParaRPr>
          </a:p>
          <a:p>
            <a:pPr indent="-311150" lvl="0" marL="457200" rtl="0" algn="l">
              <a:lnSpc>
                <a:spcPct val="150000"/>
              </a:lnSpc>
              <a:spcBef>
                <a:spcPts val="0"/>
              </a:spcBef>
              <a:spcAft>
                <a:spcPts val="0"/>
              </a:spcAft>
              <a:buClr>
                <a:schemeClr val="dk1"/>
              </a:buClr>
              <a:buSzPts val="1300"/>
              <a:buFont typeface="Cabin"/>
              <a:buChar char="○"/>
            </a:pPr>
            <a:r>
              <a:rPr b="1" lang="en-GB" sz="1300">
                <a:solidFill>
                  <a:srgbClr val="1155CC"/>
                </a:solidFill>
                <a:latin typeface="Cabin"/>
                <a:ea typeface="Cabin"/>
                <a:cs typeface="Cabin"/>
                <a:sym typeface="Cabin"/>
              </a:rPr>
              <a:t>CD4+ T cell</a:t>
            </a:r>
            <a:r>
              <a:rPr lang="en-GB" sz="1300">
                <a:solidFill>
                  <a:srgbClr val="1155CC"/>
                </a:solidFill>
                <a:latin typeface="Cabin"/>
                <a:ea typeface="Cabin"/>
                <a:cs typeface="Cabin"/>
                <a:sym typeface="Cabin"/>
              </a:rPr>
              <a:t> count</a:t>
            </a: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decreased to very low levels (&lt;200 cells/mm</a:t>
            </a:r>
            <a:r>
              <a:rPr b="1" baseline="30000" lang="en-GB" sz="1300">
                <a:solidFill>
                  <a:srgbClr val="CC0000"/>
                </a:solidFill>
                <a:latin typeface="Cabin"/>
                <a:ea typeface="Cabin"/>
                <a:cs typeface="Cabin"/>
                <a:sym typeface="Cabin"/>
              </a:rPr>
              <a:t>3</a:t>
            </a:r>
            <a:r>
              <a:rPr b="1" lang="en-GB" sz="1300">
                <a:solidFill>
                  <a:srgbClr val="CC0000"/>
                </a:solidFill>
                <a:latin typeface="Cabin"/>
                <a:ea typeface="Cabin"/>
                <a:cs typeface="Cabin"/>
                <a:sym typeface="Cabin"/>
              </a:rPr>
              <a:t>).</a:t>
            </a:r>
            <a:endParaRPr b="1" sz="1300">
              <a:solidFill>
                <a:srgbClr val="CC0000"/>
              </a:solidFill>
              <a:latin typeface="Cabin"/>
              <a:ea typeface="Cabin"/>
              <a:cs typeface="Cabin"/>
              <a:sym typeface="Cabin"/>
            </a:endParaRPr>
          </a:p>
        </p:txBody>
      </p:sp>
      <p:sp>
        <p:nvSpPr>
          <p:cNvPr id="220" name="Google Shape;220;p18"/>
          <p:cNvSpPr/>
          <p:nvPr/>
        </p:nvSpPr>
        <p:spPr>
          <a:xfrm>
            <a:off x="4634897" y="5266306"/>
            <a:ext cx="347400" cy="11571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6632411" y="5426037"/>
            <a:ext cx="603300" cy="1102500"/>
          </a:xfrm>
          <a:prstGeom prst="rect">
            <a:avLst/>
          </a:prstGeom>
          <a:solidFill>
            <a:srgbClr val="FF000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18"/>
          <p:cNvPicPr preferRelativeResize="0"/>
          <p:nvPr/>
        </p:nvPicPr>
        <p:blipFill rotWithShape="1">
          <a:blip r:embed="rId11">
            <a:alphaModFix/>
          </a:blip>
          <a:srcRect b="404" l="258" r="347" t="966"/>
          <a:stretch/>
        </p:blipFill>
        <p:spPr>
          <a:xfrm>
            <a:off x="325150" y="4997180"/>
            <a:ext cx="2730851" cy="1568350"/>
          </a:xfrm>
          <a:prstGeom prst="rect">
            <a:avLst/>
          </a:prstGeom>
          <a:noFill/>
          <a:ln cap="flat" cmpd="sng" w="9525">
            <a:solidFill>
              <a:srgbClr val="4F2F4F"/>
            </a:solidFill>
            <a:prstDash val="solid"/>
            <a:round/>
            <a:headEnd len="sm" w="sm" type="none"/>
            <a:tailEnd len="sm" w="sm" type="none"/>
          </a:ln>
        </p:spPr>
      </p:pic>
      <p:sp>
        <p:nvSpPr>
          <p:cNvPr id="223" name="Google Shape;223;p18"/>
          <p:cNvSpPr txBox="1"/>
          <p:nvPr/>
        </p:nvSpPr>
        <p:spPr>
          <a:xfrm>
            <a:off x="6658313" y="8395851"/>
            <a:ext cx="419400" cy="11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
                <a:latin typeface="Cabin"/>
                <a:ea typeface="Cabin"/>
                <a:cs typeface="Cabin"/>
                <a:sym typeface="Cabin"/>
              </a:rPr>
              <a:t>Western Blot</a:t>
            </a:r>
            <a:endParaRPr sz="300">
              <a:latin typeface="Cabin"/>
              <a:ea typeface="Cabin"/>
              <a:cs typeface="Cabin"/>
              <a:sym typeface="Cabin"/>
            </a:endParaRPr>
          </a:p>
        </p:txBody>
      </p:sp>
      <p:sp>
        <p:nvSpPr>
          <p:cNvPr id="224" name="Google Shape;224;p18"/>
          <p:cNvSpPr/>
          <p:nvPr/>
        </p:nvSpPr>
        <p:spPr>
          <a:xfrm flipH="1">
            <a:off x="50" y="9596000"/>
            <a:ext cx="7589400" cy="11025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Cabin"/>
                <a:ea typeface="Cabin"/>
                <a:cs typeface="Cabin"/>
                <a:sym typeface="Cabin"/>
              </a:rPr>
              <a:t>1- The main cause of death in AIDS patients.</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2- Caused by Pneumocystis jirovecii.</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3- There must be at least 2 bands </a:t>
            </a:r>
            <a:r>
              <a:rPr lang="en-GB" sz="1000">
                <a:solidFill>
                  <a:srgbClr val="38761D"/>
                </a:solidFill>
                <a:latin typeface="Cabin"/>
                <a:ea typeface="Cabin"/>
                <a:cs typeface="Cabin"/>
                <a:sym typeface="Cabin"/>
              </a:rPr>
              <a:t>similar to the positive control core to consider the patient positive for HIV</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4-To reach end stage CD4+ count must drop below 200 cells/mm----&gt; AIDS stage. Remember the cut point in differentiating aids related complex and AIDS  is CD4+ count</a:t>
            </a:r>
            <a:r>
              <a:rPr lang="en-GB" sz="10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38761D"/>
                </a:solidFill>
                <a:latin typeface="Cabin"/>
                <a:ea typeface="Cabin"/>
                <a:cs typeface="Cabin"/>
                <a:sym typeface="Cabin"/>
              </a:rPr>
              <a:t>5-Just know pneumocystis jiroveci (pneumonia)(it was formerly known as </a:t>
            </a:r>
            <a:r>
              <a:rPr lang="en-GB" sz="1000">
                <a:solidFill>
                  <a:srgbClr val="38761D"/>
                </a:solidFill>
                <a:highlight>
                  <a:srgbClr val="FFFFFF"/>
                </a:highlight>
                <a:latin typeface="Cabin"/>
                <a:ea typeface="Cabin"/>
                <a:cs typeface="Cabin"/>
                <a:sym typeface="Cabin"/>
              </a:rPr>
              <a:t>Pneumocystis carinii pneumonia (PCP))</a:t>
            </a:r>
            <a:endParaRPr>
              <a:solidFill>
                <a:schemeClr val="dk1"/>
              </a:solidFill>
              <a:latin typeface="Cabin"/>
              <a:ea typeface="Cabin"/>
              <a:cs typeface="Cabin"/>
              <a:sym typeface="Cabin"/>
            </a:endParaRPr>
          </a:p>
        </p:txBody>
      </p:sp>
      <p:sp>
        <p:nvSpPr>
          <p:cNvPr id="225" name="Google Shape;225;p18"/>
          <p:cNvSpPr txBox="1"/>
          <p:nvPr/>
        </p:nvSpPr>
        <p:spPr>
          <a:xfrm>
            <a:off x="136900" y="4921000"/>
            <a:ext cx="337200" cy="3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⁵</a:t>
            </a:r>
            <a:endParaRPr/>
          </a:p>
        </p:txBody>
      </p:sp>
      <p:sp>
        <p:nvSpPr>
          <p:cNvPr id="226" name="Google Shape;226;p18"/>
          <p:cNvSpPr txBox="1"/>
          <p:nvPr/>
        </p:nvSpPr>
        <p:spPr>
          <a:xfrm>
            <a:off x="6125826" y="666600"/>
            <a:ext cx="1484400" cy="8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endParaRPr b="1" sz="800">
              <a:solidFill>
                <a:srgbClr val="4F2F4F"/>
              </a:solidFill>
              <a:highlight>
                <a:srgbClr val="C9A4C9"/>
              </a:highlight>
              <a:latin typeface="Cabin"/>
              <a:ea typeface="Cabin"/>
              <a:cs typeface="Cabin"/>
              <a:sym typeface="Cabin"/>
            </a:endParaRPr>
          </a:p>
          <a:p>
            <a:pPr indent="-273050" lvl="0" marL="457200" rtl="0" algn="l">
              <a:spcBef>
                <a:spcPts val="0"/>
              </a:spcBef>
              <a:spcAft>
                <a:spcPts val="0"/>
              </a:spcAft>
              <a:buClr>
                <a:srgbClr val="6AA84F"/>
              </a:buClr>
              <a:buSzPts val="700"/>
              <a:buFont typeface="Cabin"/>
              <a:buChar char="●"/>
            </a:pPr>
            <a:r>
              <a:rPr lang="en-GB" sz="700">
                <a:solidFill>
                  <a:srgbClr val="6AA84F"/>
                </a:solidFill>
                <a:latin typeface="Cabin"/>
                <a:ea typeface="Cabin"/>
                <a:cs typeface="Cabin"/>
                <a:sym typeface="Cabin"/>
              </a:rPr>
              <a:t>End stage </a:t>
            </a:r>
            <a:endParaRPr sz="700">
              <a:solidFill>
                <a:srgbClr val="6AA84F"/>
              </a:solidFill>
              <a:latin typeface="Cabin"/>
              <a:ea typeface="Cabin"/>
              <a:cs typeface="Cabin"/>
              <a:sym typeface="Cabin"/>
            </a:endParaRPr>
          </a:p>
          <a:p>
            <a:pPr indent="-273050" lvl="0" marL="457200" rtl="0" algn="l">
              <a:spcBef>
                <a:spcPts val="0"/>
              </a:spcBef>
              <a:spcAft>
                <a:spcPts val="0"/>
              </a:spcAft>
              <a:buClr>
                <a:srgbClr val="6AA84F"/>
              </a:buClr>
              <a:buSzPts val="700"/>
              <a:buFont typeface="Cabin"/>
              <a:buChar char="●"/>
            </a:pPr>
            <a:r>
              <a:rPr lang="en-GB" sz="700">
                <a:solidFill>
                  <a:srgbClr val="6AA84F"/>
                </a:solidFill>
                <a:latin typeface="Cabin"/>
                <a:ea typeface="Cabin"/>
                <a:cs typeface="Cabin"/>
                <a:sym typeface="Cabin"/>
              </a:rPr>
              <a:t>Opportunistic infection +Unusual cancer </a:t>
            </a:r>
            <a:endParaRPr sz="700">
              <a:solidFill>
                <a:srgbClr val="6AA84F"/>
              </a:solidFill>
              <a:latin typeface="Cabin"/>
              <a:ea typeface="Cabin"/>
              <a:cs typeface="Cabin"/>
              <a:sym typeface="Cabin"/>
            </a:endParaRPr>
          </a:p>
          <a:p>
            <a:pPr indent="-273050" lvl="0" marL="457200" rtl="0" algn="l">
              <a:spcBef>
                <a:spcPts val="0"/>
              </a:spcBef>
              <a:spcAft>
                <a:spcPts val="0"/>
              </a:spcAft>
              <a:buClr>
                <a:srgbClr val="6AA84F"/>
              </a:buClr>
              <a:buSzPts val="700"/>
              <a:buFont typeface="Cabin"/>
              <a:buChar char="●"/>
            </a:pPr>
            <a:r>
              <a:rPr lang="en-GB" sz="700">
                <a:solidFill>
                  <a:srgbClr val="6AA84F"/>
                </a:solidFill>
                <a:latin typeface="Cabin"/>
                <a:ea typeface="Cabin"/>
                <a:cs typeface="Cabin"/>
                <a:sym typeface="Cabin"/>
              </a:rPr>
              <a:t>CD4+ count </a:t>
            </a:r>
            <a:r>
              <a:rPr lang="en-GB" sz="700">
                <a:solidFill>
                  <a:srgbClr val="CC0000"/>
                </a:solidFill>
                <a:latin typeface="Cabin"/>
                <a:ea typeface="Cabin"/>
                <a:cs typeface="Cabin"/>
                <a:sym typeface="Cabin"/>
              </a:rPr>
              <a:t>less than 200 cells/mm </a:t>
            </a:r>
            <a:endParaRPr sz="700">
              <a:solidFill>
                <a:srgbClr val="CC0000"/>
              </a:solidFill>
              <a:latin typeface="Cabin"/>
              <a:ea typeface="Cabin"/>
              <a:cs typeface="Cabin"/>
              <a:sym typeface="Cabin"/>
            </a:endParaRPr>
          </a:p>
          <a:p>
            <a:pPr indent="-273050" lvl="0" marL="457200" rtl="0" algn="l">
              <a:spcBef>
                <a:spcPts val="0"/>
              </a:spcBef>
              <a:spcAft>
                <a:spcPts val="0"/>
              </a:spcAft>
              <a:buClr>
                <a:srgbClr val="6AA84F"/>
              </a:buClr>
              <a:buSzPts val="700"/>
              <a:buFont typeface="Cabin"/>
              <a:buChar char="●"/>
            </a:pPr>
            <a:r>
              <a:rPr lang="en-GB" sz="700">
                <a:solidFill>
                  <a:srgbClr val="6AA84F"/>
                </a:solidFill>
                <a:latin typeface="Cabin"/>
                <a:ea typeface="Cabin"/>
                <a:cs typeface="Cabin"/>
                <a:sym typeface="Cabin"/>
              </a:rPr>
              <a:t>Viral load is high </a:t>
            </a:r>
            <a:endParaRPr b="1" sz="700">
              <a:solidFill>
                <a:srgbClr val="6AA84F"/>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9"/>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32" name="Google Shape;232;p19"/>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33" name="Google Shape;233;p19"/>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6</a:t>
            </a:r>
            <a:endParaRPr b="1" sz="1800">
              <a:solidFill>
                <a:srgbClr val="FFFFFF"/>
              </a:solidFill>
              <a:latin typeface="Cabin"/>
              <a:ea typeface="Cabin"/>
              <a:cs typeface="Cabin"/>
              <a:sym typeface="Cabin"/>
            </a:endParaRPr>
          </a:p>
        </p:txBody>
      </p:sp>
      <p:cxnSp>
        <p:nvCxnSpPr>
          <p:cNvPr id="234" name="Google Shape;234;p19"/>
          <p:cNvCxnSpPr/>
          <p:nvPr/>
        </p:nvCxnSpPr>
        <p:spPr>
          <a:xfrm>
            <a:off x="1145552" y="583114"/>
            <a:ext cx="5298300" cy="0"/>
          </a:xfrm>
          <a:prstGeom prst="straightConnector1">
            <a:avLst/>
          </a:prstGeom>
          <a:noFill/>
          <a:ln cap="flat" cmpd="sng" w="28575">
            <a:solidFill>
              <a:srgbClr val="4F2F4F"/>
            </a:solidFill>
            <a:prstDash val="solid"/>
            <a:round/>
            <a:headEnd len="med" w="med" type="oval"/>
            <a:tailEnd len="med" w="med" type="oval"/>
          </a:ln>
        </p:spPr>
      </p:cxnSp>
      <p:sp>
        <p:nvSpPr>
          <p:cNvPr id="235" name="Google Shape;235;p19"/>
          <p:cNvSpPr txBox="1"/>
          <p:nvPr/>
        </p:nvSpPr>
        <p:spPr>
          <a:xfrm>
            <a:off x="750875" y="114225"/>
            <a:ext cx="56931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4F2F4F"/>
                </a:solidFill>
                <a:latin typeface="Calibri"/>
                <a:ea typeface="Calibri"/>
                <a:cs typeface="Calibri"/>
                <a:sym typeface="Calibri"/>
              </a:rPr>
              <a:t>Treatment &amp; Prevention of HIV</a:t>
            </a:r>
            <a:endParaRPr sz="2400">
              <a:solidFill>
                <a:srgbClr val="4F2F4F"/>
              </a:solidFill>
              <a:latin typeface="Cabin"/>
              <a:ea typeface="Cabin"/>
              <a:cs typeface="Cabin"/>
              <a:sym typeface="Cabin"/>
            </a:endParaRPr>
          </a:p>
        </p:txBody>
      </p:sp>
      <p:graphicFrame>
        <p:nvGraphicFramePr>
          <p:cNvPr id="236" name="Google Shape;236;p19"/>
          <p:cNvGraphicFramePr/>
          <p:nvPr/>
        </p:nvGraphicFramePr>
        <p:xfrm>
          <a:off x="256138" y="1176088"/>
          <a:ext cx="3000000" cy="3000000"/>
        </p:xfrm>
        <a:graphic>
          <a:graphicData uri="http://schemas.openxmlformats.org/drawingml/2006/table">
            <a:tbl>
              <a:tblPr>
                <a:noFill/>
                <a:tableStyleId>{816B59C5-A432-45FF-9758-2A48C1DA8ABA}</a:tableStyleId>
              </a:tblPr>
              <a:tblGrid>
                <a:gridCol w="1296550"/>
                <a:gridCol w="2852225"/>
                <a:gridCol w="2928350"/>
              </a:tblGrid>
              <a:tr h="593000">
                <a:tc gridSpan="3">
                  <a:txBody>
                    <a:bodyPr/>
                    <a:lstStyle/>
                    <a:p>
                      <a:pPr indent="0" lvl="0" marL="0" rtl="0" algn="l">
                        <a:spcBef>
                          <a:spcPts val="0"/>
                        </a:spcBef>
                        <a:spcAft>
                          <a:spcPts val="0"/>
                        </a:spcAft>
                        <a:buNone/>
                      </a:pPr>
                      <a:r>
                        <a:rPr b="1" lang="en-GB" sz="2400">
                          <a:solidFill>
                            <a:srgbClr val="FFFFFF"/>
                          </a:solidFill>
                          <a:latin typeface="Cabin"/>
                          <a:ea typeface="Cabin"/>
                          <a:cs typeface="Cabin"/>
                          <a:sym typeface="Cabin"/>
                        </a:rPr>
                        <a:t>                Treatment &amp; Prevention </a:t>
                      </a:r>
                      <a:r>
                        <a:rPr b="1" lang="en-GB" sz="2400">
                          <a:solidFill>
                            <a:schemeClr val="lt1"/>
                          </a:solidFill>
                          <a:latin typeface="Cabin"/>
                          <a:ea typeface="Cabin"/>
                          <a:cs typeface="Cabin"/>
                          <a:sym typeface="Cabin"/>
                        </a:rPr>
                        <a:t>of HIV</a:t>
                      </a:r>
                      <a:endParaRPr sz="24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530775">
                <a:tc gridSpan="3">
                  <a:txBody>
                    <a:bodyPr/>
                    <a:lstStyle/>
                    <a:p>
                      <a:pPr indent="0" lvl="0" marL="0" rtl="0" algn="ctr">
                        <a:spcBef>
                          <a:spcPts val="0"/>
                        </a:spcBef>
                        <a:spcAft>
                          <a:spcPts val="0"/>
                        </a:spcAft>
                        <a:buNone/>
                      </a:pPr>
                      <a:r>
                        <a:rPr b="1" lang="en-GB" sz="2000">
                          <a:solidFill>
                            <a:srgbClr val="4F2F4F"/>
                          </a:solidFill>
                          <a:latin typeface="Cabin"/>
                          <a:ea typeface="Cabin"/>
                          <a:cs typeface="Cabin"/>
                          <a:sym typeface="Cabin"/>
                        </a:rPr>
                        <a:t>Treatment (HAART)²</a:t>
                      </a:r>
                      <a:endParaRPr b="1" sz="20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180"/>
                      </a:srgbClr>
                    </a:solidFill>
                  </a:tcPr>
                </a:tc>
                <a:tc hMerge="1"/>
                <a:tc hMerge="1"/>
              </a:tr>
              <a:tr h="1339450">
                <a:tc gridSpan="3">
                  <a:txBody>
                    <a:bodyPr/>
                    <a:lstStyle/>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Is a combined therapy known as high active antiretroviral therapy (HAART).</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latin typeface="Cabin"/>
                          <a:ea typeface="Cabin"/>
                          <a:cs typeface="Cabin"/>
                          <a:sym typeface="Cabin"/>
                        </a:rPr>
                        <a:t>NOTE</a:t>
                      </a:r>
                      <a:r>
                        <a:rPr lang="en-GB" sz="1200">
                          <a:latin typeface="Cabin"/>
                          <a:ea typeface="Cabin"/>
                          <a:cs typeface="Cabin"/>
                          <a:sym typeface="Cabin"/>
                        </a:rPr>
                        <a:t>: HAART </a:t>
                      </a:r>
                      <a:r>
                        <a:rPr b="1" lang="en-GB" sz="1200" u="sng">
                          <a:solidFill>
                            <a:srgbClr val="CC0000"/>
                          </a:solidFill>
                          <a:latin typeface="Cabin"/>
                          <a:ea typeface="Cabin"/>
                          <a:cs typeface="Cabin"/>
                          <a:sym typeface="Cabin"/>
                        </a:rPr>
                        <a:t>does not</a:t>
                      </a:r>
                      <a:r>
                        <a:rPr b="1" lang="en-GB" sz="1200">
                          <a:solidFill>
                            <a:srgbClr val="CC0000"/>
                          </a:solidFill>
                          <a:latin typeface="Cabin"/>
                          <a:ea typeface="Cabin"/>
                          <a:cs typeface="Cabin"/>
                          <a:sym typeface="Cabin"/>
                        </a:rPr>
                        <a:t> clear</a:t>
                      </a:r>
                      <a:r>
                        <a:rPr b="1" lang="en-GB" sz="1200">
                          <a:latin typeface="Cabin"/>
                          <a:ea typeface="Cabin"/>
                          <a:cs typeface="Cabin"/>
                          <a:sym typeface="Cabin"/>
                        </a:rPr>
                        <a:t> </a:t>
                      </a:r>
                      <a:r>
                        <a:rPr b="1" lang="en-GB" sz="1200">
                          <a:solidFill>
                            <a:srgbClr val="CC0000"/>
                          </a:solidFill>
                          <a:latin typeface="Cabin"/>
                          <a:ea typeface="Cabin"/>
                          <a:cs typeface="Cabin"/>
                          <a:sym typeface="Cabin"/>
                        </a:rPr>
                        <a:t>(eradicate)</a:t>
                      </a:r>
                      <a:r>
                        <a:rPr lang="en-GB" sz="1200">
                          <a:latin typeface="Cabin"/>
                          <a:ea typeface="Cabin"/>
                          <a:cs typeface="Cabin"/>
                          <a:sym typeface="Cabin"/>
                        </a:rPr>
                        <a:t> the virus from the body, and should be taken all life.</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latin typeface="Cabin"/>
                          <a:ea typeface="Cabin"/>
                          <a:cs typeface="Cabin"/>
                          <a:sym typeface="Cabin"/>
                        </a:rPr>
                        <a:t>NOTE</a:t>
                      </a:r>
                      <a:r>
                        <a:rPr lang="en-GB" sz="1200">
                          <a:latin typeface="Cabin"/>
                          <a:ea typeface="Cabin"/>
                          <a:cs typeface="Cabin"/>
                          <a:sym typeface="Cabin"/>
                        </a:rPr>
                        <a:t>: HAART treated patients are still contagious even if their blood viral load below detection level (&lt; 50 copies/mL).</a:t>
                      </a:r>
                      <a:endParaRPr sz="1200">
                        <a:latin typeface="Cabin"/>
                        <a:ea typeface="Cabin"/>
                        <a:cs typeface="Cabin"/>
                        <a:sym typeface="Cabin"/>
                      </a:endParaRPr>
                    </a:p>
                    <a:p>
                      <a:pPr indent="-304800" lvl="0" marL="457200" rtl="0" algn="l">
                        <a:lnSpc>
                          <a:spcPct val="115000"/>
                        </a:lnSpc>
                        <a:spcBef>
                          <a:spcPts val="0"/>
                        </a:spcBef>
                        <a:spcAft>
                          <a:spcPts val="0"/>
                        </a:spcAft>
                        <a:buClr>
                          <a:srgbClr val="351C75"/>
                        </a:buClr>
                        <a:buSzPts val="1200"/>
                        <a:buFont typeface="Cabin"/>
                        <a:buChar char="○"/>
                      </a:pPr>
                      <a:r>
                        <a:rPr b="1" lang="en-GB" sz="1200">
                          <a:solidFill>
                            <a:srgbClr val="CC0000"/>
                          </a:solidFill>
                          <a:latin typeface="Cabin"/>
                          <a:ea typeface="Cabin"/>
                          <a:cs typeface="Cabin"/>
                          <a:sym typeface="Cabin"/>
                        </a:rPr>
                        <a:t>HAART is usually composed of two reverse transcriptase inhibitors and one protease inhibitor.</a:t>
                      </a:r>
                      <a:r>
                        <a:rPr lang="en-GB" sz="1200">
                          <a:latin typeface="Cabin"/>
                          <a:ea typeface="Cabin"/>
                          <a:cs typeface="Cabin"/>
                          <a:sym typeface="Cabin"/>
                        </a:rPr>
                        <a:t> </a:t>
                      </a:r>
                      <a:r>
                        <a:rPr baseline="30000" lang="en-GB" sz="1200">
                          <a:latin typeface="Cabin"/>
                          <a:ea typeface="Cabin"/>
                          <a:cs typeface="Cabin"/>
                          <a:sym typeface="Cabin"/>
                        </a:rPr>
                        <a:t>1 </a:t>
                      </a:r>
                      <a:r>
                        <a:rPr lang="en-GB" sz="1200">
                          <a:latin typeface="Cabin"/>
                          <a:ea typeface="Cabin"/>
                          <a:cs typeface="Cabin"/>
                          <a:sym typeface="Cabin"/>
                        </a:rPr>
                        <a:t>    </a:t>
                      </a:r>
                      <a:r>
                        <a:rPr lang="en-GB" sz="1200">
                          <a:solidFill>
                            <a:srgbClr val="351C75"/>
                          </a:solidFill>
                          <a:latin typeface="Cabin"/>
                          <a:ea typeface="Cabin"/>
                          <a:cs typeface="Cabin"/>
                          <a:sym typeface="Cabin"/>
                        </a:rPr>
                        <a:t>    </a:t>
                      </a:r>
                      <a:endParaRPr sz="1200">
                        <a:solidFill>
                          <a:srgbClr val="351C75"/>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593000">
                <a:tc rowSpan="2">
                  <a:txBody>
                    <a:bodyPr/>
                    <a:lstStyle/>
                    <a:p>
                      <a:pPr indent="0" lvl="0" marL="0" rtl="0" algn="ctr">
                        <a:spcBef>
                          <a:spcPts val="0"/>
                        </a:spcBef>
                        <a:spcAft>
                          <a:spcPts val="0"/>
                        </a:spcAft>
                        <a:buNone/>
                      </a:pPr>
                      <a:r>
                        <a:rPr b="1" lang="en-GB" sz="1500">
                          <a:solidFill>
                            <a:srgbClr val="4F2F4F"/>
                          </a:solidFill>
                          <a:latin typeface="Cabin"/>
                          <a:ea typeface="Cabin"/>
                          <a:cs typeface="Cabin"/>
                          <a:sym typeface="Cabin"/>
                        </a:rPr>
                        <a:t>Reverse Transcriptase Inhibitors                                                    </a:t>
                      </a:r>
                      <a:endParaRPr b="1" sz="15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180"/>
                      </a:srgbClr>
                    </a:solidFill>
                  </a:tcPr>
                </a:tc>
                <a:tc>
                  <a:txBody>
                    <a:bodyPr/>
                    <a:lstStyle/>
                    <a:p>
                      <a:pPr indent="0" lvl="0" marL="0" marR="0" rtl="0" algn="ctr">
                        <a:lnSpc>
                          <a:spcPct val="100000"/>
                        </a:lnSpc>
                        <a:spcBef>
                          <a:spcPts val="0"/>
                        </a:spcBef>
                        <a:spcAft>
                          <a:spcPts val="0"/>
                        </a:spcAft>
                        <a:buNone/>
                      </a:pPr>
                      <a:r>
                        <a:rPr lang="en-GB" sz="1200">
                          <a:latin typeface="Cabin"/>
                          <a:ea typeface="Cabin"/>
                          <a:cs typeface="Cabin"/>
                          <a:sym typeface="Cabin"/>
                        </a:rPr>
                        <a:t>Nucleoside analog RT inhibitors </a:t>
                      </a:r>
                      <a:endParaRPr sz="1200">
                        <a:latin typeface="Cabin"/>
                        <a:ea typeface="Cabin"/>
                        <a:cs typeface="Cabin"/>
                        <a:sym typeface="Cabin"/>
                      </a:endParaRPr>
                    </a:p>
                    <a:p>
                      <a:pPr indent="0" lvl="0" marL="0" marR="0" rtl="0" algn="ctr">
                        <a:lnSpc>
                          <a:spcPct val="100000"/>
                        </a:lnSpc>
                        <a:spcBef>
                          <a:spcPts val="0"/>
                        </a:spcBef>
                        <a:spcAft>
                          <a:spcPts val="0"/>
                        </a:spcAft>
                        <a:buNone/>
                      </a:pPr>
                      <a:r>
                        <a:rPr lang="en-GB" sz="1200">
                          <a:latin typeface="Cabin"/>
                          <a:ea typeface="Cabin"/>
                          <a:cs typeface="Cabin"/>
                          <a:sym typeface="Cabin"/>
                        </a:rPr>
                        <a:t>for HIV-1 &amp; HIV-2³</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alpha val="37250"/>
                      </a:srgbClr>
                    </a:solidFill>
                  </a:tcPr>
                </a:tc>
                <a:tc>
                  <a:txBody>
                    <a:bodyPr/>
                    <a:lstStyle/>
                    <a:p>
                      <a:pPr indent="0" lvl="0" marL="0" marR="0" rtl="0" algn="ctr">
                        <a:lnSpc>
                          <a:spcPct val="100000"/>
                        </a:lnSpc>
                        <a:spcBef>
                          <a:spcPts val="0"/>
                        </a:spcBef>
                        <a:spcAft>
                          <a:spcPts val="0"/>
                        </a:spcAft>
                        <a:buNone/>
                      </a:pPr>
                      <a:r>
                        <a:rPr lang="en-GB" sz="1200">
                          <a:latin typeface="Cabin"/>
                          <a:ea typeface="Cabin"/>
                          <a:cs typeface="Cabin"/>
                          <a:sym typeface="Cabin"/>
                        </a:rPr>
                        <a:t>Non-nucleoside analog RT inhibitors </a:t>
                      </a:r>
                      <a:endParaRPr sz="1200">
                        <a:latin typeface="Cabin"/>
                        <a:ea typeface="Cabin"/>
                        <a:cs typeface="Cabin"/>
                        <a:sym typeface="Cabin"/>
                      </a:endParaRPr>
                    </a:p>
                    <a:p>
                      <a:pPr indent="0" lvl="0" marL="0" marR="0" rtl="0" algn="ctr">
                        <a:lnSpc>
                          <a:spcPct val="100000"/>
                        </a:lnSpc>
                        <a:spcBef>
                          <a:spcPts val="0"/>
                        </a:spcBef>
                        <a:spcAft>
                          <a:spcPts val="0"/>
                        </a:spcAft>
                        <a:buNone/>
                      </a:pPr>
                      <a:r>
                        <a:rPr lang="en-GB" sz="1200">
                          <a:latin typeface="Cabin"/>
                          <a:ea typeface="Cabin"/>
                          <a:cs typeface="Cabin"/>
                          <a:sym typeface="Cabin"/>
                        </a:rPr>
                        <a:t>for HIV-1 only³</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alpha val="37250"/>
                      </a:srgbClr>
                    </a:solidFill>
                  </a:tcPr>
                </a:tc>
              </a:tr>
              <a:tr h="593000">
                <a:tc vMerge="1"/>
                <a:tc>
                  <a:txBody>
                    <a:bodyPr/>
                    <a:lstStyle/>
                    <a:p>
                      <a:pPr indent="0" lvl="0" marL="0" marR="0" rtl="0" algn="l">
                        <a:lnSpc>
                          <a:spcPct val="100000"/>
                        </a:lnSpc>
                        <a:spcBef>
                          <a:spcPts val="0"/>
                        </a:spcBef>
                        <a:spcAft>
                          <a:spcPts val="0"/>
                        </a:spcAft>
                        <a:buNone/>
                      </a:pPr>
                      <a:r>
                        <a:rPr b="1" lang="en-GB" sz="1200">
                          <a:solidFill>
                            <a:srgbClr val="CC0000"/>
                          </a:solidFill>
                          <a:latin typeface="Cabin"/>
                          <a:ea typeface="Cabin"/>
                          <a:cs typeface="Cabin"/>
                          <a:sym typeface="Cabin"/>
                        </a:rPr>
                        <a:t>- Zidovudine</a:t>
                      </a:r>
                      <a:r>
                        <a:rPr lang="en-GB" sz="1200">
                          <a:latin typeface="Cabin"/>
                          <a:ea typeface="Cabin"/>
                          <a:cs typeface="Cabin"/>
                          <a:sym typeface="Cabin"/>
                        </a:rPr>
                        <a:t> (AZT)      - Zalcitabine  (ddC)</a:t>
                      </a:r>
                      <a:endParaRPr sz="1200">
                        <a:latin typeface="Cabin"/>
                        <a:ea typeface="Cabin"/>
                        <a:cs typeface="Cabin"/>
                        <a:sym typeface="Cabin"/>
                      </a:endParaRPr>
                    </a:p>
                    <a:p>
                      <a:pPr indent="0" lvl="0" marL="0" marR="0" rtl="0" algn="l">
                        <a:lnSpc>
                          <a:spcPct val="100000"/>
                        </a:lnSpc>
                        <a:spcBef>
                          <a:spcPts val="0"/>
                        </a:spcBef>
                        <a:spcAft>
                          <a:spcPts val="0"/>
                        </a:spcAft>
                        <a:buNone/>
                      </a:pPr>
                      <a:r>
                        <a:rPr lang="en-GB" sz="1200">
                          <a:latin typeface="Cabin"/>
                          <a:ea typeface="Cabin"/>
                          <a:cs typeface="Cabin"/>
                          <a:sym typeface="Cabin"/>
                        </a:rPr>
                        <a:t>- Stavudine  (d4T)      </a:t>
                      </a:r>
                      <a:r>
                        <a:rPr lang="en-GB" sz="900">
                          <a:latin typeface="Cabin"/>
                          <a:ea typeface="Cabin"/>
                          <a:cs typeface="Cabin"/>
                          <a:sym typeface="Cabin"/>
                        </a:rPr>
                        <a:t>  </a:t>
                      </a:r>
                      <a:r>
                        <a:rPr lang="en-GB" sz="1200">
                          <a:latin typeface="Cabin"/>
                          <a:ea typeface="Cabin"/>
                          <a:cs typeface="Cabin"/>
                          <a:sym typeface="Cabin"/>
                        </a:rPr>
                        <a:t>- Lamivudine (3TC) </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GB" sz="1200">
                          <a:solidFill>
                            <a:srgbClr val="CC0000"/>
                          </a:solidFill>
                          <a:latin typeface="Cabin"/>
                          <a:ea typeface="Cabin"/>
                          <a:cs typeface="Cabin"/>
                          <a:sym typeface="Cabin"/>
                        </a:rPr>
                        <a:t>- Nevirapine</a:t>
                      </a:r>
                      <a:r>
                        <a:rPr lang="en-GB" sz="1200">
                          <a:solidFill>
                            <a:schemeClr val="dk1"/>
                          </a:solidFill>
                          <a:latin typeface="Cabin"/>
                          <a:ea typeface="Cabin"/>
                          <a:cs typeface="Cabin"/>
                          <a:sym typeface="Cabin"/>
                        </a:rPr>
                        <a:t>     </a:t>
                      </a:r>
                      <a:r>
                        <a:rPr lang="en-GB" sz="1200">
                          <a:latin typeface="Cabin"/>
                          <a:ea typeface="Cabin"/>
                          <a:cs typeface="Cabin"/>
                          <a:sym typeface="Cabin"/>
                        </a:rPr>
                        <a:t>- Delavirdine     - Efavirenz</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696650">
                <a:tc>
                  <a:txBody>
                    <a:bodyPr/>
                    <a:lstStyle/>
                    <a:p>
                      <a:pPr indent="0" lvl="0" marL="0" marR="0" rtl="0" algn="ctr">
                        <a:lnSpc>
                          <a:spcPct val="100000"/>
                        </a:lnSpc>
                        <a:spcBef>
                          <a:spcPts val="0"/>
                        </a:spcBef>
                        <a:spcAft>
                          <a:spcPts val="0"/>
                        </a:spcAft>
                        <a:buNone/>
                      </a:pPr>
                      <a:r>
                        <a:rPr b="1" lang="en-GB" sz="1500">
                          <a:solidFill>
                            <a:srgbClr val="4F2F4F"/>
                          </a:solidFill>
                          <a:latin typeface="Cabin"/>
                          <a:ea typeface="Cabin"/>
                          <a:cs typeface="Cabin"/>
                          <a:sym typeface="Cabin"/>
                        </a:rPr>
                        <a:t>Protease inhibitors </a:t>
                      </a:r>
                      <a:endParaRPr b="1" sz="15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180"/>
                      </a:srgbClr>
                    </a:solidFill>
                  </a:tcPr>
                </a:tc>
                <a:tc gridSpan="2">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  </a:t>
                      </a:r>
                      <a:r>
                        <a:rPr b="1" lang="en-GB" sz="1200">
                          <a:latin typeface="Cabin"/>
                          <a:ea typeface="Cabin"/>
                          <a:cs typeface="Cabin"/>
                          <a:sym typeface="Cabin"/>
                        </a:rPr>
                        <a:t>- Saquinavir  </a:t>
                      </a:r>
                      <a:r>
                        <a:rPr b="1" lang="en-GB" sz="1200">
                          <a:solidFill>
                            <a:schemeClr val="dk1"/>
                          </a:solidFill>
                          <a:latin typeface="Cabin"/>
                          <a:ea typeface="Cabin"/>
                          <a:cs typeface="Cabin"/>
                          <a:sym typeface="Cabin"/>
                        </a:rPr>
                        <a:t>      </a:t>
                      </a:r>
                      <a:r>
                        <a:rPr b="1" lang="en-GB" sz="1200">
                          <a:latin typeface="Cabin"/>
                          <a:ea typeface="Cabin"/>
                          <a:cs typeface="Cabin"/>
                          <a:sym typeface="Cabin"/>
                        </a:rPr>
                        <a:t>    </a:t>
                      </a:r>
                      <a:r>
                        <a:rPr b="1" lang="en-GB" sz="1200">
                          <a:solidFill>
                            <a:schemeClr val="dk1"/>
                          </a:solidFill>
                          <a:latin typeface="Cabin"/>
                          <a:ea typeface="Cabin"/>
                          <a:cs typeface="Cabin"/>
                          <a:sym typeface="Cabin"/>
                        </a:rPr>
                        <a:t>      </a:t>
                      </a:r>
                      <a:r>
                        <a:rPr b="1" lang="en-GB" sz="1200">
                          <a:latin typeface="Cabin"/>
                          <a:ea typeface="Cabin"/>
                          <a:cs typeface="Cabin"/>
                          <a:sym typeface="Cabin"/>
                        </a:rPr>
                        <a:t>- Indinavir</a:t>
                      </a:r>
                      <a:r>
                        <a:rPr b="1" lang="en-GB" sz="12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                 </a:t>
                      </a:r>
                      <a:r>
                        <a:rPr lang="en-GB" sz="1200">
                          <a:latin typeface="Cabin"/>
                          <a:ea typeface="Cabin"/>
                          <a:cs typeface="Cabin"/>
                          <a:sym typeface="Cabin"/>
                        </a:rPr>
                        <a:t>- Nelfinavir</a:t>
                      </a:r>
                      <a:r>
                        <a:rPr lang="en-GB" sz="1200">
                          <a:solidFill>
                            <a:schemeClr val="dk1"/>
                          </a:solidFill>
                          <a:latin typeface="Cabin"/>
                          <a:ea typeface="Cabin"/>
                          <a:cs typeface="Cabin"/>
                          <a:sym typeface="Cabin"/>
                        </a:rPr>
                        <a:t>                  </a:t>
                      </a:r>
                      <a:r>
                        <a:rPr lang="en-GB" sz="1200">
                          <a:latin typeface="Cabin"/>
                          <a:ea typeface="Cabin"/>
                          <a:cs typeface="Cabin"/>
                          <a:sym typeface="Cabin"/>
                        </a:rPr>
                        <a:t>- Ritonavir</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1640100">
                <a:tc gridSpan="3">
                  <a:txBody>
                    <a:bodyPr/>
                    <a:lstStyle/>
                    <a:p>
                      <a:pPr indent="-342900" lvl="0" marL="457200" rtl="0" algn="l">
                        <a:spcBef>
                          <a:spcPts val="0"/>
                        </a:spcBef>
                        <a:spcAft>
                          <a:spcPts val="0"/>
                        </a:spcAft>
                        <a:buClr>
                          <a:srgbClr val="4F2F4F"/>
                        </a:buClr>
                        <a:buSzPts val="1800"/>
                        <a:buFont typeface="Cabin"/>
                        <a:buChar char="●"/>
                      </a:pPr>
                      <a:r>
                        <a:rPr b="1" lang="en-GB" sz="1800">
                          <a:solidFill>
                            <a:srgbClr val="4F2F4F"/>
                          </a:solidFill>
                          <a:latin typeface="Cabin"/>
                          <a:ea typeface="Cabin"/>
                          <a:cs typeface="Cabin"/>
                          <a:sym typeface="Cabin"/>
                        </a:rPr>
                        <a:t>Goals of HIV treatment:</a:t>
                      </a:r>
                      <a:endParaRPr b="1" sz="1800">
                        <a:solidFill>
                          <a:srgbClr val="4F2F4F"/>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solidFill>
                            <a:srgbClr val="CC0000"/>
                          </a:solidFill>
                          <a:latin typeface="Cabin"/>
                          <a:ea typeface="Cabin"/>
                          <a:cs typeface="Cabin"/>
                          <a:sym typeface="Cabin"/>
                        </a:rPr>
                        <a:t>To inhibit viral replication</a:t>
                      </a:r>
                      <a:r>
                        <a:rPr lang="en-GB" sz="1200">
                          <a:latin typeface="Cabin"/>
                          <a:ea typeface="Cabin"/>
                          <a:cs typeface="Cabin"/>
                          <a:sym typeface="Cabin"/>
                        </a:rPr>
                        <a:t>.</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To control chronic immune activation and keep the immune system as close as possible to the normal state.</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To prevent the development of opportunistic infections.</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To minimize the chance of viral transmission especially from mother to neonate. </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530775">
                <a:tc gridSpan="3">
                  <a:txBody>
                    <a:bodyPr/>
                    <a:lstStyle/>
                    <a:p>
                      <a:pPr indent="0" lvl="0" marL="0" rtl="0" algn="ctr">
                        <a:spcBef>
                          <a:spcPts val="0"/>
                        </a:spcBef>
                        <a:spcAft>
                          <a:spcPts val="0"/>
                        </a:spcAft>
                        <a:buNone/>
                      </a:pPr>
                      <a:r>
                        <a:rPr b="1" lang="en-GB" sz="2000">
                          <a:solidFill>
                            <a:srgbClr val="4F2F4F"/>
                          </a:solidFill>
                          <a:latin typeface="Cabin"/>
                          <a:ea typeface="Cabin"/>
                          <a:cs typeface="Cabin"/>
                          <a:sym typeface="Cabin"/>
                        </a:rPr>
                        <a:t>Prevention</a:t>
                      </a:r>
                      <a:endParaRPr b="1" sz="2000">
                        <a:solidFill>
                          <a:srgbClr val="9C617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180"/>
                      </a:srgbClr>
                    </a:solidFill>
                  </a:tcPr>
                </a:tc>
                <a:tc hMerge="1"/>
                <a:tc hMerge="1"/>
              </a:tr>
              <a:tr h="1505325">
                <a:tc gridSpan="3">
                  <a:txBody>
                    <a:bodyPr/>
                    <a:lstStyle/>
                    <a:p>
                      <a:pPr indent="-304800" lvl="0" marL="4572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No vaccine</a:t>
                      </a:r>
                      <a:r>
                        <a:rPr lang="en-GB" sz="1200">
                          <a:solidFill>
                            <a:schemeClr val="dk1"/>
                          </a:solidFill>
                          <a:latin typeface="Cabin"/>
                          <a:ea typeface="Cabin"/>
                          <a:cs typeface="Cabin"/>
                          <a:sym typeface="Cabin"/>
                        </a:rPr>
                        <a:t> is available to prevent HIV infection, and thus the best strategies to control the spread of HIV infection are the following: </a:t>
                      </a:r>
                      <a:endParaRPr sz="1200">
                        <a:solidFill>
                          <a:schemeClr val="dk1"/>
                        </a:solidFill>
                        <a:latin typeface="Cabin"/>
                        <a:ea typeface="Cabin"/>
                        <a:cs typeface="Cabin"/>
                        <a:sym typeface="Cabin"/>
                      </a:endParaRPr>
                    </a:p>
                    <a:p>
                      <a:pPr indent="-304800" lvl="0" marL="914400" rtl="0" algn="l">
                        <a:lnSpc>
                          <a:spcPct val="115000"/>
                        </a:lnSpc>
                        <a:spcBef>
                          <a:spcPts val="0"/>
                        </a:spcBef>
                        <a:spcAft>
                          <a:spcPts val="0"/>
                        </a:spcAft>
                        <a:buSzPts val="1200"/>
                        <a:buFont typeface="Cabin"/>
                        <a:buChar char="○"/>
                      </a:pPr>
                      <a:r>
                        <a:rPr lang="en-GB" sz="1200">
                          <a:latin typeface="Cabin"/>
                          <a:ea typeface="Cabin"/>
                          <a:cs typeface="Cabin"/>
                          <a:sym typeface="Cabin"/>
                        </a:rPr>
                        <a:t>Religious education (teaching the risk of making prohibited relations).</a:t>
                      </a:r>
                      <a:endParaRPr sz="1200">
                        <a:latin typeface="Cabin"/>
                        <a:ea typeface="Cabin"/>
                        <a:cs typeface="Cabin"/>
                        <a:sym typeface="Cabin"/>
                      </a:endParaRPr>
                    </a:p>
                    <a:p>
                      <a:pPr indent="-304800" lvl="0" marL="914400" rtl="0" algn="l">
                        <a:lnSpc>
                          <a:spcPct val="115000"/>
                        </a:lnSpc>
                        <a:spcBef>
                          <a:spcPts val="0"/>
                        </a:spcBef>
                        <a:spcAft>
                          <a:spcPts val="0"/>
                        </a:spcAft>
                        <a:buSzPts val="1200"/>
                        <a:buFont typeface="Cabin"/>
                        <a:buChar char="○"/>
                      </a:pPr>
                      <a:r>
                        <a:rPr lang="en-GB" sz="1200">
                          <a:latin typeface="Cabin"/>
                          <a:ea typeface="Cabin"/>
                          <a:cs typeface="Cabin"/>
                          <a:sym typeface="Cabin"/>
                        </a:rPr>
                        <a:t>Public health education (teaching the risk of using shared materials).</a:t>
                      </a:r>
                      <a:endParaRPr sz="1200">
                        <a:latin typeface="Cabin"/>
                        <a:ea typeface="Cabin"/>
                        <a:cs typeface="Cabin"/>
                        <a:sym typeface="Cabin"/>
                      </a:endParaRPr>
                    </a:p>
                    <a:p>
                      <a:pPr indent="-304800" lvl="0" marL="914400" rtl="0" algn="l">
                        <a:lnSpc>
                          <a:spcPct val="115000"/>
                        </a:lnSpc>
                        <a:spcBef>
                          <a:spcPts val="0"/>
                        </a:spcBef>
                        <a:spcAft>
                          <a:spcPts val="0"/>
                        </a:spcAft>
                        <a:buSzPts val="1200"/>
                        <a:buFont typeface="Cabin"/>
                        <a:buChar char="○"/>
                      </a:pPr>
                      <a:r>
                        <a:rPr lang="en-GB" sz="1200">
                          <a:latin typeface="Cabin"/>
                          <a:ea typeface="Cabin"/>
                          <a:cs typeface="Cabin"/>
                          <a:sym typeface="Cabin"/>
                        </a:rPr>
                        <a:t>Practice safer sex by having one sexual partner.</a:t>
                      </a:r>
                      <a:endParaRPr sz="1200">
                        <a:latin typeface="Cabin"/>
                        <a:ea typeface="Cabin"/>
                        <a:cs typeface="Cabin"/>
                        <a:sym typeface="Cabin"/>
                      </a:endParaRPr>
                    </a:p>
                    <a:p>
                      <a:pPr indent="-304800" lvl="0" marL="914400" rtl="0" algn="l">
                        <a:lnSpc>
                          <a:spcPct val="115000"/>
                        </a:lnSpc>
                        <a:spcBef>
                          <a:spcPts val="0"/>
                        </a:spcBef>
                        <a:spcAft>
                          <a:spcPts val="0"/>
                        </a:spcAft>
                        <a:buSzPts val="1200"/>
                        <a:buFont typeface="Cabin"/>
                        <a:buChar char="○"/>
                      </a:pPr>
                      <a:r>
                        <a:rPr lang="en-GB" sz="1200">
                          <a:latin typeface="Cabin"/>
                          <a:ea typeface="Cabin"/>
                          <a:cs typeface="Cabin"/>
                          <a:sym typeface="Cabin"/>
                        </a:rPr>
                        <a:t>Advise of using condoms when is necessary.  </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pic>
        <p:nvPicPr>
          <p:cNvPr id="237" name="Google Shape;237;p19"/>
          <p:cNvPicPr preferRelativeResize="0"/>
          <p:nvPr/>
        </p:nvPicPr>
        <p:blipFill>
          <a:blip r:embed="rId3">
            <a:alphaModFix/>
          </a:blip>
          <a:stretch>
            <a:fillRect/>
          </a:stretch>
        </p:blipFill>
        <p:spPr>
          <a:xfrm>
            <a:off x="5552453" y="1283393"/>
            <a:ext cx="379124" cy="379150"/>
          </a:xfrm>
          <a:prstGeom prst="rect">
            <a:avLst/>
          </a:prstGeom>
          <a:noFill/>
          <a:ln>
            <a:noFill/>
          </a:ln>
        </p:spPr>
      </p:pic>
      <p:sp>
        <p:nvSpPr>
          <p:cNvPr id="238" name="Google Shape;238;p19"/>
          <p:cNvSpPr/>
          <p:nvPr/>
        </p:nvSpPr>
        <p:spPr>
          <a:xfrm flipH="1">
            <a:off x="75" y="9876853"/>
            <a:ext cx="7589400" cy="8244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Cabin"/>
                <a:ea typeface="Cabin"/>
                <a:cs typeface="Cabin"/>
                <a:sym typeface="Cabin"/>
              </a:rPr>
              <a:t>1- Just know 1 or 2 from each group.</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2-</a:t>
            </a:r>
            <a:r>
              <a:rPr lang="en-GB" sz="1000">
                <a:solidFill>
                  <a:srgbClr val="38761D"/>
                </a:solidFill>
                <a:latin typeface="Cabin"/>
                <a:ea typeface="Cabin"/>
                <a:cs typeface="Cabin"/>
                <a:sym typeface="Cabin"/>
              </a:rPr>
              <a:t>They delay the virus from performing its function . resulting in an increase in the duration of the chronic phase and a very low viral load (making patient not infectious). Remember you’re</a:t>
            </a:r>
            <a:r>
              <a:rPr lang="en-GB" sz="1000">
                <a:solidFill>
                  <a:schemeClr val="dk1"/>
                </a:solidFill>
                <a:latin typeface="Cabin"/>
                <a:ea typeface="Cabin"/>
                <a:cs typeface="Cabin"/>
                <a:sym typeface="Cabin"/>
              </a:rPr>
              <a:t> </a:t>
            </a:r>
            <a:r>
              <a:rPr lang="en-GB" sz="1000">
                <a:solidFill>
                  <a:srgbClr val="CC0000"/>
                </a:solidFill>
                <a:latin typeface="Cabin"/>
                <a:ea typeface="Cabin"/>
                <a:cs typeface="Cabin"/>
                <a:sym typeface="Cabin"/>
              </a:rPr>
              <a:t>NOT eradicating the virus.</a:t>
            </a:r>
            <a:endParaRPr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3-Dr.Mona said there is no need to memorize all the drug names only memorize the drugs names in red.</a:t>
            </a:r>
            <a:endParaRPr sz="1000">
              <a:solidFill>
                <a:srgbClr val="38761D"/>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0"/>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44" name="Google Shape;244;p20"/>
          <p:cNvSpPr txBox="1"/>
          <p:nvPr/>
        </p:nvSpPr>
        <p:spPr>
          <a:xfrm>
            <a:off x="408175" y="-44600"/>
            <a:ext cx="68295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Lecture Quiz</a:t>
            </a:r>
            <a:endParaRPr b="1" sz="3500">
              <a:solidFill>
                <a:srgbClr val="FFFFFF"/>
              </a:solidFill>
              <a:latin typeface="Cabin"/>
              <a:ea typeface="Cabin"/>
              <a:cs typeface="Cabin"/>
              <a:sym typeface="Cabin"/>
            </a:endParaRPr>
          </a:p>
        </p:txBody>
      </p:sp>
      <p:sp>
        <p:nvSpPr>
          <p:cNvPr id="245" name="Google Shape;245;p20"/>
          <p:cNvSpPr/>
          <p:nvPr/>
        </p:nvSpPr>
        <p:spPr>
          <a:xfrm>
            <a:off x="139250" y="1454197"/>
            <a:ext cx="7308600" cy="52788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GB" sz="1000">
                <a:solidFill>
                  <a:srgbClr val="4F2F4F"/>
                </a:solidFill>
                <a:latin typeface="Cabin"/>
                <a:ea typeface="Cabin"/>
                <a:cs typeface="Cabin"/>
                <a:sym typeface="Cabin"/>
              </a:rPr>
              <a:t>Q1: What is the first marker to appear in the serum of an HIV patient? </a:t>
            </a:r>
            <a:endParaRPr b="1" sz="1000">
              <a:solidFill>
                <a:srgbClr val="4F2F4F"/>
              </a:solidFill>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A- Anti-P24.</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B- </a:t>
            </a:r>
            <a:r>
              <a:rPr lang="en-GB" sz="800">
                <a:solidFill>
                  <a:schemeClr val="dk1"/>
                </a:solidFill>
                <a:latin typeface="Cabin"/>
                <a:ea typeface="Cabin"/>
                <a:cs typeface="Cabin"/>
                <a:sym typeface="Cabin"/>
              </a:rPr>
              <a:t>Viral RNA.</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C- </a:t>
            </a:r>
            <a:r>
              <a:rPr lang="en-GB" sz="800">
                <a:solidFill>
                  <a:schemeClr val="dk1"/>
                </a:solidFill>
                <a:latin typeface="Cabin"/>
                <a:ea typeface="Cabin"/>
                <a:cs typeface="Cabin"/>
                <a:sym typeface="Cabin"/>
              </a:rPr>
              <a:t>p24 antigen.</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D- </a:t>
            </a:r>
            <a:r>
              <a:rPr lang="en-GB" sz="800">
                <a:solidFill>
                  <a:schemeClr val="dk1"/>
                </a:solidFill>
                <a:latin typeface="Cabin"/>
                <a:ea typeface="Cabin"/>
                <a:cs typeface="Cabin"/>
                <a:sym typeface="Cabin"/>
              </a:rPr>
              <a:t>Anti-envelop.</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Q2: </a:t>
            </a:r>
            <a:r>
              <a:rPr b="1" lang="en-GB" sz="1000">
                <a:solidFill>
                  <a:srgbClr val="4F2F4F"/>
                </a:solidFill>
                <a:latin typeface="Cabin"/>
                <a:ea typeface="Cabin"/>
                <a:cs typeface="Cabin"/>
                <a:sym typeface="Cabin"/>
              </a:rPr>
              <a:t>A newborn male presents to the emergency room with a fever and the oropharyngeal findings (leukoplakia). The patient's mother reports that he also has chronic diarrhea, and laboratory workup shows lymphocytopenia. During a careful review of the social history, you learn that the mother has a history of IV drug abuse and commercial sex work. She was prescribed prenatal medications, but failed to take one of them as directed. Which of the following may have helped prevent this patient's condition?  </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a:t>
            </a:r>
            <a:r>
              <a:rPr lang="en-GB" sz="800">
                <a:solidFill>
                  <a:schemeClr val="dk1"/>
                </a:solidFill>
                <a:latin typeface="Cabin"/>
                <a:ea typeface="Cabin"/>
                <a:cs typeface="Cabin"/>
                <a:sym typeface="Cabin"/>
              </a:rPr>
              <a:t>Folic acid.</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a:t>
            </a:r>
            <a:r>
              <a:rPr lang="en-GB" sz="800">
                <a:solidFill>
                  <a:schemeClr val="dk1"/>
                </a:solidFill>
                <a:latin typeface="Cabin"/>
                <a:ea typeface="Cabin"/>
                <a:cs typeface="Cabin"/>
                <a:sym typeface="Cabin"/>
              </a:rPr>
              <a:t>Acyclovir.</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a:t>
            </a:r>
            <a:r>
              <a:rPr lang="en-GB" sz="800">
                <a:solidFill>
                  <a:schemeClr val="dk1"/>
                </a:solidFill>
                <a:latin typeface="Cabin"/>
                <a:ea typeface="Cabin"/>
                <a:cs typeface="Cabin"/>
                <a:sym typeface="Cabin"/>
              </a:rPr>
              <a:t>Zidovudine.</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t>
            </a:r>
            <a:r>
              <a:rPr lang="en-GB" sz="800">
                <a:solidFill>
                  <a:schemeClr val="dk1"/>
                </a:solidFill>
                <a:latin typeface="Cabin"/>
                <a:ea typeface="Cabin"/>
                <a:cs typeface="Cabin"/>
                <a:sym typeface="Cabin"/>
              </a:rPr>
              <a:t>Ribavirin.</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Q3: A 27-year-old G2P1 woman is diagnosed with an HIV infection after undergoing routine prenatal blood work testing. Her estimated gestational age by first-trimester ultrasound is 12 weeks. Her CD4 count is 150 cells/mm^3 and her viral load is 126,000 copies/mL. She denies experiencing any symptoms of HIV infection. Which of the following is appropriate management of this patient's pregnancy?  </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A</a:t>
            </a:r>
            <a:r>
              <a:rPr lang="en-GB" sz="800">
                <a:solidFill>
                  <a:schemeClr val="dk1"/>
                </a:solidFill>
                <a:latin typeface="Cabin"/>
                <a:ea typeface="Cabin"/>
                <a:cs typeface="Cabin"/>
                <a:sym typeface="Cabin"/>
              </a:rPr>
              <a:t>ntibiotics.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a:t>
            </a:r>
            <a:r>
              <a:rPr lang="en-GB" sz="800">
                <a:solidFill>
                  <a:schemeClr val="dk1"/>
                </a:solidFill>
                <a:latin typeface="Cabin"/>
                <a:ea typeface="Cabin"/>
                <a:cs typeface="Cabin"/>
                <a:sym typeface="Cabin"/>
              </a:rPr>
              <a:t>HAART.</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a:t>
            </a:r>
            <a:r>
              <a:rPr lang="en-GB" sz="800">
                <a:solidFill>
                  <a:schemeClr val="dk1"/>
                </a:solidFill>
                <a:latin typeface="Cabin"/>
                <a:ea typeface="Cabin"/>
                <a:cs typeface="Cabin"/>
                <a:sym typeface="Cabin"/>
              </a:rPr>
              <a:t>Vaginal delivery.</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t>
            </a:r>
            <a:r>
              <a:rPr lang="en-GB" sz="800">
                <a:solidFill>
                  <a:schemeClr val="dk1"/>
                </a:solidFill>
                <a:latin typeface="Cabin"/>
                <a:ea typeface="Cabin"/>
                <a:cs typeface="Cabin"/>
                <a:sym typeface="Cabin"/>
              </a:rPr>
              <a:t>HAART after delivery.</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Q4: </a:t>
            </a:r>
            <a:r>
              <a:rPr b="1" lang="en-GB" sz="1000">
                <a:solidFill>
                  <a:srgbClr val="4F2F4F"/>
                </a:solidFill>
                <a:latin typeface="Cabin"/>
                <a:ea typeface="Cabin"/>
                <a:cs typeface="Cabin"/>
                <a:sym typeface="Cabin"/>
              </a:rPr>
              <a:t>A patient who has tested positive for the human immunodeficiency virus (HIV) arrives at the clinic with a report of fever, nonproductive cough, and fatigue. The patient’s CD4 count is 184 cells/mcL. How should the healthcare provider interpret these findings?</a:t>
            </a:r>
            <a:r>
              <a:rPr b="1" lang="en-GB" sz="1000">
                <a:solidFill>
                  <a:srgbClr val="4F2F4F"/>
                </a:solidFill>
                <a:latin typeface="Cabin"/>
                <a:ea typeface="Cabin"/>
                <a:cs typeface="Cabin"/>
                <a:sym typeface="Cabin"/>
              </a:rPr>
              <a:t> </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a:t>
            </a:r>
            <a:r>
              <a:rPr lang="en-GB" sz="800">
                <a:solidFill>
                  <a:schemeClr val="dk1"/>
                </a:solidFill>
                <a:latin typeface="Cabin"/>
                <a:ea typeface="Cabin"/>
                <a:cs typeface="Cabin"/>
                <a:sym typeface="Cabin"/>
              </a:rPr>
              <a:t>These findings provide evidence that the patient has seroconverted.</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a:t>
            </a:r>
            <a:r>
              <a:rPr lang="en-GB" sz="800">
                <a:solidFill>
                  <a:schemeClr val="dk1"/>
                </a:solidFill>
                <a:latin typeface="Cabin"/>
                <a:ea typeface="Cabin"/>
                <a:cs typeface="Cabin"/>
                <a:sym typeface="Cabin"/>
              </a:rPr>
              <a:t>The patient is now in the latent stages of HIV infection.</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a:t>
            </a:r>
            <a:r>
              <a:rPr lang="en-GB" sz="800">
                <a:solidFill>
                  <a:schemeClr val="dk1"/>
                </a:solidFill>
                <a:latin typeface="Cabin"/>
                <a:ea typeface="Cabin"/>
                <a:cs typeface="Cabin"/>
                <a:sym typeface="Cabin"/>
              </a:rPr>
              <a:t>The patient is diagnosed with acquired immunodeficiency syndrome (AIDS).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t>
            </a:r>
            <a:r>
              <a:rPr lang="en-GB" sz="800">
                <a:solidFill>
                  <a:schemeClr val="dk1"/>
                </a:solidFill>
                <a:latin typeface="Cabin"/>
                <a:ea typeface="Cabin"/>
                <a:cs typeface="Cabin"/>
                <a:sym typeface="Cabin"/>
              </a:rPr>
              <a:t>This is an expected finding because the patient has tested positive for HIV.</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Q5: </a:t>
            </a:r>
            <a:r>
              <a:rPr b="1" lang="en-GB" sz="1000">
                <a:solidFill>
                  <a:srgbClr val="4F2F4F"/>
                </a:solidFill>
                <a:latin typeface="Cabin"/>
                <a:ea typeface="Cabin"/>
                <a:cs typeface="Cabin"/>
                <a:sym typeface="Cabin"/>
              </a:rPr>
              <a:t>The healthcare provider is assessing the skin of a patient who is at risk for becoming infected with the human immunodeficiency virus (HIV). Which of the following findings requires immediate follow-up by the healthcare provider?*</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a:t>
            </a:r>
            <a:r>
              <a:rPr lang="en-GB" sz="800">
                <a:solidFill>
                  <a:schemeClr val="dk1"/>
                </a:solidFill>
                <a:latin typeface="Cabin"/>
                <a:ea typeface="Cabin"/>
                <a:cs typeface="Cabin"/>
                <a:sym typeface="Cabin"/>
              </a:rPr>
              <a:t>Purplish-red raised lesions.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a:t>
            </a:r>
            <a:r>
              <a:rPr lang="en-GB" sz="800">
                <a:solidFill>
                  <a:schemeClr val="dk1"/>
                </a:solidFill>
                <a:latin typeface="Cabin"/>
                <a:ea typeface="Cabin"/>
                <a:cs typeface="Cabin"/>
                <a:sym typeface="Cabin"/>
              </a:rPr>
              <a:t>Numerous moles on the chest and back.</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a:t>
            </a:r>
            <a:r>
              <a:rPr lang="en-GB" sz="800">
                <a:solidFill>
                  <a:schemeClr val="dk1"/>
                </a:solidFill>
                <a:latin typeface="Cabin"/>
                <a:ea typeface="Cabin"/>
                <a:cs typeface="Cabin"/>
                <a:sym typeface="Cabin"/>
              </a:rPr>
              <a:t>Ecchymoses on the legs.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t>
            </a:r>
            <a:r>
              <a:rPr lang="en-GB" sz="800">
                <a:solidFill>
                  <a:schemeClr val="dk1"/>
                </a:solidFill>
                <a:latin typeface="Cabin"/>
                <a:ea typeface="Cabin"/>
                <a:cs typeface="Cabin"/>
                <a:sym typeface="Cabin"/>
              </a:rPr>
              <a:t>Patches of dry, flaky skin.</a:t>
            </a:r>
            <a:endParaRPr sz="800">
              <a:solidFill>
                <a:schemeClr val="dk1"/>
              </a:solidFill>
              <a:latin typeface="Cabin"/>
              <a:ea typeface="Cabin"/>
              <a:cs typeface="Cabin"/>
              <a:sym typeface="Cabin"/>
            </a:endParaRPr>
          </a:p>
        </p:txBody>
      </p:sp>
      <p:sp>
        <p:nvSpPr>
          <p:cNvPr id="246" name="Google Shape;246;p20"/>
          <p:cNvSpPr txBox="1"/>
          <p:nvPr/>
        </p:nvSpPr>
        <p:spPr>
          <a:xfrm>
            <a:off x="139250" y="1064604"/>
            <a:ext cx="1215600" cy="3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MCQ</a:t>
            </a:r>
            <a:r>
              <a:rPr b="1" lang="en-GB" sz="2400">
                <a:solidFill>
                  <a:srgbClr val="4C1130"/>
                </a:solidFill>
                <a:latin typeface="Cabin"/>
                <a:ea typeface="Cabin"/>
                <a:cs typeface="Cabin"/>
                <a:sym typeface="Cabin"/>
              </a:rPr>
              <a:t>:</a:t>
            </a:r>
            <a:endParaRPr b="1" sz="2400">
              <a:solidFill>
                <a:srgbClr val="4C1130"/>
              </a:solidFill>
              <a:latin typeface="Cabin"/>
              <a:ea typeface="Cabin"/>
              <a:cs typeface="Cabin"/>
              <a:sym typeface="Cabin"/>
            </a:endParaRPr>
          </a:p>
        </p:txBody>
      </p:sp>
      <p:sp>
        <p:nvSpPr>
          <p:cNvPr id="247" name="Google Shape;247;p20"/>
          <p:cNvSpPr/>
          <p:nvPr/>
        </p:nvSpPr>
        <p:spPr>
          <a:xfrm>
            <a:off x="139250" y="7214875"/>
            <a:ext cx="7308600" cy="30798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GB" sz="1200">
                <a:solidFill>
                  <a:srgbClr val="4F2F4F"/>
                </a:solidFill>
                <a:latin typeface="Cabin"/>
                <a:ea typeface="Cabin"/>
                <a:cs typeface="Cabin"/>
                <a:sym typeface="Cabin"/>
              </a:rPr>
              <a:t>CASE: </a:t>
            </a:r>
            <a:r>
              <a:rPr b="1" lang="en-GB" sz="1200">
                <a:solidFill>
                  <a:srgbClr val="4F2F4F"/>
                </a:solidFill>
                <a:latin typeface="Cabin"/>
                <a:ea typeface="Cabin"/>
                <a:cs typeface="Cabin"/>
                <a:sym typeface="Cabin"/>
              </a:rPr>
              <a:t>A 27-year-old man presents to the urgent care clinic with a 2-week history of fever, macular rash, and generalized lymphadenopathy. He denies a sore throat, genital ulcers, or urethral discharge. Sexual history is remarkable for having unprotected sex with both male and female partners while inconsistently using condoms. His last sexual encounter was a month prior to the onset of illness. His fourth-generation combination HIV-1/2 immunoassay is positive, and an HIV-1/HIV-2 antibody differentiation immunoassay confirms the diagnosis.</a:t>
            </a:r>
            <a:endParaRPr b="1" sz="1200">
              <a:solidFill>
                <a:srgbClr val="4F2F4F"/>
              </a:solidFill>
              <a:latin typeface="Cabin"/>
              <a:ea typeface="Cabin"/>
              <a:cs typeface="Cabin"/>
              <a:sym typeface="Cabin"/>
            </a:endParaRPr>
          </a:p>
          <a:p>
            <a:pPr indent="0" lvl="0" marL="0" rtl="0" algn="l">
              <a:spcBef>
                <a:spcPts val="0"/>
              </a:spcBef>
              <a:spcAft>
                <a:spcPts val="0"/>
              </a:spcAft>
              <a:buNone/>
            </a:pPr>
            <a:r>
              <a:t/>
            </a:r>
            <a:endParaRPr b="1" sz="800">
              <a:solidFill>
                <a:srgbClr val="351C75"/>
              </a:solidFill>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Q1: What </a:t>
            </a:r>
            <a:r>
              <a:rPr b="1" lang="en-GB" sz="1200">
                <a:latin typeface="Cabin"/>
                <a:ea typeface="Cabin"/>
                <a:cs typeface="Cabin"/>
                <a:sym typeface="Cabin"/>
              </a:rPr>
              <a:t>is your provisional diagnosis</a:t>
            </a:r>
            <a:r>
              <a:rPr b="1" lang="en-GB" sz="1200">
                <a:latin typeface="Cabin"/>
                <a:ea typeface="Cabin"/>
                <a:cs typeface="Cabin"/>
                <a:sym typeface="Cabin"/>
              </a:rPr>
              <a:t>?</a:t>
            </a:r>
            <a:endParaRPr b="1" sz="1200">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HIV Infection</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Q2: How would you screen for it?</a:t>
            </a:r>
            <a:endParaRPr b="1" sz="12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a:t>
            </a:r>
            <a:r>
              <a:rPr lang="en-GB" sz="700">
                <a:solidFill>
                  <a:srgbClr val="B7B7B7"/>
                </a:solidFill>
                <a:latin typeface="Cabin"/>
                <a:ea typeface="Cabin"/>
                <a:cs typeface="Cabin"/>
                <a:sym typeface="Cabin"/>
              </a:rPr>
              <a:t>Screening patient’s serum by ELISA for both (HIV Ag &amp; HIV Ab).</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Q4: </a:t>
            </a:r>
            <a:r>
              <a:rPr b="1" lang="en-GB" sz="1200">
                <a:latin typeface="Cabin"/>
                <a:ea typeface="Cabin"/>
                <a:cs typeface="Cabin"/>
                <a:sym typeface="Cabin"/>
              </a:rPr>
              <a:t>If the result of your screening test was positive, and it was repeated </a:t>
            </a:r>
            <a:r>
              <a:rPr b="1" lang="en-GB" sz="1200" u="sng">
                <a:latin typeface="Cabin"/>
                <a:ea typeface="Cabin"/>
                <a:cs typeface="Cabin"/>
                <a:sym typeface="Cabin"/>
              </a:rPr>
              <a:t>in duplicate</a:t>
            </a:r>
            <a:r>
              <a:rPr b="1" lang="en-GB" sz="1200">
                <a:latin typeface="Cabin"/>
                <a:ea typeface="Cabin"/>
                <a:cs typeface="Cabin"/>
                <a:sym typeface="Cabin"/>
              </a:rPr>
              <a:t> and came back positive, how would you confirm the diagnosis, and how would you monitor the course of the disease?  </a:t>
            </a:r>
            <a:endParaRPr b="1" sz="12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1. Electrophoresis (Western Blot)</a:t>
            </a:r>
            <a:r>
              <a:rPr lang="en-GB" sz="700">
                <a:solidFill>
                  <a:srgbClr val="B7B7B7"/>
                </a:solidFill>
                <a:latin typeface="Cabin"/>
                <a:ea typeface="Cabin"/>
                <a:cs typeface="Cabin"/>
                <a:sym typeface="Cabin"/>
              </a:rPr>
              <a:t>, recombinant immunoblot assay (RIBA), or PCR.</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    2. PCR</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Q5: What is the appropriate treatment for this patient?</a:t>
            </a:r>
            <a:endParaRPr b="1" sz="1200">
              <a:solidFill>
                <a:srgbClr val="000000"/>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HAART: Two</a:t>
            </a:r>
            <a:r>
              <a:rPr lang="en-GB" sz="700">
                <a:solidFill>
                  <a:srgbClr val="B7B7B7"/>
                </a:solidFill>
                <a:latin typeface="Cabin"/>
                <a:ea typeface="Cabin"/>
                <a:cs typeface="Cabin"/>
                <a:sym typeface="Cabin"/>
              </a:rPr>
              <a:t> reverse transcriptase inhibitors  &amp; one protease inhibitor. </a:t>
            </a:r>
            <a:endParaRPr sz="700">
              <a:solidFill>
                <a:srgbClr val="B7B7B7"/>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     For example: Zidovudine, Nevirapine &amp; Indinavir.</a:t>
            </a:r>
            <a:endParaRPr sz="700">
              <a:solidFill>
                <a:srgbClr val="B7B7B7"/>
              </a:solidFill>
              <a:latin typeface="Cabin"/>
              <a:ea typeface="Cabin"/>
              <a:cs typeface="Cabin"/>
              <a:sym typeface="Cabin"/>
            </a:endParaRPr>
          </a:p>
        </p:txBody>
      </p:sp>
      <p:sp>
        <p:nvSpPr>
          <p:cNvPr id="248" name="Google Shape;248;p20"/>
          <p:cNvSpPr txBox="1"/>
          <p:nvPr/>
        </p:nvSpPr>
        <p:spPr>
          <a:xfrm>
            <a:off x="97350" y="6768825"/>
            <a:ext cx="6627300" cy="4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SAQ:</a:t>
            </a:r>
            <a:endParaRPr b="1" sz="2400">
              <a:solidFill>
                <a:srgbClr val="4F2F4F"/>
              </a:solidFill>
              <a:latin typeface="Cabin"/>
              <a:ea typeface="Cabin"/>
              <a:cs typeface="Cabin"/>
              <a:sym typeface="Cabin"/>
            </a:endParaRPr>
          </a:p>
        </p:txBody>
      </p:sp>
      <p:sp>
        <p:nvSpPr>
          <p:cNvPr id="249" name="Google Shape;249;p20"/>
          <p:cNvSpPr/>
          <p:nvPr/>
        </p:nvSpPr>
        <p:spPr>
          <a:xfrm>
            <a:off x="4179061" y="958689"/>
            <a:ext cx="3268800" cy="3795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Answers: Q1:B | Q2:C | Q3:B | Q4:C | Q5:A</a:t>
            </a:r>
            <a:endParaRPr sz="1200">
              <a:solidFill>
                <a:srgbClr val="D9D9D9"/>
              </a:solidFill>
              <a:latin typeface="Cabin"/>
              <a:ea typeface="Cabin"/>
              <a:cs typeface="Cabin"/>
              <a:sym typeface="Cabin"/>
            </a:endParaRPr>
          </a:p>
        </p:txBody>
      </p:sp>
      <p:sp>
        <p:nvSpPr>
          <p:cNvPr id="250" name="Google Shape;250;p20"/>
          <p:cNvSpPr/>
          <p:nvPr/>
        </p:nvSpPr>
        <p:spPr>
          <a:xfrm flipH="1">
            <a:off x="50" y="10415875"/>
            <a:ext cx="7589400" cy="2826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000">
                <a:solidFill>
                  <a:srgbClr val="999999"/>
                </a:solidFill>
                <a:latin typeface="Cabin"/>
                <a:ea typeface="Cabin"/>
                <a:cs typeface="Cabin"/>
                <a:sym typeface="Cabin"/>
              </a:rPr>
              <a:t>*Explanation: Kaposi sarcoma</a:t>
            </a:r>
            <a:endParaRPr b="1" sz="1000">
              <a:solidFill>
                <a:srgbClr val="999999"/>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4" name="Shape 254"/>
        <p:cNvGrpSpPr/>
        <p:nvPr/>
      </p:nvGrpSpPr>
      <p:grpSpPr>
        <a:xfrm>
          <a:off x="0" y="0"/>
          <a:ext cx="0" cy="0"/>
          <a:chOff x="0" y="0"/>
          <a:chExt cx="0" cy="0"/>
        </a:xfrm>
      </p:grpSpPr>
      <p:sp>
        <p:nvSpPr>
          <p:cNvPr id="255" name="Google Shape;255;p21"/>
          <p:cNvSpPr txBox="1"/>
          <p:nvPr/>
        </p:nvSpPr>
        <p:spPr>
          <a:xfrm>
            <a:off x="326338" y="5536188"/>
            <a:ext cx="6613800" cy="11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256" name="Google Shape;256;p21"/>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Leaders:</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57" name="Google Shape;257;p21"/>
          <p:cNvSpPr txBox="1"/>
          <p:nvPr/>
        </p:nvSpPr>
        <p:spPr>
          <a:xfrm>
            <a:off x="384913" y="3343363"/>
            <a:ext cx="6613800" cy="1166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sub-leader:</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 </a:t>
            </a:r>
            <a:r>
              <a:rPr b="1" lang="en-GB" sz="2400">
                <a:solidFill>
                  <a:srgbClr val="FCFCFC"/>
                </a:solidFill>
                <a:latin typeface="Calibri"/>
                <a:ea typeface="Calibri"/>
                <a:cs typeface="Calibri"/>
                <a:sym typeface="Calibri"/>
              </a:rPr>
              <a:t>(coolest sub leader ever)</a:t>
            </a:r>
            <a:endParaRPr b="1" sz="2000">
              <a:solidFill>
                <a:srgbClr val="F3F3F3"/>
              </a:solidFill>
              <a:latin typeface="Cabin"/>
              <a:ea typeface="Cabin"/>
              <a:cs typeface="Cabin"/>
              <a:sym typeface="Cabin"/>
            </a:endParaRPr>
          </a:p>
        </p:txBody>
      </p:sp>
      <p:sp>
        <p:nvSpPr>
          <p:cNvPr id="258" name="Google Shape;258;p21"/>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This lecture was done by:</a:t>
            </a:r>
            <a:endParaRPr b="1" sz="2400">
              <a:solidFill>
                <a:srgbClr val="A183A1"/>
              </a:solidFill>
              <a:latin typeface="Calibri"/>
              <a:ea typeface="Calibri"/>
              <a:cs typeface="Calibri"/>
              <a:sym typeface="Calibri"/>
            </a:endParaRPr>
          </a:p>
        </p:txBody>
      </p:sp>
      <p:grpSp>
        <p:nvGrpSpPr>
          <p:cNvPr id="259" name="Google Shape;259;p21"/>
          <p:cNvGrpSpPr/>
          <p:nvPr/>
        </p:nvGrpSpPr>
        <p:grpSpPr>
          <a:xfrm>
            <a:off x="488008" y="7249080"/>
            <a:ext cx="309959" cy="328695"/>
            <a:chOff x="-6690625" y="3631325"/>
            <a:chExt cx="307225" cy="292225"/>
          </a:xfrm>
        </p:grpSpPr>
        <p:sp>
          <p:nvSpPr>
            <p:cNvPr id="260" name="Google Shape;260;p21"/>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1"/>
          <p:cNvSpPr/>
          <p:nvPr/>
        </p:nvSpPr>
        <p:spPr>
          <a:xfrm>
            <a:off x="525660" y="60793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66" name="Google Shape;266;p21"/>
          <p:cNvSpPr txBox="1"/>
          <p:nvPr/>
        </p:nvSpPr>
        <p:spPr>
          <a:xfrm>
            <a:off x="819100" y="7178250"/>
            <a:ext cx="68949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Rema Alkahtani</a:t>
            </a:r>
            <a:endParaRPr sz="2000">
              <a:solidFill>
                <a:schemeClr val="dk1"/>
              </a:solidFill>
              <a:latin typeface="Cabin SemiBold"/>
              <a:ea typeface="Cabin SemiBold"/>
              <a:cs typeface="Cabin SemiBold"/>
              <a:sym typeface="Cabin SemiBold"/>
            </a:endParaRPr>
          </a:p>
        </p:txBody>
      </p:sp>
      <p:grpSp>
        <p:nvGrpSpPr>
          <p:cNvPr id="267" name="Google Shape;267;p21"/>
          <p:cNvGrpSpPr/>
          <p:nvPr/>
        </p:nvGrpSpPr>
        <p:grpSpPr>
          <a:xfrm>
            <a:off x="477531" y="2016501"/>
            <a:ext cx="330928" cy="336226"/>
            <a:chOff x="-56407800" y="1902600"/>
            <a:chExt cx="326875" cy="318125"/>
          </a:xfrm>
        </p:grpSpPr>
        <p:sp>
          <p:nvSpPr>
            <p:cNvPr id="268" name="Google Shape;268;p21"/>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1"/>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21"/>
          <p:cNvGrpSpPr/>
          <p:nvPr/>
        </p:nvGrpSpPr>
        <p:grpSpPr>
          <a:xfrm>
            <a:off x="4015410" y="2017289"/>
            <a:ext cx="322171" cy="334667"/>
            <a:chOff x="-55225575" y="1903275"/>
            <a:chExt cx="318225" cy="316650"/>
          </a:xfrm>
        </p:grpSpPr>
        <p:sp>
          <p:nvSpPr>
            <p:cNvPr id="272" name="Google Shape;272;p21"/>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7" name="Google Shape;277;p21"/>
          <p:cNvPicPr preferRelativeResize="0"/>
          <p:nvPr/>
        </p:nvPicPr>
        <p:blipFill>
          <a:blip r:embed="rId4">
            <a:alphaModFix/>
          </a:blip>
          <a:stretch>
            <a:fillRect/>
          </a:stretch>
        </p:blipFill>
        <p:spPr>
          <a:xfrm>
            <a:off x="4059175" y="2063227"/>
            <a:ext cx="234625" cy="242760"/>
          </a:xfrm>
          <a:prstGeom prst="rect">
            <a:avLst/>
          </a:prstGeom>
          <a:noFill/>
          <a:ln>
            <a:noFill/>
          </a:ln>
        </p:spPr>
      </p:pic>
      <p:sp>
        <p:nvSpPr>
          <p:cNvPr id="278" name="Google Shape;278;p21"/>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79" name="Google Shape;279;p21"/>
          <p:cNvSpPr txBox="1"/>
          <p:nvPr/>
        </p:nvSpPr>
        <p:spPr>
          <a:xfrm>
            <a:off x="1053775" y="-6050"/>
            <a:ext cx="5530800" cy="73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Members Board</a:t>
            </a:r>
            <a:endParaRPr b="1" sz="3500">
              <a:solidFill>
                <a:srgbClr val="FFFFFF"/>
              </a:solidFill>
              <a:latin typeface="Cabin"/>
              <a:ea typeface="Cabin"/>
              <a:cs typeface="Cabin"/>
              <a:sym typeface="Cabin"/>
            </a:endParaRPr>
          </a:p>
        </p:txBody>
      </p:sp>
      <p:sp>
        <p:nvSpPr>
          <p:cNvPr id="280" name="Google Shape;280;p21"/>
          <p:cNvSpPr/>
          <p:nvPr/>
        </p:nvSpPr>
        <p:spPr>
          <a:xfrm flipH="1">
            <a:off x="380013" y="9967675"/>
            <a:ext cx="6829500" cy="730800"/>
          </a:xfrm>
          <a:prstGeom prst="snip2SameRect">
            <a:avLst>
              <a:gd fmla="val 50000" name="adj1"/>
              <a:gd fmla="val 0" name="adj2"/>
            </a:avLst>
          </a:prstGeom>
          <a:solidFill>
            <a:srgbClr val="E4D2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grpSp>
        <p:nvGrpSpPr>
          <p:cNvPr id="281" name="Google Shape;281;p21"/>
          <p:cNvGrpSpPr/>
          <p:nvPr/>
        </p:nvGrpSpPr>
        <p:grpSpPr>
          <a:xfrm>
            <a:off x="481483" y="4183903"/>
            <a:ext cx="322998" cy="346532"/>
            <a:chOff x="481483" y="4193428"/>
            <a:chExt cx="322998" cy="346532"/>
          </a:xfrm>
        </p:grpSpPr>
        <p:grpSp>
          <p:nvGrpSpPr>
            <p:cNvPr id="282" name="Google Shape;282;p21"/>
            <p:cNvGrpSpPr/>
            <p:nvPr/>
          </p:nvGrpSpPr>
          <p:grpSpPr>
            <a:xfrm>
              <a:off x="481483" y="4193428"/>
              <a:ext cx="322998" cy="346532"/>
              <a:chOff x="-64406125" y="3362225"/>
              <a:chExt cx="318225" cy="314800"/>
            </a:xfrm>
          </p:grpSpPr>
          <p:sp>
            <p:nvSpPr>
              <p:cNvPr id="283" name="Google Shape;283;p21"/>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21"/>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