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10698475" cx="7589525"/>
  <p:notesSz cx="6858000" cy="9144000"/>
  <p:embeddedFontLst>
    <p:embeddedFont>
      <p:font typeface="Cabin SemiBold"/>
      <p:regular r:id="rId22"/>
      <p:bold r:id="rId23"/>
      <p:italic r:id="rId24"/>
      <p:boldItalic r:id="rId25"/>
    </p:embeddedFont>
    <p:embeddedFont>
      <p:font typeface="Cabin"/>
      <p:regular r:id="rId26"/>
      <p:bold r:id="rId27"/>
      <p:italic r:id="rId28"/>
      <p:boldItalic r:id="rId29"/>
    </p:embeddedFont>
    <p:embeddedFont>
      <p:font typeface="Ex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1" name="Bader Alshehri"/>
  <p:cmAuthor clrIdx="1" id="1" initials="" lastIdx="6" name="Ghada Alsadh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114A24C-320A-4E3C-838E-C12A3AC4BAA5}">
  <a:tblStyle styleId="{2114A24C-320A-4E3C-838E-C12A3AC4BAA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CabinSemiBold-regular.fntdata"/><Relationship Id="rId21" Type="http://schemas.openxmlformats.org/officeDocument/2006/relationships/slide" Target="slides/slide14.xml"/><Relationship Id="rId24" Type="http://schemas.openxmlformats.org/officeDocument/2006/relationships/font" Target="fonts/CabinSemiBold-italic.fntdata"/><Relationship Id="rId23" Type="http://schemas.openxmlformats.org/officeDocument/2006/relationships/font" Target="fonts/Cabin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Cabin-regular.fntdata"/><Relationship Id="rId25" Type="http://schemas.openxmlformats.org/officeDocument/2006/relationships/font" Target="fonts/CabinSemiBold-boldItalic.fntdata"/><Relationship Id="rId28" Type="http://schemas.openxmlformats.org/officeDocument/2006/relationships/font" Target="fonts/Cabin-italic.fntdata"/><Relationship Id="rId27" Type="http://schemas.openxmlformats.org/officeDocument/2006/relationships/font" Target="fonts/Cabin-bold.fntdata"/><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font" Target="fonts/Cabin-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Exo-bold.fntdata"/><Relationship Id="rId30" Type="http://schemas.openxmlformats.org/officeDocument/2006/relationships/font" Target="fonts/Exo-regular.fntdata"/><Relationship Id="rId11" Type="http://schemas.openxmlformats.org/officeDocument/2006/relationships/slide" Target="slides/slide4.xml"/><Relationship Id="rId33" Type="http://schemas.openxmlformats.org/officeDocument/2006/relationships/font" Target="fonts/Exo-boldItalic.fntdata"/><Relationship Id="rId10" Type="http://schemas.openxmlformats.org/officeDocument/2006/relationships/slide" Target="slides/slide3.xml"/><Relationship Id="rId32" Type="http://schemas.openxmlformats.org/officeDocument/2006/relationships/font" Target="fonts/Exo-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18T18:20:27.611">
    <p:pos x="0" y="2080"/>
    <p:text>I've hidden 2 "easter eggs" in this lec, just thought you might need to know, if you find any, please don't delete them</p:text>
  </p:cm>
  <p:cm authorId="1" idx="1" dt="2020-04-18T18:20:27.611">
    <p:pos x="0" y="2080"/>
    <p:text>Sure 😂</p:text>
  </p:cm>
  <p:cm authorId="0" idx="2" dt="2020-04-18T18:22:35.246">
    <p:pos x="698" y="2933"/>
    <p:text>Don't worry, it;s sth I do in all the lecs that I review and it's harmless, with permission from the academic, thanks</p:text>
  </p:cm>
  <p:cm authorId="1" idx="2" dt="2020-04-18T18:22:35.246">
    <p:pos x="698" y="2933"/>
    <p:text>Nah it’s okay. But where are they I couldn’t find them</p:text>
  </p:cm>
  <p:cm authorId="0" idx="3" dt="2020-04-18T18:22:36.595">
    <p:pos x="888" y="5907"/>
    <p:text>Usually I won't tell anyone where it is, but just this time, check the footnotes of page 6, kk byee I'm out</p:text>
  </p:cm>
  <p:cm authorId="0" idx="4" dt="2020-04-18T18:22:36.595">
    <p:pos x="888" y="5907"/>
    <p:text>Page 7* the empty one</p:text>
  </p:cm>
  <p:cm authorId="0" idx="5" dt="2020-04-18T18:18:35.346">
    <p:pos x="2955" y="1075"/>
    <p:text>Yo leader</p:text>
  </p:cm>
  <p:cm authorId="0" idx="6" dt="2020-04-18T18:24:25.369">
    <p:pos x="153" y="562"/>
    <p:text>here</p:text>
  </p:cm>
  <p:cm authorId="1" idx="3" dt="2020-04-18T18:24:25.369">
    <p:pos x="153" y="562"/>
    <p:text>WHERE</p:text>
  </p:cm>
  <p:cm authorId="0" idx="7" dt="2020-04-18T18:26:59.110">
    <p:pos x="153" y="662"/>
    <p:text>Dude the whole paragraph in the footnotes</p:text>
  </p:cm>
  <p:cm authorId="1" idx="4" dt="2020-04-18T18:26:14.762">
    <p:pos x="153" y="662"/>
    <p:text>Okay I’m dumb bye</p:text>
  </p:cm>
  <p:cm authorId="0" idx="8" dt="2020-04-18T18:26:59.110">
    <p:pos x="153" y="662"/>
    <p:text>yes, bye imma go back to my games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9" dt="2020-04-18T18:24:25.369">
    <p:pos x="588" y="6185"/>
    <p:text>here</p:text>
  </p:cm>
  <p:cm authorId="1" idx="5" dt="2020-04-18T18:24:25.369">
    <p:pos x="588" y="6185"/>
    <p:text>WHERE</p:text>
  </p:cm>
  <p:cm authorId="0" idx="10" dt="2020-04-18T18:26:59.110">
    <p:pos x="588" y="6285"/>
    <p:text>Dude the whole paragraph in the footnotes</p:text>
  </p:cm>
  <p:cm authorId="1" idx="6" dt="2020-04-18T18:26:14.762">
    <p:pos x="588" y="6285"/>
    <p:text>Okay I’m dumb bye</p:text>
  </p:cm>
  <p:cm authorId="0" idx="11" dt="2020-04-18T18:26:59.110">
    <p:pos x="588" y="6285"/>
    <p:text>yes, bye imma go back to my games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2bfa55e83_0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2bfa55e8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73138eaf76_1_6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73138eaf76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73cde2add7_1_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73cde2add7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73a8dc1913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3a8dc19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7f1fed9109_0_15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7f1fed9109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73cde2add7_1_2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73cde2add7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73138eaf76_1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73138eaf7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8397c518a9_1_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8397c518a9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8397c518a9_1_7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8397c518a9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73138eaf76_1_2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3138eaf76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c68c5b27c8a20e7_1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c68c5b27c8a20e7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deadba4893c326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deadba4893c32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73138eaf76_1_4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73138eaf76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733169c052_0_8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33169c05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2.png"/><Relationship Id="rId11" Type="http://schemas.openxmlformats.org/officeDocument/2006/relationships/image" Target="../media/image8.png"/><Relationship Id="rId10" Type="http://schemas.openxmlformats.org/officeDocument/2006/relationships/image" Target="../media/image5.png"/><Relationship Id="rId9"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s://docs.google.com/document/d/12CeJYdBRsu0187wEqYbGuU5MH0o2pFaLfo7koIodhwQ" TargetMode="External"/><Relationship Id="rId8" Type="http://schemas.openxmlformats.org/officeDocument/2006/relationships/hyperlink" Target="https://drive.google.com/open?id=12CeJYdBRsu0187wEqYbGuU5MH0o2pFaLfo7koIodhw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drive.google.com/file/d/14zsuiWlC97lYE00g2eCYZaUO1OhnkSRF/view?usp=sharing"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9.png"/><Relationship Id="rId11" Type="http://schemas.openxmlformats.org/officeDocument/2006/relationships/image" Target="../media/image16.png"/><Relationship Id="rId10" Type="http://schemas.openxmlformats.org/officeDocument/2006/relationships/image" Target="../media/image15.png"/><Relationship Id="rId9"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omments" Target="../comments/comment2.xml"/><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hyperlink" Target="https://drive.google.com/file/d/1ZWoPnbxYUjDy-z32tq-Hv8T525YY_M4w/view?usp=drivesdk" TargetMode="External"/><Relationship Id="rId7"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5.png"/><Relationship Id="rId10" Type="http://schemas.openxmlformats.org/officeDocument/2006/relationships/image" Target="../media/image32.png"/><Relationship Id="rId9"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 name="Shape 53"/>
        <p:cNvGrpSpPr/>
        <p:nvPr/>
      </p:nvGrpSpPr>
      <p:grpSpPr>
        <a:xfrm>
          <a:off x="0" y="0"/>
          <a:ext cx="0" cy="0"/>
          <a:chOff x="0" y="0"/>
          <a:chExt cx="0" cy="0"/>
        </a:xfrm>
      </p:grpSpPr>
      <p:sp>
        <p:nvSpPr>
          <p:cNvPr id="54" name="Google Shape;54;p13"/>
          <p:cNvSpPr txBox="1"/>
          <p:nvPr/>
        </p:nvSpPr>
        <p:spPr>
          <a:xfrm>
            <a:off x="50" y="3303197"/>
            <a:ext cx="7589400" cy="9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4F2F4F"/>
                </a:solidFill>
                <a:latin typeface="Calibri"/>
                <a:ea typeface="Calibri"/>
                <a:cs typeface="Calibri"/>
                <a:sym typeface="Calibri"/>
              </a:rPr>
              <a:t>Candida infection, trichomonas vaginalis &amp; bacterial vaginosis</a:t>
            </a:r>
            <a:endParaRPr b="1" sz="3500">
              <a:solidFill>
                <a:srgbClr val="4F2F4F"/>
              </a:solidFill>
              <a:latin typeface="Calibri"/>
              <a:ea typeface="Calibri"/>
              <a:cs typeface="Calibri"/>
              <a:sym typeface="Calibri"/>
            </a:endParaRPr>
          </a:p>
        </p:txBody>
      </p:sp>
      <p:sp>
        <p:nvSpPr>
          <p:cNvPr id="55" name="Google Shape;55;p13"/>
          <p:cNvSpPr/>
          <p:nvPr/>
        </p:nvSpPr>
        <p:spPr>
          <a:xfrm>
            <a:off x="1108706" y="4641954"/>
            <a:ext cx="5372100" cy="668100"/>
          </a:xfrm>
          <a:prstGeom prst="snip2SameRect">
            <a:avLst>
              <a:gd fmla="val 50000" name="adj1"/>
              <a:gd fmla="val 0" name="adj2"/>
            </a:avLst>
          </a:prstGeom>
          <a:solidFill>
            <a:srgbClr val="C9A4C9">
              <a:alpha val="412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56" name="Google Shape;56;p13"/>
          <p:cNvSpPr/>
          <p:nvPr/>
        </p:nvSpPr>
        <p:spPr>
          <a:xfrm>
            <a:off x="1108725" y="4656369"/>
            <a:ext cx="5372100" cy="668100"/>
          </a:xfrm>
          <a:prstGeom prst="roundRect">
            <a:avLst>
              <a:gd fmla="val 16667" name="adj"/>
            </a:avLst>
          </a:prstGeom>
          <a:no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b="1" lang="en-GB" sz="3100">
                <a:solidFill>
                  <a:srgbClr val="4F2F4F"/>
                </a:solidFill>
                <a:latin typeface="Calibri"/>
                <a:ea typeface="Calibri"/>
                <a:cs typeface="Calibri"/>
                <a:sym typeface="Calibri"/>
              </a:rPr>
              <a:t>Lecture </a:t>
            </a:r>
            <a:r>
              <a:rPr b="1" lang="en-GB" sz="3100">
                <a:solidFill>
                  <a:srgbClr val="4F2F4F"/>
                </a:solidFill>
                <a:latin typeface="Calibri"/>
                <a:ea typeface="Calibri"/>
                <a:cs typeface="Calibri"/>
                <a:sym typeface="Calibri"/>
              </a:rPr>
              <a:t>objectives</a:t>
            </a:r>
            <a:endParaRPr sz="1900">
              <a:solidFill>
                <a:srgbClr val="4F2F4F"/>
              </a:solidFill>
              <a:latin typeface="Calibri"/>
              <a:ea typeface="Calibri"/>
              <a:cs typeface="Calibri"/>
              <a:sym typeface="Calibri"/>
            </a:endParaRPr>
          </a:p>
        </p:txBody>
      </p:sp>
      <p:sp>
        <p:nvSpPr>
          <p:cNvPr id="57" name="Google Shape;57;p13"/>
          <p:cNvSpPr txBox="1"/>
          <p:nvPr/>
        </p:nvSpPr>
        <p:spPr>
          <a:xfrm>
            <a:off x="1108719" y="5371107"/>
            <a:ext cx="5372100" cy="2313900"/>
          </a:xfrm>
          <a:prstGeom prst="rect">
            <a:avLst/>
          </a:prstGeom>
          <a:noFill/>
          <a:ln cap="flat" cmpd="sng" w="9525">
            <a:solidFill>
              <a:srgbClr val="C9A4C9"/>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lnSpc>
                <a:spcPct val="150000"/>
              </a:lnSpc>
              <a:spcBef>
                <a:spcPts val="0"/>
              </a:spcBef>
              <a:spcAft>
                <a:spcPts val="0"/>
              </a:spcAft>
              <a:buNone/>
            </a:pPr>
            <a:r>
              <a:t/>
            </a:r>
            <a:endParaRPr sz="1200">
              <a:solidFill>
                <a:schemeClr val="dk1"/>
              </a:solidFill>
              <a:latin typeface="Cabin"/>
              <a:ea typeface="Cabin"/>
              <a:cs typeface="Cabin"/>
              <a:sym typeface="Cabin"/>
            </a:endParaRPr>
          </a:p>
        </p:txBody>
      </p:sp>
      <p:pic>
        <p:nvPicPr>
          <p:cNvPr id="58" name="Google Shape;58;p13"/>
          <p:cNvPicPr preferRelativeResize="0"/>
          <p:nvPr/>
        </p:nvPicPr>
        <p:blipFill rotWithShape="1">
          <a:blip r:embed="rId4">
            <a:alphaModFix/>
          </a:blip>
          <a:srcRect b="8839" l="11500" r="19137" t="28687"/>
          <a:stretch/>
        </p:blipFill>
        <p:spPr>
          <a:xfrm>
            <a:off x="4995439" y="9527576"/>
            <a:ext cx="1231924" cy="740175"/>
          </a:xfrm>
          <a:prstGeom prst="rect">
            <a:avLst/>
          </a:prstGeom>
          <a:noFill/>
          <a:ln>
            <a:noFill/>
          </a:ln>
        </p:spPr>
      </p:pic>
      <p:pic>
        <p:nvPicPr>
          <p:cNvPr id="59" name="Google Shape;59;p13"/>
          <p:cNvPicPr preferRelativeResize="0"/>
          <p:nvPr/>
        </p:nvPicPr>
        <p:blipFill>
          <a:blip r:embed="rId5">
            <a:alphaModFix/>
          </a:blip>
          <a:stretch>
            <a:fillRect/>
          </a:stretch>
        </p:blipFill>
        <p:spPr>
          <a:xfrm>
            <a:off x="3813740" y="9332964"/>
            <a:ext cx="839703" cy="1058449"/>
          </a:xfrm>
          <a:prstGeom prst="rect">
            <a:avLst/>
          </a:prstGeom>
          <a:noFill/>
          <a:ln>
            <a:noFill/>
          </a:ln>
        </p:spPr>
      </p:pic>
      <p:pic>
        <p:nvPicPr>
          <p:cNvPr id="60" name="Google Shape;60;p13"/>
          <p:cNvPicPr preferRelativeResize="0"/>
          <p:nvPr/>
        </p:nvPicPr>
        <p:blipFill>
          <a:blip r:embed="rId6">
            <a:alphaModFix/>
          </a:blip>
          <a:stretch>
            <a:fillRect/>
          </a:stretch>
        </p:blipFill>
        <p:spPr>
          <a:xfrm>
            <a:off x="2553015" y="9477836"/>
            <a:ext cx="839700" cy="839660"/>
          </a:xfrm>
          <a:prstGeom prst="rect">
            <a:avLst/>
          </a:prstGeom>
          <a:noFill/>
          <a:ln>
            <a:noFill/>
          </a:ln>
        </p:spPr>
      </p:pic>
      <p:sp>
        <p:nvSpPr>
          <p:cNvPr id="61" name="Google Shape;61;p13"/>
          <p:cNvSpPr/>
          <p:nvPr/>
        </p:nvSpPr>
        <p:spPr>
          <a:xfrm flipH="1" rot="10800000">
            <a:off x="404425" y="-5926"/>
            <a:ext cx="6829500" cy="412800"/>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62" name="Google Shape;62;p13">
            <a:hlinkClick r:id="rId7"/>
          </p:cNvPr>
          <p:cNvSpPr txBox="1"/>
          <p:nvPr/>
        </p:nvSpPr>
        <p:spPr>
          <a:xfrm>
            <a:off x="2281802" y="8697575"/>
            <a:ext cx="30771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C9A4C9"/>
                </a:solidFill>
                <a:uFill>
                  <a:noFill/>
                </a:uFill>
                <a:latin typeface="Calibri"/>
                <a:ea typeface="Calibri"/>
                <a:cs typeface="Calibri"/>
                <a:sym typeface="Calibri"/>
                <a:hlinkClick r:id="rId8"/>
              </a:rPr>
              <a:t>EDITING FILE</a:t>
            </a:r>
            <a:endParaRPr b="1" sz="1800">
              <a:solidFill>
                <a:srgbClr val="C9A4C9"/>
              </a:solidFill>
              <a:latin typeface="Calibri"/>
              <a:ea typeface="Calibri"/>
              <a:cs typeface="Calibri"/>
              <a:sym typeface="Calibri"/>
            </a:endParaRPr>
          </a:p>
        </p:txBody>
      </p:sp>
      <p:sp>
        <p:nvSpPr>
          <p:cNvPr id="63" name="Google Shape;63;p13"/>
          <p:cNvSpPr/>
          <p:nvPr/>
        </p:nvSpPr>
        <p:spPr>
          <a:xfrm flipH="1" rot="10800000">
            <a:off x="1110100" y="7731632"/>
            <a:ext cx="5368500" cy="856200"/>
          </a:xfrm>
          <a:prstGeom prst="snip2SameRect">
            <a:avLst>
              <a:gd fmla="val 16667" name="adj1"/>
              <a:gd fmla="val 0" name="adj2"/>
            </a:avLst>
          </a:prstGeom>
          <a:noFill/>
          <a:ln cap="flat" cmpd="sng" w="9525">
            <a:solidFill>
              <a:srgbClr val="C9A4C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a:ea typeface="Exo"/>
              <a:cs typeface="Exo"/>
              <a:sym typeface="Exo"/>
            </a:endParaRPr>
          </a:p>
        </p:txBody>
      </p:sp>
      <p:sp>
        <p:nvSpPr>
          <p:cNvPr id="64" name="Google Shape;64;p13"/>
          <p:cNvSpPr txBox="1"/>
          <p:nvPr/>
        </p:nvSpPr>
        <p:spPr>
          <a:xfrm>
            <a:off x="3158988" y="7731634"/>
            <a:ext cx="13227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0000"/>
                </a:solidFill>
                <a:latin typeface="Calibri"/>
                <a:ea typeface="Calibri"/>
                <a:cs typeface="Calibri"/>
                <a:sym typeface="Calibri"/>
              </a:rPr>
              <a:t>Color index</a:t>
            </a:r>
            <a:endParaRPr b="1">
              <a:solidFill>
                <a:srgbClr val="434343"/>
              </a:solidFill>
              <a:latin typeface="Calibri"/>
              <a:ea typeface="Calibri"/>
              <a:cs typeface="Calibri"/>
              <a:sym typeface="Calibri"/>
            </a:endParaRPr>
          </a:p>
        </p:txBody>
      </p:sp>
      <p:sp>
        <p:nvSpPr>
          <p:cNvPr id="65" name="Google Shape;65;p13"/>
          <p:cNvSpPr/>
          <p:nvPr/>
        </p:nvSpPr>
        <p:spPr>
          <a:xfrm>
            <a:off x="1301594" y="7816967"/>
            <a:ext cx="1523700" cy="2727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CC0000"/>
              </a:buClr>
              <a:buSzPts val="1400"/>
              <a:buFont typeface="Calibri"/>
              <a:buChar char="●"/>
            </a:pPr>
            <a:r>
              <a:rPr b="1" lang="en-GB">
                <a:solidFill>
                  <a:srgbClr val="CC0000"/>
                </a:solidFill>
                <a:latin typeface="Calibri"/>
                <a:ea typeface="Calibri"/>
                <a:cs typeface="Calibri"/>
                <a:sym typeface="Calibri"/>
              </a:rPr>
              <a:t>Important</a:t>
            </a:r>
            <a:endParaRPr b="1">
              <a:solidFill>
                <a:srgbClr val="CC0000"/>
              </a:solidFill>
              <a:latin typeface="Calibri"/>
              <a:ea typeface="Calibri"/>
              <a:cs typeface="Calibri"/>
              <a:sym typeface="Calibri"/>
            </a:endParaRPr>
          </a:p>
        </p:txBody>
      </p:sp>
      <p:sp>
        <p:nvSpPr>
          <p:cNvPr id="66" name="Google Shape;66;p13"/>
          <p:cNvSpPr/>
          <p:nvPr/>
        </p:nvSpPr>
        <p:spPr>
          <a:xfrm>
            <a:off x="1301574" y="8191460"/>
            <a:ext cx="1857300" cy="2526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38761D"/>
              </a:buClr>
              <a:buSzPts val="1400"/>
              <a:buFont typeface="Calibri"/>
              <a:buChar char="●"/>
            </a:pPr>
            <a:r>
              <a:rPr b="1" lang="en-GB">
                <a:solidFill>
                  <a:srgbClr val="38761D"/>
                </a:solidFill>
                <a:latin typeface="Calibri"/>
                <a:ea typeface="Calibri"/>
                <a:cs typeface="Calibri"/>
                <a:sym typeface="Calibri"/>
              </a:rPr>
              <a:t>Doctors’ note</a:t>
            </a:r>
            <a:endParaRPr b="1">
              <a:solidFill>
                <a:srgbClr val="38761D"/>
              </a:solidFill>
              <a:latin typeface="Calibri"/>
              <a:ea typeface="Calibri"/>
              <a:cs typeface="Calibri"/>
              <a:sym typeface="Calibri"/>
            </a:endParaRPr>
          </a:p>
        </p:txBody>
      </p:sp>
      <p:sp>
        <p:nvSpPr>
          <p:cNvPr id="67" name="Google Shape;67;p13"/>
          <p:cNvSpPr/>
          <p:nvPr/>
        </p:nvSpPr>
        <p:spPr>
          <a:xfrm>
            <a:off x="4750176" y="7816957"/>
            <a:ext cx="1728300" cy="2727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1155CC"/>
              </a:buClr>
              <a:buSzPts val="1400"/>
              <a:buFont typeface="Calibri"/>
              <a:buChar char="●"/>
            </a:pPr>
            <a:r>
              <a:rPr b="1" lang="en-GB">
                <a:solidFill>
                  <a:srgbClr val="1155CC"/>
                </a:solidFill>
                <a:latin typeface="Calibri"/>
                <a:ea typeface="Calibri"/>
                <a:cs typeface="Calibri"/>
                <a:sym typeface="Calibri"/>
              </a:rPr>
              <a:t>Boys’ slides</a:t>
            </a:r>
            <a:endParaRPr b="1">
              <a:solidFill>
                <a:srgbClr val="1155CC"/>
              </a:solidFill>
              <a:latin typeface="Calibri"/>
              <a:ea typeface="Calibri"/>
              <a:cs typeface="Calibri"/>
              <a:sym typeface="Calibri"/>
            </a:endParaRPr>
          </a:p>
        </p:txBody>
      </p:sp>
      <p:sp>
        <p:nvSpPr>
          <p:cNvPr id="68" name="Google Shape;68;p13"/>
          <p:cNvSpPr/>
          <p:nvPr/>
        </p:nvSpPr>
        <p:spPr>
          <a:xfrm>
            <a:off x="4750181" y="8191467"/>
            <a:ext cx="1523700" cy="2727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A64D79"/>
              </a:buClr>
              <a:buSzPts val="1400"/>
              <a:buFont typeface="Calibri"/>
              <a:buChar char="●"/>
            </a:pPr>
            <a:r>
              <a:rPr b="1" lang="en-GB">
                <a:solidFill>
                  <a:srgbClr val="A64D79"/>
                </a:solidFill>
                <a:latin typeface="Calibri"/>
                <a:ea typeface="Calibri"/>
                <a:cs typeface="Calibri"/>
                <a:sym typeface="Calibri"/>
              </a:rPr>
              <a:t>Girls’ slides</a:t>
            </a:r>
            <a:endParaRPr b="1">
              <a:solidFill>
                <a:srgbClr val="A64D79"/>
              </a:solidFill>
              <a:latin typeface="Calibri"/>
              <a:ea typeface="Calibri"/>
              <a:cs typeface="Calibri"/>
              <a:sym typeface="Calibri"/>
            </a:endParaRPr>
          </a:p>
        </p:txBody>
      </p:sp>
      <p:sp>
        <p:nvSpPr>
          <p:cNvPr id="69" name="Google Shape;69;p13"/>
          <p:cNvSpPr/>
          <p:nvPr/>
        </p:nvSpPr>
        <p:spPr>
          <a:xfrm>
            <a:off x="3032913" y="8191467"/>
            <a:ext cx="1523700" cy="2727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999999"/>
              </a:buClr>
              <a:buSzPts val="1400"/>
              <a:buFont typeface="Calibri"/>
              <a:buChar char="●"/>
            </a:pPr>
            <a:r>
              <a:rPr b="1" lang="en-GB">
                <a:solidFill>
                  <a:srgbClr val="999999"/>
                </a:solidFill>
                <a:latin typeface="Calibri"/>
                <a:ea typeface="Calibri"/>
                <a:cs typeface="Calibri"/>
                <a:sym typeface="Calibri"/>
              </a:rPr>
              <a:t>Extra</a:t>
            </a:r>
            <a:endParaRPr b="1">
              <a:solidFill>
                <a:srgbClr val="999999"/>
              </a:solidFill>
              <a:latin typeface="Calibri"/>
              <a:ea typeface="Calibri"/>
              <a:cs typeface="Calibri"/>
              <a:sym typeface="Calibri"/>
            </a:endParaRPr>
          </a:p>
        </p:txBody>
      </p:sp>
      <p:pic>
        <p:nvPicPr>
          <p:cNvPr id="70" name="Google Shape;70;p13"/>
          <p:cNvPicPr preferRelativeResize="0"/>
          <p:nvPr/>
        </p:nvPicPr>
        <p:blipFill>
          <a:blip r:embed="rId9">
            <a:alphaModFix/>
          </a:blip>
          <a:stretch>
            <a:fillRect/>
          </a:stretch>
        </p:blipFill>
        <p:spPr>
          <a:xfrm>
            <a:off x="2423875" y="513012"/>
            <a:ext cx="2727700" cy="2727700"/>
          </a:xfrm>
          <a:prstGeom prst="rect">
            <a:avLst/>
          </a:prstGeom>
          <a:noFill/>
          <a:ln>
            <a:noFill/>
          </a:ln>
        </p:spPr>
      </p:pic>
      <p:sp>
        <p:nvSpPr>
          <p:cNvPr id="71" name="Google Shape;71;p13"/>
          <p:cNvSpPr/>
          <p:nvPr/>
        </p:nvSpPr>
        <p:spPr>
          <a:xfrm>
            <a:off x="3603500" y="1535058"/>
            <a:ext cx="839700" cy="856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 name="Google Shape;72;p13"/>
          <p:cNvPicPr preferRelativeResize="0"/>
          <p:nvPr/>
        </p:nvPicPr>
        <p:blipFill>
          <a:blip r:embed="rId10">
            <a:alphaModFix/>
          </a:blip>
          <a:stretch>
            <a:fillRect/>
          </a:stretch>
        </p:blipFill>
        <p:spPr>
          <a:xfrm flipH="1" rot="599488">
            <a:off x="3620756" y="1614050"/>
            <a:ext cx="994910" cy="966600"/>
          </a:xfrm>
          <a:prstGeom prst="rect">
            <a:avLst/>
          </a:prstGeom>
          <a:noFill/>
          <a:ln>
            <a:noFill/>
          </a:ln>
        </p:spPr>
      </p:pic>
      <p:sp>
        <p:nvSpPr>
          <p:cNvPr id="73" name="Google Shape;73;p13"/>
          <p:cNvSpPr txBox="1"/>
          <p:nvPr/>
        </p:nvSpPr>
        <p:spPr>
          <a:xfrm>
            <a:off x="1108700" y="5367475"/>
            <a:ext cx="5324700" cy="23139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Cabin"/>
              <a:buChar char="●"/>
            </a:pPr>
            <a:r>
              <a:rPr lang="en-GB" sz="1200">
                <a:latin typeface="Cabin"/>
                <a:ea typeface="Cabin"/>
                <a:cs typeface="Cabin"/>
                <a:sym typeface="Cabin"/>
              </a:rPr>
              <a:t>To recognize the different types of infant infections.</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 To know major </a:t>
            </a:r>
            <a:r>
              <a:rPr lang="en-GB" sz="1200">
                <a:latin typeface="Cabin"/>
                <a:ea typeface="Cabin"/>
                <a:cs typeface="Cabin"/>
                <a:sym typeface="Cabin"/>
              </a:rPr>
              <a:t>transplacentally</a:t>
            </a:r>
            <a:r>
              <a:rPr lang="en-GB" sz="1200">
                <a:latin typeface="Cabin"/>
                <a:ea typeface="Cabin"/>
                <a:cs typeface="Cabin"/>
                <a:sym typeface="Cabin"/>
              </a:rPr>
              <a:t> transmitted pathogens causing</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congenital infections .</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(Toxoplasma , TP ,ParvoV , VZV, Rubella V &amp; CMV.)</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To describe their structures.</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 To know their major epidemiology features.</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 To describe clinical manifestations of their congenital infections</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 To illustrate different laboratory diagnosis of maternal and</a:t>
            </a:r>
            <a:endParaRPr sz="1200">
              <a:latin typeface="Cabin"/>
              <a:ea typeface="Cabin"/>
              <a:cs typeface="Cabin"/>
              <a:sym typeface="Cabin"/>
            </a:endParaRPr>
          </a:p>
          <a:p>
            <a:pPr indent="0" lvl="0" marL="457200" rtl="0" algn="l">
              <a:spcBef>
                <a:spcPts val="0"/>
              </a:spcBef>
              <a:spcAft>
                <a:spcPts val="0"/>
              </a:spcAft>
              <a:buNone/>
            </a:pPr>
            <a:r>
              <a:rPr lang="en-GB" sz="1200">
                <a:latin typeface="Cabin"/>
                <a:ea typeface="Cabin"/>
                <a:cs typeface="Cabin"/>
                <a:sym typeface="Cabin"/>
              </a:rPr>
              <a:t>congenital infections.</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 To know their treatment and preventive measures.</a:t>
            </a:r>
            <a:endParaRPr sz="1200">
              <a:latin typeface="Cabin"/>
              <a:ea typeface="Cabin"/>
              <a:cs typeface="Cabin"/>
              <a:sym typeface="Cabin"/>
            </a:endParaRPr>
          </a:p>
        </p:txBody>
      </p:sp>
      <p:pic>
        <p:nvPicPr>
          <p:cNvPr id="74" name="Google Shape;74;p13"/>
          <p:cNvPicPr preferRelativeResize="0"/>
          <p:nvPr/>
        </p:nvPicPr>
        <p:blipFill>
          <a:blip r:embed="rId11">
            <a:alphaModFix/>
          </a:blip>
          <a:stretch>
            <a:fillRect/>
          </a:stretch>
        </p:blipFill>
        <p:spPr>
          <a:xfrm>
            <a:off x="1410988" y="9378900"/>
            <a:ext cx="966600" cy="966600"/>
          </a:xfrm>
          <a:prstGeom prst="rect">
            <a:avLst/>
          </a:prstGeom>
          <a:noFill/>
          <a:ln>
            <a:noFill/>
          </a:ln>
        </p:spPr>
      </p:pic>
      <p:sp>
        <p:nvSpPr>
          <p:cNvPr id="75" name="Google Shape;75;p13"/>
          <p:cNvSpPr txBox="1"/>
          <p:nvPr/>
        </p:nvSpPr>
        <p:spPr>
          <a:xfrm>
            <a:off x="243525" y="892900"/>
            <a:ext cx="1857300" cy="21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600">
                <a:solidFill>
                  <a:srgbClr val="CCCCCC"/>
                </a:solidFill>
              </a:rPr>
              <a:t>Part 2</a:t>
            </a:r>
            <a:endParaRPr sz="600">
              <a:solidFill>
                <a:srgbClr val="CCCCCC"/>
              </a:solidFill>
            </a:endParaRPr>
          </a:p>
          <a:p>
            <a:pPr indent="0" lvl="0" marL="0" rtl="0" algn="l">
              <a:spcBef>
                <a:spcPts val="0"/>
              </a:spcBef>
              <a:spcAft>
                <a:spcPts val="0"/>
              </a:spcAft>
              <a:buClr>
                <a:schemeClr val="dk1"/>
              </a:buClr>
              <a:buSzPts val="1100"/>
              <a:buFont typeface="Arial"/>
              <a:buNone/>
            </a:pPr>
            <a:r>
              <a:rPr lang="en-GB" sz="600">
                <a:solidFill>
                  <a:srgbClr val="CCCCCC"/>
                </a:solidFill>
              </a:rPr>
              <a:t>Today is the 18th of April 2020, the number of COVID-19 cases is still growing fast, even in our country the number reached 8,274 patients. I really </a:t>
            </a:r>
            <a:r>
              <a:rPr lang="en-GB" sz="600">
                <a:solidFill>
                  <a:srgbClr val="CCCCCC"/>
                </a:solidFill>
              </a:rPr>
              <a:t>hope</a:t>
            </a:r>
            <a:r>
              <a:rPr lang="en-GB" sz="600">
                <a:solidFill>
                  <a:srgbClr val="CCCCCC"/>
                </a:solidFill>
              </a:rPr>
              <a:t> this ends soon and people can go back to their normal lives. I have finished 7 tv series and 11 videogames, soon I will run out of content to entertain me during this pandemic, god I miss my friends, I’m starting to even forget their names, what about their faces you ask? Long forgotten, I don’t think I’ll recognize any of them if I saw them on the streets, that is if I </a:t>
            </a:r>
            <a:r>
              <a:rPr lang="en-GB" sz="600">
                <a:solidFill>
                  <a:srgbClr val="CCCCCC"/>
                </a:solidFill>
              </a:rPr>
              <a:t>ever</a:t>
            </a:r>
            <a:r>
              <a:rPr lang="en-GB" sz="600">
                <a:solidFill>
                  <a:srgbClr val="CCCCCC"/>
                </a:solidFill>
              </a:rPr>
              <a:t> get another chance to see them. What am I saying? I don’t even know, the lack of human interaction is driving me insane, writing these notes for no one to read is the only thing keeping me sane, barely that is. </a:t>
            </a:r>
            <a:endParaRPr sz="600">
              <a:solidFill>
                <a:srgbClr val="CCCCCC"/>
              </a:solidFill>
            </a:endParaRPr>
          </a:p>
          <a:p>
            <a:pPr indent="0" lvl="0" marL="0" rtl="0" algn="l">
              <a:spcBef>
                <a:spcPts val="0"/>
              </a:spcBef>
              <a:spcAft>
                <a:spcPts val="0"/>
              </a:spcAft>
              <a:buNone/>
            </a:pPr>
            <a:r>
              <a:rPr lang="en-GB" sz="600">
                <a:solidFill>
                  <a:srgbClr val="CCCCCC"/>
                </a:solidFill>
              </a:rPr>
              <a:t>Don’t mind this, it’s just the gibberish of a dying man, slowly losing his sanity.</a:t>
            </a:r>
            <a:endParaRPr sz="600">
              <a:solidFill>
                <a:srgbClr val="CCCCCC"/>
              </a:solidFill>
            </a:endParaRPr>
          </a:p>
          <a:p>
            <a:pPr indent="0" lvl="0" marL="0" rtl="0" algn="l">
              <a:spcBef>
                <a:spcPts val="0"/>
              </a:spcBef>
              <a:spcAft>
                <a:spcPts val="0"/>
              </a:spcAft>
              <a:buClr>
                <a:schemeClr val="dk1"/>
              </a:buClr>
              <a:buSzPts val="1100"/>
              <a:buFont typeface="Arial"/>
              <a:buNone/>
            </a:pPr>
            <a:r>
              <a:rPr lang="en-GB" sz="600">
                <a:solidFill>
                  <a:srgbClr val="CCCCCC"/>
                </a:solidFill>
              </a:rPr>
              <a:t>-A Worried Man.</a:t>
            </a:r>
            <a:endParaRPr sz="600">
              <a:solidFill>
                <a:srgbClr val="CCCCC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22"/>
          <p:cNvSpPr/>
          <p:nvPr/>
        </p:nvSpPr>
        <p:spPr>
          <a:xfrm flipH="1" rot="10800000">
            <a:off x="0" y="98646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308" name="Google Shape;308;p22"/>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309" name="Google Shape;309;p22"/>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310" name="Google Shape;310;p22"/>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9</a:t>
            </a:r>
            <a:endParaRPr b="1" sz="1800">
              <a:solidFill>
                <a:srgbClr val="FFFFFF"/>
              </a:solidFill>
              <a:latin typeface="Cabin"/>
              <a:ea typeface="Cabin"/>
              <a:cs typeface="Cabin"/>
              <a:sym typeface="Cabin"/>
            </a:endParaRPr>
          </a:p>
        </p:txBody>
      </p:sp>
      <p:cxnSp>
        <p:nvCxnSpPr>
          <p:cNvPr id="311" name="Google Shape;311;p22"/>
          <p:cNvCxnSpPr/>
          <p:nvPr/>
        </p:nvCxnSpPr>
        <p:spPr>
          <a:xfrm>
            <a:off x="412563" y="659325"/>
            <a:ext cx="6764400" cy="0"/>
          </a:xfrm>
          <a:prstGeom prst="straightConnector1">
            <a:avLst/>
          </a:prstGeom>
          <a:noFill/>
          <a:ln cap="flat" cmpd="sng" w="28575">
            <a:solidFill>
              <a:srgbClr val="4F2F4F"/>
            </a:solidFill>
            <a:prstDash val="solid"/>
            <a:round/>
            <a:headEnd len="med" w="med" type="oval"/>
            <a:tailEnd len="med" w="med" type="oval"/>
          </a:ln>
        </p:spPr>
      </p:cxnSp>
      <p:sp>
        <p:nvSpPr>
          <p:cNvPr id="312" name="Google Shape;312;p22"/>
          <p:cNvSpPr txBox="1"/>
          <p:nvPr/>
        </p:nvSpPr>
        <p:spPr>
          <a:xfrm>
            <a:off x="670263" y="72800"/>
            <a:ext cx="62490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4F2F4F"/>
                </a:solidFill>
                <a:latin typeface="Cabin"/>
                <a:ea typeface="Cabin"/>
                <a:cs typeface="Cabin"/>
                <a:sym typeface="Cabin"/>
              </a:rPr>
              <a:t>Microbiology of Gynecological examinations</a:t>
            </a:r>
            <a:endParaRPr b="1" sz="2400">
              <a:solidFill>
                <a:srgbClr val="4F2F4F"/>
              </a:solidFill>
              <a:latin typeface="Cabin"/>
              <a:ea typeface="Cabin"/>
              <a:cs typeface="Cabin"/>
              <a:sym typeface="Cabin"/>
            </a:endParaRPr>
          </a:p>
        </p:txBody>
      </p:sp>
      <p:sp>
        <p:nvSpPr>
          <p:cNvPr id="313" name="Google Shape;313;p22"/>
          <p:cNvSpPr txBox="1"/>
          <p:nvPr/>
        </p:nvSpPr>
        <p:spPr>
          <a:xfrm>
            <a:off x="75" y="9856875"/>
            <a:ext cx="7589400" cy="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b="1" sz="800">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1- we rarely do it , </a:t>
            </a:r>
            <a:r>
              <a:rPr lang="en-GB" sz="1000">
                <a:solidFill>
                  <a:srgbClr val="38761D"/>
                </a:solidFill>
                <a:latin typeface="Cabin"/>
                <a:ea typeface="Cabin"/>
                <a:cs typeface="Cabin"/>
                <a:sym typeface="Cabin"/>
              </a:rPr>
              <a:t>it's</a:t>
            </a:r>
            <a:r>
              <a:rPr lang="en-GB" sz="1000">
                <a:solidFill>
                  <a:srgbClr val="38761D"/>
                </a:solidFill>
                <a:latin typeface="Cabin"/>
                <a:ea typeface="Cabin"/>
                <a:cs typeface="Cabin"/>
                <a:sym typeface="Cabin"/>
              </a:rPr>
              <a:t> usually done in case of resistant candida infection</a:t>
            </a:r>
            <a:endParaRPr sz="1000">
              <a:solidFill>
                <a:srgbClr val="38761D"/>
              </a:solidFill>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2- easy and rapid way to diagnose </a:t>
            </a:r>
            <a:r>
              <a:rPr lang="en-GB" sz="1000">
                <a:solidFill>
                  <a:srgbClr val="38761D"/>
                </a:solidFill>
                <a:latin typeface="Cabin"/>
                <a:ea typeface="Cabin"/>
                <a:cs typeface="Cabin"/>
                <a:sym typeface="Cabin"/>
              </a:rPr>
              <a:t>yeasts, Trichomonas, and G. vaginalis .</a:t>
            </a:r>
            <a:endParaRPr sz="1000">
              <a:solidFill>
                <a:srgbClr val="38761D"/>
              </a:solidFill>
              <a:latin typeface="Cabin"/>
              <a:ea typeface="Cabin"/>
              <a:cs typeface="Cabin"/>
              <a:sym typeface="Cabin"/>
            </a:endParaRPr>
          </a:p>
          <a:p>
            <a:pPr indent="0" lvl="0" marL="0" rtl="0" algn="l">
              <a:spcBef>
                <a:spcPts val="0"/>
              </a:spcBef>
              <a:spcAft>
                <a:spcPts val="0"/>
              </a:spcAft>
              <a:buNone/>
            </a:pPr>
            <a:r>
              <a:t/>
            </a:r>
            <a:endParaRPr sz="1000">
              <a:solidFill>
                <a:srgbClr val="38761D"/>
              </a:solidFill>
              <a:latin typeface="Cabin"/>
              <a:ea typeface="Cabin"/>
              <a:cs typeface="Cabin"/>
              <a:sym typeface="Cabin"/>
            </a:endParaRPr>
          </a:p>
        </p:txBody>
      </p:sp>
      <p:graphicFrame>
        <p:nvGraphicFramePr>
          <p:cNvPr id="314" name="Google Shape;314;p22"/>
          <p:cNvGraphicFramePr/>
          <p:nvPr/>
        </p:nvGraphicFramePr>
        <p:xfrm>
          <a:off x="299150" y="916263"/>
          <a:ext cx="3000000" cy="3000000"/>
        </p:xfrm>
        <a:graphic>
          <a:graphicData uri="http://schemas.openxmlformats.org/drawingml/2006/table">
            <a:tbl>
              <a:tblPr>
                <a:noFill/>
                <a:tableStyleId>{2114A24C-320A-4E3C-838E-C12A3AC4BAA5}</a:tableStyleId>
              </a:tblPr>
              <a:tblGrid>
                <a:gridCol w="2206225"/>
                <a:gridCol w="4784975"/>
              </a:tblGrid>
              <a:tr h="539200">
                <a:tc gridSpan="2">
                  <a:txBody>
                    <a:bodyPr/>
                    <a:lstStyle/>
                    <a:p>
                      <a:pPr indent="0" lvl="0" marL="0" rtl="0" algn="ctr">
                        <a:spcBef>
                          <a:spcPts val="0"/>
                        </a:spcBef>
                        <a:spcAft>
                          <a:spcPts val="0"/>
                        </a:spcAft>
                        <a:buNone/>
                      </a:pPr>
                      <a:r>
                        <a:rPr b="1" lang="en-GB" sz="1800">
                          <a:solidFill>
                            <a:srgbClr val="EDE5ED"/>
                          </a:solidFill>
                          <a:latin typeface="Cabin"/>
                          <a:ea typeface="Cabin"/>
                          <a:cs typeface="Cabin"/>
                          <a:sym typeface="Cabin"/>
                        </a:rPr>
                        <a:t>Microbiology</a:t>
                      </a:r>
                      <a:r>
                        <a:rPr b="1" lang="en-GB" sz="1800">
                          <a:solidFill>
                            <a:srgbClr val="EDE5ED"/>
                          </a:solidFill>
                          <a:latin typeface="Cabin"/>
                          <a:ea typeface="Cabin"/>
                          <a:cs typeface="Cabin"/>
                          <a:sym typeface="Cabin"/>
                        </a:rPr>
                        <a:t> of Gynecological examinations</a:t>
                      </a:r>
                      <a:endParaRPr b="1" sz="1800">
                        <a:solidFill>
                          <a:srgbClr val="EDE5ED"/>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c hMerge="1"/>
              </a:tr>
              <a:tr h="539200">
                <a:tc gridSpan="2">
                  <a:txBody>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Specimens obtained during Gynecological examination</a:t>
                      </a:r>
                      <a:endParaRPr b="1" sz="1800">
                        <a:solidFill>
                          <a:srgbClr val="FFFFF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A183A1"/>
                    </a:solidFill>
                  </a:tcPr>
                </a:tc>
                <a:tc hMerge="1"/>
              </a:tr>
              <a:tr h="852425">
                <a:tc>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Vaginal secretion</a:t>
                      </a:r>
                      <a:endParaRPr b="1">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304800" lvl="0" marL="457200" marR="0" rtl="0" algn="l">
                        <a:lnSpc>
                          <a:spcPct val="100000"/>
                        </a:lnSpc>
                        <a:spcBef>
                          <a:spcPts val="0"/>
                        </a:spcBef>
                        <a:spcAft>
                          <a:spcPts val="0"/>
                        </a:spcAft>
                        <a:buSzPts val="1200"/>
                        <a:buFont typeface="Cabin"/>
                        <a:buChar char="●"/>
                      </a:pPr>
                      <a:r>
                        <a:rPr lang="en-GB" sz="1200">
                          <a:latin typeface="Cabin"/>
                          <a:ea typeface="Cabin"/>
                          <a:cs typeface="Cabin"/>
                          <a:sym typeface="Cabin"/>
                        </a:rPr>
                        <a:t>PH.</a:t>
                      </a:r>
                      <a:endParaRPr sz="1200">
                        <a:latin typeface="Cabin"/>
                        <a:ea typeface="Cabin"/>
                        <a:cs typeface="Cabin"/>
                        <a:sym typeface="Cabin"/>
                      </a:endParaRPr>
                    </a:p>
                    <a:p>
                      <a:pPr indent="-304800" lvl="0" marL="457200" marR="0" rtl="0" algn="l">
                        <a:lnSpc>
                          <a:spcPct val="100000"/>
                        </a:lnSpc>
                        <a:spcBef>
                          <a:spcPts val="0"/>
                        </a:spcBef>
                        <a:spcAft>
                          <a:spcPts val="0"/>
                        </a:spcAft>
                        <a:buSzPts val="1200"/>
                        <a:buFont typeface="Cabin"/>
                        <a:buChar char="●"/>
                      </a:pPr>
                      <a:r>
                        <a:rPr lang="en-GB" sz="1200">
                          <a:latin typeface="Cabin"/>
                          <a:ea typeface="Cabin"/>
                          <a:cs typeface="Cabin"/>
                          <a:sym typeface="Cabin"/>
                        </a:rPr>
                        <a:t>Saline wet preparation.</a:t>
                      </a:r>
                      <a:endParaRPr sz="1200">
                        <a:latin typeface="Cabin"/>
                        <a:ea typeface="Cabin"/>
                        <a:cs typeface="Cabin"/>
                        <a:sym typeface="Cabin"/>
                      </a:endParaRPr>
                    </a:p>
                    <a:p>
                      <a:pPr indent="-304800" lvl="0" marL="457200" marR="0" rtl="0" algn="l">
                        <a:lnSpc>
                          <a:spcPct val="100000"/>
                        </a:lnSpc>
                        <a:spcBef>
                          <a:spcPts val="0"/>
                        </a:spcBef>
                        <a:spcAft>
                          <a:spcPts val="0"/>
                        </a:spcAft>
                        <a:buSzPts val="1200"/>
                        <a:buFont typeface="Cabin"/>
                        <a:buChar char="●"/>
                      </a:pPr>
                      <a:r>
                        <a:rPr lang="en-GB" sz="1200">
                          <a:latin typeface="Cabin"/>
                          <a:ea typeface="Cabin"/>
                          <a:cs typeface="Cabin"/>
                          <a:sym typeface="Cabin"/>
                        </a:rPr>
                        <a:t>KOH wet preparation.</a:t>
                      </a:r>
                      <a:endParaRPr sz="1200">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707025">
                <a:tc>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Cervical cultural and non cultural</a:t>
                      </a:r>
                      <a:r>
                        <a:rPr b="1" baseline="30000" lang="en-GB">
                          <a:solidFill>
                            <a:srgbClr val="4F2F4F"/>
                          </a:solidFill>
                          <a:latin typeface="Cabin"/>
                          <a:ea typeface="Cabin"/>
                          <a:cs typeface="Cabin"/>
                          <a:sym typeface="Cabin"/>
                        </a:rPr>
                        <a:t>1</a:t>
                      </a:r>
                      <a:endParaRPr b="1" baseline="30000">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304800" lvl="0" marL="457200" marR="0" rtl="0" algn="l">
                        <a:lnSpc>
                          <a:spcPct val="100000"/>
                        </a:lnSpc>
                        <a:spcBef>
                          <a:spcPts val="0"/>
                        </a:spcBef>
                        <a:spcAft>
                          <a:spcPts val="0"/>
                        </a:spcAft>
                        <a:buSzPts val="1200"/>
                        <a:buFont typeface="Cabin"/>
                        <a:buChar char="●"/>
                      </a:pPr>
                      <a:r>
                        <a:rPr lang="en-GB" sz="1200">
                          <a:latin typeface="Cabin"/>
                          <a:ea typeface="Cabin"/>
                          <a:cs typeface="Cabin"/>
                          <a:sym typeface="Cabin"/>
                        </a:rPr>
                        <a:t>GC.</a:t>
                      </a:r>
                      <a:endParaRPr sz="1200">
                        <a:latin typeface="Cabin"/>
                        <a:ea typeface="Cabin"/>
                        <a:cs typeface="Cabin"/>
                        <a:sym typeface="Cabin"/>
                      </a:endParaRPr>
                    </a:p>
                    <a:p>
                      <a:pPr indent="-304800" lvl="0" marL="457200" marR="0" rtl="0" algn="l">
                        <a:lnSpc>
                          <a:spcPct val="100000"/>
                        </a:lnSpc>
                        <a:spcBef>
                          <a:spcPts val="0"/>
                        </a:spcBef>
                        <a:spcAft>
                          <a:spcPts val="0"/>
                        </a:spcAft>
                        <a:buSzPts val="1200"/>
                        <a:buFont typeface="Cabin"/>
                        <a:buChar char="●"/>
                      </a:pPr>
                      <a:r>
                        <a:rPr lang="en-GB" sz="1200">
                          <a:latin typeface="Cabin"/>
                          <a:ea typeface="Cabin"/>
                          <a:cs typeface="Cabin"/>
                          <a:sym typeface="Cabin"/>
                        </a:rPr>
                        <a:t>C.trachomatis.</a:t>
                      </a:r>
                      <a:endParaRPr sz="1200">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639875">
                <a:tc>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Vaginal culture</a:t>
                      </a:r>
                      <a:endParaRPr b="1">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Candida.</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Trichomonas vaginalis.</a:t>
                      </a:r>
                      <a:endParaRPr sz="1200">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542975">
                <a:tc gridSpan="2">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Cervical cytological examination if not documented within previous 12 months</a:t>
                      </a:r>
                      <a:endParaRPr b="1">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hMerge="1"/>
              </a:tr>
              <a:tr h="542975">
                <a:tc gridSpan="2">
                  <a:txBody>
                    <a:bodyPr/>
                    <a:lstStyle/>
                    <a:p>
                      <a:pPr indent="0" lvl="0" marL="0" marR="0" rtl="0" algn="ctr">
                        <a:lnSpc>
                          <a:spcPct val="100000"/>
                        </a:lnSpc>
                        <a:spcBef>
                          <a:spcPts val="0"/>
                        </a:spcBef>
                        <a:spcAft>
                          <a:spcPts val="0"/>
                        </a:spcAft>
                        <a:buNone/>
                      </a:pPr>
                      <a:r>
                        <a:rPr b="1" lang="en-GB" sz="1800">
                          <a:solidFill>
                            <a:srgbClr val="FFFFFF"/>
                          </a:solidFill>
                          <a:latin typeface="Cabin"/>
                          <a:ea typeface="Cabin"/>
                          <a:cs typeface="Cabin"/>
                          <a:sym typeface="Cabin"/>
                        </a:rPr>
                        <a:t>Specific Tests</a:t>
                      </a:r>
                      <a:endParaRPr b="1" sz="1800">
                        <a:solidFill>
                          <a:srgbClr val="FFFFF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A183A1"/>
                    </a:solidFill>
                  </a:tcPr>
                </a:tc>
                <a:tc hMerge="1"/>
              </a:tr>
              <a:tr h="460900">
                <a:tc gridSpan="2">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Routine Bacterial Cultures </a:t>
                      </a:r>
                      <a:r>
                        <a:rPr b="1" lang="en-GB">
                          <a:solidFill>
                            <a:srgbClr val="4F2F4F"/>
                          </a:solidFill>
                          <a:latin typeface="Cabin"/>
                          <a:ea typeface="Cabin"/>
                          <a:cs typeface="Cabin"/>
                          <a:sym typeface="Cabin"/>
                        </a:rPr>
                        <a:t>ARE NOT HELPFUL</a:t>
                      </a:r>
                      <a:endParaRPr b="1">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hMerge="1"/>
              </a:tr>
              <a:tr h="617525">
                <a:tc rowSpan="2">
                  <a:txBody>
                    <a:bodyPr/>
                    <a:lstStyle/>
                    <a:p>
                      <a:pPr indent="0" lvl="0" marL="0" rtl="0" algn="ctr">
                        <a:spcBef>
                          <a:spcPts val="0"/>
                        </a:spcBef>
                        <a:spcAft>
                          <a:spcPts val="0"/>
                        </a:spcAft>
                        <a:buNone/>
                      </a:pPr>
                      <a:r>
                        <a:rPr b="1" lang="en-GB">
                          <a:solidFill>
                            <a:srgbClr val="CC0000"/>
                          </a:solidFill>
                          <a:latin typeface="Cabin"/>
                          <a:ea typeface="Cabin"/>
                          <a:cs typeface="Cabin"/>
                          <a:sym typeface="Cabin"/>
                        </a:rPr>
                        <a:t>Wet mount</a:t>
                      </a:r>
                      <a:endParaRPr b="1">
                        <a:solidFill>
                          <a:srgbClr val="CC0000"/>
                        </a:solidFill>
                        <a:latin typeface="Cabin"/>
                        <a:ea typeface="Cabin"/>
                        <a:cs typeface="Cabin"/>
                        <a:sym typeface="Cabin"/>
                      </a:endParaRPr>
                    </a:p>
                    <a:p>
                      <a:pPr indent="0" lvl="0" marL="0" rtl="0" algn="ctr">
                        <a:spcBef>
                          <a:spcPts val="0"/>
                        </a:spcBef>
                        <a:spcAft>
                          <a:spcPts val="0"/>
                        </a:spcAft>
                        <a:buNone/>
                      </a:pPr>
                      <a:r>
                        <a:rPr b="1" lang="en-GB" sz="1200">
                          <a:solidFill>
                            <a:srgbClr val="4F2F4F"/>
                          </a:solidFill>
                          <a:latin typeface="Cabin"/>
                          <a:ea typeface="Cabin"/>
                          <a:cs typeface="Cabin"/>
                          <a:sym typeface="Cabin"/>
                        </a:rPr>
                        <a:t>(60% sensitive for Trichomoniasis &amp; BV)</a:t>
                      </a:r>
                      <a:endParaRPr b="1" sz="1200">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0" lvl="0" marL="0" rtl="0" algn="l">
                        <a:spcBef>
                          <a:spcPts val="0"/>
                        </a:spcBef>
                        <a:spcAft>
                          <a:spcPts val="0"/>
                        </a:spcAft>
                        <a:buNone/>
                      </a:pPr>
                      <a:r>
                        <a:rPr b="1" lang="en-GB" sz="1100">
                          <a:solidFill>
                            <a:schemeClr val="dk1"/>
                          </a:solidFill>
                          <a:latin typeface="Cabin"/>
                          <a:ea typeface="Cabin"/>
                          <a:cs typeface="Cabin"/>
                          <a:sym typeface="Cabin"/>
                        </a:rPr>
                        <a:t>Wet mount with yeast &amp; Trichomonas cultures: </a:t>
                      </a:r>
                      <a:endParaRPr b="1" sz="1100">
                        <a:solidFill>
                          <a:schemeClr val="dk1"/>
                        </a:solidFill>
                        <a:latin typeface="Cabin"/>
                        <a:ea typeface="Cabin"/>
                        <a:cs typeface="Cabin"/>
                        <a:sym typeface="Cabin"/>
                      </a:endParaRPr>
                    </a:p>
                    <a:p>
                      <a:pPr indent="0" lvl="0" marL="0" rtl="0" algn="l">
                        <a:spcBef>
                          <a:spcPts val="0"/>
                        </a:spcBef>
                        <a:spcAft>
                          <a:spcPts val="0"/>
                        </a:spcAft>
                        <a:buNone/>
                      </a:pPr>
                      <a:r>
                        <a:rPr lang="en-GB" sz="1100">
                          <a:solidFill>
                            <a:schemeClr val="dk1"/>
                          </a:solidFill>
                          <a:latin typeface="Cabin"/>
                          <a:ea typeface="Cabin"/>
                          <a:cs typeface="Cabin"/>
                          <a:sym typeface="Cabin"/>
                        </a:rPr>
                        <a:t>Recommended tests to diagnose vaginitis.</a:t>
                      </a:r>
                      <a:endParaRPr sz="1100">
                        <a:solidFill>
                          <a:schemeClr val="dk1"/>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617525">
                <a:tc vMerge="1"/>
                <a:tc>
                  <a:txBody>
                    <a:bodyPr/>
                    <a:lstStyle/>
                    <a:p>
                      <a:pPr indent="0" lvl="0" marL="0" rtl="0" algn="l">
                        <a:spcBef>
                          <a:spcPts val="0"/>
                        </a:spcBef>
                        <a:spcAft>
                          <a:spcPts val="0"/>
                        </a:spcAft>
                        <a:buClr>
                          <a:schemeClr val="dk1"/>
                        </a:buClr>
                        <a:buSzPts val="1100"/>
                        <a:buFont typeface="Arial"/>
                        <a:buNone/>
                      </a:pPr>
                      <a:r>
                        <a:rPr b="1" lang="en-GB" sz="1100">
                          <a:solidFill>
                            <a:schemeClr val="dk1"/>
                          </a:solidFill>
                          <a:latin typeface="Cabin"/>
                          <a:ea typeface="Cabin"/>
                          <a:cs typeface="Cabin"/>
                          <a:sym typeface="Cabin"/>
                        </a:rPr>
                        <a:t>Wet mount, without yeast or Trichomonas cultures:</a:t>
                      </a:r>
                      <a:endParaRPr b="1" sz="1100">
                        <a:solidFill>
                          <a:schemeClr val="dk1"/>
                        </a:solidFill>
                        <a:latin typeface="Cabin"/>
                        <a:ea typeface="Cabin"/>
                        <a:cs typeface="Cabin"/>
                        <a:sym typeface="Cabin"/>
                      </a:endParaRPr>
                    </a:p>
                    <a:p>
                      <a:pPr indent="0" lvl="0" marL="0" rtl="0" algn="l">
                        <a:spcBef>
                          <a:spcPts val="0"/>
                        </a:spcBef>
                        <a:spcAft>
                          <a:spcPts val="0"/>
                        </a:spcAft>
                        <a:buNone/>
                      </a:pPr>
                      <a:r>
                        <a:rPr lang="en-GB" sz="1100">
                          <a:solidFill>
                            <a:schemeClr val="dk1"/>
                          </a:solidFill>
                          <a:latin typeface="Cabin"/>
                          <a:ea typeface="Cabin"/>
                          <a:cs typeface="Cabin"/>
                          <a:sym typeface="Cabin"/>
                        </a:rPr>
                        <a:t>50% of either of these agents of vaginitis will be missed.</a:t>
                      </a:r>
                      <a:endParaRPr sz="1100">
                        <a:solidFill>
                          <a:schemeClr val="dk1"/>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542975">
                <a:tc>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(KOH) "Whiff test”</a:t>
                      </a:r>
                      <a:endParaRPr b="1">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0" lvl="0" marL="0" rtl="0" algn="l">
                        <a:spcBef>
                          <a:spcPts val="0"/>
                        </a:spcBef>
                        <a:spcAft>
                          <a:spcPts val="0"/>
                        </a:spcAft>
                        <a:buNone/>
                      </a:pPr>
                      <a:r>
                        <a:rPr lang="en-GB" sz="1100">
                          <a:solidFill>
                            <a:schemeClr val="dk1"/>
                          </a:solidFill>
                          <a:latin typeface="Cabin"/>
                          <a:ea typeface="Cabin"/>
                          <a:cs typeface="Cabin"/>
                          <a:sym typeface="Cabin"/>
                        </a:rPr>
                        <a:t>Presence of abnormal or foul odor.</a:t>
                      </a:r>
                      <a:endParaRPr sz="1100">
                        <a:solidFill>
                          <a:schemeClr val="dk1"/>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673450">
                <a:tc>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Gram stain</a:t>
                      </a:r>
                      <a:endParaRPr b="1">
                        <a:solidFill>
                          <a:srgbClr val="4F2F4F"/>
                        </a:solidFill>
                        <a:latin typeface="Cabin"/>
                        <a:ea typeface="Cabin"/>
                        <a:cs typeface="Cabin"/>
                        <a:sym typeface="Cabin"/>
                      </a:endParaRPr>
                    </a:p>
                    <a:p>
                      <a:pPr indent="0" lvl="0" marL="0" rtl="0" algn="ctr">
                        <a:spcBef>
                          <a:spcPts val="0"/>
                        </a:spcBef>
                        <a:spcAft>
                          <a:spcPts val="0"/>
                        </a:spcAft>
                        <a:buNone/>
                      </a:pPr>
                      <a:r>
                        <a:rPr b="1" lang="en-GB" sz="1200">
                          <a:solidFill>
                            <a:srgbClr val="4F2F4F"/>
                          </a:solidFill>
                          <a:latin typeface="Cabin"/>
                          <a:ea typeface="Cabin"/>
                          <a:cs typeface="Cabin"/>
                          <a:sym typeface="Cabin"/>
                        </a:rPr>
                        <a:t>(Using the Nugent scoring)</a:t>
                      </a:r>
                      <a:endParaRPr b="1" sz="1200">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0" lvl="0" marL="0" rtl="0" algn="l">
                        <a:spcBef>
                          <a:spcPts val="0"/>
                        </a:spcBef>
                        <a:spcAft>
                          <a:spcPts val="0"/>
                        </a:spcAft>
                        <a:buNone/>
                      </a:pPr>
                      <a:r>
                        <a:rPr lang="en-GB" sz="1100">
                          <a:solidFill>
                            <a:schemeClr val="dk1"/>
                          </a:solidFill>
                          <a:latin typeface="Cabin"/>
                          <a:ea typeface="Cabin"/>
                          <a:cs typeface="Cabin"/>
                          <a:sym typeface="Cabin"/>
                        </a:rPr>
                        <a:t>Useful to diagnose BV.</a:t>
                      </a:r>
                      <a:endParaRPr sz="1100">
                        <a:solidFill>
                          <a:schemeClr val="dk1"/>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GB" sz="1300">
                          <a:solidFill>
                            <a:srgbClr val="4F2F4F"/>
                          </a:solidFill>
                          <a:latin typeface="Cabin"/>
                          <a:ea typeface="Cabin"/>
                          <a:cs typeface="Cabin"/>
                          <a:sym typeface="Cabin"/>
                        </a:rPr>
                        <a:t>Sensitive DNA probe assay</a:t>
                      </a:r>
                      <a:r>
                        <a:rPr b="1" baseline="30000" lang="en-GB" sz="1300">
                          <a:solidFill>
                            <a:srgbClr val="4F2F4F"/>
                          </a:solidFill>
                          <a:latin typeface="Cabin"/>
                          <a:ea typeface="Cabin"/>
                          <a:cs typeface="Cabin"/>
                          <a:sym typeface="Cabin"/>
                        </a:rPr>
                        <a:t>2</a:t>
                      </a:r>
                      <a:endParaRPr b="1" baseline="30000" sz="1300">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0" lvl="0" marL="0" rtl="0" algn="l">
                        <a:spcBef>
                          <a:spcPts val="0"/>
                        </a:spcBef>
                        <a:spcAft>
                          <a:spcPts val="0"/>
                        </a:spcAft>
                        <a:buNone/>
                      </a:pPr>
                      <a:r>
                        <a:rPr lang="en-GB" sz="1100">
                          <a:solidFill>
                            <a:schemeClr val="dk1"/>
                          </a:solidFill>
                          <a:latin typeface="Cabin"/>
                          <a:ea typeface="Cabin"/>
                          <a:cs typeface="Cabin"/>
                          <a:sym typeface="Cabin"/>
                        </a:rPr>
                        <a:t>Combines the detection of yeasts, Trichomonas, and G. vaginalis as a marker for BV.</a:t>
                      </a:r>
                      <a:endParaRPr sz="1100">
                        <a:solidFill>
                          <a:schemeClr val="dk1"/>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23"/>
          <p:cNvSpPr/>
          <p:nvPr/>
        </p:nvSpPr>
        <p:spPr>
          <a:xfrm flipH="1" rot="10800000">
            <a:off x="0" y="98646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320" name="Google Shape;320;p23"/>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321" name="Google Shape;321;p23"/>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322" name="Google Shape;322;p23"/>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10</a:t>
            </a:r>
            <a:endParaRPr b="1" sz="1800">
              <a:solidFill>
                <a:srgbClr val="FFFFFF"/>
              </a:solidFill>
              <a:latin typeface="Cabin"/>
              <a:ea typeface="Cabin"/>
              <a:cs typeface="Cabin"/>
              <a:sym typeface="Cabin"/>
            </a:endParaRPr>
          </a:p>
        </p:txBody>
      </p:sp>
      <p:cxnSp>
        <p:nvCxnSpPr>
          <p:cNvPr id="323" name="Google Shape;323;p23"/>
          <p:cNvCxnSpPr/>
          <p:nvPr/>
        </p:nvCxnSpPr>
        <p:spPr>
          <a:xfrm>
            <a:off x="412563" y="659325"/>
            <a:ext cx="6764400" cy="0"/>
          </a:xfrm>
          <a:prstGeom prst="straightConnector1">
            <a:avLst/>
          </a:prstGeom>
          <a:noFill/>
          <a:ln cap="flat" cmpd="sng" w="28575">
            <a:solidFill>
              <a:srgbClr val="4F2F4F"/>
            </a:solidFill>
            <a:prstDash val="solid"/>
            <a:round/>
            <a:headEnd len="med" w="med" type="oval"/>
            <a:tailEnd len="med" w="med" type="oval"/>
          </a:ln>
        </p:spPr>
      </p:cxnSp>
      <p:sp>
        <p:nvSpPr>
          <p:cNvPr id="324" name="Google Shape;324;p23"/>
          <p:cNvSpPr txBox="1"/>
          <p:nvPr/>
        </p:nvSpPr>
        <p:spPr>
          <a:xfrm>
            <a:off x="670263" y="72800"/>
            <a:ext cx="62490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4F2F4F"/>
                </a:solidFill>
                <a:latin typeface="Cabin"/>
                <a:ea typeface="Cabin"/>
                <a:cs typeface="Cabin"/>
                <a:sym typeface="Cabin"/>
              </a:rPr>
              <a:t>Summary from dr.khalifa</a:t>
            </a:r>
            <a:endParaRPr b="1" sz="2400">
              <a:solidFill>
                <a:srgbClr val="4F2F4F"/>
              </a:solidFill>
              <a:latin typeface="Cabin"/>
              <a:ea typeface="Cabin"/>
              <a:cs typeface="Cabin"/>
              <a:sym typeface="Cabin"/>
            </a:endParaRPr>
          </a:p>
        </p:txBody>
      </p:sp>
      <p:sp>
        <p:nvSpPr>
          <p:cNvPr id="325" name="Google Shape;325;p23"/>
          <p:cNvSpPr txBox="1"/>
          <p:nvPr/>
        </p:nvSpPr>
        <p:spPr>
          <a:xfrm>
            <a:off x="75" y="9856875"/>
            <a:ext cx="7589400" cy="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b="1" sz="800">
              <a:latin typeface="Cabin"/>
              <a:ea typeface="Cabin"/>
              <a:cs typeface="Cabin"/>
              <a:sym typeface="Cabin"/>
            </a:endParaRPr>
          </a:p>
          <a:p>
            <a:pPr indent="0" lvl="0" marL="0" rtl="0" algn="l">
              <a:spcBef>
                <a:spcPts val="0"/>
              </a:spcBef>
              <a:spcAft>
                <a:spcPts val="0"/>
              </a:spcAft>
              <a:buNone/>
            </a:pPr>
            <a:r>
              <a:rPr b="1" lang="en-GB" sz="900">
                <a:solidFill>
                  <a:srgbClr val="999999"/>
                </a:solidFill>
                <a:latin typeface="Cabin"/>
                <a:ea typeface="Cabin"/>
                <a:cs typeface="Cabin"/>
                <a:sym typeface="Cabin"/>
              </a:rPr>
              <a:t>1</a:t>
            </a:r>
            <a:r>
              <a:rPr b="1" lang="en-GB" sz="900">
                <a:solidFill>
                  <a:srgbClr val="999999"/>
                </a:solidFill>
                <a:latin typeface="Cabin"/>
                <a:ea typeface="Cabin"/>
                <a:cs typeface="Cabin"/>
                <a:sym typeface="Cabin"/>
              </a:rPr>
              <a:t>- </a:t>
            </a:r>
            <a:r>
              <a:rPr lang="en-GB" sz="900">
                <a:solidFill>
                  <a:srgbClr val="999999"/>
                </a:solidFill>
                <a:latin typeface="Cabin"/>
                <a:ea typeface="Cabin"/>
                <a:cs typeface="Cabin"/>
                <a:sym typeface="Cabin"/>
              </a:rPr>
              <a:t>Sample of vaginal secretions are placed in a test tube with 10% KOH.</a:t>
            </a:r>
            <a:endParaRPr sz="900">
              <a:solidFill>
                <a:srgbClr val="999999"/>
              </a:solidFill>
              <a:latin typeface="Cabin"/>
              <a:ea typeface="Cabin"/>
              <a:cs typeface="Cabin"/>
              <a:sym typeface="Cabin"/>
            </a:endParaRPr>
          </a:p>
          <a:p>
            <a:pPr indent="0" lvl="0" marL="0" rtl="0" algn="just">
              <a:lnSpc>
                <a:spcPct val="115000"/>
              </a:lnSpc>
              <a:spcBef>
                <a:spcPts val="0"/>
              </a:spcBef>
              <a:spcAft>
                <a:spcPts val="0"/>
              </a:spcAft>
              <a:buClr>
                <a:schemeClr val="dk1"/>
              </a:buClr>
              <a:buSzPts val="1100"/>
              <a:buFont typeface="Arial"/>
              <a:buNone/>
            </a:pPr>
            <a:r>
              <a:rPr lang="en-GB" sz="900">
                <a:solidFill>
                  <a:srgbClr val="999999"/>
                </a:solidFill>
                <a:latin typeface="Cabin"/>
                <a:ea typeface="Cabin"/>
                <a:cs typeface="Cabin"/>
                <a:sym typeface="Cabin"/>
              </a:rPr>
              <a:t>KOH alkalizes amines produced by anaerobic bacteria-results in a sharp "fishy odor"</a:t>
            </a:r>
            <a:endParaRPr sz="900">
              <a:solidFill>
                <a:srgbClr val="999999"/>
              </a:solidFill>
              <a:latin typeface="Cabin"/>
              <a:ea typeface="Cabin"/>
              <a:cs typeface="Cabin"/>
              <a:sym typeface="Cabin"/>
            </a:endParaRPr>
          </a:p>
          <a:p>
            <a:pPr indent="0" lvl="0" marL="0" rtl="0" algn="l">
              <a:lnSpc>
                <a:spcPct val="100000"/>
              </a:lnSpc>
              <a:spcBef>
                <a:spcPts val="0"/>
              </a:spcBef>
              <a:spcAft>
                <a:spcPts val="0"/>
              </a:spcAft>
              <a:buClr>
                <a:schemeClr val="dk1"/>
              </a:buClr>
              <a:buSzPts val="1100"/>
              <a:buFont typeface="Arial"/>
              <a:buNone/>
            </a:pPr>
            <a:r>
              <a:rPr lang="en-GB" sz="900">
                <a:solidFill>
                  <a:srgbClr val="999999"/>
                </a:solidFill>
                <a:latin typeface="Cabin"/>
                <a:ea typeface="Cabin"/>
                <a:cs typeface="Cabin"/>
                <a:sym typeface="Cabin"/>
              </a:rPr>
              <a:t>2- </a:t>
            </a:r>
            <a:r>
              <a:rPr lang="en-GB" sz="900">
                <a:solidFill>
                  <a:srgbClr val="999999"/>
                </a:solidFill>
                <a:highlight>
                  <a:srgbClr val="FFFFFF"/>
                </a:highlight>
                <a:latin typeface="Cabin"/>
                <a:ea typeface="Cabin"/>
                <a:cs typeface="Cabin"/>
                <a:sym typeface="Cabin"/>
              </a:rPr>
              <a:t>a technique for identifying a segment of DNA, using a known sequence of nucleotide bases from a DNA strand to detect a complementary sequence in the sample by means of base pairing.</a:t>
            </a:r>
            <a:endParaRPr sz="900">
              <a:solidFill>
                <a:srgbClr val="999999"/>
              </a:solidFill>
              <a:latin typeface="Cabin"/>
              <a:ea typeface="Cabin"/>
              <a:cs typeface="Cabin"/>
              <a:sym typeface="Cabin"/>
            </a:endParaRPr>
          </a:p>
          <a:p>
            <a:pPr indent="0" lvl="0" marL="0" rtl="0" algn="l">
              <a:spcBef>
                <a:spcPts val="0"/>
              </a:spcBef>
              <a:spcAft>
                <a:spcPts val="0"/>
              </a:spcAft>
              <a:buNone/>
            </a:pPr>
            <a:r>
              <a:t/>
            </a:r>
            <a:endParaRPr b="1" sz="1000">
              <a:latin typeface="Cabin"/>
              <a:ea typeface="Cabin"/>
              <a:cs typeface="Cabin"/>
              <a:sym typeface="Cabin"/>
            </a:endParaRPr>
          </a:p>
        </p:txBody>
      </p:sp>
      <p:graphicFrame>
        <p:nvGraphicFramePr>
          <p:cNvPr id="326" name="Google Shape;326;p23"/>
          <p:cNvGraphicFramePr/>
          <p:nvPr/>
        </p:nvGraphicFramePr>
        <p:xfrm>
          <a:off x="196288" y="1179288"/>
          <a:ext cx="3000000" cy="3000000"/>
        </p:xfrm>
        <a:graphic>
          <a:graphicData uri="http://schemas.openxmlformats.org/drawingml/2006/table">
            <a:tbl>
              <a:tblPr>
                <a:noFill/>
                <a:tableStyleId>{2114A24C-320A-4E3C-838E-C12A3AC4BAA5}</a:tableStyleId>
              </a:tblPr>
              <a:tblGrid>
                <a:gridCol w="899600"/>
                <a:gridCol w="482550"/>
                <a:gridCol w="1259125"/>
                <a:gridCol w="583250"/>
                <a:gridCol w="1072175"/>
                <a:gridCol w="885225"/>
                <a:gridCol w="1014625"/>
                <a:gridCol w="1000250"/>
              </a:tblGrid>
              <a:tr h="683025">
                <a:tc>
                  <a:txBody>
                    <a:bodyPr/>
                    <a:lstStyle/>
                    <a:p>
                      <a:pPr indent="0" lvl="0" marL="0" rtl="0" algn="l">
                        <a:spcBef>
                          <a:spcPts val="0"/>
                        </a:spcBef>
                        <a:spcAft>
                          <a:spcPts val="0"/>
                        </a:spcAft>
                        <a:buNone/>
                      </a:pPr>
                      <a:r>
                        <a:t/>
                      </a:r>
                      <a:endParaRPr sz="1000">
                        <a:solidFill>
                          <a:srgbClr val="FFFFFF"/>
                        </a:solidFill>
                        <a:latin typeface="Cabin"/>
                        <a:ea typeface="Cabin"/>
                        <a:cs typeface="Cabin"/>
                        <a:sym typeface="Cabin"/>
                      </a:endParaRPr>
                    </a:p>
                  </a:txBody>
                  <a:tcPr marT="91425" marB="91425" marR="91425" marL="91425">
                    <a:solidFill>
                      <a:srgbClr val="4F2F4F"/>
                    </a:solidFill>
                  </a:tcPr>
                </a:tc>
                <a:tc>
                  <a:txBody>
                    <a:bodyPr/>
                    <a:lstStyle/>
                    <a:p>
                      <a:pPr indent="0" lvl="0" marL="0" rtl="0" algn="ctr">
                        <a:spcBef>
                          <a:spcPts val="0"/>
                        </a:spcBef>
                        <a:spcAft>
                          <a:spcPts val="0"/>
                        </a:spcAft>
                        <a:buNone/>
                      </a:pPr>
                      <a:r>
                        <a:rPr b="1" lang="en-GB" sz="1100">
                          <a:solidFill>
                            <a:srgbClr val="FFFFFF"/>
                          </a:solidFill>
                          <a:latin typeface="Cabin"/>
                          <a:ea typeface="Cabin"/>
                          <a:cs typeface="Cabin"/>
                          <a:sym typeface="Cabin"/>
                        </a:rPr>
                        <a:t>PH</a:t>
                      </a:r>
                      <a:endParaRPr b="1" sz="1100">
                        <a:solidFill>
                          <a:srgbClr val="FFFFFF"/>
                        </a:solidFill>
                        <a:latin typeface="Cabin"/>
                        <a:ea typeface="Cabin"/>
                        <a:cs typeface="Cabin"/>
                        <a:sym typeface="Cabin"/>
                      </a:endParaRPr>
                    </a:p>
                  </a:txBody>
                  <a:tcPr marT="91425" marB="91425" marR="91425" marL="91425" anchor="ctr">
                    <a:solidFill>
                      <a:srgbClr val="4F2F4F"/>
                    </a:solidFill>
                  </a:tcPr>
                </a:tc>
                <a:tc>
                  <a:txBody>
                    <a:bodyPr/>
                    <a:lstStyle/>
                    <a:p>
                      <a:pPr indent="0" lvl="0" marL="0" rtl="0" algn="ctr">
                        <a:spcBef>
                          <a:spcPts val="0"/>
                        </a:spcBef>
                        <a:spcAft>
                          <a:spcPts val="0"/>
                        </a:spcAft>
                        <a:buNone/>
                      </a:pPr>
                      <a:r>
                        <a:rPr b="1" lang="en-GB" sz="1100">
                          <a:solidFill>
                            <a:srgbClr val="FFFFFF"/>
                          </a:solidFill>
                          <a:latin typeface="Cabin"/>
                          <a:ea typeface="Cabin"/>
                          <a:cs typeface="Cabin"/>
                          <a:sym typeface="Cabin"/>
                        </a:rPr>
                        <a:t>Sign and symptoms</a:t>
                      </a:r>
                      <a:endParaRPr b="1" sz="1100">
                        <a:solidFill>
                          <a:srgbClr val="FFFFFF"/>
                        </a:solidFill>
                        <a:latin typeface="Cabin"/>
                        <a:ea typeface="Cabin"/>
                        <a:cs typeface="Cabin"/>
                        <a:sym typeface="Cabin"/>
                      </a:endParaRPr>
                    </a:p>
                  </a:txBody>
                  <a:tcPr marT="91425" marB="91425" marR="91425" marL="91425" anchor="ctr">
                    <a:solidFill>
                      <a:srgbClr val="4F2F4F"/>
                    </a:solidFill>
                  </a:tcPr>
                </a:tc>
                <a:tc>
                  <a:txBody>
                    <a:bodyPr/>
                    <a:lstStyle/>
                    <a:p>
                      <a:pPr indent="0" lvl="0" marL="0" rtl="0" algn="ctr">
                        <a:spcBef>
                          <a:spcPts val="0"/>
                        </a:spcBef>
                        <a:spcAft>
                          <a:spcPts val="0"/>
                        </a:spcAft>
                        <a:buNone/>
                      </a:pPr>
                      <a:r>
                        <a:rPr b="1" lang="en-GB" sz="1100">
                          <a:solidFill>
                            <a:srgbClr val="FFFFFF"/>
                          </a:solidFill>
                          <a:latin typeface="Cabin"/>
                          <a:ea typeface="Cabin"/>
                          <a:cs typeface="Cabin"/>
                          <a:sym typeface="Cabin"/>
                        </a:rPr>
                        <a:t>Whiff test</a:t>
                      </a:r>
                      <a:r>
                        <a:rPr b="1" baseline="30000" lang="en-GB" sz="1100">
                          <a:solidFill>
                            <a:srgbClr val="FFFFFF"/>
                          </a:solidFill>
                          <a:latin typeface="Cabin"/>
                          <a:ea typeface="Cabin"/>
                          <a:cs typeface="Cabin"/>
                          <a:sym typeface="Cabin"/>
                        </a:rPr>
                        <a:t>1</a:t>
                      </a:r>
                      <a:endParaRPr b="1" baseline="30000" sz="1100">
                        <a:solidFill>
                          <a:srgbClr val="FFFFFF"/>
                        </a:solidFill>
                        <a:latin typeface="Cabin"/>
                        <a:ea typeface="Cabin"/>
                        <a:cs typeface="Cabin"/>
                        <a:sym typeface="Cabin"/>
                      </a:endParaRPr>
                    </a:p>
                  </a:txBody>
                  <a:tcPr marT="91425" marB="91425" marR="91425" marL="91425" anchor="ctr">
                    <a:solidFill>
                      <a:srgbClr val="4F2F4F"/>
                    </a:solidFill>
                  </a:tcPr>
                </a:tc>
                <a:tc>
                  <a:txBody>
                    <a:bodyPr/>
                    <a:lstStyle/>
                    <a:p>
                      <a:pPr indent="0" lvl="0" marL="0" rtl="0" algn="ctr">
                        <a:spcBef>
                          <a:spcPts val="0"/>
                        </a:spcBef>
                        <a:spcAft>
                          <a:spcPts val="0"/>
                        </a:spcAft>
                        <a:buNone/>
                      </a:pPr>
                      <a:r>
                        <a:rPr b="1" lang="en-GB" sz="1100">
                          <a:solidFill>
                            <a:srgbClr val="FFFFFF"/>
                          </a:solidFill>
                          <a:latin typeface="Cabin"/>
                          <a:ea typeface="Cabin"/>
                          <a:cs typeface="Cabin"/>
                          <a:sym typeface="Cabin"/>
                        </a:rPr>
                        <a:t>Gram stain/Wet prep</a:t>
                      </a:r>
                      <a:endParaRPr b="1" sz="1100">
                        <a:solidFill>
                          <a:srgbClr val="FFFFFF"/>
                        </a:solidFill>
                        <a:latin typeface="Cabin"/>
                        <a:ea typeface="Cabin"/>
                        <a:cs typeface="Cabin"/>
                        <a:sym typeface="Cabin"/>
                      </a:endParaRPr>
                    </a:p>
                  </a:txBody>
                  <a:tcPr marT="91425" marB="91425" marR="91425" marL="91425" anchor="ctr">
                    <a:solidFill>
                      <a:srgbClr val="4F2F4F"/>
                    </a:solidFill>
                  </a:tcPr>
                </a:tc>
                <a:tc>
                  <a:txBody>
                    <a:bodyPr/>
                    <a:lstStyle/>
                    <a:p>
                      <a:pPr indent="0" lvl="0" marL="0" rtl="0" algn="ctr">
                        <a:spcBef>
                          <a:spcPts val="0"/>
                        </a:spcBef>
                        <a:spcAft>
                          <a:spcPts val="0"/>
                        </a:spcAft>
                        <a:buNone/>
                      </a:pPr>
                      <a:r>
                        <a:rPr b="1" lang="en-GB" sz="1100">
                          <a:solidFill>
                            <a:srgbClr val="FFFFFF"/>
                          </a:solidFill>
                          <a:latin typeface="Cabin"/>
                          <a:ea typeface="Cabin"/>
                          <a:cs typeface="Cabin"/>
                          <a:sym typeface="Cabin"/>
                        </a:rPr>
                        <a:t>Culture</a:t>
                      </a:r>
                      <a:endParaRPr b="1" sz="1100">
                        <a:solidFill>
                          <a:srgbClr val="FFFFFF"/>
                        </a:solidFill>
                        <a:latin typeface="Cabin"/>
                        <a:ea typeface="Cabin"/>
                        <a:cs typeface="Cabin"/>
                        <a:sym typeface="Cabin"/>
                      </a:endParaRPr>
                    </a:p>
                  </a:txBody>
                  <a:tcPr marT="91425" marB="91425" marR="91425" marL="91425" anchor="ctr">
                    <a:solidFill>
                      <a:srgbClr val="4F2F4F"/>
                    </a:solidFill>
                  </a:tcPr>
                </a:tc>
                <a:tc>
                  <a:txBody>
                    <a:bodyPr/>
                    <a:lstStyle/>
                    <a:p>
                      <a:pPr indent="0" lvl="0" marL="0" rtl="0" algn="ctr">
                        <a:spcBef>
                          <a:spcPts val="0"/>
                        </a:spcBef>
                        <a:spcAft>
                          <a:spcPts val="0"/>
                        </a:spcAft>
                        <a:buNone/>
                      </a:pPr>
                      <a:r>
                        <a:rPr b="1" lang="en-GB" sz="1100">
                          <a:solidFill>
                            <a:srgbClr val="FFFFFF"/>
                          </a:solidFill>
                          <a:latin typeface="Cabin"/>
                          <a:ea typeface="Cabin"/>
                          <a:cs typeface="Cabin"/>
                          <a:sym typeface="Cabin"/>
                        </a:rPr>
                        <a:t>Immunologic / Molecular test</a:t>
                      </a:r>
                      <a:endParaRPr b="1" sz="1100">
                        <a:solidFill>
                          <a:srgbClr val="FFFFFF"/>
                        </a:solidFill>
                        <a:latin typeface="Cabin"/>
                        <a:ea typeface="Cabin"/>
                        <a:cs typeface="Cabin"/>
                        <a:sym typeface="Cabin"/>
                      </a:endParaRPr>
                    </a:p>
                  </a:txBody>
                  <a:tcPr marT="91425" marB="91425" marR="91425" marL="91425" anchor="ctr">
                    <a:solidFill>
                      <a:srgbClr val="4F2F4F"/>
                    </a:solidFill>
                  </a:tcPr>
                </a:tc>
                <a:tc>
                  <a:txBody>
                    <a:bodyPr/>
                    <a:lstStyle/>
                    <a:p>
                      <a:pPr indent="0" lvl="0" marL="0" rtl="0" algn="ctr">
                        <a:spcBef>
                          <a:spcPts val="0"/>
                        </a:spcBef>
                        <a:spcAft>
                          <a:spcPts val="0"/>
                        </a:spcAft>
                        <a:buNone/>
                      </a:pPr>
                      <a:r>
                        <a:rPr b="1" lang="en-GB" sz="1100">
                          <a:solidFill>
                            <a:srgbClr val="FFFFFF"/>
                          </a:solidFill>
                          <a:latin typeface="Cabin"/>
                          <a:ea typeface="Cabin"/>
                          <a:cs typeface="Cabin"/>
                          <a:sym typeface="Cabin"/>
                        </a:rPr>
                        <a:t>Treatment</a:t>
                      </a:r>
                      <a:endParaRPr b="1" sz="1100">
                        <a:solidFill>
                          <a:srgbClr val="FFFFFF"/>
                        </a:solidFill>
                        <a:latin typeface="Cabin"/>
                        <a:ea typeface="Cabin"/>
                        <a:cs typeface="Cabin"/>
                        <a:sym typeface="Cabin"/>
                      </a:endParaRPr>
                    </a:p>
                  </a:txBody>
                  <a:tcPr marT="91425" marB="91425" marR="91425" marL="91425" anchor="ctr">
                    <a:solidFill>
                      <a:srgbClr val="4F2F4F"/>
                    </a:solidFill>
                  </a:tcPr>
                </a:tc>
              </a:tr>
              <a:tr h="1365300">
                <a:tc>
                  <a:txBody>
                    <a:bodyPr/>
                    <a:lstStyle/>
                    <a:p>
                      <a:pPr indent="0" lvl="0" marL="0" rtl="0" algn="ctr">
                        <a:spcBef>
                          <a:spcPts val="0"/>
                        </a:spcBef>
                        <a:spcAft>
                          <a:spcPts val="0"/>
                        </a:spcAft>
                        <a:buNone/>
                      </a:pPr>
                      <a:r>
                        <a:rPr b="1" lang="en-GB" sz="1100">
                          <a:latin typeface="Cabin"/>
                          <a:ea typeface="Cabin"/>
                          <a:cs typeface="Cabin"/>
                          <a:sym typeface="Cabin"/>
                        </a:rPr>
                        <a:t>Candida </a:t>
                      </a:r>
                      <a:r>
                        <a:rPr b="1" lang="en-GB" sz="1100">
                          <a:latin typeface="Cabin"/>
                          <a:ea typeface="Cabin"/>
                          <a:cs typeface="Cabin"/>
                          <a:sym typeface="Cabin"/>
                        </a:rPr>
                        <a:t>Vaginitis</a:t>
                      </a:r>
                      <a:endParaRPr b="1" sz="1100">
                        <a:latin typeface="Cabin"/>
                        <a:ea typeface="Cabin"/>
                        <a:cs typeface="Cabin"/>
                        <a:sym typeface="Cabin"/>
                      </a:endParaRPr>
                    </a:p>
                  </a:txBody>
                  <a:tcPr marT="91425" marB="91425" marR="91425" marL="91425" anchor="ctr">
                    <a:solidFill>
                      <a:srgbClr val="C9A4C9">
                        <a:alpha val="41260"/>
                      </a:srgbClr>
                    </a:solidFill>
                  </a:tcPr>
                </a:tc>
                <a:tc>
                  <a:txBody>
                    <a:bodyPr/>
                    <a:lstStyle/>
                    <a:p>
                      <a:pPr indent="0" lvl="0" marL="0" rtl="0" algn="l">
                        <a:spcBef>
                          <a:spcPts val="0"/>
                        </a:spcBef>
                        <a:spcAft>
                          <a:spcPts val="0"/>
                        </a:spcAft>
                        <a:buNone/>
                      </a:pPr>
                      <a:r>
                        <a:rPr lang="en-GB" sz="1000">
                          <a:latin typeface="Cabin"/>
                          <a:ea typeface="Cabin"/>
                          <a:cs typeface="Cabin"/>
                          <a:sym typeface="Cabin"/>
                        </a:rPr>
                        <a:t>&lt; 4.5</a:t>
                      </a:r>
                      <a:endParaRPr sz="1000">
                        <a:latin typeface="Cabin"/>
                        <a:ea typeface="Cabin"/>
                        <a:cs typeface="Cabin"/>
                        <a:sym typeface="Cabin"/>
                      </a:endParaRPr>
                    </a:p>
                  </a:txBody>
                  <a:tcPr marT="91425" marB="91425" marR="91425" marL="91425" anchor="ctr"/>
                </a:tc>
                <a:tc>
                  <a:txBody>
                    <a:bodyPr/>
                    <a:lstStyle/>
                    <a:p>
                      <a:pPr indent="0" lvl="0" marL="0" rtl="0" algn="l">
                        <a:spcBef>
                          <a:spcPts val="0"/>
                        </a:spcBef>
                        <a:spcAft>
                          <a:spcPts val="0"/>
                        </a:spcAft>
                        <a:buNone/>
                      </a:pPr>
                      <a:r>
                        <a:rPr b="1" lang="en-GB" sz="1200">
                          <a:latin typeface="Cabin"/>
                          <a:ea typeface="Cabin"/>
                          <a:cs typeface="Cabin"/>
                          <a:sym typeface="Cabin"/>
                        </a:rPr>
                        <a:t>·</a:t>
                      </a:r>
                      <a:r>
                        <a:rPr lang="en-GB" sz="1000">
                          <a:latin typeface="Cabin"/>
                          <a:ea typeface="Cabin"/>
                          <a:cs typeface="Cabin"/>
                          <a:sym typeface="Cabin"/>
                        </a:rPr>
                        <a:t> </a:t>
                      </a:r>
                      <a:r>
                        <a:rPr lang="en-GB" sz="1000">
                          <a:latin typeface="Cabin"/>
                          <a:ea typeface="Cabin"/>
                          <a:cs typeface="Cabin"/>
                          <a:sym typeface="Cabin"/>
                        </a:rPr>
                        <a:t>Inflammation </a:t>
                      </a:r>
                      <a:endParaRPr sz="1000">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a:t>
                      </a:r>
                      <a:r>
                        <a:rPr lang="en-GB" sz="1000">
                          <a:latin typeface="Cabin"/>
                          <a:ea typeface="Cabin"/>
                          <a:cs typeface="Cabin"/>
                          <a:sym typeface="Cabin"/>
                        </a:rPr>
                        <a:t>Vulval itching and erythema</a:t>
                      </a:r>
                      <a:endParaRPr sz="1000">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a:t>
                      </a:r>
                      <a:r>
                        <a:rPr lang="en-GB" sz="1000">
                          <a:latin typeface="Cabin"/>
                          <a:ea typeface="Cabin"/>
                          <a:cs typeface="Cabin"/>
                          <a:sym typeface="Cabin"/>
                        </a:rPr>
                        <a:t>White discharge</a:t>
                      </a:r>
                      <a:endParaRPr sz="1000">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a:t>
                      </a:r>
                      <a:r>
                        <a:rPr lang="en-GB" sz="1000">
                          <a:latin typeface="Cabin"/>
                          <a:ea typeface="Cabin"/>
                          <a:cs typeface="Cabin"/>
                          <a:sym typeface="Cabin"/>
                        </a:rPr>
                        <a:t>Odorless</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b="1" lang="en-GB" sz="1000">
                          <a:latin typeface="Cabin"/>
                          <a:ea typeface="Cabin"/>
                          <a:cs typeface="Cabin"/>
                          <a:sym typeface="Cabin"/>
                        </a:rPr>
                        <a:t>-</a:t>
                      </a:r>
                      <a:endParaRPr b="1"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lang="en-GB" sz="1000">
                          <a:latin typeface="Cabin"/>
                          <a:ea typeface="Cabin"/>
                          <a:cs typeface="Cabin"/>
                          <a:sym typeface="Cabin"/>
                        </a:rPr>
                        <a:t>Yeast and pseudohyphae</a:t>
                      </a:r>
                      <a:endParaRPr sz="1000">
                        <a:latin typeface="Cabin"/>
                        <a:ea typeface="Cabin"/>
                        <a:cs typeface="Cabin"/>
                        <a:sym typeface="Cabin"/>
                      </a:endParaRPr>
                    </a:p>
                  </a:txBody>
                  <a:tcPr marT="91425" marB="91425" marR="91425" marL="91425" anchor="ctr"/>
                </a:tc>
                <a:tc>
                  <a:txBody>
                    <a:bodyPr/>
                    <a:lstStyle/>
                    <a:p>
                      <a:pPr indent="0" lvl="0" marL="0" rtl="0" algn="l">
                        <a:spcBef>
                          <a:spcPts val="0"/>
                        </a:spcBef>
                        <a:spcAft>
                          <a:spcPts val="0"/>
                        </a:spcAft>
                        <a:buNone/>
                      </a:pPr>
                      <a:r>
                        <a:rPr lang="en-GB" sz="1000">
                          <a:latin typeface="Cabin"/>
                          <a:ea typeface="Cabin"/>
                          <a:cs typeface="Cabin"/>
                          <a:sym typeface="Cabin"/>
                        </a:rPr>
                        <a:t>Candida </a:t>
                      </a:r>
                      <a:r>
                        <a:rPr lang="en-GB" sz="1000">
                          <a:solidFill>
                            <a:srgbClr val="38761D"/>
                          </a:solidFill>
                          <a:latin typeface="Cabin"/>
                          <a:ea typeface="Cabin"/>
                          <a:cs typeface="Cabin"/>
                          <a:sym typeface="Cabin"/>
                        </a:rPr>
                        <a:t>appear as creamy white colonies on SDA</a:t>
                      </a:r>
                      <a:endParaRPr sz="1000">
                        <a:solidFill>
                          <a:srgbClr val="38761D"/>
                        </a:solidFill>
                        <a:latin typeface="Cabin"/>
                        <a:ea typeface="Cabin"/>
                        <a:cs typeface="Cabin"/>
                        <a:sym typeface="Cabin"/>
                      </a:endParaRPr>
                    </a:p>
                    <a:p>
                      <a:pPr indent="0" lvl="0" marL="0" rtl="0" algn="ctr">
                        <a:spcBef>
                          <a:spcPts val="0"/>
                        </a:spcBef>
                        <a:spcAft>
                          <a:spcPts val="0"/>
                        </a:spcAft>
                        <a:buNone/>
                      </a:pPr>
                      <a:r>
                        <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DNA probe</a:t>
                      </a:r>
                      <a:r>
                        <a:rPr baseline="30000" lang="en-GB" sz="1000">
                          <a:solidFill>
                            <a:schemeClr val="dk1"/>
                          </a:solidFill>
                          <a:latin typeface="Cabin"/>
                          <a:ea typeface="Cabin"/>
                          <a:cs typeface="Cabin"/>
                          <a:sym typeface="Cabin"/>
                        </a:rPr>
                        <a:t>2</a:t>
                      </a:r>
                      <a:endParaRPr baseline="30000" sz="1000">
                        <a:solidFill>
                          <a:schemeClr val="dk1"/>
                        </a:solidFill>
                        <a:latin typeface="Cabin"/>
                        <a:ea typeface="Cabin"/>
                        <a:cs typeface="Cabin"/>
                        <a:sym typeface="Cabin"/>
                      </a:endParaRPr>
                    </a:p>
                    <a:p>
                      <a:pPr indent="0" lvl="0" marL="0" rtl="0" algn="ctr">
                        <a:spcBef>
                          <a:spcPts val="0"/>
                        </a:spcBef>
                        <a:spcAft>
                          <a:spcPts val="0"/>
                        </a:spcAft>
                        <a:buNone/>
                      </a:pPr>
                      <a:r>
                        <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lang="en-GB" sz="1200">
                          <a:latin typeface="Cabin"/>
                          <a:ea typeface="Cabin"/>
                          <a:cs typeface="Cabin"/>
                          <a:sym typeface="Cabin"/>
                        </a:rPr>
                        <a:t>· </a:t>
                      </a:r>
                      <a:r>
                        <a:rPr lang="en-GB" sz="1000">
                          <a:latin typeface="Cabin"/>
                          <a:ea typeface="Cabin"/>
                          <a:cs typeface="Cabin"/>
                          <a:sym typeface="Cabin"/>
                        </a:rPr>
                        <a:t>Fluconazole </a:t>
                      </a:r>
                      <a:endParaRPr sz="1000">
                        <a:latin typeface="Cabin"/>
                        <a:ea typeface="Cabin"/>
                        <a:cs typeface="Cabin"/>
                        <a:sym typeface="Cabin"/>
                      </a:endParaRPr>
                    </a:p>
                    <a:p>
                      <a:pPr indent="0" lvl="0" marL="0" rtl="0" algn="ctr">
                        <a:spcBef>
                          <a:spcPts val="0"/>
                        </a:spcBef>
                        <a:spcAft>
                          <a:spcPts val="0"/>
                        </a:spcAft>
                        <a:buNone/>
                      </a:pPr>
                      <a:r>
                        <a:t/>
                      </a:r>
                      <a:endParaRPr sz="600">
                        <a:latin typeface="Cabin"/>
                        <a:ea typeface="Cabin"/>
                        <a:cs typeface="Cabin"/>
                        <a:sym typeface="Cabin"/>
                      </a:endParaRPr>
                    </a:p>
                    <a:p>
                      <a:pPr indent="0" lvl="0" marL="0" rtl="0" algn="ctr">
                        <a:spcBef>
                          <a:spcPts val="0"/>
                        </a:spcBef>
                        <a:spcAft>
                          <a:spcPts val="0"/>
                        </a:spcAft>
                        <a:buNone/>
                      </a:pPr>
                      <a:r>
                        <a:rPr lang="en-GB" sz="1200">
                          <a:latin typeface="Cabin"/>
                          <a:ea typeface="Cabin"/>
                          <a:cs typeface="Cabin"/>
                          <a:sym typeface="Cabin"/>
                        </a:rPr>
                        <a:t>· </a:t>
                      </a:r>
                      <a:r>
                        <a:rPr lang="en-GB" sz="1000">
                          <a:latin typeface="Cabin"/>
                          <a:ea typeface="Cabin"/>
                          <a:cs typeface="Cabin"/>
                          <a:sym typeface="Cabin"/>
                        </a:rPr>
                        <a:t>Nystatin</a:t>
                      </a:r>
                      <a:endParaRPr sz="1000">
                        <a:latin typeface="Cabin"/>
                        <a:ea typeface="Cabin"/>
                        <a:cs typeface="Cabin"/>
                        <a:sym typeface="Cabin"/>
                      </a:endParaRPr>
                    </a:p>
                  </a:txBody>
                  <a:tcPr marT="91425" marB="91425" marR="91425" marL="91425" anchor="ctr"/>
                </a:tc>
              </a:tr>
              <a:tr h="1077075">
                <a:tc>
                  <a:txBody>
                    <a:bodyPr/>
                    <a:lstStyle/>
                    <a:p>
                      <a:pPr indent="0" lvl="0" marL="0" rtl="0" algn="ctr">
                        <a:spcBef>
                          <a:spcPts val="0"/>
                        </a:spcBef>
                        <a:spcAft>
                          <a:spcPts val="0"/>
                        </a:spcAft>
                        <a:buNone/>
                      </a:pPr>
                      <a:r>
                        <a:rPr b="1" lang="en-GB" sz="1000">
                          <a:latin typeface="Cabin"/>
                          <a:ea typeface="Cabin"/>
                          <a:cs typeface="Cabin"/>
                          <a:sym typeface="Cabin"/>
                        </a:rPr>
                        <a:t>Trichomonas vaginalis</a:t>
                      </a:r>
                      <a:endParaRPr b="1" sz="1000">
                        <a:latin typeface="Cabin"/>
                        <a:ea typeface="Cabin"/>
                        <a:cs typeface="Cabin"/>
                        <a:sym typeface="Cabin"/>
                      </a:endParaRPr>
                    </a:p>
                  </a:txBody>
                  <a:tcPr marT="91425" marB="91425" marR="91425" marL="91425" anchor="ctr">
                    <a:solidFill>
                      <a:srgbClr val="C9A4C9">
                        <a:alpha val="41260"/>
                      </a:srgbClr>
                    </a:solidFill>
                  </a:tcPr>
                </a:tc>
                <a:tc>
                  <a:txBody>
                    <a:bodyPr/>
                    <a:lstStyle/>
                    <a:p>
                      <a:pPr indent="0" lvl="0" marL="0" rtl="0" algn="l">
                        <a:spcBef>
                          <a:spcPts val="0"/>
                        </a:spcBef>
                        <a:spcAft>
                          <a:spcPts val="0"/>
                        </a:spcAft>
                        <a:buNone/>
                      </a:pPr>
                      <a:r>
                        <a:rPr lang="en-GB" sz="1000">
                          <a:latin typeface="Cabin"/>
                          <a:ea typeface="Cabin"/>
                          <a:cs typeface="Cabin"/>
                          <a:sym typeface="Cabin"/>
                        </a:rPr>
                        <a:t>&gt; 4.5</a:t>
                      </a:r>
                      <a:endParaRPr sz="1000">
                        <a:latin typeface="Cabin"/>
                        <a:ea typeface="Cabin"/>
                        <a:cs typeface="Cabin"/>
                        <a:sym typeface="Cabin"/>
                      </a:endParaRPr>
                    </a:p>
                  </a:txBody>
                  <a:tcPr marT="91425" marB="91425" marR="91425" marL="91425" anchor="ctr"/>
                </a:tc>
                <a:tc>
                  <a:txBody>
                    <a:bodyPr/>
                    <a:lstStyle/>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a:t>
                      </a:r>
                      <a:r>
                        <a:rPr lang="en-GB" sz="1000">
                          <a:latin typeface="Cabin"/>
                          <a:ea typeface="Cabin"/>
                          <a:cs typeface="Cabin"/>
                          <a:sym typeface="Cabin"/>
                        </a:rPr>
                        <a:t>Inflammation </a:t>
                      </a:r>
                      <a:endParaRPr sz="1000">
                        <a:latin typeface="Cabin"/>
                        <a:ea typeface="Cabin"/>
                        <a:cs typeface="Cabin"/>
                        <a:sym typeface="Cabin"/>
                      </a:endParaRPr>
                    </a:p>
                    <a:p>
                      <a:pPr indent="0" lvl="0" marL="0" rtl="0" algn="l">
                        <a:spcBef>
                          <a:spcPts val="0"/>
                        </a:spcBef>
                        <a:spcAft>
                          <a:spcPts val="0"/>
                        </a:spcAft>
                        <a:buNone/>
                      </a:pPr>
                      <a:r>
                        <a:t/>
                      </a:r>
                      <a:endParaRPr sz="600">
                        <a:latin typeface="Cabin"/>
                        <a:ea typeface="Cabin"/>
                        <a:cs typeface="Cabin"/>
                        <a:sym typeface="Cabin"/>
                      </a:endParaRPr>
                    </a:p>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a:t>
                      </a:r>
                      <a:r>
                        <a:rPr lang="en-GB" sz="1000">
                          <a:latin typeface="Cabin"/>
                          <a:ea typeface="Cabin"/>
                          <a:cs typeface="Cabin"/>
                          <a:sym typeface="Cabin"/>
                        </a:rPr>
                        <a:t>Vulvar irritation and erythema</a:t>
                      </a:r>
                      <a:endParaRPr sz="1000">
                        <a:latin typeface="Cabin"/>
                        <a:ea typeface="Cabin"/>
                        <a:cs typeface="Cabin"/>
                        <a:sym typeface="Cabin"/>
                      </a:endParaRPr>
                    </a:p>
                    <a:p>
                      <a:pPr indent="0" lvl="0" marL="0" rtl="0" algn="l">
                        <a:spcBef>
                          <a:spcPts val="0"/>
                        </a:spcBef>
                        <a:spcAft>
                          <a:spcPts val="0"/>
                        </a:spcAft>
                        <a:buNone/>
                      </a:pPr>
                      <a:r>
                        <a:t/>
                      </a:r>
                      <a:endParaRPr sz="600">
                        <a:latin typeface="Cabin"/>
                        <a:ea typeface="Cabin"/>
                        <a:cs typeface="Cabin"/>
                        <a:sym typeface="Cabin"/>
                      </a:endParaRPr>
                    </a:p>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a:t>
                      </a:r>
                      <a:r>
                        <a:rPr lang="en-GB" sz="1000">
                          <a:latin typeface="Cabin"/>
                          <a:ea typeface="Cabin"/>
                          <a:cs typeface="Cabin"/>
                          <a:sym typeface="Cabin"/>
                        </a:rPr>
                        <a:t>Yellow or greenish in color </a:t>
                      </a:r>
                      <a:endParaRPr sz="1000">
                        <a:latin typeface="Cabin"/>
                        <a:ea typeface="Cabin"/>
                        <a:cs typeface="Cabin"/>
                        <a:sym typeface="Cabin"/>
                      </a:endParaRPr>
                    </a:p>
                    <a:p>
                      <a:pPr indent="0" lvl="0" marL="0" rtl="0" algn="l">
                        <a:spcBef>
                          <a:spcPts val="0"/>
                        </a:spcBef>
                        <a:spcAft>
                          <a:spcPts val="0"/>
                        </a:spcAft>
                        <a:buNone/>
                      </a:pPr>
                      <a:r>
                        <a:t/>
                      </a:r>
                      <a:endParaRPr sz="600">
                        <a:latin typeface="Cabin"/>
                        <a:ea typeface="Cabin"/>
                        <a:cs typeface="Cabin"/>
                        <a:sym typeface="Cabin"/>
                      </a:endParaRPr>
                    </a:p>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a:t>
                      </a:r>
                      <a:r>
                        <a:rPr lang="en-GB" sz="1000">
                          <a:latin typeface="Cabin"/>
                          <a:ea typeface="Cabin"/>
                          <a:cs typeface="Cabin"/>
                          <a:sym typeface="Cabin"/>
                        </a:rPr>
                        <a:t>Foul smelling discharge</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b="1" lang="en-GB" sz="1000">
                          <a:latin typeface="Cabin"/>
                          <a:ea typeface="Cabin"/>
                          <a:cs typeface="Cabin"/>
                          <a:sym typeface="Cabin"/>
                        </a:rPr>
                        <a:t>+-</a:t>
                      </a:r>
                      <a:endParaRPr b="1"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b="1" lang="en-GB" sz="1200">
                          <a:solidFill>
                            <a:schemeClr val="dk1"/>
                          </a:solidFill>
                          <a:latin typeface="Cabin"/>
                          <a:ea typeface="Cabin"/>
                          <a:cs typeface="Cabin"/>
                          <a:sym typeface="Cabin"/>
                        </a:rPr>
                        <a:t>· </a:t>
                      </a:r>
                      <a:r>
                        <a:rPr lang="en-GB" sz="1000">
                          <a:latin typeface="Cabin"/>
                          <a:ea typeface="Cabin"/>
                          <a:cs typeface="Cabin"/>
                          <a:sym typeface="Cabin"/>
                        </a:rPr>
                        <a:t>T</a:t>
                      </a:r>
                      <a:r>
                        <a:rPr lang="en-GB" sz="1000">
                          <a:latin typeface="Cabin"/>
                          <a:ea typeface="Cabin"/>
                          <a:cs typeface="Cabin"/>
                          <a:sym typeface="Cabin"/>
                        </a:rPr>
                        <a:t>richomonas</a:t>
                      </a:r>
                      <a:endParaRPr sz="1000">
                        <a:latin typeface="Cabin"/>
                        <a:ea typeface="Cabin"/>
                        <a:cs typeface="Cabin"/>
                        <a:sym typeface="Cabin"/>
                      </a:endParaRPr>
                    </a:p>
                    <a:p>
                      <a:pPr indent="0" lvl="0" marL="0" rtl="0" algn="ctr">
                        <a:spcBef>
                          <a:spcPts val="0"/>
                        </a:spcBef>
                        <a:spcAft>
                          <a:spcPts val="0"/>
                        </a:spcAft>
                        <a:buNone/>
                      </a:pPr>
                      <a:r>
                        <a:t/>
                      </a:r>
                      <a:endParaRPr sz="6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200">
                          <a:solidFill>
                            <a:schemeClr val="dk1"/>
                          </a:solidFill>
                          <a:latin typeface="Cabin"/>
                          <a:ea typeface="Cabin"/>
                          <a:cs typeface="Cabin"/>
                          <a:sym typeface="Cabin"/>
                        </a:rPr>
                        <a:t>· </a:t>
                      </a:r>
                      <a:r>
                        <a:rPr lang="en-GB" sz="1000">
                          <a:solidFill>
                            <a:srgbClr val="38761D"/>
                          </a:solidFill>
                          <a:latin typeface="Cabin"/>
                          <a:ea typeface="Cabin"/>
                          <a:cs typeface="Cabin"/>
                          <a:sym typeface="Cabin"/>
                        </a:rPr>
                        <a:t>culture is the gold standard method for diagnosis but it’s not usually used because it takes time and clinical diagnosis and wet mount are more than enough</a:t>
                      </a:r>
                      <a:endParaRPr sz="1000">
                        <a:solidFill>
                          <a:srgbClr val="38761D"/>
                        </a:solidFill>
                        <a:latin typeface="Cabin"/>
                        <a:ea typeface="Cabin"/>
                        <a:cs typeface="Cabin"/>
                        <a:sym typeface="Cabin"/>
                      </a:endParaRPr>
                    </a:p>
                    <a:p>
                      <a:pPr indent="0" lvl="0" marL="0" rtl="0" algn="ctr">
                        <a:spcBef>
                          <a:spcPts val="0"/>
                        </a:spcBef>
                        <a:spcAft>
                          <a:spcPts val="0"/>
                        </a:spcAft>
                        <a:buNone/>
                      </a:pPr>
                      <a:r>
                        <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lang="en-GB" sz="1000">
                          <a:latin typeface="Cabin"/>
                          <a:ea typeface="Cabin"/>
                          <a:cs typeface="Cabin"/>
                          <a:sym typeface="Cabin"/>
                        </a:rPr>
                        <a:t>Motile trophozoites</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Cabin"/>
                          <a:ea typeface="Cabin"/>
                          <a:cs typeface="Cabin"/>
                          <a:sym typeface="Cabin"/>
                        </a:rPr>
                        <a:t>· </a:t>
                      </a:r>
                      <a:r>
                        <a:rPr lang="en-GB" sz="1000">
                          <a:solidFill>
                            <a:schemeClr val="dk1"/>
                          </a:solidFill>
                          <a:latin typeface="Cabin"/>
                          <a:ea typeface="Cabin"/>
                          <a:cs typeface="Cabin"/>
                          <a:sym typeface="Cabin"/>
                        </a:rPr>
                        <a:t>DNA probe</a:t>
                      </a:r>
                      <a:r>
                        <a:rPr baseline="30000" lang="en-GB" sz="1000">
                          <a:solidFill>
                            <a:schemeClr val="dk1"/>
                          </a:solidFill>
                          <a:latin typeface="Cabin"/>
                          <a:ea typeface="Cabin"/>
                          <a:cs typeface="Cabin"/>
                          <a:sym typeface="Cabin"/>
                        </a:rPr>
                        <a:t>2</a:t>
                      </a:r>
                      <a:endParaRPr baseline="30000" sz="1000">
                        <a:solidFill>
                          <a:schemeClr val="dk1"/>
                        </a:solidFill>
                        <a:latin typeface="Cabin"/>
                        <a:ea typeface="Cabin"/>
                        <a:cs typeface="Cabin"/>
                        <a:sym typeface="Cabin"/>
                      </a:endParaRPr>
                    </a:p>
                    <a:p>
                      <a:pPr indent="0" lvl="0" marL="0" rtl="0" algn="ctr">
                        <a:spcBef>
                          <a:spcPts val="0"/>
                        </a:spcBef>
                        <a:spcAft>
                          <a:spcPts val="0"/>
                        </a:spcAft>
                        <a:buNone/>
                      </a:pPr>
                      <a:r>
                        <a:rPr b="1" lang="en-GB" sz="1200">
                          <a:solidFill>
                            <a:schemeClr val="dk1"/>
                          </a:solidFill>
                          <a:latin typeface="Cabin"/>
                          <a:ea typeface="Cabin"/>
                          <a:cs typeface="Cabin"/>
                          <a:sym typeface="Cabin"/>
                        </a:rPr>
                        <a:t>· </a:t>
                      </a:r>
                      <a:r>
                        <a:rPr lang="en-GB" sz="1000">
                          <a:latin typeface="Cabin"/>
                          <a:ea typeface="Cabin"/>
                          <a:cs typeface="Cabin"/>
                          <a:sym typeface="Cabin"/>
                        </a:rPr>
                        <a:t>EIA </a:t>
                      </a:r>
                      <a:r>
                        <a:rPr lang="en-GB" sz="1000">
                          <a:solidFill>
                            <a:srgbClr val="999999"/>
                          </a:solidFill>
                          <a:latin typeface="Cabin"/>
                          <a:ea typeface="Cabin"/>
                          <a:cs typeface="Cabin"/>
                          <a:sym typeface="Cabin"/>
                        </a:rPr>
                        <a:t>(</a:t>
                      </a:r>
                      <a:r>
                        <a:rPr lang="en-GB" sz="900">
                          <a:solidFill>
                            <a:srgbClr val="999999"/>
                          </a:solidFill>
                          <a:highlight>
                            <a:srgbClr val="FFFFFF"/>
                          </a:highlight>
                          <a:latin typeface="Cabin"/>
                          <a:ea typeface="Cabin"/>
                          <a:cs typeface="Cabin"/>
                          <a:sym typeface="Cabin"/>
                        </a:rPr>
                        <a:t>enzyme immunoassays)</a:t>
                      </a:r>
                      <a:endParaRPr sz="900">
                        <a:solidFill>
                          <a:srgbClr val="999999"/>
                        </a:solidFill>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lang="en-GB" sz="1000">
                          <a:latin typeface="Cabin"/>
                          <a:ea typeface="Cabin"/>
                          <a:cs typeface="Cabin"/>
                          <a:sym typeface="Cabin"/>
                        </a:rPr>
                        <a:t>Oral metronidazole</a:t>
                      </a:r>
                      <a:endParaRPr sz="1000">
                        <a:latin typeface="Cabin"/>
                        <a:ea typeface="Cabin"/>
                        <a:cs typeface="Cabin"/>
                        <a:sym typeface="Cabin"/>
                      </a:endParaRPr>
                    </a:p>
                  </a:txBody>
                  <a:tcPr marT="91425" marB="91425" marR="91425" marL="91425" anchor="ctr"/>
                </a:tc>
              </a:tr>
              <a:tr h="1080575">
                <a:tc>
                  <a:txBody>
                    <a:bodyPr/>
                    <a:lstStyle/>
                    <a:p>
                      <a:pPr indent="0" lvl="0" marL="0" rtl="0" algn="ctr">
                        <a:spcBef>
                          <a:spcPts val="0"/>
                        </a:spcBef>
                        <a:spcAft>
                          <a:spcPts val="0"/>
                        </a:spcAft>
                        <a:buNone/>
                      </a:pPr>
                      <a:r>
                        <a:rPr b="1" lang="en-GB" sz="1100">
                          <a:latin typeface="Cabin"/>
                          <a:ea typeface="Cabin"/>
                          <a:cs typeface="Cabin"/>
                          <a:sym typeface="Cabin"/>
                        </a:rPr>
                        <a:t>Bacterial Vaginosis</a:t>
                      </a:r>
                      <a:endParaRPr b="1" sz="1100">
                        <a:latin typeface="Cabin"/>
                        <a:ea typeface="Cabin"/>
                        <a:cs typeface="Cabin"/>
                        <a:sym typeface="Cabin"/>
                      </a:endParaRPr>
                    </a:p>
                  </a:txBody>
                  <a:tcPr marT="91425" marB="91425" marR="91425" marL="91425" anchor="ctr">
                    <a:solidFill>
                      <a:srgbClr val="C9A4C9">
                        <a:alpha val="41260"/>
                      </a:srgbClr>
                    </a:solidFill>
                  </a:tcPr>
                </a:tc>
                <a:tc>
                  <a:txBody>
                    <a:bodyPr/>
                    <a:lstStyle/>
                    <a:p>
                      <a:pPr indent="0" lvl="0" marL="0" rtl="0" algn="l">
                        <a:spcBef>
                          <a:spcPts val="0"/>
                        </a:spcBef>
                        <a:spcAft>
                          <a:spcPts val="0"/>
                        </a:spcAft>
                        <a:buNone/>
                      </a:pPr>
                      <a:r>
                        <a:rPr lang="en-GB" sz="1000">
                          <a:solidFill>
                            <a:schemeClr val="dk1"/>
                          </a:solidFill>
                          <a:latin typeface="Cabin"/>
                          <a:ea typeface="Cabin"/>
                          <a:cs typeface="Cabin"/>
                          <a:sym typeface="Cabin"/>
                        </a:rPr>
                        <a:t>&gt; 4.5</a:t>
                      </a:r>
                      <a:endParaRPr sz="1000">
                        <a:latin typeface="Cabin"/>
                        <a:ea typeface="Cabin"/>
                        <a:cs typeface="Cabin"/>
                        <a:sym typeface="Cabin"/>
                      </a:endParaRPr>
                    </a:p>
                  </a:txBody>
                  <a:tcPr marT="91425" marB="91425" marR="91425" marL="91425" anchor="ctr"/>
                </a:tc>
                <a:tc>
                  <a:txBody>
                    <a:bodyPr/>
                    <a:lstStyle/>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No inflammation  and pruritus</a:t>
                      </a:r>
                      <a:endParaRPr sz="1000">
                        <a:solidFill>
                          <a:schemeClr val="dk1"/>
                        </a:solidFill>
                        <a:latin typeface="Cabin"/>
                        <a:ea typeface="Cabin"/>
                        <a:cs typeface="Cabin"/>
                        <a:sym typeface="Cabin"/>
                      </a:endParaRPr>
                    </a:p>
                    <a:p>
                      <a:pPr indent="0" lvl="0" marL="0" rtl="0" algn="l">
                        <a:spcBef>
                          <a:spcPts val="0"/>
                        </a:spcBef>
                        <a:spcAft>
                          <a:spcPts val="0"/>
                        </a:spcAft>
                        <a:buNone/>
                      </a:pPr>
                      <a:r>
                        <a:t/>
                      </a:r>
                      <a:endParaRPr sz="6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No or minimal itching or irritation</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6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200">
                          <a:solidFill>
                            <a:schemeClr val="dk1"/>
                          </a:solidFill>
                          <a:latin typeface="Cabin"/>
                          <a:ea typeface="Cabin"/>
                          <a:cs typeface="Cabin"/>
                          <a:sym typeface="Cabin"/>
                        </a:rPr>
                        <a:t>·</a:t>
                      </a:r>
                      <a:r>
                        <a:rPr lang="en-GB" sz="1000">
                          <a:solidFill>
                            <a:schemeClr val="dk1"/>
                          </a:solidFill>
                          <a:latin typeface="Cabin"/>
                          <a:ea typeface="Cabin"/>
                          <a:cs typeface="Cabin"/>
                          <a:sym typeface="Cabin"/>
                        </a:rPr>
                        <a:t> Grey  discharge </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Fishy odor </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b="1" lang="en-GB" sz="1000">
                          <a:latin typeface="Cabin"/>
                          <a:ea typeface="Cabin"/>
                          <a:cs typeface="Cabin"/>
                          <a:sym typeface="Cabin"/>
                        </a:rPr>
                        <a:t>+++</a:t>
                      </a:r>
                      <a:endParaRPr b="1"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b="1" lang="en-GB" sz="1200">
                          <a:solidFill>
                            <a:schemeClr val="dk1"/>
                          </a:solidFill>
                          <a:latin typeface="Cabin"/>
                          <a:ea typeface="Cabin"/>
                          <a:cs typeface="Cabin"/>
                          <a:sym typeface="Cabin"/>
                        </a:rPr>
                        <a:t>·</a:t>
                      </a:r>
                      <a:r>
                        <a:rPr lang="en-GB" sz="1000">
                          <a:latin typeface="Cabin"/>
                          <a:ea typeface="Cabin"/>
                          <a:cs typeface="Cabin"/>
                          <a:sym typeface="Cabin"/>
                        </a:rPr>
                        <a:t> Gram stain:</a:t>
                      </a:r>
                      <a:endParaRPr sz="1000">
                        <a:latin typeface="Cabin"/>
                        <a:ea typeface="Cabin"/>
                        <a:cs typeface="Cabin"/>
                        <a:sym typeface="Cabin"/>
                      </a:endParaRPr>
                    </a:p>
                    <a:p>
                      <a:pPr indent="0" lvl="0" marL="0" rtl="0" algn="ctr">
                        <a:spcBef>
                          <a:spcPts val="0"/>
                        </a:spcBef>
                        <a:spcAft>
                          <a:spcPts val="0"/>
                        </a:spcAft>
                        <a:buNone/>
                      </a:pPr>
                      <a:r>
                        <a:rPr lang="en-GB" sz="1000">
                          <a:latin typeface="Cabin"/>
                          <a:ea typeface="Cabin"/>
                          <a:cs typeface="Cabin"/>
                          <a:sym typeface="Cabin"/>
                        </a:rPr>
                        <a:t>Clue cells  </a:t>
                      </a:r>
                      <a:endParaRPr sz="1000">
                        <a:latin typeface="Cabin"/>
                        <a:ea typeface="Cabin"/>
                        <a:cs typeface="Cabin"/>
                        <a:sym typeface="Cabin"/>
                      </a:endParaRPr>
                    </a:p>
                    <a:p>
                      <a:pPr indent="0" lvl="0" marL="0" rtl="0" algn="ctr">
                        <a:spcBef>
                          <a:spcPts val="0"/>
                        </a:spcBef>
                        <a:spcAft>
                          <a:spcPts val="0"/>
                        </a:spcAft>
                        <a:buNone/>
                      </a:pPr>
                      <a:r>
                        <a:t/>
                      </a:r>
                      <a:endParaRPr sz="600">
                        <a:latin typeface="Cabin"/>
                        <a:ea typeface="Cabin"/>
                        <a:cs typeface="Cabin"/>
                        <a:sym typeface="Cabin"/>
                      </a:endParaRPr>
                    </a:p>
                    <a:p>
                      <a:pPr indent="0" lvl="0" marL="0" rtl="0" algn="ctr">
                        <a:spcBef>
                          <a:spcPts val="0"/>
                        </a:spcBef>
                        <a:spcAft>
                          <a:spcPts val="0"/>
                        </a:spcAft>
                        <a:buNone/>
                      </a:pPr>
                      <a:r>
                        <a:rPr b="1" lang="en-GB" sz="1200">
                          <a:solidFill>
                            <a:schemeClr val="dk1"/>
                          </a:solidFill>
                          <a:latin typeface="Cabin"/>
                          <a:ea typeface="Cabin"/>
                          <a:cs typeface="Cabin"/>
                          <a:sym typeface="Cabin"/>
                        </a:rPr>
                        <a:t>·</a:t>
                      </a:r>
                      <a:r>
                        <a:rPr lang="en-GB" sz="1000">
                          <a:latin typeface="Cabin"/>
                          <a:ea typeface="Cabin"/>
                          <a:cs typeface="Cabin"/>
                          <a:sym typeface="Cabin"/>
                        </a:rPr>
                        <a:t>Gram stain is gold standared</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lang="en-GB" sz="1000">
                          <a:latin typeface="Cabin"/>
                          <a:ea typeface="Cabin"/>
                          <a:cs typeface="Cabin"/>
                          <a:sym typeface="Cabin"/>
                        </a:rPr>
                        <a:t>Not helpful</a:t>
                      </a:r>
                      <a:endParaRPr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lang="en-GB" sz="1000">
                          <a:latin typeface="Cabin"/>
                          <a:ea typeface="Cabin"/>
                          <a:cs typeface="Cabin"/>
                          <a:sym typeface="Cabin"/>
                        </a:rPr>
                        <a:t>DNA probe</a:t>
                      </a:r>
                      <a:r>
                        <a:rPr baseline="30000" lang="en-GB" sz="1000">
                          <a:latin typeface="Cabin"/>
                          <a:ea typeface="Cabin"/>
                          <a:cs typeface="Cabin"/>
                          <a:sym typeface="Cabin"/>
                        </a:rPr>
                        <a:t>2</a:t>
                      </a:r>
                      <a:endParaRPr baseline="30000" sz="1000">
                        <a:latin typeface="Cabin"/>
                        <a:ea typeface="Cabin"/>
                        <a:cs typeface="Cabin"/>
                        <a:sym typeface="Cabin"/>
                      </a:endParaRPr>
                    </a:p>
                  </a:txBody>
                  <a:tcPr marT="91425" marB="91425" marR="91425" marL="91425" anchor="ctr"/>
                </a:tc>
                <a:tc>
                  <a:txBody>
                    <a:bodyPr/>
                    <a:lstStyle/>
                    <a:p>
                      <a:pPr indent="0" lvl="0" marL="0" rtl="0" algn="ctr">
                        <a:spcBef>
                          <a:spcPts val="0"/>
                        </a:spcBef>
                        <a:spcAft>
                          <a:spcPts val="0"/>
                        </a:spcAft>
                        <a:buNone/>
                      </a:pPr>
                      <a:r>
                        <a:rPr lang="en-GB" sz="1000">
                          <a:latin typeface="Cabin"/>
                          <a:ea typeface="Cabin"/>
                          <a:cs typeface="Cabin"/>
                          <a:sym typeface="Cabin"/>
                        </a:rPr>
                        <a:t>Oral metronidazole</a:t>
                      </a:r>
                      <a:endParaRPr sz="1000">
                        <a:latin typeface="Cabin"/>
                        <a:ea typeface="Cabin"/>
                        <a:cs typeface="Cabin"/>
                        <a:sym typeface="Cabin"/>
                      </a:endParaRPr>
                    </a:p>
                  </a:txBody>
                  <a:tcPr marT="91425" marB="91425" marR="91425" marL="91425" anchor="ct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24"/>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332" name="Google Shape;332;p24"/>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333" name="Google Shape;333;p24"/>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11</a:t>
            </a:r>
            <a:endParaRPr b="1" sz="1800">
              <a:solidFill>
                <a:srgbClr val="FFFFFF"/>
              </a:solidFill>
              <a:latin typeface="Cabin"/>
              <a:ea typeface="Cabin"/>
              <a:cs typeface="Cabin"/>
              <a:sym typeface="Cabin"/>
            </a:endParaRPr>
          </a:p>
        </p:txBody>
      </p:sp>
      <p:cxnSp>
        <p:nvCxnSpPr>
          <p:cNvPr id="334" name="Google Shape;334;p24"/>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335" name="Google Shape;335;p24"/>
          <p:cNvSpPr txBox="1"/>
          <p:nvPr/>
        </p:nvSpPr>
        <p:spPr>
          <a:xfrm>
            <a:off x="1245723" y="-34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600">
                <a:solidFill>
                  <a:srgbClr val="4F2F4F"/>
                </a:solidFill>
                <a:latin typeface="Cabin"/>
                <a:ea typeface="Cabin"/>
                <a:cs typeface="Cabin"/>
                <a:sym typeface="Cabin"/>
              </a:rPr>
              <a:t>Dr. Khalifa notes</a:t>
            </a:r>
            <a:endParaRPr b="1" sz="3600">
              <a:solidFill>
                <a:srgbClr val="4F2F4F"/>
              </a:solidFill>
              <a:latin typeface="Cabin"/>
              <a:ea typeface="Cabin"/>
              <a:cs typeface="Cabin"/>
              <a:sym typeface="Cabin"/>
            </a:endParaRPr>
          </a:p>
        </p:txBody>
      </p:sp>
      <p:sp>
        <p:nvSpPr>
          <p:cNvPr id="336" name="Google Shape;336;p24"/>
          <p:cNvSpPr/>
          <p:nvPr/>
        </p:nvSpPr>
        <p:spPr>
          <a:xfrm>
            <a:off x="210400" y="720050"/>
            <a:ext cx="7136400" cy="9855600"/>
          </a:xfrm>
          <a:prstGeom prst="rect">
            <a:avLst/>
          </a:prstGeom>
          <a:noFill/>
          <a:ln cap="flat" cmpd="sng" w="9525">
            <a:solidFill>
              <a:srgbClr val="B6D7A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500">
                <a:solidFill>
                  <a:srgbClr val="38761D"/>
                </a:solidFill>
                <a:highlight>
                  <a:srgbClr val="D9EAD3"/>
                </a:highlight>
                <a:latin typeface="Cabin"/>
                <a:ea typeface="Cabin"/>
                <a:cs typeface="Cabin"/>
                <a:sym typeface="Cabin"/>
              </a:rPr>
              <a:t>1- Candidal vulvovaginitis:</a:t>
            </a:r>
            <a:endParaRPr b="1" sz="1500">
              <a:solidFill>
                <a:srgbClr val="38761D"/>
              </a:solidFill>
              <a:highlight>
                <a:srgbClr val="D9EAD3"/>
              </a:highlight>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Infection of the vagina’s mucous membranes by yeast. </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Risk factors:</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Antibiotics → kill normal flora → yeast </a:t>
            </a:r>
            <a:r>
              <a:rPr lang="en-GB" sz="1100">
                <a:solidFill>
                  <a:srgbClr val="38761D"/>
                </a:solidFill>
                <a:latin typeface="Cabin"/>
                <a:ea typeface="Cabin"/>
                <a:cs typeface="Cabin"/>
                <a:sym typeface="Cabin"/>
              </a:rPr>
              <a:t>overgrowth.</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Pregnancy</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Poorly controlled diabetes</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Immunodeficiency</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Symptoms:</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CC0000"/>
              </a:buClr>
              <a:buSzPts val="1100"/>
              <a:buFont typeface="Cabin"/>
              <a:buChar char="○"/>
            </a:pPr>
            <a:r>
              <a:rPr lang="en-GB" sz="1100">
                <a:solidFill>
                  <a:srgbClr val="CC0000"/>
                </a:solidFill>
                <a:latin typeface="Cabin"/>
                <a:ea typeface="Cabin"/>
                <a:cs typeface="Cabin"/>
                <a:sym typeface="Cabin"/>
              </a:rPr>
              <a:t>White (cheese-like) odourless vaginal discharge.</a:t>
            </a:r>
            <a:endParaRPr sz="1100">
              <a:solidFill>
                <a:srgbClr val="CC0000"/>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Types:</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Uncomplicated:</a:t>
            </a:r>
            <a:endParaRPr sz="1100">
              <a:solidFill>
                <a:srgbClr val="38761D"/>
              </a:solidFill>
              <a:latin typeface="Cabin"/>
              <a:ea typeface="Cabin"/>
              <a:cs typeface="Cabin"/>
              <a:sym typeface="Cabin"/>
            </a:endParaRPr>
          </a:p>
          <a:p>
            <a:pPr indent="-298450" lvl="2" marL="13716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Single episode or less than 4 episodes in a year.</a:t>
            </a:r>
            <a:endParaRPr sz="1100">
              <a:solidFill>
                <a:srgbClr val="38761D"/>
              </a:solidFill>
              <a:latin typeface="Cabin"/>
              <a:ea typeface="Cabin"/>
              <a:cs typeface="Cabin"/>
              <a:sym typeface="Cabin"/>
            </a:endParaRPr>
          </a:p>
          <a:p>
            <a:pPr indent="-298450" lvl="2" marL="13716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Caused by candida albicans</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Complicated:</a:t>
            </a:r>
            <a:endParaRPr sz="1100">
              <a:solidFill>
                <a:srgbClr val="38761D"/>
              </a:solidFill>
              <a:latin typeface="Cabin"/>
              <a:ea typeface="Cabin"/>
              <a:cs typeface="Cabin"/>
              <a:sym typeface="Cabin"/>
            </a:endParaRPr>
          </a:p>
          <a:p>
            <a:pPr indent="-298450" lvl="2" marL="13716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4 or more episodes in a year.</a:t>
            </a:r>
            <a:endParaRPr sz="1100">
              <a:solidFill>
                <a:srgbClr val="38761D"/>
              </a:solidFill>
              <a:latin typeface="Cabin"/>
              <a:ea typeface="Cabin"/>
              <a:cs typeface="Cabin"/>
              <a:sym typeface="Cabin"/>
            </a:endParaRPr>
          </a:p>
          <a:p>
            <a:pPr indent="-298450" lvl="2" marL="13716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Not caused by c.albicans</a:t>
            </a:r>
            <a:endParaRPr sz="1100">
              <a:solidFill>
                <a:srgbClr val="38761D"/>
              </a:solidFill>
              <a:latin typeface="Cabin"/>
              <a:ea typeface="Cabin"/>
              <a:cs typeface="Cabin"/>
              <a:sym typeface="Cabin"/>
            </a:endParaRPr>
          </a:p>
          <a:p>
            <a:pPr indent="-298450" lvl="2" marL="13716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Associated with pregnancy/ poorly controlled diabetes/immune deficiency.</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Diagnosis:</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Gram stain: we will see pseudohyphae yeast</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Wet mount: we will see pseudohyphae yeast</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Culture: helpful in cases of recurrent infection</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Treatment:</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Mainly Fluconazole</a:t>
            </a:r>
            <a:endParaRPr sz="1100">
              <a:solidFill>
                <a:srgbClr val="38761D"/>
              </a:solidFill>
              <a:latin typeface="Cabin"/>
              <a:ea typeface="Cabin"/>
              <a:cs typeface="Cabin"/>
              <a:sym typeface="Cabin"/>
            </a:endParaRPr>
          </a:p>
          <a:p>
            <a:pPr indent="0" lvl="0" marL="0" rtl="0" algn="l">
              <a:spcBef>
                <a:spcPts val="0"/>
              </a:spcBef>
              <a:spcAft>
                <a:spcPts val="0"/>
              </a:spcAft>
              <a:buNone/>
            </a:pPr>
            <a:r>
              <a:t/>
            </a:r>
            <a:endParaRPr b="1" sz="1200">
              <a:solidFill>
                <a:srgbClr val="38761D"/>
              </a:solidFill>
              <a:latin typeface="Cabin"/>
              <a:ea typeface="Cabin"/>
              <a:cs typeface="Cabin"/>
              <a:sym typeface="Cabin"/>
            </a:endParaRPr>
          </a:p>
          <a:p>
            <a:pPr indent="0" lvl="0" marL="0" rtl="0" algn="l">
              <a:spcBef>
                <a:spcPts val="0"/>
              </a:spcBef>
              <a:spcAft>
                <a:spcPts val="0"/>
              </a:spcAft>
              <a:buNone/>
            </a:pPr>
            <a:r>
              <a:rPr b="1" lang="en-GB" sz="1500">
                <a:solidFill>
                  <a:srgbClr val="38761D"/>
                </a:solidFill>
                <a:highlight>
                  <a:srgbClr val="D9EAD3"/>
                </a:highlight>
                <a:latin typeface="Cabin"/>
                <a:ea typeface="Cabin"/>
                <a:cs typeface="Cabin"/>
                <a:sym typeface="Cabin"/>
              </a:rPr>
              <a:t>2- Trichomoniasis (vaginitis)</a:t>
            </a:r>
            <a:endParaRPr b="1" sz="1200">
              <a:solidFill>
                <a:srgbClr val="38761D"/>
              </a:solidFill>
              <a:highlight>
                <a:srgbClr val="D9EAD3"/>
              </a:highlight>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Seuxually transmittted parasitic infection caused by  Flagellate protozoa </a:t>
            </a:r>
            <a:r>
              <a:rPr lang="en-GB" sz="1100">
                <a:solidFill>
                  <a:srgbClr val="999999"/>
                </a:solidFill>
                <a:latin typeface="Cabin"/>
                <a:ea typeface="Cabin"/>
                <a:cs typeface="Cabin"/>
                <a:sym typeface="Cabin"/>
              </a:rPr>
              <a:t>(T. vaginalis.)</a:t>
            </a:r>
            <a:endParaRPr sz="1100">
              <a:solidFill>
                <a:srgbClr val="999999"/>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Symptoms:</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CC0000"/>
              </a:buClr>
              <a:buSzPts val="1100"/>
              <a:buFont typeface="Cabin"/>
              <a:buChar char="○"/>
            </a:pPr>
            <a:r>
              <a:rPr lang="en-GB" sz="1100">
                <a:solidFill>
                  <a:srgbClr val="CC0000"/>
                </a:solidFill>
                <a:latin typeface="Cabin"/>
                <a:ea typeface="Cabin"/>
                <a:cs typeface="Cabin"/>
                <a:sym typeface="Cabin"/>
              </a:rPr>
              <a:t>Yellow or greenish vaginal discharge </a:t>
            </a:r>
            <a:endParaRPr sz="1100">
              <a:solidFill>
                <a:srgbClr val="CC0000"/>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Vulvar irritation (strawberry/reddish)</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Diagnosis:</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Culture (takes time &amp; requires special media): Motile trophozoites </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Wet mount (quick): We can see </a:t>
            </a:r>
            <a:r>
              <a:rPr lang="en-GB" sz="1100">
                <a:solidFill>
                  <a:srgbClr val="999999"/>
                </a:solidFill>
                <a:latin typeface="Cabin"/>
                <a:ea typeface="Cabin"/>
                <a:cs typeface="Cabin"/>
                <a:sym typeface="Cabin"/>
              </a:rPr>
              <a:t>corkscrew</a:t>
            </a:r>
            <a:r>
              <a:rPr lang="en-GB" sz="1100">
                <a:solidFill>
                  <a:srgbClr val="38761D"/>
                </a:solidFill>
                <a:latin typeface="Cabin"/>
                <a:ea typeface="Cabin"/>
                <a:cs typeface="Cabin"/>
                <a:sym typeface="Cabin"/>
              </a:rPr>
              <a:t> motility</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Gram stain</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Treatment:</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Drug of choice: Metronidazole (effective against anaerobes and some parasitic infections)</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Sexual partner has to be treated as well.</a:t>
            </a:r>
            <a:endParaRPr sz="1100">
              <a:solidFill>
                <a:srgbClr val="38761D"/>
              </a:solidFill>
              <a:latin typeface="Cabin"/>
              <a:ea typeface="Cabin"/>
              <a:cs typeface="Cabin"/>
              <a:sym typeface="Cabin"/>
            </a:endParaRPr>
          </a:p>
          <a:p>
            <a:pPr indent="0" lvl="0" marL="0" rtl="0" algn="l">
              <a:spcBef>
                <a:spcPts val="0"/>
              </a:spcBef>
              <a:spcAft>
                <a:spcPts val="0"/>
              </a:spcAft>
              <a:buNone/>
            </a:pPr>
            <a:r>
              <a:t/>
            </a:r>
            <a:endParaRPr sz="1200">
              <a:solidFill>
                <a:srgbClr val="38761D"/>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500">
                <a:solidFill>
                  <a:srgbClr val="38761D"/>
                </a:solidFill>
                <a:highlight>
                  <a:srgbClr val="D9EAD3"/>
                </a:highlight>
                <a:latin typeface="Cabin"/>
                <a:ea typeface="Cabin"/>
                <a:cs typeface="Cabin"/>
                <a:sym typeface="Cabin"/>
              </a:rPr>
              <a:t>3- Bacterial Vaginosis: (not vaginitis)</a:t>
            </a:r>
            <a:endParaRPr sz="1200">
              <a:solidFill>
                <a:srgbClr val="38761D"/>
              </a:solidFill>
              <a:highlight>
                <a:srgbClr val="D9EAD3"/>
              </a:highlight>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A disease caused by floral imbalance: Marked reduction in </a:t>
            </a:r>
            <a:r>
              <a:rPr b="1" lang="en-GB" sz="1100">
                <a:solidFill>
                  <a:srgbClr val="38761D"/>
                </a:solidFill>
                <a:latin typeface="Cabin"/>
                <a:ea typeface="Cabin"/>
                <a:cs typeface="Cabin"/>
                <a:sym typeface="Cabin"/>
              </a:rPr>
              <a:t>lactobacillus</a:t>
            </a:r>
            <a:r>
              <a:rPr lang="en-GB" sz="1100">
                <a:solidFill>
                  <a:srgbClr val="38761D"/>
                </a:solidFill>
                <a:latin typeface="Cabin"/>
                <a:ea typeface="Cabin"/>
                <a:cs typeface="Cabin"/>
                <a:sym typeface="Cabin"/>
              </a:rPr>
              <a:t> &amp; overgrowth of </a:t>
            </a:r>
            <a:r>
              <a:rPr b="1" lang="en-GB" sz="1100">
                <a:solidFill>
                  <a:srgbClr val="38761D"/>
                </a:solidFill>
                <a:latin typeface="Cabin"/>
                <a:ea typeface="Cabin"/>
                <a:cs typeface="Cabin"/>
                <a:sym typeface="Cabin"/>
              </a:rPr>
              <a:t>G. vaginalis</a:t>
            </a:r>
            <a:r>
              <a:rPr lang="en-GB" sz="1100">
                <a:solidFill>
                  <a:srgbClr val="38761D"/>
                </a:solidFill>
                <a:latin typeface="Cabin"/>
                <a:ea typeface="Cabin"/>
                <a:cs typeface="Cabin"/>
                <a:sym typeface="Cabin"/>
              </a:rPr>
              <a:t>, Mobiluncus species and anaerobic bacteria. (Normally lactobacillus is the dominant bacterial flora in vagina)</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Risk factors: </a:t>
            </a:r>
            <a:r>
              <a:rPr lang="en-GB" sz="700">
                <a:solidFill>
                  <a:srgbClr val="38761D"/>
                </a:solidFill>
                <a:latin typeface="Cabin"/>
                <a:ea typeface="Cabin"/>
                <a:cs typeface="Cabin"/>
                <a:sym typeface="Cabin"/>
              </a:rPr>
              <a:t>(Although sexual activity is a risk factor for the infection, bacterial vaginosis can occur in women who have never had vaginal intercourse)</a:t>
            </a:r>
            <a:endParaRPr sz="7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Multiple or new sexual partners</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Smoking &amp; Use of IUD</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Older age</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Symptoms:</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CC0000"/>
              </a:buClr>
              <a:buSzPts val="1100"/>
              <a:buFont typeface="Cabin"/>
              <a:buChar char="○"/>
            </a:pPr>
            <a:r>
              <a:rPr lang="en-GB" sz="1100">
                <a:solidFill>
                  <a:srgbClr val="CC0000"/>
                </a:solidFill>
                <a:latin typeface="Cabin"/>
                <a:ea typeface="Cabin"/>
                <a:cs typeface="Cabin"/>
                <a:sym typeface="Cabin"/>
              </a:rPr>
              <a:t>Fishy vaginal discharge, greyish in color</a:t>
            </a:r>
            <a:endParaRPr sz="1100">
              <a:solidFill>
                <a:srgbClr val="CC0000"/>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Pruritus and inflammation are absent </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Diagnosis: </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Gram stain (gold standard): look for </a:t>
            </a:r>
            <a:r>
              <a:rPr lang="en-GB" sz="1100">
                <a:solidFill>
                  <a:srgbClr val="CC0000"/>
                </a:solidFill>
                <a:latin typeface="Cabin"/>
                <a:ea typeface="Cabin"/>
                <a:cs typeface="Cabin"/>
                <a:sym typeface="Cabin"/>
              </a:rPr>
              <a:t>clue cells (bacteria-coated epithelial cells.).</a:t>
            </a:r>
            <a:r>
              <a:rPr lang="en-GB" sz="1100">
                <a:solidFill>
                  <a:srgbClr val="38761D"/>
                </a:solidFill>
                <a:latin typeface="Cabin"/>
                <a:ea typeface="Cabin"/>
                <a:cs typeface="Cabin"/>
                <a:sym typeface="Cabin"/>
              </a:rPr>
              <a:t> </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Wet mount: look for </a:t>
            </a:r>
            <a:r>
              <a:rPr lang="en-GB" sz="1100">
                <a:solidFill>
                  <a:srgbClr val="CC0000"/>
                </a:solidFill>
                <a:latin typeface="Cabin"/>
                <a:ea typeface="Cabin"/>
                <a:cs typeface="Cabin"/>
                <a:sym typeface="Cabin"/>
              </a:rPr>
              <a:t>clue cells</a:t>
            </a:r>
            <a:endParaRPr sz="1100">
              <a:solidFill>
                <a:srgbClr val="CC0000"/>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Vaginal pH &gt;4.5 (will be high in trichomoniasis as well, but unchanged in candida)</a:t>
            </a:r>
            <a:endParaRPr sz="1100">
              <a:solidFill>
                <a:srgbClr val="38761D"/>
              </a:solidFill>
              <a:latin typeface="Cabin"/>
              <a:ea typeface="Cabin"/>
              <a:cs typeface="Cabin"/>
              <a:sym typeface="Cabin"/>
            </a:endParaRPr>
          </a:p>
          <a:p>
            <a:pPr indent="-298450" lvl="0" marL="457200" rtl="0" algn="l">
              <a:spcBef>
                <a:spcPts val="0"/>
              </a:spcBef>
              <a:spcAft>
                <a:spcPts val="0"/>
              </a:spcAft>
              <a:buClr>
                <a:srgbClr val="38761D"/>
              </a:buClr>
              <a:buSzPts val="1100"/>
              <a:buFont typeface="Cabin"/>
              <a:buChar char="●"/>
            </a:pPr>
            <a:r>
              <a:rPr b="1" lang="en-GB" sz="1100">
                <a:solidFill>
                  <a:srgbClr val="38761D"/>
                </a:solidFill>
                <a:latin typeface="Cabin"/>
                <a:ea typeface="Cabin"/>
                <a:cs typeface="Cabin"/>
                <a:sym typeface="Cabin"/>
              </a:rPr>
              <a:t>Treatment:</a:t>
            </a:r>
            <a:endParaRPr b="1"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Drug of choice: oral or topical </a:t>
            </a:r>
            <a:r>
              <a:rPr lang="en-GB" sz="1100">
                <a:solidFill>
                  <a:srgbClr val="CC0000"/>
                </a:solidFill>
                <a:latin typeface="Cabin"/>
                <a:ea typeface="Cabin"/>
                <a:cs typeface="Cabin"/>
                <a:sym typeface="Cabin"/>
              </a:rPr>
              <a:t>Metronidazole</a:t>
            </a:r>
            <a:r>
              <a:rPr lang="en-GB" sz="1100">
                <a:solidFill>
                  <a:srgbClr val="38761D"/>
                </a:solidFill>
                <a:latin typeface="Cabin"/>
                <a:ea typeface="Cabin"/>
                <a:cs typeface="Cabin"/>
                <a:sym typeface="Cabin"/>
              </a:rPr>
              <a:t> </a:t>
            </a:r>
            <a:endParaRPr sz="1100">
              <a:solidFill>
                <a:srgbClr val="38761D"/>
              </a:solidFill>
              <a:latin typeface="Cabin"/>
              <a:ea typeface="Cabin"/>
              <a:cs typeface="Cabin"/>
              <a:sym typeface="Cabin"/>
            </a:endParaRPr>
          </a:p>
          <a:p>
            <a:pPr indent="-298450" lvl="1" marL="914400" rtl="0" algn="l">
              <a:spcBef>
                <a:spcPts val="0"/>
              </a:spcBef>
              <a:spcAft>
                <a:spcPts val="0"/>
              </a:spcAft>
              <a:buClr>
                <a:srgbClr val="38761D"/>
              </a:buClr>
              <a:buSzPts val="1100"/>
              <a:buFont typeface="Cabin"/>
              <a:buChar char="○"/>
            </a:pPr>
            <a:r>
              <a:rPr lang="en-GB" sz="1100">
                <a:solidFill>
                  <a:srgbClr val="38761D"/>
                </a:solidFill>
                <a:latin typeface="Cabin"/>
                <a:ea typeface="Cabin"/>
                <a:cs typeface="Cabin"/>
                <a:sym typeface="Cabin"/>
              </a:rPr>
              <a:t>Or clindamycin</a:t>
            </a:r>
            <a:endParaRPr sz="1200">
              <a:solidFill>
                <a:srgbClr val="38761D"/>
              </a:solidFill>
              <a:latin typeface="Cabin"/>
              <a:ea typeface="Cabin"/>
              <a:cs typeface="Cabin"/>
              <a:sym typeface="Cabin"/>
            </a:endParaRPr>
          </a:p>
        </p:txBody>
      </p:sp>
      <p:sp>
        <p:nvSpPr>
          <p:cNvPr id="337" name="Google Shape;337;p24"/>
          <p:cNvSpPr txBox="1"/>
          <p:nvPr/>
        </p:nvSpPr>
        <p:spPr>
          <a:xfrm>
            <a:off x="5478825" y="65500"/>
            <a:ext cx="1342200" cy="3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4F2F4F"/>
                </a:solidFill>
                <a:latin typeface="Cabin"/>
                <a:ea typeface="Cabin"/>
                <a:cs typeface="Cabin"/>
                <a:sym typeface="Cabin"/>
              </a:rPr>
              <a:t>He gave us a few cases Check SAQ</a:t>
            </a:r>
            <a:endParaRPr b="1" sz="1000">
              <a:solidFill>
                <a:srgbClr val="4F2F4F"/>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25"/>
          <p:cNvSpPr/>
          <p:nvPr/>
        </p:nvSpPr>
        <p:spPr>
          <a:xfrm flipH="1" rot="10800000">
            <a:off x="404425" y="-6050"/>
            <a:ext cx="6829500" cy="730800"/>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343" name="Google Shape;343;p25"/>
          <p:cNvSpPr txBox="1"/>
          <p:nvPr/>
        </p:nvSpPr>
        <p:spPr>
          <a:xfrm>
            <a:off x="408175" y="-44600"/>
            <a:ext cx="6829500" cy="8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FFFFFF"/>
                </a:solidFill>
                <a:latin typeface="Cabin"/>
                <a:ea typeface="Cabin"/>
                <a:cs typeface="Cabin"/>
                <a:sym typeface="Cabin"/>
              </a:rPr>
              <a:t>Lecture Quiz </a:t>
            </a:r>
            <a:endParaRPr b="1" sz="3500">
              <a:solidFill>
                <a:srgbClr val="FFFFFF"/>
              </a:solidFill>
              <a:latin typeface="Cabin"/>
              <a:ea typeface="Cabin"/>
              <a:cs typeface="Cabin"/>
              <a:sym typeface="Cabin"/>
            </a:endParaRPr>
          </a:p>
        </p:txBody>
      </p:sp>
      <p:sp>
        <p:nvSpPr>
          <p:cNvPr id="344" name="Google Shape;344;p25"/>
          <p:cNvSpPr/>
          <p:nvPr/>
        </p:nvSpPr>
        <p:spPr>
          <a:xfrm>
            <a:off x="139250" y="1374100"/>
            <a:ext cx="7308600" cy="3405300"/>
          </a:xfrm>
          <a:prstGeom prst="rect">
            <a:avLst/>
          </a:prstGeom>
          <a:noFill/>
          <a:ln cap="flat" cmpd="sng" w="9525">
            <a:solidFill>
              <a:srgbClr val="4F2F4F"/>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GB" sz="1100">
                <a:solidFill>
                  <a:srgbClr val="4F2F4F"/>
                </a:solidFill>
                <a:latin typeface="Cabin"/>
                <a:ea typeface="Cabin"/>
                <a:cs typeface="Cabin"/>
                <a:sym typeface="Cabin"/>
              </a:rPr>
              <a:t>Q1: </a:t>
            </a:r>
            <a:r>
              <a:rPr b="1" lang="en-GB" sz="1100">
                <a:solidFill>
                  <a:srgbClr val="4F2F4F"/>
                </a:solidFill>
                <a:latin typeface="Cabin"/>
                <a:ea typeface="Cabin"/>
                <a:cs typeface="Cabin"/>
                <a:sym typeface="Cabin"/>
              </a:rPr>
              <a:t>A 30-year-old woman presents to her gynecologist with complaints of vaginal itching and a frothy, yellow discharge. She also complains of painful urination. She admits to being sexually active with several men in the past two weeks. Cultures are negative for bacterial growth, but organisms are visible via a wet prep on low power. The most likely causal agent is:</a:t>
            </a:r>
            <a:endParaRPr b="1" sz="1100">
              <a:solidFill>
                <a:srgbClr val="4F2F4F"/>
              </a:solidFill>
              <a:latin typeface="Cabin"/>
              <a:ea typeface="Cabin"/>
              <a:cs typeface="Cabin"/>
              <a:sym typeface="Cabin"/>
            </a:endParaRPr>
          </a:p>
          <a:p>
            <a:pPr indent="0" lvl="0" marL="0" rtl="0" algn="l">
              <a:spcBef>
                <a:spcPts val="0"/>
              </a:spcBef>
              <a:spcAft>
                <a:spcPts val="0"/>
              </a:spcAft>
              <a:buNone/>
            </a:pPr>
            <a:r>
              <a:rPr lang="en-GB" sz="900">
                <a:solidFill>
                  <a:schemeClr val="dk1"/>
                </a:solidFill>
                <a:latin typeface="Cabin"/>
                <a:ea typeface="Cabin"/>
                <a:cs typeface="Cabin"/>
                <a:sym typeface="Cabin"/>
              </a:rPr>
              <a:t>A- Candida albicans </a:t>
            </a:r>
            <a:endParaRPr sz="900">
              <a:solidFill>
                <a:schemeClr val="dk1"/>
              </a:solidFill>
              <a:latin typeface="Cabin"/>
              <a:ea typeface="Cabin"/>
              <a:cs typeface="Cabin"/>
              <a:sym typeface="Cabin"/>
            </a:endParaRPr>
          </a:p>
          <a:p>
            <a:pPr indent="0" lvl="0" marL="0" rtl="0" algn="l">
              <a:spcBef>
                <a:spcPts val="0"/>
              </a:spcBef>
              <a:spcAft>
                <a:spcPts val="0"/>
              </a:spcAft>
              <a:buNone/>
            </a:pPr>
            <a:r>
              <a:rPr lang="en-GB" sz="900">
                <a:solidFill>
                  <a:schemeClr val="dk1"/>
                </a:solidFill>
                <a:latin typeface="Cabin"/>
                <a:ea typeface="Cabin"/>
                <a:cs typeface="Cabin"/>
                <a:sym typeface="Cabin"/>
              </a:rPr>
              <a:t>B- Trichophyton rubrum</a:t>
            </a:r>
            <a:endParaRPr sz="900">
              <a:solidFill>
                <a:schemeClr val="dk1"/>
              </a:solidFill>
              <a:latin typeface="Cabin"/>
              <a:ea typeface="Cabin"/>
              <a:cs typeface="Cabin"/>
              <a:sym typeface="Cabin"/>
            </a:endParaRPr>
          </a:p>
          <a:p>
            <a:pPr indent="0" lvl="0" marL="0" rtl="0" algn="l">
              <a:spcBef>
                <a:spcPts val="0"/>
              </a:spcBef>
              <a:spcAft>
                <a:spcPts val="0"/>
              </a:spcAft>
              <a:buNone/>
            </a:pPr>
            <a:r>
              <a:rPr lang="en-GB" sz="900">
                <a:solidFill>
                  <a:schemeClr val="dk1"/>
                </a:solidFill>
                <a:latin typeface="Cabin"/>
                <a:ea typeface="Cabin"/>
                <a:cs typeface="Cabin"/>
                <a:sym typeface="Cabin"/>
              </a:rPr>
              <a:t>C- Trichomonas vaginalis</a:t>
            </a:r>
            <a:endParaRPr sz="900">
              <a:solidFill>
                <a:schemeClr val="dk1"/>
              </a:solidFill>
              <a:latin typeface="Cabin"/>
              <a:ea typeface="Cabin"/>
              <a:cs typeface="Cabin"/>
              <a:sym typeface="Cabin"/>
            </a:endParaRPr>
          </a:p>
          <a:p>
            <a:pPr indent="0" lvl="0" marL="0" rtl="0" algn="l">
              <a:spcBef>
                <a:spcPts val="0"/>
              </a:spcBef>
              <a:spcAft>
                <a:spcPts val="0"/>
              </a:spcAft>
              <a:buNone/>
            </a:pPr>
            <a:r>
              <a:rPr lang="en-GB" sz="900">
                <a:solidFill>
                  <a:schemeClr val="dk1"/>
                </a:solidFill>
                <a:latin typeface="Cabin"/>
                <a:ea typeface="Cabin"/>
                <a:cs typeface="Cabin"/>
                <a:sym typeface="Cabin"/>
              </a:rPr>
              <a:t>D- Trichophyton rubrum</a:t>
            </a:r>
            <a:endParaRPr sz="900">
              <a:solidFill>
                <a:schemeClr val="dk1"/>
              </a:solidFill>
              <a:latin typeface="Cabin"/>
              <a:ea typeface="Cabin"/>
              <a:cs typeface="Cabin"/>
              <a:sym typeface="Cabin"/>
            </a:endParaRPr>
          </a:p>
          <a:p>
            <a:pPr indent="0" lvl="0" marL="0" rtl="0" algn="l">
              <a:spcBef>
                <a:spcPts val="0"/>
              </a:spcBef>
              <a:spcAft>
                <a:spcPts val="0"/>
              </a:spcAft>
              <a:buNone/>
            </a:pPr>
            <a:r>
              <a:t/>
            </a:r>
            <a:endParaRPr sz="9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100">
                <a:solidFill>
                  <a:srgbClr val="4F2F4F"/>
                </a:solidFill>
                <a:latin typeface="Cabin"/>
                <a:ea typeface="Cabin"/>
                <a:cs typeface="Cabin"/>
                <a:sym typeface="Cabin"/>
              </a:rPr>
              <a:t>Q2: </a:t>
            </a:r>
            <a:r>
              <a:rPr b="1" lang="en-GB" sz="1100">
                <a:solidFill>
                  <a:srgbClr val="4F2F4F"/>
                </a:solidFill>
                <a:latin typeface="Cabin"/>
                <a:ea typeface="Cabin"/>
                <a:cs typeface="Cabin"/>
                <a:sym typeface="Cabin"/>
              </a:rPr>
              <a:t>A 38-year-old oncology patient comes to the physician complaining of vaginal burning and itching. On physical examination a whitish, curd-like vaginal discharge and inflammation of the walls of the vagina and vulva are observed. Which of the following is a risk factor for this condition?</a:t>
            </a:r>
            <a:endParaRPr b="1" sz="1100">
              <a:solidFill>
                <a:srgbClr val="4F2F4F"/>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A- </a:t>
            </a:r>
            <a:r>
              <a:rPr lang="en-GB" sz="900">
                <a:solidFill>
                  <a:schemeClr val="dk1"/>
                </a:solidFill>
                <a:latin typeface="Cabin"/>
                <a:ea typeface="Cabin"/>
                <a:cs typeface="Cabin"/>
                <a:sym typeface="Cabin"/>
              </a:rPr>
              <a:t>Immunodeficiency</a:t>
            </a:r>
            <a:r>
              <a:rPr lang="en-GB" sz="900">
                <a:solidFill>
                  <a:schemeClr val="dk1"/>
                </a:solidFill>
                <a:latin typeface="Cabin"/>
                <a:ea typeface="Cabin"/>
                <a:cs typeface="Cabin"/>
                <a:sym typeface="Cabin"/>
              </a:rPr>
              <a:t>  </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B- Cigarette smoking</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C- PPIs</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D- Use of IUD</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9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100">
                <a:solidFill>
                  <a:srgbClr val="4F2F4F"/>
                </a:solidFill>
                <a:latin typeface="Cabin"/>
                <a:ea typeface="Cabin"/>
                <a:cs typeface="Cabin"/>
                <a:sym typeface="Cabin"/>
              </a:rPr>
              <a:t>Q3: </a:t>
            </a:r>
            <a:r>
              <a:rPr b="1" lang="en-GB" sz="1100">
                <a:solidFill>
                  <a:srgbClr val="4F2F4F"/>
                </a:solidFill>
                <a:latin typeface="Cabin"/>
                <a:ea typeface="Cabin"/>
                <a:cs typeface="Cabin"/>
                <a:sym typeface="Cabin"/>
              </a:rPr>
              <a:t>Which of the following is the most prevalent microorganism in the vagina that may also be protective? </a:t>
            </a:r>
            <a:endParaRPr b="1" sz="1100">
              <a:solidFill>
                <a:srgbClr val="4F2F4F"/>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A</a:t>
            </a:r>
            <a:r>
              <a:rPr lang="en-GB" sz="900">
                <a:solidFill>
                  <a:schemeClr val="dk1"/>
                </a:solidFill>
                <a:latin typeface="Cabin"/>
                <a:ea typeface="Cabin"/>
                <a:cs typeface="Cabin"/>
                <a:sym typeface="Cabin"/>
              </a:rPr>
              <a:t>- α-hemolytic streptococci </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B- Lactobacillus</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C- S. epidermidis</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D- E. coli</a:t>
            </a:r>
            <a:endParaRPr sz="900">
              <a:solidFill>
                <a:schemeClr val="dk1"/>
              </a:solidFill>
              <a:latin typeface="Cabin"/>
              <a:ea typeface="Cabin"/>
              <a:cs typeface="Cabin"/>
              <a:sym typeface="Cabin"/>
            </a:endParaRPr>
          </a:p>
        </p:txBody>
      </p:sp>
      <p:sp>
        <p:nvSpPr>
          <p:cNvPr id="345" name="Google Shape;345;p25"/>
          <p:cNvSpPr txBox="1"/>
          <p:nvPr/>
        </p:nvSpPr>
        <p:spPr>
          <a:xfrm>
            <a:off x="139250" y="906700"/>
            <a:ext cx="12156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4F2F4F"/>
                </a:solidFill>
                <a:latin typeface="Cabin"/>
                <a:ea typeface="Cabin"/>
                <a:cs typeface="Cabin"/>
                <a:sym typeface="Cabin"/>
              </a:rPr>
              <a:t>MCQ:</a:t>
            </a:r>
            <a:endParaRPr b="1" sz="2400">
              <a:solidFill>
                <a:srgbClr val="4F2F4F"/>
              </a:solidFill>
              <a:latin typeface="Cabin"/>
              <a:ea typeface="Cabin"/>
              <a:cs typeface="Cabin"/>
              <a:sym typeface="Cabin"/>
            </a:endParaRPr>
          </a:p>
        </p:txBody>
      </p:sp>
      <p:sp>
        <p:nvSpPr>
          <p:cNvPr id="346" name="Google Shape;346;p25"/>
          <p:cNvSpPr/>
          <p:nvPr/>
        </p:nvSpPr>
        <p:spPr>
          <a:xfrm>
            <a:off x="139250" y="5265300"/>
            <a:ext cx="7308600" cy="5307600"/>
          </a:xfrm>
          <a:prstGeom prst="rect">
            <a:avLst/>
          </a:prstGeom>
          <a:noFill/>
          <a:ln cap="flat" cmpd="sng" w="9525">
            <a:solidFill>
              <a:srgbClr val="4F2F4F"/>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GB" sz="1500">
                <a:solidFill>
                  <a:srgbClr val="4F2F4F"/>
                </a:solidFill>
                <a:latin typeface="Cabin"/>
                <a:ea typeface="Cabin"/>
                <a:cs typeface="Cabin"/>
                <a:sym typeface="Cabin"/>
              </a:rPr>
              <a:t>1- </a:t>
            </a:r>
            <a:r>
              <a:rPr b="1" lang="en-GB" sz="1500">
                <a:solidFill>
                  <a:srgbClr val="4F2F4F"/>
                </a:solidFill>
                <a:latin typeface="Cabin"/>
                <a:ea typeface="Cabin"/>
                <a:cs typeface="Cabin"/>
                <a:sym typeface="Cabin"/>
              </a:rPr>
              <a:t>CASE: </a:t>
            </a:r>
            <a:r>
              <a:rPr b="1" lang="en-GB">
                <a:solidFill>
                  <a:srgbClr val="4F2F4F"/>
                </a:solidFill>
                <a:latin typeface="Cabin"/>
                <a:ea typeface="Cabin"/>
                <a:cs typeface="Cabin"/>
                <a:sym typeface="Cabin"/>
              </a:rPr>
              <a:t>A 50 year-old diabetic female presents to family physician complaining of vaginal discharge and itching. The discharge was whitish in consistency (Cheese-like).</a:t>
            </a:r>
            <a:endParaRPr b="1">
              <a:solidFill>
                <a:srgbClr val="4F2F4F"/>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Q1: What’s the most likely diagnosis?</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Candidal vulvovaginitis</a:t>
            </a:r>
            <a:endParaRPr b="1" sz="900">
              <a:solidFill>
                <a:srgbClr val="CCCCCC"/>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Q2: How to diagnose it?</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Wet mount, gram stain, culture.</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Q3: What are the main risk factors?</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Pregnancy, Diabetes, Antibiotics</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Q4: What’s the appropriate treatment?</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Mainly fluconazole or nystatin </a:t>
            </a:r>
            <a:endParaRPr b="1" sz="1300">
              <a:latin typeface="Cabin"/>
              <a:ea typeface="Cabin"/>
              <a:cs typeface="Cabin"/>
              <a:sym typeface="Cabin"/>
            </a:endParaRPr>
          </a:p>
          <a:p>
            <a:pPr indent="0" lvl="0" marL="0" rtl="0" algn="l">
              <a:spcBef>
                <a:spcPts val="0"/>
              </a:spcBef>
              <a:spcAft>
                <a:spcPts val="0"/>
              </a:spcAft>
              <a:buNone/>
            </a:pPr>
            <a:r>
              <a:t/>
            </a:r>
            <a:endParaRPr b="1" sz="1600">
              <a:latin typeface="Cabin"/>
              <a:ea typeface="Cabin"/>
              <a:cs typeface="Cabin"/>
              <a:sym typeface="Cabin"/>
            </a:endParaRPr>
          </a:p>
          <a:p>
            <a:pPr indent="0" lvl="0" marL="0" rtl="0" algn="l">
              <a:spcBef>
                <a:spcPts val="0"/>
              </a:spcBef>
              <a:spcAft>
                <a:spcPts val="0"/>
              </a:spcAft>
              <a:buNone/>
            </a:pPr>
            <a:r>
              <a:rPr b="1" lang="en-GB">
                <a:solidFill>
                  <a:srgbClr val="4F2F4F"/>
                </a:solidFill>
                <a:latin typeface="Cabin"/>
                <a:ea typeface="Cabin"/>
                <a:cs typeface="Cabin"/>
                <a:sym typeface="Cabin"/>
              </a:rPr>
              <a:t>2- CASE: A 60 year-old female presents to family physician complaining of discomfort and vaginal discharge, greyish in color with fishy like odor. The physician took a swab and a sent it to the lab to do gram stain, Clue cells were found.</a:t>
            </a:r>
            <a:endParaRPr b="1">
              <a:solidFill>
                <a:srgbClr val="4F2F4F"/>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Q1: What’s the most likely diagnosis?</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Bacterial Vaginosis</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Q2: What’s the appropriate treatment?</a:t>
            </a:r>
            <a:endParaRPr b="1"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Metronidazole (oral or topical)</a:t>
            </a:r>
            <a:endParaRPr b="1" sz="1300">
              <a:latin typeface="Cabin"/>
              <a:ea typeface="Cabin"/>
              <a:cs typeface="Cabin"/>
              <a:sym typeface="Cabin"/>
            </a:endParaRPr>
          </a:p>
          <a:p>
            <a:pPr indent="0" lvl="0" marL="0" rtl="0" algn="l">
              <a:spcBef>
                <a:spcPts val="0"/>
              </a:spcBef>
              <a:spcAft>
                <a:spcPts val="0"/>
              </a:spcAft>
              <a:buNone/>
            </a:pPr>
            <a:r>
              <a:t/>
            </a:r>
            <a:endParaRPr b="1" sz="1300">
              <a:latin typeface="Cabin"/>
              <a:ea typeface="Cabin"/>
              <a:cs typeface="Cabin"/>
              <a:sym typeface="Cabin"/>
            </a:endParaRPr>
          </a:p>
          <a:p>
            <a:pPr indent="0" lvl="0" marL="0" rtl="0" algn="l">
              <a:spcBef>
                <a:spcPts val="0"/>
              </a:spcBef>
              <a:spcAft>
                <a:spcPts val="0"/>
              </a:spcAft>
              <a:buNone/>
            </a:pPr>
            <a:r>
              <a:rPr b="1" lang="en-GB">
                <a:solidFill>
                  <a:srgbClr val="4F2F4F"/>
                </a:solidFill>
                <a:latin typeface="Cabin"/>
                <a:ea typeface="Cabin"/>
                <a:cs typeface="Cabin"/>
                <a:sym typeface="Cabin"/>
              </a:rPr>
              <a:t>3- CASE: A 30 year-old sexually active female, a new partner recently, and had an unprotected sexual activity. Presents to family physician complaining of Greenish vaginal discharge.</a:t>
            </a:r>
            <a:endParaRPr>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Q1: What’s the most likely diagnosis?</a:t>
            </a:r>
            <a:endParaRPr>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Trichomoniasis (vaginitis)</a:t>
            </a:r>
            <a:endParaRPr>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Q2: What will we see if the physician ordered a wet mount of vaginal discharge?</a:t>
            </a:r>
            <a:endParaRPr>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Motile parasite (Trichomonas)</a:t>
            </a:r>
            <a:endParaRPr>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Q3: What’s the appropriate treatment?</a:t>
            </a:r>
            <a:endParaRPr>
              <a:solidFill>
                <a:schemeClr val="dk1"/>
              </a:solidFill>
              <a:latin typeface="Cabin"/>
              <a:ea typeface="Cabin"/>
              <a:cs typeface="Cabin"/>
              <a:sym typeface="Cabin"/>
            </a:endParaRPr>
          </a:p>
          <a:p>
            <a:pPr indent="0" lvl="0" marL="0" rtl="0" algn="l">
              <a:spcBef>
                <a:spcPts val="0"/>
              </a:spcBef>
              <a:spcAft>
                <a:spcPts val="0"/>
              </a:spcAft>
              <a:buNone/>
            </a:pPr>
            <a:r>
              <a:rPr b="1" lang="en-GB" sz="600">
                <a:solidFill>
                  <a:srgbClr val="CCCCCC"/>
                </a:solidFill>
                <a:latin typeface="Cabin"/>
                <a:ea typeface="Cabin"/>
                <a:cs typeface="Cabin"/>
                <a:sym typeface="Cabin"/>
              </a:rPr>
              <a:t>Metronidazole</a:t>
            </a:r>
            <a:endParaRPr b="1" sz="1000">
              <a:latin typeface="Cabin"/>
              <a:ea typeface="Cabin"/>
              <a:cs typeface="Cabin"/>
              <a:sym typeface="Cabin"/>
            </a:endParaRPr>
          </a:p>
        </p:txBody>
      </p:sp>
      <p:sp>
        <p:nvSpPr>
          <p:cNvPr id="347" name="Google Shape;347;p25"/>
          <p:cNvSpPr txBox="1"/>
          <p:nvPr/>
        </p:nvSpPr>
        <p:spPr>
          <a:xfrm>
            <a:off x="-5" y="4784655"/>
            <a:ext cx="6627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4F2F4F"/>
                </a:solidFill>
                <a:latin typeface="Cabin"/>
                <a:ea typeface="Cabin"/>
                <a:cs typeface="Cabin"/>
                <a:sym typeface="Cabin"/>
              </a:rPr>
              <a:t>SAQs: By Dr. Khalifa</a:t>
            </a:r>
            <a:endParaRPr b="1" sz="2400">
              <a:solidFill>
                <a:srgbClr val="4F2F4F"/>
              </a:solidFill>
              <a:latin typeface="Cabin"/>
              <a:ea typeface="Cabin"/>
              <a:cs typeface="Cabin"/>
              <a:sym typeface="Cabin"/>
            </a:endParaRPr>
          </a:p>
        </p:txBody>
      </p:sp>
      <p:sp>
        <p:nvSpPr>
          <p:cNvPr id="348" name="Google Shape;348;p25"/>
          <p:cNvSpPr/>
          <p:nvPr/>
        </p:nvSpPr>
        <p:spPr>
          <a:xfrm>
            <a:off x="4179061" y="918318"/>
            <a:ext cx="3268800" cy="379500"/>
          </a:xfrm>
          <a:prstGeom prst="rect">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D9D9D9"/>
                </a:solidFill>
                <a:latin typeface="Cabin"/>
                <a:ea typeface="Cabin"/>
                <a:cs typeface="Cabin"/>
                <a:sym typeface="Cabin"/>
              </a:rPr>
              <a:t>Answers: Q1:C | Q2:A | Q3:B</a:t>
            </a:r>
            <a:endParaRPr sz="1200">
              <a:solidFill>
                <a:srgbClr val="D9D9D9"/>
              </a:solidFill>
              <a:latin typeface="Cabin"/>
              <a:ea typeface="Cabin"/>
              <a:cs typeface="Cabin"/>
              <a:sym typeface="Cabi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52" name="Shape 352"/>
        <p:cNvGrpSpPr/>
        <p:nvPr/>
      </p:nvGrpSpPr>
      <p:grpSpPr>
        <a:xfrm>
          <a:off x="0" y="0"/>
          <a:ext cx="0" cy="0"/>
          <a:chOff x="0" y="0"/>
          <a:chExt cx="0" cy="0"/>
        </a:xfrm>
      </p:grpSpPr>
      <p:sp>
        <p:nvSpPr>
          <p:cNvPr id="353" name="Google Shape;353;p26"/>
          <p:cNvSpPr txBox="1"/>
          <p:nvPr/>
        </p:nvSpPr>
        <p:spPr>
          <a:xfrm>
            <a:off x="404425" y="5946750"/>
            <a:ext cx="4174200" cy="603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bin"/>
              <a:buChar char="●"/>
            </a:pPr>
            <a:r>
              <a:rPr b="1" lang="en-GB" sz="2000">
                <a:solidFill>
                  <a:schemeClr val="dk1"/>
                </a:solidFill>
                <a:latin typeface="Cabin"/>
                <a:ea typeface="Cabin"/>
                <a:cs typeface="Cabin"/>
                <a:sym typeface="Cabin"/>
              </a:rPr>
              <a:t>Suhail Basuhail</a:t>
            </a:r>
            <a:endParaRPr b="1" sz="2000">
              <a:latin typeface="Cabin"/>
              <a:ea typeface="Cabin"/>
              <a:cs typeface="Cabin"/>
              <a:sym typeface="Cabin"/>
            </a:endParaRPr>
          </a:p>
        </p:txBody>
      </p:sp>
      <p:sp>
        <p:nvSpPr>
          <p:cNvPr id="354" name="Google Shape;354;p26"/>
          <p:cNvSpPr txBox="1"/>
          <p:nvPr/>
        </p:nvSpPr>
        <p:spPr>
          <a:xfrm>
            <a:off x="298900" y="1243725"/>
            <a:ext cx="7019700" cy="1685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A183A1"/>
              </a:buClr>
              <a:buSzPts val="2400"/>
              <a:buFont typeface="Calibri"/>
              <a:buChar char="●"/>
            </a:pPr>
            <a:r>
              <a:rPr b="1" lang="en-GB" sz="2400">
                <a:solidFill>
                  <a:srgbClr val="A183A1"/>
                </a:solidFill>
                <a:latin typeface="Calibri"/>
                <a:ea typeface="Calibri"/>
                <a:cs typeface="Calibri"/>
                <a:sym typeface="Calibri"/>
              </a:rPr>
              <a:t>Team Leaders:</a:t>
            </a:r>
            <a:endParaRPr b="1" sz="2400">
              <a:solidFill>
                <a:srgbClr val="A183A1"/>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000">
                <a:latin typeface="Calibri"/>
                <a:ea typeface="Calibri"/>
                <a:cs typeface="Calibri"/>
                <a:sym typeface="Calibri"/>
              </a:rPr>
              <a:t>        </a:t>
            </a:r>
            <a:r>
              <a:rPr b="1" lang="en-GB" sz="2000">
                <a:latin typeface="Cabin"/>
                <a:ea typeface="Cabin"/>
                <a:cs typeface="Cabin"/>
                <a:sym typeface="Cabin"/>
              </a:rPr>
              <a:t>Abdulaziz Alshomar                        </a:t>
            </a:r>
            <a:r>
              <a:rPr b="1" lang="en-GB" sz="2000">
                <a:latin typeface="Cabin"/>
                <a:ea typeface="Cabin"/>
                <a:cs typeface="Cabin"/>
                <a:sym typeface="Cabin"/>
              </a:rPr>
              <a:t>Ghada Alsadhan</a:t>
            </a:r>
            <a:endParaRPr b="1" sz="2000">
              <a:latin typeface="Cabin"/>
              <a:ea typeface="Cabin"/>
              <a:cs typeface="Cabin"/>
              <a:sym typeface="Cabin"/>
            </a:endParaRPr>
          </a:p>
        </p:txBody>
      </p:sp>
      <p:sp>
        <p:nvSpPr>
          <p:cNvPr id="355" name="Google Shape;355;p26"/>
          <p:cNvSpPr txBox="1"/>
          <p:nvPr/>
        </p:nvSpPr>
        <p:spPr>
          <a:xfrm>
            <a:off x="404425" y="3343369"/>
            <a:ext cx="6594300" cy="603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A183A1"/>
              </a:buClr>
              <a:buSzPts val="2400"/>
              <a:buFont typeface="Calibri"/>
              <a:buChar char="●"/>
            </a:pPr>
            <a:r>
              <a:rPr b="1" lang="en-GB" sz="2400">
                <a:solidFill>
                  <a:srgbClr val="A183A1"/>
                </a:solidFill>
                <a:latin typeface="Calibri"/>
                <a:ea typeface="Calibri"/>
                <a:cs typeface="Calibri"/>
                <a:sym typeface="Calibri"/>
              </a:rPr>
              <a:t>Team sub-leader:</a:t>
            </a:r>
            <a:endParaRPr b="1" sz="2400">
              <a:solidFill>
                <a:srgbClr val="A183A1"/>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400">
                <a:solidFill>
                  <a:srgbClr val="61753B"/>
                </a:solidFill>
                <a:latin typeface="Calibri"/>
                <a:ea typeface="Calibri"/>
                <a:cs typeface="Calibri"/>
                <a:sym typeface="Calibri"/>
              </a:rPr>
              <a:t>       </a:t>
            </a:r>
            <a:r>
              <a:rPr b="1" lang="en-GB" sz="2000">
                <a:solidFill>
                  <a:schemeClr val="dk1"/>
                </a:solidFill>
                <a:latin typeface="Cabin"/>
                <a:ea typeface="Cabin"/>
                <a:cs typeface="Cabin"/>
                <a:sym typeface="Cabin"/>
              </a:rPr>
              <a:t>Mohammed Alhumud </a:t>
            </a:r>
            <a:r>
              <a:rPr b="1" lang="en-GB" sz="2000">
                <a:solidFill>
                  <a:schemeClr val="dk1"/>
                </a:solidFill>
                <a:latin typeface="Cabin"/>
                <a:ea typeface="Cabin"/>
                <a:cs typeface="Cabin"/>
                <a:sym typeface="Cabin"/>
              </a:rPr>
              <a:t> </a:t>
            </a:r>
            <a:r>
              <a:rPr b="1" lang="en-GB" sz="2400">
                <a:solidFill>
                  <a:srgbClr val="FCFCFC"/>
                </a:solidFill>
                <a:latin typeface="Calibri"/>
                <a:ea typeface="Calibri"/>
                <a:cs typeface="Calibri"/>
                <a:sym typeface="Calibri"/>
              </a:rPr>
              <a:t>(coolest sub leader ever)</a:t>
            </a:r>
            <a:endParaRPr b="1" sz="2000">
              <a:solidFill>
                <a:srgbClr val="F3F3F3"/>
              </a:solidFill>
              <a:latin typeface="Cabin"/>
              <a:ea typeface="Cabin"/>
              <a:cs typeface="Cabin"/>
              <a:sym typeface="Cabin"/>
            </a:endParaRPr>
          </a:p>
        </p:txBody>
      </p:sp>
      <p:sp>
        <p:nvSpPr>
          <p:cNvPr id="356" name="Google Shape;356;p26"/>
          <p:cNvSpPr txBox="1"/>
          <p:nvPr/>
        </p:nvSpPr>
        <p:spPr>
          <a:xfrm>
            <a:off x="298900" y="5243650"/>
            <a:ext cx="4989600" cy="603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A183A1"/>
              </a:buClr>
              <a:buSzPts val="2400"/>
              <a:buFont typeface="Calibri"/>
              <a:buChar char="●"/>
            </a:pPr>
            <a:r>
              <a:rPr b="1" lang="en-GB" sz="2400">
                <a:solidFill>
                  <a:srgbClr val="A183A1"/>
                </a:solidFill>
                <a:latin typeface="Calibri"/>
                <a:ea typeface="Calibri"/>
                <a:cs typeface="Calibri"/>
                <a:sym typeface="Calibri"/>
              </a:rPr>
              <a:t>This lecture was done by:</a:t>
            </a:r>
            <a:endParaRPr b="1" sz="2400">
              <a:solidFill>
                <a:srgbClr val="A183A1"/>
              </a:solidFill>
              <a:latin typeface="Calibri"/>
              <a:ea typeface="Calibri"/>
              <a:cs typeface="Calibri"/>
              <a:sym typeface="Calibri"/>
            </a:endParaRPr>
          </a:p>
        </p:txBody>
      </p:sp>
      <p:grpSp>
        <p:nvGrpSpPr>
          <p:cNvPr id="357" name="Google Shape;357;p26"/>
          <p:cNvGrpSpPr/>
          <p:nvPr/>
        </p:nvGrpSpPr>
        <p:grpSpPr>
          <a:xfrm>
            <a:off x="488008" y="7249080"/>
            <a:ext cx="309959" cy="328695"/>
            <a:chOff x="-6690625" y="3631325"/>
            <a:chExt cx="307225" cy="292225"/>
          </a:xfrm>
        </p:grpSpPr>
        <p:sp>
          <p:nvSpPr>
            <p:cNvPr id="358" name="Google Shape;358;p26"/>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6"/>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6"/>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6"/>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6"/>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26"/>
          <p:cNvSpPr/>
          <p:nvPr/>
        </p:nvSpPr>
        <p:spPr>
          <a:xfrm>
            <a:off x="525660" y="6079377"/>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64" name="Google Shape;364;p26"/>
          <p:cNvSpPr txBox="1"/>
          <p:nvPr/>
        </p:nvSpPr>
        <p:spPr>
          <a:xfrm>
            <a:off x="819100" y="7178250"/>
            <a:ext cx="6894900" cy="23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Note takers:</a:t>
            </a:r>
            <a:endParaRPr b="1" sz="2000">
              <a:latin typeface="Cabin"/>
              <a:ea typeface="Cabin"/>
              <a:cs typeface="Cabin"/>
              <a:sym typeface="Cabin"/>
            </a:endParaRPr>
          </a:p>
          <a:p>
            <a:pPr indent="0" lvl="0" marL="0" rtl="0" algn="l">
              <a:spcBef>
                <a:spcPts val="0"/>
              </a:spcBef>
              <a:spcAft>
                <a:spcPts val="0"/>
              </a:spcAft>
              <a:buNone/>
            </a:pPr>
            <a:r>
              <a:t/>
            </a:r>
            <a:endParaRPr>
              <a:solidFill>
                <a:schemeClr val="dk1"/>
              </a:solidFill>
              <a:latin typeface="Cabin SemiBold"/>
              <a:ea typeface="Cabin SemiBold"/>
              <a:cs typeface="Cabin SemiBold"/>
              <a:sym typeface="Cabin SemiBold"/>
            </a:endParaRPr>
          </a:p>
          <a:p>
            <a:pPr indent="-355600" lvl="0" marL="457200" rtl="0" algn="l">
              <a:spcBef>
                <a:spcPts val="0"/>
              </a:spcBef>
              <a:spcAft>
                <a:spcPts val="0"/>
              </a:spcAft>
              <a:buClr>
                <a:schemeClr val="dk1"/>
              </a:buClr>
              <a:buSzPts val="2000"/>
              <a:buFont typeface="Cabin SemiBold"/>
              <a:buChar char="-"/>
            </a:pPr>
            <a:r>
              <a:rPr lang="en-GB" sz="2000">
                <a:solidFill>
                  <a:schemeClr val="dk1"/>
                </a:solidFill>
                <a:latin typeface="Cabin SemiBold"/>
                <a:ea typeface="Cabin SemiBold"/>
                <a:cs typeface="Cabin SemiBold"/>
                <a:sym typeface="Cabin SemiBold"/>
              </a:rPr>
              <a:t>Mashal Abaalkhail</a:t>
            </a:r>
            <a:endParaRPr sz="2000">
              <a:solidFill>
                <a:schemeClr val="dk1"/>
              </a:solidFill>
              <a:latin typeface="Cabin SemiBold"/>
              <a:ea typeface="Cabin SemiBold"/>
              <a:cs typeface="Cabin SemiBold"/>
              <a:sym typeface="Cabin SemiBold"/>
            </a:endParaRPr>
          </a:p>
          <a:p>
            <a:pPr indent="0" lvl="0" marL="457200" rtl="0" algn="l">
              <a:spcBef>
                <a:spcPts val="0"/>
              </a:spcBef>
              <a:spcAft>
                <a:spcPts val="0"/>
              </a:spcAft>
              <a:buNone/>
            </a:pPr>
            <a:r>
              <a:t/>
            </a:r>
            <a:endParaRPr sz="2000">
              <a:solidFill>
                <a:schemeClr val="dk1"/>
              </a:solidFill>
              <a:latin typeface="Cabin SemiBold"/>
              <a:ea typeface="Cabin SemiBold"/>
              <a:cs typeface="Cabin SemiBold"/>
              <a:sym typeface="Cabin SemiBold"/>
            </a:endParaRPr>
          </a:p>
        </p:txBody>
      </p:sp>
      <p:grpSp>
        <p:nvGrpSpPr>
          <p:cNvPr id="365" name="Google Shape;365;p26"/>
          <p:cNvGrpSpPr/>
          <p:nvPr/>
        </p:nvGrpSpPr>
        <p:grpSpPr>
          <a:xfrm>
            <a:off x="477531" y="2016501"/>
            <a:ext cx="330928" cy="336226"/>
            <a:chOff x="-56407800" y="1902600"/>
            <a:chExt cx="326875" cy="318125"/>
          </a:xfrm>
        </p:grpSpPr>
        <p:sp>
          <p:nvSpPr>
            <p:cNvPr id="366" name="Google Shape;366;p26"/>
            <p:cNvSpPr/>
            <p:nvPr/>
          </p:nvSpPr>
          <p:spPr>
            <a:xfrm>
              <a:off x="-56289650" y="2072625"/>
              <a:ext cx="17325" cy="17350"/>
            </a:xfrm>
            <a:custGeom>
              <a:rect b="b" l="l" r="r" t="t"/>
              <a:pathLst>
                <a:path extrusionOk="0" h="694" w="693">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p:nvPr/>
          </p:nvSpPr>
          <p:spPr>
            <a:xfrm>
              <a:off x="-56215625" y="2072625"/>
              <a:ext cx="17350" cy="17350"/>
            </a:xfrm>
            <a:custGeom>
              <a:rect b="b" l="l" r="r" t="t"/>
              <a:pathLst>
                <a:path extrusionOk="0" h="694" w="694">
                  <a:moveTo>
                    <a:pt x="347" y="0"/>
                  </a:moveTo>
                  <a:cubicBezTo>
                    <a:pt x="158" y="0"/>
                    <a:pt x="1" y="158"/>
                    <a:pt x="1" y="347"/>
                  </a:cubicBezTo>
                  <a:cubicBezTo>
                    <a:pt x="1" y="536"/>
                    <a:pt x="158" y="694"/>
                    <a:pt x="347" y="694"/>
                  </a:cubicBezTo>
                  <a:cubicBezTo>
                    <a:pt x="536" y="694"/>
                    <a:pt x="694" y="536"/>
                    <a:pt x="694" y="347"/>
                  </a:cubicBezTo>
                  <a:cubicBezTo>
                    <a:pt x="694" y="158"/>
                    <a:pt x="536" y="0"/>
                    <a:pt x="347"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56407800" y="1902600"/>
              <a:ext cx="326875" cy="318125"/>
            </a:xfrm>
            <a:custGeom>
              <a:rect b="b" l="l" r="r" t="t"/>
              <a:pathLst>
                <a:path extrusionOk="0" h="12725" w="13075">
                  <a:moveTo>
                    <a:pt x="8371" y="824"/>
                  </a:moveTo>
                  <a:cubicBezTo>
                    <a:pt x="8854" y="824"/>
                    <a:pt x="9303" y="1142"/>
                    <a:pt x="9420" y="1635"/>
                  </a:cubicBezTo>
                  <a:lnTo>
                    <a:pt x="9924" y="3714"/>
                  </a:lnTo>
                  <a:cubicBezTo>
                    <a:pt x="9641" y="3777"/>
                    <a:pt x="9420" y="3809"/>
                    <a:pt x="9137" y="3809"/>
                  </a:cubicBezTo>
                  <a:lnTo>
                    <a:pt x="3907" y="3809"/>
                  </a:lnTo>
                  <a:cubicBezTo>
                    <a:pt x="3623" y="3809"/>
                    <a:pt x="3340" y="3777"/>
                    <a:pt x="3119" y="3714"/>
                  </a:cubicBezTo>
                  <a:lnTo>
                    <a:pt x="3655" y="1635"/>
                  </a:lnTo>
                  <a:cubicBezTo>
                    <a:pt x="3772" y="1142"/>
                    <a:pt x="4239" y="824"/>
                    <a:pt x="4717" y="824"/>
                  </a:cubicBezTo>
                  <a:cubicBezTo>
                    <a:pt x="4881" y="824"/>
                    <a:pt x="5046" y="861"/>
                    <a:pt x="5199" y="942"/>
                  </a:cubicBezTo>
                  <a:lnTo>
                    <a:pt x="6364" y="1509"/>
                  </a:lnTo>
                  <a:cubicBezTo>
                    <a:pt x="6427" y="1540"/>
                    <a:pt x="6490" y="1556"/>
                    <a:pt x="6545" y="1556"/>
                  </a:cubicBezTo>
                  <a:cubicBezTo>
                    <a:pt x="6601" y="1556"/>
                    <a:pt x="6648" y="1540"/>
                    <a:pt x="6679" y="1509"/>
                  </a:cubicBezTo>
                  <a:lnTo>
                    <a:pt x="7877" y="942"/>
                  </a:lnTo>
                  <a:cubicBezTo>
                    <a:pt x="8037" y="861"/>
                    <a:pt x="8206" y="824"/>
                    <a:pt x="8371" y="824"/>
                  </a:cubicBezTo>
                  <a:close/>
                  <a:moveTo>
                    <a:pt x="1299" y="3783"/>
                  </a:moveTo>
                  <a:cubicBezTo>
                    <a:pt x="1359" y="3783"/>
                    <a:pt x="1422" y="3800"/>
                    <a:pt x="1481" y="3840"/>
                  </a:cubicBezTo>
                  <a:lnTo>
                    <a:pt x="2017" y="4092"/>
                  </a:lnTo>
                  <a:cubicBezTo>
                    <a:pt x="2584" y="4344"/>
                    <a:pt x="3308" y="4565"/>
                    <a:pt x="3970" y="4565"/>
                  </a:cubicBezTo>
                  <a:lnTo>
                    <a:pt x="9200" y="4565"/>
                  </a:lnTo>
                  <a:cubicBezTo>
                    <a:pt x="9893" y="4565"/>
                    <a:pt x="10586" y="4376"/>
                    <a:pt x="11185" y="4092"/>
                  </a:cubicBezTo>
                  <a:lnTo>
                    <a:pt x="11689" y="3840"/>
                  </a:lnTo>
                  <a:cubicBezTo>
                    <a:pt x="11737" y="3824"/>
                    <a:pt x="11788" y="3816"/>
                    <a:pt x="11839" y="3816"/>
                  </a:cubicBezTo>
                  <a:cubicBezTo>
                    <a:pt x="11983" y="3816"/>
                    <a:pt x="12123" y="3881"/>
                    <a:pt x="12193" y="3998"/>
                  </a:cubicBezTo>
                  <a:cubicBezTo>
                    <a:pt x="12256" y="4187"/>
                    <a:pt x="12161" y="4439"/>
                    <a:pt x="11972" y="4502"/>
                  </a:cubicBezTo>
                  <a:lnTo>
                    <a:pt x="11468" y="4754"/>
                  </a:lnTo>
                  <a:cubicBezTo>
                    <a:pt x="10743" y="5100"/>
                    <a:pt x="9924" y="5289"/>
                    <a:pt x="9168" y="5289"/>
                  </a:cubicBezTo>
                  <a:lnTo>
                    <a:pt x="3938" y="5289"/>
                  </a:lnTo>
                  <a:cubicBezTo>
                    <a:pt x="3182" y="5289"/>
                    <a:pt x="2363" y="5100"/>
                    <a:pt x="1639" y="4754"/>
                  </a:cubicBezTo>
                  <a:lnTo>
                    <a:pt x="1134" y="4502"/>
                  </a:lnTo>
                  <a:cubicBezTo>
                    <a:pt x="945" y="4439"/>
                    <a:pt x="851" y="4187"/>
                    <a:pt x="977" y="3998"/>
                  </a:cubicBezTo>
                  <a:cubicBezTo>
                    <a:pt x="1042" y="3868"/>
                    <a:pt x="1166" y="3783"/>
                    <a:pt x="1299" y="3783"/>
                  </a:cubicBezTo>
                  <a:close/>
                  <a:moveTo>
                    <a:pt x="2426" y="6801"/>
                  </a:moveTo>
                  <a:lnTo>
                    <a:pt x="2426" y="8282"/>
                  </a:lnTo>
                  <a:cubicBezTo>
                    <a:pt x="2048" y="8282"/>
                    <a:pt x="1702" y="7936"/>
                    <a:pt x="1702" y="7558"/>
                  </a:cubicBezTo>
                  <a:cubicBezTo>
                    <a:pt x="1702" y="7148"/>
                    <a:pt x="2017" y="6801"/>
                    <a:pt x="2426" y="6801"/>
                  </a:cubicBezTo>
                  <a:close/>
                  <a:moveTo>
                    <a:pt x="10680" y="6801"/>
                  </a:moveTo>
                  <a:cubicBezTo>
                    <a:pt x="11059" y="6801"/>
                    <a:pt x="11405" y="7117"/>
                    <a:pt x="11405" y="7558"/>
                  </a:cubicBezTo>
                  <a:cubicBezTo>
                    <a:pt x="11405" y="7936"/>
                    <a:pt x="11059" y="8282"/>
                    <a:pt x="10680" y="8282"/>
                  </a:cubicBezTo>
                  <a:lnTo>
                    <a:pt x="10680" y="6801"/>
                  </a:lnTo>
                  <a:close/>
                  <a:moveTo>
                    <a:pt x="3214" y="5982"/>
                  </a:moveTo>
                  <a:cubicBezTo>
                    <a:pt x="3466" y="6014"/>
                    <a:pt x="3686" y="6014"/>
                    <a:pt x="3970" y="6014"/>
                  </a:cubicBezTo>
                  <a:lnTo>
                    <a:pt x="9200" y="6014"/>
                  </a:lnTo>
                  <a:cubicBezTo>
                    <a:pt x="9452" y="6014"/>
                    <a:pt x="9672" y="6014"/>
                    <a:pt x="9956" y="5982"/>
                  </a:cubicBezTo>
                  <a:lnTo>
                    <a:pt x="9956" y="5982"/>
                  </a:lnTo>
                  <a:cubicBezTo>
                    <a:pt x="9924" y="6297"/>
                    <a:pt x="9924" y="8219"/>
                    <a:pt x="9924" y="8503"/>
                  </a:cubicBezTo>
                  <a:lnTo>
                    <a:pt x="9924" y="8849"/>
                  </a:lnTo>
                  <a:lnTo>
                    <a:pt x="6742" y="7558"/>
                  </a:lnTo>
                  <a:cubicBezTo>
                    <a:pt x="6695" y="7526"/>
                    <a:pt x="6640" y="7510"/>
                    <a:pt x="6589" y="7510"/>
                  </a:cubicBezTo>
                  <a:cubicBezTo>
                    <a:pt x="6538" y="7510"/>
                    <a:pt x="6490" y="7526"/>
                    <a:pt x="6459" y="7558"/>
                  </a:cubicBezTo>
                  <a:lnTo>
                    <a:pt x="3214" y="8849"/>
                  </a:lnTo>
                  <a:lnTo>
                    <a:pt x="3214" y="8660"/>
                  </a:lnTo>
                  <a:lnTo>
                    <a:pt x="3214" y="5982"/>
                  </a:lnTo>
                  <a:close/>
                  <a:moveTo>
                    <a:pt x="6585" y="8282"/>
                  </a:moveTo>
                  <a:lnTo>
                    <a:pt x="9767" y="9542"/>
                  </a:lnTo>
                  <a:cubicBezTo>
                    <a:pt x="9262" y="11157"/>
                    <a:pt x="7905" y="12034"/>
                    <a:pt x="6522" y="12034"/>
                  </a:cubicBezTo>
                  <a:cubicBezTo>
                    <a:pt x="5746" y="12034"/>
                    <a:pt x="4962" y="11758"/>
                    <a:pt x="4316" y="11181"/>
                  </a:cubicBezTo>
                  <a:cubicBezTo>
                    <a:pt x="3844" y="10740"/>
                    <a:pt x="3529" y="10172"/>
                    <a:pt x="3340" y="9605"/>
                  </a:cubicBezTo>
                  <a:lnTo>
                    <a:pt x="6585" y="8282"/>
                  </a:lnTo>
                  <a:close/>
                  <a:moveTo>
                    <a:pt x="8390" y="1"/>
                  </a:moveTo>
                  <a:cubicBezTo>
                    <a:pt x="8109" y="1"/>
                    <a:pt x="7824" y="69"/>
                    <a:pt x="7561" y="217"/>
                  </a:cubicBezTo>
                  <a:lnTo>
                    <a:pt x="6522" y="721"/>
                  </a:lnTo>
                  <a:lnTo>
                    <a:pt x="5514" y="217"/>
                  </a:lnTo>
                  <a:cubicBezTo>
                    <a:pt x="5240" y="88"/>
                    <a:pt x="4955" y="27"/>
                    <a:pt x="4676" y="27"/>
                  </a:cubicBezTo>
                  <a:cubicBezTo>
                    <a:pt x="3863" y="27"/>
                    <a:pt x="3110" y="546"/>
                    <a:pt x="2899" y="1414"/>
                  </a:cubicBezTo>
                  <a:lnTo>
                    <a:pt x="2395" y="3462"/>
                  </a:lnTo>
                  <a:lnTo>
                    <a:pt x="1765" y="3147"/>
                  </a:lnTo>
                  <a:cubicBezTo>
                    <a:pt x="1607" y="3063"/>
                    <a:pt x="1435" y="3024"/>
                    <a:pt x="1265" y="3024"/>
                  </a:cubicBezTo>
                  <a:cubicBezTo>
                    <a:pt x="859" y="3024"/>
                    <a:pt x="462" y="3251"/>
                    <a:pt x="284" y="3651"/>
                  </a:cubicBezTo>
                  <a:cubicBezTo>
                    <a:pt x="0" y="4187"/>
                    <a:pt x="221" y="4880"/>
                    <a:pt x="788" y="5132"/>
                  </a:cubicBezTo>
                  <a:lnTo>
                    <a:pt x="1292" y="5384"/>
                  </a:lnTo>
                  <a:cubicBezTo>
                    <a:pt x="1639" y="5573"/>
                    <a:pt x="2048" y="5699"/>
                    <a:pt x="2426" y="5793"/>
                  </a:cubicBezTo>
                  <a:lnTo>
                    <a:pt x="2426" y="6014"/>
                  </a:lnTo>
                  <a:cubicBezTo>
                    <a:pt x="1607" y="6014"/>
                    <a:pt x="945" y="6675"/>
                    <a:pt x="945" y="7495"/>
                  </a:cubicBezTo>
                  <a:cubicBezTo>
                    <a:pt x="945" y="8282"/>
                    <a:pt x="1576" y="9007"/>
                    <a:pt x="2426" y="9007"/>
                  </a:cubicBezTo>
                  <a:cubicBezTo>
                    <a:pt x="2521" y="10015"/>
                    <a:pt x="3025" y="10992"/>
                    <a:pt x="3781" y="11685"/>
                  </a:cubicBezTo>
                  <a:cubicBezTo>
                    <a:pt x="4537" y="12378"/>
                    <a:pt x="5514" y="12724"/>
                    <a:pt x="6522" y="12724"/>
                  </a:cubicBezTo>
                  <a:cubicBezTo>
                    <a:pt x="8696" y="12724"/>
                    <a:pt x="10365" y="11055"/>
                    <a:pt x="10586" y="9007"/>
                  </a:cubicBezTo>
                  <a:cubicBezTo>
                    <a:pt x="11500" y="9007"/>
                    <a:pt x="12130" y="8282"/>
                    <a:pt x="12130" y="7495"/>
                  </a:cubicBezTo>
                  <a:cubicBezTo>
                    <a:pt x="12130" y="6675"/>
                    <a:pt x="11468" y="6014"/>
                    <a:pt x="10617" y="6014"/>
                  </a:cubicBezTo>
                  <a:lnTo>
                    <a:pt x="10617" y="5793"/>
                  </a:lnTo>
                  <a:cubicBezTo>
                    <a:pt x="11027" y="5699"/>
                    <a:pt x="11405" y="5573"/>
                    <a:pt x="11783" y="5384"/>
                  </a:cubicBezTo>
                  <a:lnTo>
                    <a:pt x="12287" y="5132"/>
                  </a:lnTo>
                  <a:cubicBezTo>
                    <a:pt x="12886" y="4911"/>
                    <a:pt x="13075" y="4250"/>
                    <a:pt x="12791" y="3682"/>
                  </a:cubicBezTo>
                  <a:cubicBezTo>
                    <a:pt x="12588" y="3299"/>
                    <a:pt x="12191" y="3061"/>
                    <a:pt x="11785" y="3061"/>
                  </a:cubicBezTo>
                  <a:cubicBezTo>
                    <a:pt x="11625" y="3061"/>
                    <a:pt x="11462" y="3098"/>
                    <a:pt x="11311" y="3178"/>
                  </a:cubicBezTo>
                  <a:lnTo>
                    <a:pt x="10775" y="3399"/>
                  </a:lnTo>
                  <a:cubicBezTo>
                    <a:pt x="10743" y="3399"/>
                    <a:pt x="10712" y="3462"/>
                    <a:pt x="10680" y="3462"/>
                  </a:cubicBezTo>
                  <a:lnTo>
                    <a:pt x="10145" y="1414"/>
                  </a:lnTo>
                  <a:cubicBezTo>
                    <a:pt x="9959" y="552"/>
                    <a:pt x="9187" y="1"/>
                    <a:pt x="8390"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 name="Google Shape;369;p26"/>
          <p:cNvGrpSpPr/>
          <p:nvPr/>
        </p:nvGrpSpPr>
        <p:grpSpPr>
          <a:xfrm>
            <a:off x="4015410" y="2017289"/>
            <a:ext cx="322171" cy="334667"/>
            <a:chOff x="-55225575" y="1903275"/>
            <a:chExt cx="318225" cy="316650"/>
          </a:xfrm>
        </p:grpSpPr>
        <p:sp>
          <p:nvSpPr>
            <p:cNvPr id="370" name="Google Shape;370;p26"/>
            <p:cNvSpPr/>
            <p:nvPr/>
          </p:nvSpPr>
          <p:spPr>
            <a:xfrm>
              <a:off x="-55104275" y="2116925"/>
              <a:ext cx="72475" cy="29750"/>
            </a:xfrm>
            <a:custGeom>
              <a:rect b="b" l="l" r="r" t="t"/>
              <a:pathLst>
                <a:path extrusionOk="0" h="1190" w="2899">
                  <a:moveTo>
                    <a:pt x="398" y="1"/>
                  </a:moveTo>
                  <a:cubicBezTo>
                    <a:pt x="307" y="1"/>
                    <a:pt x="221" y="40"/>
                    <a:pt x="158" y="119"/>
                  </a:cubicBezTo>
                  <a:cubicBezTo>
                    <a:pt x="0" y="276"/>
                    <a:pt x="0" y="497"/>
                    <a:pt x="158" y="623"/>
                  </a:cubicBezTo>
                  <a:cubicBezTo>
                    <a:pt x="504" y="969"/>
                    <a:pt x="977" y="1190"/>
                    <a:pt x="1449" y="1190"/>
                  </a:cubicBezTo>
                  <a:cubicBezTo>
                    <a:pt x="1953" y="1190"/>
                    <a:pt x="2426" y="969"/>
                    <a:pt x="2741" y="623"/>
                  </a:cubicBezTo>
                  <a:cubicBezTo>
                    <a:pt x="2898" y="465"/>
                    <a:pt x="2898" y="245"/>
                    <a:pt x="2741" y="119"/>
                  </a:cubicBezTo>
                  <a:cubicBezTo>
                    <a:pt x="2694" y="56"/>
                    <a:pt x="2607" y="24"/>
                    <a:pt x="2513" y="24"/>
                  </a:cubicBezTo>
                  <a:cubicBezTo>
                    <a:pt x="2418" y="24"/>
                    <a:pt x="2316" y="56"/>
                    <a:pt x="2237" y="119"/>
                  </a:cubicBezTo>
                  <a:cubicBezTo>
                    <a:pt x="2048" y="308"/>
                    <a:pt x="1733" y="434"/>
                    <a:pt x="1449" y="434"/>
                  </a:cubicBezTo>
                  <a:cubicBezTo>
                    <a:pt x="1134" y="434"/>
                    <a:pt x="851" y="308"/>
                    <a:pt x="662" y="119"/>
                  </a:cubicBezTo>
                  <a:cubicBezTo>
                    <a:pt x="583" y="40"/>
                    <a:pt x="488" y="1"/>
                    <a:pt x="398"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6"/>
            <p:cNvSpPr/>
            <p:nvPr/>
          </p:nvSpPr>
          <p:spPr>
            <a:xfrm>
              <a:off x="-55113750" y="2053725"/>
              <a:ext cx="17350" cy="18125"/>
            </a:xfrm>
            <a:custGeom>
              <a:rect b="b" l="l" r="r" t="t"/>
              <a:pathLst>
                <a:path extrusionOk="0" h="725" w="694">
                  <a:moveTo>
                    <a:pt x="348" y="0"/>
                  </a:moveTo>
                  <a:cubicBezTo>
                    <a:pt x="158" y="0"/>
                    <a:pt x="1" y="158"/>
                    <a:pt x="1" y="347"/>
                  </a:cubicBezTo>
                  <a:cubicBezTo>
                    <a:pt x="1" y="536"/>
                    <a:pt x="158" y="725"/>
                    <a:pt x="348" y="725"/>
                  </a:cubicBezTo>
                  <a:cubicBezTo>
                    <a:pt x="537" y="725"/>
                    <a:pt x="694" y="536"/>
                    <a:pt x="694" y="347"/>
                  </a:cubicBezTo>
                  <a:cubicBezTo>
                    <a:pt x="694" y="158"/>
                    <a:pt x="537" y="0"/>
                    <a:pt x="348"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6"/>
            <p:cNvSpPr/>
            <p:nvPr/>
          </p:nvSpPr>
          <p:spPr>
            <a:xfrm>
              <a:off x="-55039700" y="2053725"/>
              <a:ext cx="18125" cy="18125"/>
            </a:xfrm>
            <a:custGeom>
              <a:rect b="b" l="l" r="r" t="t"/>
              <a:pathLst>
                <a:path extrusionOk="0" h="725" w="725">
                  <a:moveTo>
                    <a:pt x="378" y="0"/>
                  </a:moveTo>
                  <a:cubicBezTo>
                    <a:pt x="189" y="0"/>
                    <a:pt x="0" y="158"/>
                    <a:pt x="0" y="347"/>
                  </a:cubicBezTo>
                  <a:cubicBezTo>
                    <a:pt x="0" y="536"/>
                    <a:pt x="189" y="725"/>
                    <a:pt x="378" y="725"/>
                  </a:cubicBezTo>
                  <a:cubicBezTo>
                    <a:pt x="568" y="725"/>
                    <a:pt x="725" y="536"/>
                    <a:pt x="725" y="347"/>
                  </a:cubicBezTo>
                  <a:cubicBezTo>
                    <a:pt x="725" y="158"/>
                    <a:pt x="568" y="0"/>
                    <a:pt x="378"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6"/>
            <p:cNvSpPr/>
            <p:nvPr/>
          </p:nvSpPr>
          <p:spPr>
            <a:xfrm>
              <a:off x="-55225575" y="1903275"/>
              <a:ext cx="318225" cy="316650"/>
            </a:xfrm>
            <a:custGeom>
              <a:rect b="b" l="l" r="r" t="t"/>
              <a:pathLst>
                <a:path extrusionOk="0" h="12666" w="12729">
                  <a:moveTo>
                    <a:pt x="6333" y="757"/>
                  </a:moveTo>
                  <a:cubicBezTo>
                    <a:pt x="8790" y="757"/>
                    <a:pt x="10932" y="2679"/>
                    <a:pt x="11185" y="5105"/>
                  </a:cubicBezTo>
                  <a:cubicBezTo>
                    <a:pt x="11185" y="5231"/>
                    <a:pt x="11279" y="5357"/>
                    <a:pt x="11374" y="5388"/>
                  </a:cubicBezTo>
                  <a:cubicBezTo>
                    <a:pt x="11752" y="5577"/>
                    <a:pt x="11972" y="5987"/>
                    <a:pt x="11972" y="6365"/>
                  </a:cubicBezTo>
                  <a:cubicBezTo>
                    <a:pt x="11972" y="6680"/>
                    <a:pt x="11815" y="7058"/>
                    <a:pt x="11594" y="7247"/>
                  </a:cubicBezTo>
                  <a:cubicBezTo>
                    <a:pt x="11342" y="7373"/>
                    <a:pt x="11342" y="7625"/>
                    <a:pt x="11531" y="7783"/>
                  </a:cubicBezTo>
                  <a:cubicBezTo>
                    <a:pt x="11783" y="8035"/>
                    <a:pt x="11941" y="8318"/>
                    <a:pt x="11941" y="8633"/>
                  </a:cubicBezTo>
                  <a:cubicBezTo>
                    <a:pt x="11941" y="8948"/>
                    <a:pt x="11815" y="9263"/>
                    <a:pt x="11531" y="9452"/>
                  </a:cubicBezTo>
                  <a:cubicBezTo>
                    <a:pt x="11374" y="9610"/>
                    <a:pt x="11374" y="9830"/>
                    <a:pt x="11531" y="9988"/>
                  </a:cubicBezTo>
                  <a:cubicBezTo>
                    <a:pt x="11783" y="10240"/>
                    <a:pt x="11941" y="10524"/>
                    <a:pt x="11941" y="10839"/>
                  </a:cubicBezTo>
                  <a:cubicBezTo>
                    <a:pt x="11941" y="11437"/>
                    <a:pt x="11437" y="11941"/>
                    <a:pt x="10838" y="11941"/>
                  </a:cubicBezTo>
                  <a:lnTo>
                    <a:pt x="1828" y="11941"/>
                  </a:lnTo>
                  <a:cubicBezTo>
                    <a:pt x="1197" y="11941"/>
                    <a:pt x="725" y="11406"/>
                    <a:pt x="725" y="10839"/>
                  </a:cubicBezTo>
                  <a:cubicBezTo>
                    <a:pt x="725" y="10492"/>
                    <a:pt x="819" y="10208"/>
                    <a:pt x="1103" y="9988"/>
                  </a:cubicBezTo>
                  <a:cubicBezTo>
                    <a:pt x="1260" y="9830"/>
                    <a:pt x="1260" y="9610"/>
                    <a:pt x="1103" y="9452"/>
                  </a:cubicBezTo>
                  <a:cubicBezTo>
                    <a:pt x="882" y="9200"/>
                    <a:pt x="725" y="8917"/>
                    <a:pt x="725" y="8633"/>
                  </a:cubicBezTo>
                  <a:cubicBezTo>
                    <a:pt x="725" y="8318"/>
                    <a:pt x="819" y="8003"/>
                    <a:pt x="1103" y="7783"/>
                  </a:cubicBezTo>
                  <a:cubicBezTo>
                    <a:pt x="1260" y="7625"/>
                    <a:pt x="1260" y="7405"/>
                    <a:pt x="1103" y="7247"/>
                  </a:cubicBezTo>
                  <a:cubicBezTo>
                    <a:pt x="882" y="7058"/>
                    <a:pt x="725" y="6680"/>
                    <a:pt x="725" y="6365"/>
                  </a:cubicBezTo>
                  <a:cubicBezTo>
                    <a:pt x="725" y="5987"/>
                    <a:pt x="945" y="5577"/>
                    <a:pt x="1292" y="5388"/>
                  </a:cubicBezTo>
                  <a:cubicBezTo>
                    <a:pt x="1418" y="5357"/>
                    <a:pt x="1512" y="5231"/>
                    <a:pt x="1512" y="5105"/>
                  </a:cubicBezTo>
                  <a:cubicBezTo>
                    <a:pt x="1765" y="2679"/>
                    <a:pt x="3907" y="757"/>
                    <a:pt x="6333" y="757"/>
                  </a:cubicBezTo>
                  <a:close/>
                  <a:moveTo>
                    <a:pt x="6333" y="1"/>
                  </a:moveTo>
                  <a:cubicBezTo>
                    <a:pt x="3497" y="1"/>
                    <a:pt x="1134" y="2112"/>
                    <a:pt x="788" y="4853"/>
                  </a:cubicBezTo>
                  <a:cubicBezTo>
                    <a:pt x="284" y="5199"/>
                    <a:pt x="0" y="5735"/>
                    <a:pt x="0" y="6365"/>
                  </a:cubicBezTo>
                  <a:cubicBezTo>
                    <a:pt x="0" y="6774"/>
                    <a:pt x="158" y="7216"/>
                    <a:pt x="410" y="7531"/>
                  </a:cubicBezTo>
                  <a:cubicBezTo>
                    <a:pt x="158" y="7846"/>
                    <a:pt x="0" y="8224"/>
                    <a:pt x="0" y="8633"/>
                  </a:cubicBezTo>
                  <a:cubicBezTo>
                    <a:pt x="0" y="9011"/>
                    <a:pt x="126" y="9421"/>
                    <a:pt x="410" y="9736"/>
                  </a:cubicBezTo>
                  <a:cubicBezTo>
                    <a:pt x="158" y="10051"/>
                    <a:pt x="0" y="10429"/>
                    <a:pt x="0" y="10839"/>
                  </a:cubicBezTo>
                  <a:cubicBezTo>
                    <a:pt x="0" y="11847"/>
                    <a:pt x="819" y="12666"/>
                    <a:pt x="1859" y="12666"/>
                  </a:cubicBezTo>
                  <a:lnTo>
                    <a:pt x="10869" y="12666"/>
                  </a:lnTo>
                  <a:cubicBezTo>
                    <a:pt x="11909" y="12666"/>
                    <a:pt x="12728" y="11847"/>
                    <a:pt x="12728" y="10839"/>
                  </a:cubicBezTo>
                  <a:cubicBezTo>
                    <a:pt x="12728" y="10429"/>
                    <a:pt x="12602" y="10051"/>
                    <a:pt x="12319" y="9736"/>
                  </a:cubicBezTo>
                  <a:cubicBezTo>
                    <a:pt x="12571" y="9421"/>
                    <a:pt x="12728" y="9011"/>
                    <a:pt x="12728" y="8633"/>
                  </a:cubicBezTo>
                  <a:cubicBezTo>
                    <a:pt x="12634" y="8224"/>
                    <a:pt x="12539" y="7846"/>
                    <a:pt x="12287" y="7531"/>
                  </a:cubicBezTo>
                  <a:cubicBezTo>
                    <a:pt x="12539" y="7216"/>
                    <a:pt x="12697" y="6774"/>
                    <a:pt x="12697" y="6365"/>
                  </a:cubicBezTo>
                  <a:cubicBezTo>
                    <a:pt x="12697" y="5798"/>
                    <a:pt x="12382" y="5199"/>
                    <a:pt x="11909" y="4853"/>
                  </a:cubicBezTo>
                  <a:cubicBezTo>
                    <a:pt x="11500" y="2112"/>
                    <a:pt x="9137" y="1"/>
                    <a:pt x="6333"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6"/>
            <p:cNvSpPr/>
            <p:nvPr/>
          </p:nvSpPr>
          <p:spPr>
            <a:xfrm>
              <a:off x="-55170450" y="1959200"/>
              <a:ext cx="204800" cy="225300"/>
            </a:xfrm>
            <a:custGeom>
              <a:rect b="b" l="l" r="r" t="t"/>
              <a:pathLst>
                <a:path extrusionOk="0" h="9012" w="8192">
                  <a:moveTo>
                    <a:pt x="4128" y="1450"/>
                  </a:moveTo>
                  <a:cubicBezTo>
                    <a:pt x="4411" y="2017"/>
                    <a:pt x="4821" y="2490"/>
                    <a:pt x="5293" y="2836"/>
                  </a:cubicBezTo>
                  <a:cubicBezTo>
                    <a:pt x="5924" y="3340"/>
                    <a:pt x="6711" y="3624"/>
                    <a:pt x="7499" y="3687"/>
                  </a:cubicBezTo>
                  <a:cubicBezTo>
                    <a:pt x="7499" y="3813"/>
                    <a:pt x="7530" y="3970"/>
                    <a:pt x="7530" y="4096"/>
                  </a:cubicBezTo>
                  <a:lnTo>
                    <a:pt x="7530" y="5640"/>
                  </a:lnTo>
                  <a:lnTo>
                    <a:pt x="7436" y="5640"/>
                  </a:lnTo>
                  <a:cubicBezTo>
                    <a:pt x="7436" y="7089"/>
                    <a:pt x="6270" y="8224"/>
                    <a:pt x="4852" y="8224"/>
                  </a:cubicBezTo>
                  <a:lnTo>
                    <a:pt x="3340" y="8224"/>
                  </a:lnTo>
                  <a:cubicBezTo>
                    <a:pt x="1891" y="8224"/>
                    <a:pt x="757" y="7058"/>
                    <a:pt x="757" y="5640"/>
                  </a:cubicBezTo>
                  <a:lnTo>
                    <a:pt x="757" y="4096"/>
                  </a:lnTo>
                  <a:cubicBezTo>
                    <a:pt x="757" y="3970"/>
                    <a:pt x="757" y="3813"/>
                    <a:pt x="788" y="3687"/>
                  </a:cubicBezTo>
                  <a:cubicBezTo>
                    <a:pt x="1576" y="3624"/>
                    <a:pt x="2363" y="3340"/>
                    <a:pt x="2994" y="2836"/>
                  </a:cubicBezTo>
                  <a:cubicBezTo>
                    <a:pt x="3466" y="2427"/>
                    <a:pt x="3876" y="1954"/>
                    <a:pt x="4128" y="1450"/>
                  </a:cubicBezTo>
                  <a:close/>
                  <a:moveTo>
                    <a:pt x="4096" y="1"/>
                  </a:moveTo>
                  <a:cubicBezTo>
                    <a:pt x="3939" y="1"/>
                    <a:pt x="3781" y="127"/>
                    <a:pt x="3750" y="284"/>
                  </a:cubicBezTo>
                  <a:lnTo>
                    <a:pt x="3718" y="442"/>
                  </a:lnTo>
                  <a:cubicBezTo>
                    <a:pt x="3309" y="1923"/>
                    <a:pt x="1985" y="2994"/>
                    <a:pt x="442" y="2994"/>
                  </a:cubicBezTo>
                  <a:cubicBezTo>
                    <a:pt x="253" y="2994"/>
                    <a:pt x="127" y="3120"/>
                    <a:pt x="95" y="3309"/>
                  </a:cubicBezTo>
                  <a:cubicBezTo>
                    <a:pt x="32" y="3592"/>
                    <a:pt x="1" y="3876"/>
                    <a:pt x="1" y="4128"/>
                  </a:cubicBezTo>
                  <a:lnTo>
                    <a:pt x="1" y="5672"/>
                  </a:lnTo>
                  <a:cubicBezTo>
                    <a:pt x="1" y="7530"/>
                    <a:pt x="1513" y="9011"/>
                    <a:pt x="3340" y="9011"/>
                  </a:cubicBezTo>
                  <a:lnTo>
                    <a:pt x="4852" y="9011"/>
                  </a:lnTo>
                  <a:cubicBezTo>
                    <a:pt x="6711" y="9011"/>
                    <a:pt x="8192" y="7530"/>
                    <a:pt x="8192" y="5672"/>
                  </a:cubicBezTo>
                  <a:lnTo>
                    <a:pt x="8192" y="4128"/>
                  </a:lnTo>
                  <a:cubicBezTo>
                    <a:pt x="8192" y="3844"/>
                    <a:pt x="8160" y="3592"/>
                    <a:pt x="8129" y="3309"/>
                  </a:cubicBezTo>
                  <a:cubicBezTo>
                    <a:pt x="8066" y="3120"/>
                    <a:pt x="7908" y="2994"/>
                    <a:pt x="7751" y="2994"/>
                  </a:cubicBezTo>
                  <a:cubicBezTo>
                    <a:pt x="6239" y="2994"/>
                    <a:pt x="4884" y="1923"/>
                    <a:pt x="4506" y="442"/>
                  </a:cubicBezTo>
                  <a:lnTo>
                    <a:pt x="4443" y="284"/>
                  </a:lnTo>
                  <a:cubicBezTo>
                    <a:pt x="4411" y="127"/>
                    <a:pt x="4254" y="1"/>
                    <a:pt x="4096"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5" name="Google Shape;375;p26"/>
          <p:cNvPicPr preferRelativeResize="0"/>
          <p:nvPr/>
        </p:nvPicPr>
        <p:blipFill>
          <a:blip r:embed="rId3">
            <a:alphaModFix/>
          </a:blip>
          <a:stretch>
            <a:fillRect/>
          </a:stretch>
        </p:blipFill>
        <p:spPr>
          <a:xfrm>
            <a:off x="4059175" y="2063227"/>
            <a:ext cx="234625" cy="242760"/>
          </a:xfrm>
          <a:prstGeom prst="rect">
            <a:avLst/>
          </a:prstGeom>
          <a:noFill/>
          <a:ln>
            <a:noFill/>
          </a:ln>
        </p:spPr>
      </p:pic>
      <p:sp>
        <p:nvSpPr>
          <p:cNvPr id="376" name="Google Shape;376;p26"/>
          <p:cNvSpPr txBox="1"/>
          <p:nvPr/>
        </p:nvSpPr>
        <p:spPr>
          <a:xfrm>
            <a:off x="10076031" y="4983837"/>
            <a:ext cx="5530800" cy="73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377" name="Google Shape;377;p26"/>
          <p:cNvSpPr/>
          <p:nvPr/>
        </p:nvSpPr>
        <p:spPr>
          <a:xfrm flipH="1" rot="10800000">
            <a:off x="404425" y="-6050"/>
            <a:ext cx="6829500" cy="730800"/>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378" name="Google Shape;378;p26"/>
          <p:cNvSpPr txBox="1"/>
          <p:nvPr/>
        </p:nvSpPr>
        <p:spPr>
          <a:xfrm>
            <a:off x="1053775" y="-6050"/>
            <a:ext cx="5530800" cy="73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FFFFFF"/>
                </a:solidFill>
                <a:latin typeface="Cabin"/>
                <a:ea typeface="Cabin"/>
                <a:cs typeface="Cabin"/>
                <a:sym typeface="Cabin"/>
              </a:rPr>
              <a:t>Members Board</a:t>
            </a:r>
            <a:endParaRPr b="1" sz="3500">
              <a:solidFill>
                <a:srgbClr val="FFFFFF"/>
              </a:solidFill>
              <a:latin typeface="Cabin"/>
              <a:ea typeface="Cabin"/>
              <a:cs typeface="Cabin"/>
              <a:sym typeface="Cabin"/>
            </a:endParaRPr>
          </a:p>
        </p:txBody>
      </p:sp>
      <p:sp>
        <p:nvSpPr>
          <p:cNvPr id="379" name="Google Shape;379;p26"/>
          <p:cNvSpPr/>
          <p:nvPr/>
        </p:nvSpPr>
        <p:spPr>
          <a:xfrm flipH="1">
            <a:off x="380013" y="9967675"/>
            <a:ext cx="6829500" cy="730800"/>
          </a:xfrm>
          <a:prstGeom prst="snip2SameRect">
            <a:avLst>
              <a:gd fmla="val 50000" name="adj1"/>
              <a:gd fmla="val 0" name="adj2"/>
            </a:avLst>
          </a:prstGeom>
          <a:solidFill>
            <a:srgbClr val="E4D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grpSp>
        <p:nvGrpSpPr>
          <p:cNvPr id="380" name="Google Shape;380;p26"/>
          <p:cNvGrpSpPr/>
          <p:nvPr/>
        </p:nvGrpSpPr>
        <p:grpSpPr>
          <a:xfrm>
            <a:off x="481483" y="4183903"/>
            <a:ext cx="322998" cy="346532"/>
            <a:chOff x="481483" y="4193428"/>
            <a:chExt cx="322998" cy="346532"/>
          </a:xfrm>
        </p:grpSpPr>
        <p:grpSp>
          <p:nvGrpSpPr>
            <p:cNvPr id="381" name="Google Shape;381;p26"/>
            <p:cNvGrpSpPr/>
            <p:nvPr/>
          </p:nvGrpSpPr>
          <p:grpSpPr>
            <a:xfrm>
              <a:off x="481483" y="4193428"/>
              <a:ext cx="322998" cy="346532"/>
              <a:chOff x="-64406125" y="3362225"/>
              <a:chExt cx="318225" cy="314800"/>
            </a:xfrm>
          </p:grpSpPr>
          <p:sp>
            <p:nvSpPr>
              <p:cNvPr id="382" name="Google Shape;382;p26"/>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6"/>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 name="Google Shape;384;p26"/>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4"/>
          <p:cNvSpPr/>
          <p:nvPr/>
        </p:nvSpPr>
        <p:spPr>
          <a:xfrm flipH="1" rot="10800000">
            <a:off x="0" y="98646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81" name="Google Shape;81;p14"/>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82" name="Google Shape;82;p14"/>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83" name="Google Shape;83;p14"/>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cxnSp>
        <p:nvCxnSpPr>
          <p:cNvPr id="84" name="Google Shape;84;p14"/>
          <p:cNvCxnSpPr/>
          <p:nvPr/>
        </p:nvCxnSpPr>
        <p:spPr>
          <a:xfrm>
            <a:off x="1145552" y="659314"/>
            <a:ext cx="5298300" cy="0"/>
          </a:xfrm>
          <a:prstGeom prst="straightConnector1">
            <a:avLst/>
          </a:prstGeom>
          <a:noFill/>
          <a:ln cap="flat" cmpd="sng" w="28575">
            <a:solidFill>
              <a:srgbClr val="4F2F4F"/>
            </a:solidFill>
            <a:prstDash val="solid"/>
            <a:round/>
            <a:headEnd len="med" w="med" type="oval"/>
            <a:tailEnd len="med" w="med" type="oval"/>
          </a:ln>
        </p:spPr>
      </p:cxnSp>
      <p:sp>
        <p:nvSpPr>
          <p:cNvPr id="85" name="Google Shape;85;p14"/>
          <p:cNvSpPr txBox="1"/>
          <p:nvPr/>
        </p:nvSpPr>
        <p:spPr>
          <a:xfrm>
            <a:off x="1245723" y="728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Introduction</a:t>
            </a:r>
            <a:endParaRPr b="1" sz="3000">
              <a:solidFill>
                <a:srgbClr val="4F2F4F"/>
              </a:solidFill>
              <a:latin typeface="Cabin"/>
              <a:ea typeface="Cabin"/>
              <a:cs typeface="Cabin"/>
              <a:sym typeface="Cabin"/>
            </a:endParaRPr>
          </a:p>
        </p:txBody>
      </p:sp>
      <p:sp>
        <p:nvSpPr>
          <p:cNvPr id="86" name="Google Shape;86;p14"/>
          <p:cNvSpPr txBox="1"/>
          <p:nvPr/>
        </p:nvSpPr>
        <p:spPr>
          <a:xfrm>
            <a:off x="75" y="9856875"/>
            <a:ext cx="7589400" cy="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sz="800">
              <a:latin typeface="Cabin"/>
              <a:ea typeface="Cabin"/>
              <a:cs typeface="Cabin"/>
              <a:sym typeface="Cabin"/>
            </a:endParaRPr>
          </a:p>
        </p:txBody>
      </p:sp>
      <p:sp>
        <p:nvSpPr>
          <p:cNvPr id="87" name="Google Shape;87;p14"/>
          <p:cNvSpPr txBox="1"/>
          <p:nvPr/>
        </p:nvSpPr>
        <p:spPr>
          <a:xfrm>
            <a:off x="313388" y="1136800"/>
            <a:ext cx="5716200" cy="519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The normal vagina</a:t>
            </a:r>
            <a:endParaRPr b="1" sz="2000">
              <a:solidFill>
                <a:srgbClr val="4F2F4F"/>
              </a:solidFill>
              <a:latin typeface="Cabin"/>
              <a:ea typeface="Cabin"/>
              <a:cs typeface="Cabin"/>
              <a:sym typeface="Cabin"/>
            </a:endParaRPr>
          </a:p>
        </p:txBody>
      </p:sp>
      <p:sp>
        <p:nvSpPr>
          <p:cNvPr id="88" name="Google Shape;88;p14"/>
          <p:cNvSpPr txBox="1"/>
          <p:nvPr/>
        </p:nvSpPr>
        <p:spPr>
          <a:xfrm>
            <a:off x="550063" y="1656101"/>
            <a:ext cx="6314400" cy="22371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Cabin"/>
              <a:buChar char="●"/>
            </a:pPr>
            <a:r>
              <a:rPr lang="en-GB">
                <a:latin typeface="Cabin"/>
                <a:ea typeface="Cabin"/>
                <a:cs typeface="Cabin"/>
                <a:sym typeface="Cabin"/>
              </a:rPr>
              <a:t>Lined with 25 layers of epithelium cells.</a:t>
            </a:r>
            <a:endParaRPr>
              <a:latin typeface="Cabin"/>
              <a:ea typeface="Cabin"/>
              <a:cs typeface="Cabin"/>
              <a:sym typeface="Cabin"/>
            </a:endParaRPr>
          </a:p>
          <a:p>
            <a:pPr indent="-317500" lvl="0" marL="457200" rtl="0" algn="l">
              <a:lnSpc>
                <a:spcPct val="115000"/>
              </a:lnSpc>
              <a:spcBef>
                <a:spcPts val="0"/>
              </a:spcBef>
              <a:spcAft>
                <a:spcPts val="0"/>
              </a:spcAft>
              <a:buSzPts val="1400"/>
              <a:buFont typeface="Cabin"/>
              <a:buChar char="●"/>
            </a:pPr>
            <a:r>
              <a:rPr lang="en-GB">
                <a:latin typeface="Cabin"/>
                <a:ea typeface="Cabin"/>
                <a:cs typeface="Cabin"/>
                <a:sym typeface="Cabin"/>
              </a:rPr>
              <a:t>Separation of microbial pathogens from the normal genital microbiota.</a:t>
            </a:r>
            <a:endParaRPr>
              <a:latin typeface="Cabin"/>
              <a:ea typeface="Cabin"/>
              <a:cs typeface="Cabin"/>
              <a:sym typeface="Cabin"/>
            </a:endParaRPr>
          </a:p>
          <a:p>
            <a:pPr indent="-317500" lvl="0" marL="457200" rtl="0" algn="l">
              <a:lnSpc>
                <a:spcPct val="115000"/>
              </a:lnSpc>
              <a:spcBef>
                <a:spcPts val="0"/>
              </a:spcBef>
              <a:spcAft>
                <a:spcPts val="0"/>
              </a:spcAft>
              <a:buSzPts val="1400"/>
              <a:buFont typeface="Cabin"/>
              <a:buChar char="●"/>
            </a:pPr>
            <a:r>
              <a:rPr b="1" lang="en-GB">
                <a:latin typeface="Cabin"/>
                <a:ea typeface="Cabin"/>
                <a:cs typeface="Cabin"/>
                <a:sym typeface="Cabin"/>
              </a:rPr>
              <a:t>Characteristic of normal vaginal secretion</a:t>
            </a:r>
            <a:endParaRPr b="1">
              <a:latin typeface="Cabin"/>
              <a:ea typeface="Cabin"/>
              <a:cs typeface="Cabin"/>
              <a:sym typeface="Cabin"/>
            </a:endParaRPr>
          </a:p>
          <a:p>
            <a:pPr indent="-317500" lvl="1" marL="914400" rtl="0" algn="l">
              <a:lnSpc>
                <a:spcPct val="115000"/>
              </a:lnSpc>
              <a:spcBef>
                <a:spcPts val="0"/>
              </a:spcBef>
              <a:spcAft>
                <a:spcPts val="0"/>
              </a:spcAft>
              <a:buSzPts val="1400"/>
              <a:buFont typeface="Cabin"/>
              <a:buChar char="○"/>
            </a:pPr>
            <a:r>
              <a:rPr lang="en-GB">
                <a:latin typeface="Cabin"/>
                <a:ea typeface="Cabin"/>
                <a:cs typeface="Cabin"/>
                <a:sym typeface="Cabin"/>
              </a:rPr>
              <a:t>Desquamated vaginal epithelial cell</a:t>
            </a:r>
            <a:endParaRPr>
              <a:latin typeface="Cabin"/>
              <a:ea typeface="Cabin"/>
              <a:cs typeface="Cabin"/>
              <a:sym typeface="Cabin"/>
            </a:endParaRPr>
          </a:p>
          <a:p>
            <a:pPr indent="-317500" lvl="1" marL="914400" rtl="0" algn="l">
              <a:lnSpc>
                <a:spcPct val="115000"/>
              </a:lnSpc>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Lactobacilli dominate</a:t>
            </a:r>
            <a:endParaRPr b="1">
              <a:solidFill>
                <a:srgbClr val="CC0000"/>
              </a:solidFill>
              <a:latin typeface="Cabin"/>
              <a:ea typeface="Cabin"/>
              <a:cs typeface="Cabin"/>
              <a:sym typeface="Cabin"/>
            </a:endParaRPr>
          </a:p>
          <a:p>
            <a:pPr indent="-317500" lvl="1" marL="914400" rtl="0" algn="l">
              <a:lnSpc>
                <a:spcPct val="115000"/>
              </a:lnSpc>
              <a:spcBef>
                <a:spcPts val="0"/>
              </a:spcBef>
              <a:spcAft>
                <a:spcPts val="0"/>
              </a:spcAft>
              <a:buSzPts val="1400"/>
              <a:buFont typeface="Cabin"/>
              <a:buChar char="○"/>
            </a:pPr>
            <a:r>
              <a:rPr lang="en-GB">
                <a:latin typeface="Cabin"/>
                <a:ea typeface="Cabin"/>
                <a:cs typeface="Cabin"/>
                <a:sym typeface="Cabin"/>
              </a:rPr>
              <a:t>PH 3.5 to 4.6 </a:t>
            </a:r>
            <a:r>
              <a:rPr lang="en-GB">
                <a:solidFill>
                  <a:srgbClr val="38761D"/>
                </a:solidFill>
                <a:latin typeface="Cabin"/>
                <a:ea typeface="Cabin"/>
                <a:cs typeface="Cabin"/>
                <a:sym typeface="Cabin"/>
              </a:rPr>
              <a:t>(Acidic)</a:t>
            </a:r>
            <a:endParaRPr>
              <a:solidFill>
                <a:srgbClr val="38761D"/>
              </a:solidFill>
              <a:latin typeface="Cabin"/>
              <a:ea typeface="Cabin"/>
              <a:cs typeface="Cabin"/>
              <a:sym typeface="Cabin"/>
            </a:endParaRPr>
          </a:p>
          <a:p>
            <a:pPr indent="-317500" lvl="1" marL="914400" rtl="0" algn="l">
              <a:lnSpc>
                <a:spcPct val="115000"/>
              </a:lnSpc>
              <a:spcBef>
                <a:spcPts val="0"/>
              </a:spcBef>
              <a:spcAft>
                <a:spcPts val="0"/>
              </a:spcAft>
              <a:buSzPts val="1400"/>
              <a:buFont typeface="Cabin"/>
              <a:buChar char="○"/>
            </a:pPr>
            <a:r>
              <a:rPr lang="en-GB">
                <a:latin typeface="Cabin"/>
                <a:ea typeface="Cabin"/>
                <a:cs typeface="Cabin"/>
                <a:sym typeface="Cabin"/>
              </a:rPr>
              <a:t>Odorless</a:t>
            </a:r>
            <a:endParaRPr>
              <a:latin typeface="Cabin"/>
              <a:ea typeface="Cabin"/>
              <a:cs typeface="Cabin"/>
              <a:sym typeface="Cabin"/>
            </a:endParaRPr>
          </a:p>
          <a:p>
            <a:pPr indent="-317500" lvl="1" marL="914400" rtl="0" algn="l">
              <a:lnSpc>
                <a:spcPct val="115000"/>
              </a:lnSpc>
              <a:spcBef>
                <a:spcPts val="0"/>
              </a:spcBef>
              <a:spcAft>
                <a:spcPts val="0"/>
              </a:spcAft>
              <a:buSzPts val="1400"/>
              <a:buFont typeface="Cabin"/>
              <a:buChar char="○"/>
            </a:pPr>
            <a:r>
              <a:rPr lang="en-GB">
                <a:latin typeface="Cabin"/>
                <a:ea typeface="Cabin"/>
                <a:cs typeface="Cabin"/>
                <a:sym typeface="Cabin"/>
              </a:rPr>
              <a:t>No itching or irritation</a:t>
            </a:r>
            <a:endParaRPr>
              <a:latin typeface="Cabin"/>
              <a:ea typeface="Cabin"/>
              <a:cs typeface="Cabin"/>
              <a:sym typeface="Cabin"/>
            </a:endParaRPr>
          </a:p>
          <a:p>
            <a:pPr indent="-317500" lvl="1" marL="914400" rtl="0" algn="l">
              <a:lnSpc>
                <a:spcPct val="115000"/>
              </a:lnSpc>
              <a:spcBef>
                <a:spcPts val="0"/>
              </a:spcBef>
              <a:spcAft>
                <a:spcPts val="0"/>
              </a:spcAft>
              <a:buSzPts val="1400"/>
              <a:buFont typeface="Cabin"/>
              <a:buChar char="○"/>
            </a:pPr>
            <a:r>
              <a:rPr lang="en-GB">
                <a:latin typeface="Cabin"/>
                <a:ea typeface="Cabin"/>
                <a:cs typeface="Cabin"/>
                <a:sym typeface="Cabin"/>
              </a:rPr>
              <a:t>Does not soil underclothing</a:t>
            </a:r>
            <a:endParaRPr sz="600">
              <a:latin typeface="Cabin"/>
              <a:ea typeface="Cabin"/>
              <a:cs typeface="Cabin"/>
              <a:sym typeface="Cabin"/>
            </a:endParaRPr>
          </a:p>
          <a:p>
            <a:pPr indent="0" lvl="0" marL="914400" rtl="0" algn="l">
              <a:lnSpc>
                <a:spcPct val="115000"/>
              </a:lnSpc>
              <a:spcBef>
                <a:spcPts val="0"/>
              </a:spcBef>
              <a:spcAft>
                <a:spcPts val="0"/>
              </a:spcAft>
              <a:buNone/>
            </a:pPr>
            <a:r>
              <a:t/>
            </a:r>
            <a:endParaRPr sz="6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b="1" lang="en-GB">
                <a:solidFill>
                  <a:schemeClr val="dk1"/>
                </a:solidFill>
                <a:latin typeface="Cabin"/>
                <a:ea typeface="Cabin"/>
                <a:cs typeface="Cabin"/>
                <a:sym typeface="Cabin"/>
              </a:rPr>
              <a:t>Normal flora of the vagina:</a:t>
            </a:r>
            <a:endParaRPr sz="1200">
              <a:latin typeface="Cabin"/>
              <a:ea typeface="Cabin"/>
              <a:cs typeface="Cabin"/>
              <a:sym typeface="Cabin"/>
            </a:endParaRPr>
          </a:p>
        </p:txBody>
      </p:sp>
      <p:sp>
        <p:nvSpPr>
          <p:cNvPr id="89" name="Google Shape;89;p14"/>
          <p:cNvSpPr/>
          <p:nvPr/>
        </p:nvSpPr>
        <p:spPr>
          <a:xfrm>
            <a:off x="550063" y="4284950"/>
            <a:ext cx="3501300" cy="1342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Lactobacilli</a:t>
            </a:r>
            <a:endParaRPr b="1">
              <a:solidFill>
                <a:srgbClr val="CC0000"/>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Corynebacterium spp.</a:t>
            </a:r>
            <a:endParaRPr>
              <a:solidFill>
                <a:schemeClr val="dk1"/>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Gardnerella vaginalis</a:t>
            </a:r>
            <a:endParaRPr>
              <a:solidFill>
                <a:schemeClr val="dk1"/>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coagulase-negative Staphylococci, Staphylococcus aureus</a:t>
            </a:r>
            <a:endParaRPr>
              <a:solidFill>
                <a:schemeClr val="dk1"/>
              </a:solidFill>
              <a:latin typeface="Cabin"/>
              <a:ea typeface="Cabin"/>
              <a:cs typeface="Cabin"/>
              <a:sym typeface="Cabin"/>
            </a:endParaRPr>
          </a:p>
        </p:txBody>
      </p:sp>
      <p:sp>
        <p:nvSpPr>
          <p:cNvPr id="90" name="Google Shape;90;p14"/>
          <p:cNvSpPr/>
          <p:nvPr/>
        </p:nvSpPr>
        <p:spPr>
          <a:xfrm>
            <a:off x="3688888" y="4284950"/>
            <a:ext cx="3501300" cy="1263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Streptococcus agalactiae</a:t>
            </a:r>
            <a:endParaRPr>
              <a:solidFill>
                <a:schemeClr val="dk1"/>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Enterococcus spp.</a:t>
            </a:r>
            <a:endParaRPr>
              <a:solidFill>
                <a:schemeClr val="dk1"/>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Escherichia coli</a:t>
            </a:r>
            <a:endParaRPr>
              <a:solidFill>
                <a:schemeClr val="dk1"/>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Anaerobes</a:t>
            </a:r>
            <a:endParaRPr>
              <a:solidFill>
                <a:schemeClr val="dk1"/>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Yeasts</a:t>
            </a:r>
            <a:endParaRPr>
              <a:solidFill>
                <a:schemeClr val="dk1"/>
              </a:solidFill>
              <a:latin typeface="Cabin"/>
              <a:ea typeface="Cabin"/>
              <a:cs typeface="Cabin"/>
              <a:sym typeface="Cabin"/>
            </a:endParaRPr>
          </a:p>
        </p:txBody>
      </p:sp>
      <p:sp>
        <p:nvSpPr>
          <p:cNvPr id="91" name="Google Shape;91;p14"/>
          <p:cNvSpPr txBox="1"/>
          <p:nvPr/>
        </p:nvSpPr>
        <p:spPr>
          <a:xfrm>
            <a:off x="364125" y="6248048"/>
            <a:ext cx="4894500" cy="519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Abnormal vaginal secretion</a:t>
            </a:r>
            <a:endParaRPr b="1" sz="2000">
              <a:solidFill>
                <a:srgbClr val="4F2F4F"/>
              </a:solidFill>
              <a:latin typeface="Cabin"/>
              <a:ea typeface="Cabin"/>
              <a:cs typeface="Cabin"/>
              <a:sym typeface="Cabin"/>
            </a:endParaRPr>
          </a:p>
        </p:txBody>
      </p:sp>
      <p:sp>
        <p:nvSpPr>
          <p:cNvPr id="92" name="Google Shape;92;p14"/>
          <p:cNvSpPr txBox="1"/>
          <p:nvPr/>
        </p:nvSpPr>
        <p:spPr>
          <a:xfrm>
            <a:off x="707400" y="6680773"/>
            <a:ext cx="6314400" cy="2378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bin"/>
              <a:buChar char="●"/>
            </a:pPr>
            <a:r>
              <a:rPr lang="en-GB">
                <a:latin typeface="Cabin"/>
                <a:ea typeface="Cabin"/>
                <a:cs typeface="Cabin"/>
                <a:sym typeface="Cabin"/>
              </a:rPr>
              <a:t>Normal physiological vaginal secretion </a:t>
            </a:r>
            <a:r>
              <a:rPr lang="en-GB">
                <a:solidFill>
                  <a:srgbClr val="38761D"/>
                </a:solidFill>
                <a:latin typeface="Cabin"/>
                <a:ea typeface="Cabin"/>
                <a:cs typeface="Cabin"/>
                <a:sym typeface="Cabin"/>
              </a:rPr>
              <a:t>should be colorless and odorless </a:t>
            </a:r>
            <a:endParaRPr>
              <a:solidFill>
                <a:srgbClr val="38761D"/>
              </a:solidFill>
              <a:latin typeface="Cabin"/>
              <a:ea typeface="Cabin"/>
              <a:cs typeface="Cabin"/>
              <a:sym typeface="Cabin"/>
            </a:endParaRPr>
          </a:p>
          <a:p>
            <a:pPr indent="-317500" lvl="0" marL="457200" rtl="0" algn="l">
              <a:spcBef>
                <a:spcPts val="0"/>
              </a:spcBef>
              <a:spcAft>
                <a:spcPts val="0"/>
              </a:spcAft>
              <a:buSzPts val="1400"/>
              <a:buFont typeface="Cabin"/>
              <a:buChar char="●"/>
            </a:pPr>
            <a:r>
              <a:rPr lang="en-GB">
                <a:solidFill>
                  <a:srgbClr val="999999"/>
                </a:solidFill>
                <a:latin typeface="Cabin"/>
                <a:ea typeface="Cabin"/>
                <a:cs typeface="Cabin"/>
                <a:sym typeface="Cabin"/>
              </a:rPr>
              <a:t>Causes of abnormal vaginal secretion</a:t>
            </a:r>
            <a:r>
              <a:rPr lang="en-GB">
                <a:latin typeface="Cabin"/>
                <a:ea typeface="Cabin"/>
                <a:cs typeface="Cabin"/>
                <a:sym typeface="Cabin"/>
              </a:rPr>
              <a:t>:</a:t>
            </a:r>
            <a:endParaRPr>
              <a:latin typeface="Cabin"/>
              <a:ea typeface="Cabin"/>
              <a:cs typeface="Cabin"/>
              <a:sym typeface="Cabin"/>
            </a:endParaRPr>
          </a:p>
          <a:p>
            <a:pPr indent="-317500" lvl="0" marL="457200" rtl="0" algn="l">
              <a:spcBef>
                <a:spcPts val="0"/>
              </a:spcBef>
              <a:spcAft>
                <a:spcPts val="0"/>
              </a:spcAft>
              <a:buSzPts val="1400"/>
              <a:buFont typeface="Cabin"/>
              <a:buChar char="●"/>
            </a:pPr>
            <a:r>
              <a:rPr lang="en-GB">
                <a:latin typeface="Cabin"/>
                <a:ea typeface="Cabin"/>
                <a:cs typeface="Cabin"/>
                <a:sym typeface="Cabin"/>
              </a:rPr>
              <a:t>Vaginal infection</a:t>
            </a:r>
            <a:endParaRPr>
              <a:latin typeface="Cabin"/>
              <a:ea typeface="Cabin"/>
              <a:cs typeface="Cabin"/>
              <a:sym typeface="Cabin"/>
            </a:endParaRPr>
          </a:p>
          <a:p>
            <a:pPr indent="-317500" lvl="1" marL="914400" rtl="0" algn="l">
              <a:spcBef>
                <a:spcPts val="0"/>
              </a:spcBef>
              <a:spcAft>
                <a:spcPts val="0"/>
              </a:spcAft>
              <a:buSzPts val="1400"/>
              <a:buFont typeface="Cabin"/>
              <a:buChar char="○"/>
            </a:pPr>
            <a:r>
              <a:rPr lang="en-GB">
                <a:latin typeface="Cabin"/>
                <a:ea typeface="Cabin"/>
                <a:cs typeface="Cabin"/>
                <a:sym typeface="Cabin"/>
              </a:rPr>
              <a:t>Trichomoniasis</a:t>
            </a:r>
            <a:endParaRPr>
              <a:latin typeface="Cabin"/>
              <a:ea typeface="Cabin"/>
              <a:cs typeface="Cabin"/>
              <a:sym typeface="Cabin"/>
            </a:endParaRPr>
          </a:p>
          <a:p>
            <a:pPr indent="-317500" lvl="1" marL="914400" rtl="0" algn="l">
              <a:spcBef>
                <a:spcPts val="0"/>
              </a:spcBef>
              <a:spcAft>
                <a:spcPts val="0"/>
              </a:spcAft>
              <a:buSzPts val="1400"/>
              <a:buFont typeface="Cabin"/>
              <a:buChar char="○"/>
            </a:pPr>
            <a:r>
              <a:rPr lang="en-GB">
                <a:latin typeface="Cabin"/>
                <a:ea typeface="Cabin"/>
                <a:cs typeface="Cabin"/>
                <a:sym typeface="Cabin"/>
              </a:rPr>
              <a:t>Vulvovaginitis </a:t>
            </a:r>
            <a:r>
              <a:rPr lang="en-GB">
                <a:latin typeface="Cabin"/>
                <a:ea typeface="Cabin"/>
                <a:cs typeface="Cabin"/>
                <a:sym typeface="Cabin"/>
              </a:rPr>
              <a:t>candidiasis</a:t>
            </a:r>
            <a:endParaRPr>
              <a:latin typeface="Cabin"/>
              <a:ea typeface="Cabin"/>
              <a:cs typeface="Cabin"/>
              <a:sym typeface="Cabin"/>
            </a:endParaRPr>
          </a:p>
          <a:p>
            <a:pPr indent="-317500" lvl="1" marL="914400" rtl="0" algn="l">
              <a:spcBef>
                <a:spcPts val="0"/>
              </a:spcBef>
              <a:spcAft>
                <a:spcPts val="0"/>
              </a:spcAft>
              <a:buSzPts val="1400"/>
              <a:buFont typeface="Cabin"/>
              <a:buChar char="○"/>
            </a:pPr>
            <a:r>
              <a:rPr lang="en-GB">
                <a:latin typeface="Cabin"/>
                <a:ea typeface="Cabin"/>
                <a:cs typeface="Cabin"/>
                <a:sym typeface="Cabin"/>
              </a:rPr>
              <a:t>Bacterial </a:t>
            </a:r>
            <a:r>
              <a:rPr lang="en-GB">
                <a:latin typeface="Cabin"/>
                <a:ea typeface="Cabin"/>
                <a:cs typeface="Cabin"/>
                <a:sym typeface="Cabin"/>
              </a:rPr>
              <a:t>vaginosis</a:t>
            </a:r>
            <a:endParaRPr>
              <a:latin typeface="Cabin"/>
              <a:ea typeface="Cabin"/>
              <a:cs typeface="Cabin"/>
              <a:sym typeface="Cabin"/>
            </a:endParaRPr>
          </a:p>
          <a:p>
            <a:pPr indent="-317500" lvl="0" marL="457200" rtl="0" algn="l">
              <a:spcBef>
                <a:spcPts val="0"/>
              </a:spcBef>
              <a:spcAft>
                <a:spcPts val="0"/>
              </a:spcAft>
              <a:buSzPts val="1400"/>
              <a:buFont typeface="Cabin"/>
              <a:buChar char="●"/>
            </a:pPr>
            <a:r>
              <a:rPr lang="en-GB">
                <a:latin typeface="Cabin"/>
                <a:ea typeface="Cabin"/>
                <a:cs typeface="Cabin"/>
                <a:sym typeface="Cabin"/>
              </a:rPr>
              <a:t>Desquamative inflammatory vaginitis</a:t>
            </a:r>
            <a:endParaRPr>
              <a:latin typeface="Cabin"/>
              <a:ea typeface="Cabin"/>
              <a:cs typeface="Cabin"/>
              <a:sym typeface="Cabin"/>
            </a:endParaRPr>
          </a:p>
          <a:p>
            <a:pPr indent="-317500" lvl="0" marL="457200" rtl="0" algn="l">
              <a:spcBef>
                <a:spcPts val="0"/>
              </a:spcBef>
              <a:spcAft>
                <a:spcPts val="0"/>
              </a:spcAft>
              <a:buSzPts val="1400"/>
              <a:buFont typeface="Cabin"/>
              <a:buChar char="●"/>
            </a:pPr>
            <a:r>
              <a:rPr lang="en-GB">
                <a:latin typeface="Cabin"/>
                <a:ea typeface="Cabin"/>
                <a:cs typeface="Cabin"/>
                <a:sym typeface="Cabin"/>
              </a:rPr>
              <a:t>Cervicitis</a:t>
            </a:r>
            <a:endParaRPr>
              <a:latin typeface="Cabin"/>
              <a:ea typeface="Cabin"/>
              <a:cs typeface="Cabin"/>
              <a:sym typeface="Cabin"/>
            </a:endParaRPr>
          </a:p>
          <a:p>
            <a:pPr indent="-317500" lvl="1" marL="914400" rtl="0" algn="l">
              <a:spcBef>
                <a:spcPts val="0"/>
              </a:spcBef>
              <a:spcAft>
                <a:spcPts val="0"/>
              </a:spcAft>
              <a:buSzPts val="1400"/>
              <a:buFont typeface="Cabin"/>
              <a:buChar char="○"/>
            </a:pPr>
            <a:r>
              <a:rPr lang="en-GB">
                <a:latin typeface="Cabin"/>
                <a:ea typeface="Cabin"/>
                <a:cs typeface="Cabin"/>
                <a:sym typeface="Cabin"/>
              </a:rPr>
              <a:t>Infectious</a:t>
            </a:r>
            <a:endParaRPr>
              <a:latin typeface="Cabin"/>
              <a:ea typeface="Cabin"/>
              <a:cs typeface="Cabin"/>
              <a:sym typeface="Cabin"/>
            </a:endParaRPr>
          </a:p>
          <a:p>
            <a:pPr indent="-317500" lvl="1" marL="914400" rtl="0" algn="l">
              <a:spcBef>
                <a:spcPts val="0"/>
              </a:spcBef>
              <a:spcAft>
                <a:spcPts val="0"/>
              </a:spcAft>
              <a:buSzPts val="1400"/>
              <a:buFont typeface="Cabin"/>
              <a:buChar char="○"/>
            </a:pPr>
            <a:r>
              <a:rPr lang="en-GB">
                <a:latin typeface="Cabin"/>
                <a:ea typeface="Cabin"/>
                <a:cs typeface="Cabin"/>
                <a:sym typeface="Cabin"/>
              </a:rPr>
              <a:t>Noninfectious</a:t>
            </a:r>
            <a:endParaRPr>
              <a:latin typeface="Cabin"/>
              <a:ea typeface="Cabin"/>
              <a:cs typeface="Cabin"/>
              <a:sym typeface="Cabin"/>
            </a:endParaRPr>
          </a:p>
          <a:p>
            <a:pPr indent="-317500" lvl="0" marL="457200" rtl="0" algn="l">
              <a:spcBef>
                <a:spcPts val="0"/>
              </a:spcBef>
              <a:spcAft>
                <a:spcPts val="0"/>
              </a:spcAft>
              <a:buSzPts val="1400"/>
              <a:buFont typeface="Cabin"/>
              <a:buChar char="●"/>
            </a:pPr>
            <a:r>
              <a:rPr lang="en-GB">
                <a:latin typeface="Cabin"/>
                <a:ea typeface="Cabin"/>
                <a:cs typeface="Cabin"/>
                <a:sym typeface="Cabin"/>
              </a:rPr>
              <a:t>Estrogen</a:t>
            </a:r>
            <a:r>
              <a:rPr lang="en-GB">
                <a:latin typeface="Cabin"/>
                <a:ea typeface="Cabin"/>
                <a:cs typeface="Cabin"/>
                <a:sym typeface="Cabin"/>
              </a:rPr>
              <a:t> deficiency</a:t>
            </a:r>
            <a:endParaRPr>
              <a:latin typeface="Cabin"/>
              <a:ea typeface="Cabin"/>
              <a:cs typeface="Cabin"/>
              <a:sym typeface="Cabin"/>
            </a:endParaRPr>
          </a:p>
        </p:txBody>
      </p:sp>
      <p:pic>
        <p:nvPicPr>
          <p:cNvPr descr="103FF4" id="93" name="Google Shape;93;p14"/>
          <p:cNvPicPr preferRelativeResize="0"/>
          <p:nvPr/>
        </p:nvPicPr>
        <p:blipFill rotWithShape="1">
          <a:blip r:embed="rId3">
            <a:alphaModFix/>
          </a:blip>
          <a:srcRect b="0" l="0" r="0" t="0"/>
          <a:stretch/>
        </p:blipFill>
        <p:spPr>
          <a:xfrm>
            <a:off x="6029587" y="2599738"/>
            <a:ext cx="1246438" cy="936538"/>
          </a:xfrm>
          <a:prstGeom prst="rect">
            <a:avLst/>
          </a:prstGeom>
          <a:noFill/>
          <a:ln>
            <a:noFill/>
          </a:ln>
        </p:spPr>
      </p:pic>
      <p:sp>
        <p:nvSpPr>
          <p:cNvPr id="94" name="Google Shape;94;p14"/>
          <p:cNvSpPr txBox="1"/>
          <p:nvPr/>
        </p:nvSpPr>
        <p:spPr>
          <a:xfrm>
            <a:off x="2732600" y="10104125"/>
            <a:ext cx="2471700" cy="2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rgbClr val="CCCCCC"/>
                </a:solidFill>
              </a:rPr>
              <a:t>“So much room for activities”</a:t>
            </a:r>
            <a:endParaRPr sz="700">
              <a:solidFill>
                <a:srgbClr val="CCCC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5"/>
          <p:cNvSpPr/>
          <p:nvPr/>
        </p:nvSpPr>
        <p:spPr>
          <a:xfrm>
            <a:off x="119275" y="4563386"/>
            <a:ext cx="3681900" cy="2661600"/>
          </a:xfrm>
          <a:prstGeom prst="snip2SameRect">
            <a:avLst>
              <a:gd fmla="val 13999" name="adj1"/>
              <a:gd fmla="val 0" name="adj2"/>
            </a:avLst>
          </a:prstGeom>
          <a:noFill/>
          <a:ln cap="flat" cmpd="sng" w="19050">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301625" lvl="0" marL="457200" rtl="0" algn="l">
              <a:spcBef>
                <a:spcPts val="0"/>
              </a:spcBef>
              <a:spcAft>
                <a:spcPts val="0"/>
              </a:spcAft>
              <a:buClr>
                <a:schemeClr val="dk1"/>
              </a:buClr>
              <a:buSzPts val="1150"/>
              <a:buFont typeface="Cabin"/>
              <a:buChar char="●"/>
            </a:pPr>
            <a:r>
              <a:rPr b="1" lang="en-GB" sz="1150">
                <a:solidFill>
                  <a:schemeClr val="dk1"/>
                </a:solidFill>
                <a:latin typeface="Cabin"/>
                <a:ea typeface="Cabin"/>
                <a:cs typeface="Cabin"/>
                <a:sym typeface="Cabin"/>
              </a:rPr>
              <a:t>General gynecological history</a:t>
            </a:r>
            <a:r>
              <a:rPr lang="en-GB" sz="1150">
                <a:solidFill>
                  <a:schemeClr val="dk1"/>
                </a:solidFill>
                <a:latin typeface="Cabin"/>
                <a:ea typeface="Cabin"/>
                <a:cs typeface="Cabin"/>
                <a:sym typeface="Cabin"/>
              </a:rPr>
              <a:t> (Age: Neonate, Prepubescent</a:t>
            </a:r>
            <a:r>
              <a:rPr lang="en-GB" sz="1150">
                <a:solidFill>
                  <a:srgbClr val="999999"/>
                </a:solidFill>
                <a:latin typeface="Cabin"/>
                <a:ea typeface="Cabin"/>
                <a:cs typeface="Cabin"/>
                <a:sym typeface="Cabin"/>
              </a:rPr>
              <a:t>, Adolescent, Adult</a:t>
            </a:r>
            <a:r>
              <a:rPr lang="en-GB" sz="1150">
                <a:solidFill>
                  <a:schemeClr val="dk1"/>
                </a:solidFill>
                <a:latin typeface="Cabin"/>
                <a:ea typeface="Cabin"/>
                <a:cs typeface="Cabin"/>
                <a:sym typeface="Cabin"/>
              </a:rPr>
              <a:t>, Post menopausal (atrophic).</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Estrogen depletion</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Onset</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Menstrual history</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Pregnancy</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Sexual Hx</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Contraception</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Sexual relationships</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Prior infections</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General medical Hx: Allergies, DM, Malignancies, Immunodeficiency</a:t>
            </a:r>
            <a:endParaRPr sz="1150">
              <a:solidFill>
                <a:schemeClr val="dk1"/>
              </a:solidFill>
              <a:latin typeface="Cabin"/>
              <a:ea typeface="Cabin"/>
              <a:cs typeface="Cabin"/>
              <a:sym typeface="Cabin"/>
            </a:endParaRPr>
          </a:p>
          <a:p>
            <a:pPr indent="-301625" lvl="0" marL="4572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Medication: OCP, steroids, douche</a:t>
            </a:r>
            <a:r>
              <a:rPr baseline="30000" lang="en-GB" sz="1150">
                <a:solidFill>
                  <a:schemeClr val="dk1"/>
                </a:solidFill>
                <a:latin typeface="Cabin"/>
                <a:ea typeface="Cabin"/>
                <a:cs typeface="Cabin"/>
                <a:sym typeface="Cabin"/>
              </a:rPr>
              <a:t>1</a:t>
            </a:r>
            <a:endParaRPr baseline="30000" sz="1150">
              <a:solidFill>
                <a:schemeClr val="dk1"/>
              </a:solidFill>
              <a:latin typeface="Cabin"/>
              <a:ea typeface="Cabin"/>
              <a:cs typeface="Cabin"/>
              <a:sym typeface="Cabin"/>
            </a:endParaRPr>
          </a:p>
        </p:txBody>
      </p:sp>
      <p:sp>
        <p:nvSpPr>
          <p:cNvPr id="100" name="Google Shape;100;p15"/>
          <p:cNvSpPr/>
          <p:nvPr/>
        </p:nvSpPr>
        <p:spPr>
          <a:xfrm flipH="1" rot="10800000">
            <a:off x="0" y="98646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101" name="Google Shape;101;p15"/>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02" name="Google Shape;102;p15"/>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2</a:t>
            </a:r>
            <a:endParaRPr b="1" sz="1800">
              <a:solidFill>
                <a:srgbClr val="FFFFFF"/>
              </a:solidFill>
              <a:latin typeface="Cabin"/>
              <a:ea typeface="Cabin"/>
              <a:cs typeface="Cabin"/>
              <a:sym typeface="Cabin"/>
            </a:endParaRPr>
          </a:p>
        </p:txBody>
      </p:sp>
      <p:cxnSp>
        <p:nvCxnSpPr>
          <p:cNvPr id="103" name="Google Shape;103;p15"/>
          <p:cNvCxnSpPr/>
          <p:nvPr/>
        </p:nvCxnSpPr>
        <p:spPr>
          <a:xfrm>
            <a:off x="1145552" y="659314"/>
            <a:ext cx="5298300" cy="0"/>
          </a:xfrm>
          <a:prstGeom prst="straightConnector1">
            <a:avLst/>
          </a:prstGeom>
          <a:noFill/>
          <a:ln cap="flat" cmpd="sng" w="28575">
            <a:solidFill>
              <a:srgbClr val="4F2F4F"/>
            </a:solidFill>
            <a:prstDash val="solid"/>
            <a:round/>
            <a:headEnd len="med" w="med" type="oval"/>
            <a:tailEnd len="med" w="med" type="oval"/>
          </a:ln>
        </p:spPr>
      </p:cxnSp>
      <p:sp>
        <p:nvSpPr>
          <p:cNvPr id="104" name="Google Shape;104;p15"/>
          <p:cNvSpPr txBox="1"/>
          <p:nvPr/>
        </p:nvSpPr>
        <p:spPr>
          <a:xfrm>
            <a:off x="1245723" y="728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Introduction cont’</a:t>
            </a:r>
            <a:endParaRPr b="1" sz="3000">
              <a:solidFill>
                <a:srgbClr val="4F2F4F"/>
              </a:solidFill>
              <a:latin typeface="Cabin"/>
              <a:ea typeface="Cabin"/>
              <a:cs typeface="Cabin"/>
              <a:sym typeface="Cabin"/>
            </a:endParaRPr>
          </a:p>
        </p:txBody>
      </p:sp>
      <p:sp>
        <p:nvSpPr>
          <p:cNvPr id="105" name="Google Shape;105;p15"/>
          <p:cNvSpPr txBox="1"/>
          <p:nvPr/>
        </p:nvSpPr>
        <p:spPr>
          <a:xfrm>
            <a:off x="75" y="9856875"/>
            <a:ext cx="7589400" cy="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b="1" sz="800">
              <a:latin typeface="Cabin"/>
              <a:ea typeface="Cabin"/>
              <a:cs typeface="Cabin"/>
              <a:sym typeface="Cabin"/>
            </a:endParaRPr>
          </a:p>
          <a:p>
            <a:pPr indent="0" lvl="0" marL="0" rtl="0" algn="l">
              <a:spcBef>
                <a:spcPts val="0"/>
              </a:spcBef>
              <a:spcAft>
                <a:spcPts val="0"/>
              </a:spcAft>
              <a:buNone/>
            </a:pPr>
            <a:r>
              <a:rPr lang="en-GB" sz="1000">
                <a:solidFill>
                  <a:srgbClr val="999999"/>
                </a:solidFill>
                <a:latin typeface="Cabin"/>
                <a:ea typeface="Cabin"/>
                <a:cs typeface="Cabin"/>
                <a:sym typeface="Cabin"/>
              </a:rPr>
              <a:t>1-</a:t>
            </a:r>
            <a:r>
              <a:rPr lang="en-GB" sz="1000">
                <a:solidFill>
                  <a:srgbClr val="999999"/>
                </a:solidFill>
                <a:highlight>
                  <a:srgbClr val="FFFFFF"/>
                </a:highlight>
                <a:latin typeface="Cabin"/>
                <a:ea typeface="Cabin"/>
                <a:cs typeface="Cabin"/>
                <a:sym typeface="Cabin"/>
              </a:rPr>
              <a:t>Douching is washing or cleaning out the inside of the vagina with water or other mixtures of fluids.</a:t>
            </a:r>
            <a:endParaRPr sz="1000">
              <a:solidFill>
                <a:srgbClr val="999999"/>
              </a:solidFill>
              <a:latin typeface="Cabin"/>
              <a:ea typeface="Cabin"/>
              <a:cs typeface="Cabin"/>
              <a:sym typeface="Cabin"/>
            </a:endParaRPr>
          </a:p>
        </p:txBody>
      </p:sp>
      <p:graphicFrame>
        <p:nvGraphicFramePr>
          <p:cNvPr id="106" name="Google Shape;106;p15"/>
          <p:cNvGraphicFramePr/>
          <p:nvPr/>
        </p:nvGraphicFramePr>
        <p:xfrm>
          <a:off x="299100" y="1520250"/>
          <a:ext cx="3000000" cy="3000000"/>
        </p:xfrm>
        <a:graphic>
          <a:graphicData uri="http://schemas.openxmlformats.org/drawingml/2006/table">
            <a:tbl>
              <a:tblPr>
                <a:noFill/>
                <a:tableStyleId>{2114A24C-320A-4E3C-838E-C12A3AC4BAA5}</a:tableStyleId>
              </a:tblPr>
              <a:tblGrid>
                <a:gridCol w="946625"/>
                <a:gridCol w="6044575"/>
              </a:tblGrid>
              <a:tr h="1344150">
                <a:tc>
                  <a:txBody>
                    <a:bodyPr/>
                    <a:lstStyle/>
                    <a:p>
                      <a:pPr indent="0" lvl="0" marL="0" rtl="0" algn="ctr">
                        <a:spcBef>
                          <a:spcPts val="0"/>
                        </a:spcBef>
                        <a:spcAft>
                          <a:spcPts val="0"/>
                        </a:spcAft>
                        <a:buClr>
                          <a:schemeClr val="dk1"/>
                        </a:buClr>
                        <a:buSzPts val="1100"/>
                        <a:buFont typeface="Arial"/>
                        <a:buNone/>
                      </a:pPr>
                      <a:r>
                        <a:rPr b="1" lang="en-GB" sz="1600">
                          <a:solidFill>
                            <a:srgbClr val="4F2F4F"/>
                          </a:solidFill>
                          <a:latin typeface="Cabin"/>
                          <a:ea typeface="Cabin"/>
                          <a:cs typeface="Cabin"/>
                          <a:sym typeface="Cabin"/>
                        </a:rPr>
                        <a:t>Females</a:t>
                      </a:r>
                      <a:endParaRPr sz="1600">
                        <a:latin typeface="Cabin"/>
                        <a:ea typeface="Cabin"/>
                        <a:cs typeface="Cabin"/>
                        <a:sym typeface="Cabin"/>
                      </a:endParaRPr>
                    </a:p>
                  </a:txBody>
                  <a:tcPr marT="91425" marB="91425" marR="91425" marL="91425" anchor="ctr">
                    <a:lnL cap="flat" cmpd="sng" w="19050">
                      <a:solidFill>
                        <a:srgbClr val="4F2F4F"/>
                      </a:solidFill>
                      <a:prstDash val="solid"/>
                      <a:round/>
                      <a:headEnd len="sm" w="sm" type="none"/>
                      <a:tailEnd len="sm" w="sm" type="none"/>
                    </a:lnL>
                    <a:lnR cap="flat" cmpd="sng" w="19050">
                      <a:solidFill>
                        <a:srgbClr val="4F2F4F"/>
                      </a:solidFill>
                      <a:prstDash val="solid"/>
                      <a:round/>
                      <a:headEnd len="sm" w="sm" type="none"/>
                      <a:tailEnd len="sm" w="sm" type="none"/>
                    </a:lnR>
                    <a:lnT cap="flat" cmpd="sng" w="19050">
                      <a:solidFill>
                        <a:srgbClr val="4F2F4F"/>
                      </a:solidFill>
                      <a:prstDash val="solid"/>
                      <a:round/>
                      <a:headEnd len="sm" w="sm" type="none"/>
                      <a:tailEnd len="sm" w="sm" type="none"/>
                    </a:lnT>
                    <a:lnB cap="flat" cmpd="sng" w="19050">
                      <a:solidFill>
                        <a:srgbClr val="4F2F4F"/>
                      </a:solidFill>
                      <a:prstDash val="solid"/>
                      <a:round/>
                      <a:headEnd len="sm" w="sm" type="none"/>
                      <a:tailEnd len="sm" w="sm" type="none"/>
                    </a:lnB>
                    <a:solidFill>
                      <a:srgbClr val="C9A4C9">
                        <a:alpha val="41260"/>
                      </a:srgbClr>
                    </a:solidFill>
                  </a:tcPr>
                </a:tc>
                <a:tc>
                  <a:txBody>
                    <a:bodyPr/>
                    <a:lstStyle/>
                    <a:p>
                      <a:pPr indent="0" lvl="0" marL="0" marR="0" rtl="0" algn="l">
                        <a:lnSpc>
                          <a:spcPct val="100000"/>
                        </a:lnSpc>
                        <a:spcBef>
                          <a:spcPts val="0"/>
                        </a:spcBef>
                        <a:spcAft>
                          <a:spcPts val="0"/>
                        </a:spcAft>
                        <a:buNone/>
                      </a:pPr>
                      <a:r>
                        <a:t/>
                      </a:r>
                      <a:endParaRPr b="1">
                        <a:latin typeface="Cabin"/>
                        <a:ea typeface="Cabin"/>
                        <a:cs typeface="Cabin"/>
                        <a:sym typeface="Cabin"/>
                      </a:endParaRPr>
                    </a:p>
                  </a:txBody>
                  <a:tcPr marT="91425" marB="91425" marR="91425" marL="91425">
                    <a:lnL cap="flat" cmpd="sng" w="19050">
                      <a:solidFill>
                        <a:srgbClr val="4F2F4F"/>
                      </a:solidFill>
                      <a:prstDash val="solid"/>
                      <a:round/>
                      <a:headEnd len="sm" w="sm" type="none"/>
                      <a:tailEnd len="sm" w="sm" type="none"/>
                    </a:lnL>
                    <a:lnR cap="flat" cmpd="sng" w="19050">
                      <a:solidFill>
                        <a:srgbClr val="4F2F4F"/>
                      </a:solidFill>
                      <a:prstDash val="solid"/>
                      <a:round/>
                      <a:headEnd len="sm" w="sm" type="none"/>
                      <a:tailEnd len="sm" w="sm" type="none"/>
                    </a:lnR>
                    <a:lnT cap="flat" cmpd="sng" w="19050">
                      <a:solidFill>
                        <a:srgbClr val="4F2F4F"/>
                      </a:solidFill>
                      <a:prstDash val="solid"/>
                      <a:round/>
                      <a:headEnd len="sm" w="sm" type="none"/>
                      <a:tailEnd len="sm" w="sm" type="none"/>
                    </a:lnT>
                    <a:lnB cap="flat" cmpd="sng" w="19050">
                      <a:solidFill>
                        <a:srgbClr val="4F2F4F"/>
                      </a:solidFill>
                      <a:prstDash val="solid"/>
                      <a:round/>
                      <a:headEnd len="sm" w="sm" type="none"/>
                      <a:tailEnd len="sm" w="sm" type="none"/>
                    </a:lnB>
                  </a:tcPr>
                </a:tc>
              </a:tr>
              <a:tr h="544650">
                <a:tc>
                  <a:txBody>
                    <a:bodyPr/>
                    <a:lstStyle/>
                    <a:p>
                      <a:pPr indent="0" lvl="0" marL="0" rtl="0" algn="ctr">
                        <a:spcBef>
                          <a:spcPts val="0"/>
                        </a:spcBef>
                        <a:spcAft>
                          <a:spcPts val="0"/>
                        </a:spcAft>
                        <a:buClr>
                          <a:schemeClr val="dk1"/>
                        </a:buClr>
                        <a:buSzPts val="1100"/>
                        <a:buFont typeface="Arial"/>
                        <a:buNone/>
                      </a:pPr>
                      <a:r>
                        <a:rPr b="1" lang="en-GB" sz="1600">
                          <a:solidFill>
                            <a:srgbClr val="4F2F4F"/>
                          </a:solidFill>
                          <a:latin typeface="Cabin"/>
                          <a:ea typeface="Cabin"/>
                          <a:cs typeface="Cabin"/>
                          <a:sym typeface="Cabin"/>
                        </a:rPr>
                        <a:t>Males</a:t>
                      </a:r>
                      <a:endParaRPr sz="1600">
                        <a:latin typeface="Cabin"/>
                        <a:ea typeface="Cabin"/>
                        <a:cs typeface="Cabin"/>
                        <a:sym typeface="Cabin"/>
                      </a:endParaRPr>
                    </a:p>
                  </a:txBody>
                  <a:tcPr marT="91425" marB="91425" marR="91425" marL="91425" anchor="ctr">
                    <a:lnL cap="flat" cmpd="sng" w="19050">
                      <a:solidFill>
                        <a:srgbClr val="4F2F4F"/>
                      </a:solidFill>
                      <a:prstDash val="solid"/>
                      <a:round/>
                      <a:headEnd len="sm" w="sm" type="none"/>
                      <a:tailEnd len="sm" w="sm" type="none"/>
                    </a:lnL>
                    <a:lnR cap="flat" cmpd="sng" w="19050">
                      <a:solidFill>
                        <a:srgbClr val="4F2F4F"/>
                      </a:solidFill>
                      <a:prstDash val="solid"/>
                      <a:round/>
                      <a:headEnd len="sm" w="sm" type="none"/>
                      <a:tailEnd len="sm" w="sm" type="none"/>
                    </a:lnR>
                    <a:lnT cap="flat" cmpd="sng" w="19050">
                      <a:solidFill>
                        <a:srgbClr val="4F2F4F"/>
                      </a:solidFill>
                      <a:prstDash val="solid"/>
                      <a:round/>
                      <a:headEnd len="sm" w="sm" type="none"/>
                      <a:tailEnd len="sm" w="sm" type="none"/>
                    </a:lnT>
                    <a:lnB cap="flat" cmpd="sng" w="19050">
                      <a:solidFill>
                        <a:srgbClr val="4F2F4F"/>
                      </a:solidFill>
                      <a:prstDash val="solid"/>
                      <a:round/>
                      <a:headEnd len="sm" w="sm" type="none"/>
                      <a:tailEnd len="sm" w="sm" type="none"/>
                    </a:lnB>
                    <a:solidFill>
                      <a:srgbClr val="C9A4C9">
                        <a:alpha val="41260"/>
                      </a:srgbClr>
                    </a:solidFill>
                  </a:tcPr>
                </a:tc>
                <a:tc>
                  <a:txBody>
                    <a:bodyPr/>
                    <a:lstStyle/>
                    <a:p>
                      <a:pPr indent="0" lvl="0" marL="0" rtl="0" algn="l">
                        <a:lnSpc>
                          <a:spcPct val="150000"/>
                        </a:lnSpc>
                        <a:spcBef>
                          <a:spcPts val="0"/>
                        </a:spcBef>
                        <a:spcAft>
                          <a:spcPts val="0"/>
                        </a:spcAft>
                        <a:buNone/>
                      </a:pPr>
                      <a:r>
                        <a:t/>
                      </a:r>
                      <a:endParaRPr b="1">
                        <a:solidFill>
                          <a:srgbClr val="4F2F4F"/>
                        </a:solidFill>
                        <a:latin typeface="Cabin"/>
                        <a:ea typeface="Cabin"/>
                        <a:cs typeface="Cabin"/>
                        <a:sym typeface="Cabin"/>
                      </a:endParaRPr>
                    </a:p>
                  </a:txBody>
                  <a:tcPr marT="91425" marB="91425" marR="91425" marL="91425">
                    <a:lnL cap="flat" cmpd="sng" w="19050">
                      <a:solidFill>
                        <a:srgbClr val="4F2F4F"/>
                      </a:solidFill>
                      <a:prstDash val="solid"/>
                      <a:round/>
                      <a:headEnd len="sm" w="sm" type="none"/>
                      <a:tailEnd len="sm" w="sm" type="none"/>
                    </a:lnL>
                    <a:lnR cap="flat" cmpd="sng" w="19050">
                      <a:solidFill>
                        <a:srgbClr val="4F2F4F"/>
                      </a:solidFill>
                      <a:prstDash val="solid"/>
                      <a:round/>
                      <a:headEnd len="sm" w="sm" type="none"/>
                      <a:tailEnd len="sm" w="sm" type="none"/>
                    </a:lnR>
                    <a:lnT cap="flat" cmpd="sng" w="19050">
                      <a:solidFill>
                        <a:srgbClr val="4F2F4F"/>
                      </a:solidFill>
                      <a:prstDash val="solid"/>
                      <a:round/>
                      <a:headEnd len="sm" w="sm" type="none"/>
                      <a:tailEnd len="sm" w="sm" type="none"/>
                    </a:lnT>
                    <a:lnB cap="flat" cmpd="sng" w="19050">
                      <a:solidFill>
                        <a:srgbClr val="4F2F4F"/>
                      </a:solidFill>
                      <a:prstDash val="solid"/>
                      <a:round/>
                      <a:headEnd len="sm" w="sm" type="none"/>
                      <a:tailEnd len="sm" w="sm" type="none"/>
                    </a:lnB>
                  </a:tcPr>
                </a:tc>
              </a:tr>
            </a:tbl>
          </a:graphicData>
        </a:graphic>
      </p:graphicFrame>
      <p:sp>
        <p:nvSpPr>
          <p:cNvPr id="107" name="Google Shape;107;p15"/>
          <p:cNvSpPr/>
          <p:nvPr/>
        </p:nvSpPr>
        <p:spPr>
          <a:xfrm flipH="1">
            <a:off x="298800" y="1075439"/>
            <a:ext cx="6991500" cy="444300"/>
          </a:xfrm>
          <a:prstGeom prst="snip2SameRect">
            <a:avLst>
              <a:gd fmla="val 27683" name="adj1"/>
              <a:gd fmla="val 0" name="adj2"/>
            </a:avLst>
          </a:prstGeom>
          <a:solidFill>
            <a:srgbClr val="4F2F4F"/>
          </a:solidFill>
          <a:ln cap="flat" cmpd="sng" w="19050">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108" name="Google Shape;108;p15"/>
          <p:cNvSpPr txBox="1"/>
          <p:nvPr/>
        </p:nvSpPr>
        <p:spPr>
          <a:xfrm>
            <a:off x="296725" y="1068700"/>
            <a:ext cx="6984600" cy="457800"/>
          </a:xfrm>
          <a:prstGeom prst="rect">
            <a:avLst/>
          </a:prstGeom>
          <a:noFill/>
          <a:ln>
            <a:noFill/>
          </a:ln>
        </p:spPr>
        <p:txBody>
          <a:bodyPr anchorCtr="0" anchor="ctr" bIns="91425" lIns="91425" spcFirstLastPara="1" rIns="91425" wrap="square" tIns="91425">
            <a:noAutofit/>
          </a:bodyPr>
          <a:lstStyle/>
          <a:p>
            <a:pPr indent="0" lvl="0" marL="457200" rtl="0" algn="ctr">
              <a:spcBef>
                <a:spcPts val="0"/>
              </a:spcBef>
              <a:spcAft>
                <a:spcPts val="0"/>
              </a:spcAft>
              <a:buNone/>
            </a:pPr>
            <a:r>
              <a:rPr b="1" lang="en-GB" sz="2000">
                <a:solidFill>
                  <a:srgbClr val="FFFFFF"/>
                </a:solidFill>
                <a:latin typeface="Cabin"/>
                <a:ea typeface="Cabin"/>
                <a:cs typeface="Cabin"/>
                <a:sym typeface="Cabin"/>
              </a:rPr>
              <a:t>Types of infections</a:t>
            </a:r>
            <a:endParaRPr b="1" sz="2000">
              <a:solidFill>
                <a:srgbClr val="FFFFFF"/>
              </a:solidFill>
              <a:latin typeface="Cabin"/>
              <a:ea typeface="Cabin"/>
              <a:cs typeface="Cabin"/>
              <a:sym typeface="Cabin"/>
            </a:endParaRPr>
          </a:p>
        </p:txBody>
      </p:sp>
      <p:sp>
        <p:nvSpPr>
          <p:cNvPr id="109" name="Google Shape;109;p15"/>
          <p:cNvSpPr txBox="1"/>
          <p:nvPr/>
        </p:nvSpPr>
        <p:spPr>
          <a:xfrm>
            <a:off x="1245725" y="1526495"/>
            <a:ext cx="2780100" cy="134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Cervicitis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Vulvovaginitis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Urethritis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Bacterial vaginosis (BV)</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Salpingitis (pelvic</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inflammatory disease [PID])</a:t>
            </a:r>
            <a:endParaRPr b="1" sz="1200">
              <a:solidFill>
                <a:schemeClr val="dk1"/>
              </a:solidFill>
              <a:latin typeface="Cabin"/>
              <a:ea typeface="Cabin"/>
              <a:cs typeface="Cabin"/>
              <a:sym typeface="Cabin"/>
            </a:endParaRPr>
          </a:p>
        </p:txBody>
      </p:sp>
      <p:sp>
        <p:nvSpPr>
          <p:cNvPr id="110" name="Google Shape;110;p15"/>
          <p:cNvSpPr txBox="1"/>
          <p:nvPr/>
        </p:nvSpPr>
        <p:spPr>
          <a:xfrm>
            <a:off x="4290300" y="1526500"/>
            <a:ext cx="3000000" cy="134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Endometritis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Genital ulcers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Pregnant females: </a:t>
            </a:r>
            <a:r>
              <a:rPr lang="en-GB" sz="1200">
                <a:solidFill>
                  <a:schemeClr val="dk1"/>
                </a:solidFill>
                <a:latin typeface="Cabin"/>
                <a:ea typeface="Cabin"/>
                <a:cs typeface="Cabin"/>
                <a:sym typeface="Cabin"/>
              </a:rPr>
              <a:t> Disease in the neonate.</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Children and postmenopausal</a:t>
            </a:r>
            <a:endParaRPr b="1" sz="1200">
              <a:solidFill>
                <a:schemeClr val="dk1"/>
              </a:solidFill>
              <a:latin typeface="Cabin"/>
              <a:ea typeface="Cabin"/>
              <a:cs typeface="Cabin"/>
              <a:sym typeface="Cabin"/>
            </a:endParaRPr>
          </a:p>
          <a:p>
            <a:pPr indent="0" lvl="0" marL="457200" rtl="0" algn="l">
              <a:spcBef>
                <a:spcPts val="0"/>
              </a:spcBef>
              <a:spcAft>
                <a:spcPts val="0"/>
              </a:spcAft>
              <a:buNone/>
            </a:pPr>
            <a:r>
              <a:rPr b="1" lang="en-GB" sz="1200">
                <a:solidFill>
                  <a:schemeClr val="dk1"/>
                </a:solidFill>
                <a:latin typeface="Cabin"/>
                <a:ea typeface="Cabin"/>
                <a:cs typeface="Cabin"/>
                <a:sym typeface="Cabin"/>
              </a:rPr>
              <a:t>women</a:t>
            </a:r>
            <a:endParaRPr b="1" sz="1200">
              <a:solidFill>
                <a:schemeClr val="dk1"/>
              </a:solidFill>
              <a:latin typeface="Cabin"/>
              <a:ea typeface="Cabin"/>
              <a:cs typeface="Cabin"/>
              <a:sym typeface="Cabin"/>
            </a:endParaRPr>
          </a:p>
        </p:txBody>
      </p:sp>
      <p:sp>
        <p:nvSpPr>
          <p:cNvPr id="111" name="Google Shape;111;p15"/>
          <p:cNvSpPr txBox="1"/>
          <p:nvPr/>
        </p:nvSpPr>
        <p:spPr>
          <a:xfrm>
            <a:off x="1301158" y="2864400"/>
            <a:ext cx="1448100" cy="5448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Urethritis</a:t>
            </a:r>
            <a:endParaRPr sz="1200">
              <a:solidFill>
                <a:schemeClr val="dk1"/>
              </a:solidFill>
              <a:latin typeface="Cabin"/>
              <a:ea typeface="Cabin"/>
              <a:cs typeface="Cabin"/>
              <a:sym typeface="Cabin"/>
            </a:endParaRPr>
          </a:p>
        </p:txBody>
      </p:sp>
      <p:sp>
        <p:nvSpPr>
          <p:cNvPr id="112" name="Google Shape;112;p15"/>
          <p:cNvSpPr txBox="1"/>
          <p:nvPr/>
        </p:nvSpPr>
        <p:spPr>
          <a:xfrm>
            <a:off x="2749258" y="2861775"/>
            <a:ext cx="1448100" cy="5448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Epididymitis</a:t>
            </a:r>
            <a:endParaRPr sz="1200">
              <a:solidFill>
                <a:schemeClr val="dk1"/>
              </a:solidFill>
              <a:latin typeface="Cabin"/>
              <a:ea typeface="Cabin"/>
              <a:cs typeface="Cabin"/>
              <a:sym typeface="Cabin"/>
            </a:endParaRPr>
          </a:p>
        </p:txBody>
      </p:sp>
      <p:sp>
        <p:nvSpPr>
          <p:cNvPr id="113" name="Google Shape;113;p15"/>
          <p:cNvSpPr txBox="1"/>
          <p:nvPr/>
        </p:nvSpPr>
        <p:spPr>
          <a:xfrm>
            <a:off x="4197358" y="2859713"/>
            <a:ext cx="1448100" cy="5448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Prostatitis</a:t>
            </a:r>
            <a:endParaRPr sz="1200">
              <a:solidFill>
                <a:schemeClr val="dk1"/>
              </a:solidFill>
              <a:latin typeface="Cabin"/>
              <a:ea typeface="Cabin"/>
              <a:cs typeface="Cabin"/>
              <a:sym typeface="Cabin"/>
            </a:endParaRPr>
          </a:p>
        </p:txBody>
      </p:sp>
      <p:sp>
        <p:nvSpPr>
          <p:cNvPr id="114" name="Google Shape;114;p15"/>
          <p:cNvSpPr txBox="1"/>
          <p:nvPr/>
        </p:nvSpPr>
        <p:spPr>
          <a:xfrm>
            <a:off x="5645449" y="2857100"/>
            <a:ext cx="1559700" cy="5448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Genital ulcers</a:t>
            </a:r>
            <a:endParaRPr sz="1200">
              <a:solidFill>
                <a:schemeClr val="dk1"/>
              </a:solidFill>
              <a:latin typeface="Cabin"/>
              <a:ea typeface="Cabin"/>
              <a:cs typeface="Cabin"/>
              <a:sym typeface="Cabin"/>
            </a:endParaRPr>
          </a:p>
        </p:txBody>
      </p:sp>
      <p:cxnSp>
        <p:nvCxnSpPr>
          <p:cNvPr id="115" name="Google Shape;115;p15"/>
          <p:cNvCxnSpPr/>
          <p:nvPr/>
        </p:nvCxnSpPr>
        <p:spPr>
          <a:xfrm>
            <a:off x="1145552" y="4111139"/>
            <a:ext cx="5298300" cy="0"/>
          </a:xfrm>
          <a:prstGeom prst="straightConnector1">
            <a:avLst/>
          </a:prstGeom>
          <a:noFill/>
          <a:ln cap="flat" cmpd="sng" w="28575">
            <a:solidFill>
              <a:srgbClr val="4F2F4F"/>
            </a:solidFill>
            <a:prstDash val="solid"/>
            <a:round/>
            <a:headEnd len="med" w="med" type="oval"/>
            <a:tailEnd len="med" w="med" type="oval"/>
          </a:ln>
        </p:spPr>
      </p:cxnSp>
      <p:sp>
        <p:nvSpPr>
          <p:cNvPr id="116" name="Google Shape;116;p15"/>
          <p:cNvSpPr txBox="1"/>
          <p:nvPr/>
        </p:nvSpPr>
        <p:spPr>
          <a:xfrm>
            <a:off x="1245723" y="3600825"/>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Vulvovaginitis</a:t>
            </a:r>
            <a:endParaRPr b="1" sz="3000">
              <a:solidFill>
                <a:srgbClr val="4F2F4F"/>
              </a:solidFill>
              <a:latin typeface="Cabin"/>
              <a:ea typeface="Cabin"/>
              <a:cs typeface="Cabin"/>
              <a:sym typeface="Cabin"/>
            </a:endParaRPr>
          </a:p>
        </p:txBody>
      </p:sp>
      <p:sp>
        <p:nvSpPr>
          <p:cNvPr id="117" name="Google Shape;117;p15"/>
          <p:cNvSpPr txBox="1"/>
          <p:nvPr/>
        </p:nvSpPr>
        <p:spPr>
          <a:xfrm>
            <a:off x="418875" y="7286175"/>
            <a:ext cx="6786300" cy="623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Examination</a:t>
            </a:r>
            <a:endParaRPr>
              <a:solidFill>
                <a:srgbClr val="999999"/>
              </a:solidFill>
            </a:endParaRPr>
          </a:p>
          <a:p>
            <a:pPr indent="0" lvl="0" marL="457200" rtl="0" algn="l">
              <a:spcBef>
                <a:spcPts val="0"/>
              </a:spcBef>
              <a:spcAft>
                <a:spcPts val="0"/>
              </a:spcAft>
              <a:buNone/>
            </a:pPr>
            <a:r>
              <a:t/>
            </a:r>
            <a:endParaRPr b="1" sz="2000">
              <a:solidFill>
                <a:srgbClr val="4F2F4F"/>
              </a:solidFill>
              <a:latin typeface="Cabin"/>
              <a:ea typeface="Cabin"/>
              <a:cs typeface="Cabin"/>
              <a:sym typeface="Cabin"/>
            </a:endParaRPr>
          </a:p>
        </p:txBody>
      </p:sp>
      <p:sp>
        <p:nvSpPr>
          <p:cNvPr id="118" name="Google Shape;118;p15"/>
          <p:cNvSpPr txBox="1"/>
          <p:nvPr/>
        </p:nvSpPr>
        <p:spPr>
          <a:xfrm>
            <a:off x="693525" y="7606400"/>
            <a:ext cx="3124200" cy="2048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bin"/>
              <a:buChar char="●"/>
            </a:pPr>
            <a:r>
              <a:rPr lang="en-GB" sz="1200">
                <a:latin typeface="Cabin"/>
                <a:ea typeface="Cabin"/>
                <a:cs typeface="Cabin"/>
                <a:sym typeface="Cabin"/>
              </a:rPr>
              <a:t>Breast</a:t>
            </a:r>
            <a:r>
              <a:rPr lang="en-GB" sz="1100">
                <a:latin typeface="Cabin"/>
                <a:ea typeface="Cabin"/>
                <a:cs typeface="Cabin"/>
                <a:sym typeface="Cabin"/>
              </a:rPr>
              <a:t> </a:t>
            </a:r>
            <a:r>
              <a:rPr lang="en-GB" sz="1100">
                <a:solidFill>
                  <a:srgbClr val="999999"/>
                </a:solidFill>
                <a:latin typeface="Cabin"/>
                <a:ea typeface="Cabin"/>
                <a:cs typeface="Cabin"/>
                <a:sym typeface="Cabin"/>
              </a:rPr>
              <a:t>for detection of abnormal masses</a:t>
            </a:r>
            <a:endParaRPr sz="1100">
              <a:solidFill>
                <a:srgbClr val="999999"/>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Adequate illumination</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Magnification if possible</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Give a patient mirror</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Inspect external </a:t>
            </a:r>
            <a:r>
              <a:rPr lang="en-GB" sz="1200">
                <a:latin typeface="Cabin"/>
                <a:ea typeface="Cabin"/>
                <a:cs typeface="Cabin"/>
                <a:sym typeface="Cabin"/>
              </a:rPr>
              <a:t>genitalia</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Lesions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Erythema</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Vaginal mucosa</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Erythema</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Lesion</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Secretion</a:t>
            </a:r>
            <a:endParaRPr sz="1200">
              <a:latin typeface="Cabin"/>
              <a:ea typeface="Cabin"/>
              <a:cs typeface="Cabin"/>
              <a:sym typeface="Cabin"/>
            </a:endParaRPr>
          </a:p>
        </p:txBody>
      </p:sp>
      <p:sp>
        <p:nvSpPr>
          <p:cNvPr id="119" name="Google Shape;119;p15"/>
          <p:cNvSpPr txBox="1"/>
          <p:nvPr/>
        </p:nvSpPr>
        <p:spPr>
          <a:xfrm>
            <a:off x="3817725" y="7606404"/>
            <a:ext cx="3352800" cy="2048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bin"/>
              <a:buChar char="●"/>
            </a:pPr>
            <a:r>
              <a:rPr lang="en-GB" sz="1200">
                <a:latin typeface="Cabin"/>
                <a:ea typeface="Cabin"/>
                <a:cs typeface="Cabin"/>
                <a:sym typeface="Cabin"/>
              </a:rPr>
              <a:t>Examination of cervix</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Ectropion</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Lesions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Erythema</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Endocervical secretion</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Collect cervical and vaginal specimen</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Bimanual examination</a:t>
            </a:r>
            <a:endParaRPr sz="1200">
              <a:latin typeface="Cabin"/>
              <a:ea typeface="Cabin"/>
              <a:cs typeface="Cabin"/>
              <a:sym typeface="Cabin"/>
            </a:endParaRPr>
          </a:p>
        </p:txBody>
      </p:sp>
      <p:sp>
        <p:nvSpPr>
          <p:cNvPr id="120" name="Google Shape;120;p15"/>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21" name="Google Shape;121;p15"/>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122" name="Google Shape;122;p15"/>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2</a:t>
            </a:r>
            <a:endParaRPr b="1" sz="1800">
              <a:solidFill>
                <a:srgbClr val="FFFFFF"/>
              </a:solidFill>
              <a:latin typeface="Cabin"/>
              <a:ea typeface="Cabin"/>
              <a:cs typeface="Cabin"/>
              <a:sym typeface="Cabin"/>
            </a:endParaRPr>
          </a:p>
        </p:txBody>
      </p:sp>
      <p:pic>
        <p:nvPicPr>
          <p:cNvPr id="123" name="Google Shape;123;p15">
            <a:hlinkClick r:id="rId3"/>
          </p:cNvPr>
          <p:cNvPicPr preferRelativeResize="0"/>
          <p:nvPr/>
        </p:nvPicPr>
        <p:blipFill>
          <a:blip r:embed="rId4">
            <a:alphaModFix/>
          </a:blip>
          <a:stretch>
            <a:fillRect/>
          </a:stretch>
        </p:blipFill>
        <p:spPr>
          <a:xfrm>
            <a:off x="5112847" y="3727341"/>
            <a:ext cx="320680" cy="347400"/>
          </a:xfrm>
          <a:prstGeom prst="rect">
            <a:avLst/>
          </a:prstGeom>
          <a:noFill/>
          <a:ln>
            <a:noFill/>
          </a:ln>
        </p:spPr>
      </p:pic>
      <p:sp>
        <p:nvSpPr>
          <p:cNvPr id="124" name="Google Shape;124;p15"/>
          <p:cNvSpPr/>
          <p:nvPr/>
        </p:nvSpPr>
        <p:spPr>
          <a:xfrm>
            <a:off x="1340137" y="4253915"/>
            <a:ext cx="1239600" cy="544800"/>
          </a:xfrm>
          <a:prstGeom prst="snip2SameRect">
            <a:avLst>
              <a:gd fmla="val 28326" name="adj1"/>
              <a:gd fmla="val 27809"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txBox="1"/>
          <p:nvPr/>
        </p:nvSpPr>
        <p:spPr>
          <a:xfrm>
            <a:off x="1340705" y="4248539"/>
            <a:ext cx="1239600" cy="54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FFFFFF"/>
                </a:solidFill>
                <a:latin typeface="Cabin"/>
                <a:ea typeface="Cabin"/>
                <a:cs typeface="Cabin"/>
                <a:sym typeface="Cabin"/>
              </a:rPr>
              <a:t>History</a:t>
            </a:r>
            <a:endParaRPr b="1" sz="1700">
              <a:solidFill>
                <a:srgbClr val="FFFFFF"/>
              </a:solidFill>
              <a:latin typeface="Cabin"/>
              <a:ea typeface="Cabin"/>
              <a:cs typeface="Cabin"/>
              <a:sym typeface="Cabin"/>
            </a:endParaRPr>
          </a:p>
        </p:txBody>
      </p:sp>
      <p:sp>
        <p:nvSpPr>
          <p:cNvPr id="126" name="Google Shape;126;p15"/>
          <p:cNvSpPr/>
          <p:nvPr/>
        </p:nvSpPr>
        <p:spPr>
          <a:xfrm>
            <a:off x="3795050" y="4566073"/>
            <a:ext cx="3681900" cy="2661600"/>
          </a:xfrm>
          <a:prstGeom prst="snip2SameRect">
            <a:avLst>
              <a:gd fmla="val 13999" name="adj1"/>
              <a:gd fmla="val 0" name="adj2"/>
            </a:avLst>
          </a:prstGeom>
          <a:noFill/>
          <a:ln cap="flat" cmpd="sng" w="19050">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SzPts val="1200"/>
              <a:buNone/>
            </a:pPr>
            <a:r>
              <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Discharge: </a:t>
            </a:r>
            <a:endParaRPr sz="600">
              <a:solidFill>
                <a:schemeClr val="dk1"/>
              </a:solidFill>
              <a:latin typeface="Cabin"/>
              <a:ea typeface="Cabin"/>
              <a:cs typeface="Cabin"/>
              <a:sym typeface="Cabin"/>
            </a:endParaRPr>
          </a:p>
          <a:p>
            <a:pPr indent="0" lvl="0" marL="914400" rtl="0" algn="l">
              <a:spcBef>
                <a:spcPts val="0"/>
              </a:spcBef>
              <a:spcAft>
                <a:spcPts val="0"/>
              </a:spcAft>
              <a:buNone/>
            </a:pPr>
            <a:r>
              <a:t/>
            </a:r>
            <a:endParaRPr sz="600">
              <a:solidFill>
                <a:schemeClr val="dk1"/>
              </a:solidFill>
              <a:latin typeface="Cabin"/>
              <a:ea typeface="Cabin"/>
              <a:cs typeface="Cabin"/>
              <a:sym typeface="Cabin"/>
            </a:endParaRPr>
          </a:p>
          <a:p>
            <a:pPr indent="-304800" lvl="1" marL="809999"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quality</a:t>
            </a:r>
            <a:endParaRPr sz="1200">
              <a:solidFill>
                <a:schemeClr val="dk1"/>
              </a:solidFill>
              <a:latin typeface="Cabin"/>
              <a:ea typeface="Cabin"/>
              <a:cs typeface="Cabin"/>
              <a:sym typeface="Cabin"/>
            </a:endParaRPr>
          </a:p>
          <a:p>
            <a:pPr indent="-304800" lvl="1" marL="809999" rtl="0" algn="l">
              <a:spcBef>
                <a:spcPts val="0"/>
              </a:spcBef>
              <a:spcAft>
                <a:spcPts val="0"/>
              </a:spcAft>
              <a:buSzPts val="1200"/>
              <a:buFont typeface="Cabin"/>
              <a:buChar char="○"/>
            </a:pPr>
            <a:r>
              <a:rPr lang="en-GB" sz="1200">
                <a:solidFill>
                  <a:srgbClr val="999999"/>
                </a:solidFill>
                <a:latin typeface="Cabin"/>
                <a:ea typeface="Cabin"/>
                <a:cs typeface="Cabin"/>
                <a:sym typeface="Cabin"/>
              </a:rPr>
              <a:t>quantity: </a:t>
            </a:r>
            <a:r>
              <a:rPr lang="en-GB" sz="1200">
                <a:solidFill>
                  <a:schemeClr val="dk1"/>
                </a:solidFill>
                <a:latin typeface="Cabin"/>
                <a:ea typeface="Cabin"/>
                <a:cs typeface="Cabin"/>
                <a:sym typeface="Cabin"/>
              </a:rPr>
              <a:t> scanty</a:t>
            </a:r>
            <a:endParaRPr sz="1200">
              <a:solidFill>
                <a:schemeClr val="dk1"/>
              </a:solidFill>
              <a:latin typeface="Cabin"/>
              <a:ea typeface="Cabin"/>
              <a:cs typeface="Cabin"/>
              <a:sym typeface="Cabin"/>
            </a:endParaRPr>
          </a:p>
          <a:p>
            <a:pPr indent="-304800" lvl="1" marL="809999" rtl="0" algn="l">
              <a:spcBef>
                <a:spcPts val="0"/>
              </a:spcBef>
              <a:spcAft>
                <a:spcPts val="0"/>
              </a:spcAft>
              <a:buSzPts val="1200"/>
              <a:buFont typeface="Cabin"/>
              <a:buChar char="○"/>
            </a:pPr>
            <a:r>
              <a:rPr lang="en-GB" sz="1200">
                <a:solidFill>
                  <a:schemeClr val="dk1"/>
                </a:solidFill>
                <a:latin typeface="Cabin"/>
                <a:ea typeface="Cabin"/>
                <a:cs typeface="Cabin"/>
                <a:sym typeface="Cabin"/>
              </a:rPr>
              <a:t>Physiological </a:t>
            </a:r>
            <a:r>
              <a:rPr lang="en-GB" sz="1200">
                <a:solidFill>
                  <a:srgbClr val="999999"/>
                </a:solidFill>
                <a:latin typeface="Cabin"/>
                <a:ea typeface="Cabin"/>
                <a:cs typeface="Cabin"/>
                <a:sym typeface="Cabin"/>
              </a:rPr>
              <a:t>or due</a:t>
            </a:r>
            <a:r>
              <a:rPr lang="en-GB" sz="1200">
                <a:solidFill>
                  <a:schemeClr val="dk1"/>
                </a:solidFill>
                <a:latin typeface="Cabin"/>
                <a:ea typeface="Cabin"/>
                <a:cs typeface="Cabin"/>
                <a:sym typeface="Cabin"/>
              </a:rPr>
              <a:t> </a:t>
            </a:r>
            <a:r>
              <a:rPr lang="en-GB" sz="1200">
                <a:solidFill>
                  <a:srgbClr val="999999"/>
                </a:solidFill>
                <a:latin typeface="Cabin"/>
                <a:ea typeface="Cabin"/>
                <a:cs typeface="Cabin"/>
                <a:sym typeface="Cabin"/>
              </a:rPr>
              <a:t>to</a:t>
            </a:r>
            <a:r>
              <a:rPr lang="en-GB" sz="1200">
                <a:solidFill>
                  <a:schemeClr val="dk1"/>
                </a:solidFill>
                <a:latin typeface="Cabin"/>
                <a:ea typeface="Cabin"/>
                <a:cs typeface="Cabin"/>
                <a:sym typeface="Cabin"/>
              </a:rPr>
              <a:t> OCP</a:t>
            </a:r>
            <a:endParaRPr sz="600">
              <a:solidFill>
                <a:schemeClr val="dk1"/>
              </a:solidFill>
              <a:latin typeface="Cabin"/>
              <a:ea typeface="Cabin"/>
              <a:cs typeface="Cabin"/>
              <a:sym typeface="Cabin"/>
            </a:endParaRPr>
          </a:p>
          <a:p>
            <a:pPr indent="-266700" lvl="1" marL="914400" rtl="0" algn="l">
              <a:spcBef>
                <a:spcPts val="0"/>
              </a:spcBef>
              <a:spcAft>
                <a:spcPts val="0"/>
              </a:spcAft>
              <a:buClr>
                <a:schemeClr val="dk1"/>
              </a:buClr>
              <a:buSzPts val="600"/>
              <a:buFont typeface="Cabin"/>
              <a:buChar char="○"/>
            </a:pPr>
            <a:r>
              <a:t/>
            </a:r>
            <a:endParaRPr sz="6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Oder ( BV,FB,EV fistula )</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Valvular discomfort (HSV)</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Dyspareunia</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Abdominal pain (tricho) PID</a:t>
            </a:r>
            <a:endParaRPr b="1" sz="1150">
              <a:solidFill>
                <a:schemeClr val="dk1"/>
              </a:solidFill>
              <a:latin typeface="Cabin"/>
              <a:ea typeface="Cabin"/>
              <a:cs typeface="Cabin"/>
              <a:sym typeface="Cabin"/>
            </a:endParaRPr>
          </a:p>
        </p:txBody>
      </p:sp>
      <p:sp>
        <p:nvSpPr>
          <p:cNvPr id="127" name="Google Shape;127;p15"/>
          <p:cNvSpPr/>
          <p:nvPr/>
        </p:nvSpPr>
        <p:spPr>
          <a:xfrm>
            <a:off x="5015637" y="4253915"/>
            <a:ext cx="1239600" cy="544800"/>
          </a:xfrm>
          <a:prstGeom prst="snip2SameRect">
            <a:avLst>
              <a:gd fmla="val 28326" name="adj1"/>
              <a:gd fmla="val 27809"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txBox="1"/>
          <p:nvPr/>
        </p:nvSpPr>
        <p:spPr>
          <a:xfrm>
            <a:off x="5016205" y="4248539"/>
            <a:ext cx="1239600" cy="54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FFFFFF"/>
                </a:solidFill>
                <a:latin typeface="Cabin"/>
                <a:ea typeface="Cabin"/>
                <a:cs typeface="Cabin"/>
                <a:sym typeface="Cabin"/>
              </a:rPr>
              <a:t>Sympto</a:t>
            </a:r>
            <a:r>
              <a:rPr b="1" lang="en-GB" sz="1700">
                <a:solidFill>
                  <a:srgbClr val="FFFFFF"/>
                </a:solidFill>
                <a:latin typeface="Cabin"/>
                <a:ea typeface="Cabin"/>
                <a:cs typeface="Cabin"/>
                <a:sym typeface="Cabin"/>
              </a:rPr>
              <a:t>ms</a:t>
            </a:r>
            <a:endParaRPr b="1" sz="1700">
              <a:solidFill>
                <a:srgbClr val="FFFFFF"/>
              </a:solidFill>
              <a:latin typeface="Cabin"/>
              <a:ea typeface="Cabin"/>
              <a:cs typeface="Cabin"/>
              <a:sym typeface="Cabin"/>
            </a:endParaRPr>
          </a:p>
        </p:txBody>
      </p:sp>
      <p:sp>
        <p:nvSpPr>
          <p:cNvPr id="129" name="Google Shape;129;p15"/>
          <p:cNvSpPr txBox="1"/>
          <p:nvPr/>
        </p:nvSpPr>
        <p:spPr>
          <a:xfrm>
            <a:off x="2289025" y="4221450"/>
            <a:ext cx="3000000" cy="31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50">
                <a:solidFill>
                  <a:srgbClr val="999999"/>
                </a:solidFill>
                <a:latin typeface="Cabin"/>
                <a:ea typeface="Cabin"/>
                <a:cs typeface="Cabin"/>
                <a:sym typeface="Cabin"/>
              </a:rPr>
              <a:t>(Vaginal disorders in general, not only vulvovaginitis)</a:t>
            </a:r>
            <a:endParaRPr sz="850">
              <a:solidFill>
                <a:srgbClr val="99999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6"/>
          <p:cNvSpPr/>
          <p:nvPr/>
        </p:nvSpPr>
        <p:spPr>
          <a:xfrm>
            <a:off x="4148894" y="1789675"/>
            <a:ext cx="3078000" cy="3663000"/>
          </a:xfrm>
          <a:prstGeom prst="snip1Rect">
            <a:avLst>
              <a:gd fmla="val 16667" name="adj"/>
            </a:avLst>
          </a:prstGeom>
          <a:noFill/>
          <a:ln cap="flat" cmpd="sng" w="19050">
            <a:solidFill>
              <a:srgbClr val="C9A4C9"/>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p:nvPr/>
        </p:nvSpPr>
        <p:spPr>
          <a:xfrm>
            <a:off x="521975" y="1805300"/>
            <a:ext cx="3063600" cy="3663000"/>
          </a:xfrm>
          <a:prstGeom prst="snip1Rect">
            <a:avLst>
              <a:gd fmla="val 16667" name="adj"/>
            </a:avLst>
          </a:prstGeom>
          <a:noFill/>
          <a:ln cap="flat" cmpd="sng" w="19050">
            <a:solidFill>
              <a:srgbClr val="C9A4C9"/>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p:nvPr/>
        </p:nvSpPr>
        <p:spPr>
          <a:xfrm flipH="1" rot="10800000">
            <a:off x="0" y="10106475"/>
            <a:ext cx="7589400" cy="5826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137" name="Google Shape;137;p16"/>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38" name="Google Shape;138;p16"/>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2</a:t>
            </a:r>
            <a:endParaRPr b="1" sz="1800">
              <a:solidFill>
                <a:srgbClr val="FFFFFF"/>
              </a:solidFill>
              <a:latin typeface="Cabin"/>
              <a:ea typeface="Cabin"/>
              <a:cs typeface="Cabin"/>
              <a:sym typeface="Cabin"/>
            </a:endParaRPr>
          </a:p>
        </p:txBody>
      </p:sp>
      <p:cxnSp>
        <p:nvCxnSpPr>
          <p:cNvPr id="139" name="Google Shape;139;p16"/>
          <p:cNvCxnSpPr/>
          <p:nvPr/>
        </p:nvCxnSpPr>
        <p:spPr>
          <a:xfrm>
            <a:off x="1145552" y="659314"/>
            <a:ext cx="5298300" cy="0"/>
          </a:xfrm>
          <a:prstGeom prst="straightConnector1">
            <a:avLst/>
          </a:prstGeom>
          <a:noFill/>
          <a:ln cap="flat" cmpd="sng" w="28575">
            <a:solidFill>
              <a:srgbClr val="4F2F4F"/>
            </a:solidFill>
            <a:prstDash val="solid"/>
            <a:round/>
            <a:headEnd len="med" w="med" type="oval"/>
            <a:tailEnd len="med" w="med" type="oval"/>
          </a:ln>
        </p:spPr>
      </p:cxnSp>
      <p:sp>
        <p:nvSpPr>
          <p:cNvPr id="140" name="Google Shape;140;p16"/>
          <p:cNvSpPr txBox="1"/>
          <p:nvPr/>
        </p:nvSpPr>
        <p:spPr>
          <a:xfrm>
            <a:off x="1245723" y="728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Vulvovaginitis</a:t>
            </a:r>
            <a:endParaRPr b="1" sz="3000">
              <a:solidFill>
                <a:srgbClr val="4F2F4F"/>
              </a:solidFill>
              <a:latin typeface="Cabin"/>
              <a:ea typeface="Cabin"/>
              <a:cs typeface="Cabin"/>
              <a:sym typeface="Cabin"/>
            </a:endParaRPr>
          </a:p>
        </p:txBody>
      </p:sp>
      <p:sp>
        <p:nvSpPr>
          <p:cNvPr id="141" name="Google Shape;141;p16"/>
          <p:cNvSpPr txBox="1"/>
          <p:nvPr/>
        </p:nvSpPr>
        <p:spPr>
          <a:xfrm>
            <a:off x="75" y="10177550"/>
            <a:ext cx="7589400" cy="5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sz="800">
              <a:latin typeface="Cabin"/>
              <a:ea typeface="Cabin"/>
              <a:cs typeface="Cabin"/>
              <a:sym typeface="Cabin"/>
            </a:endParaRPr>
          </a:p>
        </p:txBody>
      </p:sp>
      <p:sp>
        <p:nvSpPr>
          <p:cNvPr id="142" name="Google Shape;142;p16"/>
          <p:cNvSpPr txBox="1"/>
          <p:nvPr/>
        </p:nvSpPr>
        <p:spPr>
          <a:xfrm>
            <a:off x="418875" y="809175"/>
            <a:ext cx="6786300" cy="62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4F2F4F"/>
                </a:solidFill>
                <a:latin typeface="Cabin"/>
                <a:ea typeface="Cabin"/>
                <a:cs typeface="Cabin"/>
                <a:sym typeface="Cabin"/>
              </a:rPr>
              <a:t>Classification of vulvovaginitis</a:t>
            </a:r>
            <a:endParaRPr b="1" sz="2000">
              <a:solidFill>
                <a:srgbClr val="4F2F4F"/>
              </a:solidFill>
              <a:latin typeface="Cabin"/>
              <a:ea typeface="Cabin"/>
              <a:cs typeface="Cabin"/>
              <a:sym typeface="Cabin"/>
            </a:endParaRPr>
          </a:p>
        </p:txBody>
      </p:sp>
      <p:sp>
        <p:nvSpPr>
          <p:cNvPr id="143" name="Google Shape;143;p16"/>
          <p:cNvSpPr txBox="1"/>
          <p:nvPr/>
        </p:nvSpPr>
        <p:spPr>
          <a:xfrm>
            <a:off x="521975" y="2047507"/>
            <a:ext cx="3063600" cy="31488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sz="1300">
              <a:latin typeface="Cabin"/>
              <a:ea typeface="Cabin"/>
              <a:cs typeface="Cabin"/>
              <a:sym typeface="Cabin"/>
            </a:endParaRPr>
          </a:p>
          <a:p>
            <a:pPr indent="-311150" lvl="0" marL="457200" rtl="0" algn="l">
              <a:lnSpc>
                <a:spcPct val="150000"/>
              </a:lnSpc>
              <a:spcBef>
                <a:spcPts val="0"/>
              </a:spcBef>
              <a:spcAft>
                <a:spcPts val="0"/>
              </a:spcAft>
              <a:buSzPts val="1300"/>
              <a:buFont typeface="Cabin"/>
              <a:buChar char="●"/>
            </a:pPr>
            <a:r>
              <a:rPr lang="en-GB" sz="1300">
                <a:latin typeface="Cabin"/>
                <a:ea typeface="Cabin"/>
                <a:cs typeface="Cabin"/>
                <a:sym typeface="Cabin"/>
              </a:rPr>
              <a:t>Sporadic</a:t>
            </a:r>
            <a:endParaRPr sz="1300">
              <a:latin typeface="Cabin"/>
              <a:ea typeface="Cabin"/>
              <a:cs typeface="Cabin"/>
              <a:sym typeface="Cabin"/>
            </a:endParaRPr>
          </a:p>
          <a:p>
            <a:pPr indent="-311150" lvl="0" marL="457200" rtl="0" algn="l">
              <a:lnSpc>
                <a:spcPct val="150000"/>
              </a:lnSpc>
              <a:spcBef>
                <a:spcPts val="0"/>
              </a:spcBef>
              <a:spcAft>
                <a:spcPts val="0"/>
              </a:spcAft>
              <a:buSzPts val="1300"/>
              <a:buFont typeface="Cabin"/>
              <a:buChar char="●"/>
            </a:pPr>
            <a:r>
              <a:rPr b="1" lang="en-GB" sz="1300">
                <a:latin typeface="Cabin"/>
                <a:ea typeface="Cabin"/>
                <a:cs typeface="Cabin"/>
                <a:sym typeface="Cabin"/>
              </a:rPr>
              <a:t>No underlying disease</a:t>
            </a:r>
            <a:endParaRPr b="1" sz="1300">
              <a:latin typeface="Cabin"/>
              <a:ea typeface="Cabin"/>
              <a:cs typeface="Cabin"/>
              <a:sym typeface="Cabin"/>
            </a:endParaRPr>
          </a:p>
          <a:p>
            <a:pPr indent="-311150" lvl="0" marL="457200" rtl="0" algn="l">
              <a:lnSpc>
                <a:spcPct val="150000"/>
              </a:lnSpc>
              <a:spcBef>
                <a:spcPts val="0"/>
              </a:spcBef>
              <a:spcAft>
                <a:spcPts val="0"/>
              </a:spcAft>
              <a:buSzPts val="1300"/>
              <a:buFont typeface="Cabin"/>
              <a:buChar char="●"/>
            </a:pPr>
            <a:r>
              <a:rPr b="1" lang="en-GB" sz="1300">
                <a:latin typeface="Cabin"/>
                <a:ea typeface="Cabin"/>
                <a:cs typeface="Cabin"/>
                <a:sym typeface="Cabin"/>
              </a:rPr>
              <a:t>By Candida albicans</a:t>
            </a:r>
            <a:endParaRPr b="1" sz="1300">
              <a:latin typeface="Cabin"/>
              <a:ea typeface="Cabin"/>
              <a:cs typeface="Cabin"/>
              <a:sym typeface="Cabin"/>
            </a:endParaRPr>
          </a:p>
          <a:p>
            <a:pPr indent="-311150" lvl="0" marL="457200" rtl="0" algn="l">
              <a:lnSpc>
                <a:spcPct val="150000"/>
              </a:lnSpc>
              <a:spcBef>
                <a:spcPts val="0"/>
              </a:spcBef>
              <a:spcAft>
                <a:spcPts val="0"/>
              </a:spcAft>
              <a:buSzPts val="1300"/>
              <a:buFont typeface="Cabin"/>
              <a:buChar char="●"/>
            </a:pPr>
            <a:r>
              <a:rPr b="1" lang="en-GB" sz="1300">
                <a:latin typeface="Cabin"/>
                <a:ea typeface="Cabin"/>
                <a:cs typeface="Cabin"/>
                <a:sym typeface="Cabin"/>
              </a:rPr>
              <a:t>Not pregnant</a:t>
            </a:r>
            <a:endParaRPr b="1" sz="1300">
              <a:latin typeface="Cabin"/>
              <a:ea typeface="Cabin"/>
              <a:cs typeface="Cabin"/>
              <a:sym typeface="Cabin"/>
            </a:endParaRPr>
          </a:p>
          <a:p>
            <a:pPr indent="-311150" lvl="0" marL="457200" rtl="0" algn="l">
              <a:lnSpc>
                <a:spcPct val="150000"/>
              </a:lnSpc>
              <a:spcBef>
                <a:spcPts val="0"/>
              </a:spcBef>
              <a:spcAft>
                <a:spcPts val="0"/>
              </a:spcAft>
              <a:buSzPts val="1300"/>
              <a:buFont typeface="Cabin"/>
              <a:buChar char="●"/>
            </a:pPr>
            <a:r>
              <a:rPr b="1" lang="en-GB" sz="1300">
                <a:latin typeface="Cabin"/>
                <a:ea typeface="Cabin"/>
                <a:cs typeface="Cabin"/>
                <a:sym typeface="Cabin"/>
              </a:rPr>
              <a:t>Mild to moderate severity</a:t>
            </a:r>
            <a:endParaRPr b="1" sz="1300">
              <a:latin typeface="Cabin"/>
              <a:ea typeface="Cabin"/>
              <a:cs typeface="Cabin"/>
              <a:sym typeface="Cabin"/>
            </a:endParaRPr>
          </a:p>
          <a:p>
            <a:pPr indent="-311150" lvl="0" marL="457200" rtl="0" algn="l">
              <a:lnSpc>
                <a:spcPct val="150000"/>
              </a:lnSpc>
              <a:spcBef>
                <a:spcPts val="0"/>
              </a:spcBef>
              <a:spcAft>
                <a:spcPts val="0"/>
              </a:spcAft>
              <a:buSzPts val="1300"/>
              <a:buFont typeface="Cabin"/>
              <a:buChar char="●"/>
            </a:pPr>
            <a:r>
              <a:rPr lang="en-GB" sz="1300">
                <a:latin typeface="Cabin"/>
                <a:ea typeface="Cabin"/>
                <a:cs typeface="Cabin"/>
                <a:sym typeface="Cabin"/>
              </a:rPr>
              <a:t>Any available topical agent</a:t>
            </a:r>
            <a:endParaRPr sz="1300">
              <a:latin typeface="Cabin"/>
              <a:ea typeface="Cabin"/>
              <a:cs typeface="Cabin"/>
              <a:sym typeface="Cabin"/>
            </a:endParaRPr>
          </a:p>
          <a:p>
            <a:pPr indent="-311150" lvl="0" marL="457200" rtl="0" algn="l">
              <a:lnSpc>
                <a:spcPct val="150000"/>
              </a:lnSpc>
              <a:spcBef>
                <a:spcPts val="0"/>
              </a:spcBef>
              <a:spcAft>
                <a:spcPts val="0"/>
              </a:spcAft>
              <a:buSzPts val="1300"/>
              <a:buFont typeface="Cabin"/>
              <a:buChar char="●"/>
            </a:pPr>
            <a:r>
              <a:rPr lang="en-GB" sz="1300">
                <a:latin typeface="Cabin"/>
                <a:ea typeface="Cabin"/>
                <a:cs typeface="Cabin"/>
                <a:sym typeface="Cabin"/>
              </a:rPr>
              <a:t>Fluconazole 150mg as a single oral dose</a:t>
            </a:r>
            <a:endParaRPr sz="1300">
              <a:latin typeface="Cabin"/>
              <a:ea typeface="Cabin"/>
              <a:cs typeface="Cabin"/>
              <a:sym typeface="Cabin"/>
            </a:endParaRPr>
          </a:p>
        </p:txBody>
      </p:sp>
      <p:sp>
        <p:nvSpPr>
          <p:cNvPr id="144" name="Google Shape;144;p16"/>
          <p:cNvSpPr txBox="1"/>
          <p:nvPr/>
        </p:nvSpPr>
        <p:spPr>
          <a:xfrm>
            <a:off x="4083625" y="1965307"/>
            <a:ext cx="3143400" cy="3343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000000"/>
              </a:buClr>
              <a:buSzPts val="1300"/>
              <a:buFont typeface="Cabin"/>
              <a:buChar char="●"/>
            </a:pPr>
            <a:r>
              <a:rPr b="1" lang="en-GB" sz="1300">
                <a:latin typeface="Cabin"/>
                <a:ea typeface="Cabin"/>
                <a:cs typeface="Cabin"/>
                <a:sym typeface="Cabin"/>
              </a:rPr>
              <a:t>Underlying illness </a:t>
            </a:r>
            <a:r>
              <a:rPr b="1" lang="en-GB" sz="1300">
                <a:solidFill>
                  <a:srgbClr val="CC0000"/>
                </a:solidFill>
                <a:latin typeface="Cabin"/>
                <a:ea typeface="Cabin"/>
                <a:cs typeface="Cabin"/>
                <a:sym typeface="Cabin"/>
              </a:rPr>
              <a:t>(</a:t>
            </a:r>
            <a:r>
              <a:rPr b="1" lang="en-GB" sz="1300">
                <a:solidFill>
                  <a:srgbClr val="CC0000"/>
                </a:solidFill>
                <a:latin typeface="Cabin"/>
                <a:ea typeface="Cabin"/>
                <a:cs typeface="Cabin"/>
                <a:sym typeface="Cabin"/>
              </a:rPr>
              <a:t>HIV, DM</a:t>
            </a:r>
            <a:r>
              <a:rPr b="1" lang="en-GB" sz="1300">
                <a:solidFill>
                  <a:srgbClr val="CC0000"/>
                </a:solidFill>
                <a:latin typeface="Cabin"/>
                <a:ea typeface="Cabin"/>
                <a:cs typeface="Cabin"/>
                <a:sym typeface="Cabin"/>
              </a:rPr>
              <a:t>)</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b="1" lang="en-GB" sz="1300">
                <a:latin typeface="Cabin"/>
                <a:ea typeface="Cabin"/>
                <a:cs typeface="Cabin"/>
                <a:sym typeface="Cabin"/>
              </a:rPr>
              <a:t>Recurrent infection 4 or more per year</a:t>
            </a:r>
            <a:endParaRPr b="1" sz="1300">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b="1" lang="en-GB" sz="1300">
                <a:latin typeface="Cabin"/>
                <a:ea typeface="Cabin"/>
                <a:cs typeface="Cabin"/>
                <a:sym typeface="Cabin"/>
              </a:rPr>
              <a:t>Non albican candida</a:t>
            </a:r>
            <a:endParaRPr b="1" sz="1300">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b="1" lang="en-GB" sz="1300">
                <a:latin typeface="Cabin"/>
                <a:ea typeface="Cabin"/>
                <a:cs typeface="Cabin"/>
                <a:sym typeface="Cabin"/>
              </a:rPr>
              <a:t>Pregnancy</a:t>
            </a:r>
            <a:endParaRPr b="1" sz="1300">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b="1" lang="en-GB" sz="1300">
                <a:latin typeface="Cabin"/>
                <a:ea typeface="Cabin"/>
                <a:cs typeface="Cabin"/>
                <a:sym typeface="Cabin"/>
              </a:rPr>
              <a:t>Severe infection</a:t>
            </a:r>
            <a:endParaRPr b="1" sz="1300">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Culture confirmation mandatory</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lang="en-GB" sz="1300">
                <a:latin typeface="Cabin"/>
                <a:ea typeface="Cabin"/>
                <a:cs typeface="Cabin"/>
                <a:sym typeface="Cabin"/>
              </a:rPr>
              <a:t>Antifungal suscep. Testing</a:t>
            </a:r>
            <a:endParaRPr sz="1300">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lang="en-GB" sz="1300">
                <a:latin typeface="Cabin"/>
                <a:ea typeface="Cabin"/>
                <a:cs typeface="Cabin"/>
                <a:sym typeface="Cabin"/>
              </a:rPr>
              <a:t>Treat for 10-14 days with vaginal or oral agent</a:t>
            </a:r>
            <a:endParaRPr sz="1300">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lang="en-GB" sz="1300">
                <a:latin typeface="Cabin"/>
                <a:ea typeface="Cabin"/>
                <a:cs typeface="Cabin"/>
                <a:sym typeface="Cabin"/>
              </a:rPr>
              <a:t>Other:  topical</a:t>
            </a:r>
            <a:endParaRPr sz="1300">
              <a:latin typeface="Cabin"/>
              <a:ea typeface="Cabin"/>
              <a:cs typeface="Cabin"/>
              <a:sym typeface="Cabin"/>
            </a:endParaRPr>
          </a:p>
          <a:p>
            <a:pPr indent="-311150" lvl="1" marL="914400" rtl="0" algn="l">
              <a:spcBef>
                <a:spcPts val="0"/>
              </a:spcBef>
              <a:spcAft>
                <a:spcPts val="0"/>
              </a:spcAft>
              <a:buClr>
                <a:srgbClr val="000000"/>
              </a:buClr>
              <a:buSzPts val="1300"/>
              <a:buFont typeface="Cabin"/>
              <a:buChar char="○"/>
            </a:pPr>
            <a:r>
              <a:rPr lang="en-GB" sz="1300">
                <a:latin typeface="Cabin"/>
                <a:ea typeface="Cabin"/>
                <a:cs typeface="Cabin"/>
                <a:sym typeface="Cabin"/>
              </a:rPr>
              <a:t>Boric acid</a:t>
            </a:r>
            <a:endParaRPr sz="1300">
              <a:latin typeface="Cabin"/>
              <a:ea typeface="Cabin"/>
              <a:cs typeface="Cabin"/>
              <a:sym typeface="Cabin"/>
            </a:endParaRPr>
          </a:p>
          <a:p>
            <a:pPr indent="-311150" lvl="1" marL="914400" rtl="0" algn="l">
              <a:spcBef>
                <a:spcPts val="0"/>
              </a:spcBef>
              <a:spcAft>
                <a:spcPts val="0"/>
              </a:spcAft>
              <a:buClr>
                <a:srgbClr val="000000"/>
              </a:buClr>
              <a:buSzPts val="1300"/>
              <a:buFont typeface="Cabin"/>
              <a:buChar char="○"/>
            </a:pPr>
            <a:r>
              <a:rPr lang="en-GB" sz="1300">
                <a:latin typeface="Cabin"/>
                <a:ea typeface="Cabin"/>
                <a:cs typeface="Cabin"/>
                <a:sym typeface="Cabin"/>
              </a:rPr>
              <a:t>5 fluorocytocine</a:t>
            </a:r>
            <a:endParaRPr sz="1300">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lang="en-GB" sz="1300">
                <a:latin typeface="Cabin"/>
                <a:ea typeface="Cabin"/>
                <a:cs typeface="Cabin"/>
                <a:sym typeface="Cabin"/>
              </a:rPr>
              <a:t>Consider treatment of the partners</a:t>
            </a:r>
            <a:endParaRPr sz="1300">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lang="en-GB" sz="1300">
                <a:latin typeface="Cabin"/>
                <a:ea typeface="Cabin"/>
                <a:cs typeface="Cabin"/>
                <a:sym typeface="Cabin"/>
              </a:rPr>
              <a:t>Long term suppressive treatment for frequently recurrent diseases</a:t>
            </a:r>
            <a:endParaRPr sz="1300">
              <a:latin typeface="Cabin"/>
              <a:ea typeface="Cabin"/>
              <a:cs typeface="Cabin"/>
              <a:sym typeface="Cabin"/>
            </a:endParaRPr>
          </a:p>
        </p:txBody>
      </p:sp>
      <p:sp>
        <p:nvSpPr>
          <p:cNvPr id="145" name="Google Shape;145;p16"/>
          <p:cNvSpPr/>
          <p:nvPr/>
        </p:nvSpPr>
        <p:spPr>
          <a:xfrm>
            <a:off x="408858" y="1385766"/>
            <a:ext cx="2359200" cy="583200"/>
          </a:xfrm>
          <a:prstGeom prst="snip2DiagRect">
            <a:avLst>
              <a:gd fmla="val 0" name="adj1"/>
              <a:gd fmla="val 16667" name="adj2"/>
            </a:avLst>
          </a:prstGeom>
          <a:solidFill>
            <a:srgbClr val="4F2F4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Uncomplicated Vulvovaginitis</a:t>
            </a:r>
            <a:endParaRPr b="1" sz="1200">
              <a:solidFill>
                <a:srgbClr val="FFFFFF"/>
              </a:solidFill>
              <a:latin typeface="Cabin"/>
              <a:ea typeface="Cabin"/>
              <a:cs typeface="Cabin"/>
              <a:sym typeface="Cabin"/>
            </a:endParaRPr>
          </a:p>
        </p:txBody>
      </p:sp>
      <p:sp>
        <p:nvSpPr>
          <p:cNvPr id="146" name="Google Shape;146;p16"/>
          <p:cNvSpPr/>
          <p:nvPr/>
        </p:nvSpPr>
        <p:spPr>
          <a:xfrm>
            <a:off x="4066458" y="1385766"/>
            <a:ext cx="2359200" cy="583200"/>
          </a:xfrm>
          <a:prstGeom prst="snip2DiagRect">
            <a:avLst>
              <a:gd fmla="val 0" name="adj1"/>
              <a:gd fmla="val 16667" name="adj2"/>
            </a:avLst>
          </a:prstGeom>
          <a:solidFill>
            <a:srgbClr val="4F2F4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Complicated Vulvovaginitis</a:t>
            </a:r>
            <a:endParaRPr b="1">
              <a:solidFill>
                <a:srgbClr val="FFFFFF"/>
              </a:solidFill>
              <a:latin typeface="Cabin"/>
              <a:ea typeface="Cabin"/>
              <a:cs typeface="Cabin"/>
              <a:sym typeface="Cabin"/>
            </a:endParaRPr>
          </a:p>
        </p:txBody>
      </p:sp>
      <p:cxnSp>
        <p:nvCxnSpPr>
          <p:cNvPr id="147" name="Google Shape;147;p16"/>
          <p:cNvCxnSpPr/>
          <p:nvPr/>
        </p:nvCxnSpPr>
        <p:spPr>
          <a:xfrm>
            <a:off x="784245" y="6367164"/>
            <a:ext cx="6005100" cy="0"/>
          </a:xfrm>
          <a:prstGeom prst="straightConnector1">
            <a:avLst/>
          </a:prstGeom>
          <a:noFill/>
          <a:ln cap="flat" cmpd="sng" w="28575">
            <a:solidFill>
              <a:srgbClr val="4F2F4F"/>
            </a:solidFill>
            <a:prstDash val="solid"/>
            <a:round/>
            <a:headEnd len="med" w="med" type="oval"/>
            <a:tailEnd len="med" w="med" type="oval"/>
          </a:ln>
        </p:spPr>
      </p:cxnSp>
      <p:sp>
        <p:nvSpPr>
          <p:cNvPr id="148" name="Google Shape;148;p16"/>
          <p:cNvSpPr txBox="1"/>
          <p:nvPr/>
        </p:nvSpPr>
        <p:spPr>
          <a:xfrm>
            <a:off x="745243" y="5848513"/>
            <a:ext cx="60831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4F2F4F"/>
                </a:solidFill>
                <a:latin typeface="Cabin"/>
                <a:ea typeface="Cabin"/>
                <a:cs typeface="Cabin"/>
                <a:sym typeface="Cabin"/>
              </a:rPr>
              <a:t>Candidal Vulvovaginitis (Vaginal Thrush)</a:t>
            </a:r>
            <a:endParaRPr b="1" sz="2600">
              <a:solidFill>
                <a:srgbClr val="4F2F4F"/>
              </a:solidFill>
              <a:latin typeface="Cabin"/>
              <a:ea typeface="Cabin"/>
              <a:cs typeface="Cabin"/>
              <a:sym typeface="Cabin"/>
            </a:endParaRPr>
          </a:p>
        </p:txBody>
      </p:sp>
      <p:sp>
        <p:nvSpPr>
          <p:cNvPr id="149" name="Google Shape;149;p16"/>
          <p:cNvSpPr/>
          <p:nvPr/>
        </p:nvSpPr>
        <p:spPr>
          <a:xfrm flipH="1" rot="5400000">
            <a:off x="3678075" y="5115989"/>
            <a:ext cx="233400" cy="1297200"/>
          </a:xfrm>
          <a:prstGeom prst="snip2SameRect">
            <a:avLst>
              <a:gd fmla="val 22668" name="adj1"/>
              <a:gd fmla="val 23079" name="adj2"/>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150" name="Google Shape;150;p16"/>
          <p:cNvSpPr txBox="1"/>
          <p:nvPr/>
        </p:nvSpPr>
        <p:spPr>
          <a:xfrm>
            <a:off x="3092475" y="5615327"/>
            <a:ext cx="1404600" cy="30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
                <a:solidFill>
                  <a:srgbClr val="FFFFFF"/>
                </a:solidFill>
                <a:latin typeface="Cabin"/>
                <a:ea typeface="Cabin"/>
                <a:cs typeface="Cabin"/>
                <a:sym typeface="Cabin"/>
              </a:rPr>
              <a:t>Dr. Khalifa skipped most previous content and started here</a:t>
            </a:r>
            <a:endParaRPr b="1" sz="600">
              <a:solidFill>
                <a:srgbClr val="FFFFFF"/>
              </a:solidFill>
              <a:latin typeface="Cabin"/>
              <a:ea typeface="Cabin"/>
              <a:cs typeface="Cabin"/>
              <a:sym typeface="Cabin"/>
            </a:endParaRPr>
          </a:p>
        </p:txBody>
      </p:sp>
      <p:sp>
        <p:nvSpPr>
          <p:cNvPr id="151" name="Google Shape;151;p16"/>
          <p:cNvSpPr txBox="1"/>
          <p:nvPr/>
        </p:nvSpPr>
        <p:spPr>
          <a:xfrm>
            <a:off x="291131" y="6481488"/>
            <a:ext cx="6594300" cy="3343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Candida infections yeast infection (moniliasis)</a:t>
            </a:r>
            <a:r>
              <a:rPr b="1" lang="en-GB" sz="2000">
                <a:solidFill>
                  <a:srgbClr val="4F2F4F"/>
                </a:solidFill>
                <a:latin typeface="Cabin"/>
                <a:ea typeface="Cabin"/>
                <a:cs typeface="Cabin"/>
                <a:sym typeface="Cabin"/>
              </a:rPr>
              <a:t>:</a:t>
            </a:r>
            <a:endParaRPr b="1" sz="600">
              <a:solidFill>
                <a:srgbClr val="4F2F4F"/>
              </a:solidFill>
              <a:latin typeface="Cabin"/>
              <a:ea typeface="Cabin"/>
              <a:cs typeface="Cabin"/>
              <a:sym typeface="Cabin"/>
            </a:endParaRPr>
          </a:p>
          <a:p>
            <a:pPr indent="0" lvl="0" marL="457200" rtl="0" algn="l">
              <a:spcBef>
                <a:spcPts val="0"/>
              </a:spcBef>
              <a:spcAft>
                <a:spcPts val="0"/>
              </a:spcAft>
              <a:buNone/>
            </a:pPr>
            <a:r>
              <a:t/>
            </a:r>
            <a:endParaRPr b="1" sz="600">
              <a:solidFill>
                <a:srgbClr val="4F2F4F"/>
              </a:solidFill>
              <a:latin typeface="Cabin"/>
              <a:ea typeface="Cabin"/>
              <a:cs typeface="Cabin"/>
              <a:sym typeface="Cabin"/>
            </a:endParaRPr>
          </a:p>
          <a:p>
            <a:pPr indent="-181024" lvl="0" marL="557999" rtl="0" algn="l">
              <a:spcBef>
                <a:spcPts val="0"/>
              </a:spcBef>
              <a:spcAft>
                <a:spcPts val="0"/>
              </a:spcAft>
              <a:buClr>
                <a:srgbClr val="38761D"/>
              </a:buClr>
              <a:buSzPts val="1150"/>
              <a:buFont typeface="Cabin"/>
              <a:buChar char="○"/>
            </a:pPr>
            <a:r>
              <a:rPr b="1" lang="en-GB" sz="1150">
                <a:solidFill>
                  <a:srgbClr val="38761D"/>
                </a:solidFill>
                <a:latin typeface="Cabin"/>
                <a:ea typeface="Cabin"/>
                <a:cs typeface="Cabin"/>
                <a:sym typeface="Cabin"/>
              </a:rPr>
              <a:t>Candida is a unicellular yeast fungus. That appears on the Microscope  as Round Budding yeast and pseudohyphae.</a:t>
            </a:r>
            <a:r>
              <a:rPr b="1" lang="en-GB" sz="1150">
                <a:solidFill>
                  <a:srgbClr val="999999"/>
                </a:solidFill>
                <a:latin typeface="Cabin"/>
                <a:ea typeface="Cabin"/>
                <a:cs typeface="Cabin"/>
                <a:sym typeface="Cabin"/>
              </a:rPr>
              <a:t> </a:t>
            </a:r>
            <a:endParaRPr b="1" sz="1150">
              <a:solidFill>
                <a:srgbClr val="999999"/>
              </a:solidFill>
              <a:latin typeface="Cabin"/>
              <a:ea typeface="Cabin"/>
              <a:cs typeface="Cabin"/>
              <a:sym typeface="Cabin"/>
            </a:endParaRPr>
          </a:p>
          <a:p>
            <a:pPr indent="-181024" lvl="0" marL="557999" rtl="0" algn="l">
              <a:spcBef>
                <a:spcPts val="0"/>
              </a:spcBef>
              <a:spcAft>
                <a:spcPts val="0"/>
              </a:spcAft>
              <a:buClr>
                <a:srgbClr val="38761D"/>
              </a:buClr>
              <a:buSzPts val="1150"/>
              <a:buFont typeface="Cabin"/>
              <a:buChar char="○"/>
            </a:pPr>
            <a:r>
              <a:rPr b="1" lang="en-GB" sz="1150">
                <a:solidFill>
                  <a:srgbClr val="38761D"/>
                </a:solidFill>
                <a:latin typeface="Cabin"/>
                <a:ea typeface="Cabin"/>
                <a:cs typeface="Cabin"/>
                <a:sym typeface="Cabin"/>
              </a:rPr>
              <a:t>Culture: appears as creamy white colonies on SDA</a:t>
            </a:r>
            <a:endParaRPr b="1" sz="1150">
              <a:solidFill>
                <a:srgbClr val="38761D"/>
              </a:solidFill>
              <a:latin typeface="Cabin"/>
              <a:ea typeface="Cabin"/>
              <a:cs typeface="Cabin"/>
              <a:sym typeface="Cabin"/>
            </a:endParaRPr>
          </a:p>
          <a:p>
            <a:pPr indent="-181024" lvl="0" marL="557999" rtl="0" algn="l">
              <a:spcBef>
                <a:spcPts val="0"/>
              </a:spcBef>
              <a:spcAft>
                <a:spcPts val="0"/>
              </a:spcAft>
              <a:buSzPts val="1150"/>
              <a:buFont typeface="Cabin"/>
              <a:buChar char="○"/>
            </a:pPr>
            <a:r>
              <a:rPr b="1" lang="en-GB" sz="1150">
                <a:latin typeface="Cabin"/>
                <a:ea typeface="Cabin"/>
                <a:cs typeface="Cabin"/>
                <a:sym typeface="Cabin"/>
              </a:rPr>
              <a:t>Candidiasis</a:t>
            </a:r>
            <a:r>
              <a:rPr lang="en-GB" sz="1150">
                <a:latin typeface="Cabin"/>
                <a:ea typeface="Cabin"/>
                <a:cs typeface="Cabin"/>
                <a:sym typeface="Cabin"/>
              </a:rPr>
              <a:t> or thrush is a fungal infection (mycosis) of any of the Candida species (yeasts) of which </a:t>
            </a:r>
            <a:r>
              <a:rPr b="1" lang="en-GB" sz="1150">
                <a:solidFill>
                  <a:srgbClr val="CC0000"/>
                </a:solidFill>
                <a:latin typeface="Cabin"/>
                <a:ea typeface="Cabin"/>
                <a:cs typeface="Cabin"/>
                <a:sym typeface="Cabin"/>
              </a:rPr>
              <a:t>Candida albicans is the most common.</a:t>
            </a:r>
            <a:endParaRPr b="1" sz="1150">
              <a:solidFill>
                <a:srgbClr val="CC0000"/>
              </a:solidFill>
              <a:latin typeface="Cabin"/>
              <a:ea typeface="Cabin"/>
              <a:cs typeface="Cabin"/>
              <a:sym typeface="Cabin"/>
            </a:endParaRPr>
          </a:p>
          <a:p>
            <a:pPr indent="-184199" lvl="0" marL="557999" rtl="0" algn="l">
              <a:spcBef>
                <a:spcPts val="0"/>
              </a:spcBef>
              <a:spcAft>
                <a:spcPts val="0"/>
              </a:spcAft>
              <a:buSzPts val="1200"/>
              <a:buFont typeface="Cabin"/>
              <a:buChar char="○"/>
            </a:pPr>
            <a:r>
              <a:rPr lang="en-GB" sz="1150">
                <a:latin typeface="Cabin"/>
                <a:ea typeface="Cabin"/>
                <a:cs typeface="Cabin"/>
                <a:sym typeface="Cabin"/>
              </a:rPr>
              <a:t>Common superficial infections of skin and mucosal membranes by Candida causing local inflammation and discomfort.</a:t>
            </a:r>
            <a:r>
              <a:rPr lang="en-GB" sz="1200">
                <a:latin typeface="Cabin"/>
                <a:ea typeface="Cabin"/>
                <a:cs typeface="Cabin"/>
                <a:sym typeface="Cabin"/>
              </a:rPr>
              <a:t> </a:t>
            </a:r>
            <a:endParaRPr sz="1200">
              <a:latin typeface="Cabin"/>
              <a:ea typeface="Cabin"/>
              <a:cs typeface="Cabin"/>
              <a:sym typeface="Cabin"/>
            </a:endParaRPr>
          </a:p>
          <a:p>
            <a:pPr indent="0" lvl="0" marL="0" rtl="0" algn="l">
              <a:spcBef>
                <a:spcPts val="0"/>
              </a:spcBef>
              <a:spcAft>
                <a:spcPts val="0"/>
              </a:spcAft>
              <a:buNone/>
            </a:pPr>
            <a:r>
              <a:t/>
            </a:r>
            <a:endParaRPr sz="1200">
              <a:latin typeface="Cabin"/>
              <a:ea typeface="Cabin"/>
              <a:cs typeface="Cabin"/>
              <a:sym typeface="Cabin"/>
            </a:endParaRPr>
          </a:p>
          <a:p>
            <a:pPr indent="0" lvl="0" marL="457200" rtl="0" algn="l">
              <a:spcBef>
                <a:spcPts val="0"/>
              </a:spcBef>
              <a:spcAft>
                <a:spcPts val="0"/>
              </a:spcAft>
              <a:buNone/>
            </a:pPr>
            <a:r>
              <a:t/>
            </a:r>
            <a:endParaRPr sz="300">
              <a:latin typeface="Cabin"/>
              <a:ea typeface="Cabin"/>
              <a:cs typeface="Cabin"/>
              <a:sym typeface="Cabin"/>
            </a:endParaRPr>
          </a:p>
          <a:p>
            <a:pPr indent="-184199" lvl="0" marL="557999" rtl="0" algn="l">
              <a:spcBef>
                <a:spcPts val="0"/>
              </a:spcBef>
              <a:spcAft>
                <a:spcPts val="0"/>
              </a:spcAft>
              <a:buSzPts val="1200"/>
              <a:buFont typeface="Cabin"/>
              <a:buChar char="○"/>
            </a:pPr>
            <a:r>
              <a:rPr b="1" lang="en-GB">
                <a:latin typeface="Cabin"/>
                <a:ea typeface="Cabin"/>
                <a:cs typeface="Cabin"/>
                <a:sym typeface="Cabin"/>
              </a:rPr>
              <a:t>Candidal vulvovaginitis (Vaginal Thrush):</a:t>
            </a:r>
            <a:r>
              <a:rPr lang="en-GB" sz="1200">
                <a:latin typeface="Cabin"/>
                <a:ea typeface="Cabin"/>
                <a:cs typeface="Cabin"/>
                <a:sym typeface="Cabin"/>
              </a:rPr>
              <a:t> </a:t>
            </a:r>
            <a:endParaRPr sz="1200">
              <a:latin typeface="Cabin"/>
              <a:ea typeface="Cabin"/>
              <a:cs typeface="Cabin"/>
              <a:sym typeface="Cabin"/>
            </a:endParaRPr>
          </a:p>
          <a:p>
            <a:pPr indent="0" lvl="0" marL="0" rtl="0" algn="l">
              <a:spcBef>
                <a:spcPts val="0"/>
              </a:spcBef>
              <a:spcAft>
                <a:spcPts val="0"/>
              </a:spcAft>
              <a:buNone/>
            </a:pPr>
            <a:r>
              <a:t/>
            </a:r>
            <a:endParaRPr sz="6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Infection of the vagina’s mucous membranes</a:t>
            </a:r>
            <a:endParaRPr sz="1200">
              <a:latin typeface="Cabin"/>
              <a:ea typeface="Cabin"/>
              <a:cs typeface="Cabin"/>
              <a:sym typeface="Cabin"/>
            </a:endParaRPr>
          </a:p>
          <a:p>
            <a:pPr indent="0" lvl="0" marL="914400" rtl="0" algn="l">
              <a:spcBef>
                <a:spcPts val="0"/>
              </a:spcBef>
              <a:spcAft>
                <a:spcPts val="0"/>
              </a:spcAft>
              <a:buNone/>
            </a:pPr>
            <a:r>
              <a:rPr lang="en-GB" sz="1200">
                <a:latin typeface="Cabin"/>
                <a:ea typeface="Cabin"/>
                <a:cs typeface="Cabin"/>
                <a:sym typeface="Cabin"/>
              </a:rPr>
              <a:t>by</a:t>
            </a:r>
            <a:r>
              <a:rPr b="1" lang="en-GB" sz="1200">
                <a:solidFill>
                  <a:srgbClr val="CC0000"/>
                </a:solidFill>
                <a:latin typeface="Cabin"/>
                <a:ea typeface="Cabin"/>
                <a:cs typeface="Cabin"/>
                <a:sym typeface="Cabin"/>
              </a:rPr>
              <a:t> Candida albicans. </a:t>
            </a:r>
            <a:endParaRPr b="1" sz="1200">
              <a:solidFill>
                <a:srgbClr val="CC0000"/>
              </a:solidFill>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75% of adult women </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solidFill>
                  <a:srgbClr val="999999"/>
                </a:solidFill>
                <a:latin typeface="Cabin"/>
                <a:ea typeface="Cabin"/>
                <a:cs typeface="Cabin"/>
                <a:sym typeface="Cabin"/>
              </a:rPr>
              <a:t>Candida Albicans is</a:t>
            </a:r>
            <a:r>
              <a:rPr lang="en-GB" sz="1200">
                <a:latin typeface="Cabin"/>
                <a:ea typeface="Cabin"/>
                <a:cs typeface="Cabin"/>
                <a:sym typeface="Cabin"/>
              </a:rPr>
              <a:t> Found </a:t>
            </a:r>
            <a:r>
              <a:rPr b="1" lang="en-GB" sz="1200">
                <a:latin typeface="Cabin"/>
                <a:ea typeface="Cabin"/>
                <a:cs typeface="Cabin"/>
                <a:sym typeface="Cabin"/>
              </a:rPr>
              <a:t>naturally</a:t>
            </a:r>
            <a:r>
              <a:rPr lang="en-GB" sz="1200">
                <a:latin typeface="Cabin"/>
                <a:ea typeface="Cabin"/>
                <a:cs typeface="Cabin"/>
                <a:sym typeface="Cabin"/>
              </a:rPr>
              <a:t> in the vagina </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Hormonal changes </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Change in vaginal acidity. </a:t>
            </a:r>
            <a:endParaRPr sz="1200">
              <a:latin typeface="Cabin"/>
              <a:ea typeface="Cabin"/>
              <a:cs typeface="Cabin"/>
              <a:sym typeface="Cabin"/>
            </a:endParaRPr>
          </a:p>
        </p:txBody>
      </p:sp>
      <p:sp>
        <p:nvSpPr>
          <p:cNvPr id="152" name="Google Shape;152;p16"/>
          <p:cNvSpPr txBox="1"/>
          <p:nvPr/>
        </p:nvSpPr>
        <p:spPr>
          <a:xfrm>
            <a:off x="4375456" y="8542825"/>
            <a:ext cx="3352800" cy="1503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Use of </a:t>
            </a:r>
            <a:r>
              <a:rPr b="1" lang="en-GB" sz="1200">
                <a:solidFill>
                  <a:srgbClr val="CC0000"/>
                </a:solidFill>
                <a:latin typeface="Cabin"/>
                <a:ea typeface="Cabin"/>
                <a:cs typeface="Cabin"/>
                <a:sym typeface="Cabin"/>
              </a:rPr>
              <a:t>Broad-spectrum antibiotics.</a:t>
            </a:r>
            <a:r>
              <a:rPr b="1" lang="en-GB" sz="1200">
                <a:solidFill>
                  <a:schemeClr val="dk1"/>
                </a:solidFill>
                <a:latin typeface="Cabin"/>
                <a:ea typeface="Cabin"/>
                <a:cs typeface="Cabin"/>
                <a:sym typeface="Cabin"/>
              </a:rPr>
              <a:t> </a:t>
            </a:r>
            <a:endParaRPr b="1" sz="1200">
              <a:solidFill>
                <a:schemeClr val="dk1"/>
              </a:solidFill>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Use of corticosteroid medications. </a:t>
            </a:r>
            <a:endParaRPr b="1" sz="1200">
              <a:solidFill>
                <a:srgbClr val="CC0000"/>
              </a:solidFill>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Pregnancy</a:t>
            </a:r>
            <a:r>
              <a:rPr lang="en-GB" sz="1200">
                <a:solidFill>
                  <a:schemeClr val="dk1"/>
                </a:solidFill>
                <a:latin typeface="Cabin"/>
                <a:ea typeface="Cabin"/>
                <a:cs typeface="Cabin"/>
                <a:sym typeface="Cabin"/>
              </a:rPr>
              <a:t>. </a:t>
            </a:r>
            <a:endParaRPr sz="1200">
              <a:solidFill>
                <a:schemeClr val="dk1"/>
              </a:solidFill>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Poorly controlled diabetes mellitus.</a:t>
            </a:r>
            <a:endParaRPr b="1" sz="1200">
              <a:solidFill>
                <a:srgbClr val="CC0000"/>
              </a:solidFill>
              <a:latin typeface="Cabin"/>
              <a:ea typeface="Cabin"/>
              <a:cs typeface="Cabin"/>
              <a:sym typeface="Cabin"/>
            </a:endParaRPr>
          </a:p>
          <a:p>
            <a:pPr indent="-304800" lvl="0" marL="457200" rtl="0" algn="l">
              <a:spcBef>
                <a:spcPts val="0"/>
              </a:spcBef>
              <a:spcAft>
                <a:spcPts val="0"/>
              </a:spcAft>
              <a:buClr>
                <a:srgbClr val="000000"/>
              </a:buClr>
              <a:buSzPts val="1200"/>
              <a:buFont typeface="Cabin"/>
              <a:buChar char="○"/>
            </a:pPr>
            <a:r>
              <a:rPr lang="en-GB" sz="1200">
                <a:solidFill>
                  <a:schemeClr val="dk1"/>
                </a:solidFill>
                <a:latin typeface="Cabin"/>
                <a:ea typeface="Cabin"/>
                <a:cs typeface="Cabin"/>
                <a:sym typeface="Cabin"/>
              </a:rPr>
              <a:t>Age: 20-30 years</a:t>
            </a:r>
            <a:endParaRPr b="1" sz="1200">
              <a:solidFill>
                <a:srgbClr val="CC0000"/>
              </a:solidFill>
              <a:latin typeface="Cabin"/>
              <a:ea typeface="Cabin"/>
              <a:cs typeface="Cabin"/>
              <a:sym typeface="Cabin"/>
            </a:endParaRPr>
          </a:p>
        </p:txBody>
      </p:sp>
      <p:sp>
        <p:nvSpPr>
          <p:cNvPr id="153" name="Google Shape;153;p16"/>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54" name="Google Shape;154;p16"/>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155" name="Google Shape;155;p16"/>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3</a:t>
            </a:r>
            <a:endParaRPr b="1" sz="1800">
              <a:solidFill>
                <a:srgbClr val="FFFFFF"/>
              </a:solidFill>
              <a:latin typeface="Cabin"/>
              <a:ea typeface="Cabin"/>
              <a:cs typeface="Cabin"/>
              <a:sym typeface="Cab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17"/>
          <p:cNvSpPr/>
          <p:nvPr/>
        </p:nvSpPr>
        <p:spPr>
          <a:xfrm flipH="1" rot="10800000">
            <a:off x="0" y="98646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161" name="Google Shape;161;p17"/>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62" name="Google Shape;162;p17"/>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163" name="Google Shape;163;p17"/>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4</a:t>
            </a:r>
            <a:endParaRPr b="1" sz="1800">
              <a:solidFill>
                <a:srgbClr val="FFFFFF"/>
              </a:solidFill>
              <a:latin typeface="Cabin"/>
              <a:ea typeface="Cabin"/>
              <a:cs typeface="Cabin"/>
              <a:sym typeface="Cabin"/>
            </a:endParaRPr>
          </a:p>
        </p:txBody>
      </p:sp>
      <p:cxnSp>
        <p:nvCxnSpPr>
          <p:cNvPr id="164" name="Google Shape;164;p17"/>
          <p:cNvCxnSpPr/>
          <p:nvPr/>
        </p:nvCxnSpPr>
        <p:spPr>
          <a:xfrm>
            <a:off x="1145627" y="692264"/>
            <a:ext cx="5298300" cy="0"/>
          </a:xfrm>
          <a:prstGeom prst="straightConnector1">
            <a:avLst/>
          </a:prstGeom>
          <a:noFill/>
          <a:ln cap="flat" cmpd="sng" w="28575">
            <a:solidFill>
              <a:srgbClr val="4F2F4F"/>
            </a:solidFill>
            <a:prstDash val="solid"/>
            <a:round/>
            <a:headEnd len="med" w="med" type="oval"/>
            <a:tailEnd len="med" w="med" type="oval"/>
          </a:ln>
        </p:spPr>
      </p:cxnSp>
      <p:sp>
        <p:nvSpPr>
          <p:cNvPr id="165" name="Google Shape;165;p17"/>
          <p:cNvSpPr txBox="1"/>
          <p:nvPr/>
        </p:nvSpPr>
        <p:spPr>
          <a:xfrm>
            <a:off x="1245798" y="10575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Candidal Vulvov</a:t>
            </a:r>
            <a:r>
              <a:rPr b="1" lang="en-GB" sz="3000">
                <a:solidFill>
                  <a:srgbClr val="4F2F4F"/>
                </a:solidFill>
                <a:latin typeface="Cabin"/>
                <a:ea typeface="Cabin"/>
                <a:cs typeface="Cabin"/>
                <a:sym typeface="Cabin"/>
              </a:rPr>
              <a:t>aginitis</a:t>
            </a:r>
            <a:endParaRPr b="1" sz="3000">
              <a:solidFill>
                <a:srgbClr val="4F2F4F"/>
              </a:solidFill>
              <a:latin typeface="Cabin"/>
              <a:ea typeface="Cabin"/>
              <a:cs typeface="Cabin"/>
              <a:sym typeface="Cabin"/>
            </a:endParaRPr>
          </a:p>
        </p:txBody>
      </p:sp>
      <p:sp>
        <p:nvSpPr>
          <p:cNvPr id="166" name="Google Shape;166;p17"/>
          <p:cNvSpPr txBox="1"/>
          <p:nvPr/>
        </p:nvSpPr>
        <p:spPr>
          <a:xfrm>
            <a:off x="75" y="9856875"/>
            <a:ext cx="7589400" cy="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b="1" sz="800">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1- if the urethra is infected</a:t>
            </a:r>
            <a:endParaRPr sz="1000">
              <a:solidFill>
                <a:srgbClr val="38761D"/>
              </a:solidFill>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2- in all 3 organisms in this lecture , the color of discharge is a hint for the diagnosis</a:t>
            </a:r>
            <a:endParaRPr sz="1000">
              <a:solidFill>
                <a:srgbClr val="38761D"/>
              </a:solidFill>
              <a:latin typeface="Cabin"/>
              <a:ea typeface="Cabin"/>
              <a:cs typeface="Cabin"/>
              <a:sym typeface="Cabin"/>
            </a:endParaRPr>
          </a:p>
        </p:txBody>
      </p:sp>
      <p:sp>
        <p:nvSpPr>
          <p:cNvPr id="167" name="Google Shape;167;p17"/>
          <p:cNvSpPr txBox="1"/>
          <p:nvPr/>
        </p:nvSpPr>
        <p:spPr>
          <a:xfrm>
            <a:off x="794775" y="1435600"/>
            <a:ext cx="3000000" cy="1061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Antibiotics</a:t>
            </a:r>
            <a:endParaRPr b="1" sz="1200">
              <a:solidFill>
                <a:srgbClr val="CC0000"/>
              </a:solidFill>
              <a:latin typeface="Cabin"/>
              <a:ea typeface="Cabin"/>
              <a:cs typeface="Cabin"/>
              <a:sym typeface="Cabin"/>
            </a:endParaRPr>
          </a:p>
          <a:p>
            <a:pPr indent="0" lvl="0" marL="0" rtl="0" algn="l">
              <a:spcBef>
                <a:spcPts val="0"/>
              </a:spcBef>
              <a:spcAft>
                <a:spcPts val="0"/>
              </a:spcAft>
              <a:buNone/>
            </a:pPr>
            <a:r>
              <a:t/>
            </a:r>
            <a:endParaRPr sz="500">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Pregnancy</a:t>
            </a:r>
            <a:endParaRPr b="1" sz="1200">
              <a:solidFill>
                <a:srgbClr val="CC0000"/>
              </a:solidFill>
              <a:latin typeface="Cabin"/>
              <a:ea typeface="Cabin"/>
              <a:cs typeface="Cabin"/>
              <a:sym typeface="Cabin"/>
            </a:endParaRPr>
          </a:p>
          <a:p>
            <a:pPr indent="0" lvl="0" marL="0" rtl="0" algn="l">
              <a:spcBef>
                <a:spcPts val="0"/>
              </a:spcBef>
              <a:spcAft>
                <a:spcPts val="0"/>
              </a:spcAft>
              <a:buNone/>
            </a:pPr>
            <a:r>
              <a:t/>
            </a:r>
            <a:endParaRPr sz="500">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Diabetes (poorly controlled)</a:t>
            </a:r>
            <a:endParaRPr b="1" sz="1200">
              <a:solidFill>
                <a:srgbClr val="CC0000"/>
              </a:solidFill>
              <a:latin typeface="Cabin"/>
              <a:ea typeface="Cabin"/>
              <a:cs typeface="Cabin"/>
              <a:sym typeface="Cabin"/>
            </a:endParaRPr>
          </a:p>
          <a:p>
            <a:pPr indent="0" lvl="0" marL="0" rtl="0" algn="l">
              <a:spcBef>
                <a:spcPts val="0"/>
              </a:spcBef>
              <a:spcAft>
                <a:spcPts val="0"/>
              </a:spcAft>
              <a:buNone/>
            </a:pPr>
            <a:r>
              <a:t/>
            </a:r>
            <a:endParaRPr sz="500">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Immunodeficiency</a:t>
            </a:r>
            <a:endParaRPr b="1" sz="1200">
              <a:solidFill>
                <a:srgbClr val="CC0000"/>
              </a:solidFill>
              <a:latin typeface="Cabin"/>
              <a:ea typeface="Cabin"/>
              <a:cs typeface="Cabin"/>
              <a:sym typeface="Cabin"/>
            </a:endParaRPr>
          </a:p>
          <a:p>
            <a:pPr indent="0" lvl="0" marL="457200" rtl="0" algn="l">
              <a:spcBef>
                <a:spcPts val="0"/>
              </a:spcBef>
              <a:spcAft>
                <a:spcPts val="0"/>
              </a:spcAft>
              <a:buNone/>
            </a:pPr>
            <a:r>
              <a:t/>
            </a:r>
            <a:endParaRPr sz="1200">
              <a:latin typeface="Cabin"/>
              <a:ea typeface="Cabin"/>
              <a:cs typeface="Cabin"/>
              <a:sym typeface="Cabin"/>
            </a:endParaRPr>
          </a:p>
        </p:txBody>
      </p:sp>
      <p:sp>
        <p:nvSpPr>
          <p:cNvPr id="168" name="Google Shape;168;p17"/>
          <p:cNvSpPr txBox="1"/>
          <p:nvPr/>
        </p:nvSpPr>
        <p:spPr>
          <a:xfrm>
            <a:off x="794775" y="3290213"/>
            <a:ext cx="5133300" cy="2031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Vulval itching </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Vulval soreness and irritation </a:t>
            </a:r>
            <a:endParaRPr b="1" sz="1300">
              <a:solidFill>
                <a:srgbClr val="CC0000"/>
              </a:solidFill>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Superficial dyspareunia.</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Dysuria</a:t>
            </a:r>
            <a:r>
              <a:rPr baseline="30000" lang="en-GB" sz="1300">
                <a:latin typeface="Cabin"/>
                <a:ea typeface="Cabin"/>
                <a:cs typeface="Cabin"/>
                <a:sym typeface="Cabin"/>
              </a:rPr>
              <a:t>1 </a:t>
            </a:r>
            <a:endParaRPr baseline="30000" sz="1300">
              <a:latin typeface="Cabin"/>
              <a:ea typeface="Cabin"/>
              <a:cs typeface="Cabin"/>
              <a:sym typeface="Cabin"/>
            </a:endParaRPr>
          </a:p>
          <a:p>
            <a:pPr indent="-311150" lvl="0" marL="457200" rtl="0" algn="l">
              <a:spcBef>
                <a:spcPts val="0"/>
              </a:spcBef>
              <a:spcAft>
                <a:spcPts val="0"/>
              </a:spcAft>
              <a:buSzPts val="1300"/>
              <a:buFont typeface="Cabin"/>
              <a:buChar char="●"/>
            </a:pPr>
            <a:r>
              <a:rPr b="1" lang="en-GB" sz="1300">
                <a:latin typeface="Cabin"/>
                <a:ea typeface="Cabin"/>
                <a:cs typeface="Cabin"/>
                <a:sym typeface="Cabin"/>
              </a:rPr>
              <a:t>Odourless</a:t>
            </a:r>
            <a:r>
              <a:rPr lang="en-GB" sz="1300">
                <a:latin typeface="Cabin"/>
                <a:ea typeface="Cabin"/>
                <a:cs typeface="Cabin"/>
                <a:sym typeface="Cabin"/>
              </a:rPr>
              <a:t> vaginal discharge</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thin and watery or thick and </a:t>
            </a:r>
            <a:r>
              <a:rPr b="1" lang="en-GB" sz="1300">
                <a:solidFill>
                  <a:srgbClr val="CC0000"/>
                </a:solidFill>
                <a:latin typeface="Cabin"/>
                <a:ea typeface="Cabin"/>
                <a:cs typeface="Cabin"/>
                <a:sym typeface="Cabin"/>
              </a:rPr>
              <a:t>white (cheese-like)</a:t>
            </a:r>
            <a:r>
              <a:rPr b="1" baseline="30000" lang="en-GB" sz="1300">
                <a:solidFill>
                  <a:srgbClr val="CC0000"/>
                </a:solidFill>
                <a:latin typeface="Cabin"/>
                <a:ea typeface="Cabin"/>
                <a:cs typeface="Cabin"/>
                <a:sym typeface="Cabin"/>
              </a:rPr>
              <a:t>2 </a:t>
            </a:r>
            <a:endParaRPr b="1" baseline="30000" sz="1300">
              <a:solidFill>
                <a:srgbClr val="CC0000"/>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Erythema (redness)</a:t>
            </a:r>
            <a:endParaRPr b="1" sz="1300">
              <a:solidFill>
                <a:srgbClr val="CC0000"/>
              </a:solidFill>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Fissuring</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satellite lesions.</a:t>
            </a:r>
            <a:endParaRPr sz="1300">
              <a:latin typeface="Cabin"/>
              <a:ea typeface="Cabin"/>
              <a:cs typeface="Cabin"/>
              <a:sym typeface="Cabin"/>
            </a:endParaRPr>
          </a:p>
        </p:txBody>
      </p:sp>
      <p:pic>
        <p:nvPicPr>
          <p:cNvPr id="169" name="Google Shape;169;p17"/>
          <p:cNvPicPr preferRelativeResize="0"/>
          <p:nvPr/>
        </p:nvPicPr>
        <p:blipFill rotWithShape="1">
          <a:blip r:embed="rId3">
            <a:alphaModFix/>
          </a:blip>
          <a:srcRect b="41851" l="46092" r="6719" t="38425"/>
          <a:stretch/>
        </p:blipFill>
        <p:spPr>
          <a:xfrm>
            <a:off x="5088900" y="3231400"/>
            <a:ext cx="1812577" cy="1010703"/>
          </a:xfrm>
          <a:prstGeom prst="rect">
            <a:avLst/>
          </a:prstGeom>
          <a:noFill/>
          <a:ln>
            <a:noFill/>
          </a:ln>
        </p:spPr>
      </p:pic>
      <p:sp>
        <p:nvSpPr>
          <p:cNvPr id="170" name="Google Shape;170;p17"/>
          <p:cNvSpPr txBox="1"/>
          <p:nvPr/>
        </p:nvSpPr>
        <p:spPr>
          <a:xfrm>
            <a:off x="299100" y="916300"/>
            <a:ext cx="3000000" cy="519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Risk factors</a:t>
            </a:r>
            <a:endParaRPr b="1" sz="2000">
              <a:solidFill>
                <a:srgbClr val="4F2F4F"/>
              </a:solidFill>
              <a:latin typeface="Cabin"/>
              <a:ea typeface="Cabin"/>
              <a:cs typeface="Cabin"/>
              <a:sym typeface="Cabin"/>
            </a:endParaRPr>
          </a:p>
        </p:txBody>
      </p:sp>
      <p:sp>
        <p:nvSpPr>
          <p:cNvPr id="171" name="Google Shape;171;p17"/>
          <p:cNvSpPr txBox="1"/>
          <p:nvPr/>
        </p:nvSpPr>
        <p:spPr>
          <a:xfrm>
            <a:off x="3978050" y="1422450"/>
            <a:ext cx="2154600" cy="1137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Font typeface="Cabin"/>
              <a:buChar char="●"/>
            </a:pPr>
            <a:r>
              <a:rPr lang="en-GB" sz="1200">
                <a:solidFill>
                  <a:schemeClr val="dk1"/>
                </a:solidFill>
                <a:latin typeface="Cabin"/>
                <a:ea typeface="Cabin"/>
                <a:cs typeface="Cabin"/>
                <a:sym typeface="Cabin"/>
              </a:rPr>
              <a:t>Contraceptives</a:t>
            </a:r>
            <a:endParaRPr sz="1200">
              <a:solidFill>
                <a:schemeClr val="dk1"/>
              </a:solidFill>
              <a:latin typeface="Cabin"/>
              <a:ea typeface="Cabin"/>
              <a:cs typeface="Cabin"/>
              <a:sym typeface="Cabin"/>
            </a:endParaRPr>
          </a:p>
          <a:p>
            <a:pPr indent="0" lvl="0" marL="0" rtl="0" algn="l">
              <a:spcBef>
                <a:spcPts val="0"/>
              </a:spcBef>
              <a:spcAft>
                <a:spcPts val="0"/>
              </a:spcAft>
              <a:buNone/>
            </a:pPr>
            <a:r>
              <a:t/>
            </a:r>
            <a:endParaRPr sz="500">
              <a:solidFill>
                <a:schemeClr val="dk1"/>
              </a:solidFill>
              <a:latin typeface="Cabin"/>
              <a:ea typeface="Cabin"/>
              <a:cs typeface="Cabin"/>
              <a:sym typeface="Cabin"/>
            </a:endParaRPr>
          </a:p>
          <a:p>
            <a:pPr indent="-304800" lvl="0" marL="457200" rtl="0" algn="l">
              <a:spcBef>
                <a:spcPts val="0"/>
              </a:spcBef>
              <a:spcAft>
                <a:spcPts val="0"/>
              </a:spcAft>
              <a:buClr>
                <a:srgbClr val="FFFFFF"/>
              </a:buClr>
              <a:buSzPts val="1200"/>
              <a:buFont typeface="Cabin"/>
              <a:buChar char="●"/>
            </a:pPr>
            <a:r>
              <a:rPr lang="en-GB" sz="1200">
                <a:solidFill>
                  <a:schemeClr val="dk1"/>
                </a:solidFill>
                <a:latin typeface="Cabin"/>
                <a:ea typeface="Cabin"/>
                <a:cs typeface="Cabin"/>
                <a:sym typeface="Cabin"/>
              </a:rPr>
              <a:t>Sexual behaviour</a:t>
            </a:r>
            <a:endParaRPr sz="1200">
              <a:solidFill>
                <a:schemeClr val="dk1"/>
              </a:solidFill>
              <a:latin typeface="Cabin"/>
              <a:ea typeface="Cabin"/>
              <a:cs typeface="Cabin"/>
              <a:sym typeface="Cabin"/>
            </a:endParaRPr>
          </a:p>
          <a:p>
            <a:pPr indent="0" lvl="0" marL="0" rtl="0" algn="l">
              <a:spcBef>
                <a:spcPts val="0"/>
              </a:spcBef>
              <a:spcAft>
                <a:spcPts val="0"/>
              </a:spcAft>
              <a:buNone/>
            </a:pPr>
            <a:r>
              <a:t/>
            </a:r>
            <a:endParaRPr sz="500">
              <a:solidFill>
                <a:schemeClr val="dk1"/>
              </a:solidFill>
              <a:latin typeface="Cabin"/>
              <a:ea typeface="Cabin"/>
              <a:cs typeface="Cabin"/>
              <a:sym typeface="Cabin"/>
            </a:endParaRPr>
          </a:p>
          <a:p>
            <a:pPr indent="-304800" lvl="0" marL="457200" rtl="0" algn="l">
              <a:spcBef>
                <a:spcPts val="0"/>
              </a:spcBef>
              <a:spcAft>
                <a:spcPts val="0"/>
              </a:spcAft>
              <a:buClr>
                <a:srgbClr val="FFFFFF"/>
              </a:buClr>
              <a:buSzPts val="1200"/>
              <a:buFont typeface="Cabin"/>
              <a:buChar char="●"/>
            </a:pPr>
            <a:r>
              <a:rPr lang="en-GB" sz="1200">
                <a:solidFill>
                  <a:schemeClr val="dk1"/>
                </a:solidFill>
                <a:latin typeface="Cabin"/>
                <a:ea typeface="Cabin"/>
                <a:cs typeface="Cabin"/>
                <a:sym typeface="Cabin"/>
              </a:rPr>
              <a:t>Tight-fitting clothing</a:t>
            </a:r>
            <a:endParaRPr sz="1200">
              <a:solidFill>
                <a:schemeClr val="dk1"/>
              </a:solidFill>
              <a:latin typeface="Cabin"/>
              <a:ea typeface="Cabin"/>
              <a:cs typeface="Cabin"/>
              <a:sym typeface="Cabin"/>
            </a:endParaRPr>
          </a:p>
          <a:p>
            <a:pPr indent="0" lvl="0" marL="0" rtl="0" algn="l">
              <a:spcBef>
                <a:spcPts val="0"/>
              </a:spcBef>
              <a:spcAft>
                <a:spcPts val="0"/>
              </a:spcAft>
              <a:buNone/>
            </a:pPr>
            <a:r>
              <a:t/>
            </a:r>
            <a:endParaRPr sz="500">
              <a:solidFill>
                <a:schemeClr val="dk1"/>
              </a:solidFill>
              <a:latin typeface="Cabin"/>
              <a:ea typeface="Cabin"/>
              <a:cs typeface="Cabin"/>
              <a:sym typeface="Cabin"/>
            </a:endParaRPr>
          </a:p>
          <a:p>
            <a:pPr indent="-304800" lvl="0" marL="457200" rtl="0" algn="l">
              <a:spcBef>
                <a:spcPts val="0"/>
              </a:spcBef>
              <a:spcAft>
                <a:spcPts val="0"/>
              </a:spcAft>
              <a:buClr>
                <a:srgbClr val="FFFFFF"/>
              </a:buClr>
              <a:buSzPts val="1200"/>
              <a:buFont typeface="Cabin"/>
              <a:buChar char="●"/>
            </a:pPr>
            <a:r>
              <a:rPr lang="en-GB" sz="1200">
                <a:solidFill>
                  <a:schemeClr val="dk1"/>
                </a:solidFill>
                <a:latin typeface="Cabin"/>
                <a:ea typeface="Cabin"/>
                <a:cs typeface="Cabin"/>
                <a:sym typeface="Cabin"/>
              </a:rPr>
              <a:t>Female hygiene</a:t>
            </a:r>
            <a:endParaRPr sz="1200">
              <a:solidFill>
                <a:schemeClr val="dk1"/>
              </a:solidFill>
              <a:latin typeface="Cabin"/>
              <a:ea typeface="Cabin"/>
              <a:cs typeface="Cabin"/>
              <a:sym typeface="Cabin"/>
            </a:endParaRPr>
          </a:p>
        </p:txBody>
      </p:sp>
      <p:sp>
        <p:nvSpPr>
          <p:cNvPr id="172" name="Google Shape;172;p17"/>
          <p:cNvSpPr/>
          <p:nvPr/>
        </p:nvSpPr>
        <p:spPr>
          <a:xfrm>
            <a:off x="918600" y="1485900"/>
            <a:ext cx="323700" cy="1010700"/>
          </a:xfrm>
          <a:prstGeom prst="rect">
            <a:avLst/>
          </a:prstGeom>
          <a:solidFill>
            <a:srgbClr val="EDE5ED"/>
          </a:solidFill>
          <a:ln cap="flat" cmpd="sng" w="9525">
            <a:solidFill>
              <a:srgbClr val="EDE5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p:nvPr/>
        </p:nvSpPr>
        <p:spPr>
          <a:xfrm>
            <a:off x="4160258" y="1485912"/>
            <a:ext cx="323700" cy="1010700"/>
          </a:xfrm>
          <a:prstGeom prst="rect">
            <a:avLst/>
          </a:prstGeom>
          <a:solidFill>
            <a:srgbClr val="EDE5ED"/>
          </a:solidFill>
          <a:ln cap="flat" cmpd="sng" w="9525">
            <a:solidFill>
              <a:srgbClr val="EDE5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 name="Google Shape;174;p17"/>
          <p:cNvPicPr preferRelativeResize="0"/>
          <p:nvPr/>
        </p:nvPicPr>
        <p:blipFill>
          <a:blip r:embed="rId4">
            <a:alphaModFix/>
          </a:blip>
          <a:stretch>
            <a:fillRect/>
          </a:stretch>
        </p:blipFill>
        <p:spPr>
          <a:xfrm>
            <a:off x="4213542" y="1484603"/>
            <a:ext cx="217100" cy="217100"/>
          </a:xfrm>
          <a:prstGeom prst="rect">
            <a:avLst/>
          </a:prstGeom>
          <a:noFill/>
          <a:ln>
            <a:noFill/>
          </a:ln>
        </p:spPr>
      </p:pic>
      <p:pic>
        <p:nvPicPr>
          <p:cNvPr id="175" name="Google Shape;175;p17"/>
          <p:cNvPicPr preferRelativeResize="0"/>
          <p:nvPr/>
        </p:nvPicPr>
        <p:blipFill>
          <a:blip r:embed="rId5">
            <a:alphaModFix/>
          </a:blip>
          <a:stretch>
            <a:fillRect/>
          </a:stretch>
        </p:blipFill>
        <p:spPr>
          <a:xfrm>
            <a:off x="4213550" y="1730223"/>
            <a:ext cx="217100" cy="217100"/>
          </a:xfrm>
          <a:prstGeom prst="rect">
            <a:avLst/>
          </a:prstGeom>
          <a:noFill/>
          <a:ln>
            <a:noFill/>
          </a:ln>
        </p:spPr>
      </p:pic>
      <p:pic>
        <p:nvPicPr>
          <p:cNvPr id="176" name="Google Shape;176;p17"/>
          <p:cNvPicPr preferRelativeResize="0"/>
          <p:nvPr/>
        </p:nvPicPr>
        <p:blipFill>
          <a:blip r:embed="rId6">
            <a:alphaModFix/>
          </a:blip>
          <a:stretch>
            <a:fillRect/>
          </a:stretch>
        </p:blipFill>
        <p:spPr>
          <a:xfrm>
            <a:off x="4227101" y="2011457"/>
            <a:ext cx="189999" cy="189975"/>
          </a:xfrm>
          <a:prstGeom prst="rect">
            <a:avLst/>
          </a:prstGeom>
          <a:noFill/>
          <a:ln>
            <a:noFill/>
          </a:ln>
        </p:spPr>
      </p:pic>
      <p:pic>
        <p:nvPicPr>
          <p:cNvPr id="177" name="Google Shape;177;p17"/>
          <p:cNvPicPr preferRelativeResize="0"/>
          <p:nvPr/>
        </p:nvPicPr>
        <p:blipFill>
          <a:blip r:embed="rId7">
            <a:alphaModFix/>
          </a:blip>
          <a:stretch>
            <a:fillRect/>
          </a:stretch>
        </p:blipFill>
        <p:spPr>
          <a:xfrm>
            <a:off x="4227100" y="2265557"/>
            <a:ext cx="190001" cy="190017"/>
          </a:xfrm>
          <a:prstGeom prst="rect">
            <a:avLst/>
          </a:prstGeom>
          <a:noFill/>
          <a:ln>
            <a:noFill/>
          </a:ln>
        </p:spPr>
      </p:pic>
      <p:pic>
        <p:nvPicPr>
          <p:cNvPr id="178" name="Google Shape;178;p17"/>
          <p:cNvPicPr preferRelativeResize="0"/>
          <p:nvPr/>
        </p:nvPicPr>
        <p:blipFill rotWithShape="1">
          <a:blip r:embed="rId8">
            <a:alphaModFix/>
          </a:blip>
          <a:srcRect b="0" l="0" r="13718" t="0"/>
          <a:stretch/>
        </p:blipFill>
        <p:spPr>
          <a:xfrm>
            <a:off x="971900" y="1718489"/>
            <a:ext cx="217100" cy="251636"/>
          </a:xfrm>
          <a:prstGeom prst="rect">
            <a:avLst/>
          </a:prstGeom>
          <a:noFill/>
          <a:ln>
            <a:noFill/>
          </a:ln>
        </p:spPr>
      </p:pic>
      <p:pic>
        <p:nvPicPr>
          <p:cNvPr id="179" name="Google Shape;179;p17"/>
          <p:cNvPicPr preferRelativeResize="0"/>
          <p:nvPr/>
        </p:nvPicPr>
        <p:blipFill>
          <a:blip r:embed="rId9">
            <a:alphaModFix/>
          </a:blip>
          <a:stretch>
            <a:fillRect/>
          </a:stretch>
        </p:blipFill>
        <p:spPr>
          <a:xfrm>
            <a:off x="971900" y="2016015"/>
            <a:ext cx="217100" cy="217100"/>
          </a:xfrm>
          <a:prstGeom prst="rect">
            <a:avLst/>
          </a:prstGeom>
          <a:noFill/>
          <a:ln>
            <a:noFill/>
          </a:ln>
        </p:spPr>
      </p:pic>
      <p:pic>
        <p:nvPicPr>
          <p:cNvPr id="180" name="Google Shape;180;p17"/>
          <p:cNvPicPr preferRelativeResize="0"/>
          <p:nvPr/>
        </p:nvPicPr>
        <p:blipFill>
          <a:blip r:embed="rId10">
            <a:alphaModFix/>
          </a:blip>
          <a:stretch>
            <a:fillRect/>
          </a:stretch>
        </p:blipFill>
        <p:spPr>
          <a:xfrm>
            <a:off x="985447" y="2297075"/>
            <a:ext cx="189999" cy="190001"/>
          </a:xfrm>
          <a:prstGeom prst="rect">
            <a:avLst/>
          </a:prstGeom>
          <a:noFill/>
          <a:ln>
            <a:noFill/>
          </a:ln>
        </p:spPr>
      </p:pic>
      <p:pic>
        <p:nvPicPr>
          <p:cNvPr id="181" name="Google Shape;181;p17"/>
          <p:cNvPicPr preferRelativeResize="0"/>
          <p:nvPr/>
        </p:nvPicPr>
        <p:blipFill>
          <a:blip r:embed="rId11">
            <a:alphaModFix/>
          </a:blip>
          <a:stretch>
            <a:fillRect/>
          </a:stretch>
        </p:blipFill>
        <p:spPr>
          <a:xfrm>
            <a:off x="1000200" y="1495923"/>
            <a:ext cx="175250" cy="175227"/>
          </a:xfrm>
          <a:prstGeom prst="rect">
            <a:avLst/>
          </a:prstGeom>
          <a:noFill/>
          <a:ln>
            <a:noFill/>
          </a:ln>
        </p:spPr>
      </p:pic>
      <p:sp>
        <p:nvSpPr>
          <p:cNvPr id="182" name="Google Shape;182;p17"/>
          <p:cNvSpPr txBox="1"/>
          <p:nvPr/>
        </p:nvSpPr>
        <p:spPr>
          <a:xfrm>
            <a:off x="299100" y="2814045"/>
            <a:ext cx="3000000" cy="28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Symptoms</a:t>
            </a:r>
            <a:endParaRPr sz="1200">
              <a:latin typeface="Cabin"/>
              <a:ea typeface="Cabin"/>
              <a:cs typeface="Cabin"/>
              <a:sym typeface="Cabin"/>
            </a:endParaRPr>
          </a:p>
        </p:txBody>
      </p:sp>
      <p:cxnSp>
        <p:nvCxnSpPr>
          <p:cNvPr id="183" name="Google Shape;183;p17"/>
          <p:cNvCxnSpPr/>
          <p:nvPr/>
        </p:nvCxnSpPr>
        <p:spPr>
          <a:xfrm flipH="1" rot="10800000">
            <a:off x="806666" y="1696494"/>
            <a:ext cx="3785700" cy="8400"/>
          </a:xfrm>
          <a:prstGeom prst="straightConnector1">
            <a:avLst/>
          </a:prstGeom>
          <a:noFill/>
          <a:ln cap="flat" cmpd="sng" w="19050">
            <a:solidFill>
              <a:srgbClr val="FFFFFF"/>
            </a:solidFill>
            <a:prstDash val="solid"/>
            <a:round/>
            <a:headEnd len="med" w="med" type="none"/>
            <a:tailEnd len="med" w="med" type="none"/>
          </a:ln>
        </p:spPr>
      </p:cxnSp>
      <p:cxnSp>
        <p:nvCxnSpPr>
          <p:cNvPr id="184" name="Google Shape;184;p17"/>
          <p:cNvCxnSpPr/>
          <p:nvPr/>
        </p:nvCxnSpPr>
        <p:spPr>
          <a:xfrm flipH="1" rot="10800000">
            <a:off x="865800" y="1975194"/>
            <a:ext cx="3785700" cy="8400"/>
          </a:xfrm>
          <a:prstGeom prst="straightConnector1">
            <a:avLst/>
          </a:prstGeom>
          <a:noFill/>
          <a:ln cap="flat" cmpd="sng" w="19050">
            <a:solidFill>
              <a:srgbClr val="FFFFFF"/>
            </a:solidFill>
            <a:prstDash val="solid"/>
            <a:round/>
            <a:headEnd len="med" w="med" type="none"/>
            <a:tailEnd len="med" w="med" type="none"/>
          </a:ln>
        </p:spPr>
      </p:cxnSp>
      <p:cxnSp>
        <p:nvCxnSpPr>
          <p:cNvPr id="185" name="Google Shape;185;p17"/>
          <p:cNvCxnSpPr/>
          <p:nvPr/>
        </p:nvCxnSpPr>
        <p:spPr>
          <a:xfrm flipH="1" rot="10800000">
            <a:off x="865791" y="2245256"/>
            <a:ext cx="3785700" cy="8400"/>
          </a:xfrm>
          <a:prstGeom prst="straightConnector1">
            <a:avLst/>
          </a:prstGeom>
          <a:noFill/>
          <a:ln cap="flat" cmpd="sng" w="19050">
            <a:solidFill>
              <a:srgbClr val="FFFFFF"/>
            </a:solidFill>
            <a:prstDash val="solid"/>
            <a:round/>
            <a:headEnd len="med" w="med" type="none"/>
            <a:tailEnd len="med" w="med" type="none"/>
          </a:ln>
        </p:spPr>
      </p:cxnSp>
      <p:sp>
        <p:nvSpPr>
          <p:cNvPr id="186" name="Google Shape;186;p17"/>
          <p:cNvSpPr txBox="1"/>
          <p:nvPr/>
        </p:nvSpPr>
        <p:spPr>
          <a:xfrm>
            <a:off x="299100" y="5510475"/>
            <a:ext cx="4894500" cy="519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Types of candidal vulvovaginitis</a:t>
            </a:r>
            <a:endParaRPr b="1" sz="2000">
              <a:solidFill>
                <a:srgbClr val="4F2F4F"/>
              </a:solidFill>
              <a:latin typeface="Cabin"/>
              <a:ea typeface="Cabin"/>
              <a:cs typeface="Cabin"/>
              <a:sym typeface="Cabin"/>
            </a:endParaRPr>
          </a:p>
        </p:txBody>
      </p:sp>
      <p:sp>
        <p:nvSpPr>
          <p:cNvPr id="187" name="Google Shape;187;p17"/>
          <p:cNvSpPr/>
          <p:nvPr/>
        </p:nvSpPr>
        <p:spPr>
          <a:xfrm flipH="1">
            <a:off x="794775" y="6239500"/>
            <a:ext cx="2780100" cy="2849700"/>
          </a:xfrm>
          <a:prstGeom prst="corner">
            <a:avLst>
              <a:gd fmla="val 88529" name="adj1"/>
              <a:gd fmla="val 79515" name="adj2"/>
            </a:avLst>
          </a:prstGeom>
          <a:noFill/>
          <a:ln cap="flat" cmpd="sng" w="9525">
            <a:solidFill>
              <a:srgbClr val="4F2F4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a:off x="3978050" y="6239650"/>
            <a:ext cx="2780100" cy="2849700"/>
          </a:xfrm>
          <a:prstGeom prst="corner">
            <a:avLst>
              <a:gd fmla="val 88529" name="adj1"/>
              <a:gd fmla="val 79515" name="adj2"/>
            </a:avLst>
          </a:prstGeom>
          <a:noFill/>
          <a:ln cap="flat" cmpd="sng" w="9525">
            <a:solidFill>
              <a:srgbClr val="4F2F4F"/>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p:nvPr/>
        </p:nvSpPr>
        <p:spPr>
          <a:xfrm>
            <a:off x="490850" y="6089350"/>
            <a:ext cx="817200" cy="485700"/>
          </a:xfrm>
          <a:prstGeom prst="rect">
            <a:avLst/>
          </a:prstGeom>
          <a:solidFill>
            <a:srgbClr val="C9A4C9">
              <a:alpha val="41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
          <p:cNvSpPr/>
          <p:nvPr/>
        </p:nvSpPr>
        <p:spPr>
          <a:xfrm>
            <a:off x="6244847" y="6089350"/>
            <a:ext cx="817200" cy="485700"/>
          </a:xfrm>
          <a:prstGeom prst="rect">
            <a:avLst/>
          </a:prstGeom>
          <a:solidFill>
            <a:srgbClr val="C9A4C9">
              <a:alpha val="41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txBox="1"/>
          <p:nvPr/>
        </p:nvSpPr>
        <p:spPr>
          <a:xfrm>
            <a:off x="490850" y="6085625"/>
            <a:ext cx="839700" cy="4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4F2F4F"/>
                </a:solidFill>
                <a:latin typeface="Cabin"/>
                <a:ea typeface="Cabin"/>
                <a:cs typeface="Cabin"/>
                <a:sym typeface="Cabin"/>
              </a:rPr>
              <a:t>1</a:t>
            </a:r>
            <a:endParaRPr b="1" sz="2400">
              <a:solidFill>
                <a:srgbClr val="4F2F4F"/>
              </a:solidFill>
              <a:latin typeface="Cabin"/>
              <a:ea typeface="Cabin"/>
              <a:cs typeface="Cabin"/>
              <a:sym typeface="Cabin"/>
            </a:endParaRPr>
          </a:p>
        </p:txBody>
      </p:sp>
      <p:sp>
        <p:nvSpPr>
          <p:cNvPr id="192" name="Google Shape;192;p17"/>
          <p:cNvSpPr txBox="1"/>
          <p:nvPr/>
        </p:nvSpPr>
        <p:spPr>
          <a:xfrm>
            <a:off x="6244850" y="6085625"/>
            <a:ext cx="794100" cy="4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4F2F4F"/>
                </a:solidFill>
                <a:latin typeface="Cabin"/>
                <a:ea typeface="Cabin"/>
                <a:cs typeface="Cabin"/>
                <a:sym typeface="Cabin"/>
              </a:rPr>
              <a:t>2</a:t>
            </a:r>
            <a:endParaRPr b="1" sz="2400">
              <a:solidFill>
                <a:srgbClr val="4F2F4F"/>
              </a:solidFill>
              <a:latin typeface="Cabin"/>
              <a:ea typeface="Cabin"/>
              <a:cs typeface="Cabin"/>
              <a:sym typeface="Cabin"/>
            </a:endParaRPr>
          </a:p>
        </p:txBody>
      </p:sp>
      <p:sp>
        <p:nvSpPr>
          <p:cNvPr id="193" name="Google Shape;193;p17"/>
          <p:cNvSpPr txBox="1"/>
          <p:nvPr/>
        </p:nvSpPr>
        <p:spPr>
          <a:xfrm>
            <a:off x="794750" y="6628450"/>
            <a:ext cx="2780100" cy="190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single episode/less than four episodes in a year.</a:t>
            </a:r>
            <a:endParaRPr b="1" sz="1300">
              <a:solidFill>
                <a:schemeClr val="dk1"/>
              </a:solidFill>
              <a:latin typeface="Cabin"/>
              <a:ea typeface="Cabin"/>
              <a:cs typeface="Cabin"/>
              <a:sym typeface="Cabin"/>
            </a:endParaRPr>
          </a:p>
          <a:p>
            <a:pPr indent="0" lvl="0" marL="0" rtl="0" algn="l">
              <a:spcBef>
                <a:spcPts val="0"/>
              </a:spcBef>
              <a:spcAft>
                <a:spcPts val="0"/>
              </a:spcAft>
              <a:buNone/>
            </a:pPr>
            <a:r>
              <a:t/>
            </a:r>
            <a:endParaRPr b="1" sz="5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mild or moderate symptoms</a:t>
            </a:r>
            <a:endParaRPr b="1" sz="1300">
              <a:solidFill>
                <a:schemeClr val="dk1"/>
              </a:solidFill>
              <a:latin typeface="Cabin"/>
              <a:ea typeface="Cabin"/>
              <a:cs typeface="Cabin"/>
              <a:sym typeface="Cabin"/>
            </a:endParaRPr>
          </a:p>
          <a:p>
            <a:pPr indent="0" lvl="0" marL="0" rtl="0" algn="l">
              <a:spcBef>
                <a:spcPts val="0"/>
              </a:spcBef>
              <a:spcAft>
                <a:spcPts val="0"/>
              </a:spcAft>
              <a:buNone/>
            </a:pPr>
            <a:r>
              <a:t/>
            </a:r>
            <a:endParaRPr b="1" sz="5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caused by the Candida albicans .</a:t>
            </a:r>
            <a:endParaRPr b="1" sz="1300">
              <a:latin typeface="Cabin"/>
              <a:ea typeface="Cabin"/>
              <a:cs typeface="Cabin"/>
              <a:sym typeface="Cabin"/>
            </a:endParaRPr>
          </a:p>
        </p:txBody>
      </p:sp>
      <p:sp>
        <p:nvSpPr>
          <p:cNvPr id="194" name="Google Shape;194;p17"/>
          <p:cNvSpPr txBox="1"/>
          <p:nvPr/>
        </p:nvSpPr>
        <p:spPr>
          <a:xfrm>
            <a:off x="1330550" y="6239500"/>
            <a:ext cx="2244300" cy="4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4F2F4F"/>
                </a:solidFill>
                <a:latin typeface="Cabin"/>
                <a:ea typeface="Cabin"/>
                <a:cs typeface="Cabin"/>
                <a:sym typeface="Cabin"/>
              </a:rPr>
              <a:t>Uncomplicated thrush</a:t>
            </a:r>
            <a:endParaRPr b="1" sz="1600">
              <a:solidFill>
                <a:srgbClr val="4F2F4F"/>
              </a:solidFill>
              <a:latin typeface="Cabin"/>
              <a:ea typeface="Cabin"/>
              <a:cs typeface="Cabin"/>
              <a:sym typeface="Cabin"/>
            </a:endParaRPr>
          </a:p>
        </p:txBody>
      </p:sp>
      <p:sp>
        <p:nvSpPr>
          <p:cNvPr id="195" name="Google Shape;195;p17"/>
          <p:cNvSpPr txBox="1"/>
          <p:nvPr/>
        </p:nvSpPr>
        <p:spPr>
          <a:xfrm>
            <a:off x="3978050" y="6239650"/>
            <a:ext cx="2244300" cy="4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4F2F4F"/>
                </a:solidFill>
                <a:latin typeface="Cabin"/>
                <a:ea typeface="Cabin"/>
                <a:cs typeface="Cabin"/>
                <a:sym typeface="Cabin"/>
              </a:rPr>
              <a:t>Complicated thrush</a:t>
            </a:r>
            <a:endParaRPr b="1" sz="1600">
              <a:solidFill>
                <a:srgbClr val="4F2F4F"/>
              </a:solidFill>
              <a:latin typeface="Cabin"/>
              <a:ea typeface="Cabin"/>
              <a:cs typeface="Cabin"/>
              <a:sym typeface="Cabin"/>
            </a:endParaRPr>
          </a:p>
        </p:txBody>
      </p:sp>
      <p:sp>
        <p:nvSpPr>
          <p:cNvPr id="196" name="Google Shape;196;p17"/>
          <p:cNvSpPr txBox="1"/>
          <p:nvPr/>
        </p:nvSpPr>
        <p:spPr>
          <a:xfrm>
            <a:off x="3872650" y="6886925"/>
            <a:ext cx="3000000" cy="1906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four or more episodes in a year.</a:t>
            </a:r>
            <a:endParaRPr b="1" sz="1300">
              <a:solidFill>
                <a:schemeClr val="dk1"/>
              </a:solidFill>
              <a:latin typeface="Cabin"/>
              <a:ea typeface="Cabin"/>
              <a:cs typeface="Cabin"/>
              <a:sym typeface="Cabin"/>
            </a:endParaRPr>
          </a:p>
          <a:p>
            <a:pPr indent="0" lvl="0" marL="0" rtl="0" algn="l">
              <a:spcBef>
                <a:spcPts val="0"/>
              </a:spcBef>
              <a:spcAft>
                <a:spcPts val="0"/>
              </a:spcAft>
              <a:buNone/>
            </a:pPr>
            <a:r>
              <a:t/>
            </a:r>
            <a:endParaRPr b="1" sz="5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severe symptoms.</a:t>
            </a:r>
            <a:endParaRPr b="1" sz="1300">
              <a:solidFill>
                <a:schemeClr val="dk1"/>
              </a:solidFill>
              <a:latin typeface="Cabin"/>
              <a:ea typeface="Cabin"/>
              <a:cs typeface="Cabin"/>
              <a:sym typeface="Cabin"/>
            </a:endParaRPr>
          </a:p>
          <a:p>
            <a:pPr indent="0" lvl="0" marL="0" rtl="0" algn="l">
              <a:spcBef>
                <a:spcPts val="0"/>
              </a:spcBef>
              <a:spcAft>
                <a:spcPts val="0"/>
              </a:spcAft>
              <a:buNone/>
            </a:pPr>
            <a:r>
              <a:t/>
            </a:r>
            <a:endParaRPr b="1" sz="5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Pregnancy</a:t>
            </a:r>
            <a:endParaRPr b="1" sz="1300">
              <a:solidFill>
                <a:schemeClr val="dk1"/>
              </a:solidFill>
              <a:latin typeface="Cabin"/>
              <a:ea typeface="Cabin"/>
              <a:cs typeface="Cabin"/>
              <a:sym typeface="Cabin"/>
            </a:endParaRPr>
          </a:p>
          <a:p>
            <a:pPr indent="0" lvl="0" marL="0" rtl="0" algn="l">
              <a:spcBef>
                <a:spcPts val="0"/>
              </a:spcBef>
              <a:spcAft>
                <a:spcPts val="0"/>
              </a:spcAft>
              <a:buNone/>
            </a:pPr>
            <a:r>
              <a:t/>
            </a:r>
            <a:endParaRPr b="1" sz="5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poorly controlled diabetes/immune deficiency.</a:t>
            </a:r>
            <a:endParaRPr b="1" sz="1300">
              <a:solidFill>
                <a:schemeClr val="dk1"/>
              </a:solidFill>
              <a:latin typeface="Cabin"/>
              <a:ea typeface="Cabin"/>
              <a:cs typeface="Cabin"/>
              <a:sym typeface="Cabin"/>
            </a:endParaRPr>
          </a:p>
          <a:p>
            <a:pPr indent="0" lvl="0" marL="0" rtl="0" algn="l">
              <a:spcBef>
                <a:spcPts val="0"/>
              </a:spcBef>
              <a:spcAft>
                <a:spcPts val="0"/>
              </a:spcAft>
              <a:buNone/>
            </a:pPr>
            <a:r>
              <a:t/>
            </a:r>
            <a:endParaRPr b="1" sz="5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not caused by the Candida albicans</a:t>
            </a:r>
            <a:endParaRPr b="1" sz="1300">
              <a:latin typeface="Cabin"/>
              <a:ea typeface="Cabin"/>
              <a:cs typeface="Cabin"/>
              <a:sym typeface="Cabi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18"/>
          <p:cNvSpPr/>
          <p:nvPr/>
        </p:nvSpPr>
        <p:spPr>
          <a:xfrm flipH="1" rot="10800000">
            <a:off x="0" y="98646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202" name="Google Shape;202;p18"/>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203" name="Google Shape;203;p18"/>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204" name="Google Shape;204;p18"/>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5</a:t>
            </a:r>
            <a:endParaRPr b="1" sz="1800">
              <a:solidFill>
                <a:srgbClr val="FFFFFF"/>
              </a:solidFill>
              <a:latin typeface="Cabin"/>
              <a:ea typeface="Cabin"/>
              <a:cs typeface="Cabin"/>
              <a:sym typeface="Cabin"/>
            </a:endParaRPr>
          </a:p>
        </p:txBody>
      </p:sp>
      <p:cxnSp>
        <p:nvCxnSpPr>
          <p:cNvPr id="205" name="Google Shape;205;p18"/>
          <p:cNvCxnSpPr/>
          <p:nvPr/>
        </p:nvCxnSpPr>
        <p:spPr>
          <a:xfrm>
            <a:off x="1145552" y="659314"/>
            <a:ext cx="5298300" cy="0"/>
          </a:xfrm>
          <a:prstGeom prst="straightConnector1">
            <a:avLst/>
          </a:prstGeom>
          <a:noFill/>
          <a:ln cap="flat" cmpd="sng" w="28575">
            <a:solidFill>
              <a:srgbClr val="4F2F4F"/>
            </a:solidFill>
            <a:prstDash val="solid"/>
            <a:round/>
            <a:headEnd len="med" w="med" type="oval"/>
            <a:tailEnd len="med" w="med" type="oval"/>
          </a:ln>
        </p:spPr>
      </p:cxnSp>
      <p:sp>
        <p:nvSpPr>
          <p:cNvPr id="206" name="Google Shape;206;p18"/>
          <p:cNvSpPr txBox="1"/>
          <p:nvPr/>
        </p:nvSpPr>
        <p:spPr>
          <a:xfrm>
            <a:off x="1245723" y="728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Candidal Vulvovaginitis</a:t>
            </a:r>
            <a:endParaRPr b="1" sz="3000">
              <a:solidFill>
                <a:srgbClr val="4F2F4F"/>
              </a:solidFill>
              <a:latin typeface="Cabin"/>
              <a:ea typeface="Cabin"/>
              <a:cs typeface="Cabin"/>
              <a:sym typeface="Cabin"/>
            </a:endParaRPr>
          </a:p>
        </p:txBody>
      </p:sp>
      <p:sp>
        <p:nvSpPr>
          <p:cNvPr id="207" name="Google Shape;207;p18"/>
          <p:cNvSpPr txBox="1"/>
          <p:nvPr/>
        </p:nvSpPr>
        <p:spPr>
          <a:xfrm>
            <a:off x="75" y="9856875"/>
            <a:ext cx="7589400" cy="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sz="800">
              <a:latin typeface="Cabin"/>
              <a:ea typeface="Cabin"/>
              <a:cs typeface="Cabin"/>
              <a:sym typeface="Cabin"/>
            </a:endParaRPr>
          </a:p>
        </p:txBody>
      </p:sp>
      <p:sp>
        <p:nvSpPr>
          <p:cNvPr id="208" name="Google Shape;208;p18"/>
          <p:cNvSpPr txBox="1"/>
          <p:nvPr/>
        </p:nvSpPr>
        <p:spPr>
          <a:xfrm>
            <a:off x="299100" y="916300"/>
            <a:ext cx="4894500" cy="519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Diagnosis and Treatment </a:t>
            </a:r>
            <a:endParaRPr b="1" sz="2000">
              <a:solidFill>
                <a:srgbClr val="4F2F4F"/>
              </a:solidFill>
              <a:latin typeface="Cabin"/>
              <a:ea typeface="Cabin"/>
              <a:cs typeface="Cabin"/>
              <a:sym typeface="Cabin"/>
            </a:endParaRPr>
          </a:p>
        </p:txBody>
      </p:sp>
      <p:graphicFrame>
        <p:nvGraphicFramePr>
          <p:cNvPr id="209" name="Google Shape;209;p18"/>
          <p:cNvGraphicFramePr/>
          <p:nvPr/>
        </p:nvGraphicFramePr>
        <p:xfrm>
          <a:off x="299163" y="1607913"/>
          <a:ext cx="3000000" cy="3000000"/>
        </p:xfrm>
        <a:graphic>
          <a:graphicData uri="http://schemas.openxmlformats.org/drawingml/2006/table">
            <a:tbl>
              <a:tblPr>
                <a:noFill/>
                <a:tableStyleId>{2114A24C-320A-4E3C-838E-C12A3AC4BAA5}</a:tableStyleId>
              </a:tblPr>
              <a:tblGrid>
                <a:gridCol w="6991200"/>
              </a:tblGrid>
              <a:tr h="396200">
                <a:tc>
                  <a:txBody>
                    <a:bodyPr/>
                    <a:lstStyle/>
                    <a:p>
                      <a:pPr indent="0" lvl="0" marL="0" rtl="0" algn="ctr">
                        <a:spcBef>
                          <a:spcPts val="0"/>
                        </a:spcBef>
                        <a:spcAft>
                          <a:spcPts val="0"/>
                        </a:spcAft>
                        <a:buNone/>
                      </a:pPr>
                      <a:r>
                        <a:rPr b="1" lang="en-GB" sz="2000">
                          <a:solidFill>
                            <a:srgbClr val="FFFFFF"/>
                          </a:solidFill>
                          <a:latin typeface="Cabin"/>
                          <a:ea typeface="Cabin"/>
                          <a:cs typeface="Cabin"/>
                          <a:sym typeface="Cabin"/>
                        </a:rPr>
                        <a:t>Diagnosis</a:t>
                      </a:r>
                      <a:endParaRPr>
                        <a:solidFill>
                          <a:srgbClr val="FFFFFF"/>
                        </a:solidFill>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r>
              <a:tr h="381000">
                <a:tc>
                  <a:txBody>
                    <a:bodyPr/>
                    <a:lstStyle/>
                    <a:p>
                      <a:pPr indent="-304800" lvl="0" marL="457200" rtl="0" algn="l">
                        <a:spcBef>
                          <a:spcPts val="0"/>
                        </a:spcBef>
                        <a:spcAft>
                          <a:spcPts val="0"/>
                        </a:spcAft>
                        <a:buSzPts val="1200"/>
                        <a:buFont typeface="Cabin"/>
                        <a:buChar char="●"/>
                      </a:pPr>
                      <a:r>
                        <a:rPr lang="en-GB" sz="1200">
                          <a:latin typeface="Cabin"/>
                          <a:ea typeface="Cabin"/>
                          <a:cs typeface="Cabin"/>
                          <a:sym typeface="Cabin"/>
                        </a:rPr>
                        <a:t>History &amp; symptoms</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physical and pelvic exam </a:t>
                      </a:r>
                      <a:endParaRPr sz="1200">
                        <a:latin typeface="Cabin"/>
                        <a:ea typeface="Cabin"/>
                        <a:cs typeface="Cabin"/>
                        <a:sym typeface="Cabin"/>
                      </a:endParaRPr>
                    </a:p>
                    <a:p>
                      <a:pPr indent="-304800" lvl="0" marL="457200" rtl="0" algn="l">
                        <a:spcBef>
                          <a:spcPts val="0"/>
                        </a:spcBef>
                        <a:spcAft>
                          <a:spcPts val="0"/>
                        </a:spcAft>
                        <a:buClr>
                          <a:srgbClr val="38761D"/>
                        </a:buClr>
                        <a:buSzPts val="1200"/>
                        <a:buFont typeface="Cabin"/>
                        <a:buChar char="●"/>
                      </a:pPr>
                      <a:r>
                        <a:rPr lang="en-GB" sz="1200">
                          <a:solidFill>
                            <a:srgbClr val="38761D"/>
                          </a:solidFill>
                          <a:latin typeface="Cabin"/>
                          <a:ea typeface="Cabin"/>
                          <a:cs typeface="Cabin"/>
                          <a:sym typeface="Cabin"/>
                        </a:rPr>
                        <a:t>Gram stain </a:t>
                      </a:r>
                      <a:endParaRPr sz="1200">
                        <a:solidFill>
                          <a:srgbClr val="38761D"/>
                        </a:solidFill>
                        <a:latin typeface="Cabin"/>
                        <a:ea typeface="Cabin"/>
                        <a:cs typeface="Cabin"/>
                        <a:sym typeface="Cabin"/>
                      </a:endParaRPr>
                    </a:p>
                    <a:p>
                      <a:pPr indent="-304800" lvl="0" marL="457200" rtl="0" algn="l">
                        <a:spcBef>
                          <a:spcPts val="0"/>
                        </a:spcBef>
                        <a:spcAft>
                          <a:spcPts val="0"/>
                        </a:spcAft>
                        <a:buClr>
                          <a:srgbClr val="38761D"/>
                        </a:buClr>
                        <a:buSzPts val="1200"/>
                        <a:buFont typeface="Cabin"/>
                        <a:buChar char="●"/>
                      </a:pPr>
                      <a:r>
                        <a:rPr lang="en-GB" sz="1200">
                          <a:solidFill>
                            <a:srgbClr val="38761D"/>
                          </a:solidFill>
                          <a:latin typeface="Cabin"/>
                          <a:ea typeface="Cabin"/>
                          <a:cs typeface="Cabin"/>
                          <a:sym typeface="Cabin"/>
                        </a:rPr>
                        <a:t>Wet mount </a:t>
                      </a:r>
                      <a:endParaRPr sz="1200">
                        <a:solidFill>
                          <a:srgbClr val="38761D"/>
                        </a:solidFill>
                        <a:latin typeface="Cabin"/>
                        <a:ea typeface="Cabin"/>
                        <a:cs typeface="Cabin"/>
                        <a:sym typeface="Cabin"/>
                      </a:endParaRPr>
                    </a:p>
                    <a:p>
                      <a:pPr indent="-304800" lvl="0" marL="457200" rtl="0" algn="l">
                        <a:spcBef>
                          <a:spcPts val="0"/>
                        </a:spcBef>
                        <a:spcAft>
                          <a:spcPts val="0"/>
                        </a:spcAft>
                        <a:buClr>
                          <a:srgbClr val="38761D"/>
                        </a:buClr>
                        <a:buSzPts val="1200"/>
                        <a:buFont typeface="Cabin"/>
                        <a:buChar char="●"/>
                      </a:pPr>
                      <a:r>
                        <a:rPr lang="en-GB" sz="1200">
                          <a:solidFill>
                            <a:srgbClr val="38761D"/>
                          </a:solidFill>
                          <a:latin typeface="Cabin"/>
                          <a:ea typeface="Cabin"/>
                          <a:cs typeface="Cabin"/>
                          <a:sym typeface="Cabin"/>
                        </a:rPr>
                        <a:t>Culture</a:t>
                      </a:r>
                      <a:endParaRPr sz="1200">
                        <a:solidFill>
                          <a:srgbClr val="38761D"/>
                        </a:solidFill>
                        <a:latin typeface="Cabin"/>
                        <a:ea typeface="Cabin"/>
                        <a:cs typeface="Cabin"/>
                        <a:sym typeface="Cabin"/>
                      </a:endParaRPr>
                    </a:p>
                    <a:p>
                      <a:pPr indent="-304800" lvl="0" marL="457200" rtl="0" algn="l">
                        <a:spcBef>
                          <a:spcPts val="0"/>
                        </a:spcBef>
                        <a:spcAft>
                          <a:spcPts val="0"/>
                        </a:spcAft>
                        <a:buClr>
                          <a:srgbClr val="38761D"/>
                        </a:buClr>
                        <a:buSzPts val="1200"/>
                        <a:buFont typeface="Cabin"/>
                        <a:buChar char="●"/>
                      </a:pPr>
                      <a:r>
                        <a:rPr lang="en-GB" sz="1200">
                          <a:solidFill>
                            <a:srgbClr val="38761D"/>
                          </a:solidFill>
                          <a:latin typeface="Cabin"/>
                          <a:ea typeface="Cabin"/>
                          <a:cs typeface="Cabin"/>
                          <a:sym typeface="Cabin"/>
                        </a:rPr>
                        <a:t>Direct Microscopy: Budding yeast cells and pseudohyphae</a:t>
                      </a:r>
                      <a:endParaRPr sz="1200">
                        <a:solidFill>
                          <a:srgbClr val="38761D"/>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Candidiasis can be similar to other diseases: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Sexually transmitted diseases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Chlamydia</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Trichomoniasis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Bacterial vaginosis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Gonorrhea</a:t>
                      </a:r>
                      <a:endParaRPr sz="1200">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396200">
                <a:tc>
                  <a:txBody>
                    <a:bodyPr/>
                    <a:lstStyle/>
                    <a:p>
                      <a:pPr indent="0" lvl="0" marL="0" rtl="0" algn="ctr">
                        <a:spcBef>
                          <a:spcPts val="0"/>
                        </a:spcBef>
                        <a:spcAft>
                          <a:spcPts val="0"/>
                        </a:spcAft>
                        <a:buNone/>
                      </a:pPr>
                      <a:r>
                        <a:rPr b="1" lang="en-GB" sz="2000">
                          <a:solidFill>
                            <a:srgbClr val="FFFFFF"/>
                          </a:solidFill>
                          <a:latin typeface="Cabin"/>
                          <a:ea typeface="Cabin"/>
                          <a:cs typeface="Cabin"/>
                          <a:sym typeface="Cabin"/>
                        </a:rPr>
                        <a:t>Treatment</a:t>
                      </a:r>
                      <a:endParaRPr>
                        <a:solidFill>
                          <a:srgbClr val="FFFFFF"/>
                        </a:solidFill>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r>
              <a:tr h="381000">
                <a:tc>
                  <a:txBody>
                    <a:bodyPr/>
                    <a:lstStyle/>
                    <a:p>
                      <a:pPr indent="-304800" lvl="0" marL="457200" rtl="0" algn="l">
                        <a:spcBef>
                          <a:spcPts val="0"/>
                        </a:spcBef>
                        <a:spcAft>
                          <a:spcPts val="0"/>
                        </a:spcAft>
                        <a:buSzPts val="1200"/>
                        <a:buFont typeface="Cabin"/>
                        <a:buChar char="●"/>
                      </a:pPr>
                      <a:r>
                        <a:rPr lang="en-GB" sz="1200">
                          <a:latin typeface="Cabin"/>
                          <a:ea typeface="Cabin"/>
                          <a:cs typeface="Cabin"/>
                          <a:sym typeface="Cabin"/>
                        </a:rPr>
                        <a:t>Butoconazole cream</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Clotrimazole</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1% cream</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vaginal tablet </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Miconazole</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2% cream</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vagina suppository </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b="1" lang="en-GB" sz="1200">
                          <a:latin typeface="Cabin"/>
                          <a:ea typeface="Cabin"/>
                          <a:cs typeface="Cabin"/>
                          <a:sym typeface="Cabin"/>
                        </a:rPr>
                        <a:t>Nystatin</a:t>
                      </a:r>
                      <a:endParaRPr b="1"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vaginal tablet </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Oral Agent:</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b="1" lang="en-GB" sz="1200">
                          <a:solidFill>
                            <a:srgbClr val="CC0000"/>
                          </a:solidFill>
                          <a:latin typeface="Cabin"/>
                          <a:ea typeface="Cabin"/>
                          <a:cs typeface="Cabin"/>
                          <a:sym typeface="Cabin"/>
                        </a:rPr>
                        <a:t>Fluconazole</a:t>
                      </a:r>
                      <a:r>
                        <a:rPr lang="en-GB" sz="1200">
                          <a:latin typeface="Cabin"/>
                          <a:ea typeface="Cabin"/>
                          <a:cs typeface="Cabin"/>
                          <a:sym typeface="Cabin"/>
                        </a:rPr>
                        <a:t> : oral one tablet in single dose</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Short-course topical formulations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single dose and regimens of 1–3 days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effectively treat uncomplicated candidal vulvovaginitis</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Topical azole drugs are more effective than nystatin </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Azole drugs relief of symptoms in 80%–90% of cases.</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Treatment failure</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In up to 20% of cases </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If the symptoms do not clear within 7–14 days</a:t>
                      </a:r>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bl>
          </a:graphicData>
        </a:graphic>
      </p:graphicFrame>
      <p:pic>
        <p:nvPicPr>
          <p:cNvPr id="210" name="Google Shape;210;p18"/>
          <p:cNvPicPr preferRelativeResize="0"/>
          <p:nvPr/>
        </p:nvPicPr>
        <p:blipFill rotWithShape="1">
          <a:blip r:embed="rId4">
            <a:alphaModFix/>
          </a:blip>
          <a:srcRect b="58041" l="73372" r="7184" t="25060"/>
          <a:stretch/>
        </p:blipFill>
        <p:spPr>
          <a:xfrm>
            <a:off x="3969777" y="8639451"/>
            <a:ext cx="1917557" cy="962924"/>
          </a:xfrm>
          <a:prstGeom prst="rect">
            <a:avLst/>
          </a:prstGeom>
          <a:noFill/>
          <a:ln>
            <a:noFill/>
          </a:ln>
        </p:spPr>
      </p:pic>
      <p:pic>
        <p:nvPicPr>
          <p:cNvPr id="211" name="Google Shape;211;p18"/>
          <p:cNvPicPr preferRelativeResize="0"/>
          <p:nvPr/>
        </p:nvPicPr>
        <p:blipFill rotWithShape="1">
          <a:blip r:embed="rId5">
            <a:alphaModFix/>
          </a:blip>
          <a:srcRect b="17085" l="59576" r="9198" t="47444"/>
          <a:stretch/>
        </p:blipFill>
        <p:spPr>
          <a:xfrm>
            <a:off x="1498611" y="8669731"/>
            <a:ext cx="1466941" cy="962908"/>
          </a:xfrm>
          <a:prstGeom prst="rect">
            <a:avLst/>
          </a:prstGeom>
          <a:noFill/>
          <a:ln>
            <a:noFill/>
          </a:ln>
        </p:spPr>
      </p:pic>
      <p:pic>
        <p:nvPicPr>
          <p:cNvPr id="212" name="Google Shape;212;p18"/>
          <p:cNvPicPr preferRelativeResize="0"/>
          <p:nvPr/>
        </p:nvPicPr>
        <p:blipFill>
          <a:blip r:embed="rId6">
            <a:alphaModFix/>
          </a:blip>
          <a:stretch>
            <a:fillRect/>
          </a:stretch>
        </p:blipFill>
        <p:spPr>
          <a:xfrm>
            <a:off x="4478324" y="3791325"/>
            <a:ext cx="375078" cy="375100"/>
          </a:xfrm>
          <a:prstGeom prst="rect">
            <a:avLst/>
          </a:prstGeom>
          <a:noFill/>
          <a:ln>
            <a:noFill/>
          </a:ln>
        </p:spPr>
      </p:pic>
      <p:sp>
        <p:nvSpPr>
          <p:cNvPr id="213" name="Google Shape;213;p18"/>
          <p:cNvSpPr txBox="1"/>
          <p:nvPr/>
        </p:nvSpPr>
        <p:spPr>
          <a:xfrm>
            <a:off x="1784224" y="9564300"/>
            <a:ext cx="1103700" cy="1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Cabin"/>
                <a:ea typeface="Cabin"/>
                <a:cs typeface="Cabin"/>
                <a:sym typeface="Cabin"/>
              </a:rPr>
              <a:t>Candida albicans</a:t>
            </a:r>
            <a:endParaRPr sz="900">
              <a:latin typeface="Cabin"/>
              <a:ea typeface="Cabin"/>
              <a:cs typeface="Cabin"/>
              <a:sym typeface="Cabin"/>
            </a:endParaRPr>
          </a:p>
        </p:txBody>
      </p:sp>
      <p:sp>
        <p:nvSpPr>
          <p:cNvPr id="214" name="Google Shape;214;p18"/>
          <p:cNvSpPr txBox="1"/>
          <p:nvPr/>
        </p:nvSpPr>
        <p:spPr>
          <a:xfrm>
            <a:off x="934925" y="9820025"/>
            <a:ext cx="6054000" cy="8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a:t>Part 2</a:t>
            </a:r>
            <a:endParaRPr sz="600"/>
          </a:p>
          <a:p>
            <a:pPr indent="0" lvl="0" marL="0" rtl="0" algn="l">
              <a:spcBef>
                <a:spcPts val="0"/>
              </a:spcBef>
              <a:spcAft>
                <a:spcPts val="0"/>
              </a:spcAft>
              <a:buNone/>
            </a:pPr>
            <a:r>
              <a:rPr lang="en-GB" sz="600"/>
              <a:t>Today is the 18th of April 2020, the number of COVID-19 cases is still growing fast, even in our country the number reached 8,274 patients. I really </a:t>
            </a:r>
            <a:r>
              <a:rPr lang="en-GB" sz="600"/>
              <a:t>hope</a:t>
            </a:r>
            <a:r>
              <a:rPr lang="en-GB" sz="600"/>
              <a:t> this ends soon and people can go back to their normal lives. I have finished 7 tv series and 11 videogames, soon I will run out of content to entertain me during this pandemic, god I miss my friends, I’m starting to even forget their names, what about their faces you ask? Long forgotten, I don’t think I’ll recognize any of them if I saw them on the streets, that is if I </a:t>
            </a:r>
            <a:r>
              <a:rPr lang="en-GB" sz="600"/>
              <a:t>ever</a:t>
            </a:r>
            <a:r>
              <a:rPr lang="en-GB" sz="600"/>
              <a:t> get another chance to see them. What am I saying? I don’t even know, the lack of human interaction is driving me insane, writing these notes for no one to read is the only thing keeping me sane, barely that is. </a:t>
            </a:r>
            <a:endParaRPr sz="600"/>
          </a:p>
          <a:p>
            <a:pPr indent="0" lvl="0" marL="0" rtl="0" algn="l">
              <a:spcBef>
                <a:spcPts val="0"/>
              </a:spcBef>
              <a:spcAft>
                <a:spcPts val="0"/>
              </a:spcAft>
              <a:buNone/>
            </a:pPr>
            <a:r>
              <a:rPr lang="en-GB" sz="600"/>
              <a:t>Don’t mind this, it’s just the gibberish of a dying man, slowly losing his sanity.				-A Worried Man.</a:t>
            </a:r>
            <a:endParaRPr sz="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Google Shape;219;p19"/>
          <p:cNvPicPr preferRelativeResize="0"/>
          <p:nvPr/>
        </p:nvPicPr>
        <p:blipFill>
          <a:blip r:embed="rId3">
            <a:alphaModFix/>
          </a:blip>
          <a:stretch>
            <a:fillRect/>
          </a:stretch>
        </p:blipFill>
        <p:spPr>
          <a:xfrm>
            <a:off x="5050475" y="851150"/>
            <a:ext cx="2168901" cy="1236926"/>
          </a:xfrm>
          <a:prstGeom prst="rect">
            <a:avLst/>
          </a:prstGeom>
          <a:noFill/>
          <a:ln>
            <a:noFill/>
          </a:ln>
        </p:spPr>
      </p:pic>
      <p:sp>
        <p:nvSpPr>
          <p:cNvPr id="220" name="Google Shape;220;p19"/>
          <p:cNvSpPr/>
          <p:nvPr/>
        </p:nvSpPr>
        <p:spPr>
          <a:xfrm flipH="1" rot="10800000">
            <a:off x="0" y="98646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221" name="Google Shape;221;p19"/>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222" name="Google Shape;222;p19"/>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223" name="Google Shape;223;p19"/>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6</a:t>
            </a:r>
            <a:endParaRPr b="1" sz="1800">
              <a:solidFill>
                <a:srgbClr val="FFFFFF"/>
              </a:solidFill>
              <a:latin typeface="Cabin"/>
              <a:ea typeface="Cabin"/>
              <a:cs typeface="Cabin"/>
              <a:sym typeface="Cabin"/>
            </a:endParaRPr>
          </a:p>
        </p:txBody>
      </p:sp>
      <p:cxnSp>
        <p:nvCxnSpPr>
          <p:cNvPr id="224" name="Google Shape;224;p19"/>
          <p:cNvCxnSpPr/>
          <p:nvPr/>
        </p:nvCxnSpPr>
        <p:spPr>
          <a:xfrm>
            <a:off x="1145552" y="659314"/>
            <a:ext cx="5298300" cy="0"/>
          </a:xfrm>
          <a:prstGeom prst="straightConnector1">
            <a:avLst/>
          </a:prstGeom>
          <a:noFill/>
          <a:ln cap="flat" cmpd="sng" w="28575">
            <a:solidFill>
              <a:srgbClr val="4F2F4F"/>
            </a:solidFill>
            <a:prstDash val="solid"/>
            <a:round/>
            <a:headEnd len="med" w="med" type="oval"/>
            <a:tailEnd len="med" w="med" type="oval"/>
          </a:ln>
        </p:spPr>
      </p:cxnSp>
      <p:sp>
        <p:nvSpPr>
          <p:cNvPr id="225" name="Google Shape;225;p19"/>
          <p:cNvSpPr txBox="1"/>
          <p:nvPr/>
        </p:nvSpPr>
        <p:spPr>
          <a:xfrm>
            <a:off x="1245723" y="728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Trichomoniasis</a:t>
            </a:r>
            <a:endParaRPr b="1" sz="3000">
              <a:solidFill>
                <a:srgbClr val="4F2F4F"/>
              </a:solidFill>
              <a:latin typeface="Cabin"/>
              <a:ea typeface="Cabin"/>
              <a:cs typeface="Cabin"/>
              <a:sym typeface="Cabin"/>
            </a:endParaRPr>
          </a:p>
        </p:txBody>
      </p:sp>
      <p:sp>
        <p:nvSpPr>
          <p:cNvPr id="226" name="Google Shape;226;p19"/>
          <p:cNvSpPr txBox="1"/>
          <p:nvPr/>
        </p:nvSpPr>
        <p:spPr>
          <a:xfrm>
            <a:off x="75" y="9856875"/>
            <a:ext cx="7589400" cy="8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b="1" sz="800">
              <a:latin typeface="Cabin"/>
              <a:ea typeface="Cabin"/>
              <a:cs typeface="Cabin"/>
              <a:sym typeface="Cabin"/>
            </a:endParaRPr>
          </a:p>
          <a:p>
            <a:pPr indent="0" lvl="0" marL="0" rtl="0" algn="l">
              <a:spcBef>
                <a:spcPts val="0"/>
              </a:spcBef>
              <a:spcAft>
                <a:spcPts val="0"/>
              </a:spcAft>
              <a:buNone/>
            </a:pPr>
            <a:r>
              <a:rPr lang="en-GB" sz="900">
                <a:solidFill>
                  <a:srgbClr val="38761D"/>
                </a:solidFill>
                <a:highlight>
                  <a:srgbClr val="FFFFFF"/>
                </a:highlight>
                <a:latin typeface="Cabin"/>
                <a:ea typeface="Cabin"/>
                <a:cs typeface="Cabin"/>
                <a:sym typeface="Cabin"/>
              </a:rPr>
              <a:t>1-placing the specimen of vaginal discharge on a glass slide and mixing with a salt solution to see the motility of the parasite.</a:t>
            </a:r>
            <a:r>
              <a:rPr lang="en-GB" sz="900">
                <a:solidFill>
                  <a:srgbClr val="38761D"/>
                </a:solidFill>
                <a:latin typeface="Cabin"/>
                <a:ea typeface="Cabin"/>
                <a:cs typeface="Cabin"/>
                <a:sym typeface="Cabin"/>
              </a:rPr>
              <a:t> I</a:t>
            </a:r>
            <a:r>
              <a:rPr lang="en-GB" sz="900">
                <a:solidFill>
                  <a:srgbClr val="38761D"/>
                </a:solidFill>
                <a:latin typeface="Cabin"/>
                <a:ea typeface="Cabin"/>
                <a:cs typeface="Cabin"/>
                <a:sym typeface="Cabin"/>
              </a:rPr>
              <a:t>t should be done </a:t>
            </a:r>
            <a:r>
              <a:rPr lang="en-GB" sz="900">
                <a:solidFill>
                  <a:srgbClr val="38761D"/>
                </a:solidFill>
                <a:latin typeface="Cabin"/>
                <a:ea typeface="Cabin"/>
                <a:cs typeface="Cabin"/>
                <a:sym typeface="Cabin"/>
              </a:rPr>
              <a:t>immediately or you will lose the motility </a:t>
            </a:r>
            <a:r>
              <a:rPr lang="en-GB" sz="900">
                <a:solidFill>
                  <a:srgbClr val="38761D"/>
                </a:solidFill>
                <a:latin typeface="Cabin"/>
                <a:ea typeface="Cabin"/>
                <a:cs typeface="Cabin"/>
                <a:sym typeface="Cabin"/>
              </a:rPr>
              <a:t> </a:t>
            </a:r>
            <a:endParaRPr sz="900">
              <a:solidFill>
                <a:srgbClr val="38761D"/>
              </a:solidFill>
              <a:latin typeface="Cabin"/>
              <a:ea typeface="Cabin"/>
              <a:cs typeface="Cabin"/>
              <a:sym typeface="Cabin"/>
            </a:endParaRPr>
          </a:p>
          <a:p>
            <a:pPr indent="0" lvl="0" marL="0" rtl="0" algn="l">
              <a:spcBef>
                <a:spcPts val="0"/>
              </a:spcBef>
              <a:spcAft>
                <a:spcPts val="0"/>
              </a:spcAft>
              <a:buNone/>
            </a:pPr>
            <a:r>
              <a:rPr lang="en-GB" sz="900">
                <a:solidFill>
                  <a:srgbClr val="38761D"/>
                </a:solidFill>
                <a:latin typeface="Cabin"/>
                <a:ea typeface="Cabin"/>
                <a:cs typeface="Cabin"/>
                <a:sym typeface="Cabin"/>
              </a:rPr>
              <a:t>2- culture is the gold standard for diagnosis but we </a:t>
            </a:r>
            <a:r>
              <a:rPr lang="en-GB" sz="900">
                <a:solidFill>
                  <a:srgbClr val="38761D"/>
                </a:solidFill>
                <a:latin typeface="Cabin"/>
                <a:ea typeface="Cabin"/>
                <a:cs typeface="Cabin"/>
                <a:sym typeface="Cabin"/>
              </a:rPr>
              <a:t>don't</a:t>
            </a:r>
            <a:r>
              <a:rPr lang="en-GB" sz="900">
                <a:solidFill>
                  <a:srgbClr val="38761D"/>
                </a:solidFill>
                <a:latin typeface="Cabin"/>
                <a:ea typeface="Cabin"/>
                <a:cs typeface="Cabin"/>
                <a:sym typeface="Cabin"/>
              </a:rPr>
              <a:t> usually do it because it takes time and clinical diagnosis and wet mount are more than enough</a:t>
            </a:r>
            <a:endParaRPr sz="900">
              <a:solidFill>
                <a:srgbClr val="38761D"/>
              </a:solidFill>
              <a:latin typeface="Cabin"/>
              <a:ea typeface="Cabin"/>
              <a:cs typeface="Cabin"/>
              <a:sym typeface="Cabin"/>
            </a:endParaRPr>
          </a:p>
        </p:txBody>
      </p:sp>
      <p:sp>
        <p:nvSpPr>
          <p:cNvPr id="227" name="Google Shape;227;p19"/>
          <p:cNvSpPr txBox="1"/>
          <p:nvPr/>
        </p:nvSpPr>
        <p:spPr>
          <a:xfrm>
            <a:off x="299100" y="933795"/>
            <a:ext cx="7446600" cy="1616400"/>
          </a:xfrm>
          <a:prstGeom prst="rect">
            <a:avLst/>
          </a:prstGeom>
          <a:noFill/>
          <a:ln>
            <a:noFill/>
          </a:ln>
        </p:spPr>
        <p:txBody>
          <a:bodyPr anchorCtr="0" anchor="t" bIns="91425" lIns="91425" spcFirstLastPara="1" rIns="91425" wrap="square" tIns="91425">
            <a:noAutofit/>
          </a:bodyPr>
          <a:lstStyle/>
          <a:p>
            <a:pPr indent="-355600" lvl="0" marL="4500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Introduction </a:t>
            </a:r>
            <a:endParaRPr b="1" sz="2000">
              <a:solidFill>
                <a:srgbClr val="4F2F4F"/>
              </a:solidFill>
              <a:latin typeface="Cabin"/>
              <a:ea typeface="Cabin"/>
              <a:cs typeface="Cabin"/>
              <a:sym typeface="Cabin"/>
            </a:endParaRPr>
          </a:p>
          <a:p>
            <a:pPr indent="0" lvl="0" marL="0" rtl="0" algn="l">
              <a:spcBef>
                <a:spcPts val="0"/>
              </a:spcBef>
              <a:spcAft>
                <a:spcPts val="0"/>
              </a:spcAft>
              <a:buNone/>
            </a:pPr>
            <a:r>
              <a:t/>
            </a:r>
            <a:endParaRPr b="1" sz="700">
              <a:solidFill>
                <a:srgbClr val="4F2F4F"/>
              </a:solidFill>
              <a:latin typeface="Cabin"/>
              <a:ea typeface="Cabin"/>
              <a:cs typeface="Cabin"/>
              <a:sym typeface="Cabin"/>
            </a:endParaRPr>
          </a:p>
          <a:p>
            <a:pPr indent="-311150" lvl="0" marL="809999" rtl="0" algn="l">
              <a:spcBef>
                <a:spcPts val="0"/>
              </a:spcBef>
              <a:spcAft>
                <a:spcPts val="0"/>
              </a:spcAft>
              <a:buSzPts val="1300"/>
              <a:buFont typeface="Cabin"/>
              <a:buChar char="●"/>
            </a:pPr>
            <a:r>
              <a:rPr lang="en-GB" sz="1300">
                <a:latin typeface="Cabin"/>
                <a:ea typeface="Cabin"/>
                <a:cs typeface="Cabin"/>
                <a:sym typeface="Cabin"/>
              </a:rPr>
              <a:t>sexually-transmitted infection</a:t>
            </a:r>
            <a:endParaRPr sz="1300">
              <a:latin typeface="Cabin"/>
              <a:ea typeface="Cabin"/>
              <a:cs typeface="Cabin"/>
              <a:sym typeface="Cabin"/>
            </a:endParaRPr>
          </a:p>
          <a:p>
            <a:pPr indent="-311150" lvl="0" marL="809999" rtl="0" algn="l">
              <a:spcBef>
                <a:spcPts val="0"/>
              </a:spcBef>
              <a:spcAft>
                <a:spcPts val="0"/>
              </a:spcAft>
              <a:buClr>
                <a:srgbClr val="999999"/>
              </a:buClr>
              <a:buSzPts val="1300"/>
              <a:buFont typeface="Cabin"/>
              <a:buChar char="●"/>
            </a:pPr>
            <a:r>
              <a:rPr b="1" lang="en-GB" sz="1300">
                <a:solidFill>
                  <a:srgbClr val="999999"/>
                </a:solidFill>
                <a:latin typeface="Cabin"/>
                <a:ea typeface="Cabin"/>
                <a:cs typeface="Cabin"/>
                <a:sym typeface="Cabin"/>
              </a:rPr>
              <a:t>Caused by :</a:t>
            </a:r>
            <a:endParaRPr b="1" sz="1300">
              <a:solidFill>
                <a:srgbClr val="999999"/>
              </a:solidFill>
              <a:latin typeface="Cabin"/>
              <a:ea typeface="Cabin"/>
              <a:cs typeface="Cabin"/>
              <a:sym typeface="Cabin"/>
            </a:endParaRPr>
          </a:p>
          <a:p>
            <a:pPr indent="-311149" lvl="1" marL="990000" rtl="0" algn="l">
              <a:spcBef>
                <a:spcPts val="0"/>
              </a:spcBef>
              <a:spcAft>
                <a:spcPts val="0"/>
              </a:spcAft>
              <a:buClr>
                <a:srgbClr val="999999"/>
              </a:buClr>
              <a:buSzPts val="1300"/>
              <a:buFont typeface="Cabin"/>
              <a:buChar char="○"/>
            </a:pPr>
            <a:r>
              <a:rPr lang="en-GB" sz="1300">
                <a:solidFill>
                  <a:srgbClr val="999999"/>
                </a:solidFill>
                <a:latin typeface="Cabin"/>
                <a:ea typeface="Cabin"/>
                <a:cs typeface="Cabin"/>
                <a:sym typeface="Cabin"/>
              </a:rPr>
              <a:t>Trichomonas vaginalis , a flagellated and motile protozoan parasite</a:t>
            </a:r>
            <a:endParaRPr sz="1300">
              <a:solidFill>
                <a:srgbClr val="999999"/>
              </a:solidFill>
              <a:latin typeface="Cabin"/>
              <a:ea typeface="Cabin"/>
              <a:cs typeface="Cabin"/>
              <a:sym typeface="Cabin"/>
            </a:endParaRPr>
          </a:p>
          <a:p>
            <a:pPr indent="-311150" lvl="0" marL="809999" rtl="0" algn="l">
              <a:spcBef>
                <a:spcPts val="0"/>
              </a:spcBef>
              <a:spcAft>
                <a:spcPts val="0"/>
              </a:spcAft>
              <a:buClr>
                <a:srgbClr val="999999"/>
              </a:buClr>
              <a:buSzPts val="1300"/>
              <a:buFont typeface="Cabin"/>
              <a:buChar char="●"/>
            </a:pPr>
            <a:r>
              <a:rPr b="1" lang="en-GB" sz="1300">
                <a:solidFill>
                  <a:srgbClr val="999999"/>
                </a:solidFill>
                <a:latin typeface="Cabin"/>
                <a:ea typeface="Cabin"/>
                <a:cs typeface="Cabin"/>
                <a:sym typeface="Cabin"/>
              </a:rPr>
              <a:t>Transmission: </a:t>
            </a:r>
            <a:endParaRPr b="1" sz="1300">
              <a:solidFill>
                <a:srgbClr val="999999"/>
              </a:solidFill>
              <a:latin typeface="Cabin"/>
              <a:ea typeface="Cabin"/>
              <a:cs typeface="Cabin"/>
              <a:sym typeface="Cabin"/>
            </a:endParaRPr>
          </a:p>
          <a:p>
            <a:pPr indent="-311149" lvl="1" marL="990000" rtl="0" algn="l">
              <a:spcBef>
                <a:spcPts val="0"/>
              </a:spcBef>
              <a:spcAft>
                <a:spcPts val="0"/>
              </a:spcAft>
              <a:buClr>
                <a:srgbClr val="999999"/>
              </a:buClr>
              <a:buSzPts val="1300"/>
              <a:buFont typeface="Cabin"/>
              <a:buChar char="○"/>
            </a:pPr>
            <a:r>
              <a:rPr lang="en-GB" sz="1300">
                <a:solidFill>
                  <a:srgbClr val="999999"/>
                </a:solidFill>
                <a:latin typeface="Cabin"/>
                <a:ea typeface="Cabin"/>
                <a:cs typeface="Cabin"/>
                <a:sym typeface="Cabin"/>
              </a:rPr>
              <a:t>sexual (can’t exist outside human because it can’t form cysts) </a:t>
            </a:r>
            <a:endParaRPr sz="1300">
              <a:solidFill>
                <a:srgbClr val="999999"/>
              </a:solidFill>
              <a:latin typeface="Cabin"/>
              <a:ea typeface="Cabin"/>
              <a:cs typeface="Cabin"/>
              <a:sym typeface="Cabin"/>
            </a:endParaRPr>
          </a:p>
          <a:p>
            <a:pPr indent="0" lvl="0" marL="457200" rtl="0" algn="l">
              <a:spcBef>
                <a:spcPts val="0"/>
              </a:spcBef>
              <a:spcAft>
                <a:spcPts val="0"/>
              </a:spcAft>
              <a:buNone/>
            </a:pPr>
            <a:r>
              <a:t/>
            </a:r>
            <a:endParaRPr sz="1300">
              <a:solidFill>
                <a:srgbClr val="999999"/>
              </a:solidFill>
              <a:latin typeface="Cabin"/>
              <a:ea typeface="Cabin"/>
              <a:cs typeface="Cabin"/>
              <a:sym typeface="Cabin"/>
            </a:endParaRPr>
          </a:p>
        </p:txBody>
      </p:sp>
      <p:sp>
        <p:nvSpPr>
          <p:cNvPr id="228" name="Google Shape;228;p19"/>
          <p:cNvSpPr txBox="1"/>
          <p:nvPr/>
        </p:nvSpPr>
        <p:spPr>
          <a:xfrm>
            <a:off x="299100" y="2593963"/>
            <a:ext cx="3000000" cy="778500"/>
          </a:xfrm>
          <a:prstGeom prst="rect">
            <a:avLst/>
          </a:prstGeom>
          <a:noFill/>
          <a:ln>
            <a:noFill/>
          </a:ln>
        </p:spPr>
        <p:txBody>
          <a:bodyPr anchorCtr="0" anchor="t" bIns="91425" lIns="91425" spcFirstLastPara="1" rIns="91425" wrap="square" tIns="91425">
            <a:noAutofit/>
          </a:bodyPr>
          <a:lstStyle/>
          <a:p>
            <a:pPr indent="-355600" lvl="0" marL="4500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Symptoms </a:t>
            </a:r>
            <a:endParaRPr b="1" sz="2000">
              <a:solidFill>
                <a:srgbClr val="4F2F4F"/>
              </a:solidFill>
              <a:latin typeface="Cabin"/>
              <a:ea typeface="Cabin"/>
              <a:cs typeface="Cabin"/>
              <a:sym typeface="Cabin"/>
            </a:endParaRPr>
          </a:p>
        </p:txBody>
      </p:sp>
      <p:sp>
        <p:nvSpPr>
          <p:cNvPr id="229" name="Google Shape;229;p19"/>
          <p:cNvSpPr txBox="1"/>
          <p:nvPr/>
        </p:nvSpPr>
        <p:spPr>
          <a:xfrm>
            <a:off x="684275" y="2914700"/>
            <a:ext cx="4421100" cy="1674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bin"/>
              <a:buChar char="●"/>
            </a:pPr>
            <a:r>
              <a:rPr lang="en-GB" sz="1300">
                <a:latin typeface="Cabin"/>
                <a:ea typeface="Cabin"/>
                <a:cs typeface="Cabin"/>
                <a:sym typeface="Cabin"/>
              </a:rPr>
              <a:t>Purulent vaginal discharge , </a:t>
            </a:r>
            <a:r>
              <a:rPr b="1" lang="en-GB" sz="1300">
                <a:solidFill>
                  <a:srgbClr val="CC0000"/>
                </a:solidFill>
                <a:latin typeface="Cabin"/>
                <a:ea typeface="Cabin"/>
                <a:cs typeface="Cabin"/>
                <a:sym typeface="Cabin"/>
              </a:rPr>
              <a:t>yellow or greenish in color </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Vulvar irritation (strawberry)</a:t>
            </a:r>
            <a:endParaRPr b="1" sz="1300">
              <a:solidFill>
                <a:srgbClr val="CC0000"/>
              </a:solidFill>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Dysuria</a:t>
            </a:r>
            <a:r>
              <a:rPr lang="en-GB" sz="1300">
                <a:latin typeface="Cabin"/>
                <a:ea typeface="Cabin"/>
                <a:cs typeface="Cabin"/>
                <a:sym typeface="Cabin"/>
              </a:rPr>
              <a:t> </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Dyspareunia </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Abnormal vaginal odor</a:t>
            </a:r>
            <a:endParaRPr sz="1300">
              <a:latin typeface="Cabin"/>
              <a:ea typeface="Cabin"/>
              <a:cs typeface="Cabin"/>
              <a:sym typeface="Cabin"/>
            </a:endParaRPr>
          </a:p>
        </p:txBody>
      </p:sp>
      <p:pic>
        <p:nvPicPr>
          <p:cNvPr id="230" name="Google Shape;230;p19"/>
          <p:cNvPicPr preferRelativeResize="0"/>
          <p:nvPr/>
        </p:nvPicPr>
        <p:blipFill rotWithShape="1">
          <a:blip r:embed="rId4">
            <a:alphaModFix/>
          </a:blip>
          <a:srcRect b="47492" l="78225" r="3434" t="35316"/>
          <a:stretch/>
        </p:blipFill>
        <p:spPr>
          <a:xfrm>
            <a:off x="5353801" y="2811420"/>
            <a:ext cx="1562253" cy="1112300"/>
          </a:xfrm>
          <a:prstGeom prst="rect">
            <a:avLst/>
          </a:prstGeom>
          <a:noFill/>
          <a:ln cap="flat" cmpd="sng" w="19050">
            <a:solidFill>
              <a:srgbClr val="4F2F4F"/>
            </a:solidFill>
            <a:prstDash val="solid"/>
            <a:round/>
            <a:headEnd len="sm" w="sm" type="none"/>
            <a:tailEnd len="sm" w="sm" type="none"/>
          </a:ln>
        </p:spPr>
      </p:pic>
      <p:sp>
        <p:nvSpPr>
          <p:cNvPr id="231" name="Google Shape;231;p19"/>
          <p:cNvSpPr txBox="1"/>
          <p:nvPr/>
        </p:nvSpPr>
        <p:spPr>
          <a:xfrm>
            <a:off x="436000" y="4130250"/>
            <a:ext cx="3000000" cy="519300"/>
          </a:xfrm>
          <a:prstGeom prst="rect">
            <a:avLst/>
          </a:prstGeom>
          <a:noFill/>
          <a:ln>
            <a:noFill/>
          </a:ln>
        </p:spPr>
        <p:txBody>
          <a:bodyPr anchorCtr="0" anchor="t" bIns="91425" lIns="91425" spcFirstLastPara="1" rIns="91425" wrap="square" tIns="91425">
            <a:noAutofit/>
          </a:bodyPr>
          <a:lstStyle/>
          <a:p>
            <a:pPr indent="-355600" lvl="0" marL="4500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Management</a:t>
            </a:r>
            <a:endParaRPr b="1" sz="2000">
              <a:solidFill>
                <a:srgbClr val="4F2F4F"/>
              </a:solidFill>
              <a:latin typeface="Cabin"/>
              <a:ea typeface="Cabin"/>
              <a:cs typeface="Cabin"/>
              <a:sym typeface="Cabin"/>
            </a:endParaRPr>
          </a:p>
        </p:txBody>
      </p:sp>
      <p:sp>
        <p:nvSpPr>
          <p:cNvPr id="232" name="Google Shape;232;p19"/>
          <p:cNvSpPr txBox="1"/>
          <p:nvPr/>
        </p:nvSpPr>
        <p:spPr>
          <a:xfrm rot="-5400000">
            <a:off x="3648283" y="2124093"/>
            <a:ext cx="617700" cy="638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800">
              <a:solidFill>
                <a:srgbClr val="000000"/>
              </a:solidFill>
              <a:latin typeface="Cabin"/>
              <a:ea typeface="Cabin"/>
              <a:cs typeface="Cabin"/>
              <a:sym typeface="Cabin"/>
            </a:endParaRPr>
          </a:p>
        </p:txBody>
      </p:sp>
      <p:sp>
        <p:nvSpPr>
          <p:cNvPr id="233" name="Google Shape;233;p19"/>
          <p:cNvSpPr txBox="1"/>
          <p:nvPr/>
        </p:nvSpPr>
        <p:spPr>
          <a:xfrm>
            <a:off x="436000" y="4888913"/>
            <a:ext cx="6535800" cy="1461900"/>
          </a:xfrm>
          <a:prstGeom prst="rect">
            <a:avLst/>
          </a:prstGeom>
          <a:noFill/>
          <a:ln cap="flat" cmpd="sng" w="9525">
            <a:solidFill>
              <a:srgbClr val="4F2F4F"/>
            </a:solidFill>
            <a:prstDash val="dot"/>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300">
                <a:solidFill>
                  <a:srgbClr val="4F2F4F"/>
                </a:solidFill>
                <a:latin typeface="Cabin"/>
                <a:ea typeface="Cabin"/>
                <a:cs typeface="Cabin"/>
                <a:sym typeface="Cabin"/>
              </a:rPr>
              <a:t>Confirm the diagnosis</a:t>
            </a:r>
            <a:endParaRPr sz="1200">
              <a:solidFill>
                <a:srgbClr val="4F2F4F"/>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Wet preparation</a:t>
            </a:r>
            <a:r>
              <a:rPr baseline="30000" lang="en-GB" sz="1200">
                <a:latin typeface="Cabin"/>
                <a:ea typeface="Cabin"/>
                <a:cs typeface="Cabin"/>
                <a:sym typeface="Cabin"/>
              </a:rPr>
              <a:t>1</a:t>
            </a:r>
            <a:r>
              <a:rPr lang="en-GB" sz="1200">
                <a:latin typeface="Cabin"/>
                <a:ea typeface="Cabin"/>
                <a:cs typeface="Cabin"/>
                <a:sym typeface="Cabin"/>
              </a:rPr>
              <a:t> (miss 30%)</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Culture</a:t>
            </a:r>
            <a:r>
              <a:rPr baseline="30000" lang="en-GB" sz="1200">
                <a:latin typeface="Cabin"/>
                <a:ea typeface="Cabin"/>
                <a:cs typeface="Cabin"/>
                <a:sym typeface="Cabin"/>
              </a:rPr>
              <a:t>2</a:t>
            </a:r>
            <a:r>
              <a:rPr lang="en-GB" sz="1200">
                <a:latin typeface="Cabin"/>
                <a:ea typeface="Cabin"/>
                <a:cs typeface="Cabin"/>
                <a:sym typeface="Cabin"/>
              </a:rPr>
              <a:t> :</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Culture is considered the gold standard for the diagnosis of trichomoniasis. </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Its disadvantages include cost and prolonged time before diagnosis , </a:t>
            </a:r>
            <a:r>
              <a:rPr lang="en-GB" sz="1200">
                <a:solidFill>
                  <a:srgbClr val="38761D"/>
                </a:solidFill>
                <a:latin typeface="Cabin"/>
                <a:ea typeface="Cabin"/>
                <a:cs typeface="Cabin"/>
                <a:sym typeface="Cabin"/>
              </a:rPr>
              <a:t>and it requires a special media</a:t>
            </a:r>
            <a:endParaRPr sz="1200">
              <a:solidFill>
                <a:srgbClr val="38761D"/>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Gram Stain</a:t>
            </a:r>
            <a:endParaRPr sz="1200">
              <a:latin typeface="Cabin"/>
              <a:ea typeface="Cabin"/>
              <a:cs typeface="Cabin"/>
              <a:sym typeface="Cabin"/>
            </a:endParaRPr>
          </a:p>
          <a:p>
            <a:pPr indent="0" lvl="0" marL="0" rtl="0" algn="l">
              <a:lnSpc>
                <a:spcPct val="115000"/>
              </a:lnSpc>
              <a:spcBef>
                <a:spcPts val="0"/>
              </a:spcBef>
              <a:spcAft>
                <a:spcPts val="0"/>
              </a:spcAft>
              <a:buNone/>
            </a:pPr>
            <a:r>
              <a:t/>
            </a:r>
            <a:endParaRPr sz="1300">
              <a:latin typeface="Cabin"/>
              <a:ea typeface="Cabin"/>
              <a:cs typeface="Cabin"/>
              <a:sym typeface="Cabin"/>
            </a:endParaRPr>
          </a:p>
        </p:txBody>
      </p:sp>
      <p:sp>
        <p:nvSpPr>
          <p:cNvPr id="234" name="Google Shape;234;p19"/>
          <p:cNvSpPr txBox="1"/>
          <p:nvPr/>
        </p:nvSpPr>
        <p:spPr>
          <a:xfrm>
            <a:off x="3827275" y="6646875"/>
            <a:ext cx="3240600" cy="1927800"/>
          </a:xfrm>
          <a:prstGeom prst="rect">
            <a:avLst/>
          </a:prstGeom>
          <a:noFill/>
          <a:ln cap="flat" cmpd="sng" w="9525">
            <a:solidFill>
              <a:srgbClr val="4F2F4F"/>
            </a:solidFill>
            <a:prstDash val="dot"/>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300">
                <a:solidFill>
                  <a:srgbClr val="4F2F4F"/>
                </a:solidFill>
                <a:latin typeface="Cabin"/>
                <a:ea typeface="Cabin"/>
                <a:cs typeface="Cabin"/>
                <a:sym typeface="Cabin"/>
              </a:rPr>
              <a:t>Treatment</a:t>
            </a:r>
            <a:endParaRPr b="1" sz="1300">
              <a:solidFill>
                <a:srgbClr val="4F2F4F"/>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Oral metronidazole </a:t>
            </a:r>
            <a:r>
              <a:rPr b="1" lang="en-GB" sz="1300">
                <a:solidFill>
                  <a:srgbClr val="38761D"/>
                </a:solidFill>
                <a:latin typeface="Cabin"/>
                <a:ea typeface="Cabin"/>
                <a:cs typeface="Cabin"/>
                <a:sym typeface="Cabin"/>
              </a:rPr>
              <a:t>(drug of choice)</a:t>
            </a:r>
            <a:endParaRPr b="1" sz="1300">
              <a:solidFill>
                <a:srgbClr val="38761D"/>
              </a:solidFill>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500 mg bid for 7 days </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2 g daily for 3-5 days</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b="1" lang="en-GB" sz="1300">
                <a:latin typeface="Cabin"/>
                <a:ea typeface="Cabin"/>
                <a:cs typeface="Cabin"/>
                <a:sym typeface="Cabin"/>
              </a:rPr>
              <a:t>If Rx failure :</a:t>
            </a:r>
            <a:endParaRPr b="1"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Consultation with experts</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Susceptibility testing</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Higher dose of metronidazole</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Alternative Tinidazole</a:t>
            </a:r>
            <a:endParaRPr sz="1300">
              <a:latin typeface="Cabin"/>
              <a:ea typeface="Cabin"/>
              <a:cs typeface="Cabin"/>
              <a:sym typeface="Cabin"/>
            </a:endParaRPr>
          </a:p>
          <a:p>
            <a:pPr indent="0" lvl="0" marL="457200" rtl="0" algn="l">
              <a:spcBef>
                <a:spcPts val="0"/>
              </a:spcBef>
              <a:spcAft>
                <a:spcPts val="0"/>
              </a:spcAft>
              <a:buNone/>
            </a:pPr>
            <a:r>
              <a:t/>
            </a:r>
            <a:endParaRPr sz="1200">
              <a:latin typeface="Cabin"/>
              <a:ea typeface="Cabin"/>
              <a:cs typeface="Cabin"/>
              <a:sym typeface="Cabin"/>
            </a:endParaRPr>
          </a:p>
          <a:p>
            <a:pPr indent="0" lvl="0" marL="0" rtl="0" algn="l">
              <a:lnSpc>
                <a:spcPct val="115000"/>
              </a:lnSpc>
              <a:spcBef>
                <a:spcPts val="0"/>
              </a:spcBef>
              <a:spcAft>
                <a:spcPts val="0"/>
              </a:spcAft>
              <a:buNone/>
            </a:pPr>
            <a:r>
              <a:t/>
            </a:r>
            <a:endParaRPr sz="1300">
              <a:latin typeface="Cabin"/>
              <a:ea typeface="Cabin"/>
              <a:cs typeface="Cabin"/>
              <a:sym typeface="Cabin"/>
            </a:endParaRPr>
          </a:p>
        </p:txBody>
      </p:sp>
      <p:sp>
        <p:nvSpPr>
          <p:cNvPr id="235" name="Google Shape;235;p19"/>
          <p:cNvSpPr txBox="1"/>
          <p:nvPr/>
        </p:nvSpPr>
        <p:spPr>
          <a:xfrm>
            <a:off x="427900" y="6646888"/>
            <a:ext cx="3240600" cy="1927800"/>
          </a:xfrm>
          <a:prstGeom prst="rect">
            <a:avLst/>
          </a:prstGeom>
          <a:noFill/>
          <a:ln cap="flat" cmpd="sng" w="9525">
            <a:solidFill>
              <a:srgbClr val="4F2F4F"/>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4F2F4F"/>
                </a:solidFill>
                <a:latin typeface="Cabin"/>
                <a:ea typeface="Cabin"/>
                <a:cs typeface="Cabin"/>
                <a:sym typeface="Cabin"/>
              </a:rPr>
              <a:t>Confirm all current sexual partners treated</a:t>
            </a:r>
            <a:endParaRPr sz="1300">
              <a:solidFill>
                <a:srgbClr val="4F2F4F"/>
              </a:solidFill>
              <a:latin typeface="Cabin"/>
              <a:ea typeface="Cabin"/>
              <a:cs typeface="Cabin"/>
              <a:sym typeface="Cabin"/>
            </a:endParaRPr>
          </a:p>
        </p:txBody>
      </p:sp>
      <p:sp>
        <p:nvSpPr>
          <p:cNvPr id="236" name="Google Shape;236;p19"/>
          <p:cNvSpPr/>
          <p:nvPr/>
        </p:nvSpPr>
        <p:spPr>
          <a:xfrm>
            <a:off x="235475" y="4633084"/>
            <a:ext cx="516000" cy="502200"/>
          </a:xfrm>
          <a:prstGeom prst="flowChartConnector">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237" name="Google Shape;237;p19"/>
          <p:cNvSpPr/>
          <p:nvPr/>
        </p:nvSpPr>
        <p:spPr>
          <a:xfrm>
            <a:off x="235475" y="6426959"/>
            <a:ext cx="516000" cy="502200"/>
          </a:xfrm>
          <a:prstGeom prst="flowChartConnector">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2</a:t>
            </a:r>
            <a:endParaRPr b="1" sz="1800">
              <a:solidFill>
                <a:srgbClr val="FFFFFF"/>
              </a:solidFill>
              <a:latin typeface="Cabin"/>
              <a:ea typeface="Cabin"/>
              <a:cs typeface="Cabin"/>
              <a:sym typeface="Cabin"/>
            </a:endParaRPr>
          </a:p>
        </p:txBody>
      </p:sp>
      <p:sp>
        <p:nvSpPr>
          <p:cNvPr id="238" name="Google Shape;238;p19"/>
          <p:cNvSpPr/>
          <p:nvPr/>
        </p:nvSpPr>
        <p:spPr>
          <a:xfrm>
            <a:off x="3731075" y="6426959"/>
            <a:ext cx="516000" cy="502200"/>
          </a:xfrm>
          <a:prstGeom prst="flowChartConnector">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3</a:t>
            </a:r>
            <a:endParaRPr b="1" sz="1800">
              <a:solidFill>
                <a:srgbClr val="FFFFFF"/>
              </a:solidFill>
              <a:latin typeface="Cabin"/>
              <a:ea typeface="Cabin"/>
              <a:cs typeface="Cabin"/>
              <a:sym typeface="Cabin"/>
            </a:endParaRPr>
          </a:p>
        </p:txBody>
      </p:sp>
      <p:pic>
        <p:nvPicPr>
          <p:cNvPr id="239" name="Google Shape;239;p19"/>
          <p:cNvPicPr preferRelativeResize="0"/>
          <p:nvPr/>
        </p:nvPicPr>
        <p:blipFill rotWithShape="1">
          <a:blip r:embed="rId5">
            <a:alphaModFix/>
          </a:blip>
          <a:srcRect b="59828" l="55575" r="15846" t="25732"/>
          <a:stretch/>
        </p:blipFill>
        <p:spPr>
          <a:xfrm>
            <a:off x="2205232" y="8689547"/>
            <a:ext cx="1342198" cy="904681"/>
          </a:xfrm>
          <a:prstGeom prst="rect">
            <a:avLst/>
          </a:prstGeom>
          <a:noFill/>
          <a:ln>
            <a:noFill/>
          </a:ln>
        </p:spPr>
      </p:pic>
      <p:pic>
        <p:nvPicPr>
          <p:cNvPr id="240" name="Google Shape;240;p19"/>
          <p:cNvPicPr preferRelativeResize="0"/>
          <p:nvPr/>
        </p:nvPicPr>
        <p:blipFill rotWithShape="1">
          <a:blip r:embed="rId6">
            <a:alphaModFix/>
          </a:blip>
          <a:srcRect b="26045" l="28361" r="30193" t="46173"/>
          <a:stretch/>
        </p:blipFill>
        <p:spPr>
          <a:xfrm>
            <a:off x="4323525" y="8689550"/>
            <a:ext cx="1342198" cy="904674"/>
          </a:xfrm>
          <a:prstGeom prst="rect">
            <a:avLst/>
          </a:prstGeom>
          <a:noFill/>
          <a:ln>
            <a:noFill/>
          </a:ln>
        </p:spPr>
      </p:pic>
      <p:sp>
        <p:nvSpPr>
          <p:cNvPr id="241" name="Google Shape;241;p19"/>
          <p:cNvSpPr txBox="1"/>
          <p:nvPr/>
        </p:nvSpPr>
        <p:spPr>
          <a:xfrm>
            <a:off x="1923825" y="9508815"/>
            <a:ext cx="1905000" cy="29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The wet mount's fast results</a:t>
            </a:r>
            <a:endParaRPr sz="1000">
              <a:latin typeface="Cabin"/>
              <a:ea typeface="Cabin"/>
              <a:cs typeface="Cabin"/>
              <a:sym typeface="Cabin"/>
            </a:endParaRPr>
          </a:p>
        </p:txBody>
      </p:sp>
      <p:sp>
        <p:nvSpPr>
          <p:cNvPr id="242" name="Google Shape;242;p19"/>
          <p:cNvSpPr txBox="1"/>
          <p:nvPr/>
        </p:nvSpPr>
        <p:spPr>
          <a:xfrm>
            <a:off x="4185225" y="9508825"/>
            <a:ext cx="1480500" cy="40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Cabin"/>
                <a:ea typeface="Cabin"/>
                <a:cs typeface="Cabin"/>
                <a:sym typeface="Cabin"/>
              </a:rPr>
              <a:t>Culture</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0"/>
          <p:cNvSpPr txBox="1"/>
          <p:nvPr/>
        </p:nvSpPr>
        <p:spPr>
          <a:xfrm>
            <a:off x="299100" y="925751"/>
            <a:ext cx="6991200" cy="824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Bacterial Vaginosis</a:t>
            </a:r>
            <a:r>
              <a:rPr b="1" lang="en-GB" sz="2000">
                <a:solidFill>
                  <a:srgbClr val="4F2F4F"/>
                </a:solidFill>
                <a:latin typeface="Cabin"/>
                <a:ea typeface="Cabin"/>
                <a:cs typeface="Cabin"/>
                <a:sym typeface="Cabin"/>
              </a:rPr>
              <a:t>:</a:t>
            </a:r>
            <a:endParaRPr b="1" sz="2000">
              <a:solidFill>
                <a:srgbClr val="4F2F4F"/>
              </a:solidFill>
              <a:latin typeface="Cabin"/>
              <a:ea typeface="Cabin"/>
              <a:cs typeface="Cabin"/>
              <a:sym typeface="Cabin"/>
            </a:endParaRPr>
          </a:p>
          <a:p>
            <a:pPr indent="-190549" lvl="0" marL="557999" rtl="0" algn="l">
              <a:spcBef>
                <a:spcPts val="0"/>
              </a:spcBef>
              <a:spcAft>
                <a:spcPts val="0"/>
              </a:spcAft>
              <a:buSzPts val="1300"/>
              <a:buFont typeface="Cabin"/>
              <a:buChar char="○"/>
            </a:pPr>
            <a:r>
              <a:rPr lang="en-GB" sz="1300">
                <a:latin typeface="Cabin"/>
                <a:ea typeface="Cabin"/>
                <a:cs typeface="Cabin"/>
                <a:sym typeface="Cabin"/>
              </a:rPr>
              <a:t>Bacterial Vaginosis is a </a:t>
            </a:r>
            <a:r>
              <a:rPr b="1" lang="en-GB" sz="1300">
                <a:solidFill>
                  <a:srgbClr val="CC0000"/>
                </a:solidFill>
                <a:latin typeface="Cabin"/>
                <a:ea typeface="Cabin"/>
                <a:cs typeface="Cabin"/>
                <a:sym typeface="Cabin"/>
              </a:rPr>
              <a:t>floral imbalance</a:t>
            </a:r>
            <a:r>
              <a:rPr b="1" baseline="30000" lang="en-GB" sz="1300">
                <a:solidFill>
                  <a:srgbClr val="CC0000"/>
                </a:solidFill>
                <a:latin typeface="Cabin"/>
                <a:ea typeface="Cabin"/>
                <a:cs typeface="Cabin"/>
                <a:sym typeface="Cabin"/>
              </a:rPr>
              <a:t>1</a:t>
            </a:r>
            <a:r>
              <a:rPr b="1" lang="en-GB" sz="1300">
                <a:solidFill>
                  <a:srgbClr val="CC0000"/>
                </a:solidFill>
                <a:latin typeface="Cabin"/>
                <a:ea typeface="Cabin"/>
                <a:cs typeface="Cabin"/>
                <a:sym typeface="Cabin"/>
              </a:rPr>
              <a:t>.</a:t>
            </a:r>
            <a:endParaRPr b="1" sz="1300">
              <a:solidFill>
                <a:srgbClr val="CC0000"/>
              </a:solidFill>
              <a:latin typeface="Cabin"/>
              <a:ea typeface="Cabin"/>
              <a:cs typeface="Cabin"/>
              <a:sym typeface="Cabin"/>
            </a:endParaRPr>
          </a:p>
          <a:p>
            <a:pPr indent="-190549" lvl="0" marL="557999" rtl="0" algn="l">
              <a:spcBef>
                <a:spcPts val="0"/>
              </a:spcBef>
              <a:spcAft>
                <a:spcPts val="0"/>
              </a:spcAft>
              <a:buSzPts val="1300"/>
              <a:buFont typeface="Cabin"/>
              <a:buChar char="○"/>
            </a:pPr>
            <a:r>
              <a:rPr lang="en-GB" sz="1300">
                <a:solidFill>
                  <a:srgbClr val="38761D"/>
                </a:solidFill>
              </a:rPr>
              <a:t>↓ </a:t>
            </a:r>
            <a:r>
              <a:rPr lang="en-GB" sz="1300">
                <a:solidFill>
                  <a:srgbClr val="38761D"/>
                </a:solidFill>
                <a:latin typeface="Cabin"/>
                <a:ea typeface="Cabin"/>
                <a:cs typeface="Cabin"/>
                <a:sym typeface="Cabin"/>
              </a:rPr>
              <a:t>Lactobacillus acidophilus ↑other normal flora</a:t>
            </a:r>
            <a:endParaRPr sz="1300">
              <a:solidFill>
                <a:srgbClr val="38761D"/>
              </a:solidFill>
              <a:latin typeface="Cabin"/>
              <a:ea typeface="Cabin"/>
              <a:cs typeface="Cabin"/>
              <a:sym typeface="Cabin"/>
            </a:endParaRPr>
          </a:p>
          <a:p>
            <a:pPr indent="0" lvl="0" marL="457200" rtl="0" algn="l">
              <a:spcBef>
                <a:spcPts val="0"/>
              </a:spcBef>
              <a:spcAft>
                <a:spcPts val="0"/>
              </a:spcAft>
              <a:buNone/>
            </a:pPr>
            <a:r>
              <a:t/>
            </a:r>
            <a:endParaRPr b="1">
              <a:solidFill>
                <a:srgbClr val="CC0000"/>
              </a:solidFill>
              <a:latin typeface="Cabin"/>
              <a:ea typeface="Cabin"/>
              <a:cs typeface="Cabin"/>
              <a:sym typeface="Cabin"/>
            </a:endParaRPr>
          </a:p>
          <a:p>
            <a:pPr indent="0" lvl="0" marL="0" rtl="0" algn="l">
              <a:spcBef>
                <a:spcPts val="0"/>
              </a:spcBef>
              <a:spcAft>
                <a:spcPts val="0"/>
              </a:spcAft>
              <a:buNone/>
            </a:pPr>
            <a:r>
              <a:t/>
            </a:r>
            <a:endParaRPr sz="1000">
              <a:solidFill>
                <a:srgbClr val="38761D"/>
              </a:solidFill>
            </a:endParaRPr>
          </a:p>
          <a:p>
            <a:pPr indent="0" lvl="0" marL="457200" rtl="0" algn="l">
              <a:spcBef>
                <a:spcPts val="0"/>
              </a:spcBef>
              <a:spcAft>
                <a:spcPts val="0"/>
              </a:spcAft>
              <a:buNone/>
            </a:pPr>
            <a:r>
              <a:t/>
            </a:r>
            <a:endParaRPr b="1">
              <a:solidFill>
                <a:srgbClr val="CC0000"/>
              </a:solidFill>
              <a:latin typeface="Cabin"/>
              <a:ea typeface="Cabin"/>
              <a:cs typeface="Cabin"/>
              <a:sym typeface="Cabin"/>
            </a:endParaRPr>
          </a:p>
        </p:txBody>
      </p:sp>
      <p:sp>
        <p:nvSpPr>
          <p:cNvPr id="248" name="Google Shape;248;p20"/>
          <p:cNvSpPr txBox="1"/>
          <p:nvPr/>
        </p:nvSpPr>
        <p:spPr>
          <a:xfrm>
            <a:off x="299100" y="7505938"/>
            <a:ext cx="6991200" cy="2327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Epidemiology</a:t>
            </a:r>
            <a:endParaRPr b="1" sz="2000">
              <a:solidFill>
                <a:srgbClr val="4F2F4F"/>
              </a:solidFill>
              <a:latin typeface="Cabin"/>
              <a:ea typeface="Cabin"/>
              <a:cs typeface="Cabin"/>
              <a:sym typeface="Cabin"/>
            </a:endParaRPr>
          </a:p>
          <a:p>
            <a:pPr indent="-304800" lvl="1" marL="9144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Bacterial Vaginosis is the most common vaginal infection in women of childbearing age-29% </a:t>
            </a:r>
            <a:endParaRPr b="1" sz="1200">
              <a:solidFill>
                <a:srgbClr val="CC0000"/>
              </a:solidFill>
              <a:latin typeface="Cabin"/>
              <a:ea typeface="Cabin"/>
              <a:cs typeface="Cabin"/>
              <a:sym typeface="Cabin"/>
            </a:endParaRPr>
          </a:p>
          <a:p>
            <a:pPr indent="-304800" lvl="1" marL="914400" rtl="0" algn="l">
              <a:spcBef>
                <a:spcPts val="0"/>
              </a:spcBef>
              <a:spcAft>
                <a:spcPts val="0"/>
              </a:spcAft>
              <a:buSzPts val="1200"/>
              <a:buFont typeface="Cabin"/>
              <a:buChar char="○"/>
            </a:pPr>
            <a:r>
              <a:rPr b="1" lang="en-GB" sz="1200">
                <a:latin typeface="Cabin"/>
                <a:ea typeface="Cabin"/>
                <a:cs typeface="Cabin"/>
                <a:sym typeface="Cabin"/>
              </a:rPr>
              <a:t>Risk factors</a:t>
            </a:r>
            <a:r>
              <a:rPr lang="en-GB" sz="1200">
                <a:latin typeface="Cabin"/>
                <a:ea typeface="Cabin"/>
                <a:cs typeface="Cabin"/>
                <a:sym typeface="Cabin"/>
              </a:rPr>
              <a:t>: </a:t>
            </a:r>
            <a:endParaRPr sz="1200">
              <a:latin typeface="Cabin"/>
              <a:ea typeface="Cabin"/>
              <a:cs typeface="Cabin"/>
              <a:sym typeface="Cabin"/>
            </a:endParaRPr>
          </a:p>
          <a:p>
            <a:pPr indent="-304800" lvl="2" marL="1371600" rtl="0" algn="l">
              <a:spcBef>
                <a:spcPts val="0"/>
              </a:spcBef>
              <a:spcAft>
                <a:spcPts val="0"/>
              </a:spcAft>
              <a:buClr>
                <a:srgbClr val="4F2F4F"/>
              </a:buClr>
              <a:buSzPts val="1200"/>
              <a:buFont typeface="Cabin"/>
              <a:buChar char="▻"/>
            </a:pPr>
            <a:r>
              <a:rPr b="1" lang="en-GB" sz="1200">
                <a:solidFill>
                  <a:srgbClr val="CC0000"/>
                </a:solidFill>
                <a:latin typeface="Cabin"/>
                <a:ea typeface="Cabin"/>
                <a:cs typeface="Cabin"/>
                <a:sym typeface="Cabin"/>
              </a:rPr>
              <a:t>Multiple or new sexual partners</a:t>
            </a:r>
            <a:r>
              <a:rPr lang="en-GB" sz="1200">
                <a:solidFill>
                  <a:srgbClr val="4F2F4F"/>
                </a:solidFill>
                <a:latin typeface="Cabin"/>
                <a:ea typeface="Cabin"/>
                <a:cs typeface="Cabin"/>
                <a:sym typeface="Cabin"/>
              </a:rPr>
              <a:t> </a:t>
            </a:r>
            <a:r>
              <a:rPr lang="en-GB" sz="1200">
                <a:latin typeface="Cabin"/>
                <a:ea typeface="Cabin"/>
                <a:cs typeface="Cabin"/>
                <a:sym typeface="Cabin"/>
              </a:rPr>
              <a:t>(sexual activity alteration of vaginal pH).</a:t>
            </a:r>
            <a:endParaRPr sz="1200">
              <a:latin typeface="Cabin"/>
              <a:ea typeface="Cabin"/>
              <a:cs typeface="Cabin"/>
              <a:sym typeface="Cabin"/>
            </a:endParaRPr>
          </a:p>
          <a:p>
            <a:pPr indent="-304800" lvl="2" marL="13716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Early age of first sexual intercourse.</a:t>
            </a:r>
            <a:endParaRPr sz="1200">
              <a:solidFill>
                <a:schemeClr val="dk1"/>
              </a:solidFill>
              <a:latin typeface="Cabin"/>
              <a:ea typeface="Cabin"/>
              <a:cs typeface="Cabin"/>
              <a:sym typeface="Cabin"/>
            </a:endParaRPr>
          </a:p>
          <a:p>
            <a:pPr indent="-304800" lvl="2" marL="13716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Douching.</a:t>
            </a:r>
            <a:endParaRPr sz="1200">
              <a:solidFill>
                <a:schemeClr val="dk1"/>
              </a:solidFill>
              <a:latin typeface="Cabin"/>
              <a:ea typeface="Cabin"/>
              <a:cs typeface="Cabin"/>
              <a:sym typeface="Cabin"/>
            </a:endParaRPr>
          </a:p>
          <a:p>
            <a:pPr indent="-304800" lvl="2" marL="13716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Cigarette smoking.</a:t>
            </a:r>
            <a:endParaRPr b="1" sz="1200">
              <a:solidFill>
                <a:schemeClr val="dk1"/>
              </a:solidFill>
              <a:latin typeface="Cabin"/>
              <a:ea typeface="Cabin"/>
              <a:cs typeface="Cabin"/>
              <a:sym typeface="Cabin"/>
            </a:endParaRPr>
          </a:p>
          <a:p>
            <a:pPr indent="-304800" lvl="2" marL="13716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Use of IUD.</a:t>
            </a:r>
            <a:endParaRPr b="1" sz="1200">
              <a:solidFill>
                <a:schemeClr val="dk1"/>
              </a:solidFill>
              <a:latin typeface="Cabin"/>
              <a:ea typeface="Cabin"/>
              <a:cs typeface="Cabin"/>
              <a:sym typeface="Cabin"/>
            </a:endParaRPr>
          </a:p>
          <a:p>
            <a:pPr indent="0" lvl="0" marL="457200" rtl="0" algn="l">
              <a:spcBef>
                <a:spcPts val="0"/>
              </a:spcBef>
              <a:spcAft>
                <a:spcPts val="0"/>
              </a:spcAft>
              <a:buNone/>
            </a:pPr>
            <a:r>
              <a:rPr b="1" lang="en-GB" sz="1200">
                <a:latin typeface="Cabin"/>
                <a:ea typeface="Cabin"/>
                <a:cs typeface="Cabin"/>
                <a:sym typeface="Cabin"/>
              </a:rPr>
              <a:t>Note: </a:t>
            </a:r>
            <a:r>
              <a:rPr lang="en-GB" sz="1200">
                <a:latin typeface="Cabin"/>
                <a:ea typeface="Cabin"/>
                <a:cs typeface="Cabin"/>
                <a:sym typeface="Cabin"/>
              </a:rPr>
              <a:t>Although sexual activity is a risk factor for the infection</a:t>
            </a:r>
            <a:r>
              <a:rPr lang="en-GB" sz="1200">
                <a:solidFill>
                  <a:srgbClr val="4F2F4F"/>
                </a:solidFill>
                <a:latin typeface="Cabin"/>
                <a:ea typeface="Cabin"/>
                <a:cs typeface="Cabin"/>
                <a:sym typeface="Cabin"/>
              </a:rPr>
              <a:t>, </a:t>
            </a:r>
            <a:r>
              <a:rPr b="1" lang="en-GB" sz="1200">
                <a:solidFill>
                  <a:srgbClr val="CC0000"/>
                </a:solidFill>
                <a:latin typeface="Cabin"/>
                <a:ea typeface="Cabin"/>
                <a:cs typeface="Cabin"/>
                <a:sym typeface="Cabin"/>
              </a:rPr>
              <a:t>bacterial vaginosis can occur in </a:t>
            </a:r>
            <a:r>
              <a:rPr b="1" lang="en-GB" sz="1200">
                <a:solidFill>
                  <a:srgbClr val="CC0000"/>
                </a:solidFill>
                <a:latin typeface="Cabin"/>
                <a:ea typeface="Cabin"/>
                <a:cs typeface="Cabin"/>
                <a:sym typeface="Cabin"/>
              </a:rPr>
              <a:t>women who have never had vaginal intercourse.</a:t>
            </a:r>
            <a:endParaRPr b="1" sz="1200">
              <a:solidFill>
                <a:srgbClr val="CC0000"/>
              </a:solidFill>
              <a:latin typeface="Cabin"/>
              <a:ea typeface="Cabin"/>
              <a:cs typeface="Cabin"/>
              <a:sym typeface="Cabin"/>
            </a:endParaRPr>
          </a:p>
        </p:txBody>
      </p:sp>
      <p:sp>
        <p:nvSpPr>
          <p:cNvPr id="249" name="Google Shape;249;p20"/>
          <p:cNvSpPr/>
          <p:nvPr/>
        </p:nvSpPr>
        <p:spPr>
          <a:xfrm flipH="1" rot="10800000">
            <a:off x="0" y="98646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250" name="Google Shape;250;p20"/>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251" name="Google Shape;251;p20"/>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252" name="Google Shape;252;p20"/>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7</a:t>
            </a:r>
            <a:endParaRPr b="1" sz="1800">
              <a:solidFill>
                <a:srgbClr val="FFFFFF"/>
              </a:solidFill>
              <a:latin typeface="Cabin"/>
              <a:ea typeface="Cabin"/>
              <a:cs typeface="Cabin"/>
              <a:sym typeface="Cabin"/>
            </a:endParaRPr>
          </a:p>
        </p:txBody>
      </p:sp>
      <p:cxnSp>
        <p:nvCxnSpPr>
          <p:cNvPr id="253" name="Google Shape;253;p20"/>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254" name="Google Shape;254;p20"/>
          <p:cNvSpPr txBox="1"/>
          <p:nvPr/>
        </p:nvSpPr>
        <p:spPr>
          <a:xfrm>
            <a:off x="1347525" y="91775"/>
            <a:ext cx="4894500" cy="42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000">
                <a:solidFill>
                  <a:srgbClr val="4F2F4F"/>
                </a:solidFill>
                <a:latin typeface="Cabin"/>
                <a:ea typeface="Cabin"/>
                <a:cs typeface="Cabin"/>
                <a:sym typeface="Cabin"/>
              </a:rPr>
              <a:t>Bacterial Vaginosis</a:t>
            </a:r>
            <a:endParaRPr b="1" sz="3000">
              <a:solidFill>
                <a:srgbClr val="4F2F4F"/>
              </a:solidFill>
              <a:latin typeface="Cabin"/>
              <a:ea typeface="Cabin"/>
              <a:cs typeface="Cabin"/>
              <a:sym typeface="Cabin"/>
            </a:endParaRPr>
          </a:p>
        </p:txBody>
      </p:sp>
      <p:sp>
        <p:nvSpPr>
          <p:cNvPr id="255" name="Google Shape;255;p20"/>
          <p:cNvSpPr txBox="1"/>
          <p:nvPr/>
        </p:nvSpPr>
        <p:spPr>
          <a:xfrm>
            <a:off x="75" y="9856875"/>
            <a:ext cx="7589400" cy="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Cabin"/>
                <a:ea typeface="Cabin"/>
                <a:cs typeface="Cabin"/>
                <a:sym typeface="Cabin"/>
              </a:rPr>
              <a:t>Footnotes: </a:t>
            </a:r>
            <a:endParaRPr b="1" sz="800">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1- usually the overgrowth of </a:t>
            </a:r>
            <a:r>
              <a:rPr lang="en-GB" sz="1000">
                <a:solidFill>
                  <a:srgbClr val="38761D"/>
                </a:solidFill>
                <a:latin typeface="Cabin"/>
                <a:ea typeface="Cabin"/>
                <a:cs typeface="Cabin"/>
                <a:sym typeface="Cabin"/>
              </a:rPr>
              <a:t>Gardnerella vaginalis, which is normally found in small amounts</a:t>
            </a:r>
            <a:endParaRPr sz="1000">
              <a:solidFill>
                <a:srgbClr val="38761D"/>
              </a:solidFill>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2- acidic PH kills bacteria</a:t>
            </a:r>
            <a:endParaRPr sz="1000">
              <a:solidFill>
                <a:srgbClr val="38761D"/>
              </a:solidFill>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3- is the predominant normal flora</a:t>
            </a:r>
            <a:r>
              <a:rPr lang="en-GB" sz="1000">
                <a:solidFill>
                  <a:srgbClr val="6AA84F"/>
                </a:solidFill>
                <a:latin typeface="Cabin"/>
                <a:ea typeface="Cabin"/>
                <a:cs typeface="Cabin"/>
                <a:sym typeface="Cabin"/>
              </a:rPr>
              <a:t> </a:t>
            </a:r>
            <a:endParaRPr sz="1000">
              <a:solidFill>
                <a:srgbClr val="6AA84F"/>
              </a:solidFill>
              <a:latin typeface="Cabin"/>
              <a:ea typeface="Cabin"/>
              <a:cs typeface="Cabin"/>
              <a:sym typeface="Cabin"/>
            </a:endParaRPr>
          </a:p>
        </p:txBody>
      </p:sp>
      <p:pic>
        <p:nvPicPr>
          <p:cNvPr id="256" name="Google Shape;256;p20"/>
          <p:cNvPicPr preferRelativeResize="0"/>
          <p:nvPr/>
        </p:nvPicPr>
        <p:blipFill>
          <a:blip r:embed="rId3">
            <a:alphaModFix/>
          </a:blip>
          <a:stretch>
            <a:fillRect/>
          </a:stretch>
        </p:blipFill>
        <p:spPr>
          <a:xfrm>
            <a:off x="4661989" y="5456850"/>
            <a:ext cx="2429924" cy="1942825"/>
          </a:xfrm>
          <a:prstGeom prst="rect">
            <a:avLst/>
          </a:prstGeom>
          <a:noFill/>
          <a:ln cap="flat" cmpd="sng" w="9525">
            <a:solidFill>
              <a:srgbClr val="4F2F4F"/>
            </a:solidFill>
            <a:prstDash val="solid"/>
            <a:round/>
            <a:headEnd len="sm" w="sm" type="none"/>
            <a:tailEnd len="sm" w="sm" type="none"/>
          </a:ln>
        </p:spPr>
      </p:pic>
      <p:sp>
        <p:nvSpPr>
          <p:cNvPr id="257" name="Google Shape;257;p20"/>
          <p:cNvSpPr/>
          <p:nvPr/>
        </p:nvSpPr>
        <p:spPr>
          <a:xfrm>
            <a:off x="511138" y="2177411"/>
            <a:ext cx="6565200" cy="1617600"/>
          </a:xfrm>
          <a:prstGeom prst="snip2SameRect">
            <a:avLst>
              <a:gd fmla="val 16667" name="adj1"/>
              <a:gd fmla="val 0" name="adj2"/>
            </a:avLst>
          </a:prstGeom>
          <a:noFill/>
          <a:ln cap="flat" cmpd="sng" w="28575">
            <a:solidFill>
              <a:srgbClr val="4F2F4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dk1"/>
              </a:solidFill>
              <a:latin typeface="Cabin"/>
              <a:ea typeface="Cabin"/>
              <a:cs typeface="Cabin"/>
              <a:sym typeface="Cabin"/>
            </a:endParaRPr>
          </a:p>
          <a:p>
            <a:pPr indent="-317500" lvl="0" marL="457200" rtl="0" algn="l">
              <a:lnSpc>
                <a:spcPct val="115000"/>
              </a:lnSpc>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Lactobacillus acidophilus.</a:t>
            </a:r>
            <a:r>
              <a:rPr b="1" baseline="30000" lang="en-GB">
                <a:solidFill>
                  <a:srgbClr val="CC0000"/>
                </a:solidFill>
                <a:latin typeface="Cabin"/>
                <a:ea typeface="Cabin"/>
                <a:cs typeface="Cabin"/>
                <a:sym typeface="Cabin"/>
              </a:rPr>
              <a:t>3</a:t>
            </a:r>
            <a:endParaRPr b="1" baseline="30000">
              <a:solidFill>
                <a:srgbClr val="CC0000"/>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Gardnerella vaginalis.</a:t>
            </a:r>
            <a:endParaRPr>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Anaerobes:</a:t>
            </a:r>
            <a:endParaRPr>
              <a:solidFill>
                <a:schemeClr val="dk1"/>
              </a:solidFill>
              <a:latin typeface="Cabin"/>
              <a:ea typeface="Cabin"/>
              <a:cs typeface="Cabin"/>
              <a:sym typeface="Cabin"/>
            </a:endParaRPr>
          </a:p>
          <a:p>
            <a:pPr indent="457200" lvl="0" marL="457200" rtl="0" algn="l">
              <a:spcBef>
                <a:spcPts val="0"/>
              </a:spcBef>
              <a:spcAft>
                <a:spcPts val="0"/>
              </a:spcAft>
              <a:buNone/>
            </a:pPr>
            <a:r>
              <a:rPr lang="en-GB">
                <a:solidFill>
                  <a:schemeClr val="dk1"/>
                </a:solidFill>
                <a:latin typeface="Cabin"/>
                <a:ea typeface="Cabin"/>
                <a:cs typeface="Cabin"/>
                <a:sym typeface="Cabin"/>
              </a:rPr>
              <a:t>- Bacteroides (Porphyromonas). 	- Prevotella.</a:t>
            </a:r>
            <a:endParaRPr>
              <a:solidFill>
                <a:schemeClr val="dk1"/>
              </a:solidFill>
              <a:latin typeface="Cabin"/>
              <a:ea typeface="Cabin"/>
              <a:cs typeface="Cabin"/>
              <a:sym typeface="Cabin"/>
            </a:endParaRPr>
          </a:p>
          <a:p>
            <a:pPr indent="457200" lvl="0" marL="457200" rtl="0" algn="l">
              <a:spcBef>
                <a:spcPts val="0"/>
              </a:spcBef>
              <a:spcAft>
                <a:spcPts val="0"/>
              </a:spcAft>
              <a:buNone/>
            </a:pPr>
            <a:r>
              <a:rPr lang="en-GB">
                <a:solidFill>
                  <a:schemeClr val="dk1"/>
                </a:solidFill>
                <a:latin typeface="Cabin"/>
                <a:ea typeface="Cabin"/>
                <a:cs typeface="Cabin"/>
                <a:sym typeface="Cabin"/>
              </a:rPr>
              <a:t>- Peptostreptococcus.			- Fusobacterium.</a:t>
            </a:r>
            <a:endParaRPr sz="1200">
              <a:latin typeface="Cabin"/>
              <a:ea typeface="Cabin"/>
              <a:cs typeface="Cabin"/>
              <a:sym typeface="Cabin"/>
            </a:endParaRPr>
          </a:p>
        </p:txBody>
      </p:sp>
      <p:sp>
        <p:nvSpPr>
          <p:cNvPr id="258" name="Google Shape;258;p20"/>
          <p:cNvSpPr/>
          <p:nvPr/>
        </p:nvSpPr>
        <p:spPr>
          <a:xfrm>
            <a:off x="2647592" y="1891826"/>
            <a:ext cx="2292600" cy="573900"/>
          </a:xfrm>
          <a:prstGeom prst="snip2SameRect">
            <a:avLst>
              <a:gd fmla="val 28326" name="adj1"/>
              <a:gd fmla="val 27809"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
          <p:cNvSpPr txBox="1"/>
          <p:nvPr/>
        </p:nvSpPr>
        <p:spPr>
          <a:xfrm>
            <a:off x="2647592" y="1891877"/>
            <a:ext cx="2292600" cy="57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FFFFFF"/>
                </a:solidFill>
                <a:latin typeface="Cabin"/>
                <a:ea typeface="Cabin"/>
                <a:cs typeface="Cabin"/>
                <a:sym typeface="Cabin"/>
              </a:rPr>
              <a:t>Vaginal Normal Flora</a:t>
            </a:r>
            <a:endParaRPr b="1" sz="1600">
              <a:solidFill>
                <a:srgbClr val="FFFFFF"/>
              </a:solidFill>
              <a:latin typeface="Cabin"/>
              <a:ea typeface="Cabin"/>
              <a:cs typeface="Cabin"/>
              <a:sym typeface="Cabin"/>
            </a:endParaRPr>
          </a:p>
        </p:txBody>
      </p:sp>
      <p:sp>
        <p:nvSpPr>
          <p:cNvPr id="260" name="Google Shape;260;p20"/>
          <p:cNvSpPr/>
          <p:nvPr/>
        </p:nvSpPr>
        <p:spPr>
          <a:xfrm>
            <a:off x="3793950" y="2329805"/>
            <a:ext cx="3282600" cy="96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dk1"/>
              </a:solidFill>
              <a:latin typeface="Cabin"/>
              <a:ea typeface="Cabin"/>
              <a:cs typeface="Cabin"/>
              <a:sym typeface="Cabin"/>
            </a:endParaRPr>
          </a:p>
          <a:p>
            <a:pPr indent="0" lvl="0" marL="0" rtl="0" algn="l">
              <a:lnSpc>
                <a:spcPct val="115000"/>
              </a:lnSpc>
              <a:spcBef>
                <a:spcPts val="0"/>
              </a:spcBef>
              <a:spcAft>
                <a:spcPts val="0"/>
              </a:spcAft>
              <a:buNone/>
            </a:pPr>
            <a:r>
              <a:t/>
            </a:r>
            <a:endParaRPr sz="800">
              <a:solidFill>
                <a:schemeClr val="dk1"/>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Mycoplasma hominis.</a:t>
            </a:r>
            <a:endParaRPr>
              <a:solidFill>
                <a:schemeClr val="dk1"/>
              </a:solidFill>
              <a:latin typeface="Cabin"/>
              <a:ea typeface="Cabin"/>
              <a:cs typeface="Cabin"/>
              <a:sym typeface="Cabin"/>
            </a:endParaRPr>
          </a:p>
          <a:p>
            <a:pPr indent="-317500" lvl="0" marL="457200" rtl="0" algn="l">
              <a:lnSpc>
                <a:spcPct val="115000"/>
              </a:lnSpc>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Mobiluncus species.</a:t>
            </a:r>
            <a:endParaRPr sz="1200">
              <a:latin typeface="Cabin"/>
              <a:ea typeface="Cabin"/>
              <a:cs typeface="Cabin"/>
              <a:sym typeface="Cabin"/>
            </a:endParaRPr>
          </a:p>
        </p:txBody>
      </p:sp>
      <p:sp>
        <p:nvSpPr>
          <p:cNvPr id="261" name="Google Shape;261;p20"/>
          <p:cNvSpPr/>
          <p:nvPr/>
        </p:nvSpPr>
        <p:spPr>
          <a:xfrm rot="10800000">
            <a:off x="511400" y="3794999"/>
            <a:ext cx="6567000" cy="1110000"/>
          </a:xfrm>
          <a:prstGeom prst="snip2SameRect">
            <a:avLst>
              <a:gd fmla="val 13178" name="adj1"/>
              <a:gd fmla="val 0" name="adj2"/>
            </a:avLst>
          </a:prstGeom>
          <a:solidFill>
            <a:srgbClr val="EDE5ED"/>
          </a:solidFill>
          <a:ln cap="flat" cmpd="sng" w="2857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512100" y="3812463"/>
            <a:ext cx="6565200" cy="112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Cabin"/>
                <a:ea typeface="Cabin"/>
                <a:cs typeface="Cabin"/>
                <a:sym typeface="Cabin"/>
              </a:rPr>
              <a:t>Lactobacilli:</a:t>
            </a:r>
            <a:endParaRPr b="1"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Compete with other microorganisms for adherence to epithelial cells.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Produce antimicrobial compounds such as organic acids (which lower the vaginal pH</a:t>
            </a:r>
            <a:r>
              <a:rPr baseline="30000" lang="en-GB" sz="1200">
                <a:solidFill>
                  <a:schemeClr val="dk1"/>
                </a:solidFill>
                <a:latin typeface="Cabin"/>
                <a:ea typeface="Cabin"/>
                <a:cs typeface="Cabin"/>
                <a:sym typeface="Cabin"/>
              </a:rPr>
              <a:t>2</a:t>
            </a:r>
            <a:r>
              <a:rPr lang="en-GB" sz="1200">
                <a:solidFill>
                  <a:schemeClr val="dk1"/>
                </a:solidFill>
                <a:latin typeface="Cabin"/>
                <a:ea typeface="Cabin"/>
                <a:cs typeface="Cabin"/>
                <a:sym typeface="Cabin"/>
              </a:rPr>
              <a:t>), hydrogen peroxide </a:t>
            </a:r>
            <a:r>
              <a:rPr lang="en-GB" sz="1200">
                <a:solidFill>
                  <a:srgbClr val="38761D"/>
                </a:solidFill>
                <a:latin typeface="Cabin"/>
                <a:ea typeface="Cabin"/>
                <a:cs typeface="Cabin"/>
                <a:sym typeface="Cabin"/>
              </a:rPr>
              <a:t>(Acidic)</a:t>
            </a:r>
            <a:r>
              <a:rPr lang="en-GB" sz="1200">
                <a:solidFill>
                  <a:schemeClr val="dk1"/>
                </a:solidFill>
                <a:latin typeface="Cabin"/>
                <a:ea typeface="Cabin"/>
                <a:cs typeface="Cabin"/>
                <a:sym typeface="Cabin"/>
              </a:rPr>
              <a:t>, and bacteriocin-like substances.</a:t>
            </a:r>
            <a:endParaRPr sz="1200">
              <a:solidFill>
                <a:schemeClr val="dk1"/>
              </a:solidFill>
              <a:latin typeface="Cabin"/>
              <a:ea typeface="Cabin"/>
              <a:cs typeface="Cabin"/>
              <a:sym typeface="Cabin"/>
            </a:endParaRPr>
          </a:p>
          <a:p>
            <a:pPr indent="-304800" lvl="0" marL="457200" rtl="0" algn="l">
              <a:spcBef>
                <a:spcPts val="0"/>
              </a:spcBef>
              <a:spcAft>
                <a:spcPts val="0"/>
              </a:spcAft>
              <a:buClr>
                <a:srgbClr val="38761D"/>
              </a:buClr>
              <a:buSzPts val="1200"/>
              <a:buFont typeface="Cabin"/>
              <a:buChar char="○"/>
            </a:pPr>
            <a:r>
              <a:rPr lang="en-GB" sz="1200">
                <a:solidFill>
                  <a:srgbClr val="38761D"/>
                </a:solidFill>
                <a:latin typeface="Cabin"/>
                <a:ea typeface="Cabin"/>
                <a:cs typeface="Cabin"/>
                <a:sym typeface="Cabin"/>
              </a:rPr>
              <a:t>Gram positive anaerobic rods </a:t>
            </a:r>
            <a:endParaRPr sz="1200">
              <a:solidFill>
                <a:srgbClr val="38761D"/>
              </a:solidFill>
              <a:latin typeface="Cabin"/>
              <a:ea typeface="Cabin"/>
              <a:cs typeface="Cabin"/>
              <a:sym typeface="Cabin"/>
            </a:endParaRPr>
          </a:p>
        </p:txBody>
      </p:sp>
      <p:sp>
        <p:nvSpPr>
          <p:cNvPr id="263" name="Google Shape;263;p20"/>
          <p:cNvSpPr txBox="1"/>
          <p:nvPr/>
        </p:nvSpPr>
        <p:spPr>
          <a:xfrm>
            <a:off x="299050" y="4920800"/>
            <a:ext cx="6991200" cy="42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4F2F4F"/>
                </a:solidFill>
                <a:latin typeface="Cabin"/>
                <a:ea typeface="Cabin"/>
                <a:cs typeface="Cabin"/>
                <a:sym typeface="Cabin"/>
              </a:rPr>
              <a:t>Pathogenesis</a:t>
            </a:r>
            <a:endParaRPr b="1" sz="2000">
              <a:solidFill>
                <a:srgbClr val="4F2F4F"/>
              </a:solidFill>
              <a:latin typeface="Cabin"/>
              <a:ea typeface="Cabin"/>
              <a:cs typeface="Cabin"/>
              <a:sym typeface="Cabin"/>
            </a:endParaRPr>
          </a:p>
        </p:txBody>
      </p:sp>
      <p:pic>
        <p:nvPicPr>
          <p:cNvPr id="264" name="Google Shape;264;p20"/>
          <p:cNvPicPr preferRelativeResize="0"/>
          <p:nvPr/>
        </p:nvPicPr>
        <p:blipFill rotWithShape="1">
          <a:blip r:embed="rId4">
            <a:alphaModFix/>
          </a:blip>
          <a:srcRect b="4021" l="2835" r="2655" t="1789"/>
          <a:stretch/>
        </p:blipFill>
        <p:spPr>
          <a:xfrm>
            <a:off x="5269400" y="984300"/>
            <a:ext cx="942100" cy="776450"/>
          </a:xfrm>
          <a:prstGeom prst="rect">
            <a:avLst/>
          </a:prstGeom>
          <a:noFill/>
          <a:ln cap="flat" cmpd="sng" w="9525">
            <a:solidFill>
              <a:srgbClr val="4F2F4F"/>
            </a:solidFill>
            <a:prstDash val="solid"/>
            <a:round/>
            <a:headEnd len="sm" w="sm" type="none"/>
            <a:tailEnd len="sm" w="sm" type="none"/>
          </a:ln>
        </p:spPr>
      </p:pic>
      <p:pic>
        <p:nvPicPr>
          <p:cNvPr id="265" name="Google Shape;265;p20"/>
          <p:cNvPicPr preferRelativeResize="0"/>
          <p:nvPr/>
        </p:nvPicPr>
        <p:blipFill rotWithShape="1">
          <a:blip r:embed="rId5">
            <a:alphaModFix/>
          </a:blip>
          <a:srcRect b="4012" l="2669" r="2660" t="1799"/>
          <a:stretch/>
        </p:blipFill>
        <p:spPr>
          <a:xfrm>
            <a:off x="6279850" y="984300"/>
            <a:ext cx="942100" cy="776450"/>
          </a:xfrm>
          <a:prstGeom prst="rect">
            <a:avLst/>
          </a:prstGeom>
          <a:noFill/>
          <a:ln cap="flat" cmpd="sng" w="9525">
            <a:solidFill>
              <a:srgbClr val="4F2F4F"/>
            </a:solidFill>
            <a:prstDash val="solid"/>
            <a:round/>
            <a:headEnd len="sm" w="sm" type="none"/>
            <a:tailEnd len="sm" w="sm" type="none"/>
          </a:ln>
        </p:spPr>
      </p:pic>
      <p:sp>
        <p:nvSpPr>
          <p:cNvPr id="266" name="Google Shape;266;p20"/>
          <p:cNvSpPr/>
          <p:nvPr/>
        </p:nvSpPr>
        <p:spPr>
          <a:xfrm>
            <a:off x="514206" y="6442522"/>
            <a:ext cx="1930500" cy="995100"/>
          </a:xfrm>
          <a:prstGeom prst="snip2SameRect">
            <a:avLst>
              <a:gd fmla="val 26335" name="adj1"/>
              <a:gd fmla="val 27809" name="adj2"/>
            </a:avLst>
          </a:prstGeom>
          <a:solidFill>
            <a:srgbClr val="EDE5ED">
              <a:alpha val="55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0"/>
          <p:cNvSpPr txBox="1"/>
          <p:nvPr/>
        </p:nvSpPr>
        <p:spPr>
          <a:xfrm>
            <a:off x="514206" y="6442609"/>
            <a:ext cx="1930500" cy="99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1200">
                <a:solidFill>
                  <a:srgbClr val="4F2F4F"/>
                </a:solidFill>
                <a:latin typeface="Cabin"/>
                <a:ea typeface="Cabin"/>
                <a:cs typeface="Cabin"/>
                <a:sym typeface="Cabin"/>
              </a:rPr>
              <a:t>Decreased hydrogen peroxide production.</a:t>
            </a:r>
            <a:endParaRPr sz="1200">
              <a:solidFill>
                <a:srgbClr val="4F2F4F"/>
              </a:solidFill>
              <a:latin typeface="Cabin"/>
              <a:ea typeface="Cabin"/>
              <a:cs typeface="Cabin"/>
              <a:sym typeface="Cabin"/>
            </a:endParaRPr>
          </a:p>
        </p:txBody>
      </p:sp>
      <p:sp>
        <p:nvSpPr>
          <p:cNvPr id="268" name="Google Shape;268;p20"/>
          <p:cNvSpPr/>
          <p:nvPr/>
        </p:nvSpPr>
        <p:spPr>
          <a:xfrm>
            <a:off x="514206" y="5357722"/>
            <a:ext cx="1930500" cy="995100"/>
          </a:xfrm>
          <a:prstGeom prst="snip2SameRect">
            <a:avLst>
              <a:gd fmla="val 26335" name="adj1"/>
              <a:gd fmla="val 27809" name="adj2"/>
            </a:avLst>
          </a:prstGeom>
          <a:solidFill>
            <a:srgbClr val="EDE5ED">
              <a:alpha val="55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0"/>
          <p:cNvSpPr txBox="1"/>
          <p:nvPr/>
        </p:nvSpPr>
        <p:spPr>
          <a:xfrm>
            <a:off x="514206" y="5357809"/>
            <a:ext cx="1930500" cy="99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1200">
                <a:solidFill>
                  <a:srgbClr val="4F2F4F"/>
                </a:solidFill>
                <a:latin typeface="Cabin"/>
                <a:ea typeface="Cabin"/>
                <a:cs typeface="Cabin"/>
                <a:sym typeface="Cabin"/>
              </a:rPr>
              <a:t>Marked </a:t>
            </a:r>
            <a:r>
              <a:rPr b="1" lang="en-GB" sz="1200">
                <a:solidFill>
                  <a:srgbClr val="CC0000"/>
                </a:solidFill>
                <a:latin typeface="Cabin"/>
                <a:ea typeface="Cabin"/>
                <a:cs typeface="Cabin"/>
                <a:sym typeface="Cabin"/>
              </a:rPr>
              <a:t>reduction</a:t>
            </a:r>
            <a:r>
              <a:rPr lang="en-GB" sz="1200">
                <a:solidFill>
                  <a:srgbClr val="4F2F4F"/>
                </a:solidFill>
                <a:latin typeface="Cabin"/>
                <a:ea typeface="Cabin"/>
                <a:cs typeface="Cabin"/>
                <a:sym typeface="Cabin"/>
              </a:rPr>
              <a:t> in </a:t>
            </a:r>
            <a:r>
              <a:rPr b="1" lang="en-GB" sz="1200">
                <a:solidFill>
                  <a:srgbClr val="CC0000"/>
                </a:solidFill>
                <a:latin typeface="Cabin"/>
                <a:ea typeface="Cabin"/>
                <a:cs typeface="Cabin"/>
                <a:sym typeface="Cabin"/>
              </a:rPr>
              <a:t>lactobacillus</a:t>
            </a:r>
            <a:r>
              <a:rPr lang="en-GB" sz="1200">
                <a:solidFill>
                  <a:srgbClr val="4F2F4F"/>
                </a:solidFill>
                <a:latin typeface="Cabin"/>
                <a:ea typeface="Cabin"/>
                <a:cs typeface="Cabin"/>
                <a:sym typeface="Cabin"/>
              </a:rPr>
              <a:t>.</a:t>
            </a:r>
            <a:endParaRPr sz="1200">
              <a:solidFill>
                <a:srgbClr val="4F2F4F"/>
              </a:solidFill>
              <a:latin typeface="Cabin"/>
              <a:ea typeface="Cabin"/>
              <a:cs typeface="Cabin"/>
              <a:sym typeface="Cabin"/>
            </a:endParaRPr>
          </a:p>
        </p:txBody>
      </p:sp>
      <p:sp>
        <p:nvSpPr>
          <p:cNvPr id="270" name="Google Shape;270;p20"/>
          <p:cNvSpPr/>
          <p:nvPr/>
        </p:nvSpPr>
        <p:spPr>
          <a:xfrm>
            <a:off x="2533106" y="5360922"/>
            <a:ext cx="1930500" cy="995100"/>
          </a:xfrm>
          <a:prstGeom prst="snip2SameRect">
            <a:avLst>
              <a:gd fmla="val 26335" name="adj1"/>
              <a:gd fmla="val 27809" name="adj2"/>
            </a:avLst>
          </a:prstGeom>
          <a:solidFill>
            <a:srgbClr val="EDE5ED">
              <a:alpha val="55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0"/>
          <p:cNvSpPr txBox="1"/>
          <p:nvPr/>
        </p:nvSpPr>
        <p:spPr>
          <a:xfrm>
            <a:off x="2533106" y="5361009"/>
            <a:ext cx="1930500" cy="99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1200">
                <a:solidFill>
                  <a:srgbClr val="4F2F4F"/>
                </a:solidFill>
                <a:latin typeface="Cabin"/>
                <a:ea typeface="Cabin"/>
                <a:cs typeface="Cabin"/>
                <a:sym typeface="Cabin"/>
              </a:rPr>
              <a:t>After </a:t>
            </a:r>
            <a:r>
              <a:rPr b="1" lang="en-GB" sz="1200">
                <a:solidFill>
                  <a:srgbClr val="CC0000"/>
                </a:solidFill>
                <a:latin typeface="Cabin"/>
                <a:ea typeface="Cabin"/>
                <a:cs typeface="Cabin"/>
                <a:sym typeface="Cabin"/>
              </a:rPr>
              <a:t>metronidazole</a:t>
            </a:r>
            <a:r>
              <a:rPr lang="en-GB" sz="1200">
                <a:solidFill>
                  <a:srgbClr val="4F2F4F"/>
                </a:solidFill>
                <a:latin typeface="Cabin"/>
                <a:ea typeface="Cabin"/>
                <a:cs typeface="Cabin"/>
                <a:sym typeface="Cabin"/>
              </a:rPr>
              <a:t> treatment: Lactobacilli predominate </a:t>
            </a:r>
            <a:r>
              <a:rPr lang="en-GB" sz="1200">
                <a:solidFill>
                  <a:srgbClr val="999999"/>
                </a:solidFill>
                <a:latin typeface="Cabin"/>
                <a:ea typeface="Cabin"/>
                <a:cs typeface="Cabin"/>
                <a:sym typeface="Cabin"/>
              </a:rPr>
              <a:t>again.</a:t>
            </a:r>
            <a:endParaRPr sz="1200">
              <a:solidFill>
                <a:srgbClr val="999999"/>
              </a:solidFill>
              <a:latin typeface="Cabin"/>
              <a:ea typeface="Cabin"/>
              <a:cs typeface="Cabin"/>
              <a:sym typeface="Cabin"/>
            </a:endParaRPr>
          </a:p>
        </p:txBody>
      </p:sp>
      <p:sp>
        <p:nvSpPr>
          <p:cNvPr id="272" name="Google Shape;272;p20"/>
          <p:cNvSpPr/>
          <p:nvPr/>
        </p:nvSpPr>
        <p:spPr>
          <a:xfrm>
            <a:off x="2533106" y="6442547"/>
            <a:ext cx="1930500" cy="995100"/>
          </a:xfrm>
          <a:prstGeom prst="snip2SameRect">
            <a:avLst>
              <a:gd fmla="val 26335" name="adj1"/>
              <a:gd fmla="val 27809" name="adj2"/>
            </a:avLst>
          </a:prstGeom>
          <a:solidFill>
            <a:srgbClr val="EDE5ED">
              <a:alpha val="55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0"/>
          <p:cNvSpPr txBox="1"/>
          <p:nvPr/>
        </p:nvSpPr>
        <p:spPr>
          <a:xfrm>
            <a:off x="2533106" y="6442634"/>
            <a:ext cx="1930500" cy="99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rgbClr val="4F2F4F"/>
                </a:solidFill>
                <a:latin typeface="Cabin"/>
                <a:ea typeface="Cabin"/>
                <a:cs typeface="Cabin"/>
                <a:sym typeface="Cabin"/>
              </a:rPr>
              <a:t>Polymicrobial superficial infection: </a:t>
            </a:r>
            <a:endParaRPr sz="1000">
              <a:solidFill>
                <a:srgbClr val="4F2F4F"/>
              </a:solidFill>
              <a:latin typeface="Cabin"/>
              <a:ea typeface="Cabin"/>
              <a:cs typeface="Cabin"/>
              <a:sym typeface="Cabin"/>
            </a:endParaRPr>
          </a:p>
          <a:p>
            <a:pPr indent="0" lvl="0" marL="0" rtl="0" algn="ctr">
              <a:spcBef>
                <a:spcPts val="0"/>
              </a:spcBef>
              <a:spcAft>
                <a:spcPts val="0"/>
              </a:spcAft>
              <a:buNone/>
            </a:pPr>
            <a:r>
              <a:rPr b="1" lang="en-GB" sz="1000">
                <a:solidFill>
                  <a:srgbClr val="CC0000"/>
                </a:solidFill>
                <a:latin typeface="Cabin"/>
                <a:ea typeface="Cabin"/>
                <a:cs typeface="Cabin"/>
                <a:sym typeface="Cabin"/>
              </a:rPr>
              <a:t>overgrowth of G. vaginalis </a:t>
            </a:r>
            <a:r>
              <a:rPr b="1" lang="en-GB" sz="1000">
                <a:latin typeface="Cabin"/>
                <a:ea typeface="Cabin"/>
                <a:cs typeface="Cabin"/>
                <a:sym typeface="Cabin"/>
              </a:rPr>
              <a:t>and anaerobic bacteria</a:t>
            </a:r>
            <a:endParaRPr b="1" sz="1200">
              <a:latin typeface="Cabin"/>
              <a:ea typeface="Cabin"/>
              <a:cs typeface="Cabin"/>
              <a:sym typeface="Cabin"/>
            </a:endParaRPr>
          </a:p>
        </p:txBody>
      </p:sp>
      <p:sp>
        <p:nvSpPr>
          <p:cNvPr id="274" name="Google Shape;274;p20"/>
          <p:cNvSpPr/>
          <p:nvPr/>
        </p:nvSpPr>
        <p:spPr>
          <a:xfrm rot="5400000">
            <a:off x="1359144" y="6281594"/>
            <a:ext cx="240600" cy="212100"/>
          </a:xfrm>
          <a:prstGeom prst="rightArrow">
            <a:avLst>
              <a:gd fmla="val 50000" name="adj1"/>
              <a:gd fmla="val 72609" name="adj2"/>
            </a:avLst>
          </a:pr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741B47"/>
              </a:highlight>
            </a:endParaRPr>
          </a:p>
        </p:txBody>
      </p:sp>
      <p:sp>
        <p:nvSpPr>
          <p:cNvPr id="275" name="Google Shape;275;p20"/>
          <p:cNvSpPr/>
          <p:nvPr/>
        </p:nvSpPr>
        <p:spPr>
          <a:xfrm>
            <a:off x="2356894" y="6818163"/>
            <a:ext cx="240600" cy="212100"/>
          </a:xfrm>
          <a:prstGeom prst="rightArrow">
            <a:avLst>
              <a:gd fmla="val 50000" name="adj1"/>
              <a:gd fmla="val 72609" name="adj2"/>
            </a:avLst>
          </a:pr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741B47"/>
              </a:highlight>
            </a:endParaRPr>
          </a:p>
        </p:txBody>
      </p:sp>
      <p:sp>
        <p:nvSpPr>
          <p:cNvPr id="276" name="Google Shape;276;p20"/>
          <p:cNvSpPr/>
          <p:nvPr/>
        </p:nvSpPr>
        <p:spPr>
          <a:xfrm rot="-5400000">
            <a:off x="3378044" y="6301553"/>
            <a:ext cx="240600" cy="212100"/>
          </a:xfrm>
          <a:prstGeom prst="rightArrow">
            <a:avLst>
              <a:gd fmla="val 50000" name="adj1"/>
              <a:gd fmla="val 72609" name="adj2"/>
            </a:avLst>
          </a:pr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741B47"/>
              </a:highlight>
            </a:endParaRPr>
          </a:p>
        </p:txBody>
      </p:sp>
      <p:sp>
        <p:nvSpPr>
          <p:cNvPr id="277" name="Google Shape;277;p20"/>
          <p:cNvSpPr/>
          <p:nvPr/>
        </p:nvSpPr>
        <p:spPr>
          <a:xfrm>
            <a:off x="4662000" y="7254100"/>
            <a:ext cx="1111500" cy="498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
          <p:cNvSpPr/>
          <p:nvPr/>
        </p:nvSpPr>
        <p:spPr>
          <a:xfrm>
            <a:off x="6349888" y="7154485"/>
            <a:ext cx="675900" cy="498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0"/>
          <p:cNvSpPr/>
          <p:nvPr/>
        </p:nvSpPr>
        <p:spPr>
          <a:xfrm>
            <a:off x="4661988" y="7204292"/>
            <a:ext cx="2364000" cy="498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p:nvPr/>
        </p:nvSpPr>
        <p:spPr>
          <a:xfrm>
            <a:off x="4940200" y="6618175"/>
            <a:ext cx="386700" cy="1251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txBox="1"/>
          <p:nvPr/>
        </p:nvSpPr>
        <p:spPr>
          <a:xfrm>
            <a:off x="4552000" y="7323475"/>
            <a:ext cx="2738400" cy="5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38761D"/>
                </a:solidFill>
                <a:latin typeface="Cabin"/>
                <a:ea typeface="Cabin"/>
                <a:cs typeface="Cabin"/>
                <a:sym typeface="Cabin"/>
              </a:rPr>
              <a:t>The enzymes released in result to the abnormal balance of the normal flora is </a:t>
            </a:r>
            <a:r>
              <a:rPr lang="en-GB" sz="900">
                <a:solidFill>
                  <a:srgbClr val="38761D"/>
                </a:solidFill>
                <a:latin typeface="Cabin"/>
                <a:ea typeface="Cabin"/>
                <a:cs typeface="Cabin"/>
                <a:sym typeface="Cabin"/>
              </a:rPr>
              <a:t>responsible</a:t>
            </a:r>
            <a:r>
              <a:rPr lang="en-GB" sz="900">
                <a:solidFill>
                  <a:srgbClr val="38761D"/>
                </a:solidFill>
                <a:latin typeface="Cabin"/>
                <a:ea typeface="Cabin"/>
                <a:cs typeface="Cabin"/>
                <a:sym typeface="Cabin"/>
              </a:rPr>
              <a:t> for the alkaline PH and the foul smell</a:t>
            </a:r>
            <a:endParaRPr sz="900">
              <a:solidFill>
                <a:srgbClr val="38761D"/>
              </a:solidFill>
              <a:latin typeface="Cabin"/>
              <a:ea typeface="Cabin"/>
              <a:cs typeface="Cabin"/>
              <a:sym typeface="Cabin"/>
            </a:endParaRPr>
          </a:p>
        </p:txBody>
      </p:sp>
      <p:pic>
        <p:nvPicPr>
          <p:cNvPr id="282" name="Google Shape;282;p20">
            <a:hlinkClick r:id="rId6"/>
          </p:cNvPr>
          <p:cNvPicPr preferRelativeResize="0"/>
          <p:nvPr/>
        </p:nvPicPr>
        <p:blipFill>
          <a:blip r:embed="rId7">
            <a:alphaModFix/>
          </a:blip>
          <a:stretch>
            <a:fillRect/>
          </a:stretch>
        </p:blipFill>
        <p:spPr>
          <a:xfrm>
            <a:off x="5417647" y="145941"/>
            <a:ext cx="320680" cy="34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21"/>
          <p:cNvSpPr/>
          <p:nvPr/>
        </p:nvSpPr>
        <p:spPr>
          <a:xfrm flipH="1">
            <a:off x="0" y="9874075"/>
            <a:ext cx="7589400" cy="824400"/>
          </a:xfrm>
          <a:prstGeom prst="snip1Rect">
            <a:avLst>
              <a:gd fmla="val 0" name="adj"/>
            </a:avLst>
          </a:prstGeom>
          <a:noFill/>
          <a:ln cap="flat" cmpd="sng" w="9525">
            <a:solidFill>
              <a:srgbClr val="4F2F4F"/>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38761D"/>
                </a:solidFill>
                <a:latin typeface="Cabin"/>
                <a:ea typeface="Cabin"/>
                <a:cs typeface="Cabin"/>
                <a:sym typeface="Cabin"/>
              </a:rPr>
              <a:t>1- epithelial cells covered with adherent Gardnerella vaginalis and other anaerobic bacteria, </a:t>
            </a:r>
            <a:r>
              <a:rPr lang="en-GB" sz="1000">
                <a:solidFill>
                  <a:srgbClr val="CC0000"/>
                </a:solidFill>
                <a:latin typeface="Cabin"/>
                <a:ea typeface="Cabin"/>
                <a:cs typeface="Cabin"/>
                <a:sym typeface="Cabin"/>
              </a:rPr>
              <a:t>and is the main diagnostic parameter.</a:t>
            </a:r>
            <a:endParaRPr sz="1000">
              <a:solidFill>
                <a:srgbClr val="CC0000"/>
              </a:solidFill>
              <a:latin typeface="Cabin"/>
              <a:ea typeface="Cabin"/>
              <a:cs typeface="Cabin"/>
              <a:sym typeface="Cabin"/>
            </a:endParaRPr>
          </a:p>
          <a:p>
            <a:pPr indent="0" lvl="0" marL="0" rtl="0" algn="l">
              <a:spcBef>
                <a:spcPts val="0"/>
              </a:spcBef>
              <a:spcAft>
                <a:spcPts val="0"/>
              </a:spcAft>
              <a:buNone/>
            </a:pPr>
            <a:r>
              <a:t/>
            </a:r>
            <a:endParaRPr sz="1000">
              <a:solidFill>
                <a:srgbClr val="CC0000"/>
              </a:solidFill>
              <a:latin typeface="Cabin"/>
              <a:ea typeface="Cabin"/>
              <a:cs typeface="Cabin"/>
              <a:sym typeface="Cabin"/>
            </a:endParaRPr>
          </a:p>
        </p:txBody>
      </p:sp>
      <p:sp>
        <p:nvSpPr>
          <p:cNvPr id="288" name="Google Shape;288;p21"/>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289" name="Google Shape;289;p21"/>
          <p:cNvSpPr/>
          <p:nvPr/>
        </p:nvSpPr>
        <p:spPr>
          <a:xfrm flipH="1" rot="-8100000">
            <a:off x="6758735" y="-161272"/>
            <a:ext cx="1215517" cy="682641"/>
          </a:xfrm>
          <a:prstGeom prst="snip2SameRect">
            <a:avLst>
              <a:gd fmla="val 50000" name="adj1"/>
              <a:gd fmla="val 0" name="adj2"/>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4F2F4F"/>
              </a:solidFill>
              <a:latin typeface="Cabin"/>
              <a:ea typeface="Cabin"/>
              <a:cs typeface="Cabin"/>
              <a:sym typeface="Cabin"/>
            </a:endParaRPr>
          </a:p>
        </p:txBody>
      </p:sp>
      <p:sp>
        <p:nvSpPr>
          <p:cNvPr id="290" name="Google Shape;290;p21"/>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8</a:t>
            </a:r>
            <a:endParaRPr b="1" sz="1800">
              <a:solidFill>
                <a:srgbClr val="FFFFFF"/>
              </a:solidFill>
              <a:latin typeface="Cabin"/>
              <a:ea typeface="Cabin"/>
              <a:cs typeface="Cabin"/>
              <a:sym typeface="Cabin"/>
            </a:endParaRPr>
          </a:p>
        </p:txBody>
      </p:sp>
      <p:cxnSp>
        <p:nvCxnSpPr>
          <p:cNvPr id="291" name="Google Shape;291;p21"/>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292" name="Google Shape;292;p21"/>
          <p:cNvSpPr txBox="1"/>
          <p:nvPr/>
        </p:nvSpPr>
        <p:spPr>
          <a:xfrm>
            <a:off x="1347525" y="114300"/>
            <a:ext cx="4894500" cy="40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000">
                <a:solidFill>
                  <a:srgbClr val="4F2F4F"/>
                </a:solidFill>
                <a:latin typeface="Cabin"/>
                <a:ea typeface="Cabin"/>
                <a:cs typeface="Cabin"/>
                <a:sym typeface="Cabin"/>
              </a:rPr>
              <a:t>Bacterial Vaginosis</a:t>
            </a:r>
            <a:endParaRPr b="1" sz="3000">
              <a:solidFill>
                <a:srgbClr val="4F2F4F"/>
              </a:solidFill>
              <a:latin typeface="Cabin"/>
              <a:ea typeface="Cabin"/>
              <a:cs typeface="Cabin"/>
              <a:sym typeface="Cabin"/>
            </a:endParaRPr>
          </a:p>
        </p:txBody>
      </p:sp>
      <p:pic>
        <p:nvPicPr>
          <p:cNvPr id="293" name="Google Shape;293;p21"/>
          <p:cNvPicPr preferRelativeResize="0"/>
          <p:nvPr/>
        </p:nvPicPr>
        <p:blipFill rotWithShape="1">
          <a:blip r:embed="rId3">
            <a:alphaModFix/>
          </a:blip>
          <a:srcRect b="0" l="724" r="1332" t="1671"/>
          <a:stretch/>
        </p:blipFill>
        <p:spPr>
          <a:xfrm>
            <a:off x="5068981" y="8227875"/>
            <a:ext cx="1021305" cy="932118"/>
          </a:xfrm>
          <a:prstGeom prst="rect">
            <a:avLst/>
          </a:prstGeom>
          <a:noFill/>
          <a:ln cap="flat" cmpd="sng" w="9525">
            <a:solidFill>
              <a:srgbClr val="4F2F4F"/>
            </a:solidFill>
            <a:prstDash val="solid"/>
            <a:round/>
            <a:headEnd len="sm" w="sm" type="none"/>
            <a:tailEnd len="sm" w="sm" type="none"/>
          </a:ln>
        </p:spPr>
      </p:pic>
      <p:pic>
        <p:nvPicPr>
          <p:cNvPr id="294" name="Google Shape;294;p21"/>
          <p:cNvPicPr preferRelativeResize="0"/>
          <p:nvPr/>
        </p:nvPicPr>
        <p:blipFill rotWithShape="1">
          <a:blip r:embed="rId4">
            <a:alphaModFix/>
          </a:blip>
          <a:srcRect b="0" l="1078" r="0" t="1661"/>
          <a:stretch/>
        </p:blipFill>
        <p:spPr>
          <a:xfrm>
            <a:off x="6166493" y="8227861"/>
            <a:ext cx="1039599" cy="932124"/>
          </a:xfrm>
          <a:prstGeom prst="rect">
            <a:avLst/>
          </a:prstGeom>
          <a:noFill/>
          <a:ln cap="flat" cmpd="sng" w="9525">
            <a:solidFill>
              <a:srgbClr val="4F2F4F"/>
            </a:solidFill>
            <a:prstDash val="solid"/>
            <a:round/>
            <a:headEnd len="sm" w="sm" type="none"/>
            <a:tailEnd len="sm" w="sm" type="none"/>
          </a:ln>
        </p:spPr>
      </p:pic>
      <p:pic>
        <p:nvPicPr>
          <p:cNvPr id="295" name="Google Shape;295;p21"/>
          <p:cNvPicPr preferRelativeResize="0"/>
          <p:nvPr/>
        </p:nvPicPr>
        <p:blipFill>
          <a:blip r:embed="rId5">
            <a:alphaModFix/>
          </a:blip>
          <a:stretch>
            <a:fillRect/>
          </a:stretch>
        </p:blipFill>
        <p:spPr>
          <a:xfrm>
            <a:off x="5068976" y="6556304"/>
            <a:ext cx="2137225" cy="1595376"/>
          </a:xfrm>
          <a:prstGeom prst="rect">
            <a:avLst/>
          </a:prstGeom>
          <a:noFill/>
          <a:ln cap="flat" cmpd="sng" w="9525">
            <a:solidFill>
              <a:srgbClr val="4F2F4F"/>
            </a:solidFill>
            <a:prstDash val="solid"/>
            <a:round/>
            <a:headEnd len="sm" w="sm" type="none"/>
            <a:tailEnd len="sm" w="sm" type="none"/>
          </a:ln>
        </p:spPr>
      </p:pic>
      <p:graphicFrame>
        <p:nvGraphicFramePr>
          <p:cNvPr id="296" name="Google Shape;296;p21"/>
          <p:cNvGraphicFramePr/>
          <p:nvPr/>
        </p:nvGraphicFramePr>
        <p:xfrm>
          <a:off x="299163" y="916288"/>
          <a:ext cx="3000000" cy="3000000"/>
        </p:xfrm>
        <a:graphic>
          <a:graphicData uri="http://schemas.openxmlformats.org/drawingml/2006/table">
            <a:tbl>
              <a:tblPr>
                <a:noFill/>
                <a:tableStyleId>{2114A24C-320A-4E3C-838E-C12A3AC4BAA5}</a:tableStyleId>
              </a:tblPr>
              <a:tblGrid>
                <a:gridCol w="1990650"/>
                <a:gridCol w="5000550"/>
              </a:tblGrid>
              <a:tr h="352575">
                <a:tc gridSpan="2">
                  <a:txBody>
                    <a:bodyPr/>
                    <a:lstStyle/>
                    <a:p>
                      <a:pPr indent="0" lvl="0" marL="0" rtl="0" algn="ctr">
                        <a:spcBef>
                          <a:spcPts val="0"/>
                        </a:spcBef>
                        <a:spcAft>
                          <a:spcPts val="0"/>
                        </a:spcAft>
                        <a:buNone/>
                      </a:pPr>
                      <a:r>
                        <a:rPr b="1" lang="en-GB" sz="1800">
                          <a:solidFill>
                            <a:srgbClr val="EDE5ED"/>
                          </a:solidFill>
                          <a:latin typeface="Cabin"/>
                          <a:ea typeface="Cabin"/>
                          <a:cs typeface="Cabin"/>
                          <a:sym typeface="Cabin"/>
                        </a:rPr>
                        <a:t>Clinical Features &amp; Diagnosis </a:t>
                      </a:r>
                      <a:r>
                        <a:rPr b="1" lang="en-GB" sz="1800">
                          <a:solidFill>
                            <a:srgbClr val="EDE5ED"/>
                          </a:solidFill>
                          <a:latin typeface="Cabin"/>
                          <a:ea typeface="Cabin"/>
                          <a:cs typeface="Cabin"/>
                          <a:sym typeface="Cabin"/>
                        </a:rPr>
                        <a:t>of Bacterial Vaginosis</a:t>
                      </a:r>
                      <a:endParaRPr b="1" sz="1800">
                        <a:solidFill>
                          <a:srgbClr val="EDE5ED"/>
                        </a:solidFill>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c hMerge="1"/>
              </a:tr>
              <a:tr h="330625">
                <a:tc gridSpan="2">
                  <a:txBody>
                    <a:bodyPr/>
                    <a:lstStyle/>
                    <a:p>
                      <a:pPr indent="0" lvl="0" marL="0" rtl="0" algn="ctr">
                        <a:spcBef>
                          <a:spcPts val="0"/>
                        </a:spcBef>
                        <a:spcAft>
                          <a:spcPts val="0"/>
                        </a:spcAft>
                        <a:buNone/>
                      </a:pPr>
                      <a:r>
                        <a:rPr b="1" lang="en-GB" sz="1600">
                          <a:solidFill>
                            <a:srgbClr val="FFFFFF"/>
                          </a:solidFill>
                          <a:latin typeface="Cabin"/>
                          <a:ea typeface="Cabin"/>
                          <a:cs typeface="Cabin"/>
                          <a:sym typeface="Cabin"/>
                        </a:rPr>
                        <a:t>Clinical Features </a:t>
                      </a:r>
                      <a:endParaRPr b="1" sz="1600">
                        <a:solidFill>
                          <a:srgbClr val="FFFFFF"/>
                        </a:solidFill>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A183A1"/>
                    </a:solidFill>
                  </a:tcPr>
                </a:tc>
                <a:tc hMerge="1"/>
              </a:tr>
              <a:tr h="1252375">
                <a:tc gridSpan="2">
                  <a:txBody>
                    <a:bodyPr/>
                    <a:lstStyle/>
                    <a:p>
                      <a:pPr indent="-304800" lvl="0" marL="457200" rtl="0" algn="l">
                        <a:spcBef>
                          <a:spcPts val="0"/>
                        </a:spcBef>
                        <a:spcAft>
                          <a:spcPts val="0"/>
                        </a:spcAft>
                        <a:buSzPts val="1200"/>
                        <a:buFont typeface="Cabin"/>
                        <a:buChar char="●"/>
                      </a:pPr>
                      <a:r>
                        <a:rPr lang="en-GB" sz="1200">
                          <a:latin typeface="Cabin"/>
                          <a:ea typeface="Cabin"/>
                          <a:cs typeface="Cabin"/>
                          <a:sym typeface="Cabin"/>
                        </a:rPr>
                        <a:t>Most cases (50-75%) Homogenous</a:t>
                      </a:r>
                      <a:r>
                        <a:rPr b="1" lang="en-GB" sz="1200">
                          <a:solidFill>
                            <a:srgbClr val="CC0000"/>
                          </a:solidFill>
                          <a:latin typeface="Cabin"/>
                          <a:ea typeface="Cabin"/>
                          <a:cs typeface="Cabin"/>
                          <a:sym typeface="Cabin"/>
                        </a:rPr>
                        <a:t> grey vaginal discharge.</a:t>
                      </a:r>
                      <a:endParaRPr b="1" sz="1200">
                        <a:solidFill>
                          <a:srgbClr val="CC0000"/>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Dysuria and dyspareunia rare.</a:t>
                      </a:r>
                      <a:endParaRPr sz="1200">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Pruritus and inflammation are absent .</a:t>
                      </a:r>
                      <a:endParaRPr b="1" sz="1200">
                        <a:solidFill>
                          <a:srgbClr val="CC0000"/>
                        </a:solidFill>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Fishy vaginal discharge: (Greyish in color)</a:t>
                      </a:r>
                      <a:endParaRPr b="1" sz="1200">
                        <a:solidFill>
                          <a:srgbClr val="CC0000"/>
                        </a:solidFill>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During menstruation.</a:t>
                      </a:r>
                      <a:endParaRPr sz="1200">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After intercourse.</a:t>
                      </a:r>
                      <a:endParaRPr sz="1200">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Minimal itching or irritation.</a:t>
                      </a:r>
                      <a:endParaRPr b="1" sz="1200">
                        <a:solidFill>
                          <a:srgbClr val="CC0000"/>
                        </a:solidFill>
                        <a:latin typeface="Cabin"/>
                        <a:ea typeface="Cabin"/>
                        <a:cs typeface="Cabin"/>
                        <a:sym typeface="Cabin"/>
                      </a:endParaRPr>
                    </a:p>
                    <a:p>
                      <a:pPr indent="0" lvl="0" marL="0" rtl="0" algn="l">
                        <a:spcBef>
                          <a:spcPts val="0"/>
                        </a:spcBef>
                        <a:spcAft>
                          <a:spcPts val="0"/>
                        </a:spcAft>
                        <a:buNone/>
                      </a:pPr>
                      <a:r>
                        <a:rPr b="1" lang="en-GB" sz="1200">
                          <a:latin typeface="Cabin"/>
                          <a:ea typeface="Cabin"/>
                          <a:cs typeface="Cabin"/>
                          <a:sym typeface="Cabin"/>
                        </a:rPr>
                        <a:t>Absence of inflammation is the basis of the term "vaginosis" rather than vaginitis.</a:t>
                      </a:r>
                      <a:endParaRPr b="1" sz="1200">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c hMerge="1"/>
              </a:tr>
              <a:tr h="330625">
                <a:tc gridSpan="2">
                  <a:txBody>
                    <a:bodyPr/>
                    <a:lstStyle/>
                    <a:p>
                      <a:pPr indent="0" lvl="0" marL="0" marR="0" rtl="0" algn="ctr">
                        <a:lnSpc>
                          <a:spcPct val="100000"/>
                        </a:lnSpc>
                        <a:spcBef>
                          <a:spcPts val="0"/>
                        </a:spcBef>
                        <a:spcAft>
                          <a:spcPts val="0"/>
                        </a:spcAft>
                        <a:buNone/>
                      </a:pPr>
                      <a:r>
                        <a:rPr b="1" lang="en-GB" sz="1600">
                          <a:solidFill>
                            <a:srgbClr val="F3F3F3"/>
                          </a:solidFill>
                          <a:latin typeface="Cabin"/>
                          <a:ea typeface="Cabin"/>
                          <a:cs typeface="Cabin"/>
                          <a:sym typeface="Cabin"/>
                        </a:rPr>
                        <a:t>Diagnostic Methods</a:t>
                      </a:r>
                      <a:endParaRPr b="1" sz="1600">
                        <a:solidFill>
                          <a:srgbClr val="F3F3F3"/>
                        </a:solidFill>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A183A1"/>
                    </a:solidFill>
                  </a:tcPr>
                </a:tc>
                <a:tc hMerge="1"/>
              </a:tr>
              <a:tr h="462300">
                <a:tc>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Clinical/Microscopic Criteria:</a:t>
                      </a:r>
                      <a:endParaRPr b="1">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0" lvl="0" marL="0" rtl="0" algn="ctr">
                        <a:spcBef>
                          <a:spcPts val="0"/>
                        </a:spcBef>
                        <a:spcAft>
                          <a:spcPts val="0"/>
                        </a:spcAft>
                        <a:buNone/>
                      </a:pPr>
                      <a:r>
                        <a:rPr lang="en-GB">
                          <a:latin typeface="Cabin"/>
                          <a:ea typeface="Cabin"/>
                          <a:cs typeface="Cabin"/>
                          <a:sym typeface="Cabin"/>
                        </a:rPr>
                        <a:t>-</a:t>
                      </a:r>
                      <a:endParaRPr>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567025">
                <a:tc>
                  <a:txBody>
                    <a:bodyPr/>
                    <a:lstStyle/>
                    <a:p>
                      <a:pPr indent="0" lvl="0" marL="0" rtl="0" algn="ctr">
                        <a:spcBef>
                          <a:spcPts val="0"/>
                        </a:spcBef>
                        <a:spcAft>
                          <a:spcPts val="0"/>
                        </a:spcAft>
                        <a:buNone/>
                      </a:pPr>
                      <a:r>
                        <a:rPr b="1" lang="en-GB">
                          <a:solidFill>
                            <a:srgbClr val="CC0000"/>
                          </a:solidFill>
                          <a:latin typeface="Cabin"/>
                          <a:ea typeface="Cabin"/>
                          <a:cs typeface="Cabin"/>
                          <a:sym typeface="Cabin"/>
                        </a:rPr>
                        <a:t>Gram Stain</a:t>
                      </a:r>
                      <a:endParaRPr b="1">
                        <a:solidFill>
                          <a:srgbClr val="CC0000"/>
                        </a:solidFill>
                        <a:latin typeface="Cabin"/>
                        <a:ea typeface="Cabin"/>
                        <a:cs typeface="Cabin"/>
                        <a:sym typeface="Cabin"/>
                      </a:endParaRPr>
                    </a:p>
                    <a:p>
                      <a:pPr indent="0" lvl="0" marL="0" rtl="0" algn="ctr">
                        <a:spcBef>
                          <a:spcPts val="0"/>
                        </a:spcBef>
                        <a:spcAft>
                          <a:spcPts val="0"/>
                        </a:spcAft>
                        <a:buNone/>
                      </a:pPr>
                      <a:r>
                        <a:rPr b="1" lang="en-GB">
                          <a:solidFill>
                            <a:srgbClr val="CC0000"/>
                          </a:solidFill>
                          <a:latin typeface="Cabin"/>
                          <a:ea typeface="Cabin"/>
                          <a:cs typeface="Cabin"/>
                          <a:sym typeface="Cabin"/>
                        </a:rPr>
                        <a:t> “Gold Standard”:</a:t>
                      </a:r>
                      <a:endParaRPr b="1">
                        <a:solidFill>
                          <a:srgbClr val="CC0000"/>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304800" lvl="0" marL="457200" rtl="0" algn="l">
                        <a:spcBef>
                          <a:spcPts val="0"/>
                        </a:spcBef>
                        <a:spcAft>
                          <a:spcPts val="0"/>
                        </a:spcAft>
                        <a:buSzPts val="1200"/>
                        <a:buFont typeface="Cabin"/>
                        <a:buChar char="●"/>
                      </a:pPr>
                      <a:r>
                        <a:rPr b="1" lang="en-GB" sz="1200">
                          <a:solidFill>
                            <a:srgbClr val="CC0000"/>
                          </a:solidFill>
                          <a:latin typeface="Cabin"/>
                          <a:ea typeface="Cabin"/>
                          <a:cs typeface="Cabin"/>
                          <a:sym typeface="Cabin"/>
                        </a:rPr>
                        <a:t>Clue cells</a:t>
                      </a:r>
                      <a:r>
                        <a:rPr baseline="30000" lang="en-GB" sz="1200">
                          <a:latin typeface="Cabin"/>
                          <a:ea typeface="Cabin"/>
                          <a:cs typeface="Cabin"/>
                          <a:sym typeface="Cabin"/>
                        </a:rPr>
                        <a:t>1</a:t>
                      </a:r>
                      <a:r>
                        <a:rPr lang="en-GB" sz="1200">
                          <a:latin typeface="Cabin"/>
                          <a:ea typeface="Cabin"/>
                          <a:cs typeface="Cabin"/>
                          <a:sym typeface="Cabin"/>
                        </a:rPr>
                        <a:t> on saline wet mount of vaginal discharge (on &gt;20% cells).</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Bacteria adhered to epithelial cells; </a:t>
                      </a:r>
                      <a:r>
                        <a:rPr b="1" lang="en-GB" sz="1200">
                          <a:latin typeface="Cabin"/>
                          <a:ea typeface="Cabin"/>
                          <a:cs typeface="Cabin"/>
                          <a:sym typeface="Cabin"/>
                        </a:rPr>
                        <a:t>most reliable single indicator</a:t>
                      </a:r>
                      <a:r>
                        <a:rPr lang="en-GB" sz="1200">
                          <a:latin typeface="Cabin"/>
                          <a:ea typeface="Cabin"/>
                          <a:cs typeface="Cabin"/>
                          <a:sym typeface="Cabin"/>
                        </a:rPr>
                        <a:t>.</a:t>
                      </a:r>
                      <a:endParaRPr sz="1200">
                        <a:latin typeface="Cabin"/>
                        <a:ea typeface="Cabin"/>
                        <a:cs typeface="Cabin"/>
                        <a:sym typeface="Cabin"/>
                      </a:endParaRPr>
                    </a:p>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Vaginal pH &gt; 4.5.</a:t>
                      </a:r>
                      <a:endParaRPr b="1" sz="1200">
                        <a:solidFill>
                          <a:srgbClr val="CC0000"/>
                        </a:solidFill>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462300">
                <a:tc>
                  <a:txBody>
                    <a:bodyPr/>
                    <a:lstStyle/>
                    <a:p>
                      <a:pPr indent="0" lvl="0" marL="0" rtl="0" algn="ctr">
                        <a:spcBef>
                          <a:spcPts val="0"/>
                        </a:spcBef>
                        <a:spcAft>
                          <a:spcPts val="0"/>
                        </a:spcAft>
                        <a:buNone/>
                      </a:pPr>
                      <a:r>
                        <a:rPr b="1" lang="en-GB">
                          <a:solidFill>
                            <a:srgbClr val="4F2F4F"/>
                          </a:solidFill>
                          <a:latin typeface="Cabin"/>
                          <a:ea typeface="Cabin"/>
                          <a:cs typeface="Cabin"/>
                          <a:sym typeface="Cabin"/>
                        </a:rPr>
                        <a:t>Elevated pH &amp; increased amine:</a:t>
                      </a:r>
                      <a:endParaRPr b="1">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DE5ED"/>
                    </a:solidFill>
                  </a:tcPr>
                </a:tc>
                <a:tc>
                  <a:txBody>
                    <a:bodyPr/>
                    <a:lstStyle/>
                    <a:p>
                      <a:pPr indent="-304800" lvl="0" marL="457200" marR="0" rtl="0" algn="l">
                        <a:lnSpc>
                          <a:spcPct val="100000"/>
                        </a:lnSpc>
                        <a:spcBef>
                          <a:spcPts val="0"/>
                        </a:spcBef>
                        <a:spcAft>
                          <a:spcPts val="0"/>
                        </a:spcAft>
                        <a:buSzPts val="1200"/>
                        <a:buFont typeface="Cabin"/>
                        <a:buChar char="●"/>
                      </a:pPr>
                      <a:r>
                        <a:rPr lang="en-GB" sz="1200">
                          <a:latin typeface="Cabin"/>
                          <a:ea typeface="Cabin"/>
                          <a:cs typeface="Cabin"/>
                          <a:sym typeface="Cabin"/>
                        </a:rPr>
                        <a:t>Sensitivity: 87%.</a:t>
                      </a:r>
                      <a:endParaRPr sz="1200">
                        <a:latin typeface="Cabin"/>
                        <a:ea typeface="Cabin"/>
                        <a:cs typeface="Cabin"/>
                        <a:sym typeface="Cabin"/>
                      </a:endParaRPr>
                    </a:p>
                    <a:p>
                      <a:pPr indent="-304800" lvl="0" marL="457200" marR="0" rtl="0" algn="l">
                        <a:lnSpc>
                          <a:spcPct val="100000"/>
                        </a:lnSpc>
                        <a:spcBef>
                          <a:spcPts val="0"/>
                        </a:spcBef>
                        <a:spcAft>
                          <a:spcPts val="0"/>
                        </a:spcAft>
                        <a:buSzPts val="1200"/>
                        <a:buFont typeface="Cabin"/>
                        <a:buChar char="●"/>
                      </a:pPr>
                      <a:r>
                        <a:rPr lang="en-GB" sz="1200">
                          <a:latin typeface="Cabin"/>
                          <a:ea typeface="Cabin"/>
                          <a:cs typeface="Cabin"/>
                          <a:sym typeface="Cabin"/>
                        </a:rPr>
                        <a:t>Specificity: 92%.</a:t>
                      </a:r>
                      <a:endParaRPr sz="1200">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403775">
                <a:tc gridSpan="2">
                  <a:txBody>
                    <a:bodyPr/>
                    <a:lstStyle/>
                    <a:p>
                      <a:pPr indent="-298450" lvl="0" marL="457200" marR="0" rtl="0" algn="l">
                        <a:lnSpc>
                          <a:spcPct val="100000"/>
                        </a:lnSpc>
                        <a:spcBef>
                          <a:spcPts val="0"/>
                        </a:spcBef>
                        <a:spcAft>
                          <a:spcPts val="0"/>
                        </a:spcAft>
                        <a:buSzPts val="1100"/>
                        <a:buFont typeface="Cabin"/>
                        <a:buChar char="●"/>
                      </a:pPr>
                      <a:r>
                        <a:rPr lang="en-GB" sz="1100">
                          <a:latin typeface="Cabin"/>
                          <a:ea typeface="Cabin"/>
                          <a:cs typeface="Cabin"/>
                          <a:sym typeface="Cabin"/>
                        </a:rPr>
                        <a:t>Culture has a </a:t>
                      </a:r>
                      <a:r>
                        <a:rPr b="1" lang="en-GB" sz="1100">
                          <a:solidFill>
                            <a:srgbClr val="CC0000"/>
                          </a:solidFill>
                          <a:latin typeface="Cabin"/>
                          <a:ea typeface="Cabin"/>
                          <a:cs typeface="Cabin"/>
                          <a:sym typeface="Cabin"/>
                        </a:rPr>
                        <a:t>poor predictive value</a:t>
                      </a:r>
                      <a:r>
                        <a:rPr lang="en-GB" sz="1100">
                          <a:latin typeface="Cabin"/>
                          <a:ea typeface="Cabin"/>
                          <a:cs typeface="Cabin"/>
                          <a:sym typeface="Cabin"/>
                        </a:rPr>
                        <a:t> for G. vaginalis as it is prevalent in healthy asymptomatic women.</a:t>
                      </a:r>
                      <a:endParaRPr sz="1100">
                        <a:latin typeface="Cabin"/>
                        <a:ea typeface="Cabin"/>
                        <a:cs typeface="Cabin"/>
                        <a:sym typeface="Cabin"/>
                      </a:endParaRPr>
                    </a:p>
                    <a:p>
                      <a:pPr indent="-298450" lvl="0" marL="457200" marR="0" rtl="0" algn="l">
                        <a:lnSpc>
                          <a:spcPct val="100000"/>
                        </a:lnSpc>
                        <a:spcBef>
                          <a:spcPts val="0"/>
                        </a:spcBef>
                        <a:spcAft>
                          <a:spcPts val="0"/>
                        </a:spcAft>
                        <a:buSzPts val="1100"/>
                        <a:buFont typeface="Cabin"/>
                        <a:buChar char="●"/>
                      </a:pPr>
                      <a:r>
                        <a:rPr lang="en-GB" sz="1100">
                          <a:latin typeface="Cabin"/>
                          <a:ea typeface="Cabin"/>
                          <a:cs typeface="Cabin"/>
                          <a:sym typeface="Cabin"/>
                        </a:rPr>
                        <a:t>DNA probes are expensive,  and have a poor predictive value alone.</a:t>
                      </a:r>
                      <a:endParaRPr sz="1100">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c hMerge="1"/>
              </a:tr>
            </a:tbl>
          </a:graphicData>
        </a:graphic>
      </p:graphicFrame>
      <p:sp>
        <p:nvSpPr>
          <p:cNvPr id="297" name="Google Shape;297;p21"/>
          <p:cNvSpPr txBox="1"/>
          <p:nvPr/>
        </p:nvSpPr>
        <p:spPr>
          <a:xfrm>
            <a:off x="299100" y="6546450"/>
            <a:ext cx="5369700" cy="2943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Treatment Recommendations</a:t>
            </a:r>
            <a:r>
              <a:rPr b="1" lang="en-GB" sz="2000">
                <a:solidFill>
                  <a:srgbClr val="4F2F4F"/>
                </a:solidFill>
                <a:latin typeface="Cabin"/>
                <a:ea typeface="Cabin"/>
                <a:cs typeface="Cabin"/>
                <a:sym typeface="Cabin"/>
              </a:rPr>
              <a:t>:</a:t>
            </a:r>
            <a:endParaRPr b="1" sz="2000">
              <a:solidFill>
                <a:srgbClr val="4F2F4F"/>
              </a:solidFill>
              <a:latin typeface="Cabin"/>
              <a:ea typeface="Cabin"/>
              <a:cs typeface="Cabin"/>
              <a:sym typeface="Cabin"/>
            </a:endParaRPr>
          </a:p>
          <a:p>
            <a:pPr indent="-196899" lvl="0" marL="557999" rtl="0" algn="l">
              <a:spcBef>
                <a:spcPts val="0"/>
              </a:spcBef>
              <a:spcAft>
                <a:spcPts val="0"/>
              </a:spcAft>
              <a:buClr>
                <a:srgbClr val="4F2F4F"/>
              </a:buClr>
              <a:buSzPts val="1400"/>
              <a:buFont typeface="Cabin"/>
              <a:buChar char="●"/>
            </a:pPr>
            <a:r>
              <a:rPr b="1" lang="en-GB">
                <a:solidFill>
                  <a:srgbClr val="4F2F4F"/>
                </a:solidFill>
                <a:latin typeface="Cabin"/>
                <a:ea typeface="Cabin"/>
                <a:cs typeface="Cabin"/>
                <a:sym typeface="Cabin"/>
              </a:rPr>
              <a:t>Oral:</a:t>
            </a:r>
            <a:endParaRPr b="1">
              <a:solidFill>
                <a:srgbClr val="4F2F4F"/>
              </a:solidFill>
              <a:latin typeface="Cabin"/>
              <a:ea typeface="Cabin"/>
              <a:cs typeface="Cabin"/>
              <a:sym typeface="Cabin"/>
            </a:endParaRPr>
          </a:p>
          <a:p>
            <a:pPr indent="-304800" lvl="1" marL="914400" rtl="0" algn="l">
              <a:spcBef>
                <a:spcPts val="0"/>
              </a:spcBef>
              <a:spcAft>
                <a:spcPts val="0"/>
              </a:spcAft>
              <a:buSzPts val="1200"/>
              <a:buFont typeface="Cabin"/>
              <a:buChar char="○"/>
            </a:pPr>
            <a:r>
              <a:rPr b="1" lang="en-GB" sz="1200">
                <a:solidFill>
                  <a:srgbClr val="CC0000"/>
                </a:solidFill>
                <a:latin typeface="Cabin"/>
                <a:ea typeface="Cabin"/>
                <a:cs typeface="Cabin"/>
                <a:sym typeface="Cabin"/>
              </a:rPr>
              <a:t>Metronidazole </a:t>
            </a:r>
            <a:r>
              <a:rPr b="1" lang="en-GB" sz="1000">
                <a:solidFill>
                  <a:srgbClr val="38761D"/>
                </a:solidFill>
                <a:latin typeface="Cabin"/>
                <a:ea typeface="Cabin"/>
                <a:cs typeface="Cabin"/>
                <a:sym typeface="Cabin"/>
              </a:rPr>
              <a:t>(Drug of choice)</a:t>
            </a:r>
            <a:r>
              <a:rPr b="1" lang="en-GB" sz="1200">
                <a:solidFill>
                  <a:srgbClr val="CC0000"/>
                </a:solidFill>
                <a:latin typeface="Cabin"/>
                <a:ea typeface="Cabin"/>
                <a:cs typeface="Cabin"/>
                <a:sym typeface="Cabin"/>
              </a:rPr>
              <a:t> </a:t>
            </a:r>
            <a:r>
              <a:rPr lang="en-GB" sz="1200">
                <a:latin typeface="Cabin"/>
                <a:ea typeface="Cabin"/>
                <a:cs typeface="Cabin"/>
                <a:sym typeface="Cabin"/>
              </a:rPr>
              <a:t>500 mg bid x 7 days ($5):</a:t>
            </a:r>
            <a:endParaRPr sz="1200">
              <a:latin typeface="Cabin"/>
              <a:ea typeface="Cabin"/>
              <a:cs typeface="Cabin"/>
              <a:sym typeface="Cabin"/>
            </a:endParaRPr>
          </a:p>
          <a:p>
            <a:pPr indent="-304800" lvl="2" marL="1371600" rtl="0" algn="l">
              <a:spcBef>
                <a:spcPts val="0"/>
              </a:spcBef>
              <a:spcAft>
                <a:spcPts val="0"/>
              </a:spcAft>
              <a:buSzPts val="1200"/>
              <a:buFont typeface="Cabin"/>
              <a:buChar char="▻"/>
            </a:pPr>
            <a:r>
              <a:rPr lang="en-GB" sz="1200">
                <a:latin typeface="Cabin"/>
                <a:ea typeface="Cabin"/>
                <a:cs typeface="Cabin"/>
                <a:sym typeface="Cabin"/>
              </a:rPr>
              <a:t>84-96% cure rate.</a:t>
            </a:r>
            <a:endParaRPr sz="1200">
              <a:latin typeface="Cabin"/>
              <a:ea typeface="Cabin"/>
              <a:cs typeface="Cabin"/>
              <a:sym typeface="Cabin"/>
            </a:endParaRPr>
          </a:p>
          <a:p>
            <a:pPr indent="-304800" lvl="2" marL="1371600" rtl="0" algn="l">
              <a:spcBef>
                <a:spcPts val="0"/>
              </a:spcBef>
              <a:spcAft>
                <a:spcPts val="0"/>
              </a:spcAft>
              <a:buSzPts val="1200"/>
              <a:buFont typeface="Cabin"/>
              <a:buChar char="▻"/>
            </a:pPr>
            <a:r>
              <a:rPr lang="en-GB" sz="1200">
                <a:latin typeface="Cabin"/>
                <a:ea typeface="Cabin"/>
                <a:cs typeface="Cabin"/>
                <a:sym typeface="Cabin"/>
              </a:rPr>
              <a:t>Single dose therapy (2g) may be less effective.</a:t>
            </a:r>
            <a:endParaRPr sz="1200">
              <a:latin typeface="Cabin"/>
              <a:ea typeface="Cabin"/>
              <a:cs typeface="Cabin"/>
              <a:sym typeface="Cabin"/>
            </a:endParaRPr>
          </a:p>
          <a:p>
            <a:pPr indent="0" lvl="0" marL="914400" rtl="0" algn="l">
              <a:spcBef>
                <a:spcPts val="0"/>
              </a:spcBef>
              <a:spcAft>
                <a:spcPts val="0"/>
              </a:spcAft>
              <a:buNone/>
            </a:pPr>
            <a:r>
              <a:t/>
            </a:r>
            <a:endParaRPr sz="300">
              <a:latin typeface="Cabin"/>
              <a:ea typeface="Cabin"/>
              <a:cs typeface="Cabin"/>
              <a:sym typeface="Cabin"/>
            </a:endParaRPr>
          </a:p>
          <a:p>
            <a:pPr indent="-304800" lvl="1" marL="914400" rtl="0" algn="l">
              <a:spcBef>
                <a:spcPts val="0"/>
              </a:spcBef>
              <a:spcAft>
                <a:spcPts val="0"/>
              </a:spcAft>
              <a:buSzPts val="1200"/>
              <a:buFont typeface="Cabin"/>
              <a:buChar char="○"/>
            </a:pPr>
            <a:r>
              <a:rPr b="1" lang="en-GB" sz="1200">
                <a:latin typeface="Cabin"/>
                <a:ea typeface="Cabin"/>
                <a:cs typeface="Cabin"/>
                <a:sym typeface="Cabin"/>
              </a:rPr>
              <a:t>Clindamycin</a:t>
            </a:r>
            <a:r>
              <a:rPr lang="en-GB" sz="1200">
                <a:latin typeface="Cabin"/>
                <a:ea typeface="Cabin"/>
                <a:cs typeface="Cabin"/>
                <a:sym typeface="Cabin"/>
              </a:rPr>
              <a:t> 300 mg bid x 7 days ($28):</a:t>
            </a:r>
            <a:endParaRPr sz="1200">
              <a:latin typeface="Cabin"/>
              <a:ea typeface="Cabin"/>
              <a:cs typeface="Cabin"/>
              <a:sym typeface="Cabin"/>
            </a:endParaRPr>
          </a:p>
          <a:p>
            <a:pPr indent="-304800" lvl="2" marL="1371600" rtl="0" algn="l">
              <a:spcBef>
                <a:spcPts val="0"/>
              </a:spcBef>
              <a:spcAft>
                <a:spcPts val="0"/>
              </a:spcAft>
              <a:buSzPts val="1200"/>
              <a:buFont typeface="Cabin"/>
              <a:buChar char="▻"/>
            </a:pPr>
            <a:r>
              <a:rPr lang="en-GB" sz="1200">
                <a:latin typeface="Cabin"/>
                <a:ea typeface="Cabin"/>
                <a:cs typeface="Cabin"/>
                <a:sym typeface="Cabin"/>
              </a:rPr>
              <a:t>Less effective.</a:t>
            </a:r>
            <a:endParaRPr sz="1200">
              <a:latin typeface="Cabin"/>
              <a:ea typeface="Cabin"/>
              <a:cs typeface="Cabin"/>
              <a:sym typeface="Cabin"/>
            </a:endParaRPr>
          </a:p>
          <a:p>
            <a:pPr indent="0" lvl="0" marL="0" rtl="0" algn="l">
              <a:spcBef>
                <a:spcPts val="0"/>
              </a:spcBef>
              <a:spcAft>
                <a:spcPts val="0"/>
              </a:spcAft>
              <a:buNone/>
            </a:pPr>
            <a:r>
              <a:t/>
            </a:r>
            <a:endParaRPr sz="1200">
              <a:latin typeface="Cabin"/>
              <a:ea typeface="Cabin"/>
              <a:cs typeface="Cabin"/>
              <a:sym typeface="Cabin"/>
            </a:endParaRPr>
          </a:p>
          <a:p>
            <a:pPr indent="-196899" lvl="0" marL="557999" rtl="0" algn="l">
              <a:spcBef>
                <a:spcPts val="0"/>
              </a:spcBef>
              <a:spcAft>
                <a:spcPts val="0"/>
              </a:spcAft>
              <a:buClr>
                <a:srgbClr val="4F2F4F"/>
              </a:buClr>
              <a:buSzPts val="1400"/>
              <a:buFont typeface="Cabin"/>
              <a:buChar char="●"/>
            </a:pPr>
            <a:r>
              <a:rPr b="1" lang="en-GB">
                <a:solidFill>
                  <a:srgbClr val="4F2F4F"/>
                </a:solidFill>
                <a:latin typeface="Cabin"/>
                <a:ea typeface="Cabin"/>
                <a:cs typeface="Cabin"/>
                <a:sym typeface="Cabin"/>
              </a:rPr>
              <a:t>Topical (higher recurrence rates):</a:t>
            </a:r>
            <a:endParaRPr>
              <a:solidFill>
                <a:srgbClr val="4F2F4F"/>
              </a:solidFill>
              <a:latin typeface="Cabin"/>
              <a:ea typeface="Cabin"/>
              <a:cs typeface="Cabin"/>
              <a:sym typeface="Cabin"/>
            </a:endParaRPr>
          </a:p>
          <a:p>
            <a:pPr indent="-304800" lvl="1" marL="914400" rtl="0" algn="l">
              <a:spcBef>
                <a:spcPts val="0"/>
              </a:spcBef>
              <a:spcAft>
                <a:spcPts val="0"/>
              </a:spcAft>
              <a:buSzPts val="1200"/>
              <a:buFont typeface="Cabin"/>
              <a:buChar char="○"/>
            </a:pPr>
            <a:r>
              <a:rPr b="1" lang="en-GB" sz="1200">
                <a:latin typeface="Cabin"/>
                <a:ea typeface="Cabin"/>
                <a:cs typeface="Cabin"/>
                <a:sym typeface="Cabin"/>
              </a:rPr>
              <a:t>Metronidazole</a:t>
            </a:r>
            <a:r>
              <a:rPr lang="en-GB" sz="1200">
                <a:latin typeface="Cabin"/>
                <a:ea typeface="Cabin"/>
                <a:cs typeface="Cabin"/>
                <a:sym typeface="Cabin"/>
              </a:rPr>
              <a:t> gel (0.75%) 5 g PV qhs x 5 days ($30);</a:t>
            </a:r>
            <a:endParaRPr sz="1200">
              <a:latin typeface="Cabin"/>
              <a:ea typeface="Cabin"/>
              <a:cs typeface="Cabin"/>
              <a:sym typeface="Cabin"/>
            </a:endParaRPr>
          </a:p>
          <a:p>
            <a:pPr indent="-304800" lvl="2" marL="1371600" rtl="0" algn="l">
              <a:spcBef>
                <a:spcPts val="0"/>
              </a:spcBef>
              <a:spcAft>
                <a:spcPts val="0"/>
              </a:spcAft>
              <a:buSzPts val="1200"/>
              <a:buFont typeface="Cabin"/>
              <a:buChar char="▻"/>
            </a:pPr>
            <a:r>
              <a:rPr lang="en-GB" sz="1200">
                <a:latin typeface="Cabin"/>
                <a:ea typeface="Cabin"/>
                <a:cs typeface="Cabin"/>
                <a:sym typeface="Cabin"/>
              </a:rPr>
              <a:t>70-80% cure rate.</a:t>
            </a:r>
            <a:endParaRPr sz="1200">
              <a:latin typeface="Cabin"/>
              <a:ea typeface="Cabin"/>
              <a:cs typeface="Cabin"/>
              <a:sym typeface="Cabin"/>
            </a:endParaRPr>
          </a:p>
          <a:p>
            <a:pPr indent="0" lvl="0" marL="0" rtl="0" algn="l">
              <a:spcBef>
                <a:spcPts val="0"/>
              </a:spcBef>
              <a:spcAft>
                <a:spcPts val="0"/>
              </a:spcAft>
              <a:buNone/>
            </a:pPr>
            <a:r>
              <a:t/>
            </a:r>
            <a:endParaRPr sz="300">
              <a:latin typeface="Cabin"/>
              <a:ea typeface="Cabin"/>
              <a:cs typeface="Cabin"/>
              <a:sym typeface="Cabin"/>
            </a:endParaRPr>
          </a:p>
          <a:p>
            <a:pPr indent="-304800" lvl="1" marL="914400" rtl="0" algn="l">
              <a:spcBef>
                <a:spcPts val="0"/>
              </a:spcBef>
              <a:spcAft>
                <a:spcPts val="0"/>
              </a:spcAft>
              <a:buSzPts val="1200"/>
              <a:buFont typeface="Cabin"/>
              <a:buChar char="○"/>
            </a:pPr>
            <a:r>
              <a:rPr b="1" lang="en-GB" sz="1200">
                <a:latin typeface="Cabin"/>
                <a:ea typeface="Cabin"/>
                <a:cs typeface="Cabin"/>
                <a:sym typeface="Cabin"/>
              </a:rPr>
              <a:t>Clindamycin</a:t>
            </a:r>
            <a:r>
              <a:rPr lang="en-GB" sz="1200">
                <a:latin typeface="Cabin"/>
                <a:ea typeface="Cabin"/>
                <a:cs typeface="Cabin"/>
                <a:sym typeface="Cabin"/>
              </a:rPr>
              <a:t> cream (2%) 5 g PV qhs x 7 days ($31):</a:t>
            </a:r>
            <a:endParaRPr sz="1200">
              <a:latin typeface="Cabin"/>
              <a:ea typeface="Cabin"/>
              <a:cs typeface="Cabin"/>
              <a:sym typeface="Cabin"/>
            </a:endParaRPr>
          </a:p>
          <a:p>
            <a:pPr indent="-304800" lvl="2" marL="1371600" rtl="0" algn="l">
              <a:spcBef>
                <a:spcPts val="0"/>
              </a:spcBef>
              <a:spcAft>
                <a:spcPts val="0"/>
              </a:spcAft>
              <a:buSzPts val="1200"/>
              <a:buFont typeface="Cabin"/>
              <a:buChar char="▻"/>
            </a:pPr>
            <a:r>
              <a:rPr lang="en-GB" sz="1200">
                <a:latin typeface="Cabin"/>
                <a:ea typeface="Cabin"/>
                <a:cs typeface="Cabin"/>
                <a:sym typeface="Cabin"/>
              </a:rPr>
              <a:t>Less effective.</a:t>
            </a:r>
            <a:endParaRPr sz="1200">
              <a:latin typeface="Cabin"/>
              <a:ea typeface="Cabin"/>
              <a:cs typeface="Cabin"/>
              <a:sym typeface="Cabin"/>
            </a:endParaRPr>
          </a:p>
          <a:p>
            <a:pPr indent="-304800" lvl="2" marL="1371600" rtl="0" algn="l">
              <a:spcBef>
                <a:spcPts val="0"/>
              </a:spcBef>
              <a:spcAft>
                <a:spcPts val="0"/>
              </a:spcAft>
              <a:buSzPts val="1200"/>
              <a:buFont typeface="Cabin"/>
              <a:buChar char="▻"/>
            </a:pPr>
            <a:r>
              <a:rPr lang="en-GB" sz="1200">
                <a:latin typeface="Cabin"/>
                <a:ea typeface="Cabin"/>
                <a:cs typeface="Cabin"/>
                <a:sym typeface="Cabin"/>
              </a:rPr>
              <a:t>May lead to Clindamycin resistant anaerobic bacteria.</a:t>
            </a:r>
            <a:endParaRPr sz="1200">
              <a:latin typeface="Cabin"/>
              <a:ea typeface="Cabin"/>
              <a:cs typeface="Cabin"/>
              <a:sym typeface="Cabin"/>
            </a:endParaRPr>
          </a:p>
        </p:txBody>
      </p:sp>
      <p:pic>
        <p:nvPicPr>
          <p:cNvPr id="298" name="Google Shape;298;p21"/>
          <p:cNvPicPr preferRelativeResize="0"/>
          <p:nvPr/>
        </p:nvPicPr>
        <p:blipFill rotWithShape="1">
          <a:blip r:embed="rId6">
            <a:alphaModFix/>
          </a:blip>
          <a:srcRect b="0" l="1487" r="0" t="2276"/>
          <a:stretch/>
        </p:blipFill>
        <p:spPr>
          <a:xfrm>
            <a:off x="6716600" y="4919317"/>
            <a:ext cx="523975" cy="233862"/>
          </a:xfrm>
          <a:prstGeom prst="rect">
            <a:avLst/>
          </a:prstGeom>
          <a:noFill/>
          <a:ln cap="flat" cmpd="sng" w="9525">
            <a:solidFill>
              <a:srgbClr val="4F2F4F"/>
            </a:solidFill>
            <a:prstDash val="solid"/>
            <a:round/>
            <a:headEnd len="sm" w="sm" type="none"/>
            <a:tailEnd len="sm" w="sm" type="none"/>
          </a:ln>
        </p:spPr>
      </p:pic>
      <p:pic>
        <p:nvPicPr>
          <p:cNvPr id="299" name="Google Shape;299;p21"/>
          <p:cNvPicPr preferRelativeResize="0"/>
          <p:nvPr/>
        </p:nvPicPr>
        <p:blipFill rotWithShape="1">
          <a:blip r:embed="rId7">
            <a:alphaModFix/>
          </a:blip>
          <a:srcRect b="0" l="2171" r="0" t="2276"/>
          <a:stretch/>
        </p:blipFill>
        <p:spPr>
          <a:xfrm>
            <a:off x="6535265" y="3913643"/>
            <a:ext cx="705312" cy="505100"/>
          </a:xfrm>
          <a:prstGeom prst="rect">
            <a:avLst/>
          </a:prstGeom>
          <a:noFill/>
          <a:ln cap="flat" cmpd="sng" w="9525">
            <a:solidFill>
              <a:srgbClr val="4F2F4F"/>
            </a:solidFill>
            <a:prstDash val="solid"/>
            <a:round/>
            <a:headEnd len="sm" w="sm" type="none"/>
            <a:tailEnd len="sm" w="sm" type="none"/>
          </a:ln>
        </p:spPr>
      </p:pic>
      <p:pic>
        <p:nvPicPr>
          <p:cNvPr id="300" name="Google Shape;300;p21"/>
          <p:cNvPicPr preferRelativeResize="0"/>
          <p:nvPr/>
        </p:nvPicPr>
        <p:blipFill rotWithShape="1">
          <a:blip r:embed="rId8">
            <a:alphaModFix/>
          </a:blip>
          <a:srcRect b="3035" l="1832" r="1735" t="2988"/>
          <a:stretch/>
        </p:blipFill>
        <p:spPr>
          <a:xfrm>
            <a:off x="6090270" y="5231110"/>
            <a:ext cx="1168151" cy="505100"/>
          </a:xfrm>
          <a:prstGeom prst="rect">
            <a:avLst/>
          </a:prstGeom>
          <a:noFill/>
          <a:ln cap="flat" cmpd="sng" w="9525">
            <a:solidFill>
              <a:srgbClr val="4F2F4F"/>
            </a:solidFill>
            <a:prstDash val="solid"/>
            <a:round/>
            <a:headEnd len="sm" w="sm" type="none"/>
            <a:tailEnd len="sm" w="sm" type="none"/>
          </a:ln>
        </p:spPr>
      </p:pic>
      <p:pic>
        <p:nvPicPr>
          <p:cNvPr id="301" name="Google Shape;301;p21"/>
          <p:cNvPicPr preferRelativeResize="0"/>
          <p:nvPr/>
        </p:nvPicPr>
        <p:blipFill rotWithShape="1">
          <a:blip r:embed="rId9">
            <a:alphaModFix/>
          </a:blip>
          <a:srcRect b="10066" l="5051" r="5391" t="3074"/>
          <a:stretch/>
        </p:blipFill>
        <p:spPr>
          <a:xfrm>
            <a:off x="6216879" y="1850607"/>
            <a:ext cx="1021289" cy="739663"/>
          </a:xfrm>
          <a:prstGeom prst="rect">
            <a:avLst/>
          </a:prstGeom>
          <a:noFill/>
          <a:ln cap="flat" cmpd="sng" w="9525">
            <a:solidFill>
              <a:srgbClr val="4F2F4F"/>
            </a:solidFill>
            <a:prstDash val="solid"/>
            <a:round/>
            <a:headEnd len="sm" w="sm" type="none"/>
            <a:tailEnd len="sm" w="sm" type="none"/>
          </a:ln>
        </p:spPr>
      </p:pic>
      <p:pic>
        <p:nvPicPr>
          <p:cNvPr id="302" name="Google Shape;302;p21"/>
          <p:cNvPicPr preferRelativeResize="0"/>
          <p:nvPr/>
        </p:nvPicPr>
        <p:blipFill rotWithShape="1">
          <a:blip r:embed="rId10">
            <a:alphaModFix/>
          </a:blip>
          <a:srcRect b="2459" l="1915" r="5551" t="2592"/>
          <a:stretch/>
        </p:blipFill>
        <p:spPr>
          <a:xfrm>
            <a:off x="6216890" y="2646122"/>
            <a:ext cx="1021289" cy="738646"/>
          </a:xfrm>
          <a:prstGeom prst="rect">
            <a:avLst/>
          </a:prstGeom>
          <a:noFill/>
          <a:ln cap="flat" cmpd="sng" w="9525">
            <a:solidFill>
              <a:srgbClr val="4F2F4F"/>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