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698475" cx="7589525"/>
  <p:notesSz cx="6858000" cy="9144000"/>
  <p:embeddedFontLst>
    <p:embeddedFont>
      <p:font typeface="Cabin SemiBold"/>
      <p:regular r:id="rId21"/>
      <p:bold r:id="rId22"/>
      <p:italic r:id="rId23"/>
      <p:boldItalic r:id="rId24"/>
    </p:embeddedFont>
    <p:embeddedFont>
      <p:font typeface="Amatic SC"/>
      <p:regular r:id="rId25"/>
      <p:bold r:id="rId26"/>
    </p:embeddedFont>
    <p:embeddedFont>
      <p:font typeface="Cabin"/>
      <p:regular r:id="rId27"/>
      <p:bold r:id="rId28"/>
      <p:italic r:id="rId29"/>
      <p:boldItalic r:id="rId30"/>
    </p:embeddedFont>
    <p:embeddedFont>
      <p:font typeface="Quicksand"/>
      <p:regular r:id="rId31"/>
      <p:bold r:id="rId32"/>
    </p:embeddedFont>
    <p:embeddedFont>
      <p:font typeface="Exo"/>
      <p:regular r:id="rId33"/>
      <p:bold r:id="rId34"/>
      <p:italic r:id="rId35"/>
      <p:boldItalic r:id="rId36"/>
    </p:embeddedFont>
    <p:embeddedFont>
      <p:font typeface="Cabin Medium"/>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4E11E47-295B-42BA-86BE-BB61EB6F8276}">
  <a:tblStyle styleId="{44E11E47-295B-42BA-86BE-BB61EB6F82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Medium-boldItalic.fntdata"/><Relationship Id="rId20" Type="http://schemas.openxmlformats.org/officeDocument/2006/relationships/slide" Target="slides/slide14.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font" Target="fonts/CabinSemiBold-bold.fntdata"/><Relationship Id="rId44" Type="http://schemas.openxmlformats.org/officeDocument/2006/relationships/font" Target="fonts/CenturyGothic-boldItalic.fntdata"/><Relationship Id="rId21" Type="http://schemas.openxmlformats.org/officeDocument/2006/relationships/font" Target="fonts/CabinSemiBold-regular.fntdata"/><Relationship Id="rId43" Type="http://schemas.openxmlformats.org/officeDocument/2006/relationships/font" Target="fonts/CenturyGothic-italic.fntdata"/><Relationship Id="rId24" Type="http://schemas.openxmlformats.org/officeDocument/2006/relationships/font" Target="fonts/CabinSemiBold-boldItalic.fntdata"/><Relationship Id="rId23" Type="http://schemas.openxmlformats.org/officeDocument/2006/relationships/font" Target="fonts/Cabin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bin-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icksand-regular.fntdata"/><Relationship Id="rId30" Type="http://schemas.openxmlformats.org/officeDocument/2006/relationships/font" Target="fonts/Cabin-boldItalic.fntdata"/><Relationship Id="rId11" Type="http://schemas.openxmlformats.org/officeDocument/2006/relationships/slide" Target="slides/slide5.xml"/><Relationship Id="rId33" Type="http://schemas.openxmlformats.org/officeDocument/2006/relationships/font" Target="fonts/Exo-regular.fntdata"/><Relationship Id="rId10" Type="http://schemas.openxmlformats.org/officeDocument/2006/relationships/slide" Target="slides/slide4.xml"/><Relationship Id="rId32" Type="http://schemas.openxmlformats.org/officeDocument/2006/relationships/font" Target="fonts/Quicksand-bold.fntdata"/><Relationship Id="rId13" Type="http://schemas.openxmlformats.org/officeDocument/2006/relationships/slide" Target="slides/slide7.xml"/><Relationship Id="rId35" Type="http://schemas.openxmlformats.org/officeDocument/2006/relationships/font" Target="fonts/Exo-italic.fntdata"/><Relationship Id="rId12" Type="http://schemas.openxmlformats.org/officeDocument/2006/relationships/slide" Target="slides/slide6.xml"/><Relationship Id="rId34" Type="http://schemas.openxmlformats.org/officeDocument/2006/relationships/font" Target="fonts/Exo-bold.fntdata"/><Relationship Id="rId15" Type="http://schemas.openxmlformats.org/officeDocument/2006/relationships/slide" Target="slides/slide9.xml"/><Relationship Id="rId37" Type="http://schemas.openxmlformats.org/officeDocument/2006/relationships/font" Target="fonts/CabinMedium-regular.fntdata"/><Relationship Id="rId14" Type="http://schemas.openxmlformats.org/officeDocument/2006/relationships/slide" Target="slides/slide8.xml"/><Relationship Id="rId36" Type="http://schemas.openxmlformats.org/officeDocument/2006/relationships/font" Target="fonts/Exo-boldItalic.fntdata"/><Relationship Id="rId17" Type="http://schemas.openxmlformats.org/officeDocument/2006/relationships/slide" Target="slides/slide11.xml"/><Relationship Id="rId39" Type="http://schemas.openxmlformats.org/officeDocument/2006/relationships/font" Target="fonts/CabinMedium-italic.fntdata"/><Relationship Id="rId16" Type="http://schemas.openxmlformats.org/officeDocument/2006/relationships/slide" Target="slides/slide10.xml"/><Relationship Id="rId38" Type="http://schemas.openxmlformats.org/officeDocument/2006/relationships/font" Target="fonts/CabinMedium-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2e55f3b7a_0_2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2e55f3b7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723b4f28dd_0_57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723b4f28dd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73a26886e1_1_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73a26886e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72bf3f3ea5_0_3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72bf3f3ea5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2f3d920536680eb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f3d920536680e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2f3d920536680eb_8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f3d920536680eb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f1fed9109_0_13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f1fed910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22e201530_0_4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22e20153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22e201530_0_13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22e20153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22e201530_0_22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22e201530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22e201530_0_37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22e201530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23b4f28dd_0_6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23b4f28d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23b4f28dd_0_14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23b4f28d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723b4f28dd_0_21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23b4f28dd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10"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hyperlink" Target="https://docs.google.com/document/d/12CeJYdBRsu0187wEqYbGuU5MH0o2pFaLfo7koIodhwQ" TargetMode="External"/><Relationship Id="rId7" Type="http://schemas.openxmlformats.org/officeDocument/2006/relationships/hyperlink" Target="https://drive.google.com/open?id=12CeJYdBRsu0187wEqYbGuU5MH0o2pFaLfo7koIodhwQ"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hyperlink" Target="https://drive.google.com/file/d/1IeWLVlgpQk0OQRC1ocbhDlZiiUvAOyiG/view?usp=drivesdk" TargetMode="External"/><Relationship Id="rId5" Type="http://schemas.openxmlformats.org/officeDocument/2006/relationships/image" Target="../media/image7.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rive.google.com/file/d/1895if8Wt0-D0L5osDDkYDad08eCBB2Rl/view?usp=drivesdk" TargetMode="External"/><Relationship Id="rId4" Type="http://schemas.openxmlformats.org/officeDocument/2006/relationships/image" Target="../media/image7.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drive.google.com/file/d/1panRSPSbd6vJ1s6rwW14d-WNNmAfpWcG/view?usp=drivesdk" TargetMode="External"/><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nvSpPr>
        <p:spPr>
          <a:xfrm>
            <a:off x="50" y="3174300"/>
            <a:ext cx="7589400" cy="9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900">
                <a:solidFill>
                  <a:srgbClr val="4F2F4F"/>
                </a:solidFill>
                <a:latin typeface="Calibri"/>
                <a:ea typeface="Calibri"/>
                <a:cs typeface="Calibri"/>
                <a:sym typeface="Calibri"/>
              </a:rPr>
              <a:t>Chlamydia, gonorrhea &amp; syphilis</a:t>
            </a:r>
            <a:endParaRPr b="1" sz="4000">
              <a:solidFill>
                <a:srgbClr val="4F2F4F"/>
              </a:solidFill>
              <a:latin typeface="Calibri"/>
              <a:ea typeface="Calibri"/>
              <a:cs typeface="Calibri"/>
              <a:sym typeface="Calibri"/>
            </a:endParaRPr>
          </a:p>
        </p:txBody>
      </p:sp>
      <p:sp>
        <p:nvSpPr>
          <p:cNvPr id="55" name="Google Shape;55;p13"/>
          <p:cNvSpPr/>
          <p:nvPr/>
        </p:nvSpPr>
        <p:spPr>
          <a:xfrm>
            <a:off x="1108706" y="4327422"/>
            <a:ext cx="5372100" cy="668100"/>
          </a:xfrm>
          <a:prstGeom prst="snip2SameRect">
            <a:avLst>
              <a:gd fmla="val 50000" name="adj1"/>
              <a:gd fmla="val 0" name="adj2"/>
            </a:avLst>
          </a:prstGeom>
          <a:solidFill>
            <a:srgbClr val="C9A4C9">
              <a:alpha val="412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56" name="Google Shape;56;p13"/>
          <p:cNvSpPr/>
          <p:nvPr/>
        </p:nvSpPr>
        <p:spPr>
          <a:xfrm>
            <a:off x="1108725" y="4341838"/>
            <a:ext cx="5372100" cy="668100"/>
          </a:xfrm>
          <a:prstGeom prst="roundRect">
            <a:avLst>
              <a:gd fmla="val 16667" name="adj"/>
            </a:avLst>
          </a:prstGeom>
          <a:no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3100">
                <a:solidFill>
                  <a:srgbClr val="4F2F4F"/>
                </a:solidFill>
                <a:latin typeface="Calibri"/>
                <a:ea typeface="Calibri"/>
                <a:cs typeface="Calibri"/>
                <a:sym typeface="Calibri"/>
              </a:rPr>
              <a:t>Lecture objectives</a:t>
            </a:r>
            <a:endParaRPr sz="1900">
              <a:solidFill>
                <a:srgbClr val="4F2F4F"/>
              </a:solidFill>
              <a:latin typeface="Calibri"/>
              <a:ea typeface="Calibri"/>
              <a:cs typeface="Calibri"/>
              <a:sym typeface="Calibri"/>
            </a:endParaRPr>
          </a:p>
        </p:txBody>
      </p:sp>
      <p:pic>
        <p:nvPicPr>
          <p:cNvPr id="57" name="Google Shape;57;p13"/>
          <p:cNvPicPr preferRelativeResize="0"/>
          <p:nvPr/>
        </p:nvPicPr>
        <p:blipFill rotWithShape="1">
          <a:blip r:embed="rId3">
            <a:alphaModFix/>
          </a:blip>
          <a:srcRect b="8839" l="11500" r="19137" t="28687"/>
          <a:stretch/>
        </p:blipFill>
        <p:spPr>
          <a:xfrm>
            <a:off x="4392977" y="9573601"/>
            <a:ext cx="1231924" cy="740175"/>
          </a:xfrm>
          <a:prstGeom prst="rect">
            <a:avLst/>
          </a:prstGeom>
          <a:noFill/>
          <a:ln>
            <a:noFill/>
          </a:ln>
        </p:spPr>
      </p:pic>
      <p:pic>
        <p:nvPicPr>
          <p:cNvPr id="58" name="Google Shape;58;p13"/>
          <p:cNvPicPr preferRelativeResize="0"/>
          <p:nvPr/>
        </p:nvPicPr>
        <p:blipFill>
          <a:blip r:embed="rId4">
            <a:alphaModFix/>
          </a:blip>
          <a:stretch>
            <a:fillRect/>
          </a:stretch>
        </p:blipFill>
        <p:spPr>
          <a:xfrm>
            <a:off x="3211277" y="9378989"/>
            <a:ext cx="839703" cy="1058449"/>
          </a:xfrm>
          <a:prstGeom prst="rect">
            <a:avLst/>
          </a:prstGeom>
          <a:noFill/>
          <a:ln>
            <a:noFill/>
          </a:ln>
        </p:spPr>
      </p:pic>
      <p:pic>
        <p:nvPicPr>
          <p:cNvPr id="59" name="Google Shape;59;p13"/>
          <p:cNvPicPr preferRelativeResize="0"/>
          <p:nvPr/>
        </p:nvPicPr>
        <p:blipFill>
          <a:blip r:embed="rId5">
            <a:alphaModFix/>
          </a:blip>
          <a:stretch>
            <a:fillRect/>
          </a:stretch>
        </p:blipFill>
        <p:spPr>
          <a:xfrm>
            <a:off x="1950552" y="9523861"/>
            <a:ext cx="839700" cy="839660"/>
          </a:xfrm>
          <a:prstGeom prst="rect">
            <a:avLst/>
          </a:prstGeom>
          <a:noFill/>
          <a:ln>
            <a:noFill/>
          </a:ln>
        </p:spPr>
      </p:pic>
      <p:sp>
        <p:nvSpPr>
          <p:cNvPr id="60" name="Google Shape;60;p13"/>
          <p:cNvSpPr/>
          <p:nvPr/>
        </p:nvSpPr>
        <p:spPr>
          <a:xfrm flipH="1" rot="10800000">
            <a:off x="404425" y="-5926"/>
            <a:ext cx="6829500" cy="412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61" name="Google Shape;61;p13">
            <a:hlinkClick r:id="rId6"/>
          </p:cNvPr>
          <p:cNvSpPr txBox="1"/>
          <p:nvPr/>
        </p:nvSpPr>
        <p:spPr>
          <a:xfrm>
            <a:off x="2281802" y="8697575"/>
            <a:ext cx="30771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C9A4C9"/>
                </a:solidFill>
                <a:uFill>
                  <a:noFill/>
                </a:uFill>
                <a:latin typeface="Calibri"/>
                <a:ea typeface="Calibri"/>
                <a:cs typeface="Calibri"/>
                <a:sym typeface="Calibri"/>
                <a:hlinkClick r:id="rId7"/>
              </a:rPr>
              <a:t>EDITING FILE</a:t>
            </a:r>
            <a:endParaRPr b="1" sz="1800">
              <a:solidFill>
                <a:srgbClr val="C9A4C9"/>
              </a:solidFill>
              <a:latin typeface="Calibri"/>
              <a:ea typeface="Calibri"/>
              <a:cs typeface="Calibri"/>
              <a:sym typeface="Calibri"/>
            </a:endParaRPr>
          </a:p>
        </p:txBody>
      </p:sp>
      <p:sp>
        <p:nvSpPr>
          <p:cNvPr id="62" name="Google Shape;62;p13"/>
          <p:cNvSpPr/>
          <p:nvPr/>
        </p:nvSpPr>
        <p:spPr>
          <a:xfrm flipH="1" rot="10800000">
            <a:off x="1110100" y="7417100"/>
            <a:ext cx="5368500" cy="856200"/>
          </a:xfrm>
          <a:prstGeom prst="snip2SameRect">
            <a:avLst>
              <a:gd fmla="val 16667" name="adj1"/>
              <a:gd fmla="val 0" name="adj2"/>
            </a:avLst>
          </a:prstGeom>
          <a:noFill/>
          <a:ln cap="flat" cmpd="sng" w="9525">
            <a:solidFill>
              <a:srgbClr val="C9A4C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3" name="Google Shape;63;p13"/>
          <p:cNvSpPr txBox="1"/>
          <p:nvPr/>
        </p:nvSpPr>
        <p:spPr>
          <a:xfrm>
            <a:off x="3158988" y="7417103"/>
            <a:ext cx="13227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0000"/>
                </a:solidFill>
                <a:latin typeface="Calibri"/>
                <a:ea typeface="Calibri"/>
                <a:cs typeface="Calibri"/>
                <a:sym typeface="Calibri"/>
              </a:rPr>
              <a:t>Color index</a:t>
            </a:r>
            <a:endParaRPr b="1">
              <a:solidFill>
                <a:srgbClr val="434343"/>
              </a:solidFill>
              <a:latin typeface="Calibri"/>
              <a:ea typeface="Calibri"/>
              <a:cs typeface="Calibri"/>
              <a:sym typeface="Calibri"/>
            </a:endParaRPr>
          </a:p>
        </p:txBody>
      </p:sp>
      <p:sp>
        <p:nvSpPr>
          <p:cNvPr id="64" name="Google Shape;64;p13"/>
          <p:cNvSpPr/>
          <p:nvPr/>
        </p:nvSpPr>
        <p:spPr>
          <a:xfrm>
            <a:off x="1301594" y="75024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CC0000"/>
              </a:buClr>
              <a:buSzPts val="1400"/>
              <a:buFont typeface="Calibri"/>
              <a:buChar char="●"/>
            </a:pPr>
            <a:r>
              <a:rPr b="1" lang="en-GB">
                <a:solidFill>
                  <a:srgbClr val="CC0000"/>
                </a:solidFill>
                <a:latin typeface="Calibri"/>
                <a:ea typeface="Calibri"/>
                <a:cs typeface="Calibri"/>
                <a:sym typeface="Calibri"/>
              </a:rPr>
              <a:t>Important</a:t>
            </a:r>
            <a:endParaRPr b="1">
              <a:solidFill>
                <a:srgbClr val="CC0000"/>
              </a:solidFill>
              <a:latin typeface="Calibri"/>
              <a:ea typeface="Calibri"/>
              <a:cs typeface="Calibri"/>
              <a:sym typeface="Calibri"/>
            </a:endParaRPr>
          </a:p>
        </p:txBody>
      </p:sp>
      <p:sp>
        <p:nvSpPr>
          <p:cNvPr id="65" name="Google Shape;65;p13"/>
          <p:cNvSpPr/>
          <p:nvPr/>
        </p:nvSpPr>
        <p:spPr>
          <a:xfrm>
            <a:off x="1301574" y="7876928"/>
            <a:ext cx="1857300" cy="2526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38761D"/>
              </a:buClr>
              <a:buSzPts val="1400"/>
              <a:buFont typeface="Calibri"/>
              <a:buChar char="●"/>
            </a:pPr>
            <a:r>
              <a:rPr b="1" lang="en-GB">
                <a:solidFill>
                  <a:srgbClr val="38761D"/>
                </a:solidFill>
                <a:latin typeface="Calibri"/>
                <a:ea typeface="Calibri"/>
                <a:cs typeface="Calibri"/>
                <a:sym typeface="Calibri"/>
              </a:rPr>
              <a:t>Doctors’ note</a:t>
            </a:r>
            <a:endParaRPr b="1">
              <a:solidFill>
                <a:srgbClr val="38761D"/>
              </a:solidFill>
              <a:latin typeface="Calibri"/>
              <a:ea typeface="Calibri"/>
              <a:cs typeface="Calibri"/>
              <a:sym typeface="Calibri"/>
            </a:endParaRPr>
          </a:p>
        </p:txBody>
      </p:sp>
      <p:sp>
        <p:nvSpPr>
          <p:cNvPr id="66" name="Google Shape;66;p13"/>
          <p:cNvSpPr/>
          <p:nvPr/>
        </p:nvSpPr>
        <p:spPr>
          <a:xfrm>
            <a:off x="4750176" y="7502425"/>
            <a:ext cx="17283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1155CC"/>
              </a:buClr>
              <a:buSzPts val="1400"/>
              <a:buFont typeface="Calibri"/>
              <a:buChar char="●"/>
            </a:pPr>
            <a:r>
              <a:rPr b="1" lang="en-GB">
                <a:solidFill>
                  <a:srgbClr val="1155CC"/>
                </a:solidFill>
                <a:latin typeface="Calibri"/>
                <a:ea typeface="Calibri"/>
                <a:cs typeface="Calibri"/>
                <a:sym typeface="Calibri"/>
              </a:rPr>
              <a:t>Boys’ slides</a:t>
            </a:r>
            <a:endParaRPr b="1">
              <a:solidFill>
                <a:srgbClr val="1155CC"/>
              </a:solidFill>
              <a:latin typeface="Calibri"/>
              <a:ea typeface="Calibri"/>
              <a:cs typeface="Calibri"/>
              <a:sym typeface="Calibri"/>
            </a:endParaRPr>
          </a:p>
        </p:txBody>
      </p:sp>
      <p:sp>
        <p:nvSpPr>
          <p:cNvPr id="67" name="Google Shape;67;p13"/>
          <p:cNvSpPr/>
          <p:nvPr/>
        </p:nvSpPr>
        <p:spPr>
          <a:xfrm>
            <a:off x="4750181" y="78769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A64D79"/>
              </a:buClr>
              <a:buSzPts val="1400"/>
              <a:buFont typeface="Calibri"/>
              <a:buChar char="●"/>
            </a:pPr>
            <a:r>
              <a:rPr b="1" lang="en-GB">
                <a:solidFill>
                  <a:srgbClr val="A64D79"/>
                </a:solidFill>
                <a:latin typeface="Calibri"/>
                <a:ea typeface="Calibri"/>
                <a:cs typeface="Calibri"/>
                <a:sym typeface="Calibri"/>
              </a:rPr>
              <a:t>Girls’ slides</a:t>
            </a:r>
            <a:endParaRPr b="1">
              <a:solidFill>
                <a:srgbClr val="A64D79"/>
              </a:solidFill>
              <a:latin typeface="Calibri"/>
              <a:ea typeface="Calibri"/>
              <a:cs typeface="Calibri"/>
              <a:sym typeface="Calibri"/>
            </a:endParaRPr>
          </a:p>
        </p:txBody>
      </p:sp>
      <p:sp>
        <p:nvSpPr>
          <p:cNvPr id="68" name="Google Shape;68;p13"/>
          <p:cNvSpPr/>
          <p:nvPr/>
        </p:nvSpPr>
        <p:spPr>
          <a:xfrm>
            <a:off x="3025881" y="78769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999999"/>
              </a:buClr>
              <a:buSzPts val="1400"/>
              <a:buFont typeface="Calibri"/>
              <a:buChar char="●"/>
            </a:pPr>
            <a:r>
              <a:rPr b="1" lang="en-GB">
                <a:solidFill>
                  <a:srgbClr val="999999"/>
                </a:solidFill>
                <a:latin typeface="Calibri"/>
                <a:ea typeface="Calibri"/>
                <a:cs typeface="Calibri"/>
                <a:sym typeface="Calibri"/>
              </a:rPr>
              <a:t>Extra</a:t>
            </a:r>
            <a:endParaRPr b="1">
              <a:solidFill>
                <a:srgbClr val="999999"/>
              </a:solidFill>
              <a:latin typeface="Calibri"/>
              <a:ea typeface="Calibri"/>
              <a:cs typeface="Calibri"/>
              <a:sym typeface="Calibri"/>
            </a:endParaRPr>
          </a:p>
        </p:txBody>
      </p:sp>
      <p:sp>
        <p:nvSpPr>
          <p:cNvPr id="69" name="Google Shape;69;p13"/>
          <p:cNvSpPr txBox="1"/>
          <p:nvPr/>
        </p:nvSpPr>
        <p:spPr>
          <a:xfrm>
            <a:off x="1108719" y="5056575"/>
            <a:ext cx="5372100" cy="2313900"/>
          </a:xfrm>
          <a:prstGeom prst="rect">
            <a:avLst/>
          </a:prstGeom>
          <a:noFill/>
          <a:ln cap="flat" cmpd="sng" w="9525">
            <a:solidFill>
              <a:srgbClr val="C9A4C9"/>
            </a:solidFill>
            <a:prstDash val="lgDash"/>
            <a:round/>
            <a:headEnd len="sm" w="sm" type="none"/>
            <a:tailEnd len="sm" w="sm" type="none"/>
          </a:ln>
        </p:spPr>
        <p:txBody>
          <a:bodyPr anchorCtr="0" anchor="ctr" bIns="121950" lIns="121950" spcFirstLastPara="1" rIns="121950" wrap="square" tIns="121950">
            <a:noAutofit/>
          </a:bodyPr>
          <a:lstStyle/>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Recall the causative agents of syphilis, gonorrhea and Chlamydia infections.</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Describe the pathogenesis of syphilis, gonorrhea and Chlamydia infection.</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Describe the clinical features of Chlamydial infections</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Recall the different genera, species and serotypes of the family Chlamydophila.</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Describe the laboratory diagnosis of Chlamydia</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Describe the clinical features of gonorrhea that affect only men, only women and those ones which affect both sexes.</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Describe the different laboratory tests for the diagnosis of gonorrhea</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Describe the clinical feature of the primary, secondary tertiary syphilis and complications.</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Recall the different diagnostic methods for the different stages of syphilis.</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Recall the treatment regimens of syphilis, gonorrhea and Chlamydia infections.</a:t>
            </a:r>
            <a:endParaRPr sz="1000">
              <a:latin typeface="Cabin"/>
              <a:ea typeface="Cabin"/>
              <a:cs typeface="Cabin"/>
              <a:sym typeface="Cabin"/>
            </a:endParaRPr>
          </a:p>
          <a:p>
            <a:pPr indent="-257900" lvl="0" marL="352799" rtl="0" algn="l">
              <a:lnSpc>
                <a:spcPct val="115000"/>
              </a:lnSpc>
              <a:spcBef>
                <a:spcPts val="0"/>
              </a:spcBef>
              <a:spcAft>
                <a:spcPts val="0"/>
              </a:spcAft>
              <a:buSzPts val="1000"/>
              <a:buFont typeface="Cabin"/>
              <a:buChar char="●"/>
            </a:pPr>
            <a:r>
              <a:rPr lang="en-GB" sz="1000">
                <a:latin typeface="Cabin"/>
                <a:ea typeface="Cabin"/>
                <a:cs typeface="Cabin"/>
                <a:sym typeface="Cabin"/>
              </a:rPr>
              <a:t>Recall that there are no effective vaccines against all these three diseases.</a:t>
            </a:r>
            <a:endParaRPr sz="1000">
              <a:latin typeface="Cabin"/>
              <a:ea typeface="Cabin"/>
              <a:cs typeface="Cabin"/>
              <a:sym typeface="Cabin"/>
            </a:endParaRPr>
          </a:p>
        </p:txBody>
      </p:sp>
      <p:pic>
        <p:nvPicPr>
          <p:cNvPr id="70" name="Google Shape;70;p13"/>
          <p:cNvPicPr preferRelativeResize="0"/>
          <p:nvPr/>
        </p:nvPicPr>
        <p:blipFill>
          <a:blip r:embed="rId8">
            <a:alphaModFix/>
          </a:blip>
          <a:stretch>
            <a:fillRect/>
          </a:stretch>
        </p:blipFill>
        <p:spPr>
          <a:xfrm>
            <a:off x="2423875" y="513012"/>
            <a:ext cx="2727700" cy="2727700"/>
          </a:xfrm>
          <a:prstGeom prst="rect">
            <a:avLst/>
          </a:prstGeom>
          <a:noFill/>
          <a:ln>
            <a:noFill/>
          </a:ln>
        </p:spPr>
      </p:pic>
      <p:sp>
        <p:nvSpPr>
          <p:cNvPr id="71" name="Google Shape;71;p13"/>
          <p:cNvSpPr/>
          <p:nvPr/>
        </p:nvSpPr>
        <p:spPr>
          <a:xfrm>
            <a:off x="3603500" y="1535058"/>
            <a:ext cx="839700" cy="85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3"/>
          <p:cNvPicPr preferRelativeResize="0"/>
          <p:nvPr/>
        </p:nvPicPr>
        <p:blipFill>
          <a:blip r:embed="rId9">
            <a:alphaModFix/>
          </a:blip>
          <a:stretch>
            <a:fillRect/>
          </a:stretch>
        </p:blipFill>
        <p:spPr>
          <a:xfrm flipH="1" rot="599488">
            <a:off x="3620756" y="1614050"/>
            <a:ext cx="994910" cy="966600"/>
          </a:xfrm>
          <a:prstGeom prst="rect">
            <a:avLst/>
          </a:prstGeom>
          <a:noFill/>
          <a:ln>
            <a:noFill/>
          </a:ln>
        </p:spPr>
      </p:pic>
      <p:pic>
        <p:nvPicPr>
          <p:cNvPr id="73" name="Google Shape;73;p13"/>
          <p:cNvPicPr preferRelativeResize="0"/>
          <p:nvPr/>
        </p:nvPicPr>
        <p:blipFill>
          <a:blip r:embed="rId10">
            <a:alphaModFix/>
          </a:blip>
          <a:stretch>
            <a:fillRect/>
          </a:stretch>
        </p:blipFill>
        <p:spPr>
          <a:xfrm>
            <a:off x="2200225" y="9770875"/>
            <a:ext cx="190225" cy="190225"/>
          </a:xfrm>
          <a:prstGeom prst="rect">
            <a:avLst/>
          </a:prstGeom>
          <a:noFill/>
          <a:ln>
            <a:noFill/>
          </a:ln>
        </p:spPr>
      </p:pic>
      <p:pic>
        <p:nvPicPr>
          <p:cNvPr id="74" name="Google Shape;74;p13"/>
          <p:cNvPicPr preferRelativeResize="0"/>
          <p:nvPr/>
        </p:nvPicPr>
        <p:blipFill>
          <a:blip r:embed="rId10">
            <a:alphaModFix/>
          </a:blip>
          <a:stretch>
            <a:fillRect/>
          </a:stretch>
        </p:blipFill>
        <p:spPr>
          <a:xfrm>
            <a:off x="4795325" y="9770875"/>
            <a:ext cx="190225" cy="190225"/>
          </a:xfrm>
          <a:prstGeom prst="rect">
            <a:avLst/>
          </a:prstGeom>
          <a:noFill/>
          <a:ln>
            <a:noFill/>
          </a:ln>
        </p:spPr>
      </p:pic>
      <p:pic>
        <p:nvPicPr>
          <p:cNvPr id="75" name="Google Shape;75;p13"/>
          <p:cNvPicPr preferRelativeResize="0"/>
          <p:nvPr/>
        </p:nvPicPr>
        <p:blipFill>
          <a:blip r:embed="rId10">
            <a:alphaModFix/>
          </a:blip>
          <a:stretch>
            <a:fillRect/>
          </a:stretch>
        </p:blipFill>
        <p:spPr>
          <a:xfrm>
            <a:off x="3354225" y="9698825"/>
            <a:ext cx="190225" cy="19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22"/>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318" name="Google Shape;318;p22"/>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319" name="Google Shape;319;p22"/>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9</a:t>
            </a:r>
            <a:endParaRPr b="1" sz="1800">
              <a:solidFill>
                <a:srgbClr val="FFFFFF"/>
              </a:solidFill>
              <a:latin typeface="Cabin"/>
              <a:ea typeface="Cabin"/>
              <a:cs typeface="Cabin"/>
              <a:sym typeface="Cabin"/>
            </a:endParaRPr>
          </a:p>
        </p:txBody>
      </p:sp>
      <p:cxnSp>
        <p:nvCxnSpPr>
          <p:cNvPr id="320" name="Google Shape;320;p22"/>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321" name="Google Shape;321;p22"/>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Syphilis</a:t>
            </a:r>
            <a:endParaRPr b="1" sz="3000">
              <a:solidFill>
                <a:srgbClr val="4F2F4F"/>
              </a:solidFill>
              <a:latin typeface="Cabin"/>
              <a:ea typeface="Cabin"/>
              <a:cs typeface="Cabin"/>
              <a:sym typeface="Cabin"/>
            </a:endParaRPr>
          </a:p>
        </p:txBody>
      </p:sp>
      <p:sp>
        <p:nvSpPr>
          <p:cNvPr id="322" name="Google Shape;322;p22"/>
          <p:cNvSpPr txBox="1"/>
          <p:nvPr/>
        </p:nvSpPr>
        <p:spPr>
          <a:xfrm>
            <a:off x="299100" y="8748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Syphilis Staging flow chart</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323" name="Google Shape;323;p22"/>
          <p:cNvSpPr/>
          <p:nvPr/>
        </p:nvSpPr>
        <p:spPr>
          <a:xfrm>
            <a:off x="2842624" y="1400988"/>
            <a:ext cx="1700700" cy="355200"/>
          </a:xfrm>
          <a:prstGeom prst="roundRect">
            <a:avLst>
              <a:gd fmla="val 50000" name="adj"/>
            </a:avLst>
          </a:prstGeom>
          <a:solidFill>
            <a:srgbClr val="4F2F4F"/>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FFFFFF"/>
                </a:solidFill>
                <a:latin typeface="Cabin"/>
                <a:ea typeface="Cabin"/>
                <a:cs typeface="Cabin"/>
                <a:sym typeface="Cabin"/>
              </a:rPr>
              <a:t>Symptoms or signs?</a:t>
            </a:r>
            <a:endParaRPr sz="1200">
              <a:solidFill>
                <a:srgbClr val="FFFFFF"/>
              </a:solidFill>
              <a:latin typeface="Cabin"/>
              <a:ea typeface="Cabin"/>
              <a:cs typeface="Cabin"/>
              <a:sym typeface="Cabin"/>
            </a:endParaRPr>
          </a:p>
        </p:txBody>
      </p:sp>
      <p:sp>
        <p:nvSpPr>
          <p:cNvPr id="324" name="Google Shape;324;p22"/>
          <p:cNvSpPr/>
          <p:nvPr/>
        </p:nvSpPr>
        <p:spPr>
          <a:xfrm>
            <a:off x="4473398" y="2078769"/>
            <a:ext cx="1276500" cy="333900"/>
          </a:xfrm>
          <a:prstGeom prst="roundRect">
            <a:avLst>
              <a:gd fmla="val 50000" name="adj"/>
            </a:avLst>
          </a:prstGeom>
          <a:solidFill>
            <a:srgbClr val="A183A1"/>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FFFFFF"/>
                </a:solidFill>
                <a:latin typeface="Cabin"/>
                <a:ea typeface="Cabin"/>
                <a:cs typeface="Cabin"/>
                <a:sym typeface="Cabin"/>
              </a:rPr>
              <a:t>NO</a:t>
            </a:r>
            <a:endParaRPr sz="1200">
              <a:solidFill>
                <a:srgbClr val="FFFFFF"/>
              </a:solidFill>
              <a:latin typeface="Cabin"/>
              <a:ea typeface="Cabin"/>
              <a:cs typeface="Cabin"/>
              <a:sym typeface="Cabin"/>
            </a:endParaRPr>
          </a:p>
        </p:txBody>
      </p:sp>
      <p:sp>
        <p:nvSpPr>
          <p:cNvPr id="325" name="Google Shape;325;p22"/>
          <p:cNvSpPr/>
          <p:nvPr/>
        </p:nvSpPr>
        <p:spPr>
          <a:xfrm>
            <a:off x="1534699" y="2078769"/>
            <a:ext cx="1276500" cy="333900"/>
          </a:xfrm>
          <a:prstGeom prst="roundRect">
            <a:avLst>
              <a:gd fmla="val 50000" name="adj"/>
            </a:avLst>
          </a:prstGeom>
          <a:solidFill>
            <a:srgbClr val="A183A1"/>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FFFFFF"/>
                </a:solidFill>
                <a:latin typeface="Cabin"/>
                <a:ea typeface="Cabin"/>
                <a:cs typeface="Cabin"/>
                <a:sym typeface="Cabin"/>
              </a:rPr>
              <a:t>YES</a:t>
            </a:r>
            <a:endParaRPr sz="1200">
              <a:solidFill>
                <a:srgbClr val="FFFFFF"/>
              </a:solidFill>
              <a:latin typeface="Cabin"/>
              <a:ea typeface="Cabin"/>
              <a:cs typeface="Cabin"/>
              <a:sym typeface="Cabin"/>
            </a:endParaRPr>
          </a:p>
        </p:txBody>
      </p:sp>
      <p:sp>
        <p:nvSpPr>
          <p:cNvPr id="326" name="Google Shape;326;p22"/>
          <p:cNvSpPr/>
          <p:nvPr/>
        </p:nvSpPr>
        <p:spPr>
          <a:xfrm>
            <a:off x="833150" y="2757619"/>
            <a:ext cx="1276500" cy="424800"/>
          </a:xfrm>
          <a:prstGeom prst="roundRect">
            <a:avLst>
              <a:gd fmla="val 50000" name="adj"/>
            </a:avLst>
          </a:prstGeom>
          <a:solidFill>
            <a:srgbClr val="C9A4C9">
              <a:alpha val="4126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4F2F4F"/>
                </a:solidFill>
                <a:latin typeface="Cabin"/>
                <a:ea typeface="Cabin"/>
                <a:cs typeface="Cabin"/>
                <a:sym typeface="Cabin"/>
              </a:rPr>
              <a:t>Primary</a:t>
            </a:r>
            <a:endParaRPr sz="1200">
              <a:solidFill>
                <a:srgbClr val="4F2F4F"/>
              </a:solidFill>
              <a:latin typeface="Cabin"/>
              <a:ea typeface="Cabin"/>
              <a:cs typeface="Cabin"/>
              <a:sym typeface="Cabin"/>
            </a:endParaRPr>
          </a:p>
          <a:p>
            <a:pPr indent="0" lvl="0" marL="0" rtl="0" algn="ctr">
              <a:spcBef>
                <a:spcPts val="0"/>
              </a:spcBef>
              <a:spcAft>
                <a:spcPts val="0"/>
              </a:spcAft>
              <a:buNone/>
            </a:pPr>
            <a:r>
              <a:rPr lang="en-GB" sz="1200">
                <a:solidFill>
                  <a:srgbClr val="4F2F4F"/>
                </a:solidFill>
                <a:latin typeface="Cabin"/>
                <a:ea typeface="Cabin"/>
                <a:cs typeface="Cabin"/>
                <a:sym typeface="Cabin"/>
              </a:rPr>
              <a:t>(Ulcer)</a:t>
            </a:r>
            <a:endParaRPr sz="1200">
              <a:solidFill>
                <a:srgbClr val="4F2F4F"/>
              </a:solidFill>
              <a:latin typeface="Cabin"/>
              <a:ea typeface="Cabin"/>
              <a:cs typeface="Cabin"/>
              <a:sym typeface="Cabin"/>
            </a:endParaRPr>
          </a:p>
        </p:txBody>
      </p:sp>
      <p:sp>
        <p:nvSpPr>
          <p:cNvPr id="327" name="Google Shape;327;p22"/>
          <p:cNvSpPr/>
          <p:nvPr/>
        </p:nvSpPr>
        <p:spPr>
          <a:xfrm>
            <a:off x="2236252" y="2757619"/>
            <a:ext cx="1276500" cy="424800"/>
          </a:xfrm>
          <a:prstGeom prst="roundRect">
            <a:avLst>
              <a:gd fmla="val 50000" name="adj"/>
            </a:avLst>
          </a:prstGeom>
          <a:solidFill>
            <a:srgbClr val="C9A4C9">
              <a:alpha val="4126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4F2F4F"/>
                </a:solidFill>
                <a:latin typeface="Cabin"/>
                <a:ea typeface="Cabin"/>
                <a:cs typeface="Cabin"/>
                <a:sym typeface="Cabin"/>
              </a:rPr>
              <a:t>Secondary</a:t>
            </a:r>
            <a:endParaRPr sz="1200">
              <a:solidFill>
                <a:srgbClr val="4F2F4F"/>
              </a:solidFill>
              <a:latin typeface="Cabin"/>
              <a:ea typeface="Cabin"/>
              <a:cs typeface="Cabin"/>
              <a:sym typeface="Cabin"/>
            </a:endParaRPr>
          </a:p>
          <a:p>
            <a:pPr indent="0" lvl="0" marL="0" rtl="0" algn="ctr">
              <a:spcBef>
                <a:spcPts val="0"/>
              </a:spcBef>
              <a:spcAft>
                <a:spcPts val="0"/>
              </a:spcAft>
              <a:buNone/>
            </a:pPr>
            <a:r>
              <a:rPr lang="en-GB" sz="1200">
                <a:solidFill>
                  <a:srgbClr val="4F2F4F"/>
                </a:solidFill>
                <a:latin typeface="Cabin"/>
                <a:ea typeface="Cabin"/>
                <a:cs typeface="Cabin"/>
                <a:sym typeface="Cabin"/>
              </a:rPr>
              <a:t>(Rash, etc)</a:t>
            </a:r>
            <a:endParaRPr sz="1200">
              <a:solidFill>
                <a:srgbClr val="4F2F4F"/>
              </a:solidFill>
              <a:latin typeface="Cabin"/>
              <a:ea typeface="Cabin"/>
              <a:cs typeface="Cabin"/>
              <a:sym typeface="Cabin"/>
            </a:endParaRPr>
          </a:p>
        </p:txBody>
      </p:sp>
      <p:sp>
        <p:nvSpPr>
          <p:cNvPr id="328" name="Google Shape;328;p22"/>
          <p:cNvSpPr/>
          <p:nvPr/>
        </p:nvSpPr>
        <p:spPr>
          <a:xfrm>
            <a:off x="3695650" y="4142998"/>
            <a:ext cx="1276500" cy="424800"/>
          </a:xfrm>
          <a:prstGeom prst="roundRect">
            <a:avLst>
              <a:gd fmla="val 50000" name="adj"/>
            </a:avLst>
          </a:prstGeom>
          <a:solidFill>
            <a:srgbClr val="EDE5ED"/>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4F2F4F"/>
                </a:solidFill>
                <a:latin typeface="Cabin"/>
                <a:ea typeface="Cabin"/>
                <a:cs typeface="Cabin"/>
                <a:sym typeface="Cabin"/>
              </a:rPr>
              <a:t>Early latent </a:t>
            </a:r>
            <a:r>
              <a:rPr b="1" lang="en-GB" sz="1200">
                <a:solidFill>
                  <a:srgbClr val="4F2F4F"/>
                </a:solidFill>
                <a:latin typeface="Cabin"/>
                <a:ea typeface="Cabin"/>
                <a:cs typeface="Cabin"/>
                <a:sym typeface="Cabin"/>
              </a:rPr>
              <a:t>(&lt;1y)</a:t>
            </a:r>
            <a:endParaRPr b="1" sz="1200">
              <a:solidFill>
                <a:srgbClr val="4F2F4F"/>
              </a:solidFill>
              <a:latin typeface="Cabin"/>
              <a:ea typeface="Cabin"/>
              <a:cs typeface="Cabin"/>
              <a:sym typeface="Cabin"/>
            </a:endParaRPr>
          </a:p>
        </p:txBody>
      </p:sp>
      <p:sp>
        <p:nvSpPr>
          <p:cNvPr id="329" name="Google Shape;329;p22"/>
          <p:cNvSpPr/>
          <p:nvPr/>
        </p:nvSpPr>
        <p:spPr>
          <a:xfrm>
            <a:off x="4473409" y="2757562"/>
            <a:ext cx="1276500" cy="333900"/>
          </a:xfrm>
          <a:prstGeom prst="roundRect">
            <a:avLst>
              <a:gd fmla="val 50000" name="adj"/>
            </a:avLst>
          </a:prstGeom>
          <a:solidFill>
            <a:srgbClr val="C9A4C9">
              <a:alpha val="4126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4F2F4F"/>
                </a:solidFill>
                <a:latin typeface="Cabin"/>
                <a:ea typeface="Cabin"/>
                <a:cs typeface="Cabin"/>
                <a:sym typeface="Cabin"/>
              </a:rPr>
              <a:t>Latent</a:t>
            </a:r>
            <a:endParaRPr sz="1200">
              <a:solidFill>
                <a:srgbClr val="4F2F4F"/>
              </a:solidFill>
              <a:latin typeface="Cabin"/>
              <a:ea typeface="Cabin"/>
              <a:cs typeface="Cabin"/>
              <a:sym typeface="Cabin"/>
            </a:endParaRPr>
          </a:p>
        </p:txBody>
      </p:sp>
      <p:cxnSp>
        <p:nvCxnSpPr>
          <p:cNvPr id="330" name="Google Shape;330;p22"/>
          <p:cNvCxnSpPr>
            <a:stCxn id="323" idx="2"/>
            <a:endCxn id="324" idx="0"/>
          </p:cNvCxnSpPr>
          <p:nvPr/>
        </p:nvCxnSpPr>
        <p:spPr>
          <a:xfrm flipH="1" rot="-5400000">
            <a:off x="4241074" y="1208088"/>
            <a:ext cx="322500" cy="1418700"/>
          </a:xfrm>
          <a:prstGeom prst="bentConnector3">
            <a:avLst>
              <a:gd fmla="val 50013" name="adj1"/>
            </a:avLst>
          </a:prstGeom>
          <a:noFill/>
          <a:ln cap="flat" cmpd="sng" w="9525">
            <a:solidFill>
              <a:srgbClr val="4C1130"/>
            </a:solidFill>
            <a:prstDash val="solid"/>
            <a:round/>
            <a:headEnd len="sm" w="sm" type="none"/>
            <a:tailEnd len="sm" w="sm" type="none"/>
          </a:ln>
        </p:spPr>
      </p:cxnSp>
      <p:cxnSp>
        <p:nvCxnSpPr>
          <p:cNvPr id="331" name="Google Shape;331;p22"/>
          <p:cNvCxnSpPr>
            <a:stCxn id="325" idx="0"/>
            <a:endCxn id="323" idx="2"/>
          </p:cNvCxnSpPr>
          <p:nvPr/>
        </p:nvCxnSpPr>
        <p:spPr>
          <a:xfrm rot="-5400000">
            <a:off x="2771749" y="1157469"/>
            <a:ext cx="322500" cy="1520100"/>
          </a:xfrm>
          <a:prstGeom prst="bentConnector3">
            <a:avLst>
              <a:gd fmla="val 50013" name="adj1"/>
            </a:avLst>
          </a:prstGeom>
          <a:noFill/>
          <a:ln cap="flat" cmpd="sng" w="9525">
            <a:solidFill>
              <a:srgbClr val="4C1130"/>
            </a:solidFill>
            <a:prstDash val="solid"/>
            <a:round/>
            <a:headEnd len="sm" w="sm" type="none"/>
            <a:tailEnd len="sm" w="sm" type="none"/>
          </a:ln>
        </p:spPr>
      </p:cxnSp>
      <p:cxnSp>
        <p:nvCxnSpPr>
          <p:cNvPr id="332" name="Google Shape;332;p22"/>
          <p:cNvCxnSpPr>
            <a:stCxn id="325" idx="2"/>
            <a:endCxn id="327" idx="0"/>
          </p:cNvCxnSpPr>
          <p:nvPr/>
        </p:nvCxnSpPr>
        <p:spPr>
          <a:xfrm flipH="1" rot="-5400000">
            <a:off x="2351299" y="2234319"/>
            <a:ext cx="345000" cy="701700"/>
          </a:xfrm>
          <a:prstGeom prst="bentConnector3">
            <a:avLst>
              <a:gd fmla="val 50009" name="adj1"/>
            </a:avLst>
          </a:prstGeom>
          <a:noFill/>
          <a:ln cap="flat" cmpd="sng" w="9525">
            <a:solidFill>
              <a:srgbClr val="4C1130"/>
            </a:solidFill>
            <a:prstDash val="solid"/>
            <a:round/>
            <a:headEnd len="sm" w="sm" type="none"/>
            <a:tailEnd len="sm" w="sm" type="none"/>
          </a:ln>
        </p:spPr>
      </p:cxnSp>
      <p:cxnSp>
        <p:nvCxnSpPr>
          <p:cNvPr id="333" name="Google Shape;333;p22"/>
          <p:cNvCxnSpPr>
            <a:stCxn id="326" idx="0"/>
            <a:endCxn id="325" idx="2"/>
          </p:cNvCxnSpPr>
          <p:nvPr/>
        </p:nvCxnSpPr>
        <p:spPr>
          <a:xfrm rot="-5400000">
            <a:off x="1649600" y="2234419"/>
            <a:ext cx="345000" cy="701400"/>
          </a:xfrm>
          <a:prstGeom prst="bentConnector3">
            <a:avLst>
              <a:gd fmla="val 50009" name="adj1"/>
            </a:avLst>
          </a:prstGeom>
          <a:noFill/>
          <a:ln cap="flat" cmpd="sng" w="9525">
            <a:solidFill>
              <a:srgbClr val="4C1130"/>
            </a:solidFill>
            <a:prstDash val="solid"/>
            <a:round/>
            <a:headEnd len="sm" w="sm" type="none"/>
            <a:tailEnd len="sm" w="sm" type="none"/>
          </a:ln>
        </p:spPr>
      </p:cxnSp>
      <p:cxnSp>
        <p:nvCxnSpPr>
          <p:cNvPr id="334" name="Google Shape;334;p22"/>
          <p:cNvCxnSpPr>
            <a:stCxn id="324" idx="2"/>
            <a:endCxn id="329" idx="0"/>
          </p:cNvCxnSpPr>
          <p:nvPr/>
        </p:nvCxnSpPr>
        <p:spPr>
          <a:xfrm>
            <a:off x="5111648" y="2412669"/>
            <a:ext cx="0" cy="345000"/>
          </a:xfrm>
          <a:prstGeom prst="straightConnector1">
            <a:avLst/>
          </a:prstGeom>
          <a:noFill/>
          <a:ln cap="flat" cmpd="sng" w="9525">
            <a:solidFill>
              <a:schemeClr val="dk2"/>
            </a:solidFill>
            <a:prstDash val="solid"/>
            <a:round/>
            <a:headEnd len="med" w="med" type="none"/>
            <a:tailEnd len="med" w="med" type="none"/>
          </a:ln>
        </p:spPr>
      </p:cxnSp>
      <p:sp>
        <p:nvSpPr>
          <p:cNvPr id="335" name="Google Shape;335;p22"/>
          <p:cNvSpPr txBox="1"/>
          <p:nvPr/>
        </p:nvSpPr>
        <p:spPr>
          <a:xfrm>
            <a:off x="3935355" y="3043819"/>
            <a:ext cx="2675100" cy="684000"/>
          </a:xfrm>
          <a:prstGeom prst="rect">
            <a:avLst/>
          </a:prstGeom>
          <a:noFill/>
          <a:ln>
            <a:noFill/>
          </a:ln>
        </p:spPr>
        <p:txBody>
          <a:bodyPr anchorCtr="0" anchor="t" bIns="91425" lIns="91425" spcFirstLastPara="1" rIns="91425" wrap="square" tIns="91425">
            <a:noAutofit/>
          </a:bodyPr>
          <a:lstStyle/>
          <a:p>
            <a:pPr indent="-149900" lvl="0" marL="172800" rtl="0" algn="l">
              <a:spcBef>
                <a:spcPts val="0"/>
              </a:spcBef>
              <a:spcAft>
                <a:spcPts val="0"/>
              </a:spcAft>
              <a:buSzPts val="1000"/>
              <a:buFont typeface="Cabin"/>
              <a:buChar char="●"/>
            </a:pPr>
            <a:r>
              <a:rPr lang="en-GB" sz="1000">
                <a:latin typeface="Cabin"/>
                <a:ea typeface="Cabin"/>
                <a:cs typeface="Cabin"/>
                <a:sym typeface="Cabin"/>
              </a:rPr>
              <a:t>Any in past year?</a:t>
            </a:r>
            <a:endParaRPr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latin typeface="Cabin"/>
                <a:ea typeface="Cabin"/>
                <a:cs typeface="Cabin"/>
                <a:sym typeface="Cabin"/>
              </a:rPr>
              <a:t>Negative syphilis serology </a:t>
            </a:r>
            <a:endParaRPr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latin typeface="Cabin"/>
                <a:ea typeface="Cabin"/>
                <a:cs typeface="Cabin"/>
                <a:sym typeface="Cabin"/>
              </a:rPr>
              <a:t>Known contact to any early case of syphilis </a:t>
            </a:r>
            <a:endParaRPr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latin typeface="Cabin"/>
                <a:ea typeface="Cabin"/>
                <a:cs typeface="Cabin"/>
                <a:sym typeface="Cabin"/>
              </a:rPr>
              <a:t>Good history of typical signs/symptoms</a:t>
            </a:r>
            <a:endParaRPr sz="1000">
              <a:latin typeface="Cabin"/>
              <a:ea typeface="Cabin"/>
              <a:cs typeface="Cabin"/>
              <a:sym typeface="Cabin"/>
            </a:endParaRPr>
          </a:p>
        </p:txBody>
      </p:sp>
      <p:sp>
        <p:nvSpPr>
          <p:cNvPr id="336" name="Google Shape;336;p22"/>
          <p:cNvSpPr/>
          <p:nvPr/>
        </p:nvSpPr>
        <p:spPr>
          <a:xfrm>
            <a:off x="5600650" y="4143000"/>
            <a:ext cx="1342200" cy="424800"/>
          </a:xfrm>
          <a:prstGeom prst="roundRect">
            <a:avLst>
              <a:gd fmla="val 50000" name="adj"/>
            </a:avLst>
          </a:prstGeom>
          <a:solidFill>
            <a:srgbClr val="EDE5ED"/>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lang="en-GB" sz="1200">
                <a:solidFill>
                  <a:srgbClr val="4F2F4F"/>
                </a:solidFill>
                <a:latin typeface="Cabin"/>
                <a:ea typeface="Cabin"/>
                <a:cs typeface="Cabin"/>
                <a:sym typeface="Cabin"/>
              </a:rPr>
              <a:t>Unknown or</a:t>
            </a:r>
            <a:endParaRPr sz="1200">
              <a:solidFill>
                <a:srgbClr val="4F2F4F"/>
              </a:solidFill>
              <a:latin typeface="Cabin"/>
              <a:ea typeface="Cabin"/>
              <a:cs typeface="Cabin"/>
              <a:sym typeface="Cabin"/>
            </a:endParaRPr>
          </a:p>
          <a:p>
            <a:pPr indent="0" lvl="0" marL="0" rtl="0" algn="ctr">
              <a:spcBef>
                <a:spcPts val="0"/>
              </a:spcBef>
              <a:spcAft>
                <a:spcPts val="0"/>
              </a:spcAft>
              <a:buNone/>
            </a:pPr>
            <a:r>
              <a:rPr lang="en-GB" sz="1200">
                <a:solidFill>
                  <a:srgbClr val="4F2F4F"/>
                </a:solidFill>
                <a:latin typeface="Cabin"/>
                <a:ea typeface="Cabin"/>
                <a:cs typeface="Cabin"/>
                <a:sym typeface="Cabin"/>
              </a:rPr>
              <a:t>Late latent </a:t>
            </a:r>
            <a:r>
              <a:rPr b="1" lang="en-GB" sz="1200">
                <a:solidFill>
                  <a:srgbClr val="4F2F4F"/>
                </a:solidFill>
                <a:latin typeface="Cabin"/>
                <a:ea typeface="Cabin"/>
                <a:cs typeface="Cabin"/>
                <a:sym typeface="Cabin"/>
              </a:rPr>
              <a:t>(&gt;1y)</a:t>
            </a:r>
            <a:endParaRPr b="1" sz="1200">
              <a:solidFill>
                <a:srgbClr val="4F2F4F"/>
              </a:solidFill>
              <a:latin typeface="Cabin"/>
              <a:ea typeface="Cabin"/>
              <a:cs typeface="Cabin"/>
              <a:sym typeface="Cabin"/>
            </a:endParaRPr>
          </a:p>
        </p:txBody>
      </p:sp>
      <p:cxnSp>
        <p:nvCxnSpPr>
          <p:cNvPr id="337" name="Google Shape;337;p22"/>
          <p:cNvCxnSpPr>
            <a:stCxn id="328" idx="0"/>
            <a:endCxn id="335" idx="2"/>
          </p:cNvCxnSpPr>
          <p:nvPr/>
        </p:nvCxnSpPr>
        <p:spPr>
          <a:xfrm rot="-5400000">
            <a:off x="4595800" y="3465898"/>
            <a:ext cx="415200" cy="9390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338" name="Google Shape;338;p22"/>
          <p:cNvCxnSpPr>
            <a:stCxn id="336" idx="0"/>
            <a:endCxn id="335" idx="2"/>
          </p:cNvCxnSpPr>
          <p:nvPr/>
        </p:nvCxnSpPr>
        <p:spPr>
          <a:xfrm flipH="1" rot="5400000">
            <a:off x="5564800" y="3436050"/>
            <a:ext cx="415200" cy="998700"/>
          </a:xfrm>
          <a:prstGeom prst="bentConnector3">
            <a:avLst>
              <a:gd fmla="val 49998" name="adj1"/>
            </a:avLst>
          </a:prstGeom>
          <a:noFill/>
          <a:ln cap="flat" cmpd="sng" w="9525">
            <a:solidFill>
              <a:schemeClr val="dk2"/>
            </a:solidFill>
            <a:prstDash val="solid"/>
            <a:round/>
            <a:headEnd len="med" w="med" type="none"/>
            <a:tailEnd len="med" w="med" type="none"/>
          </a:ln>
        </p:spPr>
      </p:cxnSp>
      <p:sp>
        <p:nvSpPr>
          <p:cNvPr id="339" name="Google Shape;339;p22"/>
          <p:cNvSpPr txBox="1"/>
          <p:nvPr/>
        </p:nvSpPr>
        <p:spPr>
          <a:xfrm>
            <a:off x="4291180" y="3811755"/>
            <a:ext cx="550200" cy="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Cabin"/>
                <a:ea typeface="Cabin"/>
                <a:cs typeface="Cabin"/>
                <a:sym typeface="Cabin"/>
              </a:rPr>
              <a:t>YES</a:t>
            </a:r>
            <a:endParaRPr b="1" sz="900">
              <a:latin typeface="Cabin"/>
              <a:ea typeface="Cabin"/>
              <a:cs typeface="Cabin"/>
              <a:sym typeface="Cabin"/>
            </a:endParaRPr>
          </a:p>
        </p:txBody>
      </p:sp>
      <p:sp>
        <p:nvSpPr>
          <p:cNvPr id="340" name="Google Shape;340;p22"/>
          <p:cNvSpPr txBox="1"/>
          <p:nvPr/>
        </p:nvSpPr>
        <p:spPr>
          <a:xfrm>
            <a:off x="5891383" y="3811755"/>
            <a:ext cx="550200" cy="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Cabin"/>
                <a:ea typeface="Cabin"/>
                <a:cs typeface="Cabin"/>
                <a:sym typeface="Cabin"/>
              </a:rPr>
              <a:t>NO</a:t>
            </a:r>
            <a:endParaRPr b="1" sz="900">
              <a:latin typeface="Cabin"/>
              <a:ea typeface="Cabin"/>
              <a:cs typeface="Cabin"/>
              <a:sym typeface="Cabin"/>
            </a:endParaRPr>
          </a:p>
        </p:txBody>
      </p:sp>
      <p:sp>
        <p:nvSpPr>
          <p:cNvPr id="341" name="Google Shape;341;p22"/>
          <p:cNvSpPr txBox="1"/>
          <p:nvPr/>
        </p:nvSpPr>
        <p:spPr>
          <a:xfrm>
            <a:off x="299100" y="4532450"/>
            <a:ext cx="5298300" cy="824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Summary of </a:t>
            </a:r>
            <a:r>
              <a:rPr b="1" lang="en-GB" sz="2000">
                <a:solidFill>
                  <a:srgbClr val="4F2F4F"/>
                </a:solidFill>
                <a:latin typeface="Cabin"/>
                <a:ea typeface="Cabin"/>
                <a:cs typeface="Cabin"/>
                <a:sym typeface="Cabin"/>
              </a:rPr>
              <a:t>Syphilis serology</a:t>
            </a:r>
            <a:endParaRPr b="1" sz="2000">
              <a:solidFill>
                <a:srgbClr val="4F2F4F"/>
              </a:solidFill>
              <a:latin typeface="Cabin"/>
              <a:ea typeface="Cabin"/>
              <a:cs typeface="Cabin"/>
              <a:sym typeface="Cabin"/>
            </a:endParaRPr>
          </a:p>
          <a:p>
            <a:pPr indent="0" lvl="0" marL="914400" rtl="0" algn="l">
              <a:spcBef>
                <a:spcPts val="0"/>
              </a:spcBef>
              <a:spcAft>
                <a:spcPts val="0"/>
              </a:spcAft>
              <a:buNone/>
            </a:pPr>
            <a:r>
              <a:t/>
            </a:r>
            <a:endParaRPr b="1" sz="600">
              <a:solidFill>
                <a:srgbClr val="4F2F4F"/>
              </a:solidFill>
              <a:latin typeface="Cabin"/>
              <a:ea typeface="Cabin"/>
              <a:cs typeface="Cabin"/>
              <a:sym typeface="Cabin"/>
            </a:endParaRPr>
          </a:p>
          <a:p>
            <a:pPr indent="-355600" lvl="1" marL="9144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Reverse sequence syphilis serology</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1200">
              <a:solidFill>
                <a:srgbClr val="4F2F4F"/>
              </a:solidFill>
              <a:latin typeface="Cabin"/>
              <a:ea typeface="Cabin"/>
              <a:cs typeface="Cabin"/>
              <a:sym typeface="Cabin"/>
            </a:endParaRPr>
          </a:p>
        </p:txBody>
      </p:sp>
      <p:graphicFrame>
        <p:nvGraphicFramePr>
          <p:cNvPr id="342" name="Google Shape;342;p22"/>
          <p:cNvGraphicFramePr/>
          <p:nvPr/>
        </p:nvGraphicFramePr>
        <p:xfrm>
          <a:off x="938413" y="5387338"/>
          <a:ext cx="3000000" cy="3000000"/>
        </p:xfrm>
        <a:graphic>
          <a:graphicData uri="http://schemas.openxmlformats.org/drawingml/2006/table">
            <a:tbl>
              <a:tblPr>
                <a:noFill/>
                <a:tableStyleId>{44E11E47-295B-42BA-86BE-BB61EB6F8276}</a:tableStyleId>
              </a:tblPr>
              <a:tblGrid>
                <a:gridCol w="1964650"/>
                <a:gridCol w="3940825"/>
              </a:tblGrid>
              <a:tr h="291225">
                <a:tc>
                  <a:txBody>
                    <a:bodyPr/>
                    <a:lstStyle/>
                    <a:p>
                      <a:pPr indent="0" lvl="0" marL="0" rtl="0" algn="ctr">
                        <a:spcBef>
                          <a:spcPts val="0"/>
                        </a:spcBef>
                        <a:spcAft>
                          <a:spcPts val="0"/>
                        </a:spcAft>
                        <a:buNone/>
                      </a:pPr>
                      <a:r>
                        <a:rPr lang="en-GB" sz="1300">
                          <a:solidFill>
                            <a:srgbClr val="FFFFFF"/>
                          </a:solidFill>
                          <a:latin typeface="Cabin Medium"/>
                          <a:ea typeface="Cabin Medium"/>
                          <a:cs typeface="Cabin Medium"/>
                          <a:sym typeface="Cabin Medium"/>
                        </a:rPr>
                        <a:t>Test</a:t>
                      </a:r>
                      <a:endParaRPr sz="1300">
                        <a:solidFill>
                          <a:srgbClr val="FFFFFF"/>
                        </a:solidFill>
                        <a:latin typeface="Cabin Medium"/>
                        <a:ea typeface="Cabin Medium"/>
                        <a:cs typeface="Cabin Medium"/>
                        <a:sym typeface="Cabin Medium"/>
                      </a:endParaRPr>
                    </a:p>
                  </a:txBody>
                  <a:tcPr marT="91425" marB="91425" marR="91425" marL="91425" anchor="ctr">
                    <a:solidFill>
                      <a:srgbClr val="4F2F4F"/>
                    </a:solidFill>
                  </a:tcPr>
                </a:tc>
                <a:tc>
                  <a:txBody>
                    <a:bodyPr/>
                    <a:lstStyle/>
                    <a:p>
                      <a:pPr indent="0" lvl="0" marL="0" rtl="0" algn="ctr">
                        <a:spcBef>
                          <a:spcPts val="0"/>
                        </a:spcBef>
                        <a:spcAft>
                          <a:spcPts val="0"/>
                        </a:spcAft>
                        <a:buNone/>
                      </a:pPr>
                      <a:r>
                        <a:rPr lang="en-GB" sz="1300">
                          <a:solidFill>
                            <a:srgbClr val="FFFFFF"/>
                          </a:solidFill>
                          <a:latin typeface="Cabin Medium"/>
                          <a:ea typeface="Cabin Medium"/>
                          <a:cs typeface="Cabin Medium"/>
                          <a:sym typeface="Cabin Medium"/>
                        </a:rPr>
                        <a:t>Stage</a:t>
                      </a:r>
                      <a:endParaRPr sz="1300">
                        <a:solidFill>
                          <a:srgbClr val="FFFFFF"/>
                        </a:solidFill>
                        <a:latin typeface="Cabin Medium"/>
                        <a:ea typeface="Cabin Medium"/>
                        <a:cs typeface="Cabin Medium"/>
                        <a:sym typeface="Cabin Medium"/>
                      </a:endParaRPr>
                    </a:p>
                  </a:txBody>
                  <a:tcPr marT="91425" marB="91425" marR="91425" marL="91425" anchor="ctr">
                    <a:solidFill>
                      <a:srgbClr val="4F2F4F"/>
                    </a:solidFill>
                  </a:tcPr>
                </a:tc>
              </a:tr>
              <a:tr h="443350">
                <a:tc>
                  <a:txBody>
                    <a:bodyPr/>
                    <a:lstStyle/>
                    <a:p>
                      <a:pPr indent="0" lvl="0" marL="0" rtl="0" algn="ctr">
                        <a:spcBef>
                          <a:spcPts val="0"/>
                        </a:spcBef>
                        <a:spcAft>
                          <a:spcPts val="0"/>
                        </a:spcAft>
                        <a:buNone/>
                      </a:pPr>
                      <a:r>
                        <a:rPr b="1" lang="en-GB" sz="1300">
                          <a:latin typeface="Cabin"/>
                          <a:ea typeface="Cabin"/>
                          <a:cs typeface="Cabin"/>
                          <a:sym typeface="Cabin"/>
                        </a:rPr>
                        <a:t>Treponemal tests</a:t>
                      </a:r>
                      <a:endParaRPr b="1" sz="1300">
                        <a:latin typeface="Cabin"/>
                        <a:ea typeface="Cabin"/>
                        <a:cs typeface="Cabin"/>
                        <a:sym typeface="Cabin"/>
                      </a:endParaRPr>
                    </a:p>
                    <a:p>
                      <a:pPr indent="0" lvl="0" marL="0" rtl="0" algn="ctr">
                        <a:spcBef>
                          <a:spcPts val="0"/>
                        </a:spcBef>
                        <a:spcAft>
                          <a:spcPts val="0"/>
                        </a:spcAft>
                        <a:buNone/>
                      </a:pPr>
                      <a:r>
                        <a:rPr lang="en-GB" sz="1300">
                          <a:latin typeface="Cabin Medium"/>
                          <a:ea typeface="Cabin Medium"/>
                          <a:cs typeface="Cabin Medium"/>
                          <a:sym typeface="Cabin Medium"/>
                        </a:rPr>
                        <a:t>(</a:t>
                      </a:r>
                      <a:r>
                        <a:rPr lang="en-GB" sz="1300">
                          <a:solidFill>
                            <a:srgbClr val="CC0000"/>
                          </a:solidFill>
                          <a:latin typeface="Cabin Medium"/>
                          <a:ea typeface="Cabin Medium"/>
                          <a:cs typeface="Cabin Medium"/>
                          <a:sym typeface="Cabin Medium"/>
                        </a:rPr>
                        <a:t>FTA-ABS , TP PA , EIA</a:t>
                      </a:r>
                      <a:r>
                        <a:rPr lang="en-GB" sz="1300">
                          <a:latin typeface="Cabin Medium"/>
                          <a:ea typeface="Cabin Medium"/>
                          <a:cs typeface="Cabin Medium"/>
                          <a:sym typeface="Cabin Medium"/>
                        </a:rPr>
                        <a:t>)</a:t>
                      </a:r>
                      <a:endParaRPr sz="1300">
                        <a:latin typeface="Cabin Medium"/>
                        <a:ea typeface="Cabin Medium"/>
                        <a:cs typeface="Cabin Medium"/>
                        <a:sym typeface="Cabin Medium"/>
                      </a:endParaRPr>
                    </a:p>
                  </a:txBody>
                  <a:tcPr marT="91425" marB="91425" marR="91425" marL="91425" anchor="ctr">
                    <a:solidFill>
                      <a:srgbClr val="EDE5ED"/>
                    </a:solidFill>
                  </a:tcPr>
                </a:tc>
                <a:tc>
                  <a:txBody>
                    <a:bodyPr/>
                    <a:lstStyle/>
                    <a:p>
                      <a:pPr indent="0" lvl="0" marL="0" rtl="0" algn="l">
                        <a:spcBef>
                          <a:spcPts val="0"/>
                        </a:spcBef>
                        <a:spcAft>
                          <a:spcPts val="0"/>
                        </a:spcAft>
                        <a:buNone/>
                      </a:pPr>
                      <a:r>
                        <a:rPr lang="en-GB" sz="1300">
                          <a:solidFill>
                            <a:srgbClr val="CC0000"/>
                          </a:solidFill>
                          <a:latin typeface="Cabin Medium"/>
                          <a:ea typeface="Cabin Medium"/>
                          <a:cs typeface="Cabin Medium"/>
                          <a:sym typeface="Cabin Medium"/>
                        </a:rPr>
                        <a:t>Positive </a:t>
                      </a:r>
                      <a:r>
                        <a:rPr lang="en-GB" sz="1300">
                          <a:latin typeface="Cabin Medium"/>
                          <a:ea typeface="Cabin Medium"/>
                          <a:cs typeface="Cabin Medium"/>
                          <a:sym typeface="Cabin Medium"/>
                        </a:rPr>
                        <a:t>at all stages , confirm RPR &amp; VDRL</a:t>
                      </a:r>
                      <a:endParaRPr sz="1300">
                        <a:latin typeface="Cabin Medium"/>
                        <a:ea typeface="Cabin Medium"/>
                        <a:cs typeface="Cabin Medium"/>
                        <a:sym typeface="Cabin Medium"/>
                      </a:endParaRPr>
                    </a:p>
                  </a:txBody>
                  <a:tcPr marT="91425" marB="91425" marR="91425" marL="91425" anchor="ctr"/>
                </a:tc>
              </a:tr>
              <a:tr h="443350">
                <a:tc>
                  <a:txBody>
                    <a:bodyPr/>
                    <a:lstStyle/>
                    <a:p>
                      <a:pPr indent="0" lvl="0" marL="0" rtl="0" algn="ctr">
                        <a:spcBef>
                          <a:spcPts val="0"/>
                        </a:spcBef>
                        <a:spcAft>
                          <a:spcPts val="0"/>
                        </a:spcAft>
                        <a:buNone/>
                      </a:pPr>
                      <a:r>
                        <a:rPr lang="en-GB" sz="1300">
                          <a:latin typeface="Cabin Medium"/>
                          <a:ea typeface="Cabin Medium"/>
                          <a:cs typeface="Cabin Medium"/>
                          <a:sym typeface="Cabin Medium"/>
                        </a:rPr>
                        <a:t>Non-treponemal tests </a:t>
                      </a:r>
                      <a:endParaRPr sz="1300">
                        <a:latin typeface="Cabin Medium"/>
                        <a:ea typeface="Cabin Medium"/>
                        <a:cs typeface="Cabin Medium"/>
                        <a:sym typeface="Cabin Medium"/>
                      </a:endParaRPr>
                    </a:p>
                    <a:p>
                      <a:pPr indent="0" lvl="0" marL="0" rtl="0" algn="ctr">
                        <a:spcBef>
                          <a:spcPts val="0"/>
                        </a:spcBef>
                        <a:spcAft>
                          <a:spcPts val="0"/>
                        </a:spcAft>
                        <a:buNone/>
                      </a:pPr>
                      <a:r>
                        <a:rPr lang="en-GB" sz="1300">
                          <a:latin typeface="Cabin Medium"/>
                          <a:ea typeface="Cabin Medium"/>
                          <a:cs typeface="Cabin Medium"/>
                          <a:sym typeface="Cabin Medium"/>
                        </a:rPr>
                        <a:t>(</a:t>
                      </a:r>
                      <a:r>
                        <a:rPr lang="en-GB" sz="1300">
                          <a:solidFill>
                            <a:srgbClr val="CC0000"/>
                          </a:solidFill>
                          <a:latin typeface="Cabin Medium"/>
                          <a:ea typeface="Cabin Medium"/>
                          <a:cs typeface="Cabin Medium"/>
                          <a:sym typeface="Cabin Medium"/>
                        </a:rPr>
                        <a:t>RPR or VDRL</a:t>
                      </a:r>
                      <a:r>
                        <a:rPr lang="en-GB" sz="1300">
                          <a:latin typeface="Cabin Medium"/>
                          <a:ea typeface="Cabin Medium"/>
                          <a:cs typeface="Cabin Medium"/>
                          <a:sym typeface="Cabin Medium"/>
                        </a:rPr>
                        <a:t>)</a:t>
                      </a:r>
                      <a:endParaRPr sz="1300">
                        <a:latin typeface="Cabin Medium"/>
                        <a:ea typeface="Cabin Medium"/>
                        <a:cs typeface="Cabin Medium"/>
                        <a:sym typeface="Cabin Medium"/>
                      </a:endParaRPr>
                    </a:p>
                  </a:txBody>
                  <a:tcPr marT="91425" marB="91425" marR="91425" marL="91425" anchor="ctr">
                    <a:solidFill>
                      <a:srgbClr val="EDE5ED"/>
                    </a:solidFill>
                  </a:tcPr>
                </a:tc>
                <a:tc>
                  <a:txBody>
                    <a:bodyPr/>
                    <a:lstStyle/>
                    <a:p>
                      <a:pPr indent="0" lvl="0" marL="0" rtl="0" algn="l">
                        <a:spcBef>
                          <a:spcPts val="0"/>
                        </a:spcBef>
                        <a:spcAft>
                          <a:spcPts val="0"/>
                        </a:spcAft>
                        <a:buNone/>
                      </a:pPr>
                      <a:r>
                        <a:rPr lang="en-GB" sz="1300">
                          <a:solidFill>
                            <a:srgbClr val="CC0000"/>
                          </a:solidFill>
                          <a:latin typeface="Cabin Medium"/>
                          <a:ea typeface="Cabin Medium"/>
                          <a:cs typeface="Cabin Medium"/>
                          <a:sym typeface="Cabin Medium"/>
                        </a:rPr>
                        <a:t>Positive </a:t>
                      </a:r>
                      <a:r>
                        <a:rPr lang="en-GB" sz="1300">
                          <a:latin typeface="Cabin Medium"/>
                          <a:ea typeface="Cabin Medium"/>
                          <a:cs typeface="Cabin Medium"/>
                          <a:sym typeface="Cabin Medium"/>
                        </a:rPr>
                        <a:t>during primary &amp; secondary stages .Used for screening ,staging and </a:t>
                      </a:r>
                      <a:r>
                        <a:rPr b="1" lang="en-GB" sz="1300">
                          <a:latin typeface="Cabin"/>
                          <a:ea typeface="Cabin"/>
                          <a:cs typeface="Cabin"/>
                          <a:sym typeface="Cabin"/>
                        </a:rPr>
                        <a:t>follow up effective therapy</a:t>
                      </a:r>
                      <a:endParaRPr b="1" sz="1300">
                        <a:latin typeface="Cabin"/>
                        <a:ea typeface="Cabin"/>
                        <a:cs typeface="Cabin"/>
                        <a:sym typeface="Cabin"/>
                      </a:endParaRPr>
                    </a:p>
                  </a:txBody>
                  <a:tcPr marT="91425" marB="91425" marR="91425" marL="91425" anchor="ctr"/>
                </a:tc>
              </a:tr>
              <a:tr h="291225">
                <a:tc>
                  <a:txBody>
                    <a:bodyPr/>
                    <a:lstStyle/>
                    <a:p>
                      <a:pPr indent="0" lvl="0" marL="0" rtl="0" algn="ctr">
                        <a:spcBef>
                          <a:spcPts val="0"/>
                        </a:spcBef>
                        <a:spcAft>
                          <a:spcPts val="0"/>
                        </a:spcAft>
                        <a:buNone/>
                      </a:pPr>
                      <a:r>
                        <a:rPr lang="en-GB" sz="1300">
                          <a:solidFill>
                            <a:srgbClr val="CC0000"/>
                          </a:solidFill>
                          <a:latin typeface="Cabin Medium"/>
                          <a:ea typeface="Cabin Medium"/>
                          <a:cs typeface="Cabin Medium"/>
                          <a:sym typeface="Cabin Medium"/>
                        </a:rPr>
                        <a:t>IgM²</a:t>
                      </a:r>
                      <a:r>
                        <a:rPr lang="en-GB" sz="1300">
                          <a:latin typeface="Cabin Medium"/>
                          <a:ea typeface="Cabin Medium"/>
                          <a:cs typeface="Cabin Medium"/>
                          <a:sym typeface="Cabin Medium"/>
                        </a:rPr>
                        <a:t> antibody</a:t>
                      </a:r>
                      <a:endParaRPr sz="1300">
                        <a:latin typeface="Cabin Medium"/>
                        <a:ea typeface="Cabin Medium"/>
                        <a:cs typeface="Cabin Medium"/>
                        <a:sym typeface="Cabin Medium"/>
                      </a:endParaRPr>
                    </a:p>
                  </a:txBody>
                  <a:tcPr marT="91425" marB="91425" marR="91425" marL="91425" anchor="ctr">
                    <a:solidFill>
                      <a:srgbClr val="EDE5ED"/>
                    </a:solidFill>
                  </a:tcPr>
                </a:tc>
                <a:tc>
                  <a:txBody>
                    <a:bodyPr/>
                    <a:lstStyle/>
                    <a:p>
                      <a:pPr indent="0" lvl="0" marL="0" rtl="0" algn="l">
                        <a:spcBef>
                          <a:spcPts val="0"/>
                        </a:spcBef>
                        <a:spcAft>
                          <a:spcPts val="0"/>
                        </a:spcAft>
                        <a:buNone/>
                      </a:pPr>
                      <a:r>
                        <a:rPr lang="en-GB" sz="1300">
                          <a:latin typeface="Cabin Medium"/>
                          <a:ea typeface="Cabin Medium"/>
                          <a:cs typeface="Cabin Medium"/>
                          <a:sym typeface="Cabin Medium"/>
                        </a:rPr>
                        <a:t>Congenital syphilis</a:t>
                      </a:r>
                      <a:endParaRPr sz="1300">
                        <a:latin typeface="Cabin Medium"/>
                        <a:ea typeface="Cabin Medium"/>
                        <a:cs typeface="Cabin Medium"/>
                        <a:sym typeface="Cabin Medium"/>
                      </a:endParaRPr>
                    </a:p>
                  </a:txBody>
                  <a:tcPr marT="91425" marB="91425" marR="91425" marL="91425" anchor="ctr"/>
                </a:tc>
              </a:tr>
            </a:tbl>
          </a:graphicData>
        </a:graphic>
      </p:graphicFrame>
      <p:sp>
        <p:nvSpPr>
          <p:cNvPr id="343" name="Google Shape;343;p22"/>
          <p:cNvSpPr txBox="1"/>
          <p:nvPr/>
        </p:nvSpPr>
        <p:spPr>
          <a:xfrm>
            <a:off x="222900" y="72756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Treatment &amp; prevention</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1200">
              <a:solidFill>
                <a:srgbClr val="4F2F4F"/>
              </a:solidFill>
              <a:latin typeface="Cabin"/>
              <a:ea typeface="Cabin"/>
              <a:cs typeface="Cabin"/>
              <a:sym typeface="Cabin"/>
            </a:endParaRPr>
          </a:p>
        </p:txBody>
      </p:sp>
      <p:sp>
        <p:nvSpPr>
          <p:cNvPr id="344" name="Google Shape;344;p22"/>
          <p:cNvSpPr txBox="1"/>
          <p:nvPr/>
        </p:nvSpPr>
        <p:spPr>
          <a:xfrm>
            <a:off x="241950" y="7640125"/>
            <a:ext cx="6991200" cy="762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CC0000"/>
              </a:buClr>
              <a:buSzPts val="1300"/>
              <a:buFont typeface="Cabin"/>
              <a:buChar char="★"/>
            </a:pPr>
            <a:r>
              <a:rPr b="1" lang="en-GB" sz="1300">
                <a:solidFill>
                  <a:schemeClr val="dk1"/>
                </a:solidFill>
                <a:latin typeface="Cabin"/>
                <a:ea typeface="Cabin"/>
                <a:cs typeface="Cabin"/>
                <a:sym typeface="Cabin"/>
              </a:rPr>
              <a:t>Treponema is sensitive to</a:t>
            </a:r>
            <a:r>
              <a:rPr lang="en-GB" sz="1300">
                <a:solidFill>
                  <a:schemeClr val="dk1"/>
                </a:solidFill>
                <a:latin typeface="Cabin Medium"/>
                <a:ea typeface="Cabin Medium"/>
                <a:cs typeface="Cabin Medium"/>
                <a:sym typeface="Cabin Medium"/>
              </a:rPr>
              <a:t> </a:t>
            </a:r>
            <a:r>
              <a:rPr b="1" lang="en-GB" sz="1300">
                <a:solidFill>
                  <a:srgbClr val="CC0000"/>
                </a:solidFill>
                <a:latin typeface="Cabin"/>
                <a:ea typeface="Cabin"/>
                <a:cs typeface="Cabin"/>
                <a:sym typeface="Cabin"/>
              </a:rPr>
              <a:t>Penicillin (drug of choice)</a:t>
            </a:r>
            <a:r>
              <a:rPr b="1" baseline="30000" lang="en-GB">
                <a:solidFill>
                  <a:srgbClr val="38761D"/>
                </a:solidFill>
                <a:latin typeface="Cabin"/>
                <a:ea typeface="Cabin"/>
                <a:cs typeface="Cabin"/>
                <a:sym typeface="Cabin"/>
              </a:rPr>
              <a:t>1</a:t>
            </a:r>
            <a:r>
              <a:rPr lang="en-GB" sz="1300">
                <a:solidFill>
                  <a:schemeClr val="dk1"/>
                </a:solidFill>
                <a:latin typeface="Cabin Medium"/>
                <a:ea typeface="Cabin Medium"/>
                <a:cs typeface="Cabin Medium"/>
                <a:sym typeface="Cabin Medium"/>
              </a:rPr>
              <a:t>.</a:t>
            </a:r>
            <a:endParaRPr sz="1300">
              <a:solidFill>
                <a:schemeClr val="dk1"/>
              </a:solidFill>
              <a:latin typeface="Cabin Medium"/>
              <a:ea typeface="Cabin Medium"/>
              <a:cs typeface="Cabin Medium"/>
              <a:sym typeface="Cabin Medium"/>
            </a:endParaRPr>
          </a:p>
          <a:p>
            <a:pPr indent="-311150" lvl="0" marL="457200" rtl="0" algn="l">
              <a:spcBef>
                <a:spcPts val="0"/>
              </a:spcBef>
              <a:spcAft>
                <a:spcPts val="0"/>
              </a:spcAft>
              <a:buSzPts val="1300"/>
              <a:buFont typeface="Cabin"/>
              <a:buChar char="○"/>
            </a:pPr>
            <a:r>
              <a:rPr lang="en-GB" sz="1300">
                <a:solidFill>
                  <a:schemeClr val="dk1"/>
                </a:solidFill>
                <a:latin typeface="Cabin Medium"/>
                <a:ea typeface="Cabin Medium"/>
                <a:cs typeface="Cabin Medium"/>
                <a:sym typeface="Cabin Medium"/>
              </a:rPr>
              <a:t>Hypersensitive patients treated with Tetracycline, Erythromycin or Cephalosporins</a:t>
            </a:r>
            <a:endParaRPr sz="1300">
              <a:solidFill>
                <a:schemeClr val="dk1"/>
              </a:solidFill>
              <a:latin typeface="Cabin Medium"/>
              <a:ea typeface="Cabin Medium"/>
              <a:cs typeface="Cabin Medium"/>
              <a:sym typeface="Cabin Medium"/>
            </a:endParaRPr>
          </a:p>
          <a:p>
            <a:pPr indent="-311150" lvl="0" marL="457200" rtl="0" algn="l">
              <a:spcBef>
                <a:spcPts val="0"/>
              </a:spcBef>
              <a:spcAft>
                <a:spcPts val="0"/>
              </a:spcAft>
              <a:buSzPts val="1300"/>
              <a:buFont typeface="Cabin"/>
              <a:buChar char="○"/>
            </a:pPr>
            <a:r>
              <a:rPr b="1" lang="en-GB" sz="1300">
                <a:solidFill>
                  <a:schemeClr val="dk1"/>
                </a:solidFill>
                <a:latin typeface="Cabin"/>
                <a:ea typeface="Cabin"/>
                <a:cs typeface="Cabin"/>
                <a:sym typeface="Cabin"/>
              </a:rPr>
              <a:t>Prevention</a:t>
            </a:r>
            <a:r>
              <a:rPr lang="en-GB" sz="1300">
                <a:solidFill>
                  <a:schemeClr val="dk1"/>
                </a:solidFill>
                <a:latin typeface="Cabin Medium"/>
                <a:ea typeface="Cabin Medium"/>
                <a:cs typeface="Cabin Medium"/>
                <a:sym typeface="Cabin Medium"/>
              </a:rPr>
              <a:t>: counseling.</a:t>
            </a:r>
            <a:endParaRPr sz="1300">
              <a:solidFill>
                <a:srgbClr val="CC0000"/>
              </a:solidFill>
              <a:latin typeface="Cabin"/>
              <a:ea typeface="Cabin"/>
              <a:cs typeface="Cabin"/>
              <a:sym typeface="Cabin"/>
            </a:endParaRPr>
          </a:p>
        </p:txBody>
      </p:sp>
      <p:sp>
        <p:nvSpPr>
          <p:cNvPr id="345" name="Google Shape;345;p22"/>
          <p:cNvSpPr txBox="1"/>
          <p:nvPr/>
        </p:nvSpPr>
        <p:spPr>
          <a:xfrm>
            <a:off x="222900" y="83424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Take Home Message </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1200">
              <a:solidFill>
                <a:srgbClr val="4F2F4F"/>
              </a:solidFill>
              <a:latin typeface="Cabin"/>
              <a:ea typeface="Cabin"/>
              <a:cs typeface="Cabin"/>
              <a:sym typeface="Cabin"/>
            </a:endParaRPr>
          </a:p>
        </p:txBody>
      </p:sp>
      <p:sp>
        <p:nvSpPr>
          <p:cNvPr id="346" name="Google Shape;346;p22"/>
          <p:cNvSpPr txBox="1"/>
          <p:nvPr/>
        </p:nvSpPr>
        <p:spPr>
          <a:xfrm>
            <a:off x="165750" y="8630725"/>
            <a:ext cx="7589400" cy="762000"/>
          </a:xfrm>
          <a:prstGeom prst="rect">
            <a:avLst/>
          </a:prstGeom>
          <a:noFill/>
          <a:ln>
            <a:noFill/>
          </a:ln>
        </p:spPr>
        <p:txBody>
          <a:bodyPr anchorCtr="0" anchor="t" bIns="91425" lIns="91425" spcFirstLastPara="1" rIns="91425" wrap="square" tIns="91425">
            <a:noAutofit/>
          </a:bodyPr>
          <a:lstStyle/>
          <a:p>
            <a:pPr indent="-156250" lvl="0" marL="316800" rtl="0" algn="l">
              <a:spcBef>
                <a:spcPts val="0"/>
              </a:spcBef>
              <a:spcAft>
                <a:spcPts val="0"/>
              </a:spcAft>
              <a:buSzPts val="1100"/>
              <a:buFont typeface="Cabin"/>
              <a:buChar char="○"/>
            </a:pPr>
            <a:r>
              <a:rPr lang="en-GB" sz="1100">
                <a:solidFill>
                  <a:schemeClr val="dk1"/>
                </a:solidFill>
                <a:latin typeface="Cabin Medium"/>
                <a:ea typeface="Cabin Medium"/>
                <a:cs typeface="Cabin Medium"/>
                <a:sym typeface="Cabin Medium"/>
              </a:rPr>
              <a:t>Syphilis, Chlamydia and Gonorrhea are main STDs ,caused by delicate organisms ,cannot survive outside the body.</a:t>
            </a:r>
            <a:endParaRPr sz="1100">
              <a:solidFill>
                <a:schemeClr val="dk1"/>
              </a:solidFill>
              <a:latin typeface="Cabin Medium"/>
              <a:ea typeface="Cabin Medium"/>
              <a:cs typeface="Cabin Medium"/>
              <a:sym typeface="Cabin Medium"/>
            </a:endParaRPr>
          </a:p>
          <a:p>
            <a:pPr indent="-156250" lvl="0" marL="316800" rtl="0" algn="l">
              <a:spcBef>
                <a:spcPts val="0"/>
              </a:spcBef>
              <a:spcAft>
                <a:spcPts val="0"/>
              </a:spcAft>
              <a:buSzPts val="1100"/>
              <a:buFont typeface="Cabin"/>
              <a:buChar char="○"/>
            </a:pPr>
            <a:r>
              <a:rPr lang="en-GB" sz="1100">
                <a:solidFill>
                  <a:schemeClr val="dk1"/>
                </a:solidFill>
                <a:latin typeface="Cabin Medium"/>
                <a:ea typeface="Cabin Medium"/>
                <a:cs typeface="Cabin Medium"/>
                <a:sym typeface="Cabin Medium"/>
              </a:rPr>
              <a:t>Clinical presentation may be similar ( urethral or genital discharge, ulcers ).</a:t>
            </a:r>
            <a:endParaRPr sz="1100">
              <a:solidFill>
                <a:schemeClr val="dk1"/>
              </a:solidFill>
              <a:latin typeface="Cabin Medium"/>
              <a:ea typeface="Cabin Medium"/>
              <a:cs typeface="Cabin Medium"/>
              <a:sym typeface="Cabin Medium"/>
            </a:endParaRPr>
          </a:p>
          <a:p>
            <a:pPr indent="-156250" lvl="0" marL="316800" rtl="0" algn="l">
              <a:spcBef>
                <a:spcPts val="0"/>
              </a:spcBef>
              <a:spcAft>
                <a:spcPts val="0"/>
              </a:spcAft>
              <a:buSzPts val="1100"/>
              <a:buFont typeface="Cabin"/>
              <a:buChar char="○"/>
            </a:pPr>
            <a:r>
              <a:rPr lang="en-GB" sz="1100">
                <a:solidFill>
                  <a:schemeClr val="dk1"/>
                </a:solidFill>
                <a:latin typeface="Cabin Medium"/>
                <a:ea typeface="Cabin Medium"/>
                <a:cs typeface="Cabin Medium"/>
                <a:sym typeface="Cabin Medium"/>
              </a:rPr>
              <a:t>One or more organisms ( Bacteria, virus, parasite ) may be transmitted by sexual contact.</a:t>
            </a:r>
            <a:endParaRPr sz="1100">
              <a:solidFill>
                <a:schemeClr val="dk1"/>
              </a:solidFill>
              <a:latin typeface="Cabin Medium"/>
              <a:ea typeface="Cabin Medium"/>
              <a:cs typeface="Cabin Medium"/>
              <a:sym typeface="Cabin Medium"/>
            </a:endParaRPr>
          </a:p>
          <a:p>
            <a:pPr indent="-156250" lvl="0" marL="316800" rtl="0" algn="l">
              <a:spcBef>
                <a:spcPts val="0"/>
              </a:spcBef>
              <a:spcAft>
                <a:spcPts val="0"/>
              </a:spcAft>
              <a:buClr>
                <a:schemeClr val="dk1"/>
              </a:buClr>
              <a:buSzPts val="1100"/>
              <a:buFont typeface="Cabin Medium"/>
              <a:buChar char="○"/>
            </a:pPr>
            <a:r>
              <a:rPr lang="en-GB" sz="1100">
                <a:solidFill>
                  <a:schemeClr val="dk1"/>
                </a:solidFill>
                <a:latin typeface="Cabin Medium"/>
                <a:ea typeface="Cabin Medium"/>
                <a:cs typeface="Cabin Medium"/>
                <a:sym typeface="Cabin Medium"/>
              </a:rPr>
              <a:t>If not treated early may end in serious complications.</a:t>
            </a:r>
            <a:endParaRPr sz="1100">
              <a:solidFill>
                <a:schemeClr val="dk1"/>
              </a:solidFill>
              <a:latin typeface="Cabin Medium"/>
              <a:ea typeface="Cabin Medium"/>
              <a:cs typeface="Cabin Medium"/>
              <a:sym typeface="Cabin Medium"/>
            </a:endParaRPr>
          </a:p>
          <a:p>
            <a:pPr indent="-156250" lvl="0" marL="316800" rtl="0" algn="l">
              <a:spcBef>
                <a:spcPts val="0"/>
              </a:spcBef>
              <a:spcAft>
                <a:spcPts val="0"/>
              </a:spcAft>
              <a:buClr>
                <a:schemeClr val="dk1"/>
              </a:buClr>
              <a:buSzPts val="1100"/>
              <a:buFont typeface="Cabin Medium"/>
              <a:buChar char="○"/>
            </a:pPr>
            <a:r>
              <a:rPr lang="en-GB" sz="1100">
                <a:solidFill>
                  <a:schemeClr val="dk1"/>
                </a:solidFill>
                <a:latin typeface="Cabin Medium"/>
                <a:ea typeface="Cabin Medium"/>
                <a:cs typeface="Cabin Medium"/>
                <a:sym typeface="Cabin Medium"/>
              </a:rPr>
              <a:t>Screening for HIV required.</a:t>
            </a:r>
            <a:endParaRPr sz="1100">
              <a:solidFill>
                <a:schemeClr val="dk1"/>
              </a:solidFill>
              <a:latin typeface="Cabin Medium"/>
              <a:ea typeface="Cabin Medium"/>
              <a:cs typeface="Cabin Medium"/>
              <a:sym typeface="Cabin Medium"/>
            </a:endParaRPr>
          </a:p>
          <a:p>
            <a:pPr indent="-156250" lvl="0" marL="316800" rtl="0" algn="l">
              <a:spcBef>
                <a:spcPts val="0"/>
              </a:spcBef>
              <a:spcAft>
                <a:spcPts val="0"/>
              </a:spcAft>
              <a:buClr>
                <a:schemeClr val="dk1"/>
              </a:buClr>
              <a:buSzPts val="1100"/>
              <a:buFont typeface="Cabin Medium"/>
              <a:buChar char="○"/>
            </a:pPr>
            <a:r>
              <a:rPr lang="en-GB" sz="1100">
                <a:solidFill>
                  <a:schemeClr val="dk1"/>
                </a:solidFill>
                <a:latin typeface="Cabin Medium"/>
                <a:ea typeface="Cabin Medium"/>
                <a:cs typeface="Cabin Medium"/>
                <a:sym typeface="Cabin Medium"/>
              </a:rPr>
              <a:t>Infection may not be localize.</a:t>
            </a:r>
            <a:endParaRPr sz="1100">
              <a:solidFill>
                <a:schemeClr val="dk1"/>
              </a:solidFill>
              <a:latin typeface="Cabin Medium"/>
              <a:ea typeface="Cabin Medium"/>
              <a:cs typeface="Cabin Medium"/>
              <a:sym typeface="Cabin Medium"/>
            </a:endParaRPr>
          </a:p>
        </p:txBody>
      </p:sp>
      <p:sp>
        <p:nvSpPr>
          <p:cNvPr id="347" name="Google Shape;347;p22"/>
          <p:cNvSpPr/>
          <p:nvPr/>
        </p:nvSpPr>
        <p:spPr>
          <a:xfrm flipH="1">
            <a:off x="0" y="9874200"/>
            <a:ext cx="7589400" cy="8244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1- </a:t>
            </a:r>
            <a:r>
              <a:rPr lang="en-GB" sz="900">
                <a:solidFill>
                  <a:srgbClr val="38761D"/>
                </a:solidFill>
                <a:latin typeface="Cabin"/>
                <a:ea typeface="Cabin"/>
                <a:cs typeface="Cabin"/>
                <a:sym typeface="Cabin"/>
              </a:rPr>
              <a:t>If pregnant, we use penicillin as well but if penicillin isn’t allowed due to allergy do penicillin desensitization.</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2-IgG should be positive, most often because of passive antibody transfer from mother. Infant does not begin producing his/her own IgG until about 2 to 3 months of age. That’s why we measure IgM  and not IgG  for congenital syphilis.</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u="sng">
                <a:solidFill>
                  <a:srgbClr val="999999"/>
                </a:solidFill>
                <a:latin typeface="Cabin"/>
                <a:ea typeface="Cabin"/>
                <a:cs typeface="Cabin"/>
                <a:sym typeface="Cabin"/>
              </a:rPr>
              <a:t>Desensitization:</a:t>
            </a:r>
            <a:r>
              <a:rPr lang="en-GB" sz="900">
                <a:solidFill>
                  <a:srgbClr val="999999"/>
                </a:solidFill>
                <a:latin typeface="Cabin"/>
                <a:ea typeface="Cabin"/>
                <a:cs typeface="Cabin"/>
                <a:sym typeface="Cabin"/>
              </a:rPr>
              <a:t> </a:t>
            </a:r>
            <a:endParaRPr sz="900">
              <a:solidFill>
                <a:srgbClr val="999999"/>
              </a:solidFill>
              <a:latin typeface="Cabin"/>
              <a:ea typeface="Cabin"/>
              <a:cs typeface="Cabin"/>
              <a:sym typeface="Cabin"/>
            </a:endParaRPr>
          </a:p>
          <a:p>
            <a:pPr indent="-149900" lvl="0" marL="316800" rtl="0" algn="l">
              <a:spcBef>
                <a:spcPts val="0"/>
              </a:spcBef>
              <a:spcAft>
                <a:spcPts val="0"/>
              </a:spcAft>
              <a:buClr>
                <a:srgbClr val="999999"/>
              </a:buClr>
              <a:buSzPts val="1000"/>
              <a:buFont typeface="Cabin"/>
              <a:buChar char="●"/>
            </a:pPr>
            <a:r>
              <a:rPr lang="en-GB" sz="900">
                <a:solidFill>
                  <a:srgbClr val="999999"/>
                </a:solidFill>
                <a:latin typeface="Cabin"/>
                <a:ea typeface="Cabin"/>
                <a:cs typeface="Cabin"/>
                <a:sym typeface="Cabin"/>
              </a:rPr>
              <a:t>refers to a process of giving a medication in a controlled and gradual manner, which allows the person to tolerate it temporarily </a:t>
            </a:r>
            <a:r>
              <a:rPr lang="en-GB" sz="1000">
                <a:solidFill>
                  <a:srgbClr val="999999"/>
                </a:solidFill>
                <a:latin typeface="Cabin"/>
                <a:ea typeface="Cabin"/>
                <a:cs typeface="Cabin"/>
                <a:sym typeface="Cabin"/>
              </a:rPr>
              <a:t>without an allergic reaction.</a:t>
            </a:r>
            <a:endParaRPr sz="1000">
              <a:solidFill>
                <a:srgbClr val="999999"/>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23"/>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353" name="Google Shape;353;p23"/>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354" name="Google Shape;354;p23"/>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10</a:t>
            </a:r>
            <a:endParaRPr b="1" sz="1800">
              <a:solidFill>
                <a:srgbClr val="FFFFFF"/>
              </a:solidFill>
              <a:latin typeface="Cabin"/>
              <a:ea typeface="Cabin"/>
              <a:cs typeface="Cabin"/>
              <a:sym typeface="Cabin"/>
            </a:endParaRPr>
          </a:p>
        </p:txBody>
      </p:sp>
      <p:cxnSp>
        <p:nvCxnSpPr>
          <p:cNvPr id="355" name="Google Shape;355;p23"/>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356" name="Google Shape;356;p23"/>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Clinical cases </a:t>
            </a:r>
            <a:r>
              <a:rPr b="1" lang="en-GB" sz="3000">
                <a:solidFill>
                  <a:srgbClr val="999999"/>
                </a:solidFill>
                <a:latin typeface="Cabin"/>
                <a:ea typeface="Cabin"/>
                <a:cs typeface="Cabin"/>
                <a:sym typeface="Cabin"/>
              </a:rPr>
              <a:t>(EXTRA)</a:t>
            </a:r>
            <a:endParaRPr b="1" sz="3000">
              <a:solidFill>
                <a:srgbClr val="999999"/>
              </a:solidFill>
              <a:latin typeface="Cabin"/>
              <a:ea typeface="Cabin"/>
              <a:cs typeface="Cabin"/>
              <a:sym typeface="Cabin"/>
            </a:endParaRPr>
          </a:p>
        </p:txBody>
      </p:sp>
      <p:sp>
        <p:nvSpPr>
          <p:cNvPr id="357" name="Google Shape;357;p23"/>
          <p:cNvSpPr txBox="1"/>
          <p:nvPr/>
        </p:nvSpPr>
        <p:spPr>
          <a:xfrm>
            <a:off x="400050" y="2112450"/>
            <a:ext cx="6810300" cy="1684800"/>
          </a:xfrm>
          <a:prstGeom prst="rect">
            <a:avLst/>
          </a:prstGeom>
          <a:noFill/>
          <a:ln cap="flat" cmpd="sng" w="19050">
            <a:solidFill>
              <a:srgbClr val="4F2F4F"/>
            </a:solidFill>
            <a:prstDash val="lgDash"/>
            <a:round/>
            <a:headEnd len="sm" w="sm" type="none"/>
            <a:tailEnd len="sm" w="sm" type="none"/>
          </a:ln>
        </p:spPr>
        <p:txBody>
          <a:bodyPr anchorCtr="0" anchor="b" bIns="91425" lIns="91425" spcFirstLastPara="1" rIns="91425" wrap="square" tIns="91425">
            <a:noAutofit/>
          </a:bodyPr>
          <a:lstStyle/>
          <a:p>
            <a:pPr indent="0" lvl="0" marL="0" rtl="0" algn="just">
              <a:spcBef>
                <a:spcPts val="0"/>
              </a:spcBef>
              <a:spcAft>
                <a:spcPts val="0"/>
              </a:spcAft>
              <a:buNone/>
            </a:pPr>
            <a:r>
              <a:rPr lang="en-GB">
                <a:latin typeface="Cabin"/>
                <a:ea typeface="Cabin"/>
                <a:cs typeface="Cabin"/>
                <a:sym typeface="Cabin"/>
              </a:rPr>
              <a:t>A sexually active man seeks medical attention for a </a:t>
            </a:r>
            <a:r>
              <a:rPr b="1" lang="en-GB" u="sng">
                <a:solidFill>
                  <a:srgbClr val="CC0000"/>
                </a:solidFill>
                <a:latin typeface="Cabin"/>
                <a:ea typeface="Cabin"/>
                <a:cs typeface="Cabin"/>
                <a:sym typeface="Cabin"/>
              </a:rPr>
              <a:t>wart-like lesion developing on his genitals.</a:t>
            </a:r>
            <a:r>
              <a:rPr lang="en-GB">
                <a:latin typeface="Cabin"/>
                <a:ea typeface="Cabin"/>
                <a:cs typeface="Cabin"/>
                <a:sym typeface="Cabin"/>
              </a:rPr>
              <a:t> He recalls a </a:t>
            </a:r>
            <a:r>
              <a:rPr b="1" lang="en-GB" u="sng">
                <a:solidFill>
                  <a:srgbClr val="CC0000"/>
                </a:solidFill>
                <a:latin typeface="Cabin"/>
                <a:ea typeface="Cabin"/>
                <a:cs typeface="Cabin"/>
                <a:sym typeface="Cabin"/>
              </a:rPr>
              <a:t>painless ulcer on his genitals over a month ago,</a:t>
            </a:r>
            <a:r>
              <a:rPr lang="en-GB">
                <a:latin typeface="Cabin"/>
                <a:ea typeface="Cabin"/>
                <a:cs typeface="Cabin"/>
                <a:sym typeface="Cabin"/>
              </a:rPr>
              <a:t> but now is concerned because </a:t>
            </a:r>
            <a:r>
              <a:rPr b="1" lang="en-GB" u="sng">
                <a:solidFill>
                  <a:srgbClr val="CC0000"/>
                </a:solidFill>
                <a:latin typeface="Cabin"/>
                <a:ea typeface="Cabin"/>
                <a:cs typeface="Cabin"/>
                <a:sym typeface="Cabin"/>
              </a:rPr>
              <a:t>papules are appearing in his armpits and palms</a:t>
            </a:r>
            <a:r>
              <a:rPr lang="en-GB">
                <a:latin typeface="Cabin"/>
                <a:ea typeface="Cabin"/>
                <a:cs typeface="Cabin"/>
                <a:sym typeface="Cabin"/>
              </a:rPr>
              <a:t> as well. Recently, he has also suffered fever and chills, and the doctor notices a </a:t>
            </a:r>
            <a:r>
              <a:rPr b="1" lang="en-GB" u="sng">
                <a:solidFill>
                  <a:srgbClr val="CC0000"/>
                </a:solidFill>
                <a:latin typeface="Cabin"/>
                <a:ea typeface="Cabin"/>
                <a:cs typeface="Cabin"/>
                <a:sym typeface="Cabin"/>
              </a:rPr>
              <a:t>nontender, generalized lymphadenopathy</a:t>
            </a:r>
            <a:r>
              <a:rPr lang="en-GB">
                <a:latin typeface="Cabin"/>
                <a:ea typeface="Cabin"/>
                <a:cs typeface="Cabin"/>
                <a:sym typeface="Cabin"/>
              </a:rPr>
              <a:t>. The doctor questions the man about the health of his sexual partners. A dark-field analysis confirms the doctor’s suspicion of the etiology and the patient is prescribed penicillin G.</a:t>
            </a:r>
            <a:endParaRPr>
              <a:latin typeface="Cabin"/>
              <a:ea typeface="Cabin"/>
              <a:cs typeface="Cabin"/>
              <a:sym typeface="Cabin"/>
            </a:endParaRPr>
          </a:p>
        </p:txBody>
      </p:sp>
      <p:sp>
        <p:nvSpPr>
          <p:cNvPr id="358" name="Google Shape;358;p23"/>
          <p:cNvSpPr txBox="1"/>
          <p:nvPr/>
        </p:nvSpPr>
        <p:spPr>
          <a:xfrm>
            <a:off x="400050" y="4827200"/>
            <a:ext cx="6810300" cy="1684800"/>
          </a:xfrm>
          <a:prstGeom prst="rect">
            <a:avLst/>
          </a:prstGeom>
          <a:noFill/>
          <a:ln cap="flat" cmpd="sng" w="19050">
            <a:solidFill>
              <a:srgbClr val="000000"/>
            </a:solidFill>
            <a:prstDash val="lgDash"/>
            <a:round/>
            <a:headEnd len="sm" w="sm" type="none"/>
            <a:tailEnd len="sm" w="sm" type="none"/>
          </a:ln>
        </p:spPr>
        <p:txBody>
          <a:bodyPr anchorCtr="0" anchor="b" bIns="91425" lIns="91425" spcFirstLastPara="1" rIns="91425" wrap="square" tIns="91425">
            <a:noAutofit/>
          </a:bodyPr>
          <a:lstStyle/>
          <a:p>
            <a:pPr indent="0" lvl="0" marL="0" rtl="0" algn="just">
              <a:spcBef>
                <a:spcPts val="0"/>
              </a:spcBef>
              <a:spcAft>
                <a:spcPts val="0"/>
              </a:spcAft>
              <a:buNone/>
            </a:pPr>
            <a:r>
              <a:rPr lang="en-GB">
                <a:latin typeface="Cabin"/>
                <a:ea typeface="Cabin"/>
                <a:cs typeface="Cabin"/>
                <a:sym typeface="Cabin"/>
              </a:rPr>
              <a:t>A teenager complains of pain during sexual intercourse and irregular intermenstrual bleeding. She has also begun to experience lower abdominal pain. A pelvic exam reveals a </a:t>
            </a:r>
            <a:r>
              <a:rPr b="1" lang="en-GB" u="sng">
                <a:solidFill>
                  <a:srgbClr val="CC0000"/>
                </a:solidFill>
                <a:latin typeface="Cabin"/>
                <a:ea typeface="Cabin"/>
                <a:cs typeface="Cabin"/>
                <a:sym typeface="Cabin"/>
              </a:rPr>
              <a:t>yellow mucopurulent discharge</a:t>
            </a:r>
            <a:r>
              <a:rPr lang="en-GB">
                <a:latin typeface="Cabin"/>
                <a:ea typeface="Cabin"/>
                <a:cs typeface="Cabin"/>
                <a:sym typeface="Cabin"/>
              </a:rPr>
              <a:t>; during the exam, the </a:t>
            </a:r>
            <a:r>
              <a:rPr b="1" lang="en-GB" u="sng">
                <a:solidFill>
                  <a:srgbClr val="CC0000"/>
                </a:solidFill>
                <a:latin typeface="Cabin"/>
                <a:ea typeface="Cabin"/>
                <a:cs typeface="Cabin"/>
                <a:sym typeface="Cabin"/>
              </a:rPr>
              <a:t>cervix begins to bleed</a:t>
            </a:r>
            <a:r>
              <a:rPr lang="en-GB">
                <a:latin typeface="Cabin"/>
                <a:ea typeface="Cabin"/>
                <a:cs typeface="Cabin"/>
                <a:sym typeface="Cabin"/>
              </a:rPr>
              <a:t>. Gram stain of discharge reveals </a:t>
            </a:r>
            <a:r>
              <a:rPr b="1" lang="en-GB" u="sng">
                <a:solidFill>
                  <a:srgbClr val="CC0000"/>
                </a:solidFill>
                <a:latin typeface="Cabin"/>
                <a:ea typeface="Cabin"/>
                <a:cs typeface="Cabin"/>
                <a:sym typeface="Cabin"/>
              </a:rPr>
              <a:t>Gram negative intracellular diplococci</a:t>
            </a:r>
            <a:r>
              <a:rPr b="1" lang="en-GB">
                <a:latin typeface="Cabin"/>
                <a:ea typeface="Cabin"/>
                <a:cs typeface="Cabin"/>
                <a:sym typeface="Cabin"/>
              </a:rPr>
              <a:t>.</a:t>
            </a:r>
            <a:r>
              <a:rPr lang="en-GB">
                <a:latin typeface="Cabin"/>
                <a:ea typeface="Cabin"/>
                <a:cs typeface="Cabin"/>
                <a:sym typeface="Cabin"/>
              </a:rPr>
              <a:t> The teenager reports that she has been sexually active with several partners over the last year. One of her partners, a male, comes to the same clinic complaining of </a:t>
            </a:r>
            <a:r>
              <a:rPr b="1" lang="en-GB" u="sng">
                <a:solidFill>
                  <a:srgbClr val="CC0000"/>
                </a:solidFill>
                <a:latin typeface="Cabin"/>
                <a:ea typeface="Cabin"/>
                <a:cs typeface="Cabin"/>
                <a:sym typeface="Cabin"/>
              </a:rPr>
              <a:t>dysuria</a:t>
            </a:r>
            <a:r>
              <a:rPr lang="en-GB">
                <a:latin typeface="Cabin"/>
                <a:ea typeface="Cabin"/>
                <a:cs typeface="Cabin"/>
                <a:sym typeface="Cabin"/>
              </a:rPr>
              <a:t> and </a:t>
            </a:r>
            <a:r>
              <a:rPr b="1" lang="en-GB" u="sng">
                <a:solidFill>
                  <a:srgbClr val="CC0000"/>
                </a:solidFill>
                <a:latin typeface="Cabin"/>
                <a:ea typeface="Cabin"/>
                <a:cs typeface="Cabin"/>
                <a:sym typeface="Cabin"/>
              </a:rPr>
              <a:t>profuse yellow urethral discharge.</a:t>
            </a:r>
            <a:endParaRPr b="1" u="sng">
              <a:solidFill>
                <a:srgbClr val="CC0000"/>
              </a:solidFill>
              <a:latin typeface="Cabin"/>
              <a:ea typeface="Cabin"/>
              <a:cs typeface="Cabin"/>
              <a:sym typeface="Cabin"/>
            </a:endParaRPr>
          </a:p>
        </p:txBody>
      </p:sp>
      <p:sp>
        <p:nvSpPr>
          <p:cNvPr id="359" name="Google Shape;359;p23"/>
          <p:cNvSpPr txBox="1"/>
          <p:nvPr/>
        </p:nvSpPr>
        <p:spPr>
          <a:xfrm>
            <a:off x="419175" y="7649025"/>
            <a:ext cx="6810300" cy="1684800"/>
          </a:xfrm>
          <a:prstGeom prst="rect">
            <a:avLst/>
          </a:prstGeom>
          <a:noFill/>
          <a:ln cap="flat" cmpd="sng" w="19050">
            <a:solidFill>
              <a:srgbClr val="000000"/>
            </a:solidFill>
            <a:prstDash val="lgDash"/>
            <a:round/>
            <a:headEnd len="sm" w="sm" type="none"/>
            <a:tailEnd len="sm" w="sm" type="none"/>
          </a:ln>
        </p:spPr>
        <p:txBody>
          <a:bodyPr anchorCtr="0" anchor="b" bIns="91425" lIns="91425" spcFirstLastPara="1" rIns="91425" wrap="square" tIns="91425">
            <a:noAutofit/>
          </a:bodyPr>
          <a:lstStyle/>
          <a:p>
            <a:pPr indent="0" lvl="0" marL="0" rtl="0" algn="just">
              <a:spcBef>
                <a:spcPts val="0"/>
              </a:spcBef>
              <a:spcAft>
                <a:spcPts val="0"/>
              </a:spcAft>
              <a:buNone/>
            </a:pPr>
            <a:r>
              <a:rPr lang="en-GB">
                <a:latin typeface="Cabin"/>
                <a:ea typeface="Cabin"/>
                <a:cs typeface="Cabin"/>
                <a:sym typeface="Cabin"/>
              </a:rPr>
              <a:t>A woman is brought to the EW complaining of </a:t>
            </a:r>
            <a:r>
              <a:rPr b="1" lang="en-GB" u="sng">
                <a:solidFill>
                  <a:srgbClr val="CC0000"/>
                </a:solidFill>
                <a:latin typeface="Cabin"/>
                <a:ea typeface="Cabin"/>
                <a:cs typeface="Cabin"/>
                <a:sym typeface="Cabin"/>
              </a:rPr>
              <a:t>vaginal discharge</a:t>
            </a:r>
            <a:r>
              <a:rPr lang="en-GB">
                <a:latin typeface="Cabin"/>
                <a:ea typeface="Cabin"/>
                <a:cs typeface="Cabin"/>
                <a:sym typeface="Cabin"/>
              </a:rPr>
              <a:t> and </a:t>
            </a:r>
            <a:r>
              <a:rPr b="1" lang="en-GB" u="sng">
                <a:solidFill>
                  <a:srgbClr val="CC0000"/>
                </a:solidFill>
                <a:latin typeface="Cabin"/>
                <a:ea typeface="Cabin"/>
                <a:cs typeface="Cabin"/>
                <a:sym typeface="Cabin"/>
              </a:rPr>
              <a:t>RUQ abdominal pain.</a:t>
            </a:r>
            <a:r>
              <a:rPr lang="en-GB">
                <a:latin typeface="Cabin"/>
                <a:ea typeface="Cabin"/>
                <a:cs typeface="Cabin"/>
                <a:sym typeface="Cabin"/>
              </a:rPr>
              <a:t> On history, the patient reports having many sexual partners. Pelvic exam reveals </a:t>
            </a:r>
            <a:r>
              <a:rPr b="1" lang="en-GB" u="sng">
                <a:solidFill>
                  <a:srgbClr val="CC0000"/>
                </a:solidFill>
                <a:latin typeface="Cabin"/>
                <a:ea typeface="Cabin"/>
                <a:cs typeface="Cabin"/>
                <a:sym typeface="Cabin"/>
              </a:rPr>
              <a:t>cervical motion tenderness</a:t>
            </a:r>
            <a:r>
              <a:rPr lang="en-GB">
                <a:latin typeface="Cabin"/>
                <a:ea typeface="Cabin"/>
                <a:cs typeface="Cabin"/>
                <a:sym typeface="Cabin"/>
              </a:rPr>
              <a:t>, and labs of </a:t>
            </a:r>
            <a:r>
              <a:rPr b="1" lang="en-GB" u="sng">
                <a:solidFill>
                  <a:srgbClr val="CC0000"/>
                </a:solidFill>
                <a:latin typeface="Cabin"/>
                <a:ea typeface="Cabin"/>
                <a:cs typeface="Cabin"/>
                <a:sym typeface="Cabin"/>
              </a:rPr>
              <a:t>vaginal discharge</a:t>
            </a:r>
            <a:r>
              <a:rPr lang="en-GB">
                <a:latin typeface="Cabin"/>
                <a:ea typeface="Cabin"/>
                <a:cs typeface="Cabin"/>
                <a:sym typeface="Cabin"/>
              </a:rPr>
              <a:t> detect numerous PMNs but </a:t>
            </a:r>
            <a:r>
              <a:rPr b="1" lang="en-GB" u="sng">
                <a:solidFill>
                  <a:srgbClr val="CC0000"/>
                </a:solidFill>
                <a:latin typeface="Cabin"/>
                <a:ea typeface="Cabin"/>
                <a:cs typeface="Cabin"/>
                <a:sym typeface="Cabin"/>
              </a:rPr>
              <a:t>no organisms on Gram stain</a:t>
            </a:r>
            <a:r>
              <a:rPr lang="en-GB">
                <a:latin typeface="Cabin"/>
                <a:ea typeface="Cabin"/>
                <a:cs typeface="Cabin"/>
                <a:sym typeface="Cabin"/>
              </a:rPr>
              <a:t>. The doctor makes a diagnosis based on these findings and administers Azithromycin and ceftriaxone. Later, surgeons, concerned about the patient’s abdominal pain, rule out cholecystitis by imaging, but laparoscopy reveals </a:t>
            </a:r>
            <a:r>
              <a:rPr b="1" lang="en-GB" u="sng">
                <a:solidFill>
                  <a:srgbClr val="CC0000"/>
                </a:solidFill>
                <a:latin typeface="Cabin"/>
                <a:ea typeface="Cabin"/>
                <a:cs typeface="Cabin"/>
                <a:sym typeface="Cabin"/>
              </a:rPr>
              <a:t>adhesions around the patient’s liver capsule.</a:t>
            </a:r>
            <a:endParaRPr b="1" u="sng">
              <a:solidFill>
                <a:srgbClr val="CC0000"/>
              </a:solidFill>
              <a:latin typeface="Cabin"/>
              <a:ea typeface="Cabin"/>
              <a:cs typeface="Cabin"/>
              <a:sym typeface="Cabin"/>
            </a:endParaRPr>
          </a:p>
        </p:txBody>
      </p:sp>
      <p:sp>
        <p:nvSpPr>
          <p:cNvPr id="360" name="Google Shape;360;p23"/>
          <p:cNvSpPr txBox="1"/>
          <p:nvPr/>
        </p:nvSpPr>
        <p:spPr>
          <a:xfrm>
            <a:off x="1723475" y="735525"/>
            <a:ext cx="3967200" cy="3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A183A1"/>
                </a:solidFill>
                <a:latin typeface="Cabin"/>
                <a:ea typeface="Cabin"/>
                <a:cs typeface="Cabin"/>
                <a:sym typeface="Cabin"/>
              </a:rPr>
              <a:t>To help you </a:t>
            </a:r>
            <a:r>
              <a:rPr b="1" lang="en-GB" sz="1300">
                <a:solidFill>
                  <a:srgbClr val="A183A1"/>
                </a:solidFill>
                <a:latin typeface="Cabin"/>
                <a:ea typeface="Cabin"/>
                <a:cs typeface="Cabin"/>
                <a:sym typeface="Cabin"/>
              </a:rPr>
              <a:t>differentiate</a:t>
            </a:r>
            <a:r>
              <a:rPr b="1" lang="en-GB" sz="1300">
                <a:solidFill>
                  <a:srgbClr val="A183A1"/>
                </a:solidFill>
                <a:latin typeface="Cabin"/>
                <a:ea typeface="Cabin"/>
                <a:cs typeface="Cabin"/>
                <a:sym typeface="Cabin"/>
              </a:rPr>
              <a:t> between the 3 diseases</a:t>
            </a:r>
            <a:endParaRPr b="1" sz="1300">
              <a:solidFill>
                <a:srgbClr val="A183A1"/>
              </a:solidFill>
              <a:latin typeface="Cabin"/>
              <a:ea typeface="Cabin"/>
              <a:cs typeface="Cabin"/>
              <a:sym typeface="Cabin"/>
            </a:endParaRPr>
          </a:p>
        </p:txBody>
      </p:sp>
      <p:sp>
        <p:nvSpPr>
          <p:cNvPr id="361" name="Google Shape;361;p23"/>
          <p:cNvSpPr/>
          <p:nvPr/>
        </p:nvSpPr>
        <p:spPr>
          <a:xfrm>
            <a:off x="2238375" y="7258050"/>
            <a:ext cx="3171900" cy="438600"/>
          </a:xfrm>
          <a:prstGeom prst="round2SameRect">
            <a:avLst>
              <a:gd fmla="val 16667" name="adj1"/>
              <a:gd fmla="val 0" name="adj2"/>
            </a:avLst>
          </a:prstGeom>
          <a:solidFill>
            <a:srgbClr val="4F2F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Cabin"/>
                <a:ea typeface="Cabin"/>
                <a:cs typeface="Cabin"/>
                <a:sym typeface="Cabin"/>
              </a:rPr>
              <a:t>Chlamydia</a:t>
            </a:r>
            <a:endParaRPr b="1" sz="2400">
              <a:solidFill>
                <a:srgbClr val="FFFFFF"/>
              </a:solidFill>
              <a:latin typeface="Cabin"/>
              <a:ea typeface="Cabin"/>
              <a:cs typeface="Cabin"/>
              <a:sym typeface="Cabin"/>
            </a:endParaRPr>
          </a:p>
        </p:txBody>
      </p:sp>
      <p:sp>
        <p:nvSpPr>
          <p:cNvPr id="362" name="Google Shape;362;p23"/>
          <p:cNvSpPr/>
          <p:nvPr/>
        </p:nvSpPr>
        <p:spPr>
          <a:xfrm>
            <a:off x="2238375" y="4438650"/>
            <a:ext cx="3171900" cy="438600"/>
          </a:xfrm>
          <a:prstGeom prst="round2SameRect">
            <a:avLst>
              <a:gd fmla="val 16667" name="adj1"/>
              <a:gd fmla="val 0" name="adj2"/>
            </a:avLst>
          </a:prstGeom>
          <a:solidFill>
            <a:srgbClr val="4F2F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Cabin"/>
                <a:ea typeface="Cabin"/>
                <a:cs typeface="Cabin"/>
                <a:sym typeface="Cabin"/>
              </a:rPr>
              <a:t>Gonorrhea</a:t>
            </a:r>
            <a:endParaRPr b="1" sz="2400">
              <a:solidFill>
                <a:srgbClr val="FFFFFF"/>
              </a:solidFill>
              <a:latin typeface="Cabin"/>
              <a:ea typeface="Cabin"/>
              <a:cs typeface="Cabin"/>
              <a:sym typeface="Cabin"/>
            </a:endParaRPr>
          </a:p>
        </p:txBody>
      </p:sp>
      <p:sp>
        <p:nvSpPr>
          <p:cNvPr id="363" name="Google Shape;363;p23"/>
          <p:cNvSpPr/>
          <p:nvPr/>
        </p:nvSpPr>
        <p:spPr>
          <a:xfrm>
            <a:off x="2238375" y="1714500"/>
            <a:ext cx="3171900" cy="438600"/>
          </a:xfrm>
          <a:prstGeom prst="round2SameRect">
            <a:avLst>
              <a:gd fmla="val 16667" name="adj1"/>
              <a:gd fmla="val 0" name="adj2"/>
            </a:avLst>
          </a:prstGeom>
          <a:solidFill>
            <a:srgbClr val="4F2F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Syphilis: Secondary stage</a:t>
            </a:r>
            <a:endParaRPr b="1" sz="2000">
              <a:solidFill>
                <a:srgbClr val="FFFFFF"/>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24"/>
          <p:cNvSpPr/>
          <p:nvPr/>
        </p:nvSpPr>
        <p:spPr>
          <a:xfrm flipH="1" rot="10800000">
            <a:off x="404425" y="-6050"/>
            <a:ext cx="6829500" cy="730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369" name="Google Shape;369;p24"/>
          <p:cNvSpPr txBox="1"/>
          <p:nvPr/>
        </p:nvSpPr>
        <p:spPr>
          <a:xfrm>
            <a:off x="408175" y="-44600"/>
            <a:ext cx="68295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Lecture Quiz</a:t>
            </a:r>
            <a:endParaRPr b="1" sz="3500">
              <a:solidFill>
                <a:srgbClr val="FFFFFF"/>
              </a:solidFill>
              <a:latin typeface="Cabin"/>
              <a:ea typeface="Cabin"/>
              <a:cs typeface="Cabin"/>
              <a:sym typeface="Cabin"/>
            </a:endParaRPr>
          </a:p>
        </p:txBody>
      </p:sp>
      <p:sp>
        <p:nvSpPr>
          <p:cNvPr id="370" name="Google Shape;370;p24"/>
          <p:cNvSpPr/>
          <p:nvPr/>
        </p:nvSpPr>
        <p:spPr>
          <a:xfrm>
            <a:off x="139250" y="1413825"/>
            <a:ext cx="7308600" cy="3935400"/>
          </a:xfrm>
          <a:prstGeom prst="rect">
            <a:avLst/>
          </a:prstGeom>
          <a:noFill/>
          <a:ln cap="flat" cmpd="sng" w="9525">
            <a:solidFill>
              <a:srgbClr val="4F2F4F"/>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000">
                <a:solidFill>
                  <a:srgbClr val="4F2F4F"/>
                </a:solidFill>
                <a:latin typeface="Cabin"/>
                <a:ea typeface="Cabin"/>
                <a:cs typeface="Cabin"/>
                <a:sym typeface="Cabin"/>
              </a:rPr>
              <a:t>Q1: </a:t>
            </a:r>
            <a:r>
              <a:rPr b="1" lang="en-GB" sz="1000">
                <a:solidFill>
                  <a:srgbClr val="4F2F4F"/>
                </a:solidFill>
                <a:latin typeface="Cabin"/>
                <a:ea typeface="Cabin"/>
                <a:cs typeface="Cabin"/>
                <a:sym typeface="Cabin"/>
              </a:rPr>
              <a:t>Vertical</a:t>
            </a:r>
            <a:r>
              <a:rPr b="1" lang="en-GB" sz="1000">
                <a:solidFill>
                  <a:srgbClr val="4F2F4F"/>
                </a:solidFill>
                <a:latin typeface="Cabin"/>
                <a:ea typeface="Cabin"/>
                <a:cs typeface="Cabin"/>
                <a:sym typeface="Cabin"/>
              </a:rPr>
              <a:t> transmission is not seen in ... ?</a:t>
            </a:r>
            <a:endParaRPr b="1" sz="1000">
              <a:solidFill>
                <a:srgbClr val="4F2F4F"/>
              </a:solidFill>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A- </a:t>
            </a:r>
            <a:r>
              <a:rPr lang="en-GB" sz="800">
                <a:latin typeface="Cabin"/>
                <a:ea typeface="Cabin"/>
                <a:cs typeface="Cabin"/>
                <a:sym typeface="Cabin"/>
              </a:rPr>
              <a:t>Syphilis</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B- </a:t>
            </a:r>
            <a:r>
              <a:rPr lang="en-GB" sz="800">
                <a:solidFill>
                  <a:schemeClr val="dk1"/>
                </a:solidFill>
                <a:latin typeface="Cabin"/>
                <a:ea typeface="Cabin"/>
                <a:cs typeface="Cabin"/>
                <a:sym typeface="Cabin"/>
              </a:rPr>
              <a:t>Toxoplasmosis</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C- </a:t>
            </a:r>
            <a:r>
              <a:rPr lang="en-GB" sz="800">
                <a:solidFill>
                  <a:schemeClr val="dk1"/>
                </a:solidFill>
                <a:latin typeface="Cabin"/>
                <a:ea typeface="Cabin"/>
                <a:cs typeface="Cabin"/>
                <a:sym typeface="Cabin"/>
              </a:rPr>
              <a:t>Tuberculosis</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D- </a:t>
            </a:r>
            <a:r>
              <a:rPr lang="en-GB" sz="800">
                <a:solidFill>
                  <a:schemeClr val="dk1"/>
                </a:solidFill>
                <a:latin typeface="Cabin"/>
                <a:ea typeface="Cabin"/>
                <a:cs typeface="Cabin"/>
                <a:sym typeface="Cabin"/>
              </a:rPr>
              <a:t>Varicella</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Q2: Which of the following is </a:t>
            </a:r>
            <a:r>
              <a:rPr b="1" lang="en-GB" sz="1000" u="sng">
                <a:solidFill>
                  <a:srgbClr val="4F2F4F"/>
                </a:solidFill>
                <a:latin typeface="Cabin"/>
                <a:ea typeface="Cabin"/>
                <a:cs typeface="Cabin"/>
                <a:sym typeface="Cabin"/>
              </a:rPr>
              <a:t>not</a:t>
            </a:r>
            <a:r>
              <a:rPr b="1" lang="en-GB" sz="1000">
                <a:solidFill>
                  <a:srgbClr val="4F2F4F"/>
                </a:solidFill>
                <a:latin typeface="Cabin"/>
                <a:ea typeface="Cabin"/>
                <a:cs typeface="Cabin"/>
                <a:sym typeface="Cabin"/>
              </a:rPr>
              <a:t> </a:t>
            </a:r>
            <a:r>
              <a:rPr b="1" lang="en-GB" sz="1000">
                <a:solidFill>
                  <a:srgbClr val="4F2F4F"/>
                </a:solidFill>
                <a:latin typeface="Cabin"/>
                <a:ea typeface="Cabin"/>
                <a:cs typeface="Cabin"/>
                <a:sym typeface="Cabin"/>
              </a:rPr>
              <a:t>true</a:t>
            </a:r>
            <a:r>
              <a:rPr b="1" lang="en-GB" sz="1000">
                <a:solidFill>
                  <a:srgbClr val="4F2F4F"/>
                </a:solidFill>
                <a:latin typeface="Cabin"/>
                <a:ea typeface="Cabin"/>
                <a:cs typeface="Cabin"/>
                <a:sym typeface="Cabin"/>
              </a:rPr>
              <a:t> about chancre</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The first sign of syphilis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Hard syphilitic primary ulcer</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a:t>
            </a:r>
            <a:r>
              <a:rPr lang="en-GB" sz="800">
                <a:solidFill>
                  <a:schemeClr val="dk1"/>
                </a:solidFill>
                <a:latin typeface="Cabin"/>
                <a:ea typeface="Cabin"/>
                <a:cs typeface="Cabin"/>
                <a:sym typeface="Cabin"/>
              </a:rPr>
              <a:t>- it may be produced 2 or 6 weeks after infection</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Not infectious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Q3: Which of the following is untrue of diagnostic test for syphilis</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RPR &amp; VDRL are </a:t>
            </a:r>
            <a:r>
              <a:rPr lang="en-GB" sz="800">
                <a:solidFill>
                  <a:schemeClr val="dk1"/>
                </a:solidFill>
                <a:latin typeface="Cabin"/>
                <a:ea typeface="Cabin"/>
                <a:cs typeface="Cabin"/>
                <a:sym typeface="Cabin"/>
              </a:rPr>
              <a:t>believed</a:t>
            </a:r>
            <a:r>
              <a:rPr lang="en-GB" sz="800">
                <a:solidFill>
                  <a:schemeClr val="dk1"/>
                </a:solidFill>
                <a:latin typeface="Cabin"/>
                <a:ea typeface="Cabin"/>
                <a:cs typeface="Cabin"/>
                <a:sym typeface="Cabin"/>
              </a:rPr>
              <a:t> to be </a:t>
            </a:r>
            <a:r>
              <a:rPr lang="en-GB" sz="800">
                <a:solidFill>
                  <a:schemeClr val="dk1"/>
                </a:solidFill>
                <a:latin typeface="Cabin"/>
                <a:ea typeface="Cabin"/>
                <a:cs typeface="Cabin"/>
                <a:sym typeface="Cabin"/>
              </a:rPr>
              <a:t>standard</a:t>
            </a:r>
            <a:r>
              <a:rPr lang="en-GB" sz="800">
                <a:solidFill>
                  <a:schemeClr val="dk1"/>
                </a:solidFill>
                <a:latin typeface="Cabin"/>
                <a:ea typeface="Cabin"/>
                <a:cs typeface="Cabin"/>
                <a:sym typeface="Cabin"/>
              </a:rPr>
              <a:t> tests for syphilis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TP-PA test is a specific test for syphilis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IgM antibody test is useful to detect congenital syphilis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In secondary syphilis, VDRL is negative.</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Q4: Non-gonococcal urethritis in men is </a:t>
            </a:r>
            <a:r>
              <a:rPr b="1" lang="en-GB" sz="1000">
                <a:solidFill>
                  <a:srgbClr val="4F2F4F"/>
                </a:solidFill>
                <a:latin typeface="Cabin"/>
                <a:ea typeface="Cabin"/>
                <a:cs typeface="Cabin"/>
                <a:sym typeface="Cabin"/>
              </a:rPr>
              <a:t>mainly</a:t>
            </a:r>
            <a:r>
              <a:rPr b="1" lang="en-GB" sz="1000">
                <a:solidFill>
                  <a:srgbClr val="4F2F4F"/>
                </a:solidFill>
                <a:latin typeface="Cabin"/>
                <a:ea typeface="Cabin"/>
                <a:cs typeface="Cabin"/>
                <a:sym typeface="Cabin"/>
              </a:rPr>
              <a:t> due to … ?</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Streptococcus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a:t>
            </a:r>
            <a:r>
              <a:rPr lang="en-GB" sz="800">
                <a:solidFill>
                  <a:schemeClr val="dk1"/>
                </a:solidFill>
                <a:latin typeface="Cabin"/>
                <a:ea typeface="Cabin"/>
                <a:cs typeface="Cabin"/>
                <a:sym typeface="Cabin"/>
              </a:rPr>
              <a:t>Chlamydia</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Trichomonas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E. coli</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Q5: Which of the following is mainly </a:t>
            </a:r>
            <a:r>
              <a:rPr b="1" lang="en-GB" sz="1000">
                <a:solidFill>
                  <a:srgbClr val="4F2F4F"/>
                </a:solidFill>
                <a:latin typeface="Cabin"/>
                <a:ea typeface="Cabin"/>
                <a:cs typeface="Cabin"/>
                <a:sym typeface="Cabin"/>
              </a:rPr>
              <a:t>disseminate</a:t>
            </a:r>
            <a:r>
              <a:rPr b="1" lang="en-GB" sz="1000">
                <a:solidFill>
                  <a:srgbClr val="4F2F4F"/>
                </a:solidFill>
                <a:latin typeface="Cabin"/>
                <a:ea typeface="Cabin"/>
                <a:cs typeface="Cabin"/>
                <a:sym typeface="Cabin"/>
              </a:rPr>
              <a:t> to large joints like the knee?</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a:t>
            </a:r>
            <a:r>
              <a:rPr lang="en-GB" sz="800">
                <a:solidFill>
                  <a:schemeClr val="dk1"/>
                </a:solidFill>
                <a:latin typeface="Cabin"/>
                <a:ea typeface="Cabin"/>
                <a:cs typeface="Cabin"/>
                <a:sym typeface="Cabin"/>
              </a:rPr>
              <a:t>N.gonorrhoeae.</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a:t>
            </a:r>
            <a:r>
              <a:rPr lang="en-GB" sz="800">
                <a:solidFill>
                  <a:schemeClr val="dk1"/>
                </a:solidFill>
                <a:latin typeface="Cabin"/>
                <a:ea typeface="Cabin"/>
                <a:cs typeface="Cabin"/>
                <a:sym typeface="Cabin"/>
              </a:rPr>
              <a:t>Trichomonas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a:t>
            </a:r>
            <a:r>
              <a:rPr lang="en-GB" sz="800">
                <a:solidFill>
                  <a:schemeClr val="dk1"/>
                </a:solidFill>
                <a:latin typeface="Cabin"/>
                <a:ea typeface="Cabin"/>
                <a:cs typeface="Cabin"/>
                <a:sym typeface="Cabin"/>
              </a:rPr>
              <a:t>Treponema pallidum</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a:t>
            </a:r>
            <a:r>
              <a:rPr lang="en-GB" sz="800">
                <a:solidFill>
                  <a:schemeClr val="dk1"/>
                </a:solidFill>
                <a:latin typeface="Cabin"/>
                <a:ea typeface="Cabin"/>
                <a:cs typeface="Cabin"/>
                <a:sym typeface="Cabin"/>
              </a:rPr>
              <a:t>E. coli</a:t>
            </a:r>
            <a:endParaRPr sz="800">
              <a:solidFill>
                <a:schemeClr val="dk1"/>
              </a:solidFill>
              <a:latin typeface="Cabin"/>
              <a:ea typeface="Cabin"/>
              <a:cs typeface="Cabin"/>
              <a:sym typeface="Cabin"/>
            </a:endParaRPr>
          </a:p>
        </p:txBody>
      </p:sp>
      <p:sp>
        <p:nvSpPr>
          <p:cNvPr id="371" name="Google Shape;371;p24"/>
          <p:cNvSpPr txBox="1"/>
          <p:nvPr/>
        </p:nvSpPr>
        <p:spPr>
          <a:xfrm>
            <a:off x="139250" y="906700"/>
            <a:ext cx="1215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MCQ:</a:t>
            </a:r>
            <a:endParaRPr b="1" sz="2400">
              <a:solidFill>
                <a:srgbClr val="4F2F4F"/>
              </a:solidFill>
              <a:latin typeface="Cabin"/>
              <a:ea typeface="Cabin"/>
              <a:cs typeface="Cabin"/>
              <a:sym typeface="Cabin"/>
            </a:endParaRPr>
          </a:p>
        </p:txBody>
      </p:sp>
      <p:sp>
        <p:nvSpPr>
          <p:cNvPr id="372" name="Google Shape;372;p24"/>
          <p:cNvSpPr/>
          <p:nvPr/>
        </p:nvSpPr>
        <p:spPr>
          <a:xfrm>
            <a:off x="139250" y="5919475"/>
            <a:ext cx="7308600" cy="4336800"/>
          </a:xfrm>
          <a:prstGeom prst="rect">
            <a:avLst/>
          </a:prstGeom>
          <a:noFill/>
          <a:ln cap="flat" cmpd="sng" w="9525">
            <a:solidFill>
              <a:srgbClr val="4F2F4F"/>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300" u="sng">
                <a:solidFill>
                  <a:srgbClr val="4F2F4F"/>
                </a:solidFill>
                <a:latin typeface="Cabin"/>
                <a:ea typeface="Cabin"/>
                <a:cs typeface="Cabin"/>
                <a:sym typeface="Cabin"/>
              </a:rPr>
              <a:t>CASE:</a:t>
            </a:r>
            <a:r>
              <a:rPr b="1" lang="en-GB" sz="1300">
                <a:solidFill>
                  <a:srgbClr val="4F2F4F"/>
                </a:solidFill>
                <a:latin typeface="Cabin"/>
                <a:ea typeface="Cabin"/>
                <a:cs typeface="Cabin"/>
                <a:sym typeface="Cabin"/>
              </a:rPr>
              <a:t> </a:t>
            </a:r>
            <a:r>
              <a:rPr b="1" lang="en-GB" sz="1200">
                <a:solidFill>
                  <a:srgbClr val="4F2F4F"/>
                </a:solidFill>
                <a:latin typeface="Cabin"/>
                <a:ea typeface="Cabin"/>
                <a:cs typeface="Cabin"/>
                <a:sym typeface="Cabin"/>
              </a:rPr>
              <a:t>A 29-year-old pregnant woman is seen for her initial pregnancy visit. She is estimated to be at 20 weeks gestation. She reports being in a monogamous relationship with her current partner of 3 months. She has had 4 partners in the year prior to becoming pregnant. She was last tested for sexually transmitted diseases (STDs) 9 months ago, and all tests were negative. Her physical examination is unremarkable. Routine laboratory screening tests are performed. They show a positive treponemal enzyme immunoassay (EIA) and a positive Rapid Plasma Reagin (RPR) assay (titer 1:16). The HIV antigen-antibody test is negative. She is brought back into clinic for treatment and she tells you she gets hives when exposed to penicillin. She has no neurological or eye signs or symptoms.</a:t>
            </a:r>
            <a:endParaRPr b="1" sz="1200">
              <a:solidFill>
                <a:srgbClr val="4F2F4F"/>
              </a:solidFill>
              <a:latin typeface="Cabin"/>
              <a:ea typeface="Cabin"/>
              <a:cs typeface="Cabin"/>
              <a:sym typeface="Cabin"/>
            </a:endParaRPr>
          </a:p>
          <a:p>
            <a:pPr indent="0" lvl="0" marL="0" rtl="0" algn="l">
              <a:spcBef>
                <a:spcPts val="0"/>
              </a:spcBef>
              <a:spcAft>
                <a:spcPts val="0"/>
              </a:spcAft>
              <a:buNone/>
            </a:pPr>
            <a:r>
              <a:t/>
            </a:r>
            <a:endParaRPr b="1" sz="1000">
              <a:solidFill>
                <a:srgbClr val="351C75"/>
              </a:solidFill>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Q1: What is the most likely diagnosis?</a:t>
            </a:r>
            <a:endParaRPr b="1">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Syphilis</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Q2: What is the most likely causative agent?</a:t>
            </a:r>
            <a:endParaRPr b="1" sz="10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a:t>
            </a:r>
            <a:r>
              <a:rPr lang="en-GB" sz="700">
                <a:solidFill>
                  <a:srgbClr val="B7B7B7"/>
                </a:solidFill>
                <a:latin typeface="Cabin"/>
                <a:ea typeface="Cabin"/>
                <a:cs typeface="Cabin"/>
                <a:sym typeface="Cabin"/>
              </a:rPr>
              <a:t>Treponema pallidum subsp.pallidum</a:t>
            </a:r>
            <a:endParaRPr sz="7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a:solidFill>
                  <a:schemeClr val="dk1"/>
                </a:solidFill>
                <a:latin typeface="Cabin"/>
                <a:ea typeface="Cabin"/>
                <a:cs typeface="Cabin"/>
                <a:sym typeface="Cabin"/>
              </a:rPr>
              <a:t>Q4: What are the stages for this disease?</a:t>
            </a:r>
            <a:endParaRPr b="1">
              <a:solidFill>
                <a:schemeClr val="dk1"/>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Primary, secondary, latent and tertiary.</a:t>
            </a:r>
            <a:endParaRPr sz="7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Q4: What are the </a:t>
            </a:r>
            <a:r>
              <a:rPr b="1" lang="en-GB">
                <a:latin typeface="Cabin"/>
                <a:ea typeface="Cabin"/>
                <a:cs typeface="Cabin"/>
                <a:sym typeface="Cabin"/>
              </a:rPr>
              <a:t>possibilities</a:t>
            </a:r>
            <a:r>
              <a:rPr b="1" lang="en-GB">
                <a:latin typeface="Cabin"/>
                <a:ea typeface="Cabin"/>
                <a:cs typeface="Cabin"/>
                <a:sym typeface="Cabin"/>
              </a:rPr>
              <a:t> of the serological tests in this disease?</a:t>
            </a:r>
            <a:endParaRPr b="1" sz="10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a:t>
            </a:r>
            <a:endParaRPr sz="700">
              <a:solidFill>
                <a:srgbClr val="B7B7B7"/>
              </a:solidFill>
              <a:latin typeface="Cabin"/>
              <a:ea typeface="Cabin"/>
              <a:cs typeface="Cabin"/>
              <a:sym typeface="Cabin"/>
            </a:endParaRPr>
          </a:p>
          <a:p>
            <a:pPr indent="-273050" lvl="0" marL="457200" rtl="0" algn="l">
              <a:spcBef>
                <a:spcPts val="0"/>
              </a:spcBef>
              <a:spcAft>
                <a:spcPts val="0"/>
              </a:spcAft>
              <a:buClr>
                <a:srgbClr val="B7B7B7"/>
              </a:buClr>
              <a:buSzPts val="700"/>
              <a:buFont typeface="Cabin"/>
              <a:buChar char="●"/>
            </a:pPr>
            <a:r>
              <a:rPr lang="en-GB" sz="700">
                <a:solidFill>
                  <a:srgbClr val="B7B7B7"/>
                </a:solidFill>
                <a:latin typeface="Cabin"/>
                <a:ea typeface="Cabin"/>
                <a:cs typeface="Cabin"/>
                <a:sym typeface="Cabin"/>
              </a:rPr>
              <a:t>Nontreponemal tests positive and treponemal test is Positive = Syphilis</a:t>
            </a:r>
            <a:endParaRPr sz="700">
              <a:solidFill>
                <a:srgbClr val="B7B7B7"/>
              </a:solidFill>
              <a:latin typeface="Cabin"/>
              <a:ea typeface="Cabin"/>
              <a:cs typeface="Cabin"/>
              <a:sym typeface="Cabin"/>
            </a:endParaRPr>
          </a:p>
          <a:p>
            <a:pPr indent="-273050" lvl="0" marL="457200" rtl="0" algn="l">
              <a:spcBef>
                <a:spcPts val="0"/>
              </a:spcBef>
              <a:spcAft>
                <a:spcPts val="0"/>
              </a:spcAft>
              <a:buClr>
                <a:srgbClr val="B7B7B7"/>
              </a:buClr>
              <a:buSzPts val="700"/>
              <a:buFont typeface="Cabin"/>
              <a:buChar char="●"/>
            </a:pPr>
            <a:r>
              <a:rPr lang="en-GB" sz="700">
                <a:solidFill>
                  <a:srgbClr val="B7B7B7"/>
                </a:solidFill>
                <a:latin typeface="Cabin"/>
                <a:ea typeface="Cabin"/>
                <a:cs typeface="Cabin"/>
                <a:sym typeface="Cabin"/>
              </a:rPr>
              <a:t>N</a:t>
            </a:r>
            <a:r>
              <a:rPr lang="en-GB" sz="700">
                <a:solidFill>
                  <a:srgbClr val="B7B7B7"/>
                </a:solidFill>
                <a:latin typeface="Cabin"/>
                <a:ea typeface="Cabin"/>
                <a:cs typeface="Cabin"/>
                <a:sym typeface="Cabin"/>
              </a:rPr>
              <a:t>ontreponemal tests positive and treponemal test is negative = No syphilis (false positive) </a:t>
            </a:r>
            <a:endParaRPr sz="700">
              <a:solidFill>
                <a:srgbClr val="B7B7B7"/>
              </a:solidFill>
              <a:latin typeface="Cabin"/>
              <a:ea typeface="Cabin"/>
              <a:cs typeface="Cabin"/>
              <a:sym typeface="Cabin"/>
            </a:endParaRPr>
          </a:p>
          <a:p>
            <a:pPr indent="-273050" lvl="0" marL="457200" rtl="0" algn="l">
              <a:spcBef>
                <a:spcPts val="0"/>
              </a:spcBef>
              <a:spcAft>
                <a:spcPts val="0"/>
              </a:spcAft>
              <a:buClr>
                <a:srgbClr val="B7B7B7"/>
              </a:buClr>
              <a:buSzPts val="700"/>
              <a:buFont typeface="Cabin"/>
              <a:buChar char="●"/>
            </a:pPr>
            <a:r>
              <a:rPr lang="en-GB" sz="700">
                <a:solidFill>
                  <a:srgbClr val="B7B7B7"/>
                </a:solidFill>
                <a:latin typeface="Cabin"/>
                <a:ea typeface="Cabin"/>
                <a:cs typeface="Cabin"/>
                <a:sym typeface="Cabin"/>
              </a:rPr>
              <a:t>Nontreponemal tests Negative and treponemal tests positive = Previously treated / late latent stage</a:t>
            </a:r>
            <a:endParaRPr sz="700">
              <a:solidFill>
                <a:srgbClr val="B7B7B7"/>
              </a:solidFill>
              <a:latin typeface="Cabin"/>
              <a:ea typeface="Cabin"/>
              <a:cs typeface="Cabin"/>
              <a:sym typeface="Cabin"/>
            </a:endParaRPr>
          </a:p>
          <a:p>
            <a:pPr indent="-273050" lvl="0" marL="457200" rtl="0" algn="l">
              <a:spcBef>
                <a:spcPts val="0"/>
              </a:spcBef>
              <a:spcAft>
                <a:spcPts val="0"/>
              </a:spcAft>
              <a:buClr>
                <a:srgbClr val="B7B7B7"/>
              </a:buClr>
              <a:buSzPts val="700"/>
              <a:buFont typeface="Cabin"/>
              <a:buChar char="●"/>
            </a:pPr>
            <a:r>
              <a:rPr lang="en-GB" sz="700">
                <a:solidFill>
                  <a:srgbClr val="B7B7B7"/>
                </a:solidFill>
                <a:latin typeface="Cabin"/>
                <a:ea typeface="Cabin"/>
                <a:cs typeface="Cabin"/>
                <a:sym typeface="Cabin"/>
              </a:rPr>
              <a:t>Nontreponemal tests Negative and treponemal tests negative = No syphilis / in Incubation Period</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Q5: What is the appropriate treatment for this patient?</a:t>
            </a:r>
            <a:endParaRPr b="1" sz="1000">
              <a:solidFill>
                <a:srgbClr val="000000"/>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a:t>
            </a:r>
            <a:r>
              <a:rPr lang="en-GB" sz="700">
                <a:solidFill>
                  <a:srgbClr val="B7B7B7"/>
                </a:solidFill>
                <a:latin typeface="Cabin"/>
                <a:ea typeface="Cabin"/>
                <a:cs typeface="Cabin"/>
                <a:sym typeface="Cabin"/>
              </a:rPr>
              <a:t>Penicillin.</a:t>
            </a:r>
            <a:endParaRPr sz="700">
              <a:solidFill>
                <a:srgbClr val="B7B7B7"/>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Because she is pregnant, she should be desensitized and treated with penicillin</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p:txBody>
      </p:sp>
      <p:sp>
        <p:nvSpPr>
          <p:cNvPr id="373" name="Google Shape;373;p24"/>
          <p:cNvSpPr txBox="1"/>
          <p:nvPr/>
        </p:nvSpPr>
        <p:spPr>
          <a:xfrm>
            <a:off x="97345" y="5412355"/>
            <a:ext cx="6627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SAQ:</a:t>
            </a:r>
            <a:endParaRPr b="1" sz="2400">
              <a:solidFill>
                <a:srgbClr val="4F2F4F"/>
              </a:solidFill>
              <a:latin typeface="Cabin"/>
              <a:ea typeface="Cabin"/>
              <a:cs typeface="Cabin"/>
              <a:sym typeface="Cabin"/>
            </a:endParaRPr>
          </a:p>
        </p:txBody>
      </p:sp>
      <p:sp>
        <p:nvSpPr>
          <p:cNvPr id="374" name="Google Shape;374;p24"/>
          <p:cNvSpPr/>
          <p:nvPr/>
        </p:nvSpPr>
        <p:spPr>
          <a:xfrm>
            <a:off x="4179061" y="918318"/>
            <a:ext cx="3268800" cy="379500"/>
          </a:xfrm>
          <a:prstGeom prst="rect">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Answers: Q1:C | Q2:D | Q3:D | Q4:B | Q5:A</a:t>
            </a:r>
            <a:endParaRPr sz="1200">
              <a:solidFill>
                <a:srgbClr val="D9D9D9"/>
              </a:solidFill>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78" name="Shape 378"/>
        <p:cNvGrpSpPr/>
        <p:nvPr/>
      </p:nvGrpSpPr>
      <p:grpSpPr>
        <a:xfrm>
          <a:off x="0" y="0"/>
          <a:ext cx="0" cy="0"/>
          <a:chOff x="0" y="0"/>
          <a:chExt cx="0" cy="0"/>
        </a:xfrm>
      </p:grpSpPr>
      <p:sp>
        <p:nvSpPr>
          <p:cNvPr id="379" name="Google Shape;379;p25"/>
          <p:cNvSpPr txBox="1"/>
          <p:nvPr/>
        </p:nvSpPr>
        <p:spPr>
          <a:xfrm>
            <a:off x="404425" y="5913425"/>
            <a:ext cx="3000000" cy="603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sz="2000">
                <a:solidFill>
                  <a:schemeClr val="dk1"/>
                </a:solidFill>
                <a:latin typeface="Cabin"/>
                <a:ea typeface="Cabin"/>
                <a:cs typeface="Cabin"/>
                <a:sym typeface="Cabin"/>
              </a:rPr>
              <a:t>Jehad Alorainy</a:t>
            </a:r>
            <a:endParaRPr b="1" sz="2000">
              <a:solidFill>
                <a:schemeClr val="dk1"/>
              </a:solidFill>
              <a:latin typeface="Cabin"/>
              <a:ea typeface="Cabin"/>
              <a:cs typeface="Cabin"/>
              <a:sym typeface="Cabin"/>
            </a:endParaRPr>
          </a:p>
        </p:txBody>
      </p:sp>
      <p:sp>
        <p:nvSpPr>
          <p:cNvPr id="380" name="Google Shape;380;p25"/>
          <p:cNvSpPr txBox="1"/>
          <p:nvPr/>
        </p:nvSpPr>
        <p:spPr>
          <a:xfrm>
            <a:off x="298900" y="1243725"/>
            <a:ext cx="7019700" cy="1685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Leaders:</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381" name="Google Shape;381;p25"/>
          <p:cNvSpPr txBox="1"/>
          <p:nvPr/>
        </p:nvSpPr>
        <p:spPr>
          <a:xfrm>
            <a:off x="384925" y="3343370"/>
            <a:ext cx="6613800" cy="730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sub-leader:</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  </a:t>
            </a:r>
            <a:r>
              <a:rPr b="1" lang="en-GB" sz="2400">
                <a:solidFill>
                  <a:srgbClr val="FCFCFC"/>
                </a:solidFill>
                <a:latin typeface="Calibri"/>
                <a:ea typeface="Calibri"/>
                <a:cs typeface="Calibri"/>
                <a:sym typeface="Calibri"/>
              </a:rPr>
              <a:t>(coolest sub leader ever)</a:t>
            </a:r>
            <a:endParaRPr b="1" sz="2000">
              <a:solidFill>
                <a:srgbClr val="F3F3F3"/>
              </a:solidFill>
              <a:latin typeface="Cabin"/>
              <a:ea typeface="Cabin"/>
              <a:cs typeface="Cabin"/>
              <a:sym typeface="Cabin"/>
            </a:endParaRPr>
          </a:p>
        </p:txBody>
      </p:sp>
      <p:sp>
        <p:nvSpPr>
          <p:cNvPr id="382" name="Google Shape;382;p25"/>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This lecture was done by:</a:t>
            </a:r>
            <a:endParaRPr b="1" sz="2400">
              <a:solidFill>
                <a:srgbClr val="A183A1"/>
              </a:solidFill>
              <a:latin typeface="Calibri"/>
              <a:ea typeface="Calibri"/>
              <a:cs typeface="Calibri"/>
              <a:sym typeface="Calibri"/>
            </a:endParaRPr>
          </a:p>
        </p:txBody>
      </p:sp>
      <p:grpSp>
        <p:nvGrpSpPr>
          <p:cNvPr id="383" name="Google Shape;383;p25"/>
          <p:cNvGrpSpPr/>
          <p:nvPr/>
        </p:nvGrpSpPr>
        <p:grpSpPr>
          <a:xfrm>
            <a:off x="488008" y="7249080"/>
            <a:ext cx="309959" cy="328695"/>
            <a:chOff x="-6690625" y="3631325"/>
            <a:chExt cx="307225" cy="292225"/>
          </a:xfrm>
        </p:grpSpPr>
        <p:sp>
          <p:nvSpPr>
            <p:cNvPr id="384" name="Google Shape;384;p25"/>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25"/>
          <p:cNvSpPr/>
          <p:nvPr/>
        </p:nvSpPr>
        <p:spPr>
          <a:xfrm>
            <a:off x="615377" y="6051302"/>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90" name="Google Shape;390;p25"/>
          <p:cNvSpPr txBox="1"/>
          <p:nvPr/>
        </p:nvSpPr>
        <p:spPr>
          <a:xfrm>
            <a:off x="819100" y="7178250"/>
            <a:ext cx="68949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Rema Alkahtani</a:t>
            </a:r>
            <a:endParaRPr sz="2000">
              <a:solidFill>
                <a:schemeClr val="dk1"/>
              </a:solidFill>
              <a:latin typeface="Cabin SemiBold"/>
              <a:ea typeface="Cabin SemiBold"/>
              <a:cs typeface="Cabin SemiBold"/>
              <a:sym typeface="Cabin SemiBold"/>
            </a:endParaRPr>
          </a:p>
        </p:txBody>
      </p:sp>
      <p:grpSp>
        <p:nvGrpSpPr>
          <p:cNvPr id="391" name="Google Shape;391;p25"/>
          <p:cNvGrpSpPr/>
          <p:nvPr/>
        </p:nvGrpSpPr>
        <p:grpSpPr>
          <a:xfrm>
            <a:off x="477531" y="2016501"/>
            <a:ext cx="330928" cy="336226"/>
            <a:chOff x="-56407800" y="1902600"/>
            <a:chExt cx="326875" cy="318125"/>
          </a:xfrm>
        </p:grpSpPr>
        <p:sp>
          <p:nvSpPr>
            <p:cNvPr id="392" name="Google Shape;392;p25"/>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25"/>
          <p:cNvGrpSpPr/>
          <p:nvPr/>
        </p:nvGrpSpPr>
        <p:grpSpPr>
          <a:xfrm>
            <a:off x="4015410" y="2017289"/>
            <a:ext cx="322171" cy="334667"/>
            <a:chOff x="-55225575" y="1903275"/>
            <a:chExt cx="318225" cy="316650"/>
          </a:xfrm>
        </p:grpSpPr>
        <p:sp>
          <p:nvSpPr>
            <p:cNvPr id="396" name="Google Shape;396;p25"/>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25"/>
          <p:cNvSpPr/>
          <p:nvPr/>
        </p:nvSpPr>
        <p:spPr>
          <a:xfrm>
            <a:off x="4059175" y="2063227"/>
            <a:ext cx="234625" cy="242760"/>
          </a:xfrm>
          <a:prstGeom prst="rect">
            <a:avLst/>
          </a:prstGeom>
          <a:noFill/>
          <a:ln>
            <a:noFill/>
          </a:ln>
        </p:spPr>
      </p:sp>
      <p:sp>
        <p:nvSpPr>
          <p:cNvPr id="402" name="Google Shape;402;p25"/>
          <p:cNvSpPr txBox="1"/>
          <p:nvPr/>
        </p:nvSpPr>
        <p:spPr>
          <a:xfrm>
            <a:off x="10076031" y="4983837"/>
            <a:ext cx="5530800" cy="7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500">
              <a:solidFill>
                <a:srgbClr val="FFFFFF"/>
              </a:solidFill>
              <a:latin typeface="Cabin"/>
              <a:ea typeface="Cabin"/>
              <a:cs typeface="Cabin"/>
              <a:sym typeface="Cabin"/>
            </a:endParaRPr>
          </a:p>
        </p:txBody>
      </p:sp>
      <p:sp>
        <p:nvSpPr>
          <p:cNvPr id="403" name="Google Shape;403;p25"/>
          <p:cNvSpPr/>
          <p:nvPr/>
        </p:nvSpPr>
        <p:spPr>
          <a:xfrm flipH="1" rot="10800000">
            <a:off x="404425" y="-6050"/>
            <a:ext cx="6829500" cy="730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404" name="Google Shape;404;p25"/>
          <p:cNvSpPr txBox="1"/>
          <p:nvPr/>
        </p:nvSpPr>
        <p:spPr>
          <a:xfrm>
            <a:off x="1053775" y="-6050"/>
            <a:ext cx="5530800" cy="73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Members Board</a:t>
            </a:r>
            <a:endParaRPr b="1" sz="3500">
              <a:solidFill>
                <a:srgbClr val="FFFFFF"/>
              </a:solidFill>
              <a:latin typeface="Cabin"/>
              <a:ea typeface="Cabin"/>
              <a:cs typeface="Cabin"/>
              <a:sym typeface="Cabin"/>
            </a:endParaRPr>
          </a:p>
        </p:txBody>
      </p:sp>
      <p:sp>
        <p:nvSpPr>
          <p:cNvPr id="405" name="Google Shape;405;p25"/>
          <p:cNvSpPr/>
          <p:nvPr/>
        </p:nvSpPr>
        <p:spPr>
          <a:xfrm flipH="1">
            <a:off x="380013" y="9967675"/>
            <a:ext cx="6829500" cy="730800"/>
          </a:xfrm>
          <a:prstGeom prst="snip2SameRect">
            <a:avLst>
              <a:gd fmla="val 50000" name="adj1"/>
              <a:gd fmla="val 0" name="adj2"/>
            </a:avLst>
          </a:prstGeom>
          <a:solidFill>
            <a:srgbClr val="E4D2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grpSp>
        <p:nvGrpSpPr>
          <p:cNvPr id="406" name="Google Shape;406;p25"/>
          <p:cNvGrpSpPr/>
          <p:nvPr/>
        </p:nvGrpSpPr>
        <p:grpSpPr>
          <a:xfrm>
            <a:off x="481483" y="4183903"/>
            <a:ext cx="322998" cy="346532"/>
            <a:chOff x="481483" y="4193428"/>
            <a:chExt cx="322998" cy="346532"/>
          </a:xfrm>
        </p:grpSpPr>
        <p:grpSp>
          <p:nvGrpSpPr>
            <p:cNvPr id="407" name="Google Shape;407;p25"/>
            <p:cNvGrpSpPr/>
            <p:nvPr/>
          </p:nvGrpSpPr>
          <p:grpSpPr>
            <a:xfrm>
              <a:off x="481483" y="4193428"/>
              <a:ext cx="322998" cy="346532"/>
              <a:chOff x="-64406125" y="3362225"/>
              <a:chExt cx="318225" cy="314800"/>
            </a:xfrm>
          </p:grpSpPr>
          <p:sp>
            <p:nvSpPr>
              <p:cNvPr id="408" name="Google Shape;408;p25"/>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 name="Google Shape;410;p25"/>
            <p:cNvSpPr/>
            <p:nvPr/>
          </p:nvSpPr>
          <p:spPr>
            <a:xfrm>
              <a:off x="626168" y="4322035"/>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14" name="Shape 414"/>
        <p:cNvGrpSpPr/>
        <p:nvPr/>
      </p:nvGrpSpPr>
      <p:grpSpPr>
        <a:xfrm>
          <a:off x="0" y="0"/>
          <a:ext cx="0" cy="0"/>
          <a:chOff x="0" y="0"/>
          <a:chExt cx="0" cy="0"/>
        </a:xfrm>
      </p:grpSpPr>
      <p:sp>
        <p:nvSpPr>
          <p:cNvPr id="415" name="Google Shape;415;p26"/>
          <p:cNvSpPr txBox="1"/>
          <p:nvPr/>
        </p:nvSpPr>
        <p:spPr>
          <a:xfrm>
            <a:off x="10076031" y="4983837"/>
            <a:ext cx="5530800" cy="7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500">
              <a:solidFill>
                <a:srgbClr val="FFFFFF"/>
              </a:solidFill>
              <a:latin typeface="Cabin"/>
              <a:ea typeface="Cabin"/>
              <a:cs typeface="Cabin"/>
              <a:sym typeface="Cabin"/>
            </a:endParaRPr>
          </a:p>
        </p:txBody>
      </p:sp>
      <p:sp>
        <p:nvSpPr>
          <p:cNvPr id="416" name="Google Shape;416;p26"/>
          <p:cNvSpPr/>
          <p:nvPr/>
        </p:nvSpPr>
        <p:spPr>
          <a:xfrm flipH="1" rot="10800000">
            <a:off x="404425" y="-6050"/>
            <a:ext cx="6829500" cy="730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417" name="Google Shape;417;p26"/>
          <p:cNvSpPr/>
          <p:nvPr/>
        </p:nvSpPr>
        <p:spPr>
          <a:xfrm flipH="1">
            <a:off x="380013" y="9967675"/>
            <a:ext cx="6829500" cy="730800"/>
          </a:xfrm>
          <a:prstGeom prst="snip2SameRect">
            <a:avLst>
              <a:gd fmla="val 50000" name="adj1"/>
              <a:gd fmla="val 0" name="adj2"/>
            </a:avLst>
          </a:prstGeom>
          <a:solidFill>
            <a:srgbClr val="E4D2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418" name="Google Shape;418;p26"/>
          <p:cNvSpPr txBox="1"/>
          <p:nvPr/>
        </p:nvSpPr>
        <p:spPr>
          <a:xfrm>
            <a:off x="782350" y="5200"/>
            <a:ext cx="6051600" cy="70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FFFFFF"/>
                </a:solidFill>
                <a:latin typeface="Amatic SC"/>
                <a:ea typeface="Amatic SC"/>
                <a:cs typeface="Amatic SC"/>
                <a:sym typeface="Amatic SC"/>
              </a:rPr>
              <a:t>ALL DONE !</a:t>
            </a:r>
            <a:endParaRPr b="1" sz="4000">
              <a:solidFill>
                <a:srgbClr val="FFFFFF"/>
              </a:solidFill>
              <a:latin typeface="Amatic SC"/>
              <a:ea typeface="Amatic SC"/>
              <a:cs typeface="Amatic SC"/>
              <a:sym typeface="Amatic SC"/>
            </a:endParaRPr>
          </a:p>
        </p:txBody>
      </p:sp>
      <p:sp>
        <p:nvSpPr>
          <p:cNvPr id="419" name="Google Shape;419;p26"/>
          <p:cNvSpPr txBox="1"/>
          <p:nvPr/>
        </p:nvSpPr>
        <p:spPr>
          <a:xfrm>
            <a:off x="137475" y="977675"/>
            <a:ext cx="7261200" cy="84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4F2F4F"/>
                </a:solidFill>
                <a:latin typeface="Cabin"/>
                <a:ea typeface="Cabin"/>
                <a:cs typeface="Cabin"/>
                <a:sym typeface="Cabin"/>
              </a:rPr>
              <a:t>Since it’s the last microbiology lecture for the basic years, we hope that we were able to simplify as much information as possible and made studying microbiology more easy and fun!</a:t>
            </a:r>
            <a:endParaRPr b="1" sz="1800">
              <a:solidFill>
                <a:srgbClr val="4F2F4F"/>
              </a:solidFill>
              <a:latin typeface="Cabin"/>
              <a:ea typeface="Cabin"/>
              <a:cs typeface="Cabin"/>
              <a:sym typeface="Cabin"/>
            </a:endParaRPr>
          </a:p>
          <a:p>
            <a:pPr indent="0" lvl="0" marL="0" rtl="0" algn="l">
              <a:spcBef>
                <a:spcPts val="0"/>
              </a:spcBef>
              <a:spcAft>
                <a:spcPts val="0"/>
              </a:spcAft>
              <a:buNone/>
            </a:pPr>
            <a:r>
              <a:t/>
            </a:r>
            <a:endParaRPr sz="1800">
              <a:solidFill>
                <a:srgbClr val="4F2F4F"/>
              </a:solidFill>
              <a:latin typeface="Cabin"/>
              <a:ea typeface="Cabin"/>
              <a:cs typeface="Cabin"/>
              <a:sym typeface="Cabin"/>
            </a:endParaRPr>
          </a:p>
          <a:p>
            <a:pPr indent="-342900" lvl="0" marL="457200" rtl="0" algn="l">
              <a:spcBef>
                <a:spcPts val="0"/>
              </a:spcBef>
              <a:spcAft>
                <a:spcPts val="0"/>
              </a:spcAft>
              <a:buClr>
                <a:srgbClr val="A183A1"/>
              </a:buClr>
              <a:buSzPts val="1800"/>
              <a:buFont typeface="Cabin"/>
              <a:buChar char="●"/>
            </a:pPr>
            <a:r>
              <a:rPr b="1" lang="en-GB" sz="1800">
                <a:solidFill>
                  <a:srgbClr val="A183A1"/>
                </a:solidFill>
                <a:latin typeface="Cabin"/>
                <a:ea typeface="Cabin"/>
                <a:cs typeface="Cabin"/>
                <a:sym typeface="Cabin"/>
              </a:rPr>
              <a:t>This work would’ve never been as good without the </a:t>
            </a:r>
            <a:r>
              <a:rPr b="1" lang="en-GB" sz="1800" u="sng">
                <a:solidFill>
                  <a:srgbClr val="CC0000"/>
                </a:solidFill>
                <a:latin typeface="Cabin"/>
                <a:ea typeface="Cabin"/>
                <a:cs typeface="Cabin"/>
                <a:sym typeface="Cabin"/>
              </a:rPr>
              <a:t>AMAZING</a:t>
            </a:r>
            <a:r>
              <a:rPr b="1" lang="en-GB" sz="1800">
                <a:solidFill>
                  <a:srgbClr val="A183A1"/>
                </a:solidFill>
                <a:latin typeface="Cabin"/>
                <a:ea typeface="Cabin"/>
                <a:cs typeface="Cabin"/>
                <a:sym typeface="Cabin"/>
              </a:rPr>
              <a:t> :</a:t>
            </a:r>
            <a:endParaRPr b="1" sz="1800">
              <a:solidFill>
                <a:srgbClr val="A183A1"/>
              </a:solidFill>
              <a:latin typeface="Cabin"/>
              <a:ea typeface="Cabin"/>
              <a:cs typeface="Cabin"/>
              <a:sym typeface="Cabin"/>
            </a:endParaRPr>
          </a:p>
          <a:p>
            <a:pPr indent="-317500" lvl="1" marL="914400" rtl="0" algn="l">
              <a:spcBef>
                <a:spcPts val="0"/>
              </a:spcBef>
              <a:spcAft>
                <a:spcPts val="0"/>
              </a:spcAft>
              <a:buSzPts val="1400"/>
              <a:buFont typeface="Cabin"/>
              <a:buChar char="○"/>
            </a:pPr>
            <a:r>
              <a:rPr b="1" lang="en-GB">
                <a:latin typeface="Cabin"/>
                <a:ea typeface="Cabin"/>
                <a:cs typeface="Cabin"/>
                <a:sym typeface="Cabin"/>
              </a:rPr>
              <a:t>Mohammed Alhumud</a:t>
            </a:r>
            <a:endParaRPr b="1" sz="1200">
              <a:solidFill>
                <a:srgbClr val="999999"/>
              </a:solidFill>
              <a:latin typeface="Cabin"/>
              <a:ea typeface="Cabin"/>
              <a:cs typeface="Cabin"/>
              <a:sym typeface="Cabin"/>
            </a:endParaRPr>
          </a:p>
          <a:p>
            <a:pPr indent="-317500" lvl="1" marL="914400" rtl="0" algn="l">
              <a:spcBef>
                <a:spcPts val="0"/>
              </a:spcBef>
              <a:spcAft>
                <a:spcPts val="0"/>
              </a:spcAft>
              <a:buSzPts val="1400"/>
              <a:buFont typeface="Cabin"/>
              <a:buChar char="○"/>
            </a:pPr>
            <a:r>
              <a:rPr b="1" lang="en-GB">
                <a:latin typeface="Cabin"/>
                <a:ea typeface="Cabin"/>
                <a:cs typeface="Cabin"/>
                <a:sym typeface="Cabin"/>
              </a:rPr>
              <a:t>Mashal Abaalkhail</a:t>
            </a:r>
            <a:endParaRPr b="1">
              <a:latin typeface="Cabin"/>
              <a:ea typeface="Cabin"/>
              <a:cs typeface="Cabin"/>
              <a:sym typeface="Cabin"/>
            </a:endParaRPr>
          </a:p>
          <a:p>
            <a:pPr indent="0" lvl="0" marL="914400" rtl="0" algn="l">
              <a:spcBef>
                <a:spcPts val="0"/>
              </a:spcBef>
              <a:spcAft>
                <a:spcPts val="0"/>
              </a:spcAft>
              <a:buNone/>
            </a:pPr>
            <a:r>
              <a:t/>
            </a:r>
            <a:endParaRPr>
              <a:latin typeface="Cabin"/>
              <a:ea typeface="Cabin"/>
              <a:cs typeface="Cabin"/>
              <a:sym typeface="Cabin"/>
            </a:endParaRPr>
          </a:p>
          <a:p>
            <a:pPr indent="-342900" lvl="0" marL="457200" rtl="0" algn="l">
              <a:spcBef>
                <a:spcPts val="0"/>
              </a:spcBef>
              <a:spcAft>
                <a:spcPts val="0"/>
              </a:spcAft>
              <a:buClr>
                <a:srgbClr val="A183A1"/>
              </a:buClr>
              <a:buSzPts val="1800"/>
              <a:buFont typeface="Cabin"/>
              <a:buChar char="●"/>
            </a:pPr>
            <a:r>
              <a:rPr b="1" lang="en-GB" sz="1800">
                <a:solidFill>
                  <a:srgbClr val="A183A1"/>
                </a:solidFill>
                <a:latin typeface="Cabin"/>
                <a:ea typeface="Cabin"/>
                <a:cs typeface="Cabin"/>
                <a:sym typeface="Cabin"/>
              </a:rPr>
              <a:t>Special thanks to the team leader/team members for their help this year :</a:t>
            </a:r>
            <a:endParaRPr b="1" sz="1800">
              <a:solidFill>
                <a:srgbClr val="A183A1"/>
              </a:solidFill>
              <a:latin typeface="Cabin"/>
              <a:ea typeface="Cabin"/>
              <a:cs typeface="Cabin"/>
              <a:sym typeface="Cabin"/>
            </a:endParaRPr>
          </a:p>
          <a:p>
            <a:pPr indent="0" lvl="0" marL="0" rtl="0" algn="l">
              <a:spcBef>
                <a:spcPts val="0"/>
              </a:spcBef>
              <a:spcAft>
                <a:spcPts val="0"/>
              </a:spcAft>
              <a:buNone/>
            </a:pPr>
            <a:r>
              <a:t/>
            </a:r>
            <a:endParaRPr b="1" sz="500">
              <a:solidFill>
                <a:srgbClr val="A183A1"/>
              </a:solidFill>
              <a:latin typeface="Cabin"/>
              <a:ea typeface="Cabin"/>
              <a:cs typeface="Cabin"/>
              <a:sym typeface="Cabin"/>
            </a:endParaRPr>
          </a:p>
          <a:p>
            <a:pPr indent="0" lvl="0" marL="0" rtl="0" algn="l">
              <a:spcBef>
                <a:spcPts val="0"/>
              </a:spcBef>
              <a:spcAft>
                <a:spcPts val="0"/>
              </a:spcAft>
              <a:buNone/>
            </a:pPr>
            <a:r>
              <a:t/>
            </a:r>
            <a:endParaRPr b="1" sz="500">
              <a:solidFill>
                <a:srgbClr val="A183A1"/>
              </a:solidFill>
              <a:latin typeface="Cabin"/>
              <a:ea typeface="Cabin"/>
              <a:cs typeface="Cabin"/>
              <a:sym typeface="Cabin"/>
            </a:endParaRPr>
          </a:p>
          <a:p>
            <a:pPr indent="-317500" lvl="0" marL="457200" rtl="0" algn="l">
              <a:spcBef>
                <a:spcPts val="0"/>
              </a:spcBef>
              <a:spcAft>
                <a:spcPts val="0"/>
              </a:spcAft>
              <a:buClr>
                <a:srgbClr val="A183A1"/>
              </a:buClr>
              <a:buSzPts val="1400"/>
              <a:buFont typeface="Cabin"/>
              <a:buChar char="-"/>
            </a:pPr>
            <a:r>
              <a:rPr b="1" lang="en-GB">
                <a:solidFill>
                  <a:srgbClr val="A183A1"/>
                </a:solidFill>
                <a:latin typeface="Cabin"/>
                <a:ea typeface="Cabin"/>
                <a:cs typeface="Cabin"/>
                <a:sym typeface="Cabin"/>
              </a:rPr>
              <a:t>CNS Males </a:t>
            </a:r>
            <a:r>
              <a:rPr b="1" lang="en-GB">
                <a:solidFill>
                  <a:srgbClr val="A183A1"/>
                </a:solidFill>
                <a:latin typeface="Cabin"/>
                <a:ea typeface="Cabin"/>
                <a:cs typeface="Cabin"/>
                <a:sym typeface="Cabin"/>
              </a:rPr>
              <a:t>Team leader:</a:t>
            </a:r>
            <a:endParaRPr b="1">
              <a:solidFill>
                <a:srgbClr val="A183A1"/>
              </a:solidFill>
              <a:latin typeface="Cabin"/>
              <a:ea typeface="Cabin"/>
              <a:cs typeface="Cabin"/>
              <a:sym typeface="Cabin"/>
            </a:endParaRPr>
          </a:p>
          <a:p>
            <a:pPr indent="-317500" lvl="1" marL="914400" rtl="0" algn="l">
              <a:spcBef>
                <a:spcPts val="0"/>
              </a:spcBef>
              <a:spcAft>
                <a:spcPts val="0"/>
              </a:spcAft>
              <a:buSzPts val="1400"/>
              <a:buFont typeface="Cabin"/>
              <a:buChar char="○"/>
            </a:pPr>
            <a:r>
              <a:rPr b="1" lang="en-GB">
                <a:latin typeface="Cabin"/>
                <a:ea typeface="Cabin"/>
                <a:cs typeface="Cabin"/>
                <a:sym typeface="Cabin"/>
              </a:rPr>
              <a:t>Badr Alqarni</a:t>
            </a:r>
            <a:endParaRPr b="1">
              <a:latin typeface="Cabin"/>
              <a:ea typeface="Cabin"/>
              <a:cs typeface="Cabin"/>
              <a:sym typeface="Cabin"/>
            </a:endParaRPr>
          </a:p>
          <a:p>
            <a:pPr indent="0" lvl="0" marL="457200" rtl="0" algn="l">
              <a:spcBef>
                <a:spcPts val="0"/>
              </a:spcBef>
              <a:spcAft>
                <a:spcPts val="0"/>
              </a:spcAft>
              <a:buNone/>
            </a:pPr>
            <a:r>
              <a:t/>
            </a:r>
            <a:endParaRPr b="1" sz="800">
              <a:latin typeface="Cabin"/>
              <a:ea typeface="Cabin"/>
              <a:cs typeface="Cabin"/>
              <a:sym typeface="Cabin"/>
            </a:endParaRPr>
          </a:p>
          <a:p>
            <a:pPr indent="-317500" lvl="0" marL="457200" rtl="0" algn="l">
              <a:spcBef>
                <a:spcPts val="0"/>
              </a:spcBef>
              <a:spcAft>
                <a:spcPts val="0"/>
              </a:spcAft>
              <a:buClr>
                <a:srgbClr val="A183A1"/>
              </a:buClr>
              <a:buSzPts val="1400"/>
              <a:buFont typeface="Cabin"/>
              <a:buChar char="-"/>
            </a:pPr>
            <a:r>
              <a:rPr b="1" lang="en-GB">
                <a:solidFill>
                  <a:srgbClr val="A183A1"/>
                </a:solidFill>
                <a:latin typeface="Cabin"/>
                <a:ea typeface="Cabin"/>
                <a:cs typeface="Cabin"/>
                <a:sym typeface="Cabin"/>
              </a:rPr>
              <a:t>Team members:</a:t>
            </a:r>
            <a:endParaRPr b="1">
              <a:solidFill>
                <a:srgbClr val="A183A1"/>
              </a:solidFill>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Abdullah Alhawamdeh</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Abdullah alothman</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Abdulrahman Alsayed</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Abdulrahman alhajri</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Alhanouf Alhaluli</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Alwaleed Alzunaidi</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Bader Alhammad</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Danah Alhalees</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Deana Awartani</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Faisal Alzahrani</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Faris Almubarak</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Hani Alhudhaif</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Jehad Aloraini</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Joud Aljebreen</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Jude alotaibi</a:t>
            </a:r>
            <a:endParaRPr b="1">
              <a:latin typeface="Cabin"/>
              <a:ea typeface="Cabin"/>
              <a:cs typeface="Cabin"/>
              <a:sym typeface="Cabin"/>
            </a:endParaRPr>
          </a:p>
          <a:p>
            <a:pPr indent="-317500" lvl="1" marL="914400" rtl="0" algn="l">
              <a:spcBef>
                <a:spcPts val="0"/>
              </a:spcBef>
              <a:spcAft>
                <a:spcPts val="0"/>
              </a:spcAft>
              <a:buSzPts val="1400"/>
              <a:buChar char="○"/>
            </a:pPr>
            <a:r>
              <a:rPr b="1" lang="en-GB">
                <a:latin typeface="Cabin"/>
                <a:ea typeface="Cabin"/>
                <a:cs typeface="Cabin"/>
                <a:sym typeface="Cabin"/>
              </a:rPr>
              <a:t>Khyal alderaan</a:t>
            </a:r>
            <a:endParaRPr b="1">
              <a:latin typeface="Cabin"/>
              <a:ea typeface="Cabin"/>
              <a:cs typeface="Cabin"/>
              <a:sym typeface="Cabin"/>
            </a:endParaRPr>
          </a:p>
          <a:p>
            <a:pPr indent="0" lvl="0" marL="914400" rtl="0" algn="l">
              <a:spcBef>
                <a:spcPts val="0"/>
              </a:spcBef>
              <a:spcAft>
                <a:spcPts val="0"/>
              </a:spcAft>
              <a:buNone/>
            </a:pPr>
            <a:r>
              <a:t/>
            </a:r>
            <a:endParaRPr b="1">
              <a:solidFill>
                <a:srgbClr val="A183A1"/>
              </a:solidFill>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342900" lvl="0" marL="457200" rtl="0" algn="l">
              <a:spcBef>
                <a:spcPts val="0"/>
              </a:spcBef>
              <a:spcAft>
                <a:spcPts val="0"/>
              </a:spcAft>
              <a:buClr>
                <a:srgbClr val="A183A1"/>
              </a:buClr>
              <a:buSzPts val="1800"/>
              <a:buFont typeface="Cabin"/>
              <a:buChar char="●"/>
            </a:pPr>
            <a:r>
              <a:rPr b="1" lang="en-GB" sz="1800">
                <a:solidFill>
                  <a:srgbClr val="A183A1"/>
                </a:solidFill>
                <a:latin typeface="Cabin"/>
                <a:ea typeface="Cabin"/>
                <a:cs typeface="Cabin"/>
                <a:sym typeface="Cabin"/>
              </a:rPr>
              <a:t>Huge thanks to the academic leaders for their time in revising the work:</a:t>
            </a:r>
            <a:endParaRPr b="1" sz="1800">
              <a:solidFill>
                <a:srgbClr val="A183A1"/>
              </a:solidFill>
              <a:latin typeface="Cabin"/>
              <a:ea typeface="Cabin"/>
              <a:cs typeface="Cabin"/>
              <a:sym typeface="Cabin"/>
            </a:endParaRPr>
          </a:p>
          <a:p>
            <a:pPr indent="-317500" lvl="1" marL="914400" rtl="0" algn="l">
              <a:spcBef>
                <a:spcPts val="0"/>
              </a:spcBef>
              <a:spcAft>
                <a:spcPts val="0"/>
              </a:spcAft>
              <a:buSzPts val="1400"/>
              <a:buFont typeface="Cabin"/>
              <a:buChar char="○"/>
            </a:pPr>
            <a:r>
              <a:rPr b="1" lang="en-GB">
                <a:latin typeface="Cabin"/>
                <a:ea typeface="Cabin"/>
                <a:cs typeface="Cabin"/>
                <a:sym typeface="Cabin"/>
              </a:rPr>
              <a:t>Ibrahim aldakhil</a:t>
            </a:r>
            <a:endParaRPr b="1">
              <a:latin typeface="Cabin"/>
              <a:ea typeface="Cabin"/>
              <a:cs typeface="Cabin"/>
              <a:sym typeface="Cabin"/>
            </a:endParaRPr>
          </a:p>
          <a:p>
            <a:pPr indent="-317500" lvl="1" marL="914400" rtl="0" algn="l">
              <a:spcBef>
                <a:spcPts val="0"/>
              </a:spcBef>
              <a:spcAft>
                <a:spcPts val="0"/>
              </a:spcAft>
              <a:buSzPts val="1400"/>
              <a:buFont typeface="Cabin"/>
              <a:buChar char="○"/>
            </a:pPr>
            <a:r>
              <a:rPr b="1" lang="en-GB">
                <a:latin typeface="Cabin"/>
                <a:ea typeface="Cabin"/>
                <a:cs typeface="Cabin"/>
                <a:sym typeface="Cabin"/>
              </a:rPr>
              <a:t>Razan Alrabah</a:t>
            </a:r>
            <a:endParaRPr b="1">
              <a:latin typeface="Cabin"/>
              <a:ea typeface="Cabin"/>
              <a:cs typeface="Cabin"/>
              <a:sym typeface="Cabin"/>
            </a:endParaRPr>
          </a:p>
          <a:p>
            <a:pPr indent="-317500" lvl="1" marL="914400" rtl="0" algn="l">
              <a:spcBef>
                <a:spcPts val="0"/>
              </a:spcBef>
              <a:spcAft>
                <a:spcPts val="0"/>
              </a:spcAft>
              <a:buClr>
                <a:srgbClr val="999999"/>
              </a:buClr>
              <a:buSzPts val="1400"/>
              <a:buFont typeface="Cabin"/>
              <a:buChar char="○"/>
            </a:pPr>
            <a:r>
              <a:rPr b="1" lang="en-GB">
                <a:solidFill>
                  <a:srgbClr val="999999"/>
                </a:solidFill>
                <a:latin typeface="Cabin"/>
                <a:ea typeface="Cabin"/>
                <a:cs typeface="Cabin"/>
                <a:sym typeface="Cabin"/>
              </a:rPr>
              <a:t>The hidden reviewers</a:t>
            </a:r>
            <a:endParaRPr b="1">
              <a:solidFill>
                <a:srgbClr val="999999"/>
              </a:solidFill>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420" name="Google Shape;420;p26"/>
          <p:cNvSpPr txBox="1"/>
          <p:nvPr/>
        </p:nvSpPr>
        <p:spPr>
          <a:xfrm>
            <a:off x="3636975" y="4253025"/>
            <a:ext cx="3597000" cy="36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Leena Alnassar</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Mohammed Alhamad</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Naif Alhoseini</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Naif Alsolais</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Nawaf Albhijan</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Noura Almazrou</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Noura Alturki</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Raghad Alkhashan</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Razan Alrabah</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Reem Aljabr</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Rema Alkahtani</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Sarah Alhelal</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Saud Alaqeel</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Suhail basuhail</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Tariq Aloqail</a:t>
            </a:r>
            <a:endParaRPr b="1">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Ziyad Aljofan</a:t>
            </a:r>
            <a:endParaRPr b="1">
              <a:latin typeface="Cabin"/>
              <a:ea typeface="Cabin"/>
              <a:cs typeface="Cabin"/>
              <a:sym typeface="Cabin"/>
            </a:endParaRPr>
          </a:p>
        </p:txBody>
      </p:sp>
      <p:pic>
        <p:nvPicPr>
          <p:cNvPr id="421" name="Google Shape;421;p26"/>
          <p:cNvPicPr preferRelativeResize="0"/>
          <p:nvPr/>
        </p:nvPicPr>
        <p:blipFill>
          <a:blip r:embed="rId3">
            <a:alphaModFix/>
          </a:blip>
          <a:stretch>
            <a:fillRect/>
          </a:stretch>
        </p:blipFill>
        <p:spPr>
          <a:xfrm>
            <a:off x="4797680" y="5202"/>
            <a:ext cx="708300" cy="70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4"/>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81" name="Google Shape;81;p14"/>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82" name="Google Shape;82;p14"/>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cxnSp>
        <p:nvCxnSpPr>
          <p:cNvPr id="83" name="Google Shape;83;p14"/>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84" name="Google Shape;84;p14"/>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Chlamydia</a:t>
            </a:r>
            <a:endParaRPr b="1" sz="3000">
              <a:solidFill>
                <a:srgbClr val="4F2F4F"/>
              </a:solidFill>
              <a:latin typeface="Cabin"/>
              <a:ea typeface="Cabin"/>
              <a:cs typeface="Cabin"/>
              <a:sym typeface="Cabin"/>
            </a:endParaRPr>
          </a:p>
        </p:txBody>
      </p:sp>
      <p:sp>
        <p:nvSpPr>
          <p:cNvPr id="85" name="Google Shape;85;p14"/>
          <p:cNvSpPr txBox="1"/>
          <p:nvPr/>
        </p:nvSpPr>
        <p:spPr>
          <a:xfrm>
            <a:off x="299100" y="1027250"/>
            <a:ext cx="6798300" cy="1490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Introduction </a:t>
            </a:r>
            <a:endParaRPr b="1" sz="2000">
              <a:solidFill>
                <a:srgbClr val="4F2F4F"/>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en-GB">
                <a:solidFill>
                  <a:schemeClr val="dk1"/>
                </a:solidFill>
                <a:latin typeface="Cabin"/>
                <a:ea typeface="Cabin"/>
                <a:cs typeface="Cabin"/>
                <a:sym typeface="Cabin"/>
              </a:rPr>
              <a:t>An </a:t>
            </a:r>
            <a:r>
              <a:rPr b="1" lang="en-GB">
                <a:solidFill>
                  <a:schemeClr val="dk1"/>
                </a:solidFill>
                <a:latin typeface="Cabin"/>
                <a:ea typeface="Cabin"/>
                <a:cs typeface="Cabin"/>
                <a:sym typeface="Cabin"/>
              </a:rPr>
              <a:t>obligate intracellular bacteria</a:t>
            </a:r>
            <a:r>
              <a:rPr lang="en-GB">
                <a:solidFill>
                  <a:schemeClr val="dk1"/>
                </a:solidFill>
                <a:latin typeface="Cabin"/>
                <a:ea typeface="Cabin"/>
                <a:cs typeface="Cabin"/>
                <a:sym typeface="Cabin"/>
              </a:rPr>
              <a:t> with elements of bacteria </a:t>
            </a:r>
            <a:endParaRPr>
              <a:solidFill>
                <a:schemeClr val="dk1"/>
              </a:solidFill>
              <a:latin typeface="Cabin"/>
              <a:ea typeface="Cabin"/>
              <a:cs typeface="Cabin"/>
              <a:sym typeface="Cabin"/>
            </a:endParaRPr>
          </a:p>
          <a:p>
            <a:pPr indent="0" lvl="0" marL="914400" rtl="0" algn="l">
              <a:spcBef>
                <a:spcPts val="0"/>
              </a:spcBef>
              <a:spcAft>
                <a:spcPts val="0"/>
              </a:spcAft>
              <a:buNone/>
            </a:pPr>
            <a:r>
              <a:rPr lang="en-GB">
                <a:solidFill>
                  <a:schemeClr val="dk1"/>
                </a:solidFill>
                <a:latin typeface="Cabin"/>
                <a:ea typeface="Cabin"/>
                <a:cs typeface="Cabin"/>
                <a:sym typeface="Cabin"/>
              </a:rPr>
              <a:t>but</a:t>
            </a:r>
            <a:r>
              <a:rPr b="1" lang="en-GB">
                <a:solidFill>
                  <a:schemeClr val="dk1"/>
                </a:solidFill>
                <a:latin typeface="Cabin"/>
                <a:ea typeface="Cabin"/>
                <a:cs typeface="Cabin"/>
                <a:sym typeface="Cabin"/>
              </a:rPr>
              <a:t> </a:t>
            </a:r>
            <a:r>
              <a:rPr lang="en-GB">
                <a:solidFill>
                  <a:schemeClr val="dk1"/>
                </a:solidFill>
                <a:latin typeface="Cabin"/>
                <a:ea typeface="Cabin"/>
                <a:cs typeface="Cabin"/>
                <a:sym typeface="Cabin"/>
              </a:rPr>
              <a:t>no rigid cell wall⁴.</a:t>
            </a:r>
            <a:endParaRPr>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en-GB">
                <a:solidFill>
                  <a:schemeClr val="dk1"/>
                </a:solidFill>
                <a:latin typeface="Cabin"/>
                <a:ea typeface="Cabin"/>
                <a:cs typeface="Cabin"/>
                <a:sym typeface="Cabin"/>
              </a:rPr>
              <a:t>Fail to grow on artificial media</a:t>
            </a:r>
            <a:r>
              <a:rPr baseline="30000" lang="en-GB">
                <a:solidFill>
                  <a:schemeClr val="dk1"/>
                </a:solidFill>
                <a:latin typeface="Cabin"/>
                <a:ea typeface="Cabin"/>
                <a:cs typeface="Cabin"/>
                <a:sym typeface="Cabin"/>
              </a:rPr>
              <a:t>1</a:t>
            </a:r>
            <a:endParaRPr baseline="30000">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en-GB">
                <a:solidFill>
                  <a:schemeClr val="dk1"/>
                </a:solidFill>
                <a:latin typeface="Cabin"/>
                <a:ea typeface="Cabin"/>
                <a:cs typeface="Cabin"/>
                <a:sym typeface="Cabin"/>
              </a:rPr>
              <a:t>Uses host cell metabolism for growth and replication.</a:t>
            </a:r>
            <a:endParaRPr>
              <a:solidFill>
                <a:schemeClr val="dk1"/>
              </a:solidFill>
              <a:latin typeface="Cabin"/>
              <a:ea typeface="Cabin"/>
              <a:cs typeface="Cabin"/>
              <a:sym typeface="Cabin"/>
            </a:endParaRPr>
          </a:p>
          <a:p>
            <a:pPr indent="0" lvl="0" marL="457200" rtl="0" algn="l">
              <a:spcBef>
                <a:spcPts val="0"/>
              </a:spcBef>
              <a:spcAft>
                <a:spcPts val="0"/>
              </a:spcAft>
              <a:buNone/>
            </a:pPr>
            <a:r>
              <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graphicFrame>
        <p:nvGraphicFramePr>
          <p:cNvPr id="86" name="Google Shape;86;p14"/>
          <p:cNvGraphicFramePr/>
          <p:nvPr/>
        </p:nvGraphicFramePr>
        <p:xfrm>
          <a:off x="385890" y="2799871"/>
          <a:ext cx="3000000" cy="3000000"/>
        </p:xfrm>
        <a:graphic>
          <a:graphicData uri="http://schemas.openxmlformats.org/drawingml/2006/table">
            <a:tbl>
              <a:tblPr>
                <a:noFill/>
                <a:tableStyleId>{44E11E47-295B-42BA-86BE-BB61EB6F8276}</a:tableStyleId>
              </a:tblPr>
              <a:tblGrid>
                <a:gridCol w="1262650"/>
                <a:gridCol w="1112650"/>
                <a:gridCol w="2615500"/>
                <a:gridCol w="1807400"/>
              </a:tblGrid>
              <a:tr h="333200">
                <a:tc gridSpan="4">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Chlamydia species</a:t>
                      </a:r>
                      <a:endParaRPr>
                        <a:solidFill>
                          <a:srgbClr val="FFFFF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333200">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Chlamydia serotype</a:t>
                      </a:r>
                      <a:endParaRPr b="1">
                        <a:solidFill>
                          <a:srgbClr val="FFFFF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hMerge="1"/>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Disease</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hMerge="1"/>
              </a:tr>
              <a:tr h="333200">
                <a:tc rowSpan="3">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C. trachomatis </a:t>
                      </a:r>
                      <a:endParaRPr sz="13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72550"/>
                      </a:srgbClr>
                    </a:solidFill>
                  </a:tcPr>
                </a:tc>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(A,B,C)</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gridSpan="2">
                  <a:txBody>
                    <a:bodyPr/>
                    <a:lstStyle/>
                    <a:p>
                      <a:pPr indent="-311150" lvl="0" marL="457200" rtl="0" algn="l">
                        <a:spcBef>
                          <a:spcPts val="0"/>
                        </a:spcBef>
                        <a:spcAft>
                          <a:spcPts val="0"/>
                        </a:spcAft>
                        <a:buSzPts val="1300"/>
                        <a:buFont typeface="Cabin"/>
                        <a:buChar char="●"/>
                      </a:pPr>
                      <a:r>
                        <a:rPr b="1" lang="en-GB" sz="1300">
                          <a:latin typeface="Cabin"/>
                          <a:ea typeface="Cabin"/>
                          <a:cs typeface="Cabin"/>
                          <a:sym typeface="Cabin"/>
                        </a:rPr>
                        <a:t>Trachoma</a:t>
                      </a:r>
                      <a:endParaRPr b="1"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333200">
                <a:tc vMerge="1"/>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(D - K)</a:t>
                      </a:r>
                      <a:r>
                        <a:rPr b="1" baseline="30000" lang="en-GB">
                          <a:solidFill>
                            <a:srgbClr val="4F2F4F"/>
                          </a:solidFill>
                          <a:latin typeface="Cabin"/>
                          <a:ea typeface="Cabin"/>
                          <a:cs typeface="Cabin"/>
                          <a:sym typeface="Cabin"/>
                        </a:rPr>
                        <a:t>2</a:t>
                      </a:r>
                      <a:endParaRPr b="1" baseline="300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gridSpan="2">
                  <a:txBody>
                    <a:bodyPr/>
                    <a:lstStyle/>
                    <a:p>
                      <a:pPr indent="-311150" lvl="0" marL="457200" rtl="0" algn="l">
                        <a:spcBef>
                          <a:spcPts val="0"/>
                        </a:spcBef>
                        <a:spcAft>
                          <a:spcPts val="0"/>
                        </a:spcAft>
                        <a:buSzPts val="1300"/>
                        <a:buFont typeface="Cabin"/>
                        <a:buChar char="●"/>
                      </a:pPr>
                      <a:r>
                        <a:rPr b="1" lang="en-GB" sz="1300">
                          <a:latin typeface="Cabin"/>
                          <a:ea typeface="Cabin"/>
                          <a:cs typeface="Cabin"/>
                          <a:sym typeface="Cabin"/>
                        </a:rPr>
                        <a:t>Inclusion conjunctivitis, genital infection</a:t>
                      </a:r>
                      <a:endParaRPr b="1"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333200">
                <a:tc vMerge="1"/>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(L1, L2, L3)</a:t>
                      </a:r>
                      <a:r>
                        <a:rPr b="1" baseline="30000" lang="en-GB">
                          <a:solidFill>
                            <a:srgbClr val="4F2F4F"/>
                          </a:solidFill>
                          <a:latin typeface="Cabin"/>
                          <a:ea typeface="Cabin"/>
                          <a:cs typeface="Cabin"/>
                          <a:sym typeface="Cabin"/>
                        </a:rPr>
                        <a:t>2</a:t>
                      </a:r>
                      <a:endParaRPr b="1" baseline="300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gridSpan="2">
                  <a:txBody>
                    <a:bodyPr/>
                    <a:lstStyle/>
                    <a:p>
                      <a:pPr indent="-311150" lvl="0" marL="457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Lymphogranuloma </a:t>
                      </a:r>
                      <a:r>
                        <a:rPr b="1" lang="en-GB" sz="1300">
                          <a:solidFill>
                            <a:srgbClr val="CC0000"/>
                          </a:solidFill>
                          <a:latin typeface="Cabin"/>
                          <a:ea typeface="Cabin"/>
                          <a:cs typeface="Cabin"/>
                          <a:sym typeface="Cabin"/>
                        </a:rPr>
                        <a:t>venereum</a:t>
                      </a:r>
                      <a:r>
                        <a:rPr b="1" lang="en-GB" sz="1300">
                          <a:solidFill>
                            <a:srgbClr val="CC0000"/>
                          </a:solidFill>
                          <a:latin typeface="Cabin"/>
                          <a:ea typeface="Cabin"/>
                          <a:cs typeface="Cabin"/>
                          <a:sym typeface="Cabin"/>
                        </a:rPr>
                        <a:t> (LGV)</a:t>
                      </a:r>
                      <a:endParaRPr b="1" sz="13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333200">
                <a:tc gridSpan="2">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C.psittaci</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72550"/>
                      </a:srgbClr>
                    </a:solidFill>
                  </a:tcPr>
                </a:tc>
                <a:tc hMerge="1"/>
                <a:tc gridSpan="2">
                  <a:txBody>
                    <a:bodyPr/>
                    <a:lstStyle/>
                    <a:p>
                      <a:pPr indent="-311150" lvl="0" marL="457200" rtl="0" algn="l">
                        <a:spcBef>
                          <a:spcPts val="0"/>
                        </a:spcBef>
                        <a:spcAft>
                          <a:spcPts val="0"/>
                        </a:spcAft>
                        <a:buSzPts val="1300"/>
                        <a:buFont typeface="Cabin"/>
                        <a:buChar char="●"/>
                      </a:pPr>
                      <a:r>
                        <a:rPr b="1" lang="en-GB" sz="1300">
                          <a:latin typeface="Cabin"/>
                          <a:ea typeface="Cabin"/>
                          <a:cs typeface="Cabin"/>
                          <a:sym typeface="Cabin"/>
                        </a:rPr>
                        <a:t>Psittacosis</a:t>
                      </a:r>
                      <a:endParaRPr b="1"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333200">
                <a:tc gridSpan="2">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C.pneumoniae</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72550"/>
                      </a:srgbClr>
                    </a:solidFill>
                  </a:tcPr>
                </a:tc>
                <a:tc hMerge="1"/>
                <a:tc gridSpan="2">
                  <a:txBody>
                    <a:bodyPr/>
                    <a:lstStyle/>
                    <a:p>
                      <a:pPr indent="-311150" lvl="0" marL="457200" rtl="0" algn="l">
                        <a:spcBef>
                          <a:spcPts val="0"/>
                        </a:spcBef>
                        <a:spcAft>
                          <a:spcPts val="0"/>
                        </a:spcAft>
                        <a:buSzPts val="1300"/>
                        <a:buFont typeface="Cabin"/>
                        <a:buChar char="●"/>
                      </a:pPr>
                      <a:r>
                        <a:rPr b="1" lang="en-GB" sz="1300">
                          <a:latin typeface="Cabin"/>
                          <a:ea typeface="Cabin"/>
                          <a:cs typeface="Cabin"/>
                          <a:sym typeface="Cabin"/>
                        </a:rPr>
                        <a:t>Respiratory infections</a:t>
                      </a:r>
                      <a:endParaRPr b="1"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bl>
          </a:graphicData>
        </a:graphic>
      </p:graphicFrame>
      <p:sp>
        <p:nvSpPr>
          <p:cNvPr id="87" name="Google Shape;87;p14"/>
          <p:cNvSpPr txBox="1"/>
          <p:nvPr/>
        </p:nvSpPr>
        <p:spPr>
          <a:xfrm>
            <a:off x="299100" y="5675450"/>
            <a:ext cx="6885000" cy="1627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Epidemiology</a:t>
            </a:r>
            <a:endParaRPr b="1" sz="2000">
              <a:solidFill>
                <a:srgbClr val="4F2F4F"/>
              </a:solidFill>
              <a:latin typeface="Cabin"/>
              <a:ea typeface="Cabin"/>
              <a:cs typeface="Cabin"/>
              <a:sym typeface="Cabin"/>
            </a:endParaRPr>
          </a:p>
          <a:p>
            <a:pPr indent="-317500" lvl="1" marL="914400" rtl="0" algn="l">
              <a:spcBef>
                <a:spcPts val="0"/>
              </a:spcBef>
              <a:spcAft>
                <a:spcPts val="0"/>
              </a:spcAft>
              <a:buSzPts val="1400"/>
              <a:buFont typeface="Cabin"/>
              <a:buChar char="○"/>
            </a:pPr>
            <a:r>
              <a:rPr lang="en-GB">
                <a:latin typeface="Cabin"/>
                <a:ea typeface="Cabin"/>
                <a:cs typeface="Cabin"/>
                <a:sym typeface="Cabin"/>
              </a:rPr>
              <a:t>C.trachomatis is a common cause of sexually transmitted disease (STD).</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lang="en-GB">
                <a:latin typeface="Cabin"/>
                <a:ea typeface="Cabin"/>
                <a:cs typeface="Cabin"/>
                <a:sym typeface="Cabin"/>
              </a:rPr>
              <a:t>Spread by genital secretions, anal or oral sex</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lang="en-GB">
                <a:latin typeface="Cabin"/>
                <a:ea typeface="Cabin"/>
                <a:cs typeface="Cabin"/>
                <a:sym typeface="Cabin"/>
              </a:rPr>
              <a:t>Wide spread, 5-20 % among STD clinic in USA</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lang="en-GB">
                <a:latin typeface="Cabin"/>
                <a:ea typeface="Cabin"/>
                <a:cs typeface="Cabin"/>
                <a:sym typeface="Cabin"/>
              </a:rPr>
              <a:t>Human are the sole reservoir</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lang="en-GB">
                <a:latin typeface="Cabin"/>
                <a:ea typeface="Cabin"/>
                <a:cs typeface="Cabin"/>
                <a:sym typeface="Cabin"/>
              </a:rPr>
              <a:t>1/3 of male sexual contacts of women³ with C.trachomatis cervicitis develop urethritis after </a:t>
            </a:r>
            <a:r>
              <a:rPr b="1" lang="en-GB">
                <a:solidFill>
                  <a:srgbClr val="CC0000"/>
                </a:solidFill>
                <a:latin typeface="Cabin"/>
                <a:ea typeface="Cabin"/>
                <a:cs typeface="Cabin"/>
                <a:sym typeface="Cabin"/>
              </a:rPr>
              <a:t>2-6 weeks incubation period.</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88" name="Google Shape;88;p14"/>
          <p:cNvSpPr txBox="1"/>
          <p:nvPr/>
        </p:nvSpPr>
        <p:spPr>
          <a:xfrm>
            <a:off x="299100" y="7504250"/>
            <a:ext cx="37587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Pathogenesis of Chlamydia</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89" name="Google Shape;89;p14"/>
          <p:cNvSpPr/>
          <p:nvPr/>
        </p:nvSpPr>
        <p:spPr>
          <a:xfrm>
            <a:off x="385900" y="8062703"/>
            <a:ext cx="2239800" cy="1240500"/>
          </a:xfrm>
          <a:prstGeom prst="roundRect">
            <a:avLst>
              <a:gd fmla="val 16667" name="adj"/>
            </a:avLst>
          </a:prstGeom>
          <a:solidFill>
            <a:srgbClr val="FFFFFF"/>
          </a:solidFill>
          <a:ln cap="flat" cmpd="sng" w="9525">
            <a:solidFill>
              <a:srgbClr val="4F2F4F"/>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200">
                <a:latin typeface="Cabin"/>
                <a:ea typeface="Cabin"/>
                <a:cs typeface="Cabin"/>
                <a:sym typeface="Cabin"/>
              </a:rPr>
              <a:t>Chlamydia have tropism for epithelial cells of </a:t>
            </a:r>
            <a:r>
              <a:rPr b="1" lang="en-GB" sz="1200">
                <a:solidFill>
                  <a:srgbClr val="CC0000"/>
                </a:solidFill>
                <a:latin typeface="Cabin"/>
                <a:ea typeface="Cabin"/>
                <a:cs typeface="Cabin"/>
                <a:sym typeface="Cabin"/>
              </a:rPr>
              <a:t>endocervix</a:t>
            </a:r>
            <a:r>
              <a:rPr b="1" lang="en-GB" sz="1200">
                <a:latin typeface="Cabin"/>
                <a:ea typeface="Cabin"/>
                <a:cs typeface="Cabin"/>
                <a:sym typeface="Cabin"/>
              </a:rPr>
              <a:t> and </a:t>
            </a:r>
            <a:r>
              <a:rPr b="1" lang="en-GB" sz="1200">
                <a:solidFill>
                  <a:srgbClr val="CC0000"/>
                </a:solidFill>
                <a:latin typeface="Cabin"/>
                <a:ea typeface="Cabin"/>
                <a:cs typeface="Cabin"/>
                <a:sym typeface="Cabin"/>
              </a:rPr>
              <a:t>upper genital tract</a:t>
            </a:r>
            <a:r>
              <a:rPr b="1" lang="en-GB" sz="1200">
                <a:latin typeface="Cabin"/>
                <a:ea typeface="Cabin"/>
                <a:cs typeface="Cabin"/>
                <a:sym typeface="Cabin"/>
              </a:rPr>
              <a:t> of women, </a:t>
            </a:r>
            <a:r>
              <a:rPr b="1" lang="en-GB" sz="1200">
                <a:solidFill>
                  <a:srgbClr val="CC0000"/>
                </a:solidFill>
                <a:latin typeface="Cabin"/>
                <a:ea typeface="Cabin"/>
                <a:cs typeface="Cabin"/>
                <a:sym typeface="Cabin"/>
              </a:rPr>
              <a:t>urethra</a:t>
            </a:r>
            <a:r>
              <a:rPr b="1" lang="en-GB" sz="1200">
                <a:latin typeface="Cabin"/>
                <a:ea typeface="Cabin"/>
                <a:cs typeface="Cabin"/>
                <a:sym typeface="Cabin"/>
              </a:rPr>
              <a:t>, rectum and conjunctiva of both sexes.</a:t>
            </a:r>
            <a:endParaRPr b="1" sz="1200">
              <a:latin typeface="Cabin"/>
              <a:ea typeface="Cabin"/>
              <a:cs typeface="Cabin"/>
              <a:sym typeface="Cabin"/>
            </a:endParaRPr>
          </a:p>
        </p:txBody>
      </p:sp>
      <p:sp>
        <p:nvSpPr>
          <p:cNvPr id="90" name="Google Shape;90;p14"/>
          <p:cNvSpPr/>
          <p:nvPr/>
        </p:nvSpPr>
        <p:spPr>
          <a:xfrm>
            <a:off x="2857194" y="8069882"/>
            <a:ext cx="1825500" cy="1240500"/>
          </a:xfrm>
          <a:prstGeom prst="roundRect">
            <a:avLst>
              <a:gd fmla="val 16667" name="adj"/>
            </a:avLst>
          </a:prstGeom>
          <a:solidFill>
            <a:srgbClr val="FFFFFF"/>
          </a:solidFill>
          <a:ln cap="flat" cmpd="sng" w="9525">
            <a:solidFill>
              <a:srgbClr val="4F2F4F"/>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200">
                <a:solidFill>
                  <a:srgbClr val="CC0000"/>
                </a:solidFill>
                <a:latin typeface="Cabin"/>
                <a:ea typeface="Cabin"/>
                <a:cs typeface="Cabin"/>
                <a:sym typeface="Cabin"/>
              </a:rPr>
              <a:t> LGV can enter through skin or mucosal breaks</a:t>
            </a:r>
            <a:endParaRPr b="1" sz="1150">
              <a:solidFill>
                <a:srgbClr val="CC0000"/>
              </a:solidFill>
              <a:latin typeface="Cabin"/>
              <a:ea typeface="Cabin"/>
              <a:cs typeface="Cabin"/>
              <a:sym typeface="Cabin"/>
            </a:endParaRPr>
          </a:p>
        </p:txBody>
      </p:sp>
      <p:sp>
        <p:nvSpPr>
          <p:cNvPr id="91" name="Google Shape;91;p14"/>
          <p:cNvSpPr/>
          <p:nvPr/>
        </p:nvSpPr>
        <p:spPr>
          <a:xfrm>
            <a:off x="4978074" y="8054550"/>
            <a:ext cx="2239800" cy="1240500"/>
          </a:xfrm>
          <a:prstGeom prst="roundRect">
            <a:avLst>
              <a:gd fmla="val 16667" name="adj"/>
            </a:avLst>
          </a:prstGeom>
          <a:solidFill>
            <a:srgbClr val="FFFFFF"/>
          </a:solidFill>
          <a:ln cap="flat" cmpd="sng" w="9525">
            <a:solidFill>
              <a:srgbClr val="4F2F4F"/>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200">
                <a:latin typeface="Cabin"/>
                <a:ea typeface="Cabin"/>
                <a:cs typeface="Cabin"/>
                <a:sym typeface="Cabin"/>
              </a:rPr>
              <a:t>Release of pro-inflammatory cytokines, lead to tissue infiltration by inflammatory cells, progress to necrosis, fibrosis then </a:t>
            </a:r>
            <a:r>
              <a:rPr b="1" lang="en-GB" sz="1200">
                <a:latin typeface="Cabin"/>
                <a:ea typeface="Cabin"/>
                <a:cs typeface="Cabin"/>
                <a:sym typeface="Cabin"/>
              </a:rPr>
              <a:t>scarring</a:t>
            </a:r>
            <a:r>
              <a:rPr b="1" lang="en-GB" sz="1200">
                <a:latin typeface="Cabin"/>
                <a:ea typeface="Cabin"/>
                <a:cs typeface="Cabin"/>
                <a:sym typeface="Cabin"/>
              </a:rPr>
              <a:t>.</a:t>
            </a:r>
            <a:endParaRPr b="1" sz="1100">
              <a:latin typeface="Cabin"/>
              <a:ea typeface="Cabin"/>
              <a:cs typeface="Cabin"/>
              <a:sym typeface="Cabin"/>
            </a:endParaRPr>
          </a:p>
        </p:txBody>
      </p:sp>
      <p:sp>
        <p:nvSpPr>
          <p:cNvPr id="92" name="Google Shape;92;p14"/>
          <p:cNvSpPr/>
          <p:nvPr/>
        </p:nvSpPr>
        <p:spPr>
          <a:xfrm flipH="1" rot="10800000">
            <a:off x="2621875" y="8511425"/>
            <a:ext cx="387900" cy="295500"/>
          </a:xfrm>
          <a:prstGeom prst="rightArrow">
            <a:avLst>
              <a:gd fmla="val 40425" name="adj1"/>
              <a:gd fmla="val 50000" name="adj2"/>
            </a:avLst>
          </a:prstGeom>
          <a:solidFill>
            <a:srgbClr val="4F2F4F"/>
          </a:solidFill>
          <a:ln cap="flat" cmpd="sng" w="952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flipH="1" rot="10800000">
            <a:off x="4682750" y="8511425"/>
            <a:ext cx="441600" cy="295500"/>
          </a:xfrm>
          <a:prstGeom prst="rightArrow">
            <a:avLst>
              <a:gd fmla="val 40425" name="adj1"/>
              <a:gd fmla="val 50000" name="adj2"/>
            </a:avLst>
          </a:prstGeom>
          <a:solidFill>
            <a:srgbClr val="4F2F4F"/>
          </a:solidFill>
          <a:ln cap="flat" cmpd="sng" w="9525">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4"/>
          <p:cNvPicPr preferRelativeResize="0"/>
          <p:nvPr/>
        </p:nvPicPr>
        <p:blipFill>
          <a:blip r:embed="rId3">
            <a:alphaModFix/>
          </a:blip>
          <a:stretch>
            <a:fillRect/>
          </a:stretch>
        </p:blipFill>
        <p:spPr>
          <a:xfrm>
            <a:off x="5948100" y="1377050"/>
            <a:ext cx="1342200" cy="1277657"/>
          </a:xfrm>
          <a:prstGeom prst="rect">
            <a:avLst/>
          </a:prstGeom>
          <a:noFill/>
          <a:ln>
            <a:noFill/>
          </a:ln>
        </p:spPr>
      </p:pic>
      <p:sp>
        <p:nvSpPr>
          <p:cNvPr id="95" name="Google Shape;95;p14"/>
          <p:cNvSpPr/>
          <p:nvPr/>
        </p:nvSpPr>
        <p:spPr>
          <a:xfrm flipH="1" rot="10800000">
            <a:off x="7125" y="9764450"/>
            <a:ext cx="7589400" cy="9342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500">
              <a:solidFill>
                <a:srgbClr val="FFFFFF"/>
              </a:solidFill>
              <a:latin typeface="Cabin"/>
              <a:ea typeface="Cabin"/>
              <a:cs typeface="Cabin"/>
              <a:sym typeface="Cabin"/>
            </a:endParaRPr>
          </a:p>
        </p:txBody>
      </p:sp>
      <p:sp>
        <p:nvSpPr>
          <p:cNvPr id="96" name="Google Shape;96;p14"/>
          <p:cNvSpPr txBox="1"/>
          <p:nvPr/>
        </p:nvSpPr>
        <p:spPr>
          <a:xfrm>
            <a:off x="7125" y="9781250"/>
            <a:ext cx="7589400" cy="8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38761D"/>
                </a:solidFill>
                <a:latin typeface="Cabin"/>
                <a:ea typeface="Cabin"/>
                <a:cs typeface="Cabin"/>
                <a:sym typeface="Cabin"/>
              </a:rPr>
              <a:t>1- Only cultured in cell lines (intracellular growth). </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2- Seuxually transmitted orgnaisms.</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3-Men usually develop symptoms like </a:t>
            </a:r>
            <a:r>
              <a:rPr lang="en-GB" sz="1000">
                <a:solidFill>
                  <a:srgbClr val="38761D"/>
                </a:solidFill>
                <a:latin typeface="Cabin"/>
                <a:ea typeface="Cabin"/>
                <a:cs typeface="Cabin"/>
                <a:sym typeface="Cabin"/>
              </a:rPr>
              <a:t>urethritis but majority of women infected with the bacteria are asymptomatic making them a source of infection.</a:t>
            </a:r>
            <a:r>
              <a:rPr lang="en-GB" sz="1000">
                <a:solidFill>
                  <a:srgbClr val="38761D"/>
                </a:solidFill>
                <a:latin typeface="Cabin"/>
                <a:ea typeface="Cabin"/>
                <a:cs typeface="Cabin"/>
                <a:sym typeface="Cabin"/>
              </a:rPr>
              <a:t> </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4-Di</a:t>
            </a:r>
            <a:r>
              <a:rPr lang="en-GB" sz="1000">
                <a:solidFill>
                  <a:srgbClr val="38761D"/>
                </a:solidFill>
                <a:latin typeface="Cabin"/>
                <a:ea typeface="Cabin"/>
                <a:cs typeface="Cabin"/>
                <a:sym typeface="Cabin"/>
              </a:rPr>
              <a:t>fficult to stain it with gram stain due to fact it has no rigid cell wall (</a:t>
            </a:r>
            <a:r>
              <a:rPr lang="en-GB" sz="1000">
                <a:solidFill>
                  <a:srgbClr val="38761D"/>
                </a:solidFill>
                <a:highlight>
                  <a:srgbClr val="FFFFFF"/>
                </a:highlight>
              </a:rPr>
              <a:t>Lack of peptidoglycan (muramic acid) in the cell wall).</a:t>
            </a:r>
            <a:endParaRPr sz="1000">
              <a:solidFill>
                <a:srgbClr val="38761D"/>
              </a:solidFill>
              <a:latin typeface="Cabin"/>
              <a:ea typeface="Cabin"/>
              <a:cs typeface="Cabin"/>
              <a:sym typeface="Cabin"/>
            </a:endParaRPr>
          </a:p>
        </p:txBody>
      </p:sp>
      <p:sp>
        <p:nvSpPr>
          <p:cNvPr id="97" name="Google Shape;97;p14"/>
          <p:cNvSpPr/>
          <p:nvPr/>
        </p:nvSpPr>
        <p:spPr>
          <a:xfrm>
            <a:off x="238455" y="2618981"/>
            <a:ext cx="320100" cy="295500"/>
          </a:xfrm>
          <a:prstGeom prst="star5">
            <a:avLst>
              <a:gd fmla="val 26196"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4">
            <a:hlinkClick r:id="rId4"/>
          </p:cNvPr>
          <p:cNvPicPr preferRelativeResize="0"/>
          <p:nvPr/>
        </p:nvPicPr>
        <p:blipFill>
          <a:blip r:embed="rId5">
            <a:alphaModFix/>
          </a:blip>
          <a:stretch>
            <a:fillRect/>
          </a:stretch>
        </p:blipFill>
        <p:spPr>
          <a:xfrm>
            <a:off x="4682741" y="191152"/>
            <a:ext cx="320680" cy="347400"/>
          </a:xfrm>
          <a:prstGeom prst="rect">
            <a:avLst/>
          </a:prstGeom>
          <a:noFill/>
          <a:ln>
            <a:noFill/>
          </a:ln>
        </p:spPr>
      </p:pic>
      <p:pic>
        <p:nvPicPr>
          <p:cNvPr id="99" name="Google Shape;99;p14"/>
          <p:cNvPicPr preferRelativeResize="0"/>
          <p:nvPr/>
        </p:nvPicPr>
        <p:blipFill>
          <a:blip r:embed="rId6">
            <a:alphaModFix/>
          </a:blip>
          <a:stretch>
            <a:fillRect/>
          </a:stretch>
        </p:blipFill>
        <p:spPr>
          <a:xfrm>
            <a:off x="605600" y="5904150"/>
            <a:ext cx="84899" cy="8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05" name="Google Shape;105;p15"/>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06" name="Google Shape;106;p15"/>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2</a:t>
            </a:r>
            <a:endParaRPr b="1" sz="1800">
              <a:solidFill>
                <a:srgbClr val="FFFFFF"/>
              </a:solidFill>
              <a:latin typeface="Cabin"/>
              <a:ea typeface="Cabin"/>
              <a:cs typeface="Cabin"/>
              <a:sym typeface="Cabin"/>
            </a:endParaRPr>
          </a:p>
        </p:txBody>
      </p:sp>
      <p:cxnSp>
        <p:nvCxnSpPr>
          <p:cNvPr id="107" name="Google Shape;107;p15"/>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108" name="Google Shape;108;p15"/>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Chlamydia</a:t>
            </a:r>
            <a:endParaRPr b="1" sz="3000">
              <a:solidFill>
                <a:srgbClr val="4F2F4F"/>
              </a:solidFill>
              <a:latin typeface="Cabin"/>
              <a:ea typeface="Cabin"/>
              <a:cs typeface="Cabin"/>
              <a:sym typeface="Cabin"/>
            </a:endParaRPr>
          </a:p>
        </p:txBody>
      </p:sp>
      <p:sp>
        <p:nvSpPr>
          <p:cNvPr id="109" name="Google Shape;109;p15"/>
          <p:cNvSpPr txBox="1"/>
          <p:nvPr/>
        </p:nvSpPr>
        <p:spPr>
          <a:xfrm>
            <a:off x="299100" y="899175"/>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Genital infections caused by C.trachomatis</a:t>
            </a:r>
            <a:endParaRPr b="1" sz="1200">
              <a:solidFill>
                <a:srgbClr val="4F2F4F"/>
              </a:solidFill>
              <a:latin typeface="Cabin"/>
              <a:ea typeface="Cabin"/>
              <a:cs typeface="Cabin"/>
              <a:sym typeface="Cabin"/>
            </a:endParaRPr>
          </a:p>
        </p:txBody>
      </p:sp>
      <p:sp>
        <p:nvSpPr>
          <p:cNvPr id="110" name="Google Shape;110;p15"/>
          <p:cNvSpPr txBox="1"/>
          <p:nvPr/>
        </p:nvSpPr>
        <p:spPr>
          <a:xfrm>
            <a:off x="299100" y="3613613"/>
            <a:ext cx="6991200" cy="134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50% of infants born to mothers excreting C.trachomatis during labor</a:t>
            </a:r>
            <a:r>
              <a:rPr baseline="30000" lang="en-GB" sz="1200">
                <a:latin typeface="Cabin"/>
                <a:ea typeface="Cabin"/>
                <a:cs typeface="Cabin"/>
                <a:sym typeface="Cabin"/>
              </a:rPr>
              <a:t>3</a:t>
            </a:r>
            <a:r>
              <a:rPr lang="en-GB" sz="1200">
                <a:latin typeface="Cabin"/>
                <a:ea typeface="Cabin"/>
                <a:cs typeface="Cabin"/>
                <a:sym typeface="Cabin"/>
              </a:rPr>
              <a:t> show evidence of infection during the first year of life: </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b="1" lang="en-GB" sz="1200">
                <a:latin typeface="Cabin"/>
                <a:ea typeface="Cabin"/>
                <a:cs typeface="Cabin"/>
                <a:sym typeface="Cabin"/>
              </a:rPr>
              <a:t>Most develop </a:t>
            </a:r>
            <a:r>
              <a:rPr b="1" lang="en-GB" sz="1200">
                <a:solidFill>
                  <a:srgbClr val="CC0000"/>
                </a:solidFill>
                <a:latin typeface="Cabin"/>
                <a:ea typeface="Cabin"/>
                <a:cs typeface="Cabin"/>
                <a:sym typeface="Cabin"/>
              </a:rPr>
              <a:t>inclusion conjunctivitis.</a:t>
            </a:r>
            <a:endParaRPr b="1" sz="1200">
              <a:solidFill>
                <a:srgbClr val="CC0000"/>
              </a:solidFill>
              <a:latin typeface="Cabin"/>
              <a:ea typeface="Cabin"/>
              <a:cs typeface="Cabin"/>
              <a:sym typeface="Cabin"/>
            </a:endParaRPr>
          </a:p>
          <a:p>
            <a:pPr indent="-304800" lvl="1" marL="914400" rtl="0" algn="l">
              <a:spcBef>
                <a:spcPts val="0"/>
              </a:spcBef>
              <a:spcAft>
                <a:spcPts val="0"/>
              </a:spcAft>
              <a:buSzPts val="1200"/>
              <a:buFont typeface="Cabin"/>
              <a:buChar char="○"/>
            </a:pPr>
            <a:r>
              <a:rPr b="1" lang="en-GB" sz="1200">
                <a:latin typeface="Cabin"/>
                <a:ea typeface="Cabin"/>
                <a:cs typeface="Cabin"/>
                <a:sym typeface="Cabin"/>
              </a:rPr>
              <a:t>5-10% develop infant </a:t>
            </a:r>
            <a:r>
              <a:rPr b="1" lang="en-GB" sz="1200">
                <a:solidFill>
                  <a:srgbClr val="CC0000"/>
                </a:solidFill>
                <a:latin typeface="Cabin"/>
                <a:ea typeface="Cabin"/>
                <a:cs typeface="Cabin"/>
                <a:sym typeface="Cabin"/>
              </a:rPr>
              <a:t>pneumonia syndrome.</a:t>
            </a:r>
            <a:endParaRPr b="1" sz="1200">
              <a:solidFill>
                <a:srgbClr val="CC0000"/>
              </a:solidFill>
              <a:latin typeface="Cabin"/>
              <a:ea typeface="Cabin"/>
              <a:cs typeface="Cabin"/>
              <a:sym typeface="Cabin"/>
            </a:endParaRPr>
          </a:p>
          <a:p>
            <a:pPr indent="0" lvl="0" marL="457200" rtl="0" algn="l">
              <a:spcBef>
                <a:spcPts val="0"/>
              </a:spcBef>
              <a:spcAft>
                <a:spcPts val="0"/>
              </a:spcAft>
              <a:buNone/>
            </a:pPr>
            <a:r>
              <a:t/>
            </a:r>
            <a:endParaRPr b="1" sz="300">
              <a:solidFill>
                <a:srgbClr val="CC0000"/>
              </a:solidFill>
              <a:latin typeface="Cabin"/>
              <a:ea typeface="Cabin"/>
              <a:cs typeface="Cabin"/>
              <a:sym typeface="Cabin"/>
            </a:endParaRPr>
          </a:p>
          <a:p>
            <a:pPr indent="-304800" lvl="0" marL="4572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LGV caused by C.trachomatis strains L1,L2,L3</a:t>
            </a:r>
            <a:r>
              <a:rPr b="1" baseline="30000" lang="en-GB" sz="1200">
                <a:solidFill>
                  <a:srgbClr val="CC0000"/>
                </a:solidFill>
                <a:latin typeface="Cabin"/>
                <a:ea typeface="Cabin"/>
                <a:cs typeface="Cabin"/>
                <a:sym typeface="Cabin"/>
              </a:rPr>
              <a:t>4</a:t>
            </a:r>
            <a:endParaRPr b="1" baseline="30000" sz="1200">
              <a:solidFill>
                <a:srgbClr val="CC0000"/>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LGV is common in South America and Africa. Papule and inguinal </a:t>
            </a:r>
            <a:r>
              <a:rPr b="1" lang="en-GB" sz="1200">
                <a:solidFill>
                  <a:srgbClr val="CC0000"/>
                </a:solidFill>
                <a:latin typeface="Cabin"/>
                <a:ea typeface="Cabin"/>
                <a:cs typeface="Cabin"/>
                <a:sym typeface="Cabin"/>
              </a:rPr>
              <a:t>lymphadenopathy</a:t>
            </a:r>
            <a:r>
              <a:rPr lang="en-GB" sz="1200">
                <a:latin typeface="Cabin"/>
                <a:ea typeface="Cabin"/>
                <a:cs typeface="Cabin"/>
                <a:sym typeface="Cabin"/>
              </a:rPr>
              <a:t>. Chronic infection leads to abscesses, strictures and fistulas</a:t>
            </a:r>
            <a:endParaRPr sz="1200">
              <a:latin typeface="Cabin"/>
              <a:ea typeface="Cabin"/>
              <a:cs typeface="Cabin"/>
              <a:sym typeface="Cabin"/>
            </a:endParaRPr>
          </a:p>
        </p:txBody>
      </p:sp>
      <p:sp>
        <p:nvSpPr>
          <p:cNvPr id="111" name="Google Shape;111;p15"/>
          <p:cNvSpPr/>
          <p:nvPr/>
        </p:nvSpPr>
        <p:spPr>
          <a:xfrm>
            <a:off x="3016425" y="1985525"/>
            <a:ext cx="1264800" cy="980400"/>
          </a:xfrm>
          <a:prstGeom prst="snip2DiagRect">
            <a:avLst>
              <a:gd fmla="val 0" name="adj1"/>
              <a:gd fmla="val 16667" name="adj2"/>
            </a:avLst>
          </a:prstGeom>
          <a:solidFill>
            <a:srgbClr val="4F2F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300">
              <a:solidFill>
                <a:srgbClr val="FFFFFF"/>
              </a:solidFill>
              <a:latin typeface="Century Gothic"/>
              <a:ea typeface="Century Gothic"/>
              <a:cs typeface="Century Gothic"/>
              <a:sym typeface="Century Gothic"/>
            </a:endParaRPr>
          </a:p>
        </p:txBody>
      </p:sp>
      <p:sp>
        <p:nvSpPr>
          <p:cNvPr id="112" name="Google Shape;112;p15"/>
          <p:cNvSpPr txBox="1"/>
          <p:nvPr/>
        </p:nvSpPr>
        <p:spPr>
          <a:xfrm>
            <a:off x="4366800" y="1660675"/>
            <a:ext cx="2923500" cy="1777200"/>
          </a:xfrm>
          <a:prstGeom prst="rect">
            <a:avLst/>
          </a:prstGeom>
          <a:noFill/>
          <a:ln cap="flat" cmpd="sng" w="9525">
            <a:solidFill>
              <a:srgbClr val="A183A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4F2F4F"/>
                </a:highlight>
                <a:latin typeface="Cabin"/>
                <a:ea typeface="Cabin"/>
                <a:cs typeface="Cabin"/>
                <a:sym typeface="Cabin"/>
              </a:rPr>
              <a:t>In WOMEN</a:t>
            </a:r>
            <a:endParaRPr sz="1200">
              <a:solidFill>
                <a:srgbClr val="FFFFFF"/>
              </a:solidFill>
              <a:highlight>
                <a:srgbClr val="4F2F4F"/>
              </a:highlight>
              <a:latin typeface="Cabin"/>
              <a:ea typeface="Cabin"/>
              <a:cs typeface="Cabin"/>
              <a:sym typeface="Cabin"/>
            </a:endParaRPr>
          </a:p>
          <a:p>
            <a:pPr indent="-162599" lvl="0" marL="208799" rtl="0" algn="l">
              <a:spcBef>
                <a:spcPts val="0"/>
              </a:spcBef>
              <a:spcAft>
                <a:spcPts val="0"/>
              </a:spcAft>
              <a:buClr>
                <a:schemeClr val="dk1"/>
              </a:buClr>
              <a:buSzPts val="1200"/>
              <a:buFont typeface="Cabin"/>
              <a:buChar char="●"/>
            </a:pPr>
            <a:r>
              <a:rPr b="1" lang="en-GB" sz="1200">
                <a:solidFill>
                  <a:srgbClr val="CC0000"/>
                </a:solidFill>
                <a:latin typeface="Cabin"/>
                <a:ea typeface="Cabin"/>
                <a:cs typeface="Cabin"/>
                <a:sym typeface="Cabin"/>
              </a:rPr>
              <a:t>Cervicitis</a:t>
            </a:r>
            <a:r>
              <a:rPr lang="en-GB" sz="1200">
                <a:solidFill>
                  <a:schemeClr val="dk1"/>
                </a:solidFill>
                <a:latin typeface="Cabin"/>
                <a:ea typeface="Cabin"/>
                <a:cs typeface="Cabin"/>
                <a:sym typeface="Cabin"/>
              </a:rPr>
              <a:t>, salpingitis, urethral syndrome, endometritis &amp; proctitis</a:t>
            </a:r>
            <a:endParaRPr sz="1200">
              <a:solidFill>
                <a:schemeClr val="dk1"/>
              </a:solidFill>
              <a:latin typeface="Cabin"/>
              <a:ea typeface="Cabin"/>
              <a:cs typeface="Cabin"/>
              <a:sym typeface="Cabin"/>
            </a:endParaRPr>
          </a:p>
          <a:p>
            <a:pPr indent="-162599" lvl="0" marL="208799"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Uterine cervix infection may produce vaginal discharge but is </a:t>
            </a:r>
            <a:r>
              <a:rPr b="1" lang="en-GB" sz="1200">
                <a:solidFill>
                  <a:srgbClr val="CC0000"/>
                </a:solidFill>
                <a:latin typeface="Cabin"/>
                <a:ea typeface="Cabin"/>
                <a:cs typeface="Cabin"/>
                <a:sym typeface="Cabin"/>
              </a:rPr>
              <a:t>asymptomatic</a:t>
            </a:r>
            <a:r>
              <a:rPr b="1" baseline="30000" lang="en-GB" sz="1200">
                <a:solidFill>
                  <a:srgbClr val="CC0000"/>
                </a:solidFill>
                <a:latin typeface="Cabin"/>
                <a:ea typeface="Cabin"/>
                <a:cs typeface="Cabin"/>
                <a:sym typeface="Cabin"/>
              </a:rPr>
              <a:t>1 </a:t>
            </a:r>
            <a:r>
              <a:rPr b="1" lang="en-GB" sz="1200">
                <a:solidFill>
                  <a:srgbClr val="CC0000"/>
                </a:solidFill>
                <a:latin typeface="Cabin"/>
                <a:ea typeface="Cabin"/>
                <a:cs typeface="Cabin"/>
                <a:sym typeface="Cabin"/>
              </a:rPr>
              <a:t>in 50-70% of women.</a:t>
            </a:r>
            <a:endParaRPr b="1" sz="1200">
              <a:solidFill>
                <a:srgbClr val="CC0000"/>
              </a:solidFill>
              <a:latin typeface="Cabin"/>
              <a:ea typeface="Cabin"/>
              <a:cs typeface="Cabin"/>
              <a:sym typeface="Cabin"/>
            </a:endParaRPr>
          </a:p>
          <a:p>
            <a:pPr indent="-162599" lvl="0" marL="208799" rtl="0" algn="l">
              <a:spcBef>
                <a:spcPts val="0"/>
              </a:spcBef>
              <a:spcAft>
                <a:spcPts val="0"/>
              </a:spcAft>
              <a:buClr>
                <a:schemeClr val="dk1"/>
              </a:buClr>
              <a:buSzPts val="1200"/>
              <a:buFont typeface="Cabin"/>
              <a:buChar char="●"/>
            </a:pPr>
            <a:r>
              <a:rPr b="1" lang="en-GB" sz="1200">
                <a:solidFill>
                  <a:srgbClr val="38761D"/>
                </a:solidFill>
                <a:latin typeface="Cabin"/>
                <a:ea typeface="Cabin"/>
                <a:cs typeface="Cabin"/>
                <a:sym typeface="Cabin"/>
              </a:rPr>
              <a:t>Complication:</a:t>
            </a:r>
            <a:r>
              <a:rPr lang="en-GB" sz="1200">
                <a:solidFill>
                  <a:srgbClr val="38761D"/>
                </a:solidFill>
                <a:latin typeface="Cabin"/>
                <a:ea typeface="Cabin"/>
                <a:cs typeface="Cabin"/>
                <a:sym typeface="Cabin"/>
              </a:rPr>
              <a:t> </a:t>
            </a:r>
            <a:r>
              <a:rPr lang="en-GB" sz="1200">
                <a:latin typeface="Cabin"/>
                <a:ea typeface="Cabin"/>
                <a:cs typeface="Cabin"/>
                <a:sym typeface="Cabin"/>
              </a:rPr>
              <a:t>Salpingitis and pelvic inflammatory disease</a:t>
            </a:r>
            <a:r>
              <a:rPr baseline="30000" lang="en-GB" sz="1200">
                <a:latin typeface="Cabin"/>
                <a:ea typeface="Cabin"/>
                <a:cs typeface="Cabin"/>
                <a:sym typeface="Cabin"/>
              </a:rPr>
              <a:t>2 </a:t>
            </a:r>
            <a:r>
              <a:rPr lang="en-GB" sz="1200">
                <a:latin typeface="Cabin"/>
                <a:ea typeface="Cabin"/>
                <a:cs typeface="Cabin"/>
                <a:sym typeface="Cabin"/>
              </a:rPr>
              <a:t>can cause sterility and </a:t>
            </a:r>
            <a:r>
              <a:rPr b="1" lang="en-GB" sz="1200">
                <a:latin typeface="Cabin"/>
                <a:ea typeface="Cabin"/>
                <a:cs typeface="Cabin"/>
                <a:sym typeface="Cabin"/>
              </a:rPr>
              <a:t>ectopic pregnancy</a:t>
            </a:r>
            <a:r>
              <a:rPr lang="en-GB" sz="1200">
                <a:latin typeface="Cabin"/>
                <a:ea typeface="Cabin"/>
                <a:cs typeface="Cabin"/>
                <a:sym typeface="Cabin"/>
              </a:rPr>
              <a:t>.</a:t>
            </a:r>
            <a:endParaRPr sz="1200">
              <a:latin typeface="Cabin Medium"/>
              <a:ea typeface="Cabin Medium"/>
              <a:cs typeface="Cabin Medium"/>
              <a:sym typeface="Cabin Medium"/>
            </a:endParaRPr>
          </a:p>
        </p:txBody>
      </p:sp>
      <p:sp>
        <p:nvSpPr>
          <p:cNvPr id="113" name="Google Shape;113;p15"/>
          <p:cNvSpPr txBox="1"/>
          <p:nvPr/>
        </p:nvSpPr>
        <p:spPr>
          <a:xfrm>
            <a:off x="375300" y="1422550"/>
            <a:ext cx="2523900" cy="1655400"/>
          </a:xfrm>
          <a:prstGeom prst="rect">
            <a:avLst/>
          </a:prstGeom>
          <a:noFill/>
          <a:ln cap="flat" cmpd="sng" w="9525">
            <a:solidFill>
              <a:srgbClr val="A183A1"/>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4F2F4F"/>
                </a:highlight>
                <a:latin typeface="Cabin"/>
                <a:ea typeface="Cabin"/>
                <a:cs typeface="Cabin"/>
                <a:sym typeface="Cabin"/>
              </a:rPr>
              <a:t>In MEN</a:t>
            </a:r>
            <a:endParaRPr b="1">
              <a:solidFill>
                <a:srgbClr val="FFFFFF"/>
              </a:solidFill>
              <a:highlight>
                <a:srgbClr val="4F2F4F"/>
              </a:highlight>
              <a:latin typeface="Cabin"/>
              <a:ea typeface="Cabin"/>
              <a:cs typeface="Cabin"/>
              <a:sym typeface="Cabin"/>
            </a:endParaRPr>
          </a:p>
          <a:p>
            <a:pPr indent="-162599" lvl="0" marL="208799" rtl="0" algn="l">
              <a:spcBef>
                <a:spcPts val="0"/>
              </a:spcBef>
              <a:spcAft>
                <a:spcPts val="0"/>
              </a:spcAft>
              <a:buClr>
                <a:schemeClr val="dk1"/>
              </a:buClr>
              <a:buSzPts val="1200"/>
              <a:buFont typeface="Cabin"/>
              <a:buChar char="●"/>
            </a:pPr>
            <a:r>
              <a:rPr b="1" lang="en-GB" sz="1200">
                <a:solidFill>
                  <a:srgbClr val="CC0000"/>
                </a:solidFill>
                <a:latin typeface="Cabin"/>
                <a:ea typeface="Cabin"/>
                <a:cs typeface="Cabin"/>
                <a:sym typeface="Cabin"/>
              </a:rPr>
              <a:t>urethritis </a:t>
            </a:r>
            <a:r>
              <a:rPr lang="en-GB" sz="1200">
                <a:solidFill>
                  <a:schemeClr val="dk1"/>
                </a:solidFill>
                <a:latin typeface="Cabin"/>
                <a:ea typeface="Cabin"/>
                <a:cs typeface="Cabin"/>
                <a:sym typeface="Cabin"/>
              </a:rPr>
              <a:t>[non gonococcal urethritis (NGU)]</a:t>
            </a:r>
            <a:endParaRPr sz="1200">
              <a:solidFill>
                <a:schemeClr val="dk1"/>
              </a:solidFill>
              <a:latin typeface="Cabin"/>
              <a:ea typeface="Cabin"/>
              <a:cs typeface="Cabin"/>
              <a:sym typeface="Cabin"/>
            </a:endParaRPr>
          </a:p>
          <a:p>
            <a:pPr indent="-126599" lvl="1" marL="450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Urethritis presents as </a:t>
            </a:r>
            <a:r>
              <a:rPr b="1" lang="en-GB" sz="1200">
                <a:solidFill>
                  <a:srgbClr val="CC0000"/>
                </a:solidFill>
                <a:latin typeface="Cabin"/>
                <a:ea typeface="Cabin"/>
                <a:cs typeface="Cabin"/>
                <a:sym typeface="Cabin"/>
              </a:rPr>
              <a:t>dysuria⁶</a:t>
            </a:r>
            <a:r>
              <a:rPr lang="en-GB" sz="1200">
                <a:solidFill>
                  <a:schemeClr val="dk1"/>
                </a:solidFill>
                <a:latin typeface="Cabin"/>
                <a:ea typeface="Cabin"/>
                <a:cs typeface="Cabin"/>
                <a:sym typeface="Cabin"/>
              </a:rPr>
              <a:t> and </a:t>
            </a:r>
            <a:r>
              <a:rPr b="1" lang="en-GB" sz="1200">
                <a:solidFill>
                  <a:srgbClr val="CC0000"/>
                </a:solidFill>
                <a:latin typeface="Cabin"/>
                <a:ea typeface="Cabin"/>
                <a:cs typeface="Cabin"/>
                <a:sym typeface="Cabin"/>
              </a:rPr>
              <a:t>thin</a:t>
            </a:r>
            <a:r>
              <a:rPr b="1"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urethral discharge</a:t>
            </a:r>
            <a:r>
              <a:rPr lang="en-GB" sz="1200">
                <a:solidFill>
                  <a:schemeClr val="dk1"/>
                </a:solidFill>
                <a:latin typeface="Cabin"/>
                <a:ea typeface="Cabin"/>
                <a:cs typeface="Cabin"/>
                <a:sym typeface="Cabin"/>
              </a:rPr>
              <a:t> in 50 % of men.</a:t>
            </a:r>
            <a:endParaRPr sz="1200">
              <a:solidFill>
                <a:schemeClr val="dk1"/>
              </a:solidFill>
              <a:latin typeface="Cabin"/>
              <a:ea typeface="Cabin"/>
              <a:cs typeface="Cabin"/>
              <a:sym typeface="Cabin"/>
            </a:endParaRPr>
          </a:p>
          <a:p>
            <a:pPr indent="-162599" lvl="0" marL="208799" rtl="0" algn="l">
              <a:spcBef>
                <a:spcPts val="0"/>
              </a:spcBef>
              <a:spcAft>
                <a:spcPts val="0"/>
              </a:spcAft>
              <a:buClr>
                <a:schemeClr val="dk1"/>
              </a:buClr>
              <a:buSzPts val="1200"/>
              <a:buFont typeface="Cabin"/>
              <a:buChar char="●"/>
            </a:pPr>
            <a:r>
              <a:rPr b="1" lang="en-GB" sz="1200">
                <a:solidFill>
                  <a:srgbClr val="38761D"/>
                </a:solidFill>
                <a:latin typeface="Cabin"/>
                <a:ea typeface="Cabin"/>
                <a:cs typeface="Cabin"/>
                <a:sym typeface="Cabin"/>
              </a:rPr>
              <a:t>Complication:</a:t>
            </a:r>
            <a:r>
              <a:rPr lang="en-GB" sz="1200">
                <a:solidFill>
                  <a:srgbClr val="38761D"/>
                </a:solidFill>
                <a:latin typeface="Cabin"/>
                <a:ea typeface="Cabin"/>
                <a:cs typeface="Cabin"/>
                <a:sym typeface="Cabin"/>
              </a:rPr>
              <a:t> </a:t>
            </a:r>
            <a:endParaRPr sz="1200">
              <a:solidFill>
                <a:srgbClr val="38761D"/>
              </a:solidFill>
              <a:latin typeface="Cabin"/>
              <a:ea typeface="Cabin"/>
              <a:cs typeface="Cabin"/>
              <a:sym typeface="Cabin"/>
            </a:endParaRPr>
          </a:p>
          <a:p>
            <a:pPr indent="0" lvl="0" marL="208799" rtl="0" algn="l">
              <a:spcBef>
                <a:spcPts val="0"/>
              </a:spcBef>
              <a:spcAft>
                <a:spcPts val="0"/>
              </a:spcAft>
              <a:buNone/>
            </a:pPr>
            <a:r>
              <a:rPr lang="en-GB" sz="1200">
                <a:solidFill>
                  <a:schemeClr val="dk1"/>
                </a:solidFill>
                <a:latin typeface="Cabin"/>
                <a:ea typeface="Cabin"/>
                <a:cs typeface="Cabin"/>
                <a:sym typeface="Cabin"/>
              </a:rPr>
              <a:t>epididymitis &amp; proctitis</a:t>
            </a:r>
            <a:endParaRPr sz="1200">
              <a:latin typeface="Cabin Medium"/>
              <a:ea typeface="Cabin Medium"/>
              <a:cs typeface="Cabin Medium"/>
              <a:sym typeface="Cabin Medium"/>
            </a:endParaRPr>
          </a:p>
        </p:txBody>
      </p:sp>
      <p:cxnSp>
        <p:nvCxnSpPr>
          <p:cNvPr id="114" name="Google Shape;114;p15"/>
          <p:cNvCxnSpPr>
            <a:stCxn id="111" idx="3"/>
            <a:endCxn id="112" idx="0"/>
          </p:cNvCxnSpPr>
          <p:nvPr/>
        </p:nvCxnSpPr>
        <p:spPr>
          <a:xfrm rot="-5400000">
            <a:off x="4576275" y="733175"/>
            <a:ext cx="324900" cy="2179800"/>
          </a:xfrm>
          <a:prstGeom prst="bentConnector3">
            <a:avLst>
              <a:gd fmla="val 173276" name="adj1"/>
            </a:avLst>
          </a:prstGeom>
          <a:noFill/>
          <a:ln cap="flat" cmpd="sng" w="9525">
            <a:solidFill>
              <a:srgbClr val="A183A1"/>
            </a:solidFill>
            <a:prstDash val="solid"/>
            <a:round/>
            <a:headEnd len="med" w="med" type="none"/>
            <a:tailEnd len="med" w="med" type="triangle"/>
          </a:ln>
        </p:spPr>
      </p:cxnSp>
      <p:cxnSp>
        <p:nvCxnSpPr>
          <p:cNvPr id="115" name="Google Shape;115;p15"/>
          <p:cNvCxnSpPr>
            <a:stCxn id="111" idx="1"/>
            <a:endCxn id="113" idx="2"/>
          </p:cNvCxnSpPr>
          <p:nvPr/>
        </p:nvCxnSpPr>
        <p:spPr>
          <a:xfrm rot="5400000">
            <a:off x="2587125" y="2016125"/>
            <a:ext cx="111900" cy="2011500"/>
          </a:xfrm>
          <a:prstGeom prst="bentConnector3">
            <a:avLst>
              <a:gd fmla="val 312913" name="adj1"/>
            </a:avLst>
          </a:prstGeom>
          <a:noFill/>
          <a:ln cap="flat" cmpd="sng" w="9525">
            <a:solidFill>
              <a:srgbClr val="A183A1"/>
            </a:solidFill>
            <a:prstDash val="solid"/>
            <a:round/>
            <a:headEnd len="med" w="med" type="none"/>
            <a:tailEnd len="med" w="med" type="triangle"/>
          </a:ln>
        </p:spPr>
      </p:cxnSp>
      <p:sp>
        <p:nvSpPr>
          <p:cNvPr id="116" name="Google Shape;116;p15"/>
          <p:cNvSpPr txBox="1"/>
          <p:nvPr/>
        </p:nvSpPr>
        <p:spPr>
          <a:xfrm>
            <a:off x="299100" y="5131563"/>
            <a:ext cx="75894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Diagnosis, treatment &amp; prevention of Chlamydia </a:t>
            </a:r>
            <a:endParaRPr b="1" baseline="30000"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117" name="Google Shape;117;p15"/>
          <p:cNvSpPr/>
          <p:nvPr/>
        </p:nvSpPr>
        <p:spPr>
          <a:xfrm flipH="1" rot="10800000">
            <a:off x="7125" y="9712850"/>
            <a:ext cx="7589400" cy="9858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500">
              <a:solidFill>
                <a:srgbClr val="FFFFFF"/>
              </a:solidFill>
              <a:latin typeface="Cabin"/>
              <a:ea typeface="Cabin"/>
              <a:cs typeface="Cabin"/>
              <a:sym typeface="Cabin"/>
            </a:endParaRPr>
          </a:p>
        </p:txBody>
      </p:sp>
      <p:sp>
        <p:nvSpPr>
          <p:cNvPr id="118" name="Google Shape;118;p15"/>
          <p:cNvSpPr txBox="1"/>
          <p:nvPr/>
        </p:nvSpPr>
        <p:spPr>
          <a:xfrm>
            <a:off x="7125" y="9712850"/>
            <a:ext cx="7589400" cy="7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38761D"/>
                </a:solidFill>
                <a:latin typeface="Cabin"/>
                <a:ea typeface="Cabin"/>
                <a:cs typeface="Cabin"/>
                <a:sym typeface="Cabin"/>
              </a:rPr>
              <a:t>1- But they still can transmit the disease.</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2- </a:t>
            </a:r>
            <a:r>
              <a:rPr lang="en-GB" sz="800">
                <a:solidFill>
                  <a:srgbClr val="B7B7B7"/>
                </a:solidFill>
                <a:latin typeface="Cabin"/>
                <a:ea typeface="Cabin"/>
                <a:cs typeface="Cabin"/>
                <a:sym typeface="Cabin"/>
              </a:rPr>
              <a:t>bacteria may spill into peritoneal cavity (peritonitis) → may infect liver capsule (Fitz-Hugh-Curtis syndrome) and cause RUQ pain.</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3- Neonatal infection occurs as child passes through birth canal of infected mother → pneumonia, conjunctivitis</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4- sexually transmitted </a:t>
            </a:r>
            <a:r>
              <a:rPr lang="en-GB" sz="800">
                <a:solidFill>
                  <a:srgbClr val="B7B7B7"/>
                </a:solidFill>
                <a:latin typeface="Cabin"/>
                <a:ea typeface="Cabin"/>
                <a:cs typeface="Cabin"/>
                <a:sym typeface="Cabin"/>
              </a:rPr>
              <a:t>→ painless ulceration at site of infection → ulcers heal spontaneously but bacteria spread to regional lymph nodes → lymphadenopathy (buboes) weeks later → buboes fuse, soften, and suppurate → creates multiple draining sinuses → may lead to proctitis, rectal stricture</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5- In practice u</a:t>
            </a:r>
            <a:r>
              <a:rPr lang="en-GB" sz="800">
                <a:solidFill>
                  <a:srgbClr val="38761D"/>
                </a:solidFill>
                <a:latin typeface="Cabin"/>
                <a:ea typeface="Cabin"/>
                <a:cs typeface="Cabin"/>
                <a:sym typeface="Cabin"/>
              </a:rPr>
              <a:t>sually If we suspect that the patient has Chlamydia or Gonorrhea or both  we give Azithromycin and ceftriaxone together.</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6-In young healthy individual dysuria is sometimes mistaken for cystitis. </a:t>
            </a:r>
            <a:endParaRPr sz="800">
              <a:solidFill>
                <a:srgbClr val="38761D"/>
              </a:solidFill>
              <a:latin typeface="Cabin"/>
              <a:ea typeface="Cabin"/>
              <a:cs typeface="Cabin"/>
              <a:sym typeface="Cabin"/>
            </a:endParaRPr>
          </a:p>
        </p:txBody>
      </p:sp>
      <p:pic>
        <p:nvPicPr>
          <p:cNvPr id="119" name="Google Shape;119;p15"/>
          <p:cNvPicPr preferRelativeResize="0"/>
          <p:nvPr/>
        </p:nvPicPr>
        <p:blipFill>
          <a:blip r:embed="rId3">
            <a:alphaModFix/>
          </a:blip>
          <a:stretch>
            <a:fillRect/>
          </a:stretch>
        </p:blipFill>
        <p:spPr>
          <a:xfrm>
            <a:off x="3324112" y="2070825"/>
            <a:ext cx="737725" cy="737725"/>
          </a:xfrm>
          <a:prstGeom prst="rect">
            <a:avLst/>
          </a:prstGeom>
          <a:noFill/>
          <a:ln>
            <a:noFill/>
          </a:ln>
        </p:spPr>
      </p:pic>
      <p:graphicFrame>
        <p:nvGraphicFramePr>
          <p:cNvPr id="120" name="Google Shape;120;p15"/>
          <p:cNvGraphicFramePr/>
          <p:nvPr/>
        </p:nvGraphicFramePr>
        <p:xfrm>
          <a:off x="334788" y="5647288"/>
          <a:ext cx="3000000" cy="3000000"/>
        </p:xfrm>
        <a:graphic>
          <a:graphicData uri="http://schemas.openxmlformats.org/drawingml/2006/table">
            <a:tbl>
              <a:tblPr>
                <a:noFill/>
                <a:tableStyleId>{44E11E47-295B-42BA-86BE-BB61EB6F8276}</a:tableStyleId>
              </a:tblPr>
              <a:tblGrid>
                <a:gridCol w="3467025"/>
                <a:gridCol w="3467025"/>
              </a:tblGrid>
              <a:tr h="175725">
                <a:tc gridSpan="2">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Diagnosis</a:t>
                      </a:r>
                      <a:endParaRPr b="1" sz="1800">
                        <a:solidFill>
                          <a:srgbClr val="FFFFF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r>
              <a:tr h="381000">
                <a:tc>
                  <a:txBody>
                    <a:bodyPr/>
                    <a:lstStyle/>
                    <a:p>
                      <a:pPr indent="0" lvl="0" marL="0" rtl="0" algn="ctr">
                        <a:spcBef>
                          <a:spcPts val="0"/>
                        </a:spcBef>
                        <a:spcAft>
                          <a:spcPts val="0"/>
                        </a:spcAft>
                        <a:buNone/>
                      </a:pPr>
                      <a:r>
                        <a:rPr b="1" lang="en-GB" sz="1300">
                          <a:solidFill>
                            <a:srgbClr val="CC0000"/>
                          </a:solidFill>
                          <a:latin typeface="Cabin"/>
                          <a:ea typeface="Cabin"/>
                          <a:cs typeface="Cabin"/>
                          <a:sym typeface="Cabin"/>
                        </a:rPr>
                        <a:t>Polymerase chain reaction (PCR)</a:t>
                      </a:r>
                      <a:endParaRPr b="1" sz="1300">
                        <a:solidFill>
                          <a:srgbClr val="CC0000"/>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4D2E4"/>
                    </a:solidFill>
                  </a:tcPr>
                </a:tc>
                <a:tc>
                  <a:txBody>
                    <a:bodyPr/>
                    <a:lstStyle/>
                    <a:p>
                      <a:pPr indent="0" lvl="0" marL="0" rtl="0" algn="ctr">
                        <a:spcBef>
                          <a:spcPts val="0"/>
                        </a:spcBef>
                        <a:spcAft>
                          <a:spcPts val="0"/>
                        </a:spcAft>
                        <a:buNone/>
                      </a:pPr>
                      <a:r>
                        <a:rPr b="1" lang="en-GB" sz="1300">
                          <a:latin typeface="Cabin"/>
                          <a:ea typeface="Cabin"/>
                          <a:cs typeface="Cabin"/>
                          <a:sym typeface="Cabin"/>
                        </a:rPr>
                        <a:t>Isolation on tissue culture (McCoy cell line)</a:t>
                      </a:r>
                      <a:endParaRPr b="1" sz="13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4D2E4"/>
                    </a:solidFill>
                  </a:tcPr>
                </a:tc>
              </a:tr>
              <a:tr h="388925">
                <a:tc>
                  <a:txBody>
                    <a:bodyPr/>
                    <a:lstStyle/>
                    <a:p>
                      <a:pPr indent="0" lvl="0" marL="0" rtl="0" algn="l">
                        <a:spcBef>
                          <a:spcPts val="0"/>
                        </a:spcBef>
                        <a:spcAft>
                          <a:spcPts val="0"/>
                        </a:spcAft>
                        <a:buNone/>
                      </a:pPr>
                      <a:r>
                        <a:rPr lang="en-GB" sz="1200">
                          <a:latin typeface="Cabin Medium"/>
                          <a:ea typeface="Cabin Medium"/>
                          <a:cs typeface="Cabin Medium"/>
                          <a:sym typeface="Cabin Medium"/>
                        </a:rPr>
                        <a:t>-</a:t>
                      </a:r>
                      <a:r>
                        <a:rPr lang="en-GB" sz="1200">
                          <a:latin typeface="Cabin Medium"/>
                          <a:ea typeface="Cabin Medium"/>
                          <a:cs typeface="Cabin Medium"/>
                          <a:sym typeface="Cabin Medium"/>
                        </a:rPr>
                        <a:t>the </a:t>
                      </a:r>
                      <a:r>
                        <a:rPr b="1" lang="en-GB" sz="1200">
                          <a:solidFill>
                            <a:srgbClr val="CC0000"/>
                          </a:solidFill>
                          <a:latin typeface="Cabin"/>
                          <a:ea typeface="Cabin"/>
                          <a:cs typeface="Cabin"/>
                          <a:sym typeface="Cabin"/>
                        </a:rPr>
                        <a:t>most sensitive</a:t>
                      </a:r>
                      <a:r>
                        <a:rPr lang="en-GB" sz="1200">
                          <a:latin typeface="Cabin Medium"/>
                          <a:ea typeface="Cabin Medium"/>
                          <a:cs typeface="Cabin Medium"/>
                          <a:sym typeface="Cabin Medium"/>
                        </a:rPr>
                        <a:t> methods of diagnosis. Performed on </a:t>
                      </a:r>
                      <a:r>
                        <a:rPr b="1" lang="en-GB" sz="1200">
                          <a:latin typeface="Cabin"/>
                          <a:ea typeface="Cabin"/>
                          <a:cs typeface="Cabin"/>
                          <a:sym typeface="Cabin"/>
                        </a:rPr>
                        <a:t>vaginal</a:t>
                      </a:r>
                      <a:r>
                        <a:rPr lang="en-GB" sz="1200">
                          <a:latin typeface="Cabin Medium"/>
                          <a:ea typeface="Cabin Medium"/>
                          <a:cs typeface="Cabin Medium"/>
                          <a:sym typeface="Cabin Medium"/>
                        </a:rPr>
                        <a:t>, </a:t>
                      </a:r>
                      <a:r>
                        <a:rPr b="1" lang="en-GB" sz="1200">
                          <a:latin typeface="Cabin"/>
                          <a:ea typeface="Cabin"/>
                          <a:cs typeface="Cabin"/>
                          <a:sym typeface="Cabin"/>
                        </a:rPr>
                        <a:t>cervical</a:t>
                      </a:r>
                      <a:r>
                        <a:rPr lang="en-GB" sz="1200">
                          <a:latin typeface="Cabin Medium"/>
                          <a:ea typeface="Cabin Medium"/>
                          <a:cs typeface="Cabin Medium"/>
                          <a:sym typeface="Cabin Medium"/>
                        </a:rPr>
                        <a:t>, </a:t>
                      </a:r>
                      <a:r>
                        <a:rPr b="1" lang="en-GB" sz="1200">
                          <a:latin typeface="Cabin"/>
                          <a:ea typeface="Cabin"/>
                          <a:cs typeface="Cabin"/>
                          <a:sym typeface="Cabin"/>
                        </a:rPr>
                        <a:t>urethral</a:t>
                      </a:r>
                      <a:r>
                        <a:rPr lang="en-GB" sz="1200">
                          <a:latin typeface="Cabin Medium"/>
                          <a:ea typeface="Cabin Medium"/>
                          <a:cs typeface="Cabin Medium"/>
                          <a:sym typeface="Cabin Medium"/>
                        </a:rPr>
                        <a:t> swabs, or urine . </a:t>
                      </a:r>
                      <a:endParaRPr sz="1200">
                        <a:latin typeface="Cabin Medium"/>
                        <a:ea typeface="Cabin Medium"/>
                        <a:cs typeface="Cabin Medium"/>
                        <a:sym typeface="Cabin Medium"/>
                      </a:endParaRPr>
                    </a:p>
                    <a:p>
                      <a:pPr indent="0" lvl="0" marL="0" rtl="0" algn="l">
                        <a:spcBef>
                          <a:spcPts val="0"/>
                        </a:spcBef>
                        <a:spcAft>
                          <a:spcPts val="0"/>
                        </a:spcAft>
                        <a:buNone/>
                      </a:pPr>
                      <a:r>
                        <a:rPr b="1" lang="en-GB" sz="1200">
                          <a:solidFill>
                            <a:srgbClr val="CC0000"/>
                          </a:solidFill>
                          <a:latin typeface="Cabin"/>
                          <a:ea typeface="Cabin"/>
                          <a:cs typeface="Cabin"/>
                          <a:sym typeface="Cabin"/>
                        </a:rPr>
                        <a:t>-</a:t>
                      </a:r>
                      <a:r>
                        <a:rPr b="1" lang="en-GB" sz="1200">
                          <a:solidFill>
                            <a:srgbClr val="CC0000"/>
                          </a:solidFill>
                          <a:latin typeface="Cabin"/>
                          <a:ea typeface="Cabin"/>
                          <a:cs typeface="Cabin"/>
                          <a:sym typeface="Cabin"/>
                        </a:rPr>
                        <a:t>Gold standard</a:t>
                      </a:r>
                      <a:endParaRPr b="1" sz="1200">
                        <a:solidFill>
                          <a:srgbClr val="CC0000"/>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Medium"/>
                          <a:ea typeface="Cabin Medium"/>
                          <a:cs typeface="Cabin Medium"/>
                          <a:sym typeface="Cabin Medium"/>
                        </a:rPr>
                        <a:t>-</a:t>
                      </a:r>
                      <a:r>
                        <a:rPr lang="en-GB" sz="1200">
                          <a:latin typeface="Cabin Medium"/>
                          <a:ea typeface="Cabin Medium"/>
                          <a:cs typeface="Cabin Medium"/>
                          <a:sym typeface="Cabin Medium"/>
                        </a:rPr>
                        <a:t>C.trachomatis inclusions can be seen by iodine or Giemsa stained smear. </a:t>
                      </a:r>
                      <a:endParaRPr sz="1200">
                        <a:latin typeface="Cabin Medium"/>
                        <a:ea typeface="Cabin Medium"/>
                        <a:cs typeface="Cabin Medium"/>
                        <a:sym typeface="Cabin Medium"/>
                      </a:endParaRPr>
                    </a:p>
                    <a:p>
                      <a:pPr indent="0" lvl="0" marL="0" rtl="0" algn="l">
                        <a:spcBef>
                          <a:spcPts val="0"/>
                        </a:spcBef>
                        <a:spcAft>
                          <a:spcPts val="0"/>
                        </a:spcAft>
                        <a:buNone/>
                      </a:pPr>
                      <a:r>
                        <a:t/>
                      </a:r>
                      <a:endParaRPr sz="500">
                        <a:latin typeface="Cabin Medium"/>
                        <a:ea typeface="Cabin Medium"/>
                        <a:cs typeface="Cabin Medium"/>
                        <a:sym typeface="Cabin Medium"/>
                      </a:endParaRPr>
                    </a:p>
                    <a:p>
                      <a:pPr indent="0" lvl="0" marL="0" rtl="0" algn="l">
                        <a:spcBef>
                          <a:spcPts val="0"/>
                        </a:spcBef>
                        <a:spcAft>
                          <a:spcPts val="0"/>
                        </a:spcAft>
                        <a:buNone/>
                      </a:pPr>
                      <a:r>
                        <a:rPr lang="en-GB" sz="1200">
                          <a:latin typeface="Cabin Medium"/>
                          <a:ea typeface="Cabin Medium"/>
                          <a:cs typeface="Cabin Medium"/>
                          <a:sym typeface="Cabin Medium"/>
                        </a:rPr>
                        <a:t>-Rarely done</a:t>
                      </a:r>
                      <a:endParaRPr sz="1200">
                        <a:latin typeface="Cabin SemiBold"/>
                        <a:ea typeface="Cabin SemiBold"/>
                        <a:cs typeface="Cabin SemiBold"/>
                        <a:sym typeface="Cabin SemiBold"/>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381000">
                <a:tc gridSpan="2">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Treatment </a:t>
                      </a:r>
                      <a:endParaRPr>
                        <a:latin typeface="Cabin SemiBold"/>
                        <a:ea typeface="Cabin SemiBold"/>
                        <a:cs typeface="Cabin SemiBold"/>
                        <a:sym typeface="Cabin SemiBold"/>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r>
            </a:tbl>
          </a:graphicData>
        </a:graphic>
      </p:graphicFrame>
      <p:graphicFrame>
        <p:nvGraphicFramePr>
          <p:cNvPr id="121" name="Google Shape;121;p15"/>
          <p:cNvGraphicFramePr/>
          <p:nvPr/>
        </p:nvGraphicFramePr>
        <p:xfrm>
          <a:off x="334788" y="7777373"/>
          <a:ext cx="3000000" cy="3000000"/>
        </p:xfrm>
        <a:graphic>
          <a:graphicData uri="http://schemas.openxmlformats.org/drawingml/2006/table">
            <a:tbl>
              <a:tblPr>
                <a:noFill/>
                <a:tableStyleId>{44E11E47-295B-42BA-86BE-BB61EB6F8276}</a:tableStyleId>
              </a:tblPr>
              <a:tblGrid>
                <a:gridCol w="2523900"/>
                <a:gridCol w="2544075"/>
                <a:gridCol w="1866075"/>
              </a:tblGrid>
              <a:tr h="396200">
                <a:tc>
                  <a:txBody>
                    <a:bodyPr/>
                    <a:lstStyle/>
                    <a:p>
                      <a:pPr indent="0" lvl="0" marL="0" rtl="0" algn="ctr">
                        <a:spcBef>
                          <a:spcPts val="0"/>
                        </a:spcBef>
                        <a:spcAft>
                          <a:spcPts val="0"/>
                        </a:spcAft>
                        <a:buClr>
                          <a:schemeClr val="dk1"/>
                        </a:buClr>
                        <a:buSzPts val="1100"/>
                        <a:buFont typeface="Arial"/>
                        <a:buNone/>
                      </a:pPr>
                      <a:r>
                        <a:rPr b="1" lang="en-GB" sz="1300">
                          <a:solidFill>
                            <a:srgbClr val="CC0000"/>
                          </a:solidFill>
                          <a:latin typeface="Cabin"/>
                          <a:ea typeface="Cabin"/>
                          <a:cs typeface="Cabin"/>
                          <a:sym typeface="Cabin"/>
                        </a:rPr>
                        <a:t>Azithromycin</a:t>
                      </a:r>
                      <a:endParaRPr b="1" sz="1300" u="sng">
                        <a:solidFill>
                          <a:srgbClr val="CC0000"/>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4D2E4"/>
                    </a:solidFill>
                  </a:tcPr>
                </a:tc>
                <a:tc>
                  <a:txBody>
                    <a:bodyPr/>
                    <a:lstStyle/>
                    <a:p>
                      <a:pPr indent="0" lvl="0" marL="0" rtl="0" algn="ctr">
                        <a:spcBef>
                          <a:spcPts val="0"/>
                        </a:spcBef>
                        <a:spcAft>
                          <a:spcPts val="0"/>
                        </a:spcAft>
                        <a:buNone/>
                      </a:pPr>
                      <a:r>
                        <a:rPr b="1" lang="en-GB" sz="1300">
                          <a:solidFill>
                            <a:srgbClr val="CC0000"/>
                          </a:solidFill>
                          <a:latin typeface="Cabin"/>
                          <a:ea typeface="Cabin"/>
                          <a:cs typeface="Cabin"/>
                          <a:sym typeface="Cabin"/>
                        </a:rPr>
                        <a:t>Azithromycin or Erythromycin</a:t>
                      </a:r>
                      <a:endParaRPr sz="13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4D2E4"/>
                    </a:solidFill>
                  </a:tcPr>
                </a:tc>
                <a:tc>
                  <a:txBody>
                    <a:bodyPr/>
                    <a:lstStyle/>
                    <a:p>
                      <a:pPr indent="0" lvl="0" marL="0" rtl="0" algn="ctr">
                        <a:spcBef>
                          <a:spcPts val="0"/>
                        </a:spcBef>
                        <a:spcAft>
                          <a:spcPts val="0"/>
                        </a:spcAft>
                        <a:buClr>
                          <a:schemeClr val="dk1"/>
                        </a:buClr>
                        <a:buSzPts val="1100"/>
                        <a:buFont typeface="Arial"/>
                        <a:buNone/>
                      </a:pPr>
                      <a:r>
                        <a:rPr b="1" lang="en-GB" sz="1300">
                          <a:solidFill>
                            <a:srgbClr val="CC0000"/>
                          </a:solidFill>
                          <a:latin typeface="Cabin"/>
                          <a:ea typeface="Cabin"/>
                          <a:cs typeface="Cabin"/>
                          <a:sym typeface="Cabin"/>
                        </a:rPr>
                        <a:t>Doxycycline</a:t>
                      </a:r>
                      <a:endParaRPr sz="13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4D2E4"/>
                    </a:solidFill>
                  </a:tcPr>
                </a:tc>
              </a:tr>
              <a:tr h="396200">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Medium"/>
                          <a:ea typeface="Cabin Medium"/>
                          <a:cs typeface="Cabin Medium"/>
                          <a:sym typeface="Cabin Medium"/>
                        </a:rPr>
                        <a:t>Single dose for non- LGV infection</a:t>
                      </a:r>
                      <a:r>
                        <a:rPr baseline="30000" lang="en-GB" sz="1200">
                          <a:solidFill>
                            <a:schemeClr val="dk1"/>
                          </a:solidFill>
                          <a:latin typeface="Cabin Medium"/>
                          <a:ea typeface="Cabin Medium"/>
                          <a:cs typeface="Cabin Medium"/>
                          <a:sym typeface="Cabin Medium"/>
                        </a:rPr>
                        <a:t>5</a:t>
                      </a:r>
                      <a:endParaRPr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Medium"/>
                          <a:ea typeface="Cabin Medium"/>
                          <a:cs typeface="Cabin Medium"/>
                          <a:sym typeface="Cabin Medium"/>
                        </a:rPr>
                        <a:t>For pregnant women</a:t>
                      </a:r>
                      <a:endParaRPr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Medium"/>
                          <a:ea typeface="Cabin Medium"/>
                          <a:cs typeface="Cabin Medium"/>
                          <a:sym typeface="Cabin Medium"/>
                        </a:rPr>
                        <a:t>For LGV,</a:t>
                      </a:r>
                      <a:r>
                        <a:rPr lang="en-GB" sz="1200">
                          <a:solidFill>
                            <a:srgbClr val="38761D"/>
                          </a:solidFill>
                          <a:latin typeface="Cabin Medium"/>
                          <a:ea typeface="Cabin Medium"/>
                          <a:cs typeface="Cabin Medium"/>
                          <a:sym typeface="Cabin Medium"/>
                        </a:rPr>
                        <a:t> given for 7 days</a:t>
                      </a:r>
                      <a:endParaRPr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FFFFFF"/>
                    </a:solidFill>
                  </a:tcPr>
                </a:tc>
              </a:tr>
            </a:tbl>
          </a:graphicData>
        </a:graphic>
      </p:graphicFrame>
      <p:graphicFrame>
        <p:nvGraphicFramePr>
          <p:cNvPr id="122" name="Google Shape;122;p15"/>
          <p:cNvGraphicFramePr/>
          <p:nvPr/>
        </p:nvGraphicFramePr>
        <p:xfrm>
          <a:off x="334800" y="8513563"/>
          <a:ext cx="3000000" cy="3000000"/>
        </p:xfrm>
        <a:graphic>
          <a:graphicData uri="http://schemas.openxmlformats.org/drawingml/2006/table">
            <a:tbl>
              <a:tblPr>
                <a:noFill/>
                <a:tableStyleId>{44E11E47-295B-42BA-86BE-BB61EB6F8276}</a:tableStyleId>
              </a:tblPr>
              <a:tblGrid>
                <a:gridCol w="6934050"/>
              </a:tblGrid>
              <a:tr h="431375">
                <a:tc>
                  <a:txBody>
                    <a:bodyPr/>
                    <a:lstStyle/>
                    <a:p>
                      <a:pPr indent="0" lvl="0" marL="0" rtl="0" algn="ctr">
                        <a:spcBef>
                          <a:spcPts val="0"/>
                        </a:spcBef>
                        <a:spcAft>
                          <a:spcPts val="0"/>
                        </a:spcAft>
                        <a:buClr>
                          <a:schemeClr val="dk1"/>
                        </a:buClr>
                        <a:buSzPts val="1100"/>
                        <a:buFont typeface="Arial"/>
                        <a:buNone/>
                      </a:pPr>
                      <a:r>
                        <a:rPr b="1" lang="en-GB" sz="1800">
                          <a:solidFill>
                            <a:schemeClr val="lt1"/>
                          </a:solidFill>
                          <a:latin typeface="Cabin"/>
                          <a:ea typeface="Cabin"/>
                          <a:cs typeface="Cabin"/>
                          <a:sym typeface="Cabin"/>
                        </a:rPr>
                        <a:t>Prevention</a:t>
                      </a:r>
                      <a:endParaRPr b="1" sz="1800">
                        <a:solidFill>
                          <a:srgbClr val="FFFFF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r>
              <a:tr h="547725">
                <a:tc>
                  <a:txBody>
                    <a:bodyPr/>
                    <a:lstStyle/>
                    <a:p>
                      <a:pPr indent="0" lvl="0" marL="0" rtl="0" algn="l">
                        <a:spcBef>
                          <a:spcPts val="0"/>
                        </a:spcBef>
                        <a:spcAft>
                          <a:spcPts val="0"/>
                        </a:spcAft>
                        <a:buNone/>
                      </a:pPr>
                      <a:r>
                        <a:rPr lang="en-GB" sz="1200">
                          <a:solidFill>
                            <a:schemeClr val="dk1"/>
                          </a:solidFill>
                          <a:latin typeface="Cabin Medium"/>
                          <a:ea typeface="Cabin Medium"/>
                          <a:cs typeface="Cabin Medium"/>
                          <a:sym typeface="Cabin Medium"/>
                        </a:rPr>
                        <a:t>Prevention </a:t>
                      </a:r>
                      <a:r>
                        <a:rPr lang="en-GB" sz="1200">
                          <a:solidFill>
                            <a:schemeClr val="dk1"/>
                          </a:solidFill>
                          <a:latin typeface="Cabin Medium"/>
                          <a:ea typeface="Cabin Medium"/>
                          <a:cs typeface="Cabin Medium"/>
                          <a:sym typeface="Cabin Medium"/>
                        </a:rPr>
                        <a:t>and control through early detection of asymptomatic cases, screening women under 25 years to reduce transmission to the sexual partner.</a:t>
                      </a:r>
                      <a:endParaRPr b="1"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sp>
        <p:nvSpPr>
          <p:cNvPr id="123" name="Google Shape;123;p15"/>
          <p:cNvSpPr/>
          <p:nvPr/>
        </p:nvSpPr>
        <p:spPr>
          <a:xfrm>
            <a:off x="635995" y="6242912"/>
            <a:ext cx="202500" cy="171900"/>
          </a:xfrm>
          <a:prstGeom prst="star5">
            <a:avLst>
              <a:gd fmla="val 26196"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6"/>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29" name="Google Shape;129;p16"/>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30" name="Google Shape;130;p16"/>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3</a:t>
            </a:r>
            <a:endParaRPr b="1" sz="1800">
              <a:solidFill>
                <a:srgbClr val="FFFFFF"/>
              </a:solidFill>
              <a:latin typeface="Cabin"/>
              <a:ea typeface="Cabin"/>
              <a:cs typeface="Cabin"/>
              <a:sym typeface="Cabin"/>
            </a:endParaRPr>
          </a:p>
        </p:txBody>
      </p:sp>
      <p:cxnSp>
        <p:nvCxnSpPr>
          <p:cNvPr id="131" name="Google Shape;131;p16"/>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132" name="Google Shape;132;p16"/>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Gonorrhea</a:t>
            </a:r>
            <a:endParaRPr b="1" sz="3000">
              <a:solidFill>
                <a:srgbClr val="4F2F4F"/>
              </a:solidFill>
              <a:latin typeface="Cabin"/>
              <a:ea typeface="Cabin"/>
              <a:cs typeface="Cabin"/>
              <a:sym typeface="Cabin"/>
            </a:endParaRPr>
          </a:p>
        </p:txBody>
      </p:sp>
      <p:sp>
        <p:nvSpPr>
          <p:cNvPr id="133" name="Google Shape;133;p16"/>
          <p:cNvSpPr txBox="1"/>
          <p:nvPr/>
        </p:nvSpPr>
        <p:spPr>
          <a:xfrm>
            <a:off x="299100" y="6437450"/>
            <a:ext cx="57360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Pelvic inflammatory disease (PID)</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134" name="Google Shape;134;p16"/>
          <p:cNvSpPr txBox="1"/>
          <p:nvPr/>
        </p:nvSpPr>
        <p:spPr>
          <a:xfrm>
            <a:off x="299100" y="8113850"/>
            <a:ext cx="57360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Disseminated Gonococcal Infection (DGI)</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135" name="Google Shape;135;p16"/>
          <p:cNvSpPr txBox="1"/>
          <p:nvPr/>
        </p:nvSpPr>
        <p:spPr>
          <a:xfrm>
            <a:off x="318150" y="6801925"/>
            <a:ext cx="6991200" cy="9831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abin"/>
              <a:buChar char="○"/>
            </a:pPr>
            <a:r>
              <a:rPr lang="en-GB" sz="1300">
                <a:solidFill>
                  <a:schemeClr val="dk1"/>
                </a:solidFill>
                <a:latin typeface="Cabin Medium"/>
                <a:ea typeface="Cabin Medium"/>
                <a:cs typeface="Cabin Medium"/>
                <a:sym typeface="Cabin Medium"/>
              </a:rPr>
              <a:t>PID occurs in 10-20% of cases, include fever, lower abdominal pain, adnexal tenderness, leukocytosis with or without signs of local infection.</a:t>
            </a:r>
            <a:endParaRPr sz="1300">
              <a:solidFill>
                <a:schemeClr val="dk1"/>
              </a:solidFill>
              <a:latin typeface="Cabin Medium"/>
              <a:ea typeface="Cabin Medium"/>
              <a:cs typeface="Cabin Medium"/>
              <a:sym typeface="Cabin Medium"/>
            </a:endParaRPr>
          </a:p>
          <a:p>
            <a:pPr indent="-311150" lvl="0" marL="457200" rtl="0" algn="l">
              <a:spcBef>
                <a:spcPts val="0"/>
              </a:spcBef>
              <a:spcAft>
                <a:spcPts val="0"/>
              </a:spcAft>
              <a:buSzPts val="1300"/>
              <a:buFont typeface="Cabin"/>
              <a:buChar char="○"/>
            </a:pPr>
            <a:r>
              <a:rPr lang="en-GB" sz="1300">
                <a:solidFill>
                  <a:schemeClr val="dk1"/>
                </a:solidFill>
                <a:latin typeface="Cabin Medium"/>
                <a:ea typeface="Cabin Medium"/>
                <a:cs typeface="Cabin Medium"/>
                <a:sym typeface="Cabin Medium"/>
              </a:rPr>
              <a:t>Salpingitis and pelvic peritonitis cause scarring and infertility.</a:t>
            </a:r>
            <a:endParaRPr sz="1300">
              <a:solidFill>
                <a:schemeClr val="dk1"/>
              </a:solidFill>
              <a:latin typeface="Cabin Medium"/>
              <a:ea typeface="Cabin Medium"/>
              <a:cs typeface="Cabin Medium"/>
              <a:sym typeface="Cabin Medium"/>
            </a:endParaRPr>
          </a:p>
          <a:p>
            <a:pPr indent="-311150" lvl="0" marL="457200" rtl="0" algn="l">
              <a:spcBef>
                <a:spcPts val="0"/>
              </a:spcBef>
              <a:spcAft>
                <a:spcPts val="0"/>
              </a:spcAft>
              <a:buSzPts val="1300"/>
              <a:buFont typeface="Cabin"/>
              <a:buChar char="○"/>
            </a:pPr>
            <a:r>
              <a:rPr lang="en-GB" sz="1300">
                <a:solidFill>
                  <a:schemeClr val="dk1"/>
                </a:solidFill>
                <a:latin typeface="Cabin Medium"/>
                <a:ea typeface="Cabin Medium"/>
                <a:cs typeface="Cabin Medium"/>
                <a:sym typeface="Cabin Medium"/>
              </a:rPr>
              <a:t>Disseminated </a:t>
            </a:r>
            <a:r>
              <a:rPr lang="en-GB" sz="1300">
                <a:solidFill>
                  <a:schemeClr val="dk1"/>
                </a:solidFill>
                <a:latin typeface="Cabin Medium"/>
                <a:ea typeface="Cabin Medium"/>
                <a:cs typeface="Cabin Medium"/>
                <a:sym typeface="Cabin Medium"/>
              </a:rPr>
              <a:t>Gonococcal</a:t>
            </a:r>
            <a:r>
              <a:rPr lang="en-GB" sz="1300">
                <a:solidFill>
                  <a:schemeClr val="dk1"/>
                </a:solidFill>
                <a:latin typeface="Cabin Medium"/>
                <a:ea typeface="Cabin Medium"/>
                <a:cs typeface="Cabin Medium"/>
                <a:sym typeface="Cabin Medium"/>
              </a:rPr>
              <a:t> Infection (DGI) due to spread to the bloodstream.</a:t>
            </a:r>
            <a:endParaRPr sz="1300">
              <a:latin typeface="Cabin"/>
              <a:ea typeface="Cabin"/>
              <a:cs typeface="Cabin"/>
              <a:sym typeface="Cabin"/>
            </a:endParaRPr>
          </a:p>
        </p:txBody>
      </p:sp>
      <p:sp>
        <p:nvSpPr>
          <p:cNvPr id="136" name="Google Shape;136;p16"/>
          <p:cNvSpPr txBox="1"/>
          <p:nvPr/>
        </p:nvSpPr>
        <p:spPr>
          <a:xfrm>
            <a:off x="318150" y="8478325"/>
            <a:ext cx="6991200" cy="980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abin"/>
              <a:buChar char="○"/>
            </a:pPr>
            <a:r>
              <a:rPr lang="en-GB" sz="1300">
                <a:solidFill>
                  <a:schemeClr val="dk1"/>
                </a:solidFill>
                <a:latin typeface="Cabin Medium"/>
                <a:ea typeface="Cabin Medium"/>
                <a:cs typeface="Cabin Medium"/>
                <a:sym typeface="Cabin Medium"/>
              </a:rPr>
              <a:t>Due to spread of the bacteria to the bloodstream.</a:t>
            </a:r>
            <a:endParaRPr sz="1300">
              <a:solidFill>
                <a:schemeClr val="dk1"/>
              </a:solidFill>
              <a:latin typeface="Cabin Medium"/>
              <a:ea typeface="Cabin Medium"/>
              <a:cs typeface="Cabin Medium"/>
              <a:sym typeface="Cabin Medium"/>
            </a:endParaRPr>
          </a:p>
          <a:p>
            <a:pPr indent="-311150" lvl="0" marL="457200" rtl="0" algn="l">
              <a:spcBef>
                <a:spcPts val="0"/>
              </a:spcBef>
              <a:spcAft>
                <a:spcPts val="0"/>
              </a:spcAft>
              <a:buClr>
                <a:srgbClr val="CC0000"/>
              </a:buClr>
              <a:buSzPts val="1300"/>
              <a:buFont typeface="Cabin"/>
              <a:buChar char="★"/>
            </a:pPr>
            <a:r>
              <a:rPr lang="en-GB" sz="1300">
                <a:solidFill>
                  <a:schemeClr val="dk1"/>
                </a:solidFill>
                <a:latin typeface="Cabin Medium"/>
                <a:ea typeface="Cabin Medium"/>
                <a:cs typeface="Cabin Medium"/>
                <a:sym typeface="Cabin Medium"/>
              </a:rPr>
              <a:t>Clinically : Fever, migratory arthralgia and </a:t>
            </a:r>
            <a:r>
              <a:rPr lang="en-GB" sz="1300">
                <a:latin typeface="Cabin Medium"/>
                <a:ea typeface="Cabin Medium"/>
                <a:cs typeface="Cabin Medium"/>
                <a:sym typeface="Cabin Medium"/>
              </a:rPr>
              <a:t>arthritis</a:t>
            </a:r>
            <a:r>
              <a:rPr lang="en-GB" sz="1300">
                <a:solidFill>
                  <a:schemeClr val="dk1"/>
                </a:solidFill>
                <a:latin typeface="Cabin Medium"/>
                <a:ea typeface="Cabin Medium"/>
                <a:cs typeface="Cabin Medium"/>
                <a:sym typeface="Cabin Medium"/>
              </a:rPr>
              <a:t>. </a:t>
            </a:r>
            <a:r>
              <a:rPr b="1" lang="en-GB" sz="1300">
                <a:solidFill>
                  <a:srgbClr val="CC0000"/>
                </a:solidFill>
                <a:latin typeface="Cabin"/>
                <a:ea typeface="Cabin"/>
                <a:cs typeface="Cabin"/>
                <a:sym typeface="Cabin"/>
              </a:rPr>
              <a:t>Purulent arthritis involving large joints</a:t>
            </a:r>
            <a:r>
              <a:rPr b="1" baseline="30000" lang="en-GB" sz="1300">
                <a:solidFill>
                  <a:srgbClr val="CC0000"/>
                </a:solidFill>
                <a:latin typeface="Cabin"/>
                <a:ea typeface="Cabin"/>
                <a:cs typeface="Cabin"/>
                <a:sym typeface="Cabin"/>
              </a:rPr>
              <a:t>2</a:t>
            </a:r>
            <a:r>
              <a:rPr b="1" lang="en-GB" sz="1300">
                <a:solidFill>
                  <a:srgbClr val="CC0000"/>
                </a:solidFill>
                <a:latin typeface="Cabin"/>
                <a:ea typeface="Cabin"/>
                <a:cs typeface="Cabin"/>
                <a:sym typeface="Cabin"/>
              </a:rPr>
              <a:t>.</a:t>
            </a:r>
            <a:r>
              <a:rPr lang="en-GB" sz="1300">
                <a:solidFill>
                  <a:schemeClr val="dk1"/>
                </a:solidFill>
                <a:latin typeface="Cabin Medium"/>
                <a:ea typeface="Cabin Medium"/>
                <a:cs typeface="Cabin Medium"/>
                <a:sym typeface="Cabin Medium"/>
              </a:rPr>
              <a:t> Petechial and maculopapular rash.</a:t>
            </a:r>
            <a:endParaRPr sz="1300">
              <a:solidFill>
                <a:schemeClr val="dk1"/>
              </a:solidFill>
              <a:latin typeface="Cabin Medium"/>
              <a:ea typeface="Cabin Medium"/>
              <a:cs typeface="Cabin Medium"/>
              <a:sym typeface="Cabin Medium"/>
            </a:endParaRPr>
          </a:p>
          <a:p>
            <a:pPr indent="-311150" lvl="0" marL="457200" rtl="0" algn="l">
              <a:spcBef>
                <a:spcPts val="0"/>
              </a:spcBef>
              <a:spcAft>
                <a:spcPts val="0"/>
              </a:spcAft>
              <a:buSzPts val="1300"/>
              <a:buFont typeface="Cabin"/>
              <a:buChar char="○"/>
            </a:pPr>
            <a:r>
              <a:rPr lang="en-GB" sz="1300">
                <a:latin typeface="Cabin Medium"/>
                <a:ea typeface="Cabin Medium"/>
                <a:cs typeface="Cabin Medium"/>
                <a:sym typeface="Cabin Medium"/>
              </a:rPr>
              <a:t>Metastatic infections such as Endocarditis, Meningitis &amp; Perihepatitis may develop⁴.</a:t>
            </a:r>
            <a:endParaRPr sz="1300">
              <a:solidFill>
                <a:srgbClr val="6AA84F"/>
              </a:solidFill>
              <a:latin typeface="Cabin"/>
              <a:ea typeface="Cabin"/>
              <a:cs typeface="Cabin"/>
              <a:sym typeface="Cabin"/>
            </a:endParaRPr>
          </a:p>
        </p:txBody>
      </p:sp>
      <p:sp>
        <p:nvSpPr>
          <p:cNvPr id="137" name="Google Shape;137;p16"/>
          <p:cNvSpPr txBox="1"/>
          <p:nvPr/>
        </p:nvSpPr>
        <p:spPr>
          <a:xfrm>
            <a:off x="299100" y="9510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Epidemiology of Gonorrhea</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138" name="Google Shape;138;p16"/>
          <p:cNvSpPr txBox="1"/>
          <p:nvPr/>
        </p:nvSpPr>
        <p:spPr>
          <a:xfrm>
            <a:off x="318150" y="1315525"/>
            <a:ext cx="6991200" cy="12405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Rates among adolescents are high, about 10% increase per year in USA </a:t>
            </a:r>
            <a:endParaRPr sz="1300">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lang="en-GB" sz="1300">
                <a:solidFill>
                  <a:srgbClr val="CC0000"/>
                </a:solidFill>
                <a:latin typeface="Cabin"/>
                <a:ea typeface="Cabin"/>
                <a:cs typeface="Cabin"/>
                <a:sym typeface="Cabin"/>
              </a:rPr>
              <a:t>Inability to detect asymptomatic cases such as women and patient fail to seek medical care hampers control .</a:t>
            </a:r>
            <a:endParaRPr sz="1300">
              <a:solidFill>
                <a:srgbClr val="CC0000"/>
              </a:solidFill>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Major reservoir for continued spread are asymptomatic cases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Non-sexual transmission is rare.</a:t>
            </a:r>
            <a:endParaRPr sz="1300">
              <a:latin typeface="Cabin"/>
              <a:ea typeface="Cabin"/>
              <a:cs typeface="Cabin"/>
              <a:sym typeface="Cabin"/>
            </a:endParaRPr>
          </a:p>
        </p:txBody>
      </p:sp>
      <p:graphicFrame>
        <p:nvGraphicFramePr>
          <p:cNvPr id="139" name="Google Shape;139;p16"/>
          <p:cNvGraphicFramePr/>
          <p:nvPr/>
        </p:nvGraphicFramePr>
        <p:xfrm>
          <a:off x="375413" y="2746272"/>
          <a:ext cx="3000000" cy="3000000"/>
        </p:xfrm>
        <a:graphic>
          <a:graphicData uri="http://schemas.openxmlformats.org/drawingml/2006/table">
            <a:tbl>
              <a:tblPr>
                <a:noFill/>
                <a:tableStyleId>{44E11E47-295B-42BA-86BE-BB61EB6F8276}</a:tableStyleId>
              </a:tblPr>
              <a:tblGrid>
                <a:gridCol w="3619500"/>
                <a:gridCol w="3219050"/>
              </a:tblGrid>
              <a:tr h="431950">
                <a:tc gridSpan="2">
                  <a:txBody>
                    <a:bodyPr/>
                    <a:lstStyle/>
                    <a:p>
                      <a:pPr indent="-228600" lvl="0" marL="457200" rtl="0" algn="ctr">
                        <a:spcBef>
                          <a:spcPts val="0"/>
                        </a:spcBef>
                        <a:spcAft>
                          <a:spcPts val="0"/>
                        </a:spcAft>
                        <a:buNone/>
                      </a:pPr>
                      <a:r>
                        <a:rPr b="1" lang="en-GB" sz="1800">
                          <a:solidFill>
                            <a:srgbClr val="FFFFFF"/>
                          </a:solidFill>
                          <a:latin typeface="Cabin"/>
                          <a:ea typeface="Cabin"/>
                          <a:cs typeface="Cabin"/>
                          <a:sym typeface="Cabin"/>
                        </a:rPr>
                        <a:t>Clinical Aspects</a:t>
                      </a:r>
                      <a:endParaRPr b="1" sz="1800">
                        <a:solidFill>
                          <a:srgbClr val="FFFFFF"/>
                        </a:solidFill>
                        <a:latin typeface="Cabin"/>
                        <a:ea typeface="Cabin"/>
                        <a:cs typeface="Cabin"/>
                        <a:sym typeface="Cabin"/>
                      </a:endParaRPr>
                    </a:p>
                  </a:txBody>
                  <a:tcPr marT="91425" marB="91425" marR="91425" marL="91425" anchor="ctr">
                    <a:lnL cap="flat" cmpd="sng" w="19050">
                      <a:solidFill>
                        <a:srgbClr val="4F2F4F"/>
                      </a:solidFill>
                      <a:prstDash val="solid"/>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solidFill>
                      <a:srgbClr val="4F2F4F"/>
                    </a:solidFill>
                  </a:tcPr>
                </a:tc>
                <a:tc hMerge="1"/>
              </a:tr>
              <a:tr h="1521350">
                <a:tc gridSpan="2">
                  <a:txBody>
                    <a:bodyPr/>
                    <a:lstStyle/>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A STD disease acquired by direct genital contact. It is localized to mucosal surfaces with infrequent spread to blood or deep tissues. Caused by </a:t>
                      </a:r>
                      <a:r>
                        <a:rPr b="1" lang="en-GB" sz="1300">
                          <a:solidFill>
                            <a:srgbClr val="CC0000"/>
                          </a:solidFill>
                          <a:latin typeface="Cabin"/>
                          <a:ea typeface="Cabin"/>
                          <a:cs typeface="Cabin"/>
                          <a:sym typeface="Cabin"/>
                        </a:rPr>
                        <a:t>N.gonorrhoeae.</a:t>
                      </a:r>
                      <a:endParaRPr b="1" sz="1300">
                        <a:solidFill>
                          <a:srgbClr val="CC0000"/>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Clinical manifestations: 2-5 days incubation period (IP). </a:t>
                      </a:r>
                      <a:r>
                        <a:rPr b="1" lang="en-GB" sz="800">
                          <a:solidFill>
                            <a:srgbClr val="999999"/>
                          </a:solidFill>
                          <a:latin typeface="Cabin"/>
                          <a:ea typeface="Cabin"/>
                          <a:cs typeface="Cabin"/>
                          <a:sym typeface="Cabin"/>
                        </a:rPr>
                        <a:t>Gonorrhea in days. While chlamydia in weeks</a:t>
                      </a:r>
                      <a:endParaRPr sz="800">
                        <a:solidFill>
                          <a:srgbClr val="999999"/>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Symptoms are similar to Chlamydia infection</a:t>
                      </a:r>
                      <a:r>
                        <a:rPr b="1" baseline="30000" lang="en-GB" sz="1300">
                          <a:solidFill>
                            <a:schemeClr val="dk1"/>
                          </a:solidFill>
                          <a:latin typeface="Cabin"/>
                          <a:ea typeface="Cabin"/>
                          <a:cs typeface="Cabin"/>
                          <a:sym typeface="Cabin"/>
                        </a:rPr>
                        <a:t>1</a:t>
                      </a:r>
                      <a:endParaRPr b="1" baseline="30000"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Pharyngitis may occur.</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rgbClr val="CC0000"/>
                          </a:solidFill>
                          <a:latin typeface="Cabin"/>
                          <a:ea typeface="Cabin"/>
                          <a:cs typeface="Cabin"/>
                          <a:sym typeface="Cabin"/>
                        </a:rPr>
                        <a:t>Conjunctivitis</a:t>
                      </a:r>
                      <a:r>
                        <a:rPr lang="en-GB" sz="1300">
                          <a:solidFill>
                            <a:schemeClr val="dk1"/>
                          </a:solidFill>
                          <a:latin typeface="Cabin"/>
                          <a:ea typeface="Cabin"/>
                          <a:cs typeface="Cabin"/>
                          <a:sym typeface="Cabin"/>
                        </a:rPr>
                        <a:t> in </a:t>
                      </a:r>
                      <a:r>
                        <a:rPr b="1" lang="en-GB" sz="1300">
                          <a:solidFill>
                            <a:schemeClr val="dk1"/>
                          </a:solidFill>
                          <a:latin typeface="Cabin"/>
                          <a:ea typeface="Cabin"/>
                          <a:cs typeface="Cabin"/>
                          <a:sym typeface="Cabin"/>
                        </a:rPr>
                        <a:t>neonates</a:t>
                      </a:r>
                      <a:r>
                        <a:rPr lang="en-GB" sz="1300">
                          <a:solidFill>
                            <a:schemeClr val="dk1"/>
                          </a:solidFill>
                          <a:latin typeface="Cabin"/>
                          <a:ea typeface="Cabin"/>
                          <a:cs typeface="Cabin"/>
                          <a:sym typeface="Cabin"/>
                        </a:rPr>
                        <a:t> born to infected mothers</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both sexes: </a:t>
                      </a:r>
                      <a:r>
                        <a:rPr lang="en-GB" sz="1300">
                          <a:solidFill>
                            <a:schemeClr val="dk1"/>
                          </a:solidFill>
                          <a:latin typeface="Cabin Medium"/>
                          <a:ea typeface="Cabin Medium"/>
                          <a:cs typeface="Cabin Medium"/>
                          <a:sym typeface="Cabin Medium"/>
                        </a:rPr>
                        <a:t>urethritis &amp; proctitis</a:t>
                      </a:r>
                      <a:endParaRPr sz="1300">
                        <a:solidFill>
                          <a:schemeClr val="dk1"/>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b="1" lang="en-GB" sz="1300">
                          <a:solidFill>
                            <a:schemeClr val="dk1"/>
                          </a:solidFill>
                          <a:latin typeface="Cabin"/>
                          <a:ea typeface="Cabin"/>
                          <a:cs typeface="Cabin"/>
                          <a:sym typeface="Cabin"/>
                        </a:rPr>
                        <a:t>Pelvic inflammatory disease (PID) in women</a:t>
                      </a:r>
                      <a:endParaRPr/>
                    </a:p>
                  </a:txBody>
                  <a:tcPr marT="91425" marB="91425" marR="91425" marL="91425" anchor="ctr">
                    <a:lnL cap="flat" cmpd="sng" w="19050">
                      <a:solidFill>
                        <a:srgbClr val="4F2F4F"/>
                      </a:solidFill>
                      <a:prstDash val="solid"/>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c hMerge="1"/>
              </a:tr>
              <a:tr h="326675">
                <a:tc>
                  <a:txBody>
                    <a:bodyPr/>
                    <a:lstStyle/>
                    <a:p>
                      <a:pPr indent="0" lvl="0" marL="0" rtl="0" algn="ctr">
                        <a:spcBef>
                          <a:spcPts val="0"/>
                        </a:spcBef>
                        <a:spcAft>
                          <a:spcPts val="0"/>
                        </a:spcAft>
                        <a:buClr>
                          <a:schemeClr val="dk1"/>
                        </a:buClr>
                        <a:buSzPts val="1100"/>
                        <a:buFont typeface="Arial"/>
                        <a:buNone/>
                      </a:pPr>
                      <a:r>
                        <a:rPr b="1" lang="en-GB" sz="1300">
                          <a:solidFill>
                            <a:srgbClr val="4F2F4F"/>
                          </a:solidFill>
                          <a:latin typeface="Cabin"/>
                          <a:ea typeface="Cabin"/>
                          <a:cs typeface="Cabin"/>
                          <a:sym typeface="Cabin"/>
                        </a:rPr>
                        <a:t>Men</a:t>
                      </a:r>
                      <a:endParaRPr b="1" sz="1300">
                        <a:solidFill>
                          <a:srgbClr val="4F2F4F"/>
                        </a:solidFill>
                        <a:latin typeface="Cabin"/>
                        <a:ea typeface="Cabin"/>
                        <a:cs typeface="Cabin"/>
                        <a:sym typeface="Cabin"/>
                      </a:endParaRPr>
                    </a:p>
                  </a:txBody>
                  <a:tcPr marT="91425" marB="91425" marR="91425" marL="91425" anchor="ctr">
                    <a:lnL cap="flat" cmpd="sng" w="19050">
                      <a:solidFill>
                        <a:srgbClr val="4F2F4F"/>
                      </a:solidFill>
                      <a:prstDash val="solid"/>
                      <a:round/>
                      <a:headEnd len="sm" w="sm" type="none"/>
                      <a:tailEnd len="sm" w="sm" type="none"/>
                    </a:lnL>
                    <a:lnR cap="flat" cmpd="sng" w="19050">
                      <a:solidFill>
                        <a:srgbClr val="4F2F4F"/>
                      </a:solidFill>
                      <a:prstDash val="dash"/>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Clr>
                          <a:schemeClr val="dk1"/>
                        </a:buClr>
                        <a:buSzPts val="1100"/>
                        <a:buFont typeface="Arial"/>
                        <a:buNone/>
                      </a:pPr>
                      <a:r>
                        <a:rPr b="1" lang="en-GB" sz="1300">
                          <a:solidFill>
                            <a:srgbClr val="4F2F4F"/>
                          </a:solidFill>
                          <a:latin typeface="Cabin"/>
                          <a:ea typeface="Cabin"/>
                          <a:cs typeface="Cabin"/>
                          <a:sym typeface="Cabin"/>
                        </a:rPr>
                        <a:t>Women</a:t>
                      </a:r>
                      <a:endParaRPr b="1" sz="1300">
                        <a:solidFill>
                          <a:srgbClr val="4F2F4F"/>
                        </a:solidFill>
                        <a:latin typeface="Cabin"/>
                        <a:ea typeface="Cabin"/>
                        <a:cs typeface="Cabin"/>
                        <a:sym typeface="Cabin"/>
                      </a:endParaRPr>
                    </a:p>
                  </a:txBody>
                  <a:tcPr marT="91425" marB="91425" marR="91425" marL="91425" anchor="ctr">
                    <a:lnL cap="flat" cmpd="sng" w="19050">
                      <a:solidFill>
                        <a:srgbClr val="4F2F4F"/>
                      </a:solidFill>
                      <a:prstDash val="dash"/>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solidFill>
                      <a:srgbClr val="EDE5ED"/>
                    </a:solidFill>
                  </a:tcPr>
                </a:tc>
              </a:tr>
              <a:tr h="497350">
                <a:tc>
                  <a:txBody>
                    <a:bodyPr/>
                    <a:lstStyle/>
                    <a:p>
                      <a:pPr indent="-311150" lvl="0" marL="457200" rtl="0" algn="l">
                        <a:spcBef>
                          <a:spcPts val="0"/>
                        </a:spcBef>
                        <a:spcAft>
                          <a:spcPts val="0"/>
                        </a:spcAft>
                        <a:buSzPts val="1300"/>
                        <a:buFont typeface="Cabin Medium"/>
                        <a:buChar char="●"/>
                      </a:pPr>
                      <a:r>
                        <a:rPr lang="en-GB" sz="1300">
                          <a:latin typeface="Cabin Medium"/>
                          <a:ea typeface="Cabin Medium"/>
                          <a:cs typeface="Cabin Medium"/>
                          <a:sym typeface="Cabin Medium"/>
                        </a:rPr>
                        <a:t>acute urethritis </a:t>
                      </a:r>
                      <a:endParaRPr sz="1300">
                        <a:latin typeface="Cabin Medium"/>
                        <a:ea typeface="Cabin Medium"/>
                        <a:cs typeface="Cabin Medium"/>
                        <a:sym typeface="Cabin Medium"/>
                      </a:endParaRPr>
                    </a:p>
                    <a:p>
                      <a:pPr indent="-311150" lvl="0" marL="457200" rtl="0" algn="l">
                        <a:spcBef>
                          <a:spcPts val="0"/>
                        </a:spcBef>
                        <a:spcAft>
                          <a:spcPts val="0"/>
                        </a:spcAft>
                        <a:buSzPts val="1300"/>
                        <a:buFont typeface="Cabin Medium"/>
                        <a:buChar char="●"/>
                      </a:pPr>
                      <a:r>
                        <a:rPr lang="en-GB" sz="1300">
                          <a:latin typeface="Cabin Medium"/>
                          <a:ea typeface="Cabin Medium"/>
                          <a:cs typeface="Cabin Medium"/>
                          <a:sym typeface="Cabin Medium"/>
                        </a:rPr>
                        <a:t>acute profuse </a:t>
                      </a:r>
                      <a:r>
                        <a:rPr b="1" lang="en-GB" sz="1300">
                          <a:solidFill>
                            <a:srgbClr val="CC0000"/>
                          </a:solidFill>
                          <a:latin typeface="Cabin"/>
                          <a:ea typeface="Cabin"/>
                          <a:cs typeface="Cabin"/>
                          <a:sym typeface="Cabin"/>
                        </a:rPr>
                        <a:t>purulent </a:t>
                      </a:r>
                      <a:r>
                        <a:rPr lang="en-GB" sz="1300">
                          <a:latin typeface="Cabin Medium"/>
                          <a:ea typeface="Cabin Medium"/>
                          <a:cs typeface="Cabin Medium"/>
                          <a:sym typeface="Cabin Medium"/>
                        </a:rPr>
                        <a:t>urethral discharge³.</a:t>
                      </a:r>
                      <a:endParaRPr sz="1300">
                        <a:latin typeface="Cabin Medium"/>
                        <a:ea typeface="Cabin Medium"/>
                        <a:cs typeface="Cabin Medium"/>
                        <a:sym typeface="Cabin Medium"/>
                      </a:endParaRPr>
                    </a:p>
                    <a:p>
                      <a:pPr indent="-311150" lvl="0" marL="457200" rtl="0" algn="l">
                        <a:spcBef>
                          <a:spcPts val="0"/>
                        </a:spcBef>
                        <a:spcAft>
                          <a:spcPts val="0"/>
                        </a:spcAft>
                        <a:buClr>
                          <a:srgbClr val="38761D"/>
                        </a:buClr>
                        <a:buSzPts val="1300"/>
                        <a:buFont typeface="Cabin Medium"/>
                        <a:buChar char="●"/>
                      </a:pPr>
                      <a:r>
                        <a:rPr lang="en-GB" sz="1300">
                          <a:solidFill>
                            <a:srgbClr val="38761D"/>
                          </a:solidFill>
                          <a:latin typeface="Cabin Medium"/>
                          <a:ea typeface="Cabin Medium"/>
                          <a:cs typeface="Cabin Medium"/>
                          <a:sym typeface="Cabin Medium"/>
                        </a:rPr>
                        <a:t>Complications: </a:t>
                      </a:r>
                      <a:r>
                        <a:rPr lang="en-GB" sz="1200">
                          <a:solidFill>
                            <a:srgbClr val="38761D"/>
                          </a:solidFill>
                          <a:latin typeface="Cabin"/>
                          <a:ea typeface="Cabin"/>
                          <a:cs typeface="Cabin"/>
                          <a:sym typeface="Cabin"/>
                        </a:rPr>
                        <a:t>epididymitis</a:t>
                      </a:r>
                      <a:endParaRPr sz="1300">
                        <a:solidFill>
                          <a:srgbClr val="38761D"/>
                        </a:solidFill>
                        <a:latin typeface="Cabin Medium"/>
                        <a:ea typeface="Cabin Medium"/>
                        <a:cs typeface="Cabin Medium"/>
                        <a:sym typeface="Cabin Medium"/>
                      </a:endParaRPr>
                    </a:p>
                  </a:txBody>
                  <a:tcPr marT="91425" marB="91425" marR="91425" marL="91425" anchor="ctr">
                    <a:lnL cap="flat" cmpd="sng" w="19050">
                      <a:solidFill>
                        <a:srgbClr val="4F2F4F"/>
                      </a:solidFill>
                      <a:prstDash val="solid"/>
                      <a:round/>
                      <a:headEnd len="sm" w="sm" type="none"/>
                      <a:tailEnd len="sm" w="sm" type="none"/>
                    </a:lnL>
                    <a:lnR cap="flat" cmpd="sng" w="19050">
                      <a:solidFill>
                        <a:srgbClr val="4F2F4F"/>
                      </a:solidFill>
                      <a:prstDash val="dash"/>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c>
                  <a:txBody>
                    <a:bodyPr/>
                    <a:lstStyle/>
                    <a:p>
                      <a:pPr indent="-311150" lvl="0" marL="457200" rtl="0" algn="l">
                        <a:spcBef>
                          <a:spcPts val="0"/>
                        </a:spcBef>
                        <a:spcAft>
                          <a:spcPts val="0"/>
                        </a:spcAft>
                        <a:buSzPts val="1300"/>
                        <a:buChar char="●"/>
                      </a:pPr>
                      <a:r>
                        <a:rPr b="1" lang="en-GB" sz="1300">
                          <a:solidFill>
                            <a:srgbClr val="CC0000"/>
                          </a:solidFill>
                          <a:latin typeface="Cabin"/>
                          <a:ea typeface="Cabin"/>
                          <a:cs typeface="Cabin"/>
                          <a:sym typeface="Cabin"/>
                        </a:rPr>
                        <a:t>mucopurulent </a:t>
                      </a:r>
                      <a:r>
                        <a:rPr lang="en-GB" sz="1300">
                          <a:latin typeface="Cabin Medium"/>
                          <a:ea typeface="Cabin Medium"/>
                          <a:cs typeface="Cabin Medium"/>
                          <a:sym typeface="Cabin Medium"/>
                        </a:rPr>
                        <a:t>cervicitis</a:t>
                      </a:r>
                      <a:endParaRPr sz="1300">
                        <a:latin typeface="Cabin Medium"/>
                        <a:ea typeface="Cabin Medium"/>
                        <a:cs typeface="Cabin Medium"/>
                        <a:sym typeface="Cabin Medium"/>
                      </a:endParaRPr>
                    </a:p>
                    <a:p>
                      <a:pPr indent="-311150" lvl="0" marL="457200" rtl="0" algn="l">
                        <a:spcBef>
                          <a:spcPts val="0"/>
                        </a:spcBef>
                        <a:spcAft>
                          <a:spcPts val="0"/>
                        </a:spcAft>
                        <a:buSzPts val="1300"/>
                        <a:buChar char="●"/>
                      </a:pPr>
                      <a:r>
                        <a:rPr lang="en-GB" sz="1300">
                          <a:latin typeface="Cabin Medium"/>
                          <a:ea typeface="Cabin Medium"/>
                          <a:cs typeface="Cabin Medium"/>
                          <a:sym typeface="Cabin Medium"/>
                        </a:rPr>
                        <a:t>urethritis with discharge.</a:t>
                      </a:r>
                      <a:endParaRPr sz="1300">
                        <a:latin typeface="Cabin Medium"/>
                        <a:ea typeface="Cabin Medium"/>
                        <a:cs typeface="Cabin Medium"/>
                        <a:sym typeface="Cabin Medium"/>
                      </a:endParaRPr>
                    </a:p>
                    <a:p>
                      <a:pPr indent="-311150" lvl="0" marL="457200" rtl="0" algn="l">
                        <a:spcBef>
                          <a:spcPts val="0"/>
                        </a:spcBef>
                        <a:spcAft>
                          <a:spcPts val="0"/>
                        </a:spcAft>
                        <a:buClr>
                          <a:srgbClr val="38761D"/>
                        </a:buClr>
                        <a:buSzPts val="1300"/>
                        <a:buFont typeface="Cabin Medium"/>
                        <a:buChar char="●"/>
                      </a:pPr>
                      <a:r>
                        <a:rPr lang="en-GB" sz="1300">
                          <a:solidFill>
                            <a:srgbClr val="38761D"/>
                          </a:solidFill>
                          <a:latin typeface="Cabin Medium"/>
                          <a:ea typeface="Cabin Medium"/>
                          <a:cs typeface="Cabin Medium"/>
                          <a:sym typeface="Cabin Medium"/>
                        </a:rPr>
                        <a:t>Complications: </a:t>
                      </a:r>
                      <a:r>
                        <a:rPr lang="en-GB" sz="1200">
                          <a:solidFill>
                            <a:srgbClr val="38761D"/>
                          </a:solidFill>
                          <a:latin typeface="Cabin"/>
                          <a:ea typeface="Cabin"/>
                          <a:cs typeface="Cabin"/>
                          <a:sym typeface="Cabin"/>
                        </a:rPr>
                        <a:t>endometritis and PID.</a:t>
                      </a:r>
                      <a:endParaRPr sz="1300">
                        <a:solidFill>
                          <a:srgbClr val="38761D"/>
                        </a:solidFill>
                        <a:latin typeface="Cabin Medium"/>
                        <a:ea typeface="Cabin Medium"/>
                        <a:cs typeface="Cabin Medium"/>
                        <a:sym typeface="Cabin Medium"/>
                      </a:endParaRPr>
                    </a:p>
                  </a:txBody>
                  <a:tcPr marT="91425" marB="91425" marR="91425" marL="91425" anchor="ctr">
                    <a:lnL cap="flat" cmpd="sng" w="19050">
                      <a:solidFill>
                        <a:srgbClr val="4F2F4F"/>
                      </a:solidFill>
                      <a:prstDash val="dash"/>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r>
            </a:tbl>
          </a:graphicData>
        </a:graphic>
      </p:graphicFrame>
      <p:sp>
        <p:nvSpPr>
          <p:cNvPr id="140" name="Google Shape;140;p16"/>
          <p:cNvSpPr/>
          <p:nvPr/>
        </p:nvSpPr>
        <p:spPr>
          <a:xfrm flipH="1" rot="10800000">
            <a:off x="7125" y="9874250"/>
            <a:ext cx="7589400" cy="8244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500">
              <a:solidFill>
                <a:srgbClr val="FFFFFF"/>
              </a:solidFill>
              <a:latin typeface="Cabin"/>
              <a:ea typeface="Cabin"/>
              <a:cs typeface="Cabin"/>
              <a:sym typeface="Cabin"/>
            </a:endParaRPr>
          </a:p>
        </p:txBody>
      </p:sp>
      <p:sp>
        <p:nvSpPr>
          <p:cNvPr id="141" name="Google Shape;141;p16"/>
          <p:cNvSpPr txBox="1"/>
          <p:nvPr/>
        </p:nvSpPr>
        <p:spPr>
          <a:xfrm>
            <a:off x="7125" y="9790250"/>
            <a:ext cx="7589400" cy="8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1- Gonorrhea infections are more likely to be symptomatic and have purulent discharge.</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2- Neisseria gonorrhoeae is the most common cause of septic arthritis in sexually active people., Knee joint mainly.</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3-Make sure you are able to </a:t>
            </a:r>
            <a:r>
              <a:rPr lang="en-GB" sz="900">
                <a:solidFill>
                  <a:srgbClr val="38761D"/>
                </a:solidFill>
                <a:latin typeface="Cabin"/>
                <a:ea typeface="Cabin"/>
                <a:cs typeface="Cabin"/>
                <a:sym typeface="Cabin"/>
              </a:rPr>
              <a:t>differentiate</a:t>
            </a:r>
            <a:r>
              <a:rPr lang="en-GB" sz="900">
                <a:solidFill>
                  <a:srgbClr val="38761D"/>
                </a:solidFill>
                <a:latin typeface="Cabin"/>
                <a:ea typeface="Cabin"/>
                <a:cs typeface="Cabin"/>
                <a:sym typeface="Cabin"/>
              </a:rPr>
              <a:t> between the discharge in </a:t>
            </a:r>
            <a:r>
              <a:rPr lang="en-GB" sz="900">
                <a:solidFill>
                  <a:srgbClr val="38761D"/>
                </a:solidFill>
                <a:latin typeface="Cabin"/>
                <a:ea typeface="Cabin"/>
                <a:cs typeface="Cabin"/>
                <a:sym typeface="Cabin"/>
              </a:rPr>
              <a:t>chlamydia (thin discharge)</a:t>
            </a:r>
            <a:r>
              <a:rPr lang="en-GB" sz="900">
                <a:solidFill>
                  <a:srgbClr val="38761D"/>
                </a:solidFill>
                <a:latin typeface="Cabin"/>
                <a:ea typeface="Cabin"/>
                <a:cs typeface="Cabin"/>
                <a:sym typeface="Cabin"/>
              </a:rPr>
              <a:t>and discharge in </a:t>
            </a:r>
            <a:r>
              <a:rPr lang="en-GB" sz="900">
                <a:solidFill>
                  <a:srgbClr val="38761D"/>
                </a:solidFill>
                <a:latin typeface="Cabin"/>
                <a:ea typeface="Cabin"/>
                <a:cs typeface="Cabin"/>
                <a:sym typeface="Cabin"/>
              </a:rPr>
              <a:t>gonorrhea (</a:t>
            </a:r>
            <a:r>
              <a:rPr lang="en-GB" sz="900">
                <a:solidFill>
                  <a:srgbClr val="38761D"/>
                </a:solidFill>
                <a:latin typeface="Cabin"/>
                <a:ea typeface="Cabin"/>
                <a:cs typeface="Cabin"/>
                <a:sym typeface="Cabin"/>
              </a:rPr>
              <a:t> acute profuse </a:t>
            </a:r>
            <a:r>
              <a:rPr lang="en-GB" sz="900">
                <a:solidFill>
                  <a:srgbClr val="38761D"/>
                </a:solidFill>
                <a:latin typeface="Cabin"/>
                <a:ea typeface="Cabin"/>
                <a:cs typeface="Cabin"/>
                <a:sym typeface="Cabin"/>
              </a:rPr>
              <a:t>purulent</a:t>
            </a:r>
            <a:r>
              <a:rPr lang="en-GB" sz="900">
                <a:solidFill>
                  <a:srgbClr val="38761D"/>
                </a:solidFill>
                <a:latin typeface="Cabin"/>
                <a:ea typeface="Cabin"/>
                <a:cs typeface="Cabin"/>
                <a:sym typeface="Cabin"/>
              </a:rPr>
              <a:t>)</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4- It’s rare and usually the result of late treatment </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Note: </a:t>
            </a:r>
            <a:r>
              <a:rPr lang="en-GB" sz="900">
                <a:solidFill>
                  <a:srgbClr val="38761D"/>
                </a:solidFill>
                <a:latin typeface="Cabin"/>
                <a:ea typeface="Cabin"/>
                <a:cs typeface="Cabin"/>
                <a:sym typeface="Cabin"/>
              </a:rPr>
              <a:t>if a patient with arthritis is young, healthy and  sexually active and not </a:t>
            </a:r>
            <a:r>
              <a:rPr lang="en-GB" sz="900">
                <a:solidFill>
                  <a:srgbClr val="38761D"/>
                </a:solidFill>
                <a:latin typeface="Cabin"/>
                <a:ea typeface="Cabin"/>
                <a:cs typeface="Cabin"/>
                <a:sym typeface="Cabin"/>
              </a:rPr>
              <a:t>necessarily</a:t>
            </a:r>
            <a:r>
              <a:rPr lang="en-GB" sz="900">
                <a:solidFill>
                  <a:srgbClr val="38761D"/>
                </a:solidFill>
                <a:latin typeface="Cabin"/>
                <a:ea typeface="Cabin"/>
                <a:cs typeface="Cabin"/>
                <a:sym typeface="Cabin"/>
              </a:rPr>
              <a:t> having </a:t>
            </a:r>
            <a:r>
              <a:rPr lang="en-GB" sz="900">
                <a:solidFill>
                  <a:srgbClr val="38761D"/>
                </a:solidFill>
                <a:latin typeface="Cabin"/>
                <a:ea typeface="Cabin"/>
                <a:cs typeface="Cabin"/>
                <a:sym typeface="Cabin"/>
              </a:rPr>
              <a:t>urethral</a:t>
            </a:r>
            <a:r>
              <a:rPr lang="en-GB" sz="900">
                <a:solidFill>
                  <a:srgbClr val="38761D"/>
                </a:solidFill>
                <a:latin typeface="Cabin"/>
                <a:ea typeface="Cabin"/>
                <a:cs typeface="Cabin"/>
                <a:sym typeface="Cabin"/>
              </a:rPr>
              <a:t> discharge you need to have high index of </a:t>
            </a:r>
            <a:r>
              <a:rPr lang="en-GB" sz="900">
                <a:solidFill>
                  <a:srgbClr val="38761D"/>
                </a:solidFill>
                <a:latin typeface="Cabin"/>
                <a:ea typeface="Cabin"/>
                <a:cs typeface="Cabin"/>
                <a:sym typeface="Cabin"/>
              </a:rPr>
              <a:t>clinical</a:t>
            </a:r>
            <a:r>
              <a:rPr lang="en-GB" sz="900">
                <a:solidFill>
                  <a:srgbClr val="38761D"/>
                </a:solidFill>
                <a:latin typeface="Cabin"/>
                <a:ea typeface="Cabin"/>
                <a:cs typeface="Cabin"/>
                <a:sym typeface="Cabin"/>
              </a:rPr>
              <a:t> </a:t>
            </a:r>
            <a:r>
              <a:rPr lang="en-GB" sz="900">
                <a:solidFill>
                  <a:srgbClr val="38761D"/>
                </a:solidFill>
                <a:latin typeface="Cabin"/>
                <a:ea typeface="Cabin"/>
                <a:cs typeface="Cabin"/>
                <a:sym typeface="Cabin"/>
              </a:rPr>
              <a:t>suspicion.</a:t>
            </a:r>
            <a:endParaRPr sz="900">
              <a:solidFill>
                <a:srgbClr val="38761D"/>
              </a:solidFill>
              <a:latin typeface="Cabin"/>
              <a:ea typeface="Cabin"/>
              <a:cs typeface="Cabin"/>
              <a:sym typeface="Cabin"/>
            </a:endParaRPr>
          </a:p>
        </p:txBody>
      </p:sp>
      <p:pic>
        <p:nvPicPr>
          <p:cNvPr id="142" name="Google Shape;142;p16">
            <a:hlinkClick r:id="rId3"/>
          </p:cNvPr>
          <p:cNvPicPr preferRelativeResize="0"/>
          <p:nvPr/>
        </p:nvPicPr>
        <p:blipFill>
          <a:blip r:embed="rId4">
            <a:alphaModFix/>
          </a:blip>
          <a:stretch>
            <a:fillRect/>
          </a:stretch>
        </p:blipFill>
        <p:spPr>
          <a:xfrm>
            <a:off x="4677005" y="158743"/>
            <a:ext cx="320680" cy="347400"/>
          </a:xfrm>
          <a:prstGeom prst="rect">
            <a:avLst/>
          </a:prstGeom>
          <a:noFill/>
          <a:ln>
            <a:noFill/>
          </a:ln>
        </p:spPr>
      </p:pic>
      <p:pic>
        <p:nvPicPr>
          <p:cNvPr id="143" name="Google Shape;143;p16"/>
          <p:cNvPicPr preferRelativeResize="0"/>
          <p:nvPr/>
        </p:nvPicPr>
        <p:blipFill>
          <a:blip r:embed="rId5">
            <a:alphaModFix/>
          </a:blip>
          <a:stretch>
            <a:fillRect/>
          </a:stretch>
        </p:blipFill>
        <p:spPr>
          <a:xfrm>
            <a:off x="1306600" y="3000975"/>
            <a:ext cx="105326" cy="105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7"/>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49" name="Google Shape;149;p17"/>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50" name="Google Shape;150;p17"/>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4</a:t>
            </a:r>
            <a:endParaRPr b="1" sz="1800">
              <a:solidFill>
                <a:srgbClr val="FFFFFF"/>
              </a:solidFill>
              <a:latin typeface="Cabin"/>
              <a:ea typeface="Cabin"/>
              <a:cs typeface="Cabin"/>
              <a:sym typeface="Cabin"/>
            </a:endParaRPr>
          </a:p>
        </p:txBody>
      </p:sp>
      <p:cxnSp>
        <p:nvCxnSpPr>
          <p:cNvPr id="151" name="Google Shape;151;p17"/>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152" name="Google Shape;152;p17"/>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Gonorrhea</a:t>
            </a:r>
            <a:endParaRPr b="1" sz="3000">
              <a:solidFill>
                <a:srgbClr val="4F2F4F"/>
              </a:solidFill>
              <a:latin typeface="Cabin"/>
              <a:ea typeface="Cabin"/>
              <a:cs typeface="Cabin"/>
              <a:sym typeface="Cabin"/>
            </a:endParaRPr>
          </a:p>
        </p:txBody>
      </p:sp>
      <p:sp>
        <p:nvSpPr>
          <p:cNvPr id="153" name="Google Shape;153;p17"/>
          <p:cNvSpPr txBox="1"/>
          <p:nvPr/>
        </p:nvSpPr>
        <p:spPr>
          <a:xfrm>
            <a:off x="137300" y="6682413"/>
            <a:ext cx="57360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Treatment of Gonorrhea </a:t>
            </a:r>
            <a:endParaRPr b="1" sz="1200">
              <a:solidFill>
                <a:srgbClr val="4F2F4F"/>
              </a:solidFill>
              <a:latin typeface="Cabin"/>
              <a:ea typeface="Cabin"/>
              <a:cs typeface="Cabin"/>
              <a:sym typeface="Cabin"/>
            </a:endParaRPr>
          </a:p>
        </p:txBody>
      </p:sp>
      <p:sp>
        <p:nvSpPr>
          <p:cNvPr id="154" name="Google Shape;154;p17"/>
          <p:cNvSpPr txBox="1"/>
          <p:nvPr/>
        </p:nvSpPr>
        <p:spPr>
          <a:xfrm>
            <a:off x="299100" y="8748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Neisseria </a:t>
            </a:r>
            <a:r>
              <a:rPr b="1" lang="en-GB" sz="2000">
                <a:solidFill>
                  <a:srgbClr val="4F2F4F"/>
                </a:solidFill>
                <a:latin typeface="Cabin"/>
                <a:ea typeface="Cabin"/>
                <a:cs typeface="Cabin"/>
                <a:sym typeface="Cabin"/>
              </a:rPr>
              <a:t>gonorrhoeae</a:t>
            </a:r>
            <a:r>
              <a:rPr b="1" lang="en-GB" sz="2000">
                <a:solidFill>
                  <a:srgbClr val="4F2F4F"/>
                </a:solidFill>
                <a:latin typeface="Cabin"/>
                <a:ea typeface="Cabin"/>
                <a:cs typeface="Cabin"/>
                <a:sym typeface="Cabin"/>
              </a:rPr>
              <a:t> </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155" name="Google Shape;155;p17"/>
          <p:cNvSpPr txBox="1"/>
          <p:nvPr/>
        </p:nvSpPr>
        <p:spPr>
          <a:xfrm>
            <a:off x="318150" y="1239325"/>
            <a:ext cx="6991200" cy="546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A </a:t>
            </a:r>
            <a:r>
              <a:rPr b="1" lang="en-GB" sz="1300">
                <a:solidFill>
                  <a:srgbClr val="CC0000"/>
                </a:solidFill>
                <a:latin typeface="Cabin"/>
                <a:ea typeface="Cabin"/>
                <a:cs typeface="Cabin"/>
                <a:sym typeface="Cabin"/>
              </a:rPr>
              <a:t>Gram negative diplococci</a:t>
            </a:r>
            <a:r>
              <a:rPr b="1" lang="en-GB" sz="1300">
                <a:latin typeface="Cabin"/>
                <a:ea typeface="Cabin"/>
                <a:cs typeface="Cabin"/>
                <a:sym typeface="Cabin"/>
              </a:rPr>
              <a:t> grows on </a:t>
            </a:r>
            <a:r>
              <a:rPr b="1" lang="en-GB" sz="1300">
                <a:solidFill>
                  <a:srgbClr val="CC0000"/>
                </a:solidFill>
                <a:latin typeface="Cabin"/>
                <a:ea typeface="Cabin"/>
                <a:cs typeface="Cabin"/>
                <a:sym typeface="Cabin"/>
              </a:rPr>
              <a:t>chocolate agar</a:t>
            </a:r>
            <a:r>
              <a:rPr b="1" lang="en-GB" sz="1300">
                <a:latin typeface="Cabin"/>
                <a:ea typeface="Cabin"/>
                <a:cs typeface="Cabin"/>
                <a:sym typeface="Cabin"/>
              </a:rPr>
              <a:t> and on selective enriched media and CO2 required</a:t>
            </a:r>
            <a:r>
              <a:rPr lang="en-GB" sz="1300">
                <a:latin typeface="Cabin"/>
                <a:ea typeface="Cabin"/>
                <a:cs typeface="Cabin"/>
                <a:sym typeface="Cabin"/>
              </a:rPr>
              <a:t>. Not a normal flora.</a:t>
            </a:r>
            <a:endParaRPr sz="1300">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p:txBody>
      </p:sp>
      <p:grpSp>
        <p:nvGrpSpPr>
          <p:cNvPr id="156" name="Google Shape;156;p17"/>
          <p:cNvGrpSpPr/>
          <p:nvPr/>
        </p:nvGrpSpPr>
        <p:grpSpPr>
          <a:xfrm>
            <a:off x="3559292" y="2456148"/>
            <a:ext cx="417436" cy="702148"/>
            <a:chOff x="3260589" y="1094848"/>
            <a:chExt cx="498669" cy="703273"/>
          </a:xfrm>
        </p:grpSpPr>
        <p:sp>
          <p:nvSpPr>
            <p:cNvPr id="157" name="Google Shape;157;p17"/>
            <p:cNvSpPr/>
            <p:nvPr/>
          </p:nvSpPr>
          <p:spPr>
            <a:xfrm>
              <a:off x="3260658" y="1094848"/>
              <a:ext cx="498600" cy="351600"/>
            </a:xfrm>
            <a:prstGeom prst="rtTriangle">
              <a:avLst/>
            </a:prstGeom>
            <a:solidFill>
              <a:srgbClr val="4F2F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58" name="Google Shape;158;p17"/>
            <p:cNvSpPr/>
            <p:nvPr/>
          </p:nvSpPr>
          <p:spPr>
            <a:xfrm rot="5400000">
              <a:off x="3334089" y="1373021"/>
              <a:ext cx="351600" cy="498600"/>
            </a:xfrm>
            <a:prstGeom prst="rtTriangle">
              <a:avLst/>
            </a:prstGeom>
            <a:solidFill>
              <a:srgbClr val="4F2F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159" name="Google Shape;159;p17"/>
          <p:cNvGrpSpPr/>
          <p:nvPr/>
        </p:nvGrpSpPr>
        <p:grpSpPr>
          <a:xfrm>
            <a:off x="3136434" y="2456641"/>
            <a:ext cx="417436" cy="702156"/>
            <a:chOff x="2735254" y="1436796"/>
            <a:chExt cx="498669" cy="703281"/>
          </a:xfrm>
        </p:grpSpPr>
        <p:sp>
          <p:nvSpPr>
            <p:cNvPr id="160" name="Google Shape;160;p17"/>
            <p:cNvSpPr/>
            <p:nvPr/>
          </p:nvSpPr>
          <p:spPr>
            <a:xfrm rot="10800000">
              <a:off x="2735254" y="1788477"/>
              <a:ext cx="498600" cy="351600"/>
            </a:xfrm>
            <a:prstGeom prst="rtTriangle">
              <a:avLst/>
            </a:prstGeom>
            <a:solidFill>
              <a:srgbClr val="4F2F4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161" name="Google Shape;161;p17"/>
            <p:cNvSpPr/>
            <p:nvPr/>
          </p:nvSpPr>
          <p:spPr>
            <a:xfrm rot="-5400000">
              <a:off x="2808823" y="1363296"/>
              <a:ext cx="351600" cy="498600"/>
            </a:xfrm>
            <a:prstGeom prst="rtTriangle">
              <a:avLst/>
            </a:prstGeom>
            <a:solidFill>
              <a:srgbClr val="4F2F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162" name="Google Shape;162;p17"/>
          <p:cNvSpPr txBox="1"/>
          <p:nvPr/>
        </p:nvSpPr>
        <p:spPr>
          <a:xfrm>
            <a:off x="3938400" y="2383875"/>
            <a:ext cx="3205500" cy="653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Font typeface="Cabin SemiBold"/>
              <a:buChar char="●"/>
            </a:pPr>
            <a:r>
              <a:rPr lang="en-GB" sz="1300">
                <a:latin typeface="Cabin SemiBold"/>
                <a:ea typeface="Cabin SemiBold"/>
                <a:cs typeface="Cabin SemiBold"/>
                <a:sym typeface="Cabin SemiBold"/>
              </a:rPr>
              <a:t>Possess</a:t>
            </a:r>
            <a:r>
              <a:rPr lang="en-GB" sz="1300">
                <a:latin typeface="Cabin SemiBold"/>
                <a:ea typeface="Cabin SemiBold"/>
                <a:cs typeface="Cabin SemiBold"/>
                <a:sym typeface="Cabin SemiBold"/>
              </a:rPr>
              <a:t> pili and outer membrane proteins that mediate attachment to non-ciliated epithelium. </a:t>
            </a:r>
            <a:endParaRPr sz="1300">
              <a:latin typeface="Cabin SemiBold"/>
              <a:ea typeface="Cabin SemiBold"/>
              <a:cs typeface="Cabin SemiBold"/>
              <a:sym typeface="Cabin SemiBold"/>
            </a:endParaRPr>
          </a:p>
        </p:txBody>
      </p:sp>
      <p:sp>
        <p:nvSpPr>
          <p:cNvPr id="163" name="Google Shape;163;p17"/>
          <p:cNvSpPr txBox="1"/>
          <p:nvPr/>
        </p:nvSpPr>
        <p:spPr>
          <a:xfrm>
            <a:off x="504825" y="2537500"/>
            <a:ext cx="2637600" cy="483000"/>
          </a:xfrm>
          <a:prstGeom prst="rect">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000000"/>
              </a:buClr>
              <a:buSzPts val="1300"/>
              <a:buFont typeface="Cabin SemiBold"/>
              <a:buChar char="●"/>
            </a:pPr>
            <a:r>
              <a:rPr lang="en-GB" sz="1300">
                <a:latin typeface="Cabin SemiBold"/>
                <a:ea typeface="Cabin SemiBold"/>
                <a:cs typeface="Cabin SemiBold"/>
                <a:sym typeface="Cabin SemiBold"/>
              </a:rPr>
              <a:t>Mainly a localized infection of epithelium, leads to intense inflammation.</a:t>
            </a:r>
            <a:endParaRPr sz="1300">
              <a:latin typeface="Cabin SemiBold"/>
              <a:ea typeface="Cabin SemiBold"/>
              <a:cs typeface="Cabin SemiBold"/>
              <a:sym typeface="Cabin SemiBold"/>
            </a:endParaRPr>
          </a:p>
        </p:txBody>
      </p:sp>
      <p:sp>
        <p:nvSpPr>
          <p:cNvPr id="164" name="Google Shape;164;p17"/>
          <p:cNvSpPr txBox="1"/>
          <p:nvPr/>
        </p:nvSpPr>
        <p:spPr>
          <a:xfrm>
            <a:off x="114300" y="2005575"/>
            <a:ext cx="2637600" cy="560100"/>
          </a:xfrm>
          <a:prstGeom prst="rect">
            <a:avLst/>
          </a:prstGeom>
          <a:noFill/>
          <a:ln>
            <a:noFill/>
          </a:ln>
        </p:spPr>
        <p:txBody>
          <a:bodyPr anchorCtr="0" anchor="t" bIns="91425" lIns="91425" spcFirstLastPara="1" rIns="91425" wrap="square" tIns="91425">
            <a:noAutofit/>
          </a:bodyPr>
          <a:lstStyle/>
          <a:p>
            <a:pPr indent="-355600" lvl="0" marL="457200" rtl="0" algn="ctr">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Pathogenesis</a:t>
            </a:r>
            <a:endParaRPr b="1" sz="2000">
              <a:solidFill>
                <a:srgbClr val="4F2F4F"/>
              </a:solidFill>
              <a:latin typeface="Cabin"/>
              <a:ea typeface="Cabin"/>
              <a:cs typeface="Cabin"/>
              <a:sym typeface="Cabin"/>
            </a:endParaRPr>
          </a:p>
        </p:txBody>
      </p:sp>
      <p:sp>
        <p:nvSpPr>
          <p:cNvPr id="165" name="Google Shape;165;p17"/>
          <p:cNvSpPr/>
          <p:nvPr/>
        </p:nvSpPr>
        <p:spPr>
          <a:xfrm>
            <a:off x="397600" y="7881889"/>
            <a:ext cx="1900800" cy="440400"/>
          </a:xfrm>
          <a:prstGeom prst="roundRect">
            <a:avLst>
              <a:gd fmla="val 16667" name="adj"/>
            </a:avLst>
          </a:prstGeom>
          <a:solidFill>
            <a:srgbClr val="A18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CC0000"/>
                </a:solidFill>
                <a:latin typeface="Cabin"/>
                <a:ea typeface="Cabin"/>
                <a:cs typeface="Cabin"/>
                <a:sym typeface="Cabin"/>
              </a:rPr>
              <a:t>Ceftriaxone </a:t>
            </a:r>
            <a:r>
              <a:rPr b="1" lang="en-GB" sz="1200">
                <a:solidFill>
                  <a:srgbClr val="FFFFFF"/>
                </a:solidFill>
                <a:latin typeface="Cabin"/>
                <a:ea typeface="Cabin"/>
                <a:cs typeface="Cabin"/>
                <a:sym typeface="Cabin"/>
              </a:rPr>
              <a:t>IM (or oral Cefixime) recommended</a:t>
            </a:r>
            <a:endParaRPr b="1" sz="1200">
              <a:solidFill>
                <a:srgbClr val="FFFFFF"/>
              </a:solidFill>
              <a:latin typeface="Cabin"/>
              <a:ea typeface="Cabin"/>
              <a:cs typeface="Cabin"/>
              <a:sym typeface="Cabin"/>
            </a:endParaRPr>
          </a:p>
        </p:txBody>
      </p:sp>
      <p:sp>
        <p:nvSpPr>
          <p:cNvPr id="166" name="Google Shape;166;p17"/>
          <p:cNvSpPr txBox="1"/>
          <p:nvPr/>
        </p:nvSpPr>
        <p:spPr>
          <a:xfrm>
            <a:off x="911975" y="8471298"/>
            <a:ext cx="1686000" cy="560100"/>
          </a:xfrm>
          <a:prstGeom prst="rect">
            <a:avLst/>
          </a:prstGeom>
          <a:noFill/>
          <a:ln cap="flat" cmpd="sng" w="9525">
            <a:solidFill>
              <a:srgbClr val="C9A4C9"/>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100">
                <a:latin typeface="Cabin Medium"/>
                <a:ea typeface="Cabin Medium"/>
                <a:cs typeface="Cabin Medium"/>
                <a:sym typeface="Cabin Medium"/>
              </a:rPr>
              <a:t>+ </a:t>
            </a:r>
            <a:r>
              <a:rPr lang="en-GB" sz="1100">
                <a:latin typeface="Cabin Medium"/>
                <a:ea typeface="Cabin Medium"/>
                <a:cs typeface="Cabin Medium"/>
                <a:sym typeface="Cabin Medium"/>
              </a:rPr>
              <a:t>Combination with </a:t>
            </a:r>
            <a:r>
              <a:rPr lang="en-GB" sz="1100">
                <a:solidFill>
                  <a:srgbClr val="CC0000"/>
                </a:solidFill>
                <a:latin typeface="Cabin Medium"/>
                <a:ea typeface="Cabin Medium"/>
                <a:cs typeface="Cabin Medium"/>
                <a:sym typeface="Cabin Medium"/>
              </a:rPr>
              <a:t>Azithromycin⁵ </a:t>
            </a:r>
            <a:r>
              <a:rPr lang="en-GB" sz="1100">
                <a:latin typeface="Cabin Medium"/>
                <a:ea typeface="Cabin Medium"/>
                <a:cs typeface="Cabin Medium"/>
                <a:sym typeface="Cabin Medium"/>
              </a:rPr>
              <a:t>is recommended</a:t>
            </a:r>
            <a:endParaRPr sz="1100">
              <a:latin typeface="Cabin"/>
              <a:ea typeface="Cabin"/>
              <a:cs typeface="Cabin"/>
              <a:sym typeface="Cabin"/>
            </a:endParaRPr>
          </a:p>
        </p:txBody>
      </p:sp>
      <p:sp>
        <p:nvSpPr>
          <p:cNvPr id="167" name="Google Shape;167;p17"/>
          <p:cNvSpPr txBox="1"/>
          <p:nvPr/>
        </p:nvSpPr>
        <p:spPr>
          <a:xfrm>
            <a:off x="3370750" y="8422310"/>
            <a:ext cx="1900800" cy="237300"/>
          </a:xfrm>
          <a:prstGeom prst="rect">
            <a:avLst/>
          </a:prstGeom>
          <a:noFill/>
          <a:ln cap="flat" cmpd="sng" w="9525">
            <a:solidFill>
              <a:srgbClr val="C9A4C9"/>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200">
                <a:latin typeface="Cabin Medium"/>
                <a:ea typeface="Cabin Medium"/>
                <a:cs typeface="Cabin Medium"/>
                <a:sym typeface="Cabin Medium"/>
              </a:rPr>
              <a:t>Ciprofloxacin or Ofloxacin</a:t>
            </a:r>
            <a:endParaRPr sz="1200">
              <a:latin typeface="Cabin Medium"/>
              <a:ea typeface="Cabin Medium"/>
              <a:cs typeface="Cabin Medium"/>
              <a:sym typeface="Cabin Medium"/>
            </a:endParaRPr>
          </a:p>
        </p:txBody>
      </p:sp>
      <p:sp>
        <p:nvSpPr>
          <p:cNvPr id="168" name="Google Shape;168;p17"/>
          <p:cNvSpPr txBox="1"/>
          <p:nvPr/>
        </p:nvSpPr>
        <p:spPr>
          <a:xfrm>
            <a:off x="3370750" y="8743600"/>
            <a:ext cx="2853300" cy="560100"/>
          </a:xfrm>
          <a:prstGeom prst="rect">
            <a:avLst/>
          </a:prstGeom>
          <a:noFill/>
          <a:ln cap="flat" cmpd="sng" w="9525">
            <a:solidFill>
              <a:srgbClr val="C9A4C9"/>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100">
                <a:latin typeface="Cabin Medium"/>
                <a:ea typeface="Cabin Medium"/>
                <a:cs typeface="Cabin Medium"/>
                <a:sym typeface="Cabin Medium"/>
              </a:rPr>
              <a:t>Azithromycin, Doxycycline (orally for 7 days) both cover C.trachomatis infection as well</a:t>
            </a:r>
            <a:endParaRPr sz="1100">
              <a:latin typeface="Cabin Medium"/>
              <a:ea typeface="Cabin Medium"/>
              <a:cs typeface="Cabin Medium"/>
              <a:sym typeface="Cabin Medium"/>
            </a:endParaRPr>
          </a:p>
        </p:txBody>
      </p:sp>
      <p:sp>
        <p:nvSpPr>
          <p:cNvPr id="169" name="Google Shape;169;p17"/>
          <p:cNvSpPr/>
          <p:nvPr/>
        </p:nvSpPr>
        <p:spPr>
          <a:xfrm>
            <a:off x="5591300" y="7945975"/>
            <a:ext cx="1342200" cy="379800"/>
          </a:xfrm>
          <a:prstGeom prst="roundRect">
            <a:avLst>
              <a:gd fmla="val 16667" name="adj"/>
            </a:avLst>
          </a:prstGeom>
          <a:solidFill>
            <a:srgbClr val="A183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Cabin"/>
                <a:ea typeface="Cabin"/>
                <a:cs typeface="Cabin"/>
                <a:sym typeface="Cabin"/>
              </a:rPr>
              <a:t>Counseling</a:t>
            </a:r>
            <a:endParaRPr b="1" sz="1200">
              <a:solidFill>
                <a:srgbClr val="FFFFFF"/>
              </a:solidFill>
              <a:latin typeface="Cabin"/>
              <a:ea typeface="Cabin"/>
              <a:cs typeface="Cabin"/>
              <a:sym typeface="Cabin"/>
            </a:endParaRPr>
          </a:p>
        </p:txBody>
      </p:sp>
      <p:cxnSp>
        <p:nvCxnSpPr>
          <p:cNvPr id="170" name="Google Shape;170;p17"/>
          <p:cNvCxnSpPr>
            <a:stCxn id="167" idx="1"/>
          </p:cNvCxnSpPr>
          <p:nvPr/>
        </p:nvCxnSpPr>
        <p:spPr>
          <a:xfrm rot="10800000">
            <a:off x="3029050" y="8202560"/>
            <a:ext cx="341700" cy="338400"/>
          </a:xfrm>
          <a:prstGeom prst="bentConnector2">
            <a:avLst/>
          </a:prstGeom>
          <a:noFill/>
          <a:ln cap="flat" cmpd="sng" w="9525">
            <a:solidFill>
              <a:srgbClr val="C9A4C9"/>
            </a:solidFill>
            <a:prstDash val="solid"/>
            <a:round/>
            <a:headEnd len="med" w="med" type="none"/>
            <a:tailEnd len="med" w="med" type="none"/>
          </a:ln>
        </p:spPr>
      </p:cxnSp>
      <p:cxnSp>
        <p:nvCxnSpPr>
          <p:cNvPr id="171" name="Google Shape;171;p17"/>
          <p:cNvCxnSpPr>
            <a:stCxn id="166" idx="1"/>
          </p:cNvCxnSpPr>
          <p:nvPr/>
        </p:nvCxnSpPr>
        <p:spPr>
          <a:xfrm rot="10800000">
            <a:off x="657275" y="8367648"/>
            <a:ext cx="254700" cy="383700"/>
          </a:xfrm>
          <a:prstGeom prst="bentConnector2">
            <a:avLst/>
          </a:prstGeom>
          <a:noFill/>
          <a:ln cap="flat" cmpd="sng" w="9525">
            <a:solidFill>
              <a:srgbClr val="C9A4C9"/>
            </a:solidFill>
            <a:prstDash val="solid"/>
            <a:round/>
            <a:headEnd len="med" w="med" type="none"/>
            <a:tailEnd len="med" w="med" type="none"/>
          </a:ln>
        </p:spPr>
      </p:cxnSp>
      <p:cxnSp>
        <p:nvCxnSpPr>
          <p:cNvPr id="172" name="Google Shape;172;p17"/>
          <p:cNvCxnSpPr/>
          <p:nvPr/>
        </p:nvCxnSpPr>
        <p:spPr>
          <a:xfrm flipH="1" rot="5400000">
            <a:off x="2777200" y="8580758"/>
            <a:ext cx="845400" cy="341700"/>
          </a:xfrm>
          <a:prstGeom prst="bentConnector3">
            <a:avLst>
              <a:gd fmla="val 25991" name="adj1"/>
            </a:avLst>
          </a:prstGeom>
          <a:noFill/>
          <a:ln cap="flat" cmpd="sng" w="9525">
            <a:solidFill>
              <a:srgbClr val="C9A4C9"/>
            </a:solidFill>
            <a:prstDash val="solid"/>
            <a:round/>
            <a:headEnd len="med" w="med" type="none"/>
            <a:tailEnd len="med" w="med" type="none"/>
          </a:ln>
        </p:spPr>
      </p:cxnSp>
      <p:sp>
        <p:nvSpPr>
          <p:cNvPr id="173" name="Google Shape;173;p17"/>
          <p:cNvSpPr txBox="1"/>
          <p:nvPr/>
        </p:nvSpPr>
        <p:spPr>
          <a:xfrm>
            <a:off x="156350" y="7046888"/>
            <a:ext cx="7092300" cy="546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Guided by local resistance pattern and susceptibility testing. Partner should be treated as well.</a:t>
            </a:r>
            <a:endParaRPr sz="1300">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Drug of choice: Ceftriaxone IM + Azithromycin</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p:txBody>
      </p:sp>
      <p:sp>
        <p:nvSpPr>
          <p:cNvPr id="174" name="Google Shape;174;p17"/>
          <p:cNvSpPr/>
          <p:nvPr/>
        </p:nvSpPr>
        <p:spPr>
          <a:xfrm flipH="1">
            <a:off x="7125" y="9506350"/>
            <a:ext cx="7589400" cy="11922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rgbClr val="38761D"/>
                </a:solidFill>
                <a:latin typeface="Cabin"/>
                <a:ea typeface="Cabin"/>
                <a:cs typeface="Cabin"/>
                <a:sym typeface="Cabin"/>
              </a:rPr>
              <a:t>1- Clinical samples are similar to chlamydia: Urethral and cervical swab for culture and gram stain, and Urethral, cervical or vaginal swab or urine  for molecular testing.</a:t>
            </a:r>
            <a:endParaRPr sz="900">
              <a:solidFill>
                <a:srgbClr val="38761D"/>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38761D"/>
                </a:solidFill>
                <a:latin typeface="Cabin"/>
                <a:ea typeface="Cabin"/>
                <a:cs typeface="Cabin"/>
                <a:sym typeface="Cabin"/>
              </a:rPr>
              <a:t>2- Why is Gram stain more specific for males? E.g. we took a urethral swab from a male and on gram stain it showed Gram- diplococci, we can be 99% sure that he has gonorrhea, unlike if it was a female we wouldn’t be sure. That’s because females have neisseria species as part of their vaginal flora along with other gram - cocci anaerobic bacteria. </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3- Thayer martin: Chocolate based agar + Antibiotics.</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4- Unlike neisseria </a:t>
            </a:r>
            <a:r>
              <a:rPr lang="en-GB" sz="900">
                <a:solidFill>
                  <a:srgbClr val="CC0000"/>
                </a:solidFill>
                <a:latin typeface="Cabin"/>
                <a:ea typeface="Cabin"/>
                <a:cs typeface="Cabin"/>
                <a:sym typeface="Cabin"/>
              </a:rPr>
              <a:t>m</a:t>
            </a:r>
            <a:r>
              <a:rPr lang="en-GB" sz="900">
                <a:solidFill>
                  <a:srgbClr val="38761D"/>
                </a:solidFill>
                <a:latin typeface="Cabin"/>
                <a:ea typeface="Cabin"/>
                <a:cs typeface="Cabin"/>
                <a:sym typeface="Cabin"/>
              </a:rPr>
              <a:t>eningitidis which ferments glucose and </a:t>
            </a:r>
            <a:r>
              <a:rPr lang="en-GB" sz="900">
                <a:solidFill>
                  <a:srgbClr val="CC0000"/>
                </a:solidFill>
                <a:latin typeface="Cabin"/>
                <a:ea typeface="Cabin"/>
                <a:cs typeface="Cabin"/>
                <a:sym typeface="Cabin"/>
              </a:rPr>
              <a:t>m</a:t>
            </a:r>
            <a:r>
              <a:rPr lang="en-GB" sz="900">
                <a:solidFill>
                  <a:srgbClr val="38761D"/>
                </a:solidFill>
                <a:latin typeface="Cabin"/>
                <a:ea typeface="Cabin"/>
                <a:cs typeface="Cabin"/>
                <a:sym typeface="Cabin"/>
              </a:rPr>
              <a:t>altose, Neisseria </a:t>
            </a:r>
            <a:r>
              <a:rPr lang="en-GB" sz="900">
                <a:solidFill>
                  <a:srgbClr val="CC0000"/>
                </a:solidFill>
                <a:latin typeface="Cabin"/>
                <a:ea typeface="Cabin"/>
                <a:cs typeface="Cabin"/>
                <a:sym typeface="Cabin"/>
              </a:rPr>
              <a:t>g</a:t>
            </a:r>
            <a:r>
              <a:rPr lang="en-GB" sz="900">
                <a:solidFill>
                  <a:srgbClr val="38761D"/>
                </a:solidFill>
                <a:latin typeface="Cabin"/>
                <a:ea typeface="Cabin"/>
                <a:cs typeface="Cabin"/>
                <a:sym typeface="Cabin"/>
              </a:rPr>
              <a:t>onorrhoeae ferments </a:t>
            </a:r>
            <a:r>
              <a:rPr lang="en-GB" sz="900">
                <a:solidFill>
                  <a:srgbClr val="CC0000"/>
                </a:solidFill>
                <a:latin typeface="Cabin"/>
                <a:ea typeface="Cabin"/>
                <a:cs typeface="Cabin"/>
                <a:sym typeface="Cabin"/>
              </a:rPr>
              <a:t>g</a:t>
            </a:r>
            <a:r>
              <a:rPr lang="en-GB" sz="900">
                <a:solidFill>
                  <a:srgbClr val="38761D"/>
                </a:solidFill>
                <a:latin typeface="Cabin"/>
                <a:ea typeface="Cabin"/>
                <a:cs typeface="Cabin"/>
                <a:sym typeface="Cabin"/>
              </a:rPr>
              <a:t>lucose only.</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5-To cover chlamydia  </a:t>
            </a:r>
            <a:endParaRPr sz="900">
              <a:solidFill>
                <a:srgbClr val="38761D"/>
              </a:solidFill>
              <a:latin typeface="Cabin"/>
              <a:ea typeface="Cabin"/>
              <a:cs typeface="Cabin"/>
              <a:sym typeface="Cabin"/>
            </a:endParaRPr>
          </a:p>
        </p:txBody>
      </p:sp>
      <p:sp>
        <p:nvSpPr>
          <p:cNvPr id="175" name="Google Shape;175;p17"/>
          <p:cNvSpPr txBox="1"/>
          <p:nvPr/>
        </p:nvSpPr>
        <p:spPr>
          <a:xfrm>
            <a:off x="5318900" y="7574325"/>
            <a:ext cx="576300" cy="9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F2F4F"/>
                </a:solidFill>
                <a:latin typeface="Quicksand"/>
                <a:ea typeface="Quicksand"/>
                <a:cs typeface="Quicksand"/>
                <a:sym typeface="Quicksand"/>
              </a:rPr>
              <a:t>3</a:t>
            </a:r>
            <a:endParaRPr b="1" sz="6000">
              <a:solidFill>
                <a:srgbClr val="4F2F4F"/>
              </a:solidFill>
              <a:latin typeface="Quicksand"/>
              <a:ea typeface="Quicksand"/>
              <a:cs typeface="Quicksand"/>
              <a:sym typeface="Quicksand"/>
            </a:endParaRPr>
          </a:p>
        </p:txBody>
      </p:sp>
      <p:sp>
        <p:nvSpPr>
          <p:cNvPr id="176" name="Google Shape;176;p17"/>
          <p:cNvSpPr txBox="1"/>
          <p:nvPr/>
        </p:nvSpPr>
        <p:spPr>
          <a:xfrm>
            <a:off x="2031100" y="4755926"/>
            <a:ext cx="1611000" cy="1729500"/>
          </a:xfrm>
          <a:prstGeom prst="rect">
            <a:avLst/>
          </a:prstGeom>
          <a:noFill/>
          <a:ln cap="flat" cmpd="sng" w="9525">
            <a:solidFill>
              <a:srgbClr val="4F2F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GB" sz="1200">
                <a:solidFill>
                  <a:schemeClr val="dk1"/>
                </a:solidFill>
                <a:latin typeface="Cabin SemiBold"/>
                <a:ea typeface="Cabin SemiBold"/>
                <a:cs typeface="Cabin SemiBold"/>
                <a:sym typeface="Cabin SemiBold"/>
              </a:rPr>
              <a:t>Culture :</a:t>
            </a:r>
            <a:endParaRPr sz="1200">
              <a:solidFill>
                <a:schemeClr val="dk1"/>
              </a:solidFill>
              <a:latin typeface="Cabin SemiBold"/>
              <a:ea typeface="Cabin SemiBold"/>
              <a:cs typeface="Cabin SemiBold"/>
              <a:sym typeface="Cabin SemiBold"/>
            </a:endParaRPr>
          </a:p>
          <a:p>
            <a:pPr indent="0" lvl="0" marL="0" rtl="0" algn="ctr">
              <a:spcBef>
                <a:spcPts val="0"/>
              </a:spcBef>
              <a:spcAft>
                <a:spcPts val="0"/>
              </a:spcAft>
              <a:buClr>
                <a:schemeClr val="dk1"/>
              </a:buClr>
              <a:buFont typeface="Arial"/>
              <a:buNone/>
            </a:pPr>
            <a:r>
              <a:t/>
            </a:r>
            <a:endParaRPr sz="800">
              <a:solidFill>
                <a:schemeClr val="dk1"/>
              </a:solidFill>
              <a:latin typeface="Cabin SemiBold"/>
              <a:ea typeface="Cabin SemiBold"/>
              <a:cs typeface="Cabin SemiBold"/>
              <a:sym typeface="Cabin SemiBold"/>
            </a:endParaRPr>
          </a:p>
          <a:p>
            <a:pPr indent="0" lvl="0" marL="0" rtl="0" algn="ctr">
              <a:spcBef>
                <a:spcPts val="0"/>
              </a:spcBef>
              <a:spcAft>
                <a:spcPts val="0"/>
              </a:spcAft>
              <a:buClr>
                <a:schemeClr val="dk1"/>
              </a:buClr>
              <a:buFont typeface="Arial"/>
              <a:buNone/>
            </a:pPr>
            <a:r>
              <a:rPr lang="en-GB" sz="1200">
                <a:solidFill>
                  <a:schemeClr val="dk1"/>
                </a:solidFill>
                <a:latin typeface="Cabin SemiBold"/>
                <a:ea typeface="Cabin SemiBold"/>
                <a:cs typeface="Cabin SemiBold"/>
                <a:sym typeface="Cabin SemiBold"/>
              </a:rPr>
              <a:t>on </a:t>
            </a:r>
            <a:r>
              <a:rPr lang="en-GB" sz="1200">
                <a:solidFill>
                  <a:srgbClr val="CC0000"/>
                </a:solidFill>
                <a:latin typeface="Cabin SemiBold"/>
                <a:ea typeface="Cabin SemiBold"/>
                <a:cs typeface="Cabin SemiBold"/>
                <a:sym typeface="Cabin SemiBold"/>
              </a:rPr>
              <a:t>Thayer-Martin</a:t>
            </a:r>
            <a:r>
              <a:rPr baseline="30000" lang="en-GB" sz="1200">
                <a:solidFill>
                  <a:srgbClr val="CC0000"/>
                </a:solidFill>
                <a:latin typeface="Cabin SemiBold"/>
                <a:ea typeface="Cabin SemiBold"/>
                <a:cs typeface="Cabin SemiBold"/>
                <a:sym typeface="Cabin SemiBold"/>
              </a:rPr>
              <a:t>3</a:t>
            </a:r>
            <a:r>
              <a:rPr lang="en-GB" sz="1200">
                <a:solidFill>
                  <a:schemeClr val="dk1"/>
                </a:solidFill>
                <a:latin typeface="Cabin SemiBold"/>
                <a:ea typeface="Cabin SemiBold"/>
                <a:cs typeface="Cabin SemiBold"/>
                <a:sym typeface="Cabin SemiBold"/>
              </a:rPr>
              <a:t> or other selective medium</a:t>
            </a:r>
            <a:endParaRPr sz="1200">
              <a:solidFill>
                <a:srgbClr val="666666"/>
              </a:solidFill>
              <a:latin typeface="Exo"/>
              <a:ea typeface="Exo"/>
              <a:cs typeface="Exo"/>
              <a:sym typeface="Exo"/>
            </a:endParaRPr>
          </a:p>
        </p:txBody>
      </p:sp>
      <p:sp>
        <p:nvSpPr>
          <p:cNvPr id="177" name="Google Shape;177;p17"/>
          <p:cNvSpPr txBox="1"/>
          <p:nvPr/>
        </p:nvSpPr>
        <p:spPr>
          <a:xfrm>
            <a:off x="253250" y="4755926"/>
            <a:ext cx="1611000" cy="1729500"/>
          </a:xfrm>
          <a:prstGeom prst="rect">
            <a:avLst/>
          </a:prstGeom>
          <a:noFill/>
          <a:ln cap="flat" cmpd="sng" w="9525">
            <a:solidFill>
              <a:srgbClr val="4F2F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GB" sz="1200">
                <a:solidFill>
                  <a:schemeClr val="dk1"/>
                </a:solidFill>
                <a:latin typeface="Cabin"/>
                <a:ea typeface="Cabin"/>
                <a:cs typeface="Cabin"/>
                <a:sym typeface="Cabin"/>
              </a:rPr>
              <a:t>Direct smear</a:t>
            </a:r>
            <a:r>
              <a:rPr lang="en-GB" sz="1200">
                <a:solidFill>
                  <a:schemeClr val="dk1"/>
                </a:solidFill>
                <a:latin typeface="Cabin SemiBold"/>
                <a:ea typeface="Cabin SemiBold"/>
                <a:cs typeface="Cabin SemiBold"/>
                <a:sym typeface="Cabin SemiBold"/>
              </a:rPr>
              <a:t> for Gram stain of urethral specimens to see:</a:t>
            </a:r>
            <a:r>
              <a:rPr baseline="30000" lang="en-GB" sz="1200">
                <a:solidFill>
                  <a:schemeClr val="dk1"/>
                </a:solidFill>
                <a:latin typeface="Cabin SemiBold"/>
                <a:ea typeface="Cabin SemiBold"/>
                <a:cs typeface="Cabin SemiBold"/>
                <a:sym typeface="Cabin SemiBold"/>
              </a:rPr>
              <a:t>1</a:t>
            </a:r>
            <a:endParaRPr baseline="30000" sz="1200">
              <a:solidFill>
                <a:schemeClr val="dk1"/>
              </a:solidFill>
              <a:latin typeface="Cabin SemiBold"/>
              <a:ea typeface="Cabin SemiBold"/>
              <a:cs typeface="Cabin SemiBold"/>
              <a:sym typeface="Cabin SemiBold"/>
            </a:endParaRPr>
          </a:p>
          <a:p>
            <a:pPr indent="0" lvl="0" marL="0" rtl="0" algn="ctr">
              <a:spcBef>
                <a:spcPts val="0"/>
              </a:spcBef>
              <a:spcAft>
                <a:spcPts val="0"/>
              </a:spcAft>
              <a:buClr>
                <a:schemeClr val="dk1"/>
              </a:buClr>
              <a:buFont typeface="Arial"/>
              <a:buNone/>
            </a:pPr>
            <a:r>
              <a:t/>
            </a:r>
            <a:endParaRPr baseline="30000" sz="500">
              <a:solidFill>
                <a:schemeClr val="dk1"/>
              </a:solidFill>
              <a:latin typeface="Cabin SemiBold"/>
              <a:ea typeface="Cabin SemiBold"/>
              <a:cs typeface="Cabin SemiBold"/>
              <a:sym typeface="Cabin SemiBold"/>
            </a:endParaRPr>
          </a:p>
          <a:p>
            <a:pPr indent="-304800" lvl="0" marL="360000" rtl="0" algn="l">
              <a:spcBef>
                <a:spcPts val="0"/>
              </a:spcBef>
              <a:spcAft>
                <a:spcPts val="0"/>
              </a:spcAft>
              <a:buClr>
                <a:srgbClr val="CC0000"/>
              </a:buClr>
              <a:buSzPts val="1200"/>
              <a:buFont typeface="Cabin SemiBold"/>
              <a:buChar char="★"/>
            </a:pPr>
            <a:r>
              <a:rPr lang="en-GB" sz="1200">
                <a:solidFill>
                  <a:srgbClr val="CC0000"/>
                </a:solidFill>
                <a:latin typeface="Cabin SemiBold"/>
                <a:ea typeface="Cabin SemiBold"/>
                <a:cs typeface="Cabin SemiBold"/>
                <a:sym typeface="Cabin SemiBold"/>
              </a:rPr>
              <a:t>Gram negative diplococci within a neutrophil (intracellular)</a:t>
            </a:r>
            <a:endParaRPr sz="1200">
              <a:solidFill>
                <a:srgbClr val="666666"/>
              </a:solidFill>
              <a:latin typeface="Exo"/>
              <a:ea typeface="Exo"/>
              <a:cs typeface="Exo"/>
              <a:sym typeface="Exo"/>
            </a:endParaRPr>
          </a:p>
        </p:txBody>
      </p:sp>
      <p:sp>
        <p:nvSpPr>
          <p:cNvPr id="178" name="Google Shape;178;p17"/>
          <p:cNvSpPr txBox="1"/>
          <p:nvPr/>
        </p:nvSpPr>
        <p:spPr>
          <a:xfrm>
            <a:off x="3930775" y="4755901"/>
            <a:ext cx="1611000" cy="1729500"/>
          </a:xfrm>
          <a:prstGeom prst="rect">
            <a:avLst/>
          </a:prstGeom>
          <a:noFill/>
          <a:ln cap="flat" cmpd="sng" w="9525">
            <a:solidFill>
              <a:srgbClr val="4F2F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GB" sz="1200">
                <a:solidFill>
                  <a:srgbClr val="CC0000"/>
                </a:solidFill>
                <a:latin typeface="Cabin"/>
                <a:ea typeface="Cabin"/>
                <a:cs typeface="Cabin"/>
                <a:sym typeface="Cabin"/>
              </a:rPr>
              <a:t>Confirmation:</a:t>
            </a:r>
            <a:r>
              <a:rPr b="1" lang="en-GB" sz="1200" u="sng">
                <a:solidFill>
                  <a:srgbClr val="CC0000"/>
                </a:solidFill>
                <a:latin typeface="Cabin"/>
                <a:ea typeface="Cabin"/>
                <a:cs typeface="Cabin"/>
                <a:sym typeface="Cabin"/>
              </a:rPr>
              <a:t> </a:t>
            </a:r>
            <a:endParaRPr b="1" sz="1200" u="sng">
              <a:solidFill>
                <a:srgbClr val="CC0000"/>
              </a:solidFill>
              <a:latin typeface="Cabin"/>
              <a:ea typeface="Cabin"/>
              <a:cs typeface="Cabin"/>
              <a:sym typeface="Cabin"/>
            </a:endParaRPr>
          </a:p>
          <a:p>
            <a:pPr indent="0" lvl="0" marL="0" rtl="0" algn="ctr">
              <a:spcBef>
                <a:spcPts val="0"/>
              </a:spcBef>
              <a:spcAft>
                <a:spcPts val="0"/>
              </a:spcAft>
              <a:buClr>
                <a:schemeClr val="dk1"/>
              </a:buClr>
              <a:buFont typeface="Arial"/>
              <a:buNone/>
            </a:pPr>
            <a:r>
              <a:t/>
            </a:r>
            <a:endParaRPr b="1" sz="600" u="sng">
              <a:solidFill>
                <a:srgbClr val="CC0000"/>
              </a:solidFill>
              <a:latin typeface="Cabin"/>
              <a:ea typeface="Cabin"/>
              <a:cs typeface="Cabin"/>
              <a:sym typeface="Cabin"/>
            </a:endParaRPr>
          </a:p>
          <a:p>
            <a:pPr indent="0" lvl="0" marL="0" rtl="0" algn="ctr">
              <a:spcBef>
                <a:spcPts val="0"/>
              </a:spcBef>
              <a:spcAft>
                <a:spcPts val="0"/>
              </a:spcAft>
              <a:buClr>
                <a:schemeClr val="dk1"/>
              </a:buClr>
              <a:buFont typeface="Arial"/>
              <a:buNone/>
            </a:pPr>
            <a:r>
              <a:rPr lang="en-GB" sz="1200">
                <a:solidFill>
                  <a:schemeClr val="dk1"/>
                </a:solidFill>
                <a:latin typeface="Cabin SemiBold"/>
                <a:ea typeface="Cabin SemiBold"/>
                <a:cs typeface="Cabin SemiBold"/>
                <a:sym typeface="Cabin SemiBold"/>
              </a:rPr>
              <a:t>fermentation of </a:t>
            </a:r>
            <a:r>
              <a:rPr b="1" lang="en-GB" sz="1200">
                <a:solidFill>
                  <a:srgbClr val="CC0000"/>
                </a:solidFill>
                <a:latin typeface="Cabin"/>
                <a:ea typeface="Cabin"/>
                <a:cs typeface="Cabin"/>
                <a:sym typeface="Cabin"/>
              </a:rPr>
              <a:t>glucose </a:t>
            </a:r>
            <a:r>
              <a:rPr lang="en-GB" sz="1200">
                <a:solidFill>
                  <a:schemeClr val="dk1"/>
                </a:solidFill>
                <a:latin typeface="Cabin SemiBold"/>
                <a:ea typeface="Cabin SemiBold"/>
                <a:cs typeface="Cabin SemiBold"/>
                <a:sym typeface="Cabin SemiBold"/>
              </a:rPr>
              <a:t>only </a:t>
            </a:r>
            <a:endParaRPr sz="1200">
              <a:solidFill>
                <a:schemeClr val="dk1"/>
              </a:solidFill>
              <a:latin typeface="Cabin SemiBold"/>
              <a:ea typeface="Cabin SemiBold"/>
              <a:cs typeface="Cabin SemiBold"/>
              <a:sym typeface="Cabin SemiBold"/>
            </a:endParaRPr>
          </a:p>
          <a:p>
            <a:pPr indent="0" lvl="0" marL="0" rtl="0" algn="ctr">
              <a:spcBef>
                <a:spcPts val="0"/>
              </a:spcBef>
              <a:spcAft>
                <a:spcPts val="0"/>
              </a:spcAft>
              <a:buClr>
                <a:schemeClr val="dk1"/>
              </a:buClr>
              <a:buFont typeface="Arial"/>
              <a:buNone/>
            </a:pPr>
            <a:r>
              <a:rPr lang="en-GB" sz="1200">
                <a:solidFill>
                  <a:schemeClr val="dk1"/>
                </a:solidFill>
                <a:latin typeface="Cabin SemiBold"/>
                <a:ea typeface="Cabin SemiBold"/>
                <a:cs typeface="Cabin SemiBold"/>
                <a:sym typeface="Cabin SemiBold"/>
              </a:rPr>
              <a:t>(does not ferment maltose or sucrose)</a:t>
            </a:r>
            <a:r>
              <a:rPr baseline="30000" lang="en-GB" sz="1200">
                <a:solidFill>
                  <a:schemeClr val="dk1"/>
                </a:solidFill>
                <a:latin typeface="Cabin SemiBold"/>
                <a:ea typeface="Cabin SemiBold"/>
                <a:cs typeface="Cabin SemiBold"/>
                <a:sym typeface="Cabin SemiBold"/>
              </a:rPr>
              <a:t>4</a:t>
            </a:r>
            <a:r>
              <a:rPr lang="en-GB" sz="1200">
                <a:solidFill>
                  <a:schemeClr val="dk1"/>
                </a:solidFill>
                <a:latin typeface="Cabin SemiBold"/>
                <a:ea typeface="Cabin SemiBold"/>
                <a:cs typeface="Cabin SemiBold"/>
                <a:sym typeface="Cabin SemiBold"/>
              </a:rPr>
              <a:t> or </a:t>
            </a:r>
            <a:r>
              <a:rPr b="1" lang="en-GB" sz="1200">
                <a:solidFill>
                  <a:srgbClr val="CC0000"/>
                </a:solidFill>
                <a:latin typeface="Cabin"/>
                <a:ea typeface="Cabin"/>
                <a:cs typeface="Cabin"/>
                <a:sym typeface="Cabin"/>
              </a:rPr>
              <a:t>Co-agglutination test</a:t>
            </a:r>
            <a:endParaRPr sz="1200">
              <a:solidFill>
                <a:srgbClr val="666666"/>
              </a:solidFill>
              <a:latin typeface="Exo"/>
              <a:ea typeface="Exo"/>
              <a:cs typeface="Exo"/>
              <a:sym typeface="Exo"/>
            </a:endParaRPr>
          </a:p>
        </p:txBody>
      </p:sp>
      <p:sp>
        <p:nvSpPr>
          <p:cNvPr id="179" name="Google Shape;179;p17"/>
          <p:cNvSpPr txBox="1"/>
          <p:nvPr/>
        </p:nvSpPr>
        <p:spPr>
          <a:xfrm>
            <a:off x="5744325" y="4755925"/>
            <a:ext cx="1611000" cy="1729500"/>
          </a:xfrm>
          <a:prstGeom prst="rect">
            <a:avLst/>
          </a:prstGeom>
          <a:noFill/>
          <a:ln cap="flat" cmpd="sng" w="9525">
            <a:solidFill>
              <a:srgbClr val="4F2F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Cabin SemiBold"/>
                <a:ea typeface="Cabin SemiBold"/>
                <a:cs typeface="Cabin SemiBold"/>
                <a:sym typeface="Cabin SemiBold"/>
              </a:rPr>
              <a:t>Nucleic acid amplification tests </a:t>
            </a:r>
            <a:endParaRPr sz="1100">
              <a:solidFill>
                <a:schemeClr val="dk1"/>
              </a:solidFill>
              <a:latin typeface="Cabin SemiBold"/>
              <a:ea typeface="Cabin SemiBold"/>
              <a:cs typeface="Cabin SemiBold"/>
              <a:sym typeface="Cabin SemiBold"/>
            </a:endParaRPr>
          </a:p>
          <a:p>
            <a:pPr indent="0" lvl="0" marL="0" rtl="0" algn="ctr">
              <a:spcBef>
                <a:spcPts val="0"/>
              </a:spcBef>
              <a:spcAft>
                <a:spcPts val="0"/>
              </a:spcAft>
              <a:buNone/>
            </a:pPr>
            <a:r>
              <a:rPr lang="en-GB" sz="1100">
                <a:solidFill>
                  <a:schemeClr val="dk1"/>
                </a:solidFill>
                <a:latin typeface="Cabin SemiBold"/>
                <a:ea typeface="Cabin SemiBold"/>
                <a:cs typeface="Cabin SemiBold"/>
                <a:sym typeface="Cabin SemiBold"/>
              </a:rPr>
              <a:t>(e.g </a:t>
            </a:r>
            <a:r>
              <a:rPr lang="en-GB" sz="1100">
                <a:solidFill>
                  <a:srgbClr val="CC0000"/>
                </a:solidFill>
                <a:latin typeface="Cabin SemiBold"/>
                <a:ea typeface="Cabin SemiBold"/>
                <a:cs typeface="Cabin SemiBold"/>
                <a:sym typeface="Cabin SemiBold"/>
              </a:rPr>
              <a:t>PCR</a:t>
            </a:r>
            <a:r>
              <a:rPr lang="en-GB" sz="1100">
                <a:solidFill>
                  <a:schemeClr val="dk1"/>
                </a:solidFill>
                <a:latin typeface="Cabin SemiBold"/>
                <a:ea typeface="Cabin SemiBold"/>
                <a:cs typeface="Cabin SemiBold"/>
                <a:sym typeface="Cabin SemiBold"/>
              </a:rPr>
              <a:t>):</a:t>
            </a:r>
            <a:endParaRPr sz="1100">
              <a:solidFill>
                <a:schemeClr val="dk1"/>
              </a:solidFill>
              <a:latin typeface="Cabin SemiBold"/>
              <a:ea typeface="Cabin SemiBold"/>
              <a:cs typeface="Cabin SemiBold"/>
              <a:sym typeface="Cabin SemiBold"/>
            </a:endParaRPr>
          </a:p>
          <a:p>
            <a:pPr indent="0" lvl="0" marL="0" rtl="0" algn="l">
              <a:spcBef>
                <a:spcPts val="0"/>
              </a:spcBef>
              <a:spcAft>
                <a:spcPts val="0"/>
              </a:spcAft>
              <a:buNone/>
            </a:pPr>
            <a:r>
              <a:t/>
            </a:r>
            <a:endParaRPr sz="400">
              <a:solidFill>
                <a:schemeClr val="dk1"/>
              </a:solidFill>
              <a:latin typeface="Cabin SemiBold"/>
              <a:ea typeface="Cabin SemiBold"/>
              <a:cs typeface="Cabin SemiBold"/>
              <a:sym typeface="Cabin SemiBold"/>
            </a:endParaRPr>
          </a:p>
          <a:p>
            <a:pPr indent="0" lvl="0" marL="0" rtl="0" algn="ctr">
              <a:spcBef>
                <a:spcPts val="0"/>
              </a:spcBef>
              <a:spcAft>
                <a:spcPts val="0"/>
              </a:spcAft>
              <a:buClr>
                <a:schemeClr val="dk1"/>
              </a:buClr>
              <a:buSzPts val="1100"/>
              <a:buFont typeface="Arial"/>
              <a:buNone/>
            </a:pPr>
            <a:r>
              <a:rPr lang="en-GB" sz="1100">
                <a:solidFill>
                  <a:schemeClr val="dk1"/>
                </a:solidFill>
                <a:latin typeface="Cabin SemiBold"/>
                <a:ea typeface="Cabin SemiBold"/>
                <a:cs typeface="Cabin SemiBold"/>
                <a:sym typeface="Cabin SemiBold"/>
              </a:rPr>
              <a:t> is an option for diagnosing genital infections.</a:t>
            </a:r>
            <a:endParaRPr sz="1100">
              <a:solidFill>
                <a:schemeClr val="dk1"/>
              </a:solidFill>
              <a:latin typeface="Cabin SemiBold"/>
              <a:ea typeface="Cabin SemiBold"/>
              <a:cs typeface="Cabin SemiBold"/>
              <a:sym typeface="Cabin SemiBold"/>
            </a:endParaRPr>
          </a:p>
          <a:p>
            <a:pPr indent="0" lvl="0" marL="0" rtl="0" algn="ctr">
              <a:spcBef>
                <a:spcPts val="0"/>
              </a:spcBef>
              <a:spcAft>
                <a:spcPts val="0"/>
              </a:spcAft>
              <a:buClr>
                <a:schemeClr val="dk1"/>
              </a:buClr>
              <a:buSzPts val="1100"/>
              <a:buFont typeface="Arial"/>
              <a:buNone/>
            </a:pPr>
            <a:r>
              <a:rPr lang="en-GB" sz="1100">
                <a:solidFill>
                  <a:srgbClr val="38761D"/>
                </a:solidFill>
                <a:latin typeface="Cabin SemiBold"/>
                <a:ea typeface="Cabin SemiBold"/>
                <a:cs typeface="Cabin SemiBold"/>
                <a:sym typeface="Cabin SemiBold"/>
              </a:rPr>
              <a:t>Note: Molecular testing is usually done on the clinical sample directly</a:t>
            </a:r>
            <a:r>
              <a:rPr lang="en-GB" sz="1000">
                <a:solidFill>
                  <a:srgbClr val="38761D"/>
                </a:solidFill>
                <a:latin typeface="Cabin SemiBold"/>
                <a:ea typeface="Cabin SemiBold"/>
                <a:cs typeface="Cabin SemiBold"/>
                <a:sym typeface="Cabin SemiBold"/>
              </a:rPr>
              <a:t>.</a:t>
            </a:r>
            <a:endParaRPr sz="1000">
              <a:solidFill>
                <a:srgbClr val="38761D"/>
              </a:solidFill>
              <a:latin typeface="Cabin SemiBold"/>
              <a:ea typeface="Cabin SemiBold"/>
              <a:cs typeface="Cabin SemiBold"/>
              <a:sym typeface="Cabin SemiBold"/>
            </a:endParaRPr>
          </a:p>
          <a:p>
            <a:pPr indent="0" lvl="0" marL="0" marR="0" rtl="0" algn="l">
              <a:lnSpc>
                <a:spcPct val="100000"/>
              </a:lnSpc>
              <a:spcBef>
                <a:spcPts val="0"/>
              </a:spcBef>
              <a:spcAft>
                <a:spcPts val="0"/>
              </a:spcAft>
              <a:buNone/>
            </a:pPr>
            <a:r>
              <a:t/>
            </a:r>
            <a:endParaRPr>
              <a:solidFill>
                <a:srgbClr val="666666"/>
              </a:solidFill>
              <a:latin typeface="Exo"/>
              <a:ea typeface="Exo"/>
              <a:cs typeface="Exo"/>
              <a:sym typeface="Exo"/>
            </a:endParaRPr>
          </a:p>
        </p:txBody>
      </p:sp>
      <p:cxnSp>
        <p:nvCxnSpPr>
          <p:cNvPr id="180" name="Google Shape;180;p17"/>
          <p:cNvCxnSpPr>
            <a:stCxn id="181" idx="2"/>
            <a:endCxn id="176" idx="0"/>
          </p:cNvCxnSpPr>
          <p:nvPr/>
        </p:nvCxnSpPr>
        <p:spPr>
          <a:xfrm flipH="1">
            <a:off x="2836600" y="4506326"/>
            <a:ext cx="926700" cy="249600"/>
          </a:xfrm>
          <a:prstGeom prst="bentConnector2">
            <a:avLst/>
          </a:prstGeom>
          <a:noFill/>
          <a:ln cap="flat" cmpd="sng" w="9525">
            <a:solidFill>
              <a:srgbClr val="4F2F4F"/>
            </a:solidFill>
            <a:prstDash val="solid"/>
            <a:round/>
            <a:headEnd len="sm" w="sm" type="none"/>
            <a:tailEnd len="sm" w="sm" type="none"/>
          </a:ln>
        </p:spPr>
      </p:cxnSp>
      <p:cxnSp>
        <p:nvCxnSpPr>
          <p:cNvPr id="182" name="Google Shape;182;p17"/>
          <p:cNvCxnSpPr>
            <a:stCxn id="181" idx="2"/>
            <a:endCxn id="178" idx="0"/>
          </p:cNvCxnSpPr>
          <p:nvPr/>
        </p:nvCxnSpPr>
        <p:spPr>
          <a:xfrm>
            <a:off x="3825475" y="4506601"/>
            <a:ext cx="910800" cy="249300"/>
          </a:xfrm>
          <a:prstGeom prst="bentConnector2">
            <a:avLst/>
          </a:prstGeom>
          <a:noFill/>
          <a:ln cap="flat" cmpd="sng" w="9525">
            <a:solidFill>
              <a:srgbClr val="4F2F4F"/>
            </a:solidFill>
            <a:prstDash val="solid"/>
            <a:round/>
            <a:headEnd len="sm" w="sm" type="none"/>
            <a:tailEnd len="sm" w="sm" type="none"/>
          </a:ln>
        </p:spPr>
      </p:cxnSp>
      <p:cxnSp>
        <p:nvCxnSpPr>
          <p:cNvPr id="183" name="Google Shape;183;p17"/>
          <p:cNvCxnSpPr>
            <a:stCxn id="181" idx="2"/>
            <a:endCxn id="177" idx="0"/>
          </p:cNvCxnSpPr>
          <p:nvPr/>
        </p:nvCxnSpPr>
        <p:spPr>
          <a:xfrm flipH="1">
            <a:off x="1058750" y="4506626"/>
            <a:ext cx="2766600" cy="249300"/>
          </a:xfrm>
          <a:prstGeom prst="bentConnector2">
            <a:avLst/>
          </a:prstGeom>
          <a:noFill/>
          <a:ln cap="flat" cmpd="sng" w="9525">
            <a:solidFill>
              <a:srgbClr val="4F2F4F"/>
            </a:solidFill>
            <a:prstDash val="solid"/>
            <a:round/>
            <a:headEnd len="sm" w="sm" type="none"/>
            <a:tailEnd len="sm" w="sm" type="none"/>
          </a:ln>
        </p:spPr>
      </p:cxnSp>
      <p:cxnSp>
        <p:nvCxnSpPr>
          <p:cNvPr id="184" name="Google Shape;184;p17"/>
          <p:cNvCxnSpPr>
            <a:stCxn id="181" idx="2"/>
            <a:endCxn id="179" idx="0"/>
          </p:cNvCxnSpPr>
          <p:nvPr/>
        </p:nvCxnSpPr>
        <p:spPr>
          <a:xfrm>
            <a:off x="3825225" y="4506325"/>
            <a:ext cx="2724600" cy="249600"/>
          </a:xfrm>
          <a:prstGeom prst="bentConnector2">
            <a:avLst/>
          </a:prstGeom>
          <a:noFill/>
          <a:ln cap="flat" cmpd="sng" w="9525">
            <a:solidFill>
              <a:srgbClr val="4F2F4F"/>
            </a:solidFill>
            <a:prstDash val="solid"/>
            <a:round/>
            <a:headEnd len="sm" w="sm" type="none"/>
            <a:tailEnd len="sm" w="sm" type="none"/>
          </a:ln>
        </p:spPr>
      </p:cxnSp>
      <p:sp>
        <p:nvSpPr>
          <p:cNvPr id="185" name="Google Shape;185;p17"/>
          <p:cNvSpPr/>
          <p:nvPr/>
        </p:nvSpPr>
        <p:spPr>
          <a:xfrm>
            <a:off x="1190100" y="3657536"/>
            <a:ext cx="5135700" cy="653400"/>
          </a:xfrm>
          <a:prstGeom prst="rect">
            <a:avLst/>
          </a:prstGeom>
          <a:noFill/>
          <a:ln cap="flat" cmpd="sng" w="9525">
            <a:solidFill>
              <a:srgbClr val="4F2F4F"/>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GB" sz="1300">
                <a:latin typeface="Cabin"/>
                <a:ea typeface="Cabin"/>
                <a:cs typeface="Cabin"/>
                <a:sym typeface="Cabin"/>
              </a:rPr>
              <a:t>Transport media required unless transfer to the lab is immediate.</a:t>
            </a:r>
            <a:endParaRPr sz="1200">
              <a:latin typeface="Cabin"/>
              <a:ea typeface="Cabin"/>
              <a:cs typeface="Cabin"/>
              <a:sym typeface="Cabin"/>
            </a:endParaRPr>
          </a:p>
        </p:txBody>
      </p:sp>
      <p:sp>
        <p:nvSpPr>
          <p:cNvPr id="186" name="Google Shape;186;p17"/>
          <p:cNvSpPr/>
          <p:nvPr/>
        </p:nvSpPr>
        <p:spPr>
          <a:xfrm>
            <a:off x="1190112" y="3602363"/>
            <a:ext cx="5135700" cy="357300"/>
          </a:xfrm>
          <a:prstGeom prst="round2SameRect">
            <a:avLst>
              <a:gd fmla="val 16667" name="adj1"/>
              <a:gd fmla="val 0" name="adj2"/>
            </a:avLst>
          </a:prstGeom>
          <a:solidFill>
            <a:srgbClr val="4F2F4F"/>
          </a:solidFill>
          <a:ln cap="flat" cmpd="sng" w="19050">
            <a:solidFill>
              <a:srgbClr val="4F2F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Diagnosis</a:t>
            </a:r>
            <a:endParaRPr b="1" sz="1800">
              <a:solidFill>
                <a:srgbClr val="FFFFFF"/>
              </a:solidFill>
              <a:latin typeface="Cabin"/>
              <a:ea typeface="Cabin"/>
              <a:cs typeface="Cabin"/>
              <a:sym typeface="Cabin"/>
            </a:endParaRPr>
          </a:p>
        </p:txBody>
      </p:sp>
      <p:sp>
        <p:nvSpPr>
          <p:cNvPr id="187" name="Google Shape;187;p17"/>
          <p:cNvSpPr/>
          <p:nvPr/>
        </p:nvSpPr>
        <p:spPr>
          <a:xfrm>
            <a:off x="2884950" y="7912224"/>
            <a:ext cx="1900800" cy="413700"/>
          </a:xfrm>
          <a:prstGeom prst="roundRect">
            <a:avLst>
              <a:gd fmla="val 16667" name="adj"/>
            </a:avLst>
          </a:prstGeom>
          <a:solidFill>
            <a:srgbClr val="A183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Cabin"/>
                <a:ea typeface="Cabin"/>
                <a:cs typeface="Cabin"/>
                <a:sym typeface="Cabin"/>
              </a:rPr>
              <a:t>Alternatives</a:t>
            </a:r>
            <a:endParaRPr b="1" sz="1200">
              <a:solidFill>
                <a:srgbClr val="FFFFFF"/>
              </a:solidFill>
              <a:latin typeface="Cabin"/>
              <a:ea typeface="Cabin"/>
              <a:cs typeface="Cabin"/>
              <a:sym typeface="Cabin"/>
            </a:endParaRPr>
          </a:p>
        </p:txBody>
      </p:sp>
      <p:sp>
        <p:nvSpPr>
          <p:cNvPr id="188" name="Google Shape;188;p17"/>
          <p:cNvSpPr txBox="1"/>
          <p:nvPr/>
        </p:nvSpPr>
        <p:spPr>
          <a:xfrm>
            <a:off x="2651894" y="7574325"/>
            <a:ext cx="608400" cy="9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F2F4F"/>
                </a:solidFill>
                <a:latin typeface="Quicksand"/>
                <a:ea typeface="Quicksand"/>
                <a:cs typeface="Quicksand"/>
                <a:sym typeface="Quicksand"/>
              </a:rPr>
              <a:t>2</a:t>
            </a:r>
            <a:endParaRPr b="1" sz="6000">
              <a:solidFill>
                <a:srgbClr val="4F2F4F"/>
              </a:solidFill>
              <a:latin typeface="Quicksand"/>
              <a:ea typeface="Quicksand"/>
              <a:cs typeface="Quicksand"/>
              <a:sym typeface="Quicksand"/>
            </a:endParaRPr>
          </a:p>
        </p:txBody>
      </p:sp>
      <p:sp>
        <p:nvSpPr>
          <p:cNvPr id="189" name="Google Shape;189;p17"/>
          <p:cNvSpPr txBox="1"/>
          <p:nvPr/>
        </p:nvSpPr>
        <p:spPr>
          <a:xfrm>
            <a:off x="156350" y="7540900"/>
            <a:ext cx="417300" cy="8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F2F4F"/>
                </a:solidFill>
                <a:latin typeface="Quicksand"/>
                <a:ea typeface="Quicksand"/>
                <a:cs typeface="Quicksand"/>
                <a:sym typeface="Quicksand"/>
              </a:rPr>
              <a:t>1</a:t>
            </a:r>
            <a:endParaRPr b="1" sz="6000">
              <a:solidFill>
                <a:srgbClr val="4F2F4F"/>
              </a:solidFill>
              <a:latin typeface="Quicksand"/>
              <a:ea typeface="Quicksand"/>
              <a:cs typeface="Quicksand"/>
              <a:sym typeface="Quicksand"/>
            </a:endParaRPr>
          </a:p>
        </p:txBody>
      </p:sp>
      <p:cxnSp>
        <p:nvCxnSpPr>
          <p:cNvPr id="190" name="Google Shape;190;p17"/>
          <p:cNvCxnSpPr/>
          <p:nvPr/>
        </p:nvCxnSpPr>
        <p:spPr>
          <a:xfrm flipH="1">
            <a:off x="3693575" y="4310926"/>
            <a:ext cx="1200" cy="188400"/>
          </a:xfrm>
          <a:prstGeom prst="straightConnector1">
            <a:avLst/>
          </a:prstGeom>
          <a:noFill/>
          <a:ln cap="flat" cmpd="sng" w="9525">
            <a:solidFill>
              <a:srgbClr val="4F2F4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8"/>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96" name="Google Shape;196;p18"/>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97" name="Google Shape;197;p18"/>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5</a:t>
            </a:r>
            <a:endParaRPr b="1" sz="1800">
              <a:solidFill>
                <a:srgbClr val="FFFFFF"/>
              </a:solidFill>
              <a:latin typeface="Cabin"/>
              <a:ea typeface="Cabin"/>
              <a:cs typeface="Cabin"/>
              <a:sym typeface="Cabin"/>
            </a:endParaRPr>
          </a:p>
        </p:txBody>
      </p:sp>
      <p:cxnSp>
        <p:nvCxnSpPr>
          <p:cNvPr id="198" name="Google Shape;198;p18"/>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199" name="Google Shape;199;p18"/>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Syphilis</a:t>
            </a:r>
            <a:endParaRPr b="1" sz="3000">
              <a:solidFill>
                <a:srgbClr val="4F2F4F"/>
              </a:solidFill>
              <a:latin typeface="Cabin"/>
              <a:ea typeface="Cabin"/>
              <a:cs typeface="Cabin"/>
              <a:sym typeface="Cabin"/>
            </a:endParaRPr>
          </a:p>
        </p:txBody>
      </p:sp>
      <p:sp>
        <p:nvSpPr>
          <p:cNvPr id="200" name="Google Shape;200;p18"/>
          <p:cNvSpPr txBox="1"/>
          <p:nvPr/>
        </p:nvSpPr>
        <p:spPr>
          <a:xfrm>
            <a:off x="299100" y="23988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Epidemiology of Syphilis</a:t>
            </a:r>
            <a:endParaRPr b="1" sz="1200">
              <a:solidFill>
                <a:srgbClr val="4F2F4F"/>
              </a:solidFill>
              <a:latin typeface="Cabin"/>
              <a:ea typeface="Cabin"/>
              <a:cs typeface="Cabin"/>
              <a:sym typeface="Cabin"/>
            </a:endParaRPr>
          </a:p>
        </p:txBody>
      </p:sp>
      <p:sp>
        <p:nvSpPr>
          <p:cNvPr id="201" name="Google Shape;201;p18"/>
          <p:cNvSpPr txBox="1"/>
          <p:nvPr/>
        </p:nvSpPr>
        <p:spPr>
          <a:xfrm>
            <a:off x="299100" y="8748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Characteristics</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202" name="Google Shape;202;p18"/>
          <p:cNvSpPr txBox="1"/>
          <p:nvPr/>
        </p:nvSpPr>
        <p:spPr>
          <a:xfrm>
            <a:off x="318150" y="1239325"/>
            <a:ext cx="6991200" cy="117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A </a:t>
            </a:r>
            <a:r>
              <a:rPr b="1" lang="en-GB" sz="1200">
                <a:solidFill>
                  <a:srgbClr val="CC0000"/>
                </a:solidFill>
                <a:latin typeface="Cabin"/>
                <a:ea typeface="Cabin"/>
                <a:cs typeface="Cabin"/>
                <a:sym typeface="Cabin"/>
              </a:rPr>
              <a:t>chronic </a:t>
            </a:r>
            <a:r>
              <a:rPr lang="en-GB" sz="1200">
                <a:solidFill>
                  <a:srgbClr val="CC0000"/>
                </a:solidFill>
                <a:latin typeface="Cabin"/>
                <a:ea typeface="Cabin"/>
                <a:cs typeface="Cabin"/>
                <a:sym typeface="Cabin"/>
              </a:rPr>
              <a:t>systemic infection</a:t>
            </a:r>
            <a:r>
              <a:rPr lang="en-GB" sz="1200">
                <a:latin typeface="Cabin"/>
                <a:ea typeface="Cabin"/>
                <a:cs typeface="Cabin"/>
                <a:sym typeface="Cabin"/>
              </a:rPr>
              <a:t>, sexually transmitted.</a:t>
            </a:r>
            <a:endParaRPr sz="1200">
              <a:latin typeface="Cabin"/>
              <a:ea typeface="Cabin"/>
              <a:cs typeface="Cabin"/>
              <a:sym typeface="Cabin"/>
            </a:endParaRPr>
          </a:p>
          <a:p>
            <a:pPr indent="-304800" lvl="0" marL="457200" rtl="0" algn="l">
              <a:spcBef>
                <a:spcPts val="0"/>
              </a:spcBef>
              <a:spcAft>
                <a:spcPts val="0"/>
              </a:spcAft>
              <a:buSzPts val="1200"/>
              <a:buChar char="○"/>
            </a:pPr>
            <a:r>
              <a:rPr b="1" lang="en-GB" sz="1200">
                <a:latin typeface="Cabin"/>
                <a:ea typeface="Cabin"/>
                <a:cs typeface="Cabin"/>
                <a:sym typeface="Cabin"/>
              </a:rPr>
              <a:t>Caused by</a:t>
            </a:r>
            <a:r>
              <a:rPr lang="en-GB" sz="1200">
                <a:latin typeface="Cabin"/>
                <a:ea typeface="Cabin"/>
                <a:cs typeface="Cabin"/>
                <a:sym typeface="Cabin"/>
              </a:rPr>
              <a:t> spiral organism called </a:t>
            </a:r>
            <a:r>
              <a:rPr b="1" lang="en-GB" sz="1200">
                <a:solidFill>
                  <a:srgbClr val="CC0000"/>
                </a:solidFill>
                <a:latin typeface="Cabin"/>
                <a:ea typeface="Cabin"/>
                <a:cs typeface="Cabin"/>
                <a:sym typeface="Cabin"/>
              </a:rPr>
              <a:t>Treponema pallidum subsp.pallidum</a:t>
            </a:r>
            <a:r>
              <a:rPr lang="en-GB" sz="1200">
                <a:latin typeface="Cabin"/>
                <a:ea typeface="Cabin"/>
                <a:cs typeface="Cabin"/>
                <a:sym typeface="Cabin"/>
              </a:rPr>
              <a:t>.</a:t>
            </a:r>
            <a:endParaRPr sz="1200">
              <a:latin typeface="Cabin"/>
              <a:ea typeface="Cabin"/>
              <a:cs typeface="Cabin"/>
              <a:sym typeface="Cabin"/>
            </a:endParaRPr>
          </a:p>
          <a:p>
            <a:pPr indent="-304800" lvl="0" marL="457200" rtl="0" algn="l">
              <a:spcBef>
                <a:spcPts val="0"/>
              </a:spcBef>
              <a:spcAft>
                <a:spcPts val="0"/>
              </a:spcAft>
              <a:buSzPts val="1200"/>
              <a:buChar char="○"/>
            </a:pPr>
            <a:r>
              <a:rPr lang="en-GB" sz="1200">
                <a:latin typeface="Cabin"/>
                <a:ea typeface="Cabin"/>
                <a:cs typeface="Cabin"/>
                <a:sym typeface="Cabin"/>
              </a:rPr>
              <a:t>The organism grow on cultured mammalian cells </a:t>
            </a:r>
            <a:r>
              <a:rPr b="1" lang="en-GB" sz="1200">
                <a:latin typeface="Cabin"/>
                <a:ea typeface="Cabin"/>
                <a:cs typeface="Cabin"/>
                <a:sym typeface="Cabin"/>
              </a:rPr>
              <a:t>only, NOT</a:t>
            </a:r>
            <a:r>
              <a:rPr lang="en-GB" sz="1200">
                <a:latin typeface="Cabin"/>
                <a:ea typeface="Cabin"/>
                <a:cs typeface="Cabin"/>
                <a:sym typeface="Cabin"/>
              </a:rPr>
              <a:t> stained by Gram stain but readily seen only by </a:t>
            </a:r>
            <a:r>
              <a:rPr lang="en-GB" sz="1200">
                <a:latin typeface="Cabin"/>
                <a:ea typeface="Cabin"/>
                <a:cs typeface="Cabin"/>
                <a:sym typeface="Cabin"/>
              </a:rPr>
              <a:t>immunofluorescence</a:t>
            </a:r>
            <a:r>
              <a:rPr lang="en-GB" sz="1200">
                <a:latin typeface="Cabin"/>
                <a:ea typeface="Cabin"/>
                <a:cs typeface="Cabin"/>
                <a:sym typeface="Cabin"/>
              </a:rPr>
              <a:t> (</a:t>
            </a:r>
            <a:r>
              <a:rPr b="1" lang="en-GB" sz="1200">
                <a:solidFill>
                  <a:srgbClr val="CC0000"/>
                </a:solidFill>
                <a:latin typeface="Cabin"/>
                <a:ea typeface="Cabin"/>
                <a:cs typeface="Cabin"/>
                <a:sym typeface="Cabin"/>
              </a:rPr>
              <a:t>IF</a:t>
            </a:r>
            <a:r>
              <a:rPr lang="en-GB" sz="1200">
                <a:latin typeface="Cabin"/>
                <a:ea typeface="Cabin"/>
                <a:cs typeface="Cabin"/>
                <a:sym typeface="Cabin"/>
              </a:rPr>
              <a:t>), </a:t>
            </a:r>
            <a:r>
              <a:rPr b="1" lang="en-GB" sz="1200">
                <a:solidFill>
                  <a:srgbClr val="CC0000"/>
                </a:solidFill>
                <a:latin typeface="Cabin"/>
                <a:ea typeface="Cabin"/>
                <a:cs typeface="Cabin"/>
                <a:sym typeface="Cabin"/>
              </a:rPr>
              <a:t>dark </a:t>
            </a:r>
            <a:r>
              <a:rPr b="1" lang="en-GB" sz="1200">
                <a:solidFill>
                  <a:srgbClr val="CC0000"/>
                </a:solidFill>
                <a:latin typeface="Cabin"/>
                <a:ea typeface="Cabin"/>
                <a:cs typeface="Cabin"/>
                <a:sym typeface="Cabin"/>
              </a:rPr>
              <a:t>field</a:t>
            </a:r>
            <a:r>
              <a:rPr b="1" lang="en-GB" sz="1200">
                <a:solidFill>
                  <a:srgbClr val="CC0000"/>
                </a:solidFill>
                <a:latin typeface="Cabin"/>
                <a:ea typeface="Cabin"/>
                <a:cs typeface="Cabin"/>
                <a:sym typeface="Cabin"/>
              </a:rPr>
              <a:t> microscopy</a:t>
            </a:r>
            <a:r>
              <a:rPr lang="en-GB" sz="1200">
                <a:latin typeface="Cabin"/>
                <a:ea typeface="Cabin"/>
                <a:cs typeface="Cabin"/>
                <a:sym typeface="Cabin"/>
              </a:rPr>
              <a:t> or </a:t>
            </a:r>
            <a:r>
              <a:rPr b="1" lang="en-GB" sz="1200">
                <a:solidFill>
                  <a:srgbClr val="CC0000"/>
                </a:solidFill>
                <a:latin typeface="Cabin"/>
                <a:ea typeface="Cabin"/>
                <a:cs typeface="Cabin"/>
                <a:sym typeface="Cabin"/>
              </a:rPr>
              <a:t>silver impregnation histology technique. </a:t>
            </a:r>
            <a:endParaRPr sz="1200">
              <a:latin typeface="Cabin"/>
              <a:ea typeface="Cabin"/>
              <a:cs typeface="Cabin"/>
              <a:sym typeface="Cabin"/>
            </a:endParaRPr>
          </a:p>
        </p:txBody>
      </p:sp>
      <p:sp>
        <p:nvSpPr>
          <p:cNvPr id="203" name="Google Shape;203;p18"/>
          <p:cNvSpPr txBox="1"/>
          <p:nvPr/>
        </p:nvSpPr>
        <p:spPr>
          <a:xfrm>
            <a:off x="318150" y="2839525"/>
            <a:ext cx="6991200" cy="117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An exclusively human pathogen</a:t>
            </a:r>
            <a:r>
              <a:rPr lang="en-GB" sz="1200">
                <a:latin typeface="Cabin"/>
                <a:ea typeface="Cabin"/>
                <a:cs typeface="Cabin"/>
                <a:sym typeface="Cabin"/>
              </a:rPr>
              <a:t>.</a:t>
            </a:r>
            <a:endParaRPr sz="1200">
              <a:latin typeface="Cabin"/>
              <a:ea typeface="Cabin"/>
              <a:cs typeface="Cabin"/>
              <a:sym typeface="Cabin"/>
            </a:endParaRPr>
          </a:p>
          <a:p>
            <a:pPr indent="-304800" lvl="0" marL="457200" rtl="0" algn="l">
              <a:spcBef>
                <a:spcPts val="0"/>
              </a:spcBef>
              <a:spcAft>
                <a:spcPts val="0"/>
              </a:spcAft>
              <a:buSzPts val="1200"/>
              <a:buChar char="○"/>
            </a:pPr>
            <a:r>
              <a:rPr lang="en-GB" sz="1200">
                <a:latin typeface="Cabin"/>
                <a:ea typeface="Cabin"/>
                <a:cs typeface="Cabin"/>
                <a:sym typeface="Cabin"/>
              </a:rPr>
              <a:t>Transmission by contact with </a:t>
            </a:r>
            <a:r>
              <a:rPr b="1" lang="en-GB" sz="1200">
                <a:solidFill>
                  <a:srgbClr val="CC0000"/>
                </a:solidFill>
                <a:latin typeface="Cabin"/>
                <a:ea typeface="Cabin"/>
                <a:cs typeface="Cabin"/>
                <a:sym typeface="Cabin"/>
              </a:rPr>
              <a:t>mucosal surfaces</a:t>
            </a:r>
            <a:r>
              <a:rPr lang="en-GB" sz="1200">
                <a:latin typeface="Cabin"/>
                <a:ea typeface="Cabin"/>
                <a:cs typeface="Cabin"/>
                <a:sym typeface="Cabin"/>
              </a:rPr>
              <a:t> or </a:t>
            </a:r>
            <a:r>
              <a:rPr b="1" lang="en-GB" sz="1200">
                <a:solidFill>
                  <a:srgbClr val="CC0000"/>
                </a:solidFill>
                <a:latin typeface="Cabin"/>
                <a:ea typeface="Cabin"/>
                <a:cs typeface="Cabin"/>
                <a:sym typeface="Cabin"/>
              </a:rPr>
              <a:t>blood</a:t>
            </a:r>
            <a:r>
              <a:rPr lang="en-GB" sz="1200">
                <a:latin typeface="Cabin"/>
                <a:ea typeface="Cabin"/>
                <a:cs typeface="Cabin"/>
                <a:sym typeface="Cabin"/>
              </a:rPr>
              <a:t>, less commonly by non-genital contacts with a lesion, sharing needles by IV drug users, or </a:t>
            </a:r>
            <a:r>
              <a:rPr b="1" lang="en-GB" sz="1200">
                <a:solidFill>
                  <a:srgbClr val="CC0000"/>
                </a:solidFill>
                <a:latin typeface="Cabin"/>
                <a:ea typeface="Cabin"/>
                <a:cs typeface="Cabin"/>
                <a:sym typeface="Cabin"/>
              </a:rPr>
              <a:t>transplacental transmission</a:t>
            </a:r>
            <a:r>
              <a:rPr lang="en-GB" sz="1200">
                <a:latin typeface="Cabin"/>
                <a:ea typeface="Cabin"/>
                <a:cs typeface="Cabin"/>
                <a:sym typeface="Cabin"/>
              </a:rPr>
              <a:t> to fetus.</a:t>
            </a:r>
            <a:endParaRPr sz="1200">
              <a:latin typeface="Cabin"/>
              <a:ea typeface="Cabin"/>
              <a:cs typeface="Cabin"/>
              <a:sym typeface="Cabin"/>
            </a:endParaRPr>
          </a:p>
          <a:p>
            <a:pPr indent="-304800" lvl="0" marL="457200" rtl="0" algn="l">
              <a:spcBef>
                <a:spcPts val="0"/>
              </a:spcBef>
              <a:spcAft>
                <a:spcPts val="0"/>
              </a:spcAft>
              <a:buSzPts val="1200"/>
              <a:buChar char="○"/>
            </a:pPr>
            <a:r>
              <a:rPr lang="en-GB" sz="1200">
                <a:latin typeface="Cabin"/>
                <a:ea typeface="Cabin"/>
                <a:cs typeface="Cabin"/>
                <a:sym typeface="Cabin"/>
              </a:rPr>
              <a:t>Early disease is infectious</a:t>
            </a:r>
            <a:endParaRPr sz="1200">
              <a:latin typeface="Cabin"/>
              <a:ea typeface="Cabin"/>
              <a:cs typeface="Cabin"/>
              <a:sym typeface="Cabin"/>
            </a:endParaRPr>
          </a:p>
          <a:p>
            <a:pPr indent="-304800" lvl="0" marL="457200" rtl="0" algn="l">
              <a:spcBef>
                <a:spcPts val="0"/>
              </a:spcBef>
              <a:spcAft>
                <a:spcPts val="0"/>
              </a:spcAft>
              <a:buSzPts val="1200"/>
              <a:buChar char="○"/>
            </a:pPr>
            <a:r>
              <a:rPr lang="en-GB" sz="1200">
                <a:latin typeface="Cabin"/>
                <a:ea typeface="Cabin"/>
                <a:cs typeface="Cabin"/>
                <a:sym typeface="Cabin"/>
              </a:rPr>
              <a:t>Late disease is not infectious.</a:t>
            </a:r>
            <a:endParaRPr sz="1200">
              <a:latin typeface="Cabin"/>
              <a:ea typeface="Cabin"/>
              <a:cs typeface="Cabin"/>
              <a:sym typeface="Cabin"/>
            </a:endParaRPr>
          </a:p>
        </p:txBody>
      </p:sp>
      <p:sp>
        <p:nvSpPr>
          <p:cNvPr id="204" name="Google Shape;204;p18"/>
          <p:cNvSpPr txBox="1"/>
          <p:nvPr/>
        </p:nvSpPr>
        <p:spPr>
          <a:xfrm>
            <a:off x="490950" y="4810963"/>
            <a:ext cx="1447800" cy="8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4C4C4C"/>
                </a:solidFill>
                <a:highlight>
                  <a:srgbClr val="FFFFFF"/>
                </a:highlight>
                <a:latin typeface="Verdana"/>
                <a:ea typeface="Verdana"/>
                <a:cs typeface="Verdana"/>
                <a:sym typeface="Verdana"/>
              </a:rPr>
              <a:t>• </a:t>
            </a:r>
            <a:r>
              <a:rPr lang="en-GB" sz="1200">
                <a:latin typeface="Cabin Medium"/>
                <a:ea typeface="Cabin Medium"/>
                <a:cs typeface="Cabin Medium"/>
                <a:sym typeface="Cabin Medium"/>
              </a:rPr>
              <a:t>Bacteria access through inapparent skin or mucosal breaks.</a:t>
            </a:r>
            <a:endParaRPr sz="1200">
              <a:latin typeface="Cabin Medium"/>
              <a:ea typeface="Cabin Medium"/>
              <a:cs typeface="Cabin Medium"/>
              <a:sym typeface="Cabin Medium"/>
            </a:endParaRPr>
          </a:p>
        </p:txBody>
      </p:sp>
      <p:sp>
        <p:nvSpPr>
          <p:cNvPr id="205" name="Google Shape;205;p18"/>
          <p:cNvSpPr txBox="1"/>
          <p:nvPr/>
        </p:nvSpPr>
        <p:spPr>
          <a:xfrm>
            <a:off x="1810188" y="4734775"/>
            <a:ext cx="1578000" cy="8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4C4C4C"/>
                </a:solidFill>
                <a:highlight>
                  <a:srgbClr val="FFFFFF"/>
                </a:highlight>
                <a:latin typeface="Verdana"/>
                <a:ea typeface="Verdana"/>
                <a:cs typeface="Verdana"/>
                <a:sym typeface="Verdana"/>
              </a:rPr>
              <a:t>• </a:t>
            </a:r>
            <a:r>
              <a:rPr lang="en-GB" sz="1200">
                <a:latin typeface="Cabin Medium"/>
                <a:ea typeface="Cabin Medium"/>
                <a:cs typeface="Cabin Medium"/>
                <a:sym typeface="Cabin Medium"/>
              </a:rPr>
              <a:t>Slow multiplication , </a:t>
            </a:r>
            <a:r>
              <a:rPr lang="en-GB" sz="1200">
                <a:solidFill>
                  <a:srgbClr val="CC0000"/>
                </a:solidFill>
                <a:latin typeface="Cabin Medium"/>
                <a:ea typeface="Cabin Medium"/>
                <a:cs typeface="Cabin Medium"/>
                <a:sym typeface="Cabin Medium"/>
              </a:rPr>
              <a:t>endarteritis </a:t>
            </a:r>
            <a:r>
              <a:rPr lang="en-GB" sz="1200">
                <a:latin typeface="Cabin Medium"/>
                <a:ea typeface="Cabin Medium"/>
                <a:cs typeface="Cabin Medium"/>
                <a:sym typeface="Cabin Medium"/>
              </a:rPr>
              <a:t>&amp; </a:t>
            </a:r>
            <a:r>
              <a:rPr lang="en-GB" sz="1200">
                <a:solidFill>
                  <a:srgbClr val="CC0000"/>
                </a:solidFill>
                <a:latin typeface="Cabin Medium"/>
                <a:ea typeface="Cabin Medium"/>
                <a:cs typeface="Cabin Medium"/>
                <a:sym typeface="Cabin Medium"/>
              </a:rPr>
              <a:t>granulomas</a:t>
            </a:r>
            <a:endParaRPr sz="1200">
              <a:solidFill>
                <a:srgbClr val="CC0000"/>
              </a:solidFill>
              <a:latin typeface="Cabin Medium"/>
              <a:ea typeface="Cabin Medium"/>
              <a:cs typeface="Cabin Medium"/>
              <a:sym typeface="Cabin Medium"/>
            </a:endParaRPr>
          </a:p>
        </p:txBody>
      </p:sp>
      <p:sp>
        <p:nvSpPr>
          <p:cNvPr id="206" name="Google Shape;206;p18"/>
          <p:cNvSpPr txBox="1"/>
          <p:nvPr/>
        </p:nvSpPr>
        <p:spPr>
          <a:xfrm>
            <a:off x="3370363" y="4734775"/>
            <a:ext cx="1206000" cy="8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4C4C4C"/>
                </a:solidFill>
                <a:highlight>
                  <a:srgbClr val="FFFFFF"/>
                </a:highlight>
                <a:latin typeface="Verdana"/>
                <a:ea typeface="Verdana"/>
                <a:cs typeface="Verdana"/>
                <a:sym typeface="Verdana"/>
              </a:rPr>
              <a:t>• </a:t>
            </a:r>
            <a:r>
              <a:rPr lang="en-GB" sz="1200">
                <a:latin typeface="Cabin Medium"/>
                <a:ea typeface="Cabin Medium"/>
                <a:cs typeface="Cabin Medium"/>
                <a:sym typeface="Cabin Medium"/>
              </a:rPr>
              <a:t>Ulcer heals  but spirochete disseminate</a:t>
            </a:r>
            <a:endParaRPr sz="1200">
              <a:latin typeface="Cabin Medium"/>
              <a:ea typeface="Cabin Medium"/>
              <a:cs typeface="Cabin Medium"/>
              <a:sym typeface="Cabin Medium"/>
            </a:endParaRPr>
          </a:p>
        </p:txBody>
      </p:sp>
      <p:sp>
        <p:nvSpPr>
          <p:cNvPr id="207" name="Google Shape;207;p18"/>
          <p:cNvSpPr txBox="1"/>
          <p:nvPr/>
        </p:nvSpPr>
        <p:spPr>
          <a:xfrm>
            <a:off x="4510238" y="4810975"/>
            <a:ext cx="1447800" cy="8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4C4C4C"/>
                </a:solidFill>
                <a:highlight>
                  <a:srgbClr val="FFFFFF"/>
                </a:highlight>
                <a:latin typeface="Verdana"/>
                <a:ea typeface="Verdana"/>
                <a:cs typeface="Verdana"/>
                <a:sym typeface="Verdana"/>
              </a:rPr>
              <a:t>• </a:t>
            </a:r>
            <a:r>
              <a:rPr lang="en-GB" sz="1200">
                <a:latin typeface="Cabin Medium"/>
                <a:ea typeface="Cabin Medium"/>
                <a:cs typeface="Cabin Medium"/>
                <a:sym typeface="Cabin Medium"/>
              </a:rPr>
              <a:t>Latent periods may be due to surface binding of host components.</a:t>
            </a:r>
            <a:endParaRPr sz="1200">
              <a:latin typeface="Cabin Medium"/>
              <a:ea typeface="Cabin Medium"/>
              <a:cs typeface="Cabin Medium"/>
              <a:sym typeface="Cabin Medium"/>
            </a:endParaRPr>
          </a:p>
        </p:txBody>
      </p:sp>
      <p:sp>
        <p:nvSpPr>
          <p:cNvPr id="208" name="Google Shape;208;p18"/>
          <p:cNvSpPr txBox="1"/>
          <p:nvPr/>
        </p:nvSpPr>
        <p:spPr>
          <a:xfrm>
            <a:off x="5931763" y="4963375"/>
            <a:ext cx="1347600" cy="8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4C4C4C"/>
                </a:solidFill>
                <a:highlight>
                  <a:srgbClr val="FFFFFF"/>
                </a:highlight>
                <a:latin typeface="Verdana"/>
                <a:ea typeface="Verdana"/>
                <a:cs typeface="Verdana"/>
                <a:sym typeface="Verdana"/>
              </a:rPr>
              <a:t>• </a:t>
            </a:r>
            <a:r>
              <a:rPr lang="en-GB" sz="1200">
                <a:latin typeface="Cabin Medium"/>
                <a:ea typeface="Cabin Medium"/>
                <a:cs typeface="Cabin Medium"/>
                <a:sym typeface="Cabin Medium"/>
              </a:rPr>
              <a:t>Injury is due to delayed hypersensitivity responses to the persistence of the spirochetes</a:t>
            </a:r>
            <a:endParaRPr sz="1200">
              <a:latin typeface="Cabin Medium"/>
              <a:ea typeface="Cabin Medium"/>
              <a:cs typeface="Cabin Medium"/>
              <a:sym typeface="Cabin Medium"/>
            </a:endParaRPr>
          </a:p>
        </p:txBody>
      </p:sp>
      <p:sp>
        <p:nvSpPr>
          <p:cNvPr id="209" name="Google Shape;209;p18"/>
          <p:cNvSpPr txBox="1"/>
          <p:nvPr/>
        </p:nvSpPr>
        <p:spPr>
          <a:xfrm>
            <a:off x="269038" y="4009525"/>
            <a:ext cx="22251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Pathogenesis</a:t>
            </a:r>
            <a:endParaRPr b="1" sz="1200">
              <a:solidFill>
                <a:srgbClr val="4F2F4F"/>
              </a:solidFill>
              <a:latin typeface="Cabin"/>
              <a:ea typeface="Cabin"/>
              <a:cs typeface="Cabin"/>
              <a:sym typeface="Cabin"/>
            </a:endParaRPr>
          </a:p>
        </p:txBody>
      </p:sp>
      <p:cxnSp>
        <p:nvCxnSpPr>
          <p:cNvPr id="210" name="Google Shape;210;p18"/>
          <p:cNvCxnSpPr/>
          <p:nvPr/>
        </p:nvCxnSpPr>
        <p:spPr>
          <a:xfrm>
            <a:off x="396088" y="4639693"/>
            <a:ext cx="6767700" cy="0"/>
          </a:xfrm>
          <a:prstGeom prst="straightConnector1">
            <a:avLst/>
          </a:prstGeom>
          <a:noFill/>
          <a:ln cap="flat" cmpd="sng" w="63500">
            <a:solidFill>
              <a:srgbClr val="4F2F4F"/>
            </a:solidFill>
            <a:prstDash val="solid"/>
            <a:miter lim="800000"/>
            <a:headEnd len="med" w="med" type="oval"/>
            <a:tailEnd len="med" w="med" type="triangle"/>
          </a:ln>
        </p:spPr>
      </p:cxnSp>
      <p:sp>
        <p:nvSpPr>
          <p:cNvPr id="211" name="Google Shape;211;p18"/>
          <p:cNvSpPr/>
          <p:nvPr/>
        </p:nvSpPr>
        <p:spPr>
          <a:xfrm>
            <a:off x="1111648" y="4533726"/>
            <a:ext cx="551400" cy="247800"/>
          </a:xfrm>
          <a:prstGeom prst="rect">
            <a:avLst/>
          </a:prstGeom>
          <a:solidFill>
            <a:srgbClr val="EDE5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4F2F4F"/>
                </a:solidFill>
                <a:latin typeface="Exo"/>
                <a:ea typeface="Exo"/>
                <a:cs typeface="Exo"/>
                <a:sym typeface="Exo"/>
              </a:rPr>
              <a:t>01</a:t>
            </a:r>
            <a:endParaRPr i="0" sz="1600" u="none" cap="none" strike="noStrike">
              <a:solidFill>
                <a:srgbClr val="4F2F4F"/>
              </a:solidFill>
              <a:latin typeface="Exo"/>
              <a:ea typeface="Exo"/>
              <a:cs typeface="Exo"/>
              <a:sym typeface="Exo"/>
            </a:endParaRPr>
          </a:p>
        </p:txBody>
      </p:sp>
      <p:sp>
        <p:nvSpPr>
          <p:cNvPr id="212" name="Google Shape;212;p18"/>
          <p:cNvSpPr txBox="1"/>
          <p:nvPr/>
        </p:nvSpPr>
        <p:spPr>
          <a:xfrm>
            <a:off x="2322062" y="4525951"/>
            <a:ext cx="559500" cy="247800"/>
          </a:xfrm>
          <a:prstGeom prst="rect">
            <a:avLst/>
          </a:prstGeom>
          <a:solidFill>
            <a:srgbClr val="EDE5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4F2F4F"/>
                </a:solidFill>
                <a:latin typeface="Exo"/>
                <a:ea typeface="Exo"/>
                <a:cs typeface="Exo"/>
                <a:sym typeface="Exo"/>
              </a:rPr>
              <a:t>02</a:t>
            </a:r>
            <a:endParaRPr b="1" i="0" sz="1600" u="none" cap="none" strike="noStrike">
              <a:solidFill>
                <a:srgbClr val="4F2F4F"/>
              </a:solidFill>
              <a:latin typeface="Exo"/>
              <a:ea typeface="Exo"/>
              <a:cs typeface="Exo"/>
              <a:sym typeface="Exo"/>
            </a:endParaRPr>
          </a:p>
        </p:txBody>
      </p:sp>
      <p:sp>
        <p:nvSpPr>
          <p:cNvPr id="213" name="Google Shape;213;p18"/>
          <p:cNvSpPr txBox="1"/>
          <p:nvPr/>
        </p:nvSpPr>
        <p:spPr>
          <a:xfrm>
            <a:off x="3540578" y="4525951"/>
            <a:ext cx="559500" cy="247800"/>
          </a:xfrm>
          <a:prstGeom prst="rect">
            <a:avLst/>
          </a:prstGeom>
          <a:solidFill>
            <a:srgbClr val="EDE5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4F2F4F"/>
                </a:solidFill>
                <a:latin typeface="Exo"/>
                <a:ea typeface="Exo"/>
                <a:cs typeface="Exo"/>
                <a:sym typeface="Exo"/>
              </a:rPr>
              <a:t>03</a:t>
            </a:r>
            <a:endParaRPr b="1" i="0" sz="1600" u="none" cap="none" strike="noStrike">
              <a:solidFill>
                <a:srgbClr val="4F2F4F"/>
              </a:solidFill>
              <a:latin typeface="Exo"/>
              <a:ea typeface="Exo"/>
              <a:cs typeface="Exo"/>
              <a:sym typeface="Exo"/>
            </a:endParaRPr>
          </a:p>
        </p:txBody>
      </p:sp>
      <p:sp>
        <p:nvSpPr>
          <p:cNvPr id="214" name="Google Shape;214;p18"/>
          <p:cNvSpPr txBox="1"/>
          <p:nvPr/>
        </p:nvSpPr>
        <p:spPr>
          <a:xfrm>
            <a:off x="4759093" y="4525951"/>
            <a:ext cx="559500" cy="247800"/>
          </a:xfrm>
          <a:prstGeom prst="rect">
            <a:avLst/>
          </a:prstGeom>
          <a:solidFill>
            <a:srgbClr val="EDE5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4F2F4F"/>
                </a:solidFill>
                <a:latin typeface="Exo"/>
                <a:ea typeface="Exo"/>
                <a:cs typeface="Exo"/>
                <a:sym typeface="Exo"/>
              </a:rPr>
              <a:t>04</a:t>
            </a:r>
            <a:endParaRPr b="1" i="0" sz="1600" u="none" cap="none" strike="noStrike">
              <a:solidFill>
                <a:srgbClr val="4F2F4F"/>
              </a:solidFill>
              <a:latin typeface="Exo"/>
              <a:ea typeface="Exo"/>
              <a:cs typeface="Exo"/>
              <a:sym typeface="Exo"/>
            </a:endParaRPr>
          </a:p>
        </p:txBody>
      </p:sp>
      <p:sp>
        <p:nvSpPr>
          <p:cNvPr id="215" name="Google Shape;215;p18"/>
          <p:cNvSpPr txBox="1"/>
          <p:nvPr/>
        </p:nvSpPr>
        <p:spPr>
          <a:xfrm>
            <a:off x="5977609" y="4533726"/>
            <a:ext cx="559500" cy="247800"/>
          </a:xfrm>
          <a:prstGeom prst="rect">
            <a:avLst/>
          </a:prstGeom>
          <a:solidFill>
            <a:srgbClr val="EDE5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4F2F4F"/>
                </a:solidFill>
                <a:latin typeface="Exo"/>
                <a:ea typeface="Exo"/>
                <a:cs typeface="Exo"/>
                <a:sym typeface="Exo"/>
              </a:rPr>
              <a:t>05</a:t>
            </a:r>
            <a:endParaRPr b="1" i="0" sz="1600" u="none" cap="none" strike="noStrike">
              <a:solidFill>
                <a:srgbClr val="4F2F4F"/>
              </a:solidFill>
              <a:latin typeface="Exo"/>
              <a:ea typeface="Exo"/>
              <a:cs typeface="Exo"/>
              <a:sym typeface="Exo"/>
            </a:endParaRPr>
          </a:p>
        </p:txBody>
      </p:sp>
      <p:sp>
        <p:nvSpPr>
          <p:cNvPr id="216" name="Google Shape;216;p18"/>
          <p:cNvSpPr txBox="1"/>
          <p:nvPr/>
        </p:nvSpPr>
        <p:spPr>
          <a:xfrm>
            <a:off x="299100" y="5904050"/>
            <a:ext cx="34956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Clinical Manifestations:</a:t>
            </a:r>
            <a:endParaRPr b="1" sz="2000">
              <a:solidFill>
                <a:srgbClr val="4F2F4F"/>
              </a:solidFill>
              <a:latin typeface="Cabin"/>
              <a:ea typeface="Cabin"/>
              <a:cs typeface="Cabin"/>
              <a:sym typeface="Cabin"/>
            </a:endParaRPr>
          </a:p>
          <a:p>
            <a:pPr indent="-355600" lvl="1" marL="914400" rtl="0" algn="l">
              <a:spcBef>
                <a:spcPts val="0"/>
              </a:spcBef>
              <a:spcAft>
                <a:spcPts val="0"/>
              </a:spcAft>
              <a:buClr>
                <a:srgbClr val="4F2F4F"/>
              </a:buClr>
              <a:buSzPts val="2000"/>
              <a:buFont typeface="Cabin"/>
              <a:buChar char="○"/>
            </a:pPr>
            <a:r>
              <a:rPr b="1" lang="en-GB" sz="2000">
                <a:solidFill>
                  <a:srgbClr val="999999"/>
                </a:solidFill>
                <a:latin typeface="Cabin"/>
                <a:ea typeface="Cabin"/>
                <a:cs typeface="Cabin"/>
                <a:sym typeface="Cabin"/>
              </a:rPr>
              <a:t>Overview (</a:t>
            </a:r>
            <a:r>
              <a:rPr b="1" lang="en-GB" sz="2000" u="sng">
                <a:solidFill>
                  <a:srgbClr val="999999"/>
                </a:solidFill>
                <a:latin typeface="Cabin"/>
                <a:ea typeface="Cabin"/>
                <a:cs typeface="Cabin"/>
                <a:sym typeface="Cabin"/>
              </a:rPr>
              <a:t>EXTRA</a:t>
            </a:r>
            <a:r>
              <a:rPr b="1" lang="en-GB" sz="2000">
                <a:solidFill>
                  <a:srgbClr val="999999"/>
                </a:solidFill>
                <a:latin typeface="Cabin"/>
                <a:ea typeface="Cabin"/>
                <a:cs typeface="Cabin"/>
                <a:sym typeface="Cabin"/>
              </a:rPr>
              <a:t>)</a:t>
            </a:r>
            <a:endParaRPr b="1" sz="2000">
              <a:solidFill>
                <a:srgbClr val="999999"/>
              </a:solidFill>
              <a:latin typeface="Cabin"/>
              <a:ea typeface="Cabin"/>
              <a:cs typeface="Cabin"/>
              <a:sym typeface="Cabin"/>
            </a:endParaRPr>
          </a:p>
        </p:txBody>
      </p:sp>
      <p:pic>
        <p:nvPicPr>
          <p:cNvPr id="217" name="Google Shape;217;p18"/>
          <p:cNvPicPr preferRelativeResize="0"/>
          <p:nvPr/>
        </p:nvPicPr>
        <p:blipFill>
          <a:blip r:embed="rId3">
            <a:alphaModFix/>
          </a:blip>
          <a:stretch>
            <a:fillRect/>
          </a:stretch>
        </p:blipFill>
        <p:spPr>
          <a:xfrm>
            <a:off x="5664063" y="2239998"/>
            <a:ext cx="1139675" cy="708600"/>
          </a:xfrm>
          <a:prstGeom prst="rect">
            <a:avLst/>
          </a:prstGeom>
          <a:noFill/>
          <a:ln cap="flat" cmpd="sng" w="19050">
            <a:solidFill>
              <a:schemeClr val="dk2"/>
            </a:solidFill>
            <a:prstDash val="dash"/>
            <a:round/>
            <a:headEnd len="sm" w="sm" type="none"/>
            <a:tailEnd len="sm" w="sm" type="none"/>
          </a:ln>
        </p:spPr>
      </p:pic>
      <p:sp>
        <p:nvSpPr>
          <p:cNvPr id="218" name="Google Shape;218;p18"/>
          <p:cNvSpPr txBox="1"/>
          <p:nvPr/>
        </p:nvSpPr>
        <p:spPr>
          <a:xfrm>
            <a:off x="245900" y="6690850"/>
            <a:ext cx="7056600" cy="3757800"/>
          </a:xfrm>
          <a:prstGeom prst="rect">
            <a:avLst/>
          </a:prstGeom>
          <a:noFill/>
          <a:ln cap="flat" cmpd="sng" w="19050">
            <a:solidFill>
              <a:srgbClr val="999999"/>
            </a:solidFill>
            <a:prstDash val="lg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rgbClr val="4F2F4F"/>
                </a:solidFill>
                <a:highlight>
                  <a:srgbClr val="EDE5ED"/>
                </a:highlight>
                <a:latin typeface="Cabin"/>
                <a:ea typeface="Cabin"/>
                <a:cs typeface="Cabin"/>
                <a:sym typeface="Cabin"/>
              </a:rPr>
              <a:t>Pathogenesis:</a:t>
            </a:r>
            <a:endParaRPr b="1" sz="1100">
              <a:solidFill>
                <a:srgbClr val="4F2F4F"/>
              </a:solidFill>
              <a:highlight>
                <a:srgbClr val="EDE5ED"/>
              </a:highlight>
              <a:latin typeface="Cabin"/>
              <a:ea typeface="Cabin"/>
              <a:cs typeface="Cabin"/>
              <a:sym typeface="Cabin"/>
            </a:endParaRPr>
          </a:p>
          <a:p>
            <a:pPr indent="0" lvl="0" marL="0" rtl="0" algn="just">
              <a:spcBef>
                <a:spcPts val="0"/>
              </a:spcBef>
              <a:spcAft>
                <a:spcPts val="0"/>
              </a:spcAft>
              <a:buNone/>
            </a:pPr>
            <a:r>
              <a:rPr b="1" lang="en-GB" sz="1100">
                <a:solidFill>
                  <a:srgbClr val="4F2F4F"/>
                </a:solidFill>
                <a:latin typeface="Cabin"/>
                <a:ea typeface="Cabin"/>
                <a:cs typeface="Cabin"/>
                <a:sym typeface="Cabin"/>
              </a:rPr>
              <a:t>human is the only host → transmitted from skin lesions containing spirochete (sexual or casual contact) → spirochete penetrates mucous membranes → systemic spread within hours of inoculation leading to:</a:t>
            </a:r>
            <a:endParaRPr b="1" sz="1100">
              <a:solidFill>
                <a:srgbClr val="4F2F4F"/>
              </a:solidFill>
              <a:latin typeface="Cabin"/>
              <a:ea typeface="Cabin"/>
              <a:cs typeface="Cabin"/>
              <a:sym typeface="Cabin"/>
            </a:endParaRPr>
          </a:p>
          <a:p>
            <a:pPr indent="-192250" lvl="0" marL="352799"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1° Syphilis (visible 6 weeks after exposure): </a:t>
            </a:r>
            <a:r>
              <a:rPr lang="en-GB" sz="1100">
                <a:solidFill>
                  <a:srgbClr val="4F2F4F"/>
                </a:solidFill>
                <a:latin typeface="Cabin"/>
                <a:ea typeface="Cabin"/>
                <a:cs typeface="Cabin"/>
                <a:sym typeface="Cabin"/>
              </a:rPr>
              <a:t>organism multiplies at inoculation site → painless chancre (ulcerated lesion shedding spirochetes) → lesion heals spontaneously over 6 weeks </a:t>
            </a:r>
            <a:endParaRPr sz="1100">
              <a:solidFill>
                <a:srgbClr val="4F2F4F"/>
              </a:solidFill>
              <a:latin typeface="Cabin"/>
              <a:ea typeface="Cabin"/>
              <a:cs typeface="Cabin"/>
              <a:sym typeface="Cabin"/>
            </a:endParaRPr>
          </a:p>
          <a:p>
            <a:pPr indent="-192250" lvl="0" marL="352799"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2° Syphilis (visible 6 weeks after chancre heals):</a:t>
            </a:r>
            <a:r>
              <a:rPr lang="en-GB" sz="1100">
                <a:solidFill>
                  <a:srgbClr val="4F2F4F"/>
                </a:solidFill>
                <a:latin typeface="Cabin"/>
                <a:ea typeface="Cabin"/>
                <a:cs typeface="Cabin"/>
                <a:sym typeface="Cabin"/>
              </a:rPr>
              <a:t> disseminated spirochetes proliferate → form lesions throughout body including condyloma lata (wart-like painless lesions in moist areas, e.g., genitals) → lesions may heal spontaneously or may become latent syphilis (no symptoms but serologically ) → cycle of 2° syphilis can repeat multiple times </a:t>
            </a:r>
            <a:endParaRPr sz="1100">
              <a:solidFill>
                <a:srgbClr val="4F2F4F"/>
              </a:solidFill>
              <a:latin typeface="Cabin"/>
              <a:ea typeface="Cabin"/>
              <a:cs typeface="Cabin"/>
              <a:sym typeface="Cabin"/>
            </a:endParaRPr>
          </a:p>
          <a:p>
            <a:pPr indent="-192250" lvl="0" marL="352799"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3° Syphilis (many years later): </a:t>
            </a:r>
            <a:r>
              <a:rPr lang="en-GB" sz="1100">
                <a:solidFill>
                  <a:srgbClr val="4F2F4F"/>
                </a:solidFill>
                <a:latin typeface="Cabin"/>
                <a:ea typeface="Cabin"/>
                <a:cs typeface="Cabin"/>
                <a:sym typeface="Cabin"/>
              </a:rPr>
              <a:t>chronic inflammation against remaining spirochetes → damage to soft tissue and bone (gummas), CV system (aortitis), CNS transplacental transmission → congenital syphilis: stillbirth, fetal abnormalities</a:t>
            </a:r>
            <a:endParaRPr sz="1100">
              <a:solidFill>
                <a:srgbClr val="4F2F4F"/>
              </a:solidFill>
              <a:latin typeface="Cabin"/>
              <a:ea typeface="Cabin"/>
              <a:cs typeface="Cabin"/>
              <a:sym typeface="Cabin"/>
            </a:endParaRPr>
          </a:p>
          <a:p>
            <a:pPr indent="0" lvl="0" marL="0" rtl="0" algn="just">
              <a:spcBef>
                <a:spcPts val="0"/>
              </a:spcBef>
              <a:spcAft>
                <a:spcPts val="0"/>
              </a:spcAft>
              <a:buNone/>
            </a:pPr>
            <a:r>
              <a:t/>
            </a:r>
            <a:endParaRPr sz="1100">
              <a:solidFill>
                <a:srgbClr val="4F2F4F"/>
              </a:solidFill>
              <a:latin typeface="Cabin"/>
              <a:ea typeface="Cabin"/>
              <a:cs typeface="Cabin"/>
              <a:sym typeface="Cabin"/>
            </a:endParaRPr>
          </a:p>
          <a:p>
            <a:pPr indent="0" lvl="0" marL="0" rtl="0" algn="just">
              <a:spcBef>
                <a:spcPts val="0"/>
              </a:spcBef>
              <a:spcAft>
                <a:spcPts val="0"/>
              </a:spcAft>
              <a:buNone/>
            </a:pPr>
            <a:r>
              <a:rPr b="1" lang="en-GB" sz="1100">
                <a:solidFill>
                  <a:srgbClr val="4F2F4F"/>
                </a:solidFill>
                <a:highlight>
                  <a:srgbClr val="EDE5ED"/>
                </a:highlight>
                <a:latin typeface="Cabin"/>
                <a:ea typeface="Cabin"/>
                <a:cs typeface="Cabin"/>
                <a:sym typeface="Cabin"/>
              </a:rPr>
              <a:t>Clinical presentation summary:</a:t>
            </a:r>
            <a:endParaRPr b="1" sz="1100">
              <a:solidFill>
                <a:srgbClr val="4F2F4F"/>
              </a:solidFill>
              <a:highlight>
                <a:srgbClr val="EDE5ED"/>
              </a:highlight>
              <a:latin typeface="Cabin"/>
              <a:ea typeface="Cabin"/>
              <a:cs typeface="Cabin"/>
              <a:sym typeface="Cabin"/>
            </a:endParaRPr>
          </a:p>
          <a:p>
            <a:pPr indent="-192250" lvl="0" marL="352799"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1° Syphilis: </a:t>
            </a:r>
            <a:r>
              <a:rPr lang="en-GB" sz="1100">
                <a:solidFill>
                  <a:srgbClr val="4F2F4F"/>
                </a:solidFill>
                <a:latin typeface="Cabin"/>
                <a:ea typeface="Cabin"/>
                <a:cs typeface="Cabin"/>
                <a:sym typeface="Cabin"/>
              </a:rPr>
              <a:t>painless chancre </a:t>
            </a:r>
            <a:endParaRPr sz="1100">
              <a:solidFill>
                <a:srgbClr val="4F2F4F"/>
              </a:solidFill>
              <a:latin typeface="Cabin"/>
              <a:ea typeface="Cabin"/>
              <a:cs typeface="Cabin"/>
              <a:sym typeface="Cabin"/>
            </a:endParaRPr>
          </a:p>
          <a:p>
            <a:pPr indent="-192250" lvl="0" marL="352799"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2° Syphilis: </a:t>
            </a:r>
            <a:r>
              <a:rPr lang="en-GB" sz="1100">
                <a:solidFill>
                  <a:srgbClr val="4F2F4F"/>
                </a:solidFill>
                <a:latin typeface="Cabin"/>
                <a:ea typeface="Cabin"/>
                <a:cs typeface="Cabin"/>
                <a:sym typeface="Cabin"/>
              </a:rPr>
              <a:t>condyloma lata; maculopapular rash on palms and soles; meningitis, hepatitis, arthritis, and others </a:t>
            </a:r>
            <a:endParaRPr sz="1100">
              <a:solidFill>
                <a:srgbClr val="4F2F4F"/>
              </a:solidFill>
              <a:latin typeface="Cabin"/>
              <a:ea typeface="Cabin"/>
              <a:cs typeface="Cabin"/>
              <a:sym typeface="Cabin"/>
            </a:endParaRPr>
          </a:p>
          <a:p>
            <a:pPr indent="-192250" lvl="0" marL="352799"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3° Syphilis: </a:t>
            </a:r>
            <a:endParaRPr b="1" sz="1100">
              <a:solidFill>
                <a:srgbClr val="4F2F4F"/>
              </a:solidFill>
              <a:latin typeface="Cabin"/>
              <a:ea typeface="Cabin"/>
              <a:cs typeface="Cabin"/>
              <a:sym typeface="Cabin"/>
            </a:endParaRPr>
          </a:p>
          <a:p>
            <a:pPr indent="-298450" lvl="1" marL="914400"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CVS</a:t>
            </a:r>
            <a:r>
              <a:rPr lang="en-GB" sz="1100">
                <a:solidFill>
                  <a:srgbClr val="4F2F4F"/>
                </a:solidFill>
                <a:latin typeface="Cabin"/>
                <a:ea typeface="Cabin"/>
                <a:cs typeface="Cabin"/>
                <a:sym typeface="Cabin"/>
              </a:rPr>
              <a:t>: aortitis, ascending aortic aneurysm</a:t>
            </a:r>
            <a:endParaRPr sz="1100">
              <a:solidFill>
                <a:srgbClr val="4F2F4F"/>
              </a:solidFill>
              <a:latin typeface="Cabin"/>
              <a:ea typeface="Cabin"/>
              <a:cs typeface="Cabin"/>
              <a:sym typeface="Cabin"/>
            </a:endParaRPr>
          </a:p>
          <a:p>
            <a:pPr indent="-298450" lvl="1" marL="914400"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CNS</a:t>
            </a:r>
            <a:r>
              <a:rPr lang="en-GB" sz="1100">
                <a:solidFill>
                  <a:srgbClr val="4F2F4F"/>
                </a:solidFill>
                <a:latin typeface="Cabin"/>
                <a:ea typeface="Cabin"/>
                <a:cs typeface="Cabin"/>
                <a:sym typeface="Cabin"/>
              </a:rPr>
              <a:t>: tabes dorsalis, general paralysis, meningitis.</a:t>
            </a:r>
            <a:endParaRPr sz="1100">
              <a:solidFill>
                <a:srgbClr val="4F2F4F"/>
              </a:solidFill>
              <a:latin typeface="Cabin"/>
              <a:ea typeface="Cabin"/>
              <a:cs typeface="Cabin"/>
              <a:sym typeface="Cabin"/>
            </a:endParaRPr>
          </a:p>
          <a:p>
            <a:pPr indent="-298450" lvl="1" marL="914400" rtl="0" algn="just">
              <a:spcBef>
                <a:spcPts val="0"/>
              </a:spcBef>
              <a:spcAft>
                <a:spcPts val="0"/>
              </a:spcAft>
              <a:buClr>
                <a:srgbClr val="4F2F4F"/>
              </a:buClr>
              <a:buSzPts val="1100"/>
              <a:buFont typeface="Cabin"/>
              <a:buChar char="■"/>
            </a:pPr>
            <a:r>
              <a:rPr b="1" lang="en-GB" sz="1100">
                <a:solidFill>
                  <a:srgbClr val="4F2F4F"/>
                </a:solidFill>
                <a:latin typeface="Cabin"/>
                <a:ea typeface="Cabin"/>
                <a:cs typeface="Cabin"/>
                <a:sym typeface="Cabin"/>
              </a:rPr>
              <a:t>gummas</a:t>
            </a:r>
            <a:r>
              <a:rPr lang="en-GB" sz="1100">
                <a:solidFill>
                  <a:srgbClr val="4F2F4F"/>
                </a:solidFill>
                <a:latin typeface="Cabin"/>
                <a:ea typeface="Cabin"/>
                <a:cs typeface="Cabin"/>
                <a:sym typeface="Cabin"/>
              </a:rPr>
              <a:t> (granulomas of soft tissue, bone)</a:t>
            </a:r>
            <a:endParaRPr sz="1100">
              <a:solidFill>
                <a:srgbClr val="4F2F4F"/>
              </a:solidFill>
              <a:latin typeface="Cabin"/>
              <a:ea typeface="Cabin"/>
              <a:cs typeface="Cabin"/>
              <a:sym typeface="Cabin"/>
            </a:endParaRPr>
          </a:p>
          <a:p>
            <a:pPr indent="0" lvl="0" marL="0" rtl="0" algn="just">
              <a:spcBef>
                <a:spcPts val="0"/>
              </a:spcBef>
              <a:spcAft>
                <a:spcPts val="0"/>
              </a:spcAft>
              <a:buNone/>
            </a:pPr>
            <a:r>
              <a:t/>
            </a:r>
            <a:endParaRPr sz="1100">
              <a:solidFill>
                <a:srgbClr val="4F2F4F"/>
              </a:solidFill>
              <a:latin typeface="Cabin"/>
              <a:ea typeface="Cabin"/>
              <a:cs typeface="Cabin"/>
              <a:sym typeface="Cabin"/>
            </a:endParaRPr>
          </a:p>
        </p:txBody>
      </p:sp>
      <p:pic>
        <p:nvPicPr>
          <p:cNvPr id="219" name="Google Shape;219;p18">
            <a:hlinkClick r:id="rId4"/>
          </p:cNvPr>
          <p:cNvPicPr preferRelativeResize="0"/>
          <p:nvPr/>
        </p:nvPicPr>
        <p:blipFill>
          <a:blip r:embed="rId5">
            <a:alphaModFix/>
          </a:blip>
          <a:stretch>
            <a:fillRect/>
          </a:stretch>
        </p:blipFill>
        <p:spPr>
          <a:xfrm>
            <a:off x="4438430" y="158743"/>
            <a:ext cx="320680" cy="34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9"/>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25" name="Google Shape;225;p19"/>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26" name="Google Shape;226;p19"/>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6</a:t>
            </a:r>
            <a:endParaRPr b="1" sz="1800">
              <a:solidFill>
                <a:srgbClr val="FFFFFF"/>
              </a:solidFill>
              <a:latin typeface="Cabin"/>
              <a:ea typeface="Cabin"/>
              <a:cs typeface="Cabin"/>
              <a:sym typeface="Cabin"/>
            </a:endParaRPr>
          </a:p>
        </p:txBody>
      </p:sp>
      <p:cxnSp>
        <p:nvCxnSpPr>
          <p:cNvPr id="227" name="Google Shape;227;p19"/>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228" name="Google Shape;228;p19"/>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Syphilis</a:t>
            </a:r>
            <a:endParaRPr b="1" sz="3000">
              <a:solidFill>
                <a:srgbClr val="4F2F4F"/>
              </a:solidFill>
              <a:latin typeface="Cabin"/>
              <a:ea typeface="Cabin"/>
              <a:cs typeface="Cabin"/>
              <a:sym typeface="Cabin"/>
            </a:endParaRPr>
          </a:p>
        </p:txBody>
      </p:sp>
      <p:graphicFrame>
        <p:nvGraphicFramePr>
          <p:cNvPr id="229" name="Google Shape;229;p19"/>
          <p:cNvGraphicFramePr/>
          <p:nvPr/>
        </p:nvGraphicFramePr>
        <p:xfrm>
          <a:off x="218200" y="1265755"/>
          <a:ext cx="3000000" cy="3000000"/>
        </p:xfrm>
        <a:graphic>
          <a:graphicData uri="http://schemas.openxmlformats.org/drawingml/2006/table">
            <a:tbl>
              <a:tblPr>
                <a:noFill/>
                <a:tableStyleId>{44E11E47-295B-42BA-86BE-BB61EB6F8276}</a:tableStyleId>
              </a:tblPr>
              <a:tblGrid>
                <a:gridCol w="1057075"/>
                <a:gridCol w="6096050"/>
              </a:tblGrid>
              <a:tr h="452475">
                <a:tc gridSpan="2">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Stages of Syphilis</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r>
              <a:tr h="1141850">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Primary </a:t>
                      </a:r>
                      <a:endParaRPr b="1">
                        <a:solidFill>
                          <a:srgbClr val="4F2F4F"/>
                        </a:solidFill>
                        <a:latin typeface="Cabin"/>
                        <a:ea typeface="Cabin"/>
                        <a:cs typeface="Cabin"/>
                        <a:sym typeface="Cabin"/>
                      </a:endParaRPr>
                    </a:p>
                    <a:p>
                      <a:pPr indent="0" lvl="0" marL="0" rtl="0" algn="ctr">
                        <a:spcBef>
                          <a:spcPts val="0"/>
                        </a:spcBef>
                        <a:spcAft>
                          <a:spcPts val="0"/>
                        </a:spcAft>
                        <a:buNone/>
                      </a:pPr>
                      <a:r>
                        <a:rPr b="1" lang="en-GB">
                          <a:solidFill>
                            <a:srgbClr val="4F2F4F"/>
                          </a:solidFill>
                          <a:latin typeface="Cabin"/>
                          <a:ea typeface="Cabin"/>
                          <a:cs typeface="Cabin"/>
                          <a:sym typeface="Cabin"/>
                        </a:rPr>
                        <a:t>syphilis</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162600" lvl="0" marL="172800" rtl="0" algn="l">
                        <a:spcBef>
                          <a:spcPts val="0"/>
                        </a:spcBef>
                        <a:spcAft>
                          <a:spcPts val="0"/>
                        </a:spcAft>
                        <a:buSzPts val="1200"/>
                        <a:buFont typeface="Cabin"/>
                        <a:buChar char="●"/>
                      </a:pPr>
                      <a:r>
                        <a:rPr b="1" lang="en-GB" sz="1200">
                          <a:solidFill>
                            <a:srgbClr val="CC0000"/>
                          </a:solidFill>
                          <a:latin typeface="Cabin"/>
                          <a:ea typeface="Cabin"/>
                          <a:cs typeface="Cabin"/>
                          <a:sym typeface="Cabin"/>
                        </a:rPr>
                        <a:t>Chancre is a painless</a:t>
                      </a:r>
                      <a:r>
                        <a:rPr b="1" baseline="30000" lang="en-GB" sz="1200">
                          <a:solidFill>
                            <a:srgbClr val="CC0000"/>
                          </a:solidFill>
                          <a:latin typeface="Cabin"/>
                          <a:ea typeface="Cabin"/>
                          <a:cs typeface="Cabin"/>
                          <a:sym typeface="Cabin"/>
                        </a:rPr>
                        <a:t>1</a:t>
                      </a:r>
                      <a:r>
                        <a:rPr lang="en-GB" sz="1200">
                          <a:latin typeface="Cabin"/>
                          <a:ea typeface="Cabin"/>
                          <a:cs typeface="Cabin"/>
                          <a:sym typeface="Cabin"/>
                        </a:rPr>
                        <a:t>, </a:t>
                      </a:r>
                      <a:r>
                        <a:rPr b="1" lang="en-GB" sz="1200">
                          <a:solidFill>
                            <a:srgbClr val="CC0000"/>
                          </a:solidFill>
                          <a:latin typeface="Cabin"/>
                          <a:ea typeface="Cabin"/>
                          <a:cs typeface="Cabin"/>
                          <a:sym typeface="Cabin"/>
                        </a:rPr>
                        <a:t>indurated ulcer</a:t>
                      </a:r>
                      <a:r>
                        <a:rPr b="1" baseline="30000" lang="en-GB" sz="1200">
                          <a:solidFill>
                            <a:srgbClr val="CC0000"/>
                          </a:solidFill>
                          <a:latin typeface="Cabin"/>
                          <a:ea typeface="Cabin"/>
                          <a:cs typeface="Cabin"/>
                          <a:sym typeface="Cabin"/>
                        </a:rPr>
                        <a:t>2</a:t>
                      </a:r>
                      <a:r>
                        <a:rPr lang="en-GB" sz="1200">
                          <a:latin typeface="Cabin"/>
                          <a:ea typeface="Cabin"/>
                          <a:cs typeface="Cabin"/>
                          <a:sym typeface="Cabin"/>
                        </a:rPr>
                        <a:t> with firm base and raised margins on external genitalia or cervix ,anal or oral site, </a:t>
                      </a:r>
                      <a:r>
                        <a:rPr lang="en-GB" sz="1200">
                          <a:solidFill>
                            <a:srgbClr val="CC0000"/>
                          </a:solidFill>
                          <a:latin typeface="Cabin"/>
                          <a:ea typeface="Cabin"/>
                          <a:cs typeface="Cabin"/>
                          <a:sym typeface="Cabin"/>
                        </a:rPr>
                        <a:t>appear after an IP of about 2-6 weeks</a:t>
                      </a:r>
                      <a:endParaRPr sz="1200">
                        <a:solidFill>
                          <a:srgbClr val="CC0000"/>
                        </a:solidFill>
                        <a:latin typeface="Cabin"/>
                        <a:ea typeface="Cabin"/>
                        <a:cs typeface="Cabin"/>
                        <a:sym typeface="Cabin"/>
                      </a:endParaRPr>
                    </a:p>
                    <a:p>
                      <a:pPr indent="0" lvl="0" marL="0" rtl="0" algn="l">
                        <a:spcBef>
                          <a:spcPts val="0"/>
                        </a:spcBef>
                        <a:spcAft>
                          <a:spcPts val="0"/>
                        </a:spcAft>
                        <a:buNone/>
                      </a:pPr>
                      <a:r>
                        <a:t/>
                      </a:r>
                      <a:endParaRPr sz="300">
                        <a:solidFill>
                          <a:srgbClr val="CC0000"/>
                        </a:solidFill>
                        <a:latin typeface="Cabin"/>
                        <a:ea typeface="Cabin"/>
                        <a:cs typeface="Cabin"/>
                        <a:sym typeface="Cabin"/>
                      </a:endParaRPr>
                    </a:p>
                    <a:p>
                      <a:pPr indent="-162600" lvl="0" marL="172800" rtl="0" algn="l">
                        <a:spcBef>
                          <a:spcPts val="0"/>
                        </a:spcBef>
                        <a:spcAft>
                          <a:spcPts val="0"/>
                        </a:spcAft>
                        <a:buSzPts val="1200"/>
                        <a:buFont typeface="Cabin"/>
                        <a:buChar char="●"/>
                      </a:pPr>
                      <a:r>
                        <a:rPr lang="en-GB" sz="1200">
                          <a:latin typeface="Cabin"/>
                          <a:ea typeface="Cabin"/>
                          <a:cs typeface="Cabin"/>
                          <a:sym typeface="Cabin"/>
                        </a:rPr>
                        <a:t>Enlarged </a:t>
                      </a:r>
                      <a:r>
                        <a:rPr b="1" lang="en-GB" sz="1200">
                          <a:latin typeface="Cabin"/>
                          <a:ea typeface="Cabin"/>
                          <a:cs typeface="Cabin"/>
                          <a:sym typeface="Cabin"/>
                        </a:rPr>
                        <a:t>inguinal lymph nodes</a:t>
                      </a:r>
                      <a:r>
                        <a:rPr lang="en-GB" sz="1200">
                          <a:latin typeface="Cabin"/>
                          <a:ea typeface="Cabin"/>
                          <a:cs typeface="Cabin"/>
                          <a:sym typeface="Cabin"/>
                        </a:rPr>
                        <a:t> may persist for months</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162600" lvl="0" marL="172800" rtl="0" algn="l">
                        <a:spcBef>
                          <a:spcPts val="0"/>
                        </a:spcBef>
                        <a:spcAft>
                          <a:spcPts val="0"/>
                        </a:spcAft>
                        <a:buSzPts val="1200"/>
                        <a:buFont typeface="Cabin"/>
                        <a:buChar char="●"/>
                      </a:pPr>
                      <a:r>
                        <a:rPr lang="en-GB" sz="1200">
                          <a:latin typeface="Cabin"/>
                          <a:ea typeface="Cabin"/>
                          <a:cs typeface="Cabin"/>
                          <a:sym typeface="Cabin"/>
                        </a:rPr>
                        <a:t>Lesion heals spontaneously after 4-6 weeks </a:t>
                      </a:r>
                      <a:r>
                        <a:rPr lang="en-GB" sz="1200">
                          <a:solidFill>
                            <a:srgbClr val="38761D"/>
                          </a:solidFill>
                          <a:latin typeface="Cabin"/>
                          <a:ea typeface="Cabin"/>
                          <a:cs typeface="Cabin"/>
                          <a:sym typeface="Cabin"/>
                        </a:rPr>
                        <a:t>without therapy.</a:t>
                      </a:r>
                      <a:endParaRPr sz="1200">
                        <a:solidFill>
                          <a:srgbClr val="38761D"/>
                        </a:solidFill>
                        <a:latin typeface="Cabin"/>
                        <a:ea typeface="Cabin"/>
                        <a:cs typeface="Cabin"/>
                        <a:sym typeface="Cabin"/>
                      </a:endParaRPr>
                    </a:p>
                    <a:p>
                      <a:pPr indent="0" lvl="0" marL="0" rtl="0" algn="l">
                        <a:spcBef>
                          <a:spcPts val="0"/>
                        </a:spcBef>
                        <a:spcAft>
                          <a:spcPts val="0"/>
                        </a:spcAft>
                        <a:buNone/>
                      </a:pPr>
                      <a:r>
                        <a:t/>
                      </a:r>
                      <a:endParaRPr sz="300">
                        <a:solidFill>
                          <a:srgbClr val="38761D"/>
                        </a:solidFill>
                        <a:latin typeface="Cabin"/>
                        <a:ea typeface="Cabin"/>
                        <a:cs typeface="Cabin"/>
                        <a:sym typeface="Cabin"/>
                      </a:endParaRPr>
                    </a:p>
                    <a:p>
                      <a:pPr indent="-162600" lvl="0" marL="172800" rtl="0" algn="l">
                        <a:spcBef>
                          <a:spcPts val="0"/>
                        </a:spcBef>
                        <a:spcAft>
                          <a:spcPts val="0"/>
                        </a:spcAft>
                        <a:buSzPts val="1200"/>
                        <a:buFont typeface="Cabin"/>
                        <a:buChar char="●"/>
                      </a:pPr>
                      <a:r>
                        <a:rPr b="1" lang="en-GB" sz="1200">
                          <a:solidFill>
                            <a:srgbClr val="CC0000"/>
                          </a:solidFill>
                          <a:latin typeface="Cabin"/>
                          <a:ea typeface="Cabin"/>
                          <a:cs typeface="Cabin"/>
                          <a:sym typeface="Cabin"/>
                        </a:rPr>
                        <a:t>Lesion is infectious</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2237750">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Secondary </a:t>
                      </a:r>
                      <a:endParaRPr b="1">
                        <a:solidFill>
                          <a:srgbClr val="4F2F4F"/>
                        </a:solidFill>
                        <a:latin typeface="Cabin"/>
                        <a:ea typeface="Cabin"/>
                        <a:cs typeface="Cabin"/>
                        <a:sym typeface="Cabin"/>
                      </a:endParaRPr>
                    </a:p>
                    <a:p>
                      <a:pPr indent="0" lvl="0" marL="0" rtl="0" algn="ctr">
                        <a:spcBef>
                          <a:spcPts val="0"/>
                        </a:spcBef>
                        <a:spcAft>
                          <a:spcPts val="0"/>
                        </a:spcAft>
                        <a:buNone/>
                      </a:pPr>
                      <a:r>
                        <a:rPr b="1" lang="en-GB">
                          <a:solidFill>
                            <a:srgbClr val="4F2F4F"/>
                          </a:solidFill>
                          <a:latin typeface="Cabin"/>
                          <a:ea typeface="Cabin"/>
                          <a:cs typeface="Cabin"/>
                          <a:sym typeface="Cabin"/>
                        </a:rPr>
                        <a:t>Syphilis</a:t>
                      </a:r>
                      <a:endParaRPr b="1">
                        <a:solidFill>
                          <a:srgbClr val="4F2F4F"/>
                        </a:solidFill>
                        <a:latin typeface="Cabin"/>
                        <a:ea typeface="Cabin"/>
                        <a:cs typeface="Cabin"/>
                        <a:sym typeface="Cabin"/>
                      </a:endParaRPr>
                    </a:p>
                    <a:p>
                      <a:pPr indent="0" lvl="0" marL="0" rtl="0" algn="ctr">
                        <a:spcBef>
                          <a:spcPts val="0"/>
                        </a:spcBef>
                        <a:spcAft>
                          <a:spcPts val="0"/>
                        </a:spcAft>
                        <a:buNone/>
                      </a:pPr>
                      <a:r>
                        <a:rPr b="1" lang="en-GB" sz="1000">
                          <a:solidFill>
                            <a:srgbClr val="38761D"/>
                          </a:solidFill>
                          <a:latin typeface="Cabin"/>
                          <a:ea typeface="Cabin"/>
                          <a:cs typeface="Cabin"/>
                          <a:sym typeface="Cabin"/>
                        </a:rPr>
                        <a:t>(also called the great imitator)</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162600" lvl="0" marL="172800" rtl="0" algn="l">
                        <a:spcBef>
                          <a:spcPts val="0"/>
                        </a:spcBef>
                        <a:spcAft>
                          <a:spcPts val="0"/>
                        </a:spcAft>
                        <a:buSzPts val="1200"/>
                        <a:buFont typeface="Cabin"/>
                        <a:buChar char="●"/>
                      </a:pPr>
                      <a:r>
                        <a:rPr lang="en-GB" sz="1200">
                          <a:latin typeface="Cabin"/>
                          <a:ea typeface="Cabin"/>
                          <a:cs typeface="Cabin"/>
                          <a:sym typeface="Cabin"/>
                        </a:rPr>
                        <a:t>Develops 2-8 weeks after primary lesion healed.</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162600" lvl="0" marL="172800" rtl="0" algn="l">
                        <a:spcBef>
                          <a:spcPts val="0"/>
                        </a:spcBef>
                        <a:spcAft>
                          <a:spcPts val="0"/>
                        </a:spcAft>
                        <a:buSzPts val="1200"/>
                        <a:buFont typeface="Cabin"/>
                        <a:buChar char="●"/>
                      </a:pPr>
                      <a:r>
                        <a:rPr lang="en-GB" sz="1200">
                          <a:latin typeface="Cabin"/>
                          <a:ea typeface="Cabin"/>
                          <a:cs typeface="Cabin"/>
                          <a:sym typeface="Cabin"/>
                        </a:rPr>
                        <a:t>Characterized by </a:t>
                      </a:r>
                      <a:r>
                        <a:rPr b="1" lang="en-GB" sz="1200">
                          <a:solidFill>
                            <a:srgbClr val="CC0000"/>
                          </a:solidFill>
                          <a:latin typeface="Cabin"/>
                          <a:ea typeface="Cabin"/>
                          <a:cs typeface="Cabin"/>
                          <a:sym typeface="Cabin"/>
                        </a:rPr>
                        <a:t>symmetric mucocutaneous rash</a:t>
                      </a:r>
                      <a:r>
                        <a:rPr lang="en-GB" sz="1200">
                          <a:latin typeface="Cabin"/>
                          <a:ea typeface="Cabin"/>
                          <a:cs typeface="Cabin"/>
                          <a:sym typeface="Cabin"/>
                        </a:rPr>
                        <a:t>, mouth lesions (snail track ulcers) and </a:t>
                      </a:r>
                      <a:r>
                        <a:rPr b="1" lang="en-GB" sz="1200">
                          <a:solidFill>
                            <a:srgbClr val="CC0000"/>
                          </a:solidFill>
                          <a:latin typeface="Cabin"/>
                          <a:ea typeface="Cabin"/>
                          <a:cs typeface="Cabin"/>
                          <a:sym typeface="Cabin"/>
                        </a:rPr>
                        <a:t>generalized non-tender lymph nodes enlargement</a:t>
                      </a:r>
                      <a:r>
                        <a:rPr lang="en-GB" sz="1200">
                          <a:latin typeface="Cabin"/>
                          <a:ea typeface="Cabin"/>
                          <a:cs typeface="Cabin"/>
                          <a:sym typeface="Cabin"/>
                        </a:rPr>
                        <a:t> (</a:t>
                      </a:r>
                      <a:r>
                        <a:rPr b="1" lang="en-GB" sz="1200">
                          <a:solidFill>
                            <a:srgbClr val="CC0000"/>
                          </a:solidFill>
                          <a:latin typeface="Cabin"/>
                          <a:ea typeface="Cabin"/>
                          <a:cs typeface="Cabin"/>
                          <a:sym typeface="Cabin"/>
                        </a:rPr>
                        <a:t>full of spirochete</a:t>
                      </a:r>
                      <a:r>
                        <a:rPr lang="en-GB" sz="1200">
                          <a:latin typeface="Cabin"/>
                          <a:ea typeface="Cabin"/>
                          <a:cs typeface="Cabin"/>
                          <a:sym typeface="Cabin"/>
                        </a:rPr>
                        <a:t>) with bacteremia causing </a:t>
                      </a:r>
                      <a:r>
                        <a:rPr b="1" lang="en-GB" sz="1200">
                          <a:solidFill>
                            <a:srgbClr val="CC0000"/>
                          </a:solidFill>
                          <a:latin typeface="Cabin"/>
                          <a:ea typeface="Cabin"/>
                          <a:cs typeface="Cabin"/>
                          <a:sym typeface="Cabin"/>
                        </a:rPr>
                        <a:t>fever</a:t>
                      </a:r>
                      <a:r>
                        <a:rPr b="1" lang="en-GB" sz="1200">
                          <a:latin typeface="Cabin"/>
                          <a:ea typeface="Cabin"/>
                          <a:cs typeface="Cabin"/>
                          <a:sym typeface="Cabin"/>
                        </a:rPr>
                        <a:t>, malaise</a:t>
                      </a:r>
                      <a:r>
                        <a:rPr lang="en-GB" sz="1200">
                          <a:latin typeface="Cabin"/>
                          <a:ea typeface="Cabin"/>
                          <a:cs typeface="Cabin"/>
                          <a:sym typeface="Cabin"/>
                        </a:rPr>
                        <a:t> and other systemic manifestations</a:t>
                      </a:r>
                      <a:r>
                        <a:rPr baseline="30000" lang="en-GB" sz="1200">
                          <a:latin typeface="Cabin"/>
                          <a:ea typeface="Cabin"/>
                          <a:cs typeface="Cabin"/>
                          <a:sym typeface="Cabin"/>
                        </a:rPr>
                        <a:t>3</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162600" lvl="0" marL="172800" rtl="0" algn="l">
                        <a:spcBef>
                          <a:spcPts val="0"/>
                        </a:spcBef>
                        <a:spcAft>
                          <a:spcPts val="0"/>
                        </a:spcAft>
                        <a:buClr>
                          <a:srgbClr val="CC0000"/>
                        </a:buClr>
                        <a:buSzPts val="1200"/>
                        <a:buFont typeface="Cabin"/>
                        <a:buChar char="★"/>
                      </a:pPr>
                      <a:r>
                        <a:rPr lang="en-GB" sz="1200">
                          <a:latin typeface="Cabin"/>
                          <a:ea typeface="Cabin"/>
                          <a:cs typeface="Cabin"/>
                          <a:sym typeface="Cabin"/>
                        </a:rPr>
                        <a:t>Skin lesion</a:t>
                      </a:r>
                      <a:r>
                        <a:rPr lang="en-GB" sz="1200">
                          <a:solidFill>
                            <a:srgbClr val="B7B7B7"/>
                          </a:solidFill>
                          <a:latin typeface="Cabin"/>
                          <a:ea typeface="Cabin"/>
                          <a:cs typeface="Cabin"/>
                          <a:sym typeface="Cabin"/>
                        </a:rPr>
                        <a:t> </a:t>
                      </a:r>
                      <a:r>
                        <a:rPr lang="en-GB" sz="1200">
                          <a:solidFill>
                            <a:srgbClr val="999999"/>
                          </a:solidFill>
                          <a:latin typeface="Cabin"/>
                          <a:ea typeface="Cabin"/>
                          <a:cs typeface="Cabin"/>
                          <a:sym typeface="Cabin"/>
                        </a:rPr>
                        <a:t>(maculopapular rash)</a:t>
                      </a:r>
                      <a:r>
                        <a:rPr lang="en-GB" sz="1200">
                          <a:latin typeface="Cabin"/>
                          <a:ea typeface="Cabin"/>
                          <a:cs typeface="Cabin"/>
                          <a:sym typeface="Cabin"/>
                        </a:rPr>
                        <a:t> distributed on trunk and extremities often </a:t>
                      </a:r>
                      <a:r>
                        <a:rPr b="1" lang="en-GB" sz="1200">
                          <a:solidFill>
                            <a:srgbClr val="CC0000"/>
                          </a:solidFill>
                          <a:latin typeface="Cabin"/>
                          <a:ea typeface="Cabin"/>
                          <a:cs typeface="Cabin"/>
                          <a:sym typeface="Cabin"/>
                        </a:rPr>
                        <a:t>palms, soles and face</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162600" lvl="0" marL="172800" rtl="0" algn="l">
                        <a:spcBef>
                          <a:spcPts val="0"/>
                        </a:spcBef>
                        <a:spcAft>
                          <a:spcPts val="0"/>
                        </a:spcAft>
                        <a:buSzPts val="1200"/>
                        <a:buFont typeface="Cabin"/>
                        <a:buChar char="●"/>
                      </a:pPr>
                      <a:r>
                        <a:rPr lang="en-GB" sz="1200">
                          <a:latin typeface="Cabin"/>
                          <a:ea typeface="Cabin"/>
                          <a:cs typeface="Cabin"/>
                          <a:sym typeface="Cabin"/>
                        </a:rPr>
                        <a:t>1/3 develop </a:t>
                      </a:r>
                      <a:r>
                        <a:rPr b="1" lang="en-GB" sz="1200">
                          <a:solidFill>
                            <a:srgbClr val="CC0000"/>
                          </a:solidFill>
                          <a:latin typeface="Cabin"/>
                          <a:ea typeface="Cabin"/>
                          <a:cs typeface="Cabin"/>
                          <a:sym typeface="Cabin"/>
                        </a:rPr>
                        <a:t>Condylomata Lata</a:t>
                      </a:r>
                      <a:r>
                        <a:rPr lang="en-GB" sz="1200">
                          <a:latin typeface="Cabin"/>
                          <a:ea typeface="Cabin"/>
                          <a:cs typeface="Cabin"/>
                          <a:sym typeface="Cabin"/>
                        </a:rPr>
                        <a:t>: which are painless mucosal warty erosions on genital area and perineum</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162600" lvl="0" marL="172800" rtl="0" algn="l">
                        <a:spcBef>
                          <a:spcPts val="0"/>
                        </a:spcBef>
                        <a:spcAft>
                          <a:spcPts val="0"/>
                        </a:spcAft>
                        <a:buSzPts val="1200"/>
                        <a:buFont typeface="Cabin"/>
                        <a:buChar char="●"/>
                      </a:pPr>
                      <a:r>
                        <a:rPr lang="en-GB" sz="1200">
                          <a:latin typeface="Cabin"/>
                          <a:ea typeface="Cabin"/>
                          <a:cs typeface="Cabin"/>
                          <a:sym typeface="Cabin"/>
                        </a:rPr>
                        <a:t>Secondary lesion resolve after few days to many weeks but disease continue in 1/3 of patients.</a:t>
                      </a:r>
                      <a:r>
                        <a:rPr lang="en-GB" sz="1200">
                          <a:solidFill>
                            <a:srgbClr val="38761D"/>
                          </a:solidFill>
                          <a:latin typeface="Cabin"/>
                          <a:ea typeface="Cabin"/>
                          <a:cs typeface="Cabin"/>
                          <a:sym typeface="Cabin"/>
                        </a:rPr>
                        <a:t> If not treated </a:t>
                      </a:r>
                      <a:r>
                        <a:rPr lang="en-GB" sz="1200">
                          <a:latin typeface="Cabin"/>
                          <a:ea typeface="Cabin"/>
                          <a:cs typeface="Cabin"/>
                          <a:sym typeface="Cabin"/>
                        </a:rPr>
                        <a:t>Disease will enter into a latent state</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162600" lvl="0" marL="1728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Lesions are infectious</a:t>
                      </a:r>
                      <a:endParaRPr b="1" sz="12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885550">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Latent</a:t>
                      </a:r>
                      <a:endParaRPr b="1">
                        <a:solidFill>
                          <a:srgbClr val="4F2F4F"/>
                        </a:solidFill>
                        <a:latin typeface="Cabin"/>
                        <a:ea typeface="Cabin"/>
                        <a:cs typeface="Cabin"/>
                        <a:sym typeface="Cabin"/>
                      </a:endParaRPr>
                    </a:p>
                    <a:p>
                      <a:pPr indent="0" lvl="0" marL="0" rtl="0" algn="ctr">
                        <a:spcBef>
                          <a:spcPts val="0"/>
                        </a:spcBef>
                        <a:spcAft>
                          <a:spcPts val="0"/>
                        </a:spcAft>
                        <a:buNone/>
                      </a:pPr>
                      <a:r>
                        <a:rPr b="1" lang="en-GB">
                          <a:solidFill>
                            <a:srgbClr val="4F2F4F"/>
                          </a:solidFill>
                          <a:latin typeface="Cabin"/>
                          <a:ea typeface="Cabin"/>
                          <a:cs typeface="Cabin"/>
                          <a:sym typeface="Cabin"/>
                        </a:rPr>
                        <a:t>syphilis</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162600" lvl="0" marL="172800" rtl="0" algn="l">
                        <a:spcBef>
                          <a:spcPts val="0"/>
                        </a:spcBef>
                        <a:spcAft>
                          <a:spcPts val="0"/>
                        </a:spcAft>
                        <a:buSzPts val="1200"/>
                        <a:buFont typeface="Cabin"/>
                        <a:buChar char="●"/>
                      </a:pPr>
                      <a:r>
                        <a:rPr lang="en-GB" sz="1200">
                          <a:latin typeface="Cabin"/>
                          <a:ea typeface="Cabin"/>
                          <a:cs typeface="Cabin"/>
                          <a:sym typeface="Cabin"/>
                        </a:rPr>
                        <a:t>A stage where there is </a:t>
                      </a:r>
                      <a:r>
                        <a:rPr b="1" lang="en-GB" sz="1200">
                          <a:solidFill>
                            <a:srgbClr val="CC0000"/>
                          </a:solidFill>
                          <a:latin typeface="Cabin"/>
                          <a:ea typeface="Cabin"/>
                          <a:cs typeface="Cabin"/>
                          <a:sym typeface="Cabin"/>
                        </a:rPr>
                        <a:t>no clinical manifestations</a:t>
                      </a:r>
                      <a:r>
                        <a:rPr lang="en-GB" sz="1200">
                          <a:latin typeface="Cabin"/>
                          <a:ea typeface="Cabin"/>
                          <a:cs typeface="Cabin"/>
                          <a:sym typeface="Cabin"/>
                        </a:rPr>
                        <a:t> but infection evident by serological tests. </a:t>
                      </a:r>
                      <a:r>
                        <a:rPr b="1" lang="en-GB" sz="1200">
                          <a:latin typeface="Cabin"/>
                          <a:ea typeface="Cabin"/>
                          <a:cs typeface="Cabin"/>
                          <a:sym typeface="Cabin"/>
                        </a:rPr>
                        <a:t>Relapse cease</a:t>
                      </a:r>
                      <a:endParaRPr b="1" sz="1200">
                        <a:latin typeface="Cabin"/>
                        <a:ea typeface="Cabin"/>
                        <a:cs typeface="Cabin"/>
                        <a:sym typeface="Cabin"/>
                      </a:endParaRPr>
                    </a:p>
                    <a:p>
                      <a:pPr indent="0" lvl="0" marL="0" rtl="0" algn="l">
                        <a:spcBef>
                          <a:spcPts val="0"/>
                        </a:spcBef>
                        <a:spcAft>
                          <a:spcPts val="0"/>
                        </a:spcAft>
                        <a:buNone/>
                      </a:pPr>
                      <a:r>
                        <a:t/>
                      </a:r>
                      <a:endParaRPr b="1" sz="300">
                        <a:latin typeface="Cabin"/>
                        <a:ea typeface="Cabin"/>
                        <a:cs typeface="Cabin"/>
                        <a:sym typeface="Cabin"/>
                      </a:endParaRPr>
                    </a:p>
                    <a:p>
                      <a:pPr indent="-162600" lvl="0" marL="172800" rtl="0" algn="l">
                        <a:spcBef>
                          <a:spcPts val="0"/>
                        </a:spcBef>
                        <a:spcAft>
                          <a:spcPts val="0"/>
                        </a:spcAft>
                        <a:buSzPts val="1200"/>
                        <a:buFont typeface="Cabin"/>
                        <a:buChar char="●"/>
                      </a:pPr>
                      <a:r>
                        <a:rPr b="1" lang="en-GB" sz="1200">
                          <a:latin typeface="Cabin"/>
                          <a:ea typeface="Cabin"/>
                          <a:cs typeface="Cabin"/>
                          <a:sym typeface="Cabin"/>
                        </a:rPr>
                        <a:t>Risk of blood-borne transmission from relapsing infection or from mother to fetus continue</a:t>
                      </a:r>
                      <a:endParaRPr b="1"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167275">
                <a:tc rowSpan="2">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Tertiary</a:t>
                      </a:r>
                      <a:endParaRPr b="1">
                        <a:solidFill>
                          <a:srgbClr val="4F2F4F"/>
                        </a:solidFill>
                        <a:latin typeface="Cabin"/>
                        <a:ea typeface="Cabin"/>
                        <a:cs typeface="Cabin"/>
                        <a:sym typeface="Cabin"/>
                      </a:endParaRPr>
                    </a:p>
                    <a:p>
                      <a:pPr indent="0" lvl="0" marL="0" rtl="0" algn="ctr">
                        <a:spcBef>
                          <a:spcPts val="0"/>
                        </a:spcBef>
                        <a:spcAft>
                          <a:spcPts val="0"/>
                        </a:spcAft>
                        <a:buNone/>
                      </a:pPr>
                      <a:r>
                        <a:rPr b="1" lang="en-GB">
                          <a:solidFill>
                            <a:srgbClr val="4F2F4F"/>
                          </a:solidFill>
                          <a:latin typeface="Cabin"/>
                          <a:ea typeface="Cabin"/>
                          <a:cs typeface="Cabin"/>
                          <a:sym typeface="Cabin"/>
                        </a:rPr>
                        <a:t>syphilis</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rowSpan="2">
                  <a:txBody>
                    <a:bodyPr/>
                    <a:lstStyle/>
                    <a:p>
                      <a:pPr indent="0" lvl="0" marL="0" rtl="0" algn="l">
                        <a:spcBef>
                          <a:spcPts val="0"/>
                        </a:spcBef>
                        <a:spcAft>
                          <a:spcPts val="0"/>
                        </a:spcAft>
                        <a:buNone/>
                      </a:pPr>
                      <a:r>
                        <a:rPr b="1" lang="en-GB" sz="1200">
                          <a:latin typeface="Cabin"/>
                          <a:ea typeface="Cabin"/>
                          <a:cs typeface="Cabin"/>
                          <a:sym typeface="Cabin"/>
                        </a:rPr>
                        <a:t>Occurs in 1/3 of untreated cases</a:t>
                      </a:r>
                      <a:r>
                        <a:rPr lang="en-GB" sz="1200">
                          <a:latin typeface="Cabin"/>
                          <a:ea typeface="Cabin"/>
                          <a:cs typeface="Cabin"/>
                          <a:sym typeface="Cabin"/>
                        </a:rPr>
                        <a:t>. Manifestations may appear after 15-20 years or may be asymptomatic but serological tests positive</a:t>
                      </a:r>
                      <a:endParaRPr sz="1200">
                        <a:latin typeface="Cabin"/>
                        <a:ea typeface="Cabin"/>
                        <a:cs typeface="Cabin"/>
                        <a:sym typeface="Cabin"/>
                      </a:endParaRPr>
                    </a:p>
                    <a:p>
                      <a:pPr indent="-162600" lvl="0" marL="172800" rtl="0" algn="l">
                        <a:spcBef>
                          <a:spcPts val="0"/>
                        </a:spcBef>
                        <a:spcAft>
                          <a:spcPts val="0"/>
                        </a:spcAft>
                        <a:buSzPts val="1200"/>
                        <a:buFont typeface="Cabin"/>
                        <a:buChar char="●"/>
                      </a:pPr>
                      <a:r>
                        <a:rPr b="1" lang="en-GB" sz="1200">
                          <a:solidFill>
                            <a:srgbClr val="4F2F4F"/>
                          </a:solidFill>
                          <a:latin typeface="Cabin"/>
                          <a:ea typeface="Cabin"/>
                          <a:cs typeface="Cabin"/>
                          <a:sym typeface="Cabin"/>
                        </a:rPr>
                        <a:t>Neurosyphilis:</a:t>
                      </a:r>
                      <a:r>
                        <a:rPr b="1" lang="en-GB" sz="1200">
                          <a:solidFill>
                            <a:srgbClr val="CC0000"/>
                          </a:solidFill>
                          <a:latin typeface="Cabin"/>
                          <a:ea typeface="Cabin"/>
                          <a:cs typeface="Cabin"/>
                          <a:sym typeface="Cabin"/>
                        </a:rPr>
                        <a:t> </a:t>
                      </a:r>
                      <a:endParaRPr b="1" sz="1200">
                        <a:solidFill>
                          <a:srgbClr val="CC0000"/>
                        </a:solidFill>
                        <a:latin typeface="Cabin"/>
                        <a:ea typeface="Cabin"/>
                        <a:cs typeface="Cabin"/>
                        <a:sym typeface="Cabin"/>
                      </a:endParaRPr>
                    </a:p>
                    <a:p>
                      <a:pPr indent="0" lvl="0" marL="0" rtl="0" algn="l">
                        <a:spcBef>
                          <a:spcPts val="0"/>
                        </a:spcBef>
                        <a:spcAft>
                          <a:spcPts val="0"/>
                        </a:spcAft>
                        <a:buNone/>
                      </a:pPr>
                      <a:r>
                        <a:rPr b="1" lang="en-GB" sz="1200">
                          <a:solidFill>
                            <a:srgbClr val="CC0000"/>
                          </a:solidFill>
                          <a:latin typeface="Cabin"/>
                          <a:ea typeface="Cabin"/>
                          <a:cs typeface="Cabin"/>
                          <a:sym typeface="Cabin"/>
                        </a:rPr>
                        <a:t>-</a:t>
                      </a:r>
                      <a:r>
                        <a:rPr b="1" lang="en-GB" sz="1200">
                          <a:solidFill>
                            <a:srgbClr val="CC0000"/>
                          </a:solidFill>
                          <a:latin typeface="Cabin"/>
                          <a:ea typeface="Cabin"/>
                          <a:cs typeface="Cabin"/>
                          <a:sym typeface="Cabin"/>
                        </a:rPr>
                        <a:t>Chronic meningitis</a:t>
                      </a:r>
                      <a:r>
                        <a:rPr lang="en-GB" sz="1200">
                          <a:latin typeface="Cabin"/>
                          <a:ea typeface="Cabin"/>
                          <a:cs typeface="Cabin"/>
                          <a:sym typeface="Cabin"/>
                        </a:rPr>
                        <a:t>, with increased cells and protein in CSF, leads to degenerative changes and psychosis.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-Demyelination causes peripheral neuropathies.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-Most advanced cases result in </a:t>
                      </a:r>
                      <a:r>
                        <a:rPr b="1" lang="en-GB" sz="1200">
                          <a:solidFill>
                            <a:srgbClr val="CC0000"/>
                          </a:solidFill>
                          <a:latin typeface="Cabin"/>
                          <a:ea typeface="Cabin"/>
                          <a:cs typeface="Cabin"/>
                          <a:sym typeface="Cabin"/>
                        </a:rPr>
                        <a:t>PARESIS</a:t>
                      </a:r>
                      <a:r>
                        <a:rPr lang="en-GB" sz="1200">
                          <a:latin typeface="Cabin"/>
                          <a:ea typeface="Cabin"/>
                          <a:cs typeface="Cabin"/>
                          <a:sym typeface="Cabin"/>
                        </a:rPr>
                        <a:t> (</a:t>
                      </a:r>
                      <a:r>
                        <a:rPr b="1" lang="en-GB" sz="1200">
                          <a:solidFill>
                            <a:srgbClr val="CC0000"/>
                          </a:solidFill>
                          <a:latin typeface="Cabin"/>
                          <a:ea typeface="Cabin"/>
                          <a:cs typeface="Cabin"/>
                          <a:sym typeface="Cabin"/>
                        </a:rPr>
                        <a:t>p</a:t>
                      </a:r>
                      <a:r>
                        <a:rPr lang="en-GB" sz="1200">
                          <a:latin typeface="Cabin"/>
                          <a:ea typeface="Cabin"/>
                          <a:cs typeface="Cabin"/>
                          <a:sym typeface="Cabin"/>
                        </a:rPr>
                        <a:t>ersonality, </a:t>
                      </a:r>
                      <a:r>
                        <a:rPr b="1" lang="en-GB" sz="1200">
                          <a:solidFill>
                            <a:srgbClr val="CC0000"/>
                          </a:solidFill>
                          <a:latin typeface="Cabin"/>
                          <a:ea typeface="Cabin"/>
                          <a:cs typeface="Cabin"/>
                          <a:sym typeface="Cabin"/>
                        </a:rPr>
                        <a:t>a</a:t>
                      </a:r>
                      <a:r>
                        <a:rPr lang="en-GB" sz="1200">
                          <a:latin typeface="Cabin"/>
                          <a:ea typeface="Cabin"/>
                          <a:cs typeface="Cabin"/>
                          <a:sym typeface="Cabin"/>
                        </a:rPr>
                        <a:t>ffect ,</a:t>
                      </a:r>
                      <a:r>
                        <a:rPr b="1" lang="en-GB" sz="1200">
                          <a:solidFill>
                            <a:srgbClr val="CC0000"/>
                          </a:solidFill>
                          <a:latin typeface="Cabin"/>
                          <a:ea typeface="Cabin"/>
                          <a:cs typeface="Cabin"/>
                          <a:sym typeface="Cabin"/>
                        </a:rPr>
                        <a:t> r</a:t>
                      </a:r>
                      <a:r>
                        <a:rPr lang="en-GB" sz="1200">
                          <a:latin typeface="Cabin"/>
                          <a:ea typeface="Cabin"/>
                          <a:cs typeface="Cabin"/>
                          <a:sym typeface="Cabin"/>
                        </a:rPr>
                        <a:t>eflexes, </a:t>
                      </a:r>
                      <a:r>
                        <a:rPr b="1" lang="en-GB" sz="1200">
                          <a:solidFill>
                            <a:srgbClr val="CC0000"/>
                          </a:solidFill>
                          <a:latin typeface="Cabin"/>
                          <a:ea typeface="Cabin"/>
                          <a:cs typeface="Cabin"/>
                          <a:sym typeface="Cabin"/>
                        </a:rPr>
                        <a:t>e</a:t>
                      </a:r>
                      <a:r>
                        <a:rPr lang="en-GB" sz="1200">
                          <a:latin typeface="Cabin"/>
                          <a:ea typeface="Cabin"/>
                          <a:cs typeface="Cabin"/>
                          <a:sym typeface="Cabin"/>
                        </a:rPr>
                        <a:t>yes, </a:t>
                      </a:r>
                      <a:r>
                        <a:rPr b="1" lang="en-GB" sz="1200">
                          <a:solidFill>
                            <a:srgbClr val="CC0000"/>
                          </a:solidFill>
                          <a:latin typeface="Cabin"/>
                          <a:ea typeface="Cabin"/>
                          <a:cs typeface="Cabin"/>
                          <a:sym typeface="Cabin"/>
                        </a:rPr>
                        <a:t>s</a:t>
                      </a:r>
                      <a:r>
                        <a:rPr lang="en-GB" sz="1200">
                          <a:latin typeface="Cabin"/>
                          <a:ea typeface="Cabin"/>
                          <a:cs typeface="Cabin"/>
                          <a:sym typeface="Cabin"/>
                        </a:rPr>
                        <a:t>ensorium</a:t>
                      </a:r>
                      <a:r>
                        <a:rPr lang="en-GB" sz="1200">
                          <a:latin typeface="Cabin"/>
                          <a:ea typeface="Cabin"/>
                          <a:cs typeface="Cabin"/>
                          <a:sym typeface="Cabin"/>
                        </a:rPr>
                        <a:t>, </a:t>
                      </a:r>
                      <a:r>
                        <a:rPr b="1" lang="en-GB" sz="1200">
                          <a:solidFill>
                            <a:srgbClr val="CC0000"/>
                          </a:solidFill>
                          <a:latin typeface="Cabin"/>
                          <a:ea typeface="Cabin"/>
                          <a:cs typeface="Cabin"/>
                          <a:sym typeface="Cabin"/>
                        </a:rPr>
                        <a:t>i</a:t>
                      </a:r>
                      <a:r>
                        <a:rPr lang="en-GB" sz="1200">
                          <a:latin typeface="Cabin"/>
                          <a:ea typeface="Cabin"/>
                          <a:cs typeface="Cabin"/>
                          <a:sym typeface="Cabin"/>
                        </a:rPr>
                        <a:t>ntellect, </a:t>
                      </a:r>
                      <a:r>
                        <a:rPr b="1" lang="en-GB" sz="1200">
                          <a:solidFill>
                            <a:srgbClr val="CC0000"/>
                          </a:solidFill>
                          <a:latin typeface="Cabin"/>
                          <a:ea typeface="Cabin"/>
                          <a:cs typeface="Cabin"/>
                          <a:sym typeface="Cabin"/>
                        </a:rPr>
                        <a:t>s</a:t>
                      </a:r>
                      <a:r>
                        <a:rPr lang="en-GB" sz="1200">
                          <a:latin typeface="Cabin"/>
                          <a:ea typeface="Cabin"/>
                          <a:cs typeface="Cabin"/>
                          <a:sym typeface="Cabin"/>
                        </a:rPr>
                        <a:t>peech) due to the effect on the brain parenchyma and posterior columns of spinal cord and dorsal roots</a:t>
                      </a:r>
                      <a:endParaRPr sz="1200">
                        <a:latin typeface="Cabin"/>
                        <a:ea typeface="Cabin"/>
                        <a:cs typeface="Cabin"/>
                        <a:sym typeface="Cabin"/>
                      </a:endParaRPr>
                    </a:p>
                    <a:p>
                      <a:pPr indent="-162600" lvl="0" marL="172800" rtl="0" algn="l">
                        <a:spcBef>
                          <a:spcPts val="0"/>
                        </a:spcBef>
                        <a:spcAft>
                          <a:spcPts val="0"/>
                        </a:spcAft>
                        <a:buSzPts val="1200"/>
                        <a:buFont typeface="Cabin"/>
                        <a:buChar char="●"/>
                      </a:pPr>
                      <a:r>
                        <a:rPr b="1" lang="en-GB" sz="1200">
                          <a:solidFill>
                            <a:srgbClr val="4F2F4F"/>
                          </a:solidFill>
                          <a:latin typeface="Cabin"/>
                          <a:ea typeface="Cabin"/>
                          <a:cs typeface="Cabin"/>
                          <a:sym typeface="Cabin"/>
                        </a:rPr>
                        <a:t>Cardiovascular Syphilis:</a:t>
                      </a:r>
                      <a:endParaRPr b="1" sz="1200">
                        <a:solidFill>
                          <a:srgbClr val="4F2F4F"/>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lang="en-GB" sz="1200">
                          <a:latin typeface="Cabin"/>
                          <a:ea typeface="Cabin"/>
                          <a:cs typeface="Cabin"/>
                          <a:sym typeface="Cabin"/>
                        </a:rPr>
                        <a:t>Due to </a:t>
                      </a:r>
                      <a:r>
                        <a:rPr b="1" lang="en-GB" sz="1200">
                          <a:solidFill>
                            <a:srgbClr val="CC0000"/>
                          </a:solidFill>
                          <a:latin typeface="Cabin"/>
                          <a:ea typeface="Cabin"/>
                          <a:cs typeface="Cabin"/>
                          <a:sym typeface="Cabin"/>
                        </a:rPr>
                        <a:t>arteritis</a:t>
                      </a:r>
                      <a:r>
                        <a:rPr lang="en-GB" sz="1200">
                          <a:latin typeface="Cabin"/>
                          <a:ea typeface="Cabin"/>
                          <a:cs typeface="Cabin"/>
                          <a:sym typeface="Cabin"/>
                        </a:rPr>
                        <a:t>, leads to</a:t>
                      </a:r>
                      <a:r>
                        <a:rPr b="1" lang="en-GB" sz="1200">
                          <a:latin typeface="Cabin"/>
                          <a:ea typeface="Cabin"/>
                          <a:cs typeface="Cabin"/>
                          <a:sym typeface="Cabin"/>
                        </a:rPr>
                        <a:t> </a:t>
                      </a:r>
                      <a:r>
                        <a:rPr b="1" lang="en-GB" sz="1200">
                          <a:solidFill>
                            <a:srgbClr val="CC0000"/>
                          </a:solidFill>
                          <a:latin typeface="Cabin"/>
                          <a:ea typeface="Cabin"/>
                          <a:cs typeface="Cabin"/>
                          <a:sym typeface="Cabin"/>
                        </a:rPr>
                        <a:t>aneurysm of aorta</a:t>
                      </a:r>
                      <a:r>
                        <a:rPr lang="en-GB" sz="1200">
                          <a:solidFill>
                            <a:srgbClr val="CC0000"/>
                          </a:solidFill>
                          <a:latin typeface="Cabin"/>
                          <a:ea typeface="Cabin"/>
                          <a:cs typeface="Cabin"/>
                          <a:sym typeface="Cabin"/>
                        </a:rPr>
                        <a:t> and </a:t>
                      </a:r>
                      <a:r>
                        <a:rPr b="1" lang="en-GB" sz="1200">
                          <a:solidFill>
                            <a:srgbClr val="CC0000"/>
                          </a:solidFill>
                          <a:latin typeface="Cabin"/>
                          <a:ea typeface="Cabin"/>
                          <a:cs typeface="Cabin"/>
                          <a:sym typeface="Cabin"/>
                        </a:rPr>
                        <a:t>aortic</a:t>
                      </a:r>
                      <a:r>
                        <a:rPr b="1" lang="en-GB" sz="1200">
                          <a:latin typeface="Cabin"/>
                          <a:ea typeface="Cabin"/>
                          <a:cs typeface="Cabin"/>
                          <a:sym typeface="Cabin"/>
                        </a:rPr>
                        <a:t> valve ring</a:t>
                      </a:r>
                      <a:r>
                        <a:rPr lang="en-GB" sz="1200">
                          <a:latin typeface="Cabin"/>
                          <a:ea typeface="Cabin"/>
                          <a:cs typeface="Cabin"/>
                          <a:sym typeface="Cabin"/>
                        </a:rPr>
                        <a:t>. </a:t>
                      </a:r>
                      <a:endParaRPr sz="1200">
                        <a:latin typeface="Cabin"/>
                        <a:ea typeface="Cabin"/>
                        <a:cs typeface="Cabin"/>
                        <a:sym typeface="Cabin"/>
                      </a:endParaRPr>
                    </a:p>
                    <a:p>
                      <a:pPr indent="0" lvl="0" marL="0" rtl="0" algn="l">
                        <a:spcBef>
                          <a:spcPts val="0"/>
                        </a:spcBef>
                        <a:spcAft>
                          <a:spcPts val="0"/>
                        </a:spcAft>
                        <a:buNone/>
                      </a:pPr>
                      <a:r>
                        <a:rPr b="1" lang="en-GB" sz="1200">
                          <a:solidFill>
                            <a:srgbClr val="CC0000"/>
                          </a:solidFill>
                          <a:latin typeface="Cabin"/>
                          <a:ea typeface="Cabin"/>
                          <a:cs typeface="Cabin"/>
                          <a:sym typeface="Cabin"/>
                        </a:rPr>
                        <a:t>-</a:t>
                      </a:r>
                      <a:r>
                        <a:rPr b="1" lang="en-GB" sz="1200">
                          <a:solidFill>
                            <a:srgbClr val="CC0000"/>
                          </a:solidFill>
                          <a:latin typeface="Cabin"/>
                          <a:ea typeface="Cabin"/>
                          <a:cs typeface="Cabin"/>
                          <a:sym typeface="Cabin"/>
                        </a:rPr>
                        <a:t>Localized granulomatous reaction called gumma</a:t>
                      </a:r>
                      <a:r>
                        <a:rPr lang="en-GB" sz="1200">
                          <a:latin typeface="Cabin"/>
                          <a:ea typeface="Cabin"/>
                          <a:cs typeface="Cabin"/>
                          <a:sym typeface="Cabin"/>
                        </a:rPr>
                        <a:t> on skin, bones, joints or other organs leads to local destruction</a:t>
                      </a:r>
                      <a:endParaRPr sz="12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2185375">
                <a:tc vMerge="1"/>
                <a:tc vMerge="1"/>
              </a:tr>
            </a:tbl>
          </a:graphicData>
        </a:graphic>
      </p:graphicFrame>
      <p:sp>
        <p:nvSpPr>
          <p:cNvPr id="230" name="Google Shape;230;p19"/>
          <p:cNvSpPr txBox="1"/>
          <p:nvPr/>
        </p:nvSpPr>
        <p:spPr>
          <a:xfrm>
            <a:off x="218200" y="767088"/>
            <a:ext cx="53874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Clinical </a:t>
            </a:r>
            <a:r>
              <a:rPr b="1" lang="en-GB" sz="2000">
                <a:solidFill>
                  <a:srgbClr val="4F2F4F"/>
                </a:solidFill>
                <a:latin typeface="Cabin"/>
                <a:ea typeface="Cabin"/>
                <a:cs typeface="Cabin"/>
                <a:sym typeface="Cabin"/>
              </a:rPr>
              <a:t>manifestations:</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231" name="Google Shape;231;p19"/>
          <p:cNvSpPr txBox="1"/>
          <p:nvPr/>
        </p:nvSpPr>
        <p:spPr>
          <a:xfrm>
            <a:off x="907364" y="8885600"/>
            <a:ext cx="6864000" cy="1154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200">
              <a:latin typeface="Cabin"/>
              <a:ea typeface="Cabin"/>
              <a:cs typeface="Cabin"/>
              <a:sym typeface="Cabin"/>
            </a:endParaRPr>
          </a:p>
          <a:p>
            <a:pPr indent="-162600" lvl="1" marL="774000" rtl="0" algn="l">
              <a:spcBef>
                <a:spcPts val="0"/>
              </a:spcBef>
              <a:spcAft>
                <a:spcPts val="0"/>
              </a:spcAft>
              <a:buClr>
                <a:srgbClr val="4F2F4F"/>
              </a:buClr>
              <a:buSzPts val="1200"/>
              <a:buFont typeface="Cabin"/>
              <a:buChar char="➢"/>
            </a:pPr>
            <a:r>
              <a:rPr lang="en-GB" sz="1200">
                <a:solidFill>
                  <a:schemeClr val="dk1"/>
                </a:solidFill>
                <a:latin typeface="Cabin"/>
                <a:ea typeface="Cabin"/>
                <a:cs typeface="Cabin"/>
                <a:sym typeface="Cabin"/>
              </a:rPr>
              <a:t>Develop if the mother not treated, Fetus susceptible after 4th month of gestation</a:t>
            </a:r>
            <a:endParaRPr sz="1200">
              <a:solidFill>
                <a:schemeClr val="dk1"/>
              </a:solidFill>
              <a:latin typeface="Cabin"/>
              <a:ea typeface="Cabin"/>
              <a:cs typeface="Cabin"/>
              <a:sym typeface="Cabin"/>
            </a:endParaRPr>
          </a:p>
          <a:p>
            <a:pPr indent="-162600" lvl="1" marL="774000" rtl="0" algn="l">
              <a:spcBef>
                <a:spcPts val="0"/>
              </a:spcBef>
              <a:spcAft>
                <a:spcPts val="0"/>
              </a:spcAft>
              <a:buClr>
                <a:srgbClr val="4F2F4F"/>
              </a:buClr>
              <a:buSzPts val="1200"/>
              <a:buFont typeface="Cabin"/>
              <a:buChar char="➢"/>
            </a:pPr>
            <a:r>
              <a:rPr lang="en-GB" sz="1200">
                <a:solidFill>
                  <a:schemeClr val="dk1"/>
                </a:solidFill>
                <a:latin typeface="Cabin"/>
                <a:ea typeface="Cabin"/>
                <a:cs typeface="Cabin"/>
                <a:sym typeface="Cabin"/>
              </a:rPr>
              <a:t>Fetal loss or congenital syphilis result. Rhinitis ,rash and bone changes </a:t>
            </a:r>
            <a:endParaRPr sz="1200">
              <a:solidFill>
                <a:schemeClr val="dk1"/>
              </a:solidFill>
              <a:latin typeface="Cabin"/>
              <a:ea typeface="Cabin"/>
              <a:cs typeface="Cabin"/>
              <a:sym typeface="Cabin"/>
            </a:endParaRPr>
          </a:p>
          <a:p>
            <a:pPr indent="0" lvl="0" marL="774000" rtl="0" algn="l">
              <a:spcBef>
                <a:spcPts val="0"/>
              </a:spcBef>
              <a:spcAft>
                <a:spcPts val="0"/>
              </a:spcAft>
              <a:buNone/>
            </a:pPr>
            <a:r>
              <a:rPr lang="en-GB" sz="1200">
                <a:solidFill>
                  <a:schemeClr val="dk1"/>
                </a:solidFill>
                <a:latin typeface="Cabin"/>
                <a:ea typeface="Cabin"/>
                <a:cs typeface="Cabin"/>
                <a:sym typeface="Cabin"/>
              </a:rPr>
              <a:t>             (saddle nose, saber shine) anemia ,thrombocytopenia, and liver failure</a:t>
            </a:r>
            <a:endParaRPr b="1" sz="1200">
              <a:latin typeface="Cabin"/>
              <a:ea typeface="Cabin"/>
              <a:cs typeface="Cabin"/>
              <a:sym typeface="Cabin"/>
            </a:endParaRPr>
          </a:p>
        </p:txBody>
      </p:sp>
      <p:sp>
        <p:nvSpPr>
          <p:cNvPr id="232" name="Google Shape;232;p19"/>
          <p:cNvSpPr/>
          <p:nvPr/>
        </p:nvSpPr>
        <p:spPr>
          <a:xfrm>
            <a:off x="218150" y="8968763"/>
            <a:ext cx="1342200" cy="729600"/>
          </a:xfrm>
          <a:prstGeom prst="snip1Rect">
            <a:avLst>
              <a:gd fmla="val 16667" name="adj"/>
            </a:avLst>
          </a:prstGeom>
          <a:solidFill>
            <a:srgbClr val="4F2F4F"/>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800">
                <a:solidFill>
                  <a:srgbClr val="FFFFFF"/>
                </a:solidFill>
                <a:latin typeface="Cabin"/>
                <a:ea typeface="Cabin"/>
                <a:cs typeface="Cabin"/>
                <a:sym typeface="Cabin"/>
              </a:rPr>
              <a:t>Congenital syphilis</a:t>
            </a:r>
            <a:endParaRPr b="1" sz="1800">
              <a:solidFill>
                <a:srgbClr val="FFFFFF"/>
              </a:solidFill>
              <a:latin typeface="Cabin"/>
              <a:ea typeface="Cabin"/>
              <a:cs typeface="Cabin"/>
              <a:sym typeface="Cabin"/>
            </a:endParaRPr>
          </a:p>
        </p:txBody>
      </p:sp>
      <p:sp>
        <p:nvSpPr>
          <p:cNvPr id="233" name="Google Shape;233;p19"/>
          <p:cNvSpPr/>
          <p:nvPr/>
        </p:nvSpPr>
        <p:spPr>
          <a:xfrm flipH="1">
            <a:off x="75" y="9874075"/>
            <a:ext cx="7589400" cy="8244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38761D"/>
                </a:solidFill>
                <a:latin typeface="Cabin"/>
                <a:ea typeface="Cabin"/>
                <a:cs typeface="Cabin"/>
                <a:sym typeface="Cabin"/>
              </a:rPr>
              <a:t>1- unlike HSV which causes painful ulcer.</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2- At site of inoculation.  </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3- it can mimic many diseases e.g. meningitis, hepatitis, arthritis</a:t>
            </a:r>
            <a:endParaRPr sz="1000">
              <a:solidFill>
                <a:srgbClr val="38761D"/>
              </a:solidFill>
              <a:latin typeface="Cabin"/>
              <a:ea typeface="Cabin"/>
              <a:cs typeface="Cabin"/>
              <a:sym typeface="Cabin"/>
            </a:endParaRPr>
          </a:p>
        </p:txBody>
      </p:sp>
      <p:sp>
        <p:nvSpPr>
          <p:cNvPr id="234" name="Google Shape;234;p19"/>
          <p:cNvSpPr/>
          <p:nvPr/>
        </p:nvSpPr>
        <p:spPr>
          <a:xfrm>
            <a:off x="351357" y="862494"/>
            <a:ext cx="320100" cy="295500"/>
          </a:xfrm>
          <a:prstGeom prst="star5">
            <a:avLst>
              <a:gd fmla="val 26196"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0"/>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40" name="Google Shape;240;p20"/>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41" name="Google Shape;241;p20"/>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7</a:t>
            </a:r>
            <a:endParaRPr b="1" sz="1800">
              <a:solidFill>
                <a:srgbClr val="FFFFFF"/>
              </a:solidFill>
              <a:latin typeface="Cabin"/>
              <a:ea typeface="Cabin"/>
              <a:cs typeface="Cabin"/>
              <a:sym typeface="Cabin"/>
            </a:endParaRPr>
          </a:p>
        </p:txBody>
      </p:sp>
      <p:cxnSp>
        <p:nvCxnSpPr>
          <p:cNvPr id="242" name="Google Shape;242;p20"/>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243" name="Google Shape;243;p20"/>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Syphilis</a:t>
            </a:r>
            <a:endParaRPr b="1" sz="3000">
              <a:solidFill>
                <a:srgbClr val="4F2F4F"/>
              </a:solidFill>
              <a:latin typeface="Cabin"/>
              <a:ea typeface="Cabin"/>
              <a:cs typeface="Cabin"/>
              <a:sym typeface="Cabin"/>
            </a:endParaRPr>
          </a:p>
        </p:txBody>
      </p:sp>
      <p:sp>
        <p:nvSpPr>
          <p:cNvPr id="244" name="Google Shape;244;p20"/>
          <p:cNvSpPr txBox="1"/>
          <p:nvPr/>
        </p:nvSpPr>
        <p:spPr>
          <a:xfrm>
            <a:off x="299100" y="874850"/>
            <a:ext cx="52983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Syphilis natural history</a:t>
            </a:r>
            <a:endParaRPr b="1" sz="2000">
              <a:solidFill>
                <a:srgbClr val="4F2F4F"/>
              </a:solidFill>
              <a:latin typeface="Cabin"/>
              <a:ea typeface="Cabin"/>
              <a:cs typeface="Cabin"/>
              <a:sym typeface="Cabin"/>
            </a:endParaRPr>
          </a:p>
          <a:p>
            <a:pPr indent="0" lvl="0" marL="0" rtl="0" algn="l">
              <a:spcBef>
                <a:spcPts val="0"/>
              </a:spcBef>
              <a:spcAft>
                <a:spcPts val="0"/>
              </a:spcAft>
              <a:buNone/>
            </a:pPr>
            <a:r>
              <a:t/>
            </a:r>
            <a:endParaRPr b="1" sz="2000">
              <a:solidFill>
                <a:srgbClr val="4C1130"/>
              </a:solidFill>
              <a:latin typeface="Cabin"/>
              <a:ea typeface="Cabin"/>
              <a:cs typeface="Cabin"/>
              <a:sym typeface="Cabin"/>
            </a:endParaRPr>
          </a:p>
          <a:p>
            <a:pPr indent="0" lvl="0" marL="0" rtl="0" algn="l">
              <a:spcBef>
                <a:spcPts val="0"/>
              </a:spcBef>
              <a:spcAft>
                <a:spcPts val="0"/>
              </a:spcAft>
              <a:buNone/>
            </a:pPr>
            <a:r>
              <a:t/>
            </a:r>
            <a:endParaRPr b="1" sz="1200">
              <a:solidFill>
                <a:srgbClr val="4C1130"/>
              </a:solidFill>
              <a:latin typeface="Cabin"/>
              <a:ea typeface="Cabin"/>
              <a:cs typeface="Cabin"/>
              <a:sym typeface="Cabin"/>
            </a:endParaRPr>
          </a:p>
        </p:txBody>
      </p:sp>
      <p:sp>
        <p:nvSpPr>
          <p:cNvPr id="245" name="Google Shape;245;p20"/>
          <p:cNvSpPr txBox="1"/>
          <p:nvPr/>
        </p:nvSpPr>
        <p:spPr>
          <a:xfrm>
            <a:off x="315638" y="3053275"/>
            <a:ext cx="53967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Laboratory Diagnosis of Syphilis</a:t>
            </a:r>
            <a:endParaRPr b="1" sz="1200">
              <a:solidFill>
                <a:srgbClr val="4F2F4F"/>
              </a:solidFill>
              <a:latin typeface="Cabin"/>
              <a:ea typeface="Cabin"/>
              <a:cs typeface="Cabin"/>
              <a:sym typeface="Cabin"/>
            </a:endParaRPr>
          </a:p>
        </p:txBody>
      </p:sp>
      <p:sp>
        <p:nvSpPr>
          <p:cNvPr id="246" name="Google Shape;246;p20"/>
          <p:cNvSpPr txBox="1"/>
          <p:nvPr/>
        </p:nvSpPr>
        <p:spPr>
          <a:xfrm>
            <a:off x="657225" y="1491250"/>
            <a:ext cx="1047900" cy="24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bin SemiBold"/>
                <a:ea typeface="Cabin SemiBold"/>
                <a:cs typeface="Cabin SemiBold"/>
                <a:sym typeface="Cabin SemiBold"/>
              </a:rPr>
              <a:t>Exposure</a:t>
            </a:r>
            <a:endParaRPr>
              <a:latin typeface="Cabin SemiBold"/>
              <a:ea typeface="Cabin SemiBold"/>
              <a:cs typeface="Cabin SemiBold"/>
              <a:sym typeface="Cabin SemiBold"/>
            </a:endParaRPr>
          </a:p>
        </p:txBody>
      </p:sp>
      <p:sp>
        <p:nvSpPr>
          <p:cNvPr id="247" name="Google Shape;247;p20"/>
          <p:cNvSpPr txBox="1"/>
          <p:nvPr/>
        </p:nvSpPr>
        <p:spPr>
          <a:xfrm>
            <a:off x="1876425" y="1491250"/>
            <a:ext cx="1047900" cy="24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bin SemiBold"/>
                <a:ea typeface="Cabin SemiBold"/>
                <a:cs typeface="Cabin SemiBold"/>
                <a:sym typeface="Cabin SemiBold"/>
              </a:rPr>
              <a:t>Primary</a:t>
            </a:r>
            <a:endParaRPr>
              <a:latin typeface="Cabin SemiBold"/>
              <a:ea typeface="Cabin SemiBold"/>
              <a:cs typeface="Cabin SemiBold"/>
              <a:sym typeface="Cabin SemiBold"/>
            </a:endParaRPr>
          </a:p>
          <a:p>
            <a:pPr indent="0" lvl="0" marL="0" rtl="0" algn="ctr">
              <a:spcBef>
                <a:spcPts val="0"/>
              </a:spcBef>
              <a:spcAft>
                <a:spcPts val="0"/>
              </a:spcAft>
              <a:buNone/>
            </a:pPr>
            <a:r>
              <a:rPr lang="en-GB">
                <a:latin typeface="Cabin SemiBold"/>
                <a:ea typeface="Cabin SemiBold"/>
                <a:cs typeface="Cabin SemiBold"/>
                <a:sym typeface="Cabin SemiBold"/>
              </a:rPr>
              <a:t>Syphilis</a:t>
            </a:r>
            <a:endParaRPr>
              <a:latin typeface="Cabin SemiBold"/>
              <a:ea typeface="Cabin SemiBold"/>
              <a:cs typeface="Cabin SemiBold"/>
              <a:sym typeface="Cabin SemiBold"/>
            </a:endParaRPr>
          </a:p>
        </p:txBody>
      </p:sp>
      <p:sp>
        <p:nvSpPr>
          <p:cNvPr id="248" name="Google Shape;248;p20"/>
          <p:cNvSpPr txBox="1"/>
          <p:nvPr/>
        </p:nvSpPr>
        <p:spPr>
          <a:xfrm>
            <a:off x="3171825" y="1491250"/>
            <a:ext cx="1047900" cy="2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abin SemiBold"/>
                <a:ea typeface="Cabin SemiBold"/>
                <a:cs typeface="Cabin SemiBold"/>
                <a:sym typeface="Cabin SemiBold"/>
              </a:rPr>
              <a:t>Secondary</a:t>
            </a:r>
            <a:endParaRPr>
              <a:latin typeface="Cabin SemiBold"/>
              <a:ea typeface="Cabin SemiBold"/>
              <a:cs typeface="Cabin SemiBold"/>
              <a:sym typeface="Cabin SemiBold"/>
            </a:endParaRPr>
          </a:p>
          <a:p>
            <a:pPr indent="0" lvl="0" marL="0" rtl="0" algn="l">
              <a:spcBef>
                <a:spcPts val="0"/>
              </a:spcBef>
              <a:spcAft>
                <a:spcPts val="0"/>
              </a:spcAft>
              <a:buNone/>
            </a:pPr>
            <a:r>
              <a:rPr lang="en-GB">
                <a:latin typeface="Cabin SemiBold"/>
                <a:ea typeface="Cabin SemiBold"/>
                <a:cs typeface="Cabin SemiBold"/>
                <a:sym typeface="Cabin SemiBold"/>
              </a:rPr>
              <a:t>Syphilis</a:t>
            </a:r>
            <a:endParaRPr>
              <a:latin typeface="Cabin SemiBold"/>
              <a:ea typeface="Cabin SemiBold"/>
              <a:cs typeface="Cabin SemiBold"/>
              <a:sym typeface="Cabin SemiBold"/>
            </a:endParaRPr>
          </a:p>
        </p:txBody>
      </p:sp>
      <p:sp>
        <p:nvSpPr>
          <p:cNvPr id="249" name="Google Shape;249;p20"/>
          <p:cNvSpPr txBox="1"/>
          <p:nvPr/>
        </p:nvSpPr>
        <p:spPr>
          <a:xfrm>
            <a:off x="4543425" y="1491250"/>
            <a:ext cx="1047900" cy="2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abin SemiBold"/>
                <a:ea typeface="Cabin SemiBold"/>
                <a:cs typeface="Cabin SemiBold"/>
                <a:sym typeface="Cabin SemiBold"/>
              </a:rPr>
              <a:t>Latent</a:t>
            </a:r>
            <a:endParaRPr>
              <a:latin typeface="Cabin SemiBold"/>
              <a:ea typeface="Cabin SemiBold"/>
              <a:cs typeface="Cabin SemiBold"/>
              <a:sym typeface="Cabin SemiBold"/>
            </a:endParaRPr>
          </a:p>
          <a:p>
            <a:pPr indent="0" lvl="0" marL="0" rtl="0" algn="l">
              <a:spcBef>
                <a:spcPts val="0"/>
              </a:spcBef>
              <a:spcAft>
                <a:spcPts val="0"/>
              </a:spcAft>
              <a:buNone/>
            </a:pPr>
            <a:r>
              <a:rPr lang="en-GB">
                <a:latin typeface="Cabin SemiBold"/>
                <a:ea typeface="Cabin SemiBold"/>
                <a:cs typeface="Cabin SemiBold"/>
                <a:sym typeface="Cabin SemiBold"/>
              </a:rPr>
              <a:t>Syphilis</a:t>
            </a:r>
            <a:endParaRPr>
              <a:latin typeface="Cabin SemiBold"/>
              <a:ea typeface="Cabin SemiBold"/>
              <a:cs typeface="Cabin SemiBold"/>
              <a:sym typeface="Cabin SemiBold"/>
            </a:endParaRPr>
          </a:p>
        </p:txBody>
      </p:sp>
      <p:sp>
        <p:nvSpPr>
          <p:cNvPr id="250" name="Google Shape;250;p20"/>
          <p:cNvSpPr txBox="1"/>
          <p:nvPr/>
        </p:nvSpPr>
        <p:spPr>
          <a:xfrm>
            <a:off x="5762625" y="1491250"/>
            <a:ext cx="1047900" cy="2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abin SemiBold"/>
                <a:ea typeface="Cabin SemiBold"/>
                <a:cs typeface="Cabin SemiBold"/>
                <a:sym typeface="Cabin SemiBold"/>
              </a:rPr>
              <a:t>Tertiary</a:t>
            </a:r>
            <a:endParaRPr>
              <a:latin typeface="Cabin SemiBold"/>
              <a:ea typeface="Cabin SemiBold"/>
              <a:cs typeface="Cabin SemiBold"/>
              <a:sym typeface="Cabin SemiBold"/>
            </a:endParaRPr>
          </a:p>
          <a:p>
            <a:pPr indent="0" lvl="0" marL="0" rtl="0" algn="l">
              <a:spcBef>
                <a:spcPts val="0"/>
              </a:spcBef>
              <a:spcAft>
                <a:spcPts val="0"/>
              </a:spcAft>
              <a:buNone/>
            </a:pPr>
            <a:r>
              <a:rPr lang="en-GB">
                <a:latin typeface="Cabin SemiBold"/>
                <a:ea typeface="Cabin SemiBold"/>
                <a:cs typeface="Cabin SemiBold"/>
                <a:sym typeface="Cabin SemiBold"/>
              </a:rPr>
              <a:t>Syphilis</a:t>
            </a:r>
            <a:endParaRPr>
              <a:latin typeface="Cabin SemiBold"/>
              <a:ea typeface="Cabin SemiBold"/>
              <a:cs typeface="Cabin SemiBold"/>
              <a:sym typeface="Cabin SemiBold"/>
            </a:endParaRPr>
          </a:p>
        </p:txBody>
      </p:sp>
      <p:sp>
        <p:nvSpPr>
          <p:cNvPr id="251" name="Google Shape;251;p20"/>
          <p:cNvSpPr/>
          <p:nvPr/>
        </p:nvSpPr>
        <p:spPr>
          <a:xfrm>
            <a:off x="1628925" y="1552825"/>
            <a:ext cx="409422" cy="124652"/>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p:nvPr/>
        </p:nvSpPr>
        <p:spPr>
          <a:xfrm>
            <a:off x="2771925" y="1552825"/>
            <a:ext cx="409422" cy="124652"/>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p:nvPr/>
        </p:nvSpPr>
        <p:spPr>
          <a:xfrm>
            <a:off x="4143525" y="1552825"/>
            <a:ext cx="409422" cy="124652"/>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p:nvPr/>
        </p:nvSpPr>
        <p:spPr>
          <a:xfrm>
            <a:off x="5286525" y="1552825"/>
            <a:ext cx="409422" cy="124652"/>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txBox="1"/>
          <p:nvPr/>
        </p:nvSpPr>
        <p:spPr>
          <a:xfrm>
            <a:off x="1477988" y="1311788"/>
            <a:ext cx="711300" cy="1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abin"/>
                <a:ea typeface="Cabin"/>
                <a:cs typeface="Cabin"/>
                <a:sym typeface="Cabin"/>
              </a:rPr>
              <a:t>30-50 %</a:t>
            </a:r>
            <a:endParaRPr sz="900">
              <a:latin typeface="Cabin"/>
              <a:ea typeface="Cabin"/>
              <a:cs typeface="Cabin"/>
              <a:sym typeface="Cabin"/>
            </a:endParaRPr>
          </a:p>
        </p:txBody>
      </p:sp>
      <p:sp>
        <p:nvSpPr>
          <p:cNvPr id="256" name="Google Shape;256;p20"/>
          <p:cNvSpPr txBox="1"/>
          <p:nvPr/>
        </p:nvSpPr>
        <p:spPr>
          <a:xfrm>
            <a:off x="990600" y="1767475"/>
            <a:ext cx="1047900" cy="7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abin"/>
                <a:ea typeface="Cabin"/>
                <a:cs typeface="Cabin"/>
                <a:sym typeface="Cabin"/>
              </a:rPr>
              <a:t>Incubation</a:t>
            </a:r>
            <a:r>
              <a:rPr lang="en-GB" sz="900">
                <a:latin typeface="Cabin"/>
                <a:ea typeface="Cabin"/>
                <a:cs typeface="Cabin"/>
                <a:sym typeface="Cabin"/>
              </a:rPr>
              <a:t> period ~3-4 weeks upto 90 days</a:t>
            </a:r>
            <a:endParaRPr sz="900">
              <a:latin typeface="Cabin"/>
              <a:ea typeface="Cabin"/>
              <a:cs typeface="Cabin"/>
              <a:sym typeface="Cabin"/>
            </a:endParaRPr>
          </a:p>
        </p:txBody>
      </p:sp>
      <p:cxnSp>
        <p:nvCxnSpPr>
          <p:cNvPr id="257" name="Google Shape;257;p20"/>
          <p:cNvCxnSpPr/>
          <p:nvPr/>
        </p:nvCxnSpPr>
        <p:spPr>
          <a:xfrm flipH="1" rot="10800000">
            <a:off x="1514625" y="1677475"/>
            <a:ext cx="190500" cy="152400"/>
          </a:xfrm>
          <a:prstGeom prst="straightConnector1">
            <a:avLst/>
          </a:prstGeom>
          <a:noFill/>
          <a:ln cap="flat" cmpd="sng" w="9525">
            <a:solidFill>
              <a:schemeClr val="dk2"/>
            </a:solidFill>
            <a:prstDash val="solid"/>
            <a:round/>
            <a:headEnd len="med" w="med" type="none"/>
            <a:tailEnd len="med" w="med" type="triangle"/>
          </a:ln>
        </p:spPr>
      </p:cxnSp>
      <p:sp>
        <p:nvSpPr>
          <p:cNvPr id="258" name="Google Shape;258;p20"/>
          <p:cNvSpPr txBox="1"/>
          <p:nvPr/>
        </p:nvSpPr>
        <p:spPr>
          <a:xfrm>
            <a:off x="2667000" y="1843675"/>
            <a:ext cx="809700" cy="2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abin"/>
                <a:ea typeface="Cabin"/>
                <a:cs typeface="Cabin"/>
                <a:sym typeface="Cabin"/>
              </a:rPr>
              <a:t>2-6 weeks</a:t>
            </a:r>
            <a:endParaRPr sz="900">
              <a:latin typeface="Cabin"/>
              <a:ea typeface="Cabin"/>
              <a:cs typeface="Cabin"/>
              <a:sym typeface="Cabin"/>
            </a:endParaRPr>
          </a:p>
        </p:txBody>
      </p:sp>
      <p:cxnSp>
        <p:nvCxnSpPr>
          <p:cNvPr id="259" name="Google Shape;259;p20"/>
          <p:cNvCxnSpPr/>
          <p:nvPr/>
        </p:nvCxnSpPr>
        <p:spPr>
          <a:xfrm rot="10800000">
            <a:off x="2902838" y="1677475"/>
            <a:ext cx="147600" cy="228600"/>
          </a:xfrm>
          <a:prstGeom prst="straightConnector1">
            <a:avLst/>
          </a:prstGeom>
          <a:noFill/>
          <a:ln cap="flat" cmpd="sng" w="9525">
            <a:solidFill>
              <a:schemeClr val="dk2"/>
            </a:solidFill>
            <a:prstDash val="solid"/>
            <a:round/>
            <a:headEnd len="med" w="med" type="none"/>
            <a:tailEnd len="med" w="med" type="triangle"/>
          </a:ln>
        </p:spPr>
      </p:cxnSp>
      <p:cxnSp>
        <p:nvCxnSpPr>
          <p:cNvPr id="260" name="Google Shape;260;p20"/>
          <p:cNvCxnSpPr/>
          <p:nvPr/>
        </p:nvCxnSpPr>
        <p:spPr>
          <a:xfrm rot="10800000">
            <a:off x="4130150" y="1516675"/>
            <a:ext cx="238200" cy="0"/>
          </a:xfrm>
          <a:prstGeom prst="straightConnector1">
            <a:avLst/>
          </a:prstGeom>
          <a:noFill/>
          <a:ln cap="flat" cmpd="sng" w="9525">
            <a:solidFill>
              <a:schemeClr val="accent2"/>
            </a:solidFill>
            <a:prstDash val="solid"/>
            <a:round/>
            <a:headEnd len="med" w="med" type="none"/>
            <a:tailEnd len="med" w="med" type="triangle"/>
          </a:ln>
        </p:spPr>
      </p:cxnSp>
      <p:sp>
        <p:nvSpPr>
          <p:cNvPr id="261" name="Google Shape;261;p20"/>
          <p:cNvSpPr txBox="1"/>
          <p:nvPr/>
        </p:nvSpPr>
        <p:spPr>
          <a:xfrm>
            <a:off x="4077838" y="1265738"/>
            <a:ext cx="711300" cy="1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abin"/>
                <a:ea typeface="Cabin"/>
                <a:cs typeface="Cabin"/>
                <a:sym typeface="Cabin"/>
              </a:rPr>
              <a:t>25%</a:t>
            </a:r>
            <a:endParaRPr sz="900">
              <a:latin typeface="Cabin"/>
              <a:ea typeface="Cabin"/>
              <a:cs typeface="Cabin"/>
              <a:sym typeface="Cabin"/>
            </a:endParaRPr>
          </a:p>
        </p:txBody>
      </p:sp>
      <p:sp>
        <p:nvSpPr>
          <p:cNvPr id="262" name="Google Shape;262;p20"/>
          <p:cNvSpPr txBox="1"/>
          <p:nvPr/>
        </p:nvSpPr>
        <p:spPr>
          <a:xfrm>
            <a:off x="4114800" y="1919875"/>
            <a:ext cx="1121100" cy="2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abin"/>
                <a:ea typeface="Cabin"/>
                <a:cs typeface="Cabin"/>
                <a:sym typeface="Cabin"/>
              </a:rPr>
              <a:t>After 3-8 weeks, lesions disappear </a:t>
            </a:r>
            <a:r>
              <a:rPr lang="en-GB" sz="900">
                <a:latin typeface="Cabin"/>
                <a:ea typeface="Cabin"/>
                <a:cs typeface="Cabin"/>
                <a:sym typeface="Cabin"/>
              </a:rPr>
              <a:t>spontaneously</a:t>
            </a:r>
            <a:endParaRPr sz="900">
              <a:latin typeface="Cabin"/>
              <a:ea typeface="Cabin"/>
              <a:cs typeface="Cabin"/>
              <a:sym typeface="Cabin"/>
            </a:endParaRPr>
          </a:p>
        </p:txBody>
      </p:sp>
      <p:cxnSp>
        <p:nvCxnSpPr>
          <p:cNvPr id="263" name="Google Shape;263;p20"/>
          <p:cNvCxnSpPr/>
          <p:nvPr/>
        </p:nvCxnSpPr>
        <p:spPr>
          <a:xfrm flipH="1" rot="10800000">
            <a:off x="4715025" y="1829875"/>
            <a:ext cx="190500" cy="152400"/>
          </a:xfrm>
          <a:prstGeom prst="straightConnector1">
            <a:avLst/>
          </a:prstGeom>
          <a:noFill/>
          <a:ln cap="flat" cmpd="sng" w="9525">
            <a:solidFill>
              <a:schemeClr val="dk2"/>
            </a:solidFill>
            <a:prstDash val="solid"/>
            <a:round/>
            <a:headEnd len="med" w="med" type="none"/>
            <a:tailEnd len="med" w="med" type="triangle"/>
          </a:ln>
        </p:spPr>
      </p:cxnSp>
      <p:sp>
        <p:nvSpPr>
          <p:cNvPr id="264" name="Google Shape;264;p20"/>
          <p:cNvSpPr txBox="1"/>
          <p:nvPr/>
        </p:nvSpPr>
        <p:spPr>
          <a:xfrm>
            <a:off x="5220838" y="1341938"/>
            <a:ext cx="711300" cy="1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abin"/>
                <a:ea typeface="Cabin"/>
                <a:cs typeface="Cabin"/>
                <a:sym typeface="Cabin"/>
              </a:rPr>
              <a:t>30</a:t>
            </a:r>
            <a:r>
              <a:rPr lang="en-GB" sz="900">
                <a:latin typeface="Cabin"/>
                <a:ea typeface="Cabin"/>
                <a:cs typeface="Cabin"/>
                <a:sym typeface="Cabin"/>
              </a:rPr>
              <a:t>%</a:t>
            </a:r>
            <a:endParaRPr sz="900">
              <a:latin typeface="Cabin"/>
              <a:ea typeface="Cabin"/>
              <a:cs typeface="Cabin"/>
              <a:sym typeface="Cabin"/>
            </a:endParaRPr>
          </a:p>
        </p:txBody>
      </p:sp>
      <p:sp>
        <p:nvSpPr>
          <p:cNvPr id="265" name="Google Shape;265;p20"/>
          <p:cNvSpPr txBox="1"/>
          <p:nvPr/>
        </p:nvSpPr>
        <p:spPr>
          <a:xfrm>
            <a:off x="5257800" y="1843675"/>
            <a:ext cx="809700" cy="2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abin"/>
                <a:ea typeface="Cabin"/>
                <a:cs typeface="Cabin"/>
                <a:sym typeface="Cabin"/>
              </a:rPr>
              <a:t>2-20 years</a:t>
            </a:r>
            <a:endParaRPr sz="900">
              <a:latin typeface="Cabin"/>
              <a:ea typeface="Cabin"/>
              <a:cs typeface="Cabin"/>
              <a:sym typeface="Cabin"/>
            </a:endParaRPr>
          </a:p>
        </p:txBody>
      </p:sp>
      <p:cxnSp>
        <p:nvCxnSpPr>
          <p:cNvPr id="266" name="Google Shape;266;p20"/>
          <p:cNvCxnSpPr/>
          <p:nvPr/>
        </p:nvCxnSpPr>
        <p:spPr>
          <a:xfrm rot="10800000">
            <a:off x="5417438" y="1677475"/>
            <a:ext cx="147600" cy="228600"/>
          </a:xfrm>
          <a:prstGeom prst="straightConnector1">
            <a:avLst/>
          </a:prstGeom>
          <a:noFill/>
          <a:ln cap="flat" cmpd="sng" w="9525">
            <a:solidFill>
              <a:schemeClr val="dk2"/>
            </a:solidFill>
            <a:prstDash val="solid"/>
            <a:round/>
            <a:headEnd len="med" w="med" type="none"/>
            <a:tailEnd len="med" w="med" type="triangle"/>
          </a:ln>
        </p:spPr>
      </p:cxnSp>
      <p:cxnSp>
        <p:nvCxnSpPr>
          <p:cNvPr id="267" name="Google Shape;267;p20"/>
          <p:cNvCxnSpPr/>
          <p:nvPr/>
        </p:nvCxnSpPr>
        <p:spPr>
          <a:xfrm>
            <a:off x="1571625" y="2567575"/>
            <a:ext cx="4953000" cy="9600"/>
          </a:xfrm>
          <a:prstGeom prst="straightConnector1">
            <a:avLst/>
          </a:prstGeom>
          <a:noFill/>
          <a:ln cap="flat" cmpd="sng" w="38100">
            <a:solidFill>
              <a:srgbClr val="4F2F4F"/>
            </a:solidFill>
            <a:prstDash val="solid"/>
            <a:round/>
            <a:headEnd len="med" w="med" type="triangle"/>
            <a:tailEnd len="med" w="med" type="triangle"/>
          </a:ln>
        </p:spPr>
      </p:cxnSp>
      <p:sp>
        <p:nvSpPr>
          <p:cNvPr id="268" name="Google Shape;268;p20"/>
          <p:cNvSpPr txBox="1"/>
          <p:nvPr/>
        </p:nvSpPr>
        <p:spPr>
          <a:xfrm>
            <a:off x="2486025" y="2529475"/>
            <a:ext cx="43281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SemiBold"/>
                <a:ea typeface="Cabin SemiBold"/>
                <a:cs typeface="Cabin SemiBold"/>
                <a:sym typeface="Cabin SemiBold"/>
              </a:rPr>
              <a:t>Neurosyphilis can occur at any stage⁵</a:t>
            </a:r>
            <a:endParaRPr>
              <a:latin typeface="Cabin SemiBold"/>
              <a:ea typeface="Cabin SemiBold"/>
              <a:cs typeface="Cabin SemiBold"/>
              <a:sym typeface="Cabin SemiBold"/>
            </a:endParaRPr>
          </a:p>
        </p:txBody>
      </p:sp>
      <p:graphicFrame>
        <p:nvGraphicFramePr>
          <p:cNvPr id="269" name="Google Shape;269;p20"/>
          <p:cNvGraphicFramePr/>
          <p:nvPr/>
        </p:nvGraphicFramePr>
        <p:xfrm>
          <a:off x="268223" y="5561196"/>
          <a:ext cx="3000000" cy="3000000"/>
        </p:xfrm>
        <a:graphic>
          <a:graphicData uri="http://schemas.openxmlformats.org/drawingml/2006/table">
            <a:tbl>
              <a:tblPr>
                <a:noFill/>
                <a:tableStyleId>{44E11E47-295B-42BA-86BE-BB61EB6F8276}</a:tableStyleId>
              </a:tblPr>
              <a:tblGrid>
                <a:gridCol w="3401150"/>
                <a:gridCol w="3651975"/>
              </a:tblGrid>
              <a:tr h="381075">
                <a:tc>
                  <a:txBody>
                    <a:bodyPr/>
                    <a:lstStyle/>
                    <a:p>
                      <a:pPr indent="0" lvl="0" marL="0" rtl="0" algn="ctr">
                        <a:spcBef>
                          <a:spcPts val="0"/>
                        </a:spcBef>
                        <a:spcAft>
                          <a:spcPts val="0"/>
                        </a:spcAft>
                        <a:buClr>
                          <a:schemeClr val="dk1"/>
                        </a:buClr>
                        <a:buSzPts val="1100"/>
                        <a:buFont typeface="Arial"/>
                        <a:buNone/>
                      </a:pPr>
                      <a:r>
                        <a:rPr b="1" lang="en-GB" sz="1600">
                          <a:solidFill>
                            <a:srgbClr val="FFFFFF"/>
                          </a:solidFill>
                          <a:latin typeface="Cabin"/>
                          <a:ea typeface="Cabin"/>
                          <a:cs typeface="Cabin"/>
                          <a:sym typeface="Cabin"/>
                        </a:rPr>
                        <a:t>Treponemal tests</a:t>
                      </a:r>
                      <a:r>
                        <a:rPr b="1" baseline="30000" lang="en-GB" sz="1600">
                          <a:solidFill>
                            <a:srgbClr val="FFFFFF"/>
                          </a:solidFill>
                          <a:latin typeface="Cabin"/>
                          <a:ea typeface="Cabin"/>
                          <a:cs typeface="Cabin"/>
                          <a:sym typeface="Cabin"/>
                        </a:rPr>
                        <a:t>2</a:t>
                      </a:r>
                      <a:endParaRPr b="1" sz="1600">
                        <a:solidFill>
                          <a:srgbClr val="FFFFFF"/>
                        </a:solidFill>
                        <a:latin typeface="Cabin"/>
                        <a:ea typeface="Cabin"/>
                        <a:cs typeface="Cabin"/>
                        <a:sym typeface="Cabin"/>
                      </a:endParaRPr>
                    </a:p>
                  </a:txBody>
                  <a:tcPr marT="90000" marB="91425" marR="91425" marL="91425">
                    <a:lnL cap="flat" cmpd="sng" w="19050">
                      <a:solidFill>
                        <a:srgbClr val="4F2F4F"/>
                      </a:solidFill>
                      <a:prstDash val="solid"/>
                      <a:round/>
                      <a:headEnd len="sm" w="sm" type="none"/>
                      <a:tailEnd len="sm" w="sm" type="none"/>
                    </a:lnL>
                    <a:lnR cap="flat" cmpd="sng" w="19050">
                      <a:solidFill>
                        <a:srgbClr val="FFFFFF"/>
                      </a:solidFill>
                      <a:prstDash val="dash"/>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solidFill>
                      <a:srgbClr val="4F2F4F"/>
                    </a:solidFill>
                  </a:tcPr>
                </a:tc>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Nontreponemal tests</a:t>
                      </a:r>
                      <a:r>
                        <a:rPr b="1" baseline="30000" lang="en-GB" sz="1600">
                          <a:solidFill>
                            <a:srgbClr val="FFFFFF"/>
                          </a:solidFill>
                          <a:latin typeface="Cabin"/>
                          <a:ea typeface="Cabin"/>
                          <a:cs typeface="Cabin"/>
                          <a:sym typeface="Cabin"/>
                        </a:rPr>
                        <a:t>3</a:t>
                      </a:r>
                      <a:endParaRPr b="1" sz="1600">
                        <a:solidFill>
                          <a:srgbClr val="FFFFFF"/>
                        </a:solidFill>
                        <a:latin typeface="Cabin"/>
                        <a:ea typeface="Cabin"/>
                        <a:cs typeface="Cabin"/>
                        <a:sym typeface="Cabin"/>
                      </a:endParaRPr>
                    </a:p>
                  </a:txBody>
                  <a:tcPr marT="91425" marB="91425" marR="91425" marL="91425">
                    <a:lnL cap="flat" cmpd="sng" w="19050">
                      <a:solidFill>
                        <a:srgbClr val="FFFFFF"/>
                      </a:solidFill>
                      <a:prstDash val="dash"/>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solidFill>
                      <a:srgbClr val="4F2F4F"/>
                    </a:solidFill>
                  </a:tcPr>
                </a:tc>
              </a:tr>
              <a:tr h="2463675">
                <a:tc>
                  <a:txBody>
                    <a:bodyPr/>
                    <a:lstStyle/>
                    <a:p>
                      <a:pPr indent="0" lvl="0" marL="0" rtl="0" algn="l">
                        <a:spcBef>
                          <a:spcPts val="0"/>
                        </a:spcBef>
                        <a:spcAft>
                          <a:spcPts val="0"/>
                        </a:spcAft>
                        <a:buNone/>
                      </a:pPr>
                      <a:r>
                        <a:rPr lang="en-GB" sz="1300">
                          <a:latin typeface="Cabin"/>
                          <a:ea typeface="Cabin"/>
                          <a:cs typeface="Cabin"/>
                          <a:sym typeface="Cabin"/>
                        </a:rPr>
                        <a:t>- </a:t>
                      </a:r>
                      <a:r>
                        <a:rPr b="1" lang="en-GB" sz="1200">
                          <a:latin typeface="Cabin"/>
                          <a:ea typeface="Cabin"/>
                          <a:cs typeface="Cabin"/>
                          <a:sym typeface="Cabin"/>
                        </a:rPr>
                        <a:t>Specific</a:t>
                      </a:r>
                      <a:r>
                        <a:rPr lang="en-GB" sz="1200">
                          <a:latin typeface="Cabin"/>
                          <a:ea typeface="Cabin"/>
                          <a:cs typeface="Cabin"/>
                          <a:sym typeface="Cabin"/>
                        </a:rPr>
                        <a:t> to treponemal antigens</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Detect IgG and IgM directed against treponema membrane lipoproteins</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Becomes positive after 3 weeks after infection. </a:t>
                      </a:r>
                      <a:endParaRPr sz="1200">
                        <a:latin typeface="Cabin"/>
                        <a:ea typeface="Cabin"/>
                        <a:cs typeface="Cabin"/>
                        <a:sym typeface="Cabin"/>
                      </a:endParaRPr>
                    </a:p>
                    <a:p>
                      <a:pPr indent="0" lvl="0" marL="0" rtl="0" algn="l">
                        <a:spcBef>
                          <a:spcPts val="0"/>
                        </a:spcBef>
                        <a:spcAft>
                          <a:spcPts val="0"/>
                        </a:spcAft>
                        <a:buNone/>
                      </a:pPr>
                      <a:r>
                        <a:rPr b="1" lang="en-GB" sz="1200">
                          <a:solidFill>
                            <a:srgbClr val="CC0000"/>
                          </a:solidFill>
                          <a:latin typeface="Cabin"/>
                          <a:ea typeface="Cabin"/>
                          <a:cs typeface="Cabin"/>
                          <a:sym typeface="Cabin"/>
                        </a:rPr>
                        <a:t>- Used for </a:t>
                      </a:r>
                      <a:r>
                        <a:rPr b="1" lang="en-GB" sz="1200" u="sng">
                          <a:solidFill>
                            <a:srgbClr val="CC0000"/>
                          </a:solidFill>
                          <a:latin typeface="Cabin"/>
                          <a:ea typeface="Cabin"/>
                          <a:cs typeface="Cabin"/>
                          <a:sym typeface="Cabin"/>
                        </a:rPr>
                        <a:t>confirmation</a:t>
                      </a:r>
                      <a:r>
                        <a:rPr b="1" lang="en-GB" sz="1200">
                          <a:solidFill>
                            <a:srgbClr val="CC0000"/>
                          </a:solidFill>
                          <a:latin typeface="Cabin"/>
                          <a:ea typeface="Cabin"/>
                          <a:cs typeface="Cabin"/>
                          <a:sym typeface="Cabin"/>
                        </a:rPr>
                        <a:t> of RPR &amp; VDRL</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Remain positive even after effective therap</a:t>
                      </a:r>
                      <a:r>
                        <a:rPr lang="en-GB" sz="1300">
                          <a:latin typeface="Cabin"/>
                          <a:ea typeface="Cabin"/>
                          <a:cs typeface="Cabin"/>
                          <a:sym typeface="Cabin"/>
                        </a:rPr>
                        <a:t>y.</a:t>
                      </a:r>
                      <a:endParaRPr sz="1300">
                        <a:latin typeface="Cabin"/>
                        <a:ea typeface="Cabin"/>
                        <a:cs typeface="Cabin"/>
                        <a:sym typeface="Cabin"/>
                      </a:endParaRPr>
                    </a:p>
                    <a:p>
                      <a:pPr indent="0" lvl="0" marL="0" rtl="0" algn="l">
                        <a:spcBef>
                          <a:spcPts val="0"/>
                        </a:spcBef>
                        <a:spcAft>
                          <a:spcPts val="0"/>
                        </a:spcAft>
                        <a:buNone/>
                      </a:pPr>
                      <a:r>
                        <a:t/>
                      </a:r>
                      <a:endParaRPr sz="400">
                        <a:latin typeface="Cabin"/>
                        <a:ea typeface="Cabin"/>
                        <a:cs typeface="Cabin"/>
                        <a:sym typeface="Cabin"/>
                      </a:endParaRPr>
                    </a:p>
                    <a:p>
                      <a:pPr indent="0" lvl="0" marL="0" rtl="0" algn="l">
                        <a:spcBef>
                          <a:spcPts val="0"/>
                        </a:spcBef>
                        <a:spcAft>
                          <a:spcPts val="0"/>
                        </a:spcAft>
                        <a:buNone/>
                      </a:pPr>
                      <a:r>
                        <a:rPr b="1" lang="en-GB" sz="1300">
                          <a:solidFill>
                            <a:srgbClr val="CC0000"/>
                          </a:solidFill>
                          <a:latin typeface="Cabin"/>
                          <a:ea typeface="Cabin"/>
                          <a:cs typeface="Cabin"/>
                          <a:sym typeface="Cabin"/>
                        </a:rPr>
                        <a:t>- </a:t>
                      </a:r>
                      <a:r>
                        <a:rPr b="1" lang="en-GB" sz="1200">
                          <a:solidFill>
                            <a:srgbClr val="CC0000"/>
                          </a:solidFill>
                          <a:latin typeface="Cabin"/>
                          <a:ea typeface="Cabin"/>
                          <a:cs typeface="Cabin"/>
                          <a:sym typeface="Cabin"/>
                        </a:rPr>
                        <a:t>Commonly used tests are:</a:t>
                      </a:r>
                      <a:endParaRPr sz="1200">
                        <a:latin typeface="Cabin"/>
                        <a:ea typeface="Cabin"/>
                        <a:cs typeface="Cabin"/>
                        <a:sym typeface="Cabin"/>
                      </a:endParaRPr>
                    </a:p>
                    <a:p>
                      <a:pPr indent="-132949" lvl="0" marL="280799" rtl="0" algn="l">
                        <a:spcBef>
                          <a:spcPts val="0"/>
                        </a:spcBef>
                        <a:spcAft>
                          <a:spcPts val="0"/>
                        </a:spcAft>
                        <a:buSzPts val="1300"/>
                        <a:buFont typeface="Cabin"/>
                        <a:buChar char="❖"/>
                      </a:pPr>
                      <a:r>
                        <a:rPr b="1" lang="en-GB" sz="1200">
                          <a:solidFill>
                            <a:srgbClr val="CC0000"/>
                          </a:solidFill>
                          <a:latin typeface="Cabin"/>
                          <a:ea typeface="Cabin"/>
                          <a:cs typeface="Cabin"/>
                          <a:sym typeface="Cabin"/>
                        </a:rPr>
                        <a:t>FTA-ABS</a:t>
                      </a:r>
                      <a:r>
                        <a:rPr lang="en-GB" sz="1300">
                          <a:latin typeface="Cabin"/>
                          <a:ea typeface="Cabin"/>
                          <a:cs typeface="Cabin"/>
                          <a:sym typeface="Cabin"/>
                        </a:rPr>
                        <a:t> </a:t>
                      </a:r>
                      <a:r>
                        <a:rPr lang="en-GB" sz="900">
                          <a:latin typeface="Cabin"/>
                          <a:ea typeface="Cabin"/>
                          <a:cs typeface="Cabin"/>
                          <a:sym typeface="Cabin"/>
                        </a:rPr>
                        <a:t>(Fluorescent treponemal antibody absorption)</a:t>
                      </a:r>
                      <a:endParaRPr sz="900">
                        <a:latin typeface="Cabin"/>
                        <a:ea typeface="Cabin"/>
                        <a:cs typeface="Cabin"/>
                        <a:sym typeface="Cabin"/>
                      </a:endParaRPr>
                    </a:p>
                    <a:p>
                      <a:pPr indent="-132949" lvl="0" marL="280799" rtl="0" algn="l">
                        <a:spcBef>
                          <a:spcPts val="0"/>
                        </a:spcBef>
                        <a:spcAft>
                          <a:spcPts val="0"/>
                        </a:spcAft>
                        <a:buSzPts val="1300"/>
                        <a:buFont typeface="Cabin"/>
                        <a:buChar char="❖"/>
                      </a:pPr>
                      <a:r>
                        <a:rPr b="1" lang="en-GB" sz="1200">
                          <a:solidFill>
                            <a:srgbClr val="CC0000"/>
                          </a:solidFill>
                          <a:latin typeface="Cabin"/>
                          <a:ea typeface="Cabin"/>
                          <a:cs typeface="Cabin"/>
                          <a:sym typeface="Cabin"/>
                        </a:rPr>
                        <a:t>TP-PA</a:t>
                      </a:r>
                      <a:r>
                        <a:rPr lang="en-GB" sz="1300">
                          <a:latin typeface="Cabin"/>
                          <a:ea typeface="Cabin"/>
                          <a:cs typeface="Cabin"/>
                          <a:sym typeface="Cabin"/>
                        </a:rPr>
                        <a:t> </a:t>
                      </a:r>
                      <a:r>
                        <a:rPr lang="en-GB" sz="900">
                          <a:latin typeface="Cabin"/>
                          <a:ea typeface="Cabin"/>
                          <a:cs typeface="Cabin"/>
                          <a:sym typeface="Cabin"/>
                        </a:rPr>
                        <a:t>(T. palladium particle agglutination) </a:t>
                      </a:r>
                      <a:r>
                        <a:rPr b="1" lang="en-GB" sz="900">
                          <a:solidFill>
                            <a:srgbClr val="38761D"/>
                          </a:solidFill>
                          <a:latin typeface="Cabin"/>
                          <a:ea typeface="Cabin"/>
                          <a:cs typeface="Cabin"/>
                          <a:sym typeface="Cabin"/>
                        </a:rPr>
                        <a:t>most common</a:t>
                      </a:r>
                      <a:endParaRPr b="1" sz="900">
                        <a:solidFill>
                          <a:srgbClr val="38761D"/>
                        </a:solidFill>
                        <a:latin typeface="Cabin"/>
                        <a:ea typeface="Cabin"/>
                        <a:cs typeface="Cabin"/>
                        <a:sym typeface="Cabin"/>
                      </a:endParaRPr>
                    </a:p>
                    <a:p>
                      <a:pPr indent="-132949" lvl="0" marL="280799" rtl="0" algn="l">
                        <a:spcBef>
                          <a:spcPts val="0"/>
                        </a:spcBef>
                        <a:spcAft>
                          <a:spcPts val="0"/>
                        </a:spcAft>
                        <a:buSzPts val="1300"/>
                        <a:buFont typeface="Cabin"/>
                        <a:buChar char="❖"/>
                      </a:pPr>
                      <a:r>
                        <a:rPr b="1" lang="en-GB" sz="1200">
                          <a:solidFill>
                            <a:srgbClr val="CC0000"/>
                          </a:solidFill>
                          <a:latin typeface="Cabin"/>
                          <a:ea typeface="Cabin"/>
                          <a:cs typeface="Cabin"/>
                          <a:sym typeface="Cabin"/>
                        </a:rPr>
                        <a:t>EIA</a:t>
                      </a:r>
                      <a:r>
                        <a:rPr lang="en-GB" sz="1300">
                          <a:latin typeface="Cabin"/>
                          <a:ea typeface="Cabin"/>
                          <a:cs typeface="Cabin"/>
                          <a:sym typeface="Cabin"/>
                        </a:rPr>
                        <a:t> </a:t>
                      </a:r>
                      <a:r>
                        <a:rPr lang="en-GB" sz="900">
                          <a:latin typeface="Cabin"/>
                          <a:ea typeface="Cabin"/>
                          <a:cs typeface="Cabin"/>
                          <a:sym typeface="Cabin"/>
                        </a:rPr>
                        <a:t>(Enzyme Immunoassay)</a:t>
                      </a:r>
                      <a:endParaRPr sz="900">
                        <a:latin typeface="Cabin"/>
                        <a:ea typeface="Cabin"/>
                        <a:cs typeface="Cabin"/>
                        <a:sym typeface="Cabin"/>
                      </a:endParaRPr>
                    </a:p>
                  </a:txBody>
                  <a:tcPr marT="90000" marB="91425" marR="91425" marL="91425">
                    <a:lnL cap="flat" cmpd="sng" w="19050">
                      <a:solidFill>
                        <a:srgbClr val="4F2F4F"/>
                      </a:solidFill>
                      <a:prstDash val="solid"/>
                      <a:round/>
                      <a:headEnd len="sm" w="sm" type="none"/>
                      <a:tailEnd len="sm" w="sm" type="none"/>
                    </a:lnL>
                    <a:lnR cap="flat" cmpd="sng" w="19050">
                      <a:solidFill>
                        <a:srgbClr val="4F2F4F"/>
                      </a:solidFill>
                      <a:prstDash val="dash"/>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lang="en-GB" sz="1300">
                          <a:latin typeface="Cabin"/>
                          <a:ea typeface="Cabin"/>
                          <a:cs typeface="Cabin"/>
                          <a:sym typeface="Cabin"/>
                        </a:rPr>
                        <a:t>- </a:t>
                      </a:r>
                      <a:r>
                        <a:rPr b="1" lang="en-GB" sz="1200">
                          <a:latin typeface="Cabin"/>
                          <a:ea typeface="Cabin"/>
                          <a:cs typeface="Cabin"/>
                          <a:sym typeface="Cabin"/>
                        </a:rPr>
                        <a:t>Non specific</a:t>
                      </a:r>
                      <a:r>
                        <a:rPr b="1" baseline="30000" lang="en-GB" sz="1200">
                          <a:latin typeface="Cabin"/>
                          <a:ea typeface="Cabin"/>
                          <a:cs typeface="Cabin"/>
                          <a:sym typeface="Cabin"/>
                        </a:rPr>
                        <a:t>4</a:t>
                      </a:r>
                      <a:r>
                        <a:rPr lang="en-GB" sz="1200">
                          <a:latin typeface="Cabin"/>
                          <a:ea typeface="Cabin"/>
                          <a:cs typeface="Cabin"/>
                          <a:sym typeface="Cabin"/>
                        </a:rPr>
                        <a:t> ,directed against lipoidal antigens released as a consequence of cell damage.</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-Becomes positive 6 weeks after infection: </a:t>
                      </a:r>
                      <a:endParaRPr b="1" sz="1200">
                        <a:latin typeface="Cabin"/>
                        <a:ea typeface="Cabin"/>
                        <a:cs typeface="Cabin"/>
                        <a:sym typeface="Cabin"/>
                      </a:endParaRPr>
                    </a:p>
                    <a:p>
                      <a:pPr indent="-162600" lvl="0" marL="244800" rtl="0" algn="l">
                        <a:spcBef>
                          <a:spcPts val="0"/>
                        </a:spcBef>
                        <a:spcAft>
                          <a:spcPts val="0"/>
                        </a:spcAft>
                        <a:buSzPts val="1200"/>
                        <a:buFont typeface="Cabin"/>
                        <a:buChar char="❖"/>
                      </a:pPr>
                      <a:r>
                        <a:rPr b="1" lang="en-GB" sz="1200">
                          <a:latin typeface="Cabin"/>
                          <a:ea typeface="Cabin"/>
                          <a:cs typeface="Cabin"/>
                          <a:sym typeface="Cabin"/>
                        </a:rPr>
                        <a:t>R</a:t>
                      </a:r>
                      <a:r>
                        <a:rPr lang="en-GB" sz="1200">
                          <a:latin typeface="Cabin"/>
                          <a:ea typeface="Cabin"/>
                          <a:cs typeface="Cabin"/>
                          <a:sym typeface="Cabin"/>
                        </a:rPr>
                        <a:t>apid </a:t>
                      </a:r>
                      <a:r>
                        <a:rPr b="1" lang="en-GB" sz="1200">
                          <a:latin typeface="Cabin"/>
                          <a:ea typeface="Cabin"/>
                          <a:cs typeface="Cabin"/>
                          <a:sym typeface="Cabin"/>
                        </a:rPr>
                        <a:t>P</a:t>
                      </a:r>
                      <a:r>
                        <a:rPr lang="en-GB" sz="1200">
                          <a:latin typeface="Cabin"/>
                          <a:ea typeface="Cabin"/>
                          <a:cs typeface="Cabin"/>
                          <a:sym typeface="Cabin"/>
                        </a:rPr>
                        <a:t>lasma </a:t>
                      </a:r>
                      <a:r>
                        <a:rPr b="1" lang="en-GB" sz="1200">
                          <a:latin typeface="Cabin"/>
                          <a:ea typeface="Cabin"/>
                          <a:cs typeface="Cabin"/>
                          <a:sym typeface="Cabin"/>
                        </a:rPr>
                        <a:t>R</a:t>
                      </a:r>
                      <a:r>
                        <a:rPr lang="en-GB" sz="1200">
                          <a:latin typeface="Cabin"/>
                          <a:ea typeface="Cabin"/>
                          <a:cs typeface="Cabin"/>
                          <a:sym typeface="Cabin"/>
                        </a:rPr>
                        <a:t>eagin (</a:t>
                      </a:r>
                      <a:r>
                        <a:rPr b="1" lang="en-GB" sz="1200">
                          <a:solidFill>
                            <a:srgbClr val="CC0000"/>
                          </a:solidFill>
                          <a:latin typeface="Cabin"/>
                          <a:ea typeface="Cabin"/>
                          <a:cs typeface="Cabin"/>
                          <a:sym typeface="Cabin"/>
                        </a:rPr>
                        <a:t>RPR</a:t>
                      </a:r>
                      <a:r>
                        <a:rPr lang="en-GB" sz="1200">
                          <a:latin typeface="Cabin"/>
                          <a:ea typeface="Cabin"/>
                          <a:cs typeface="Cabin"/>
                          <a:sym typeface="Cabin"/>
                        </a:rPr>
                        <a:t>)</a:t>
                      </a:r>
                      <a:endParaRPr sz="1200">
                        <a:latin typeface="Cabin"/>
                        <a:ea typeface="Cabin"/>
                        <a:cs typeface="Cabin"/>
                        <a:sym typeface="Cabin"/>
                      </a:endParaRPr>
                    </a:p>
                    <a:p>
                      <a:pPr indent="-162600" lvl="0" marL="244800" rtl="0" algn="l">
                        <a:spcBef>
                          <a:spcPts val="0"/>
                        </a:spcBef>
                        <a:spcAft>
                          <a:spcPts val="0"/>
                        </a:spcAft>
                        <a:buSzPts val="1200"/>
                        <a:buFont typeface="Cabin"/>
                        <a:buChar char="❖"/>
                      </a:pPr>
                      <a:r>
                        <a:rPr b="1" lang="en-GB" sz="1200">
                          <a:latin typeface="Cabin"/>
                          <a:ea typeface="Cabin"/>
                          <a:cs typeface="Cabin"/>
                          <a:sym typeface="Cabin"/>
                        </a:rPr>
                        <a:t>V</a:t>
                      </a:r>
                      <a:r>
                        <a:rPr lang="en-GB" sz="1200">
                          <a:latin typeface="Cabin"/>
                          <a:ea typeface="Cabin"/>
                          <a:cs typeface="Cabin"/>
                          <a:sym typeface="Cabin"/>
                        </a:rPr>
                        <a:t>enereal </a:t>
                      </a:r>
                      <a:r>
                        <a:rPr b="1" lang="en-GB" sz="1200">
                          <a:latin typeface="Cabin"/>
                          <a:ea typeface="Cabin"/>
                          <a:cs typeface="Cabin"/>
                          <a:sym typeface="Cabin"/>
                        </a:rPr>
                        <a:t>D</a:t>
                      </a:r>
                      <a:r>
                        <a:rPr lang="en-GB" sz="1200">
                          <a:latin typeface="Cabin"/>
                          <a:ea typeface="Cabin"/>
                          <a:cs typeface="Cabin"/>
                          <a:sym typeface="Cabin"/>
                        </a:rPr>
                        <a:t>isease </a:t>
                      </a:r>
                      <a:r>
                        <a:rPr b="1" lang="en-GB" sz="1200">
                          <a:latin typeface="Cabin"/>
                          <a:ea typeface="Cabin"/>
                          <a:cs typeface="Cabin"/>
                          <a:sym typeface="Cabin"/>
                        </a:rPr>
                        <a:t>R</a:t>
                      </a:r>
                      <a:r>
                        <a:rPr lang="en-GB" sz="1200">
                          <a:latin typeface="Cabin"/>
                          <a:ea typeface="Cabin"/>
                          <a:cs typeface="Cabin"/>
                          <a:sym typeface="Cabin"/>
                        </a:rPr>
                        <a:t>esearch </a:t>
                      </a:r>
                      <a:r>
                        <a:rPr b="1" lang="en-GB" sz="1200">
                          <a:latin typeface="Cabin"/>
                          <a:ea typeface="Cabin"/>
                          <a:cs typeface="Cabin"/>
                          <a:sym typeface="Cabin"/>
                        </a:rPr>
                        <a:t>L</a:t>
                      </a:r>
                      <a:r>
                        <a:rPr lang="en-GB" sz="1200">
                          <a:latin typeface="Cabin"/>
                          <a:ea typeface="Cabin"/>
                          <a:cs typeface="Cabin"/>
                          <a:sym typeface="Cabin"/>
                        </a:rPr>
                        <a:t>aboratory (</a:t>
                      </a:r>
                      <a:r>
                        <a:rPr b="1" lang="en-GB" sz="1200">
                          <a:solidFill>
                            <a:srgbClr val="CC0000"/>
                          </a:solidFill>
                          <a:latin typeface="Cabin"/>
                          <a:ea typeface="Cabin"/>
                          <a:cs typeface="Cabin"/>
                          <a:sym typeface="Cabin"/>
                        </a:rPr>
                        <a:t>VDRL</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Become positive during the primary stage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(possible exception HIV) ,antibody peak in secondary syphilis. </a:t>
                      </a:r>
                      <a:endParaRPr sz="1200">
                        <a:latin typeface="Cabin"/>
                        <a:ea typeface="Cabin"/>
                        <a:cs typeface="Cabin"/>
                        <a:sym typeface="Cabin"/>
                      </a:endParaRPr>
                    </a:p>
                    <a:p>
                      <a:pPr indent="0" lvl="0" marL="0" rtl="0" algn="l">
                        <a:spcBef>
                          <a:spcPts val="0"/>
                        </a:spcBef>
                        <a:spcAft>
                          <a:spcPts val="0"/>
                        </a:spcAft>
                        <a:buNone/>
                      </a:pPr>
                      <a:r>
                        <a:rPr b="1" lang="en-GB" sz="1200">
                          <a:solidFill>
                            <a:srgbClr val="CC0000"/>
                          </a:solidFill>
                          <a:latin typeface="Cabin"/>
                          <a:ea typeface="Cabin"/>
                          <a:cs typeface="Cabin"/>
                          <a:sym typeface="Cabin"/>
                        </a:rPr>
                        <a:t>-Negative following effective therapy</a:t>
                      </a:r>
                      <a:endParaRPr b="1" sz="1200">
                        <a:solidFill>
                          <a:srgbClr val="CC0000"/>
                        </a:solidFill>
                        <a:latin typeface="Cabin"/>
                        <a:ea typeface="Cabin"/>
                        <a:cs typeface="Cabin"/>
                        <a:sym typeface="Cabin"/>
                      </a:endParaRPr>
                    </a:p>
                    <a:p>
                      <a:pPr indent="0" lvl="0" marL="0" rtl="0" algn="l">
                        <a:spcBef>
                          <a:spcPts val="0"/>
                        </a:spcBef>
                        <a:spcAft>
                          <a:spcPts val="0"/>
                        </a:spcAft>
                        <a:buNone/>
                      </a:pPr>
                      <a:r>
                        <a:rPr b="1" lang="en-GB" sz="1200">
                          <a:solidFill>
                            <a:srgbClr val="CC0000"/>
                          </a:solidFill>
                          <a:latin typeface="Cabin"/>
                          <a:ea typeface="Cabin"/>
                          <a:cs typeface="Cabin"/>
                          <a:sym typeface="Cabin"/>
                        </a:rPr>
                        <a:t>-Used for screening and staging the disease &amp; </a:t>
                      </a:r>
                      <a:r>
                        <a:rPr b="1" lang="en-GB" sz="1200" u="sng">
                          <a:solidFill>
                            <a:srgbClr val="CC0000"/>
                          </a:solidFill>
                          <a:latin typeface="Cabin"/>
                          <a:ea typeface="Cabin"/>
                          <a:cs typeface="Cabin"/>
                          <a:sym typeface="Cabin"/>
                        </a:rPr>
                        <a:t>follow up</a:t>
                      </a:r>
                      <a:r>
                        <a:rPr b="1" lang="en-GB" sz="1200">
                          <a:solidFill>
                            <a:srgbClr val="CC0000"/>
                          </a:solidFill>
                          <a:latin typeface="Cabin"/>
                          <a:ea typeface="Cabin"/>
                          <a:cs typeface="Cabin"/>
                          <a:sym typeface="Cabin"/>
                        </a:rPr>
                        <a:t> therapy</a:t>
                      </a:r>
                      <a:endParaRPr b="1" sz="1200">
                        <a:solidFill>
                          <a:srgbClr val="CC0000"/>
                        </a:solidFill>
                        <a:latin typeface="Cabin"/>
                        <a:ea typeface="Cabin"/>
                        <a:cs typeface="Cabin"/>
                        <a:sym typeface="Cabin"/>
                      </a:endParaRPr>
                    </a:p>
                    <a:p>
                      <a:pPr indent="0" lvl="0" marL="0" rtl="0" algn="l">
                        <a:spcBef>
                          <a:spcPts val="0"/>
                        </a:spcBef>
                        <a:spcAft>
                          <a:spcPts val="0"/>
                        </a:spcAft>
                        <a:buNone/>
                      </a:pPr>
                      <a:r>
                        <a:rPr lang="en-GB" sz="1200">
                          <a:solidFill>
                            <a:srgbClr val="38761D"/>
                          </a:solidFill>
                          <a:latin typeface="Cabin"/>
                          <a:ea typeface="Cabin"/>
                          <a:cs typeface="Cabin"/>
                          <a:sym typeface="Cabin"/>
                        </a:rPr>
                        <a:t>- Gives us a titer.</a:t>
                      </a:r>
                      <a:endParaRPr sz="1200">
                        <a:solidFill>
                          <a:srgbClr val="38761D"/>
                        </a:solidFill>
                        <a:latin typeface="Cabin"/>
                        <a:ea typeface="Cabin"/>
                        <a:cs typeface="Cabin"/>
                        <a:sym typeface="Cabin"/>
                      </a:endParaRPr>
                    </a:p>
                  </a:txBody>
                  <a:tcPr marT="91425" marB="91425" marR="91425" marL="91425">
                    <a:lnL cap="flat" cmpd="sng" w="19050">
                      <a:solidFill>
                        <a:srgbClr val="4F2F4F"/>
                      </a:solidFill>
                      <a:prstDash val="dash"/>
                      <a:round/>
                      <a:headEnd len="sm" w="sm" type="none"/>
                      <a:tailEnd len="sm" w="sm" type="none"/>
                    </a:lnL>
                    <a:lnR cap="flat" cmpd="sng" w="19050">
                      <a:solidFill>
                        <a:srgbClr val="4F2F4F"/>
                      </a:solidFill>
                      <a:prstDash val="solid"/>
                      <a:round/>
                      <a:headEnd len="sm" w="sm" type="none"/>
                      <a:tailEnd len="sm" w="sm" type="none"/>
                    </a:lnR>
                    <a:lnT cap="flat" cmpd="sng" w="19050">
                      <a:solidFill>
                        <a:srgbClr val="4F2F4F"/>
                      </a:solidFill>
                      <a:prstDash val="solid"/>
                      <a:round/>
                      <a:headEnd len="sm" w="sm" type="none"/>
                      <a:tailEnd len="sm" w="sm" type="none"/>
                    </a:lnT>
                    <a:lnB cap="flat" cmpd="sng" w="19050">
                      <a:solidFill>
                        <a:srgbClr val="4F2F4F"/>
                      </a:solidFill>
                      <a:prstDash val="solid"/>
                      <a:round/>
                      <a:headEnd len="sm" w="sm" type="none"/>
                      <a:tailEnd len="sm" w="sm" type="none"/>
                    </a:lnB>
                  </a:tcPr>
                </a:tc>
              </a:tr>
            </a:tbl>
          </a:graphicData>
        </a:graphic>
      </p:graphicFrame>
      <p:pic>
        <p:nvPicPr>
          <p:cNvPr id="270" name="Google Shape;270;p20"/>
          <p:cNvPicPr preferRelativeResize="0"/>
          <p:nvPr/>
        </p:nvPicPr>
        <p:blipFill>
          <a:blip r:embed="rId3">
            <a:alphaModFix/>
          </a:blip>
          <a:stretch>
            <a:fillRect/>
          </a:stretch>
        </p:blipFill>
        <p:spPr>
          <a:xfrm rot="5400000">
            <a:off x="4896244" y="8666842"/>
            <a:ext cx="845462" cy="1033477"/>
          </a:xfrm>
          <a:prstGeom prst="rect">
            <a:avLst/>
          </a:prstGeom>
          <a:noFill/>
          <a:ln>
            <a:noFill/>
          </a:ln>
        </p:spPr>
      </p:pic>
      <p:pic>
        <p:nvPicPr>
          <p:cNvPr id="271" name="Google Shape;271;p20"/>
          <p:cNvPicPr preferRelativeResize="0"/>
          <p:nvPr/>
        </p:nvPicPr>
        <p:blipFill>
          <a:blip r:embed="rId4">
            <a:alphaModFix/>
          </a:blip>
          <a:stretch>
            <a:fillRect/>
          </a:stretch>
        </p:blipFill>
        <p:spPr>
          <a:xfrm rot="-5400000">
            <a:off x="6058155" y="8630155"/>
            <a:ext cx="889799" cy="1151192"/>
          </a:xfrm>
          <a:prstGeom prst="rect">
            <a:avLst/>
          </a:prstGeom>
          <a:noFill/>
          <a:ln>
            <a:noFill/>
          </a:ln>
        </p:spPr>
      </p:pic>
      <p:pic>
        <p:nvPicPr>
          <p:cNvPr id="272" name="Google Shape;272;p20"/>
          <p:cNvPicPr preferRelativeResize="0"/>
          <p:nvPr/>
        </p:nvPicPr>
        <p:blipFill>
          <a:blip r:embed="rId5">
            <a:alphaModFix/>
          </a:blip>
          <a:stretch>
            <a:fillRect/>
          </a:stretch>
        </p:blipFill>
        <p:spPr>
          <a:xfrm rot="-5400000">
            <a:off x="2578457" y="8628568"/>
            <a:ext cx="871060" cy="1164452"/>
          </a:xfrm>
          <a:prstGeom prst="rect">
            <a:avLst/>
          </a:prstGeom>
          <a:noFill/>
          <a:ln>
            <a:noFill/>
          </a:ln>
        </p:spPr>
      </p:pic>
      <p:pic>
        <p:nvPicPr>
          <p:cNvPr id="273" name="Google Shape;273;p20"/>
          <p:cNvPicPr preferRelativeResize="0"/>
          <p:nvPr/>
        </p:nvPicPr>
        <p:blipFill>
          <a:blip r:embed="rId6">
            <a:alphaModFix/>
          </a:blip>
          <a:stretch>
            <a:fillRect/>
          </a:stretch>
        </p:blipFill>
        <p:spPr>
          <a:xfrm rot="-5400000">
            <a:off x="3750909" y="8686193"/>
            <a:ext cx="874695" cy="1039113"/>
          </a:xfrm>
          <a:prstGeom prst="rect">
            <a:avLst/>
          </a:prstGeom>
          <a:noFill/>
          <a:ln>
            <a:noFill/>
          </a:ln>
        </p:spPr>
      </p:pic>
      <p:sp>
        <p:nvSpPr>
          <p:cNvPr id="274" name="Google Shape;274;p20"/>
          <p:cNvSpPr txBox="1"/>
          <p:nvPr/>
        </p:nvSpPr>
        <p:spPr>
          <a:xfrm>
            <a:off x="315650" y="3437913"/>
            <a:ext cx="7271400" cy="2477100"/>
          </a:xfrm>
          <a:prstGeom prst="rect">
            <a:avLst/>
          </a:prstGeom>
          <a:noFill/>
          <a:ln>
            <a:noFill/>
          </a:ln>
        </p:spPr>
        <p:txBody>
          <a:bodyPr anchorCtr="0" anchor="t" bIns="91425" lIns="91425" spcFirstLastPara="1" rIns="91425" wrap="square" tIns="91425">
            <a:noAutofit/>
          </a:bodyPr>
          <a:lstStyle/>
          <a:p>
            <a:pPr indent="-162600" lvl="0" marL="316800" rtl="0" algn="l">
              <a:spcBef>
                <a:spcPts val="0"/>
              </a:spcBef>
              <a:spcAft>
                <a:spcPts val="0"/>
              </a:spcAft>
              <a:buSzPts val="1200"/>
              <a:buFont typeface="Cabin"/>
              <a:buChar char="❖"/>
            </a:pPr>
            <a:r>
              <a:rPr b="1" lang="en-GB" sz="1200">
                <a:latin typeface="Cabin"/>
                <a:ea typeface="Cabin"/>
                <a:cs typeface="Cabin"/>
                <a:sym typeface="Cabin"/>
              </a:rPr>
              <a:t>Direct microscopic examination: </a:t>
            </a:r>
            <a:endParaRPr b="1" sz="1200">
              <a:latin typeface="Cabin"/>
              <a:ea typeface="Cabin"/>
              <a:cs typeface="Cabin"/>
              <a:sym typeface="Cabin"/>
            </a:endParaRPr>
          </a:p>
          <a:p>
            <a:pPr indent="-162600" lvl="1" marL="630000" rtl="0" algn="l">
              <a:spcBef>
                <a:spcPts val="0"/>
              </a:spcBef>
              <a:spcAft>
                <a:spcPts val="0"/>
              </a:spcAft>
              <a:buSzPts val="1200"/>
              <a:buFont typeface="Cabin"/>
              <a:buChar char="➢"/>
            </a:pPr>
            <a:r>
              <a:rPr lang="en-GB" sz="1200">
                <a:solidFill>
                  <a:schemeClr val="dk1"/>
                </a:solidFill>
                <a:latin typeface="Cabin"/>
                <a:ea typeface="Cabin"/>
                <a:cs typeface="Cabin"/>
                <a:sym typeface="Cabin"/>
              </a:rPr>
              <a:t>R</a:t>
            </a:r>
            <a:r>
              <a:rPr lang="en-GB" sz="1200">
                <a:solidFill>
                  <a:schemeClr val="dk1"/>
                </a:solidFill>
                <a:latin typeface="Cabin"/>
                <a:ea typeface="Cabin"/>
                <a:cs typeface="Cabin"/>
                <a:sym typeface="Cabin"/>
              </a:rPr>
              <a:t>arely used</a:t>
            </a:r>
            <a:endParaRPr b="1" sz="1200">
              <a:latin typeface="Cabin"/>
              <a:ea typeface="Cabin"/>
              <a:cs typeface="Cabin"/>
              <a:sym typeface="Cabin"/>
            </a:endParaRPr>
          </a:p>
          <a:p>
            <a:pPr indent="-162600" lvl="1" marL="630000" rtl="0" algn="l">
              <a:spcBef>
                <a:spcPts val="0"/>
              </a:spcBef>
              <a:spcAft>
                <a:spcPts val="0"/>
              </a:spcAft>
              <a:buSzPts val="1200"/>
              <a:buFont typeface="Cabin"/>
              <a:buChar char="➢"/>
            </a:pPr>
            <a:r>
              <a:rPr lang="en-GB" sz="1200">
                <a:latin typeface="Cabin"/>
                <a:ea typeface="Cabin"/>
                <a:cs typeface="Cabin"/>
                <a:sym typeface="Cabin"/>
              </a:rPr>
              <a:t>Of a smear from </a:t>
            </a:r>
            <a:r>
              <a:rPr b="1" lang="en-GB" sz="1200">
                <a:solidFill>
                  <a:srgbClr val="CC0000"/>
                </a:solidFill>
                <a:latin typeface="Cabin"/>
                <a:ea typeface="Cabin"/>
                <a:cs typeface="Cabin"/>
                <a:sym typeface="Cabin"/>
              </a:rPr>
              <a:t>primary or secondary lesions using dark field microscopy</a:t>
            </a:r>
            <a:r>
              <a:rPr lang="en-GB" sz="1200">
                <a:latin typeface="Cabin"/>
                <a:ea typeface="Cabin"/>
                <a:cs typeface="Cabin"/>
                <a:sym typeface="Cabin"/>
              </a:rPr>
              <a:t>. </a:t>
            </a:r>
            <a:endParaRPr sz="1200">
              <a:latin typeface="Cabin"/>
              <a:ea typeface="Cabin"/>
              <a:cs typeface="Cabin"/>
              <a:sym typeface="Cabin"/>
            </a:endParaRPr>
          </a:p>
          <a:p>
            <a:pPr indent="-162600" lvl="1" marL="630000" rtl="0" algn="l">
              <a:spcBef>
                <a:spcPts val="0"/>
              </a:spcBef>
              <a:spcAft>
                <a:spcPts val="0"/>
              </a:spcAft>
              <a:buSzPts val="1200"/>
              <a:buFont typeface="Cabin"/>
              <a:buChar char="➢"/>
            </a:pPr>
            <a:r>
              <a:rPr lang="en-GB" sz="1200">
                <a:latin typeface="Cabin"/>
                <a:ea typeface="Cabin"/>
                <a:cs typeface="Cabin"/>
                <a:sym typeface="Cabin"/>
              </a:rPr>
              <a:t>Has many limitations.</a:t>
            </a:r>
            <a:endParaRPr sz="1200">
              <a:latin typeface="Cabin"/>
              <a:ea typeface="Cabin"/>
              <a:cs typeface="Cabin"/>
              <a:sym typeface="Cabin"/>
            </a:endParaRPr>
          </a:p>
          <a:p>
            <a:pPr indent="-162600" lvl="1" marL="630000" rtl="0" algn="l">
              <a:spcBef>
                <a:spcPts val="0"/>
              </a:spcBef>
              <a:spcAft>
                <a:spcPts val="0"/>
              </a:spcAft>
              <a:buSzPts val="1200"/>
              <a:buFont typeface="Cabin"/>
              <a:buChar char="➢"/>
            </a:pPr>
            <a:r>
              <a:rPr lang="en-GB" sz="1200">
                <a:latin typeface="Cabin"/>
                <a:ea typeface="Cabin"/>
                <a:cs typeface="Cabin"/>
                <a:sym typeface="Cabin"/>
              </a:rPr>
              <a:t> If positive it confirms the diagnosis.</a:t>
            </a:r>
            <a:endParaRPr sz="1200">
              <a:latin typeface="Cabin"/>
              <a:ea typeface="Cabin"/>
              <a:cs typeface="Cabin"/>
              <a:sym typeface="Cabin"/>
            </a:endParaRPr>
          </a:p>
          <a:p>
            <a:pPr indent="0" lvl="0" marL="457200" rtl="0" algn="l">
              <a:spcBef>
                <a:spcPts val="0"/>
              </a:spcBef>
              <a:spcAft>
                <a:spcPts val="0"/>
              </a:spcAft>
              <a:buNone/>
            </a:pPr>
            <a:r>
              <a:t/>
            </a:r>
            <a:endParaRPr sz="500">
              <a:latin typeface="Cabin"/>
              <a:ea typeface="Cabin"/>
              <a:cs typeface="Cabin"/>
              <a:sym typeface="Cabin"/>
            </a:endParaRPr>
          </a:p>
          <a:p>
            <a:pPr indent="-162600" lvl="0" marL="3168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Serologic tests</a:t>
            </a:r>
            <a:r>
              <a:rPr b="1" baseline="30000" lang="en-GB" sz="1200">
                <a:solidFill>
                  <a:srgbClr val="CC0000"/>
                </a:solidFill>
                <a:latin typeface="Cabin"/>
                <a:ea typeface="Cabin"/>
                <a:cs typeface="Cabin"/>
                <a:sym typeface="Cabin"/>
              </a:rPr>
              <a:t>1</a:t>
            </a:r>
            <a:r>
              <a:rPr b="1" lang="en-GB" sz="1200">
                <a:latin typeface="Cabin"/>
                <a:ea typeface="Cabin"/>
                <a:cs typeface="Cabin"/>
                <a:sym typeface="Cabin"/>
              </a:rPr>
              <a:t>:</a:t>
            </a:r>
            <a:endParaRPr sz="1200">
              <a:latin typeface="Cabin"/>
              <a:ea typeface="Cabin"/>
              <a:cs typeface="Cabin"/>
              <a:sym typeface="Cabin"/>
            </a:endParaRPr>
          </a:p>
          <a:p>
            <a:pPr indent="-270600" lvl="1" marL="881999" rtl="0" algn="l">
              <a:spcBef>
                <a:spcPts val="0"/>
              </a:spcBef>
              <a:spcAft>
                <a:spcPts val="0"/>
              </a:spcAft>
              <a:buSzPts val="1200"/>
              <a:buFont typeface="Cabin"/>
              <a:buChar char="➢"/>
            </a:pPr>
            <a:r>
              <a:rPr lang="en-GB" sz="1200">
                <a:latin typeface="Cabin"/>
                <a:ea typeface="Cabin"/>
                <a:cs typeface="Cabin"/>
                <a:sym typeface="Cabin"/>
              </a:rPr>
              <a:t>commonly used, </a:t>
            </a:r>
            <a:r>
              <a:rPr b="1" lang="en-GB" sz="1200" u="sng">
                <a:solidFill>
                  <a:srgbClr val="CC0000"/>
                </a:solidFill>
                <a:latin typeface="Cabin"/>
                <a:ea typeface="Cabin"/>
                <a:cs typeface="Cabin"/>
                <a:sym typeface="Cabin"/>
              </a:rPr>
              <a:t>Gold standard</a:t>
            </a:r>
            <a:endParaRPr b="1" sz="1200" u="sng">
              <a:solidFill>
                <a:srgbClr val="CC0000"/>
              </a:solidFill>
              <a:latin typeface="Cabin"/>
              <a:ea typeface="Cabin"/>
              <a:cs typeface="Cabin"/>
              <a:sym typeface="Cabin"/>
            </a:endParaRPr>
          </a:p>
          <a:p>
            <a:pPr indent="-304800" lvl="2" marL="1371600" rtl="0" algn="l">
              <a:spcBef>
                <a:spcPts val="0"/>
              </a:spcBef>
              <a:spcAft>
                <a:spcPts val="0"/>
              </a:spcAft>
              <a:buSzPts val="1200"/>
              <a:buFont typeface="Cabin"/>
              <a:buChar char="■"/>
            </a:pPr>
            <a:r>
              <a:rPr b="1" lang="en-GB" sz="1200">
                <a:latin typeface="Cabin"/>
                <a:ea typeface="Cabin"/>
                <a:cs typeface="Cabin"/>
                <a:sym typeface="Cabin"/>
              </a:rPr>
              <a:t>Specific (treponemal tests)</a:t>
            </a:r>
            <a:r>
              <a:rPr lang="en-GB" sz="1200">
                <a:latin typeface="Cabin"/>
                <a:ea typeface="Cabin"/>
                <a:cs typeface="Cabin"/>
                <a:sym typeface="Cabin"/>
              </a:rPr>
              <a:t>: used initially </a:t>
            </a:r>
            <a:r>
              <a:rPr b="1" lang="en-GB" sz="1200">
                <a:solidFill>
                  <a:srgbClr val="CC0000"/>
                </a:solidFill>
                <a:latin typeface="Cabin"/>
                <a:ea typeface="Cabin"/>
                <a:cs typeface="Cabin"/>
                <a:sym typeface="Cabin"/>
              </a:rPr>
              <a:t>for diagnosis and for confirmation (mainly)</a:t>
            </a:r>
            <a:r>
              <a:rPr lang="en-GB" sz="1200">
                <a:latin typeface="Cabin"/>
                <a:ea typeface="Cabin"/>
                <a:cs typeface="Cabin"/>
                <a:sym typeface="Cabin"/>
              </a:rPr>
              <a:t>.</a:t>
            </a:r>
            <a:endParaRPr sz="1200">
              <a:latin typeface="Cabin"/>
              <a:ea typeface="Cabin"/>
              <a:cs typeface="Cabin"/>
              <a:sym typeface="Cabin"/>
            </a:endParaRPr>
          </a:p>
          <a:p>
            <a:pPr indent="-304800" lvl="2" marL="1371600" rtl="0" algn="l">
              <a:spcBef>
                <a:spcPts val="0"/>
              </a:spcBef>
              <a:spcAft>
                <a:spcPts val="0"/>
              </a:spcAft>
              <a:buSzPts val="1200"/>
              <a:buFont typeface="Cabin"/>
              <a:buChar char="■"/>
            </a:pPr>
            <a:r>
              <a:rPr b="1" lang="en-GB" sz="1200">
                <a:latin typeface="Cabin"/>
                <a:ea typeface="Cabin"/>
                <a:cs typeface="Cabin"/>
                <a:sym typeface="Cabin"/>
              </a:rPr>
              <a:t>Non specific (Non-treponemal tests):</a:t>
            </a:r>
            <a:r>
              <a:rPr lang="en-GB" sz="1200">
                <a:latin typeface="Cabin"/>
                <a:ea typeface="Cabin"/>
                <a:cs typeface="Cabin"/>
                <a:sym typeface="Cabin"/>
              </a:rPr>
              <a:t> used </a:t>
            </a:r>
            <a:r>
              <a:rPr b="1" lang="en-GB" sz="1200">
                <a:solidFill>
                  <a:srgbClr val="CC0000"/>
                </a:solidFill>
                <a:latin typeface="Cabin"/>
                <a:ea typeface="Cabin"/>
                <a:cs typeface="Cabin"/>
                <a:sym typeface="Cabin"/>
              </a:rPr>
              <a:t>for screening and follow up (mainly) </a:t>
            </a:r>
            <a:r>
              <a:rPr lang="en-GB" sz="1200">
                <a:latin typeface="Cabin"/>
                <a:ea typeface="Cabin"/>
                <a:cs typeface="Cabin"/>
                <a:sym typeface="Cabin"/>
              </a:rPr>
              <a:t>of therapy</a:t>
            </a:r>
            <a:endParaRPr sz="1200">
              <a:latin typeface="Cabin"/>
              <a:ea typeface="Cabin"/>
              <a:cs typeface="Cabin"/>
              <a:sym typeface="Cabin"/>
            </a:endParaRPr>
          </a:p>
        </p:txBody>
      </p:sp>
      <p:pic>
        <p:nvPicPr>
          <p:cNvPr id="275" name="Google Shape;275;p20"/>
          <p:cNvPicPr preferRelativeResize="0"/>
          <p:nvPr/>
        </p:nvPicPr>
        <p:blipFill>
          <a:blip r:embed="rId7">
            <a:alphaModFix/>
          </a:blip>
          <a:stretch>
            <a:fillRect/>
          </a:stretch>
        </p:blipFill>
        <p:spPr>
          <a:xfrm>
            <a:off x="381850" y="8809687"/>
            <a:ext cx="1977416" cy="802215"/>
          </a:xfrm>
          <a:prstGeom prst="rect">
            <a:avLst/>
          </a:prstGeom>
          <a:noFill/>
          <a:ln>
            <a:noFill/>
          </a:ln>
        </p:spPr>
      </p:pic>
      <p:sp>
        <p:nvSpPr>
          <p:cNvPr id="276" name="Google Shape;276;p20"/>
          <p:cNvSpPr/>
          <p:nvPr/>
        </p:nvSpPr>
        <p:spPr>
          <a:xfrm flipH="1" rot="408">
            <a:off x="0" y="9808977"/>
            <a:ext cx="7589400" cy="8889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1- Both treponemal and non treponemal are </a:t>
            </a:r>
            <a:r>
              <a:rPr lang="en-GB" sz="900">
                <a:solidFill>
                  <a:srgbClr val="38761D"/>
                </a:solidFill>
                <a:latin typeface="Cabin"/>
                <a:ea typeface="Cabin"/>
                <a:cs typeface="Cabin"/>
                <a:sym typeface="Cabin"/>
              </a:rPr>
              <a:t>antibody</a:t>
            </a:r>
            <a:r>
              <a:rPr lang="en-GB" sz="900">
                <a:solidFill>
                  <a:srgbClr val="38761D"/>
                </a:solidFill>
                <a:latin typeface="Cabin"/>
                <a:ea typeface="Cabin"/>
                <a:cs typeface="Cabin"/>
                <a:sym typeface="Cabin"/>
              </a:rPr>
              <a:t>-antigen based tests.</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2- detects anti-treponemal antibodies</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3- detects reagin antibodies against cardiolipin</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4- </a:t>
            </a:r>
            <a:r>
              <a:rPr lang="en-GB" sz="900">
                <a:solidFill>
                  <a:srgbClr val="38761D"/>
                </a:solidFill>
                <a:latin typeface="Cabin"/>
                <a:ea typeface="Cabin"/>
                <a:cs typeface="Cabin"/>
                <a:sym typeface="Cabin"/>
              </a:rPr>
              <a:t>Non-specific</a:t>
            </a:r>
            <a:r>
              <a:rPr lang="en-GB" sz="900">
                <a:solidFill>
                  <a:srgbClr val="38761D"/>
                </a:solidFill>
                <a:latin typeface="Cabin"/>
                <a:ea typeface="Cabin"/>
                <a:cs typeface="Cabin"/>
                <a:sym typeface="Cabin"/>
              </a:rPr>
              <a:t> because it cross reacts with other infections and conditions </a:t>
            </a:r>
            <a:r>
              <a:rPr lang="en-GB" sz="900">
                <a:solidFill>
                  <a:srgbClr val="B7B7B7"/>
                </a:solidFill>
                <a:latin typeface="Cabin"/>
                <a:ea typeface="Cabin"/>
                <a:cs typeface="Cabin"/>
                <a:sym typeface="Cabin"/>
              </a:rPr>
              <a:t>e.g. SLE and infectious mononucleosis patients can have false-positive VDRL tests due to anti-cardiolipin antibodies. Clarify with more specific FTA-ABS test.</a:t>
            </a:r>
            <a:endParaRPr sz="900">
              <a:solidFill>
                <a:srgbClr val="B7B7B7"/>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5-But it commonly occurs in the tertiary stage </a:t>
            </a:r>
            <a:endParaRPr sz="900">
              <a:solidFill>
                <a:srgbClr val="38761D"/>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cxnSp>
        <p:nvCxnSpPr>
          <p:cNvPr id="281" name="Google Shape;281;p21"/>
          <p:cNvCxnSpPr/>
          <p:nvPr/>
        </p:nvCxnSpPr>
        <p:spPr>
          <a:xfrm>
            <a:off x="299100" y="916300"/>
            <a:ext cx="6991200" cy="0"/>
          </a:xfrm>
          <a:prstGeom prst="straightConnector1">
            <a:avLst/>
          </a:prstGeom>
          <a:noFill/>
          <a:ln cap="flat" cmpd="sng" w="19050">
            <a:solidFill>
              <a:srgbClr val="741B47"/>
            </a:solidFill>
            <a:prstDash val="solid"/>
            <a:round/>
            <a:headEnd len="med" w="med" type="none"/>
            <a:tailEnd len="med" w="med" type="none"/>
          </a:ln>
        </p:spPr>
      </p:cxnSp>
      <p:sp>
        <p:nvSpPr>
          <p:cNvPr id="282" name="Google Shape;282;p21"/>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83" name="Google Shape;283;p21"/>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84" name="Google Shape;284;p21"/>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8</a:t>
            </a:r>
            <a:endParaRPr b="1" sz="1800">
              <a:solidFill>
                <a:srgbClr val="FFFFFF"/>
              </a:solidFill>
              <a:latin typeface="Cabin"/>
              <a:ea typeface="Cabin"/>
              <a:cs typeface="Cabin"/>
              <a:sym typeface="Cabin"/>
            </a:endParaRPr>
          </a:p>
        </p:txBody>
      </p:sp>
      <p:cxnSp>
        <p:nvCxnSpPr>
          <p:cNvPr id="285" name="Google Shape;285;p21"/>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286" name="Google Shape;286;p21"/>
          <p:cNvSpPr txBox="1"/>
          <p:nvPr/>
        </p:nvSpPr>
        <p:spPr>
          <a:xfrm>
            <a:off x="12457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Syphilis</a:t>
            </a:r>
            <a:endParaRPr b="1" sz="3000">
              <a:solidFill>
                <a:srgbClr val="4F2F4F"/>
              </a:solidFill>
              <a:latin typeface="Cabin"/>
              <a:ea typeface="Cabin"/>
              <a:cs typeface="Cabin"/>
              <a:sym typeface="Cabin"/>
            </a:endParaRPr>
          </a:p>
        </p:txBody>
      </p:sp>
      <p:graphicFrame>
        <p:nvGraphicFramePr>
          <p:cNvPr id="287" name="Google Shape;287;p21"/>
          <p:cNvGraphicFramePr/>
          <p:nvPr/>
        </p:nvGraphicFramePr>
        <p:xfrm>
          <a:off x="299063" y="916313"/>
          <a:ext cx="3000000" cy="3000000"/>
        </p:xfrm>
        <a:graphic>
          <a:graphicData uri="http://schemas.openxmlformats.org/drawingml/2006/table">
            <a:tbl>
              <a:tblPr>
                <a:noFill/>
                <a:tableStyleId>{44E11E47-295B-42BA-86BE-BB61EB6F8276}</a:tableStyleId>
              </a:tblPr>
              <a:tblGrid>
                <a:gridCol w="2537425"/>
                <a:gridCol w="2203225"/>
                <a:gridCol w="2250575"/>
              </a:tblGrid>
              <a:tr h="521850">
                <a:tc gridSpan="3">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Interpretation of serological test</a:t>
                      </a:r>
                      <a:r>
                        <a:rPr b="1" baseline="30000" lang="en-GB" sz="2000">
                          <a:solidFill>
                            <a:srgbClr val="FFFFFF"/>
                          </a:solidFill>
                          <a:latin typeface="Cabin"/>
                          <a:ea typeface="Cabin"/>
                          <a:cs typeface="Cabin"/>
                          <a:sym typeface="Cabin"/>
                        </a:rPr>
                        <a:t>1</a:t>
                      </a:r>
                      <a:endParaRPr baseline="30000" sz="1300">
                        <a:solidFill>
                          <a:srgbClr val="FFFFFF"/>
                        </a:solidFill>
                        <a:latin typeface="Cabin Medium"/>
                        <a:ea typeface="Cabin Medium"/>
                        <a:cs typeface="Cabin Medium"/>
                        <a:sym typeface="Cabin Medium"/>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58390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Possible explanation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Treponemal Tests (TP-PA/FTA-ADS)</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Non-Treponemal Tests (RPR/VDRL)</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565400">
                <a:tc>
                  <a:txBody>
                    <a:bodyPr/>
                    <a:lstStyle/>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Syphilis- recent or previous </a:t>
                      </a:r>
                      <a:endParaRPr sz="1200">
                        <a:solidFill>
                          <a:srgbClr val="4F2F4F"/>
                        </a:solidFill>
                        <a:latin typeface="Cabin Medium"/>
                        <a:ea typeface="Cabin Medium"/>
                        <a:cs typeface="Cabin Medium"/>
                        <a:sym typeface="Cabin Medium"/>
                      </a:endParaRPr>
                    </a:p>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Yaws or Pinta</a:t>
                      </a:r>
                      <a:endParaRPr sz="1200">
                        <a:solidFill>
                          <a:srgbClr val="4F2F4F"/>
                        </a:solidFill>
                        <a:latin typeface="Cabin Medium"/>
                        <a:ea typeface="Cabin Medium"/>
                        <a:cs typeface="Cabin Medium"/>
                        <a:sym typeface="Cabin Medium"/>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565400">
                <a:tc>
                  <a:txBody>
                    <a:bodyPr/>
                    <a:lstStyle/>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No syphilis</a:t>
                      </a:r>
                      <a:endParaRPr sz="1200">
                        <a:solidFill>
                          <a:srgbClr val="4F2F4F"/>
                        </a:solidFill>
                        <a:latin typeface="Cabin Medium"/>
                        <a:ea typeface="Cabin Medium"/>
                        <a:cs typeface="Cabin Medium"/>
                        <a:sym typeface="Cabin Medium"/>
                      </a:endParaRPr>
                    </a:p>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False positive </a:t>
                      </a:r>
                      <a:endParaRPr sz="1200">
                        <a:solidFill>
                          <a:srgbClr val="4F2F4F"/>
                        </a:solidFill>
                        <a:latin typeface="Cabin Medium"/>
                        <a:ea typeface="Cabin Medium"/>
                        <a:cs typeface="Cabin Medium"/>
                        <a:sym typeface="Cabin Medium"/>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759400">
                <a:tc>
                  <a:txBody>
                    <a:bodyPr/>
                    <a:lstStyle/>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Consistent with previously treated or untreated </a:t>
                      </a:r>
                      <a:r>
                        <a:rPr lang="en-GB" sz="1200">
                          <a:solidFill>
                            <a:srgbClr val="38761D"/>
                          </a:solidFill>
                          <a:latin typeface="Cabin Medium"/>
                          <a:ea typeface="Cabin Medium"/>
                          <a:cs typeface="Cabin Medium"/>
                          <a:sym typeface="Cabin Medium"/>
                        </a:rPr>
                        <a:t>late</a:t>
                      </a:r>
                      <a:r>
                        <a:rPr lang="en-GB" sz="1200">
                          <a:solidFill>
                            <a:srgbClr val="4F2F4F"/>
                          </a:solidFill>
                          <a:latin typeface="Cabin Medium"/>
                          <a:ea typeface="Cabin Medium"/>
                          <a:cs typeface="Cabin Medium"/>
                          <a:sym typeface="Cabin Medium"/>
                        </a:rPr>
                        <a:t> syphilis</a:t>
                      </a:r>
                      <a:endParaRPr sz="1200">
                        <a:solidFill>
                          <a:srgbClr val="4F2F4F"/>
                        </a:solidFill>
                        <a:latin typeface="Cabin Medium"/>
                        <a:ea typeface="Cabin Medium"/>
                        <a:cs typeface="Cabin Medium"/>
                        <a:sym typeface="Cabin Medium"/>
                      </a:endParaRPr>
                    </a:p>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Yaws</a:t>
                      </a:r>
                      <a:r>
                        <a:rPr baseline="30000" lang="en-GB" sz="1200">
                          <a:solidFill>
                            <a:srgbClr val="4F2F4F"/>
                          </a:solidFill>
                          <a:latin typeface="Cabin Medium"/>
                          <a:ea typeface="Cabin Medium"/>
                          <a:cs typeface="Cabin Medium"/>
                          <a:sym typeface="Cabin Medium"/>
                        </a:rPr>
                        <a:t>2</a:t>
                      </a:r>
                      <a:r>
                        <a:rPr lang="en-GB" sz="1200">
                          <a:solidFill>
                            <a:srgbClr val="4F2F4F"/>
                          </a:solidFill>
                          <a:latin typeface="Cabin Medium"/>
                          <a:ea typeface="Cabin Medium"/>
                          <a:cs typeface="Cabin Medium"/>
                          <a:sym typeface="Cabin Medium"/>
                        </a:rPr>
                        <a:t>, Pinta</a:t>
                      </a:r>
                      <a:r>
                        <a:rPr baseline="30000" lang="en-GB" sz="1200">
                          <a:solidFill>
                            <a:srgbClr val="4F2F4F"/>
                          </a:solidFill>
                          <a:latin typeface="Cabin Medium"/>
                          <a:ea typeface="Cabin Medium"/>
                          <a:cs typeface="Cabin Medium"/>
                          <a:sym typeface="Cabin Medium"/>
                        </a:rPr>
                        <a:t>2</a:t>
                      </a:r>
                      <a:r>
                        <a:rPr lang="en-GB" sz="1200">
                          <a:solidFill>
                            <a:srgbClr val="4F2F4F"/>
                          </a:solidFill>
                          <a:latin typeface="Cabin Medium"/>
                          <a:ea typeface="Cabin Medium"/>
                          <a:cs typeface="Cabin Medium"/>
                          <a:sym typeface="Cabin Medium"/>
                        </a:rPr>
                        <a:t>, Bejel</a:t>
                      </a:r>
                      <a:r>
                        <a:rPr baseline="30000" lang="en-GB" sz="1200">
                          <a:solidFill>
                            <a:srgbClr val="4F2F4F"/>
                          </a:solidFill>
                          <a:latin typeface="Cabin Medium"/>
                          <a:ea typeface="Cabin Medium"/>
                          <a:cs typeface="Cabin Medium"/>
                          <a:sym typeface="Cabin Medium"/>
                        </a:rPr>
                        <a:t>2</a:t>
                      </a:r>
                      <a:endParaRPr baseline="30000" sz="1200">
                        <a:solidFill>
                          <a:srgbClr val="4F2F4F"/>
                        </a:solidFill>
                        <a:latin typeface="Cabin Medium"/>
                        <a:ea typeface="Cabin Medium"/>
                        <a:cs typeface="Cabin Medium"/>
                        <a:sym typeface="Cabin Medium"/>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565400">
                <a:tc>
                  <a:txBody>
                    <a:bodyPr/>
                    <a:lstStyle/>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No syphilis</a:t>
                      </a:r>
                      <a:endParaRPr sz="1200">
                        <a:solidFill>
                          <a:srgbClr val="4F2F4F"/>
                        </a:solidFill>
                        <a:latin typeface="Cabin Medium"/>
                        <a:ea typeface="Cabin Medium"/>
                        <a:cs typeface="Cabin Medium"/>
                        <a:sym typeface="Cabin Medium"/>
                      </a:endParaRPr>
                    </a:p>
                    <a:p>
                      <a:pPr indent="-162600" lvl="0" marL="172800" rtl="0" algn="l">
                        <a:spcBef>
                          <a:spcPts val="0"/>
                        </a:spcBef>
                        <a:spcAft>
                          <a:spcPts val="0"/>
                        </a:spcAft>
                        <a:buClr>
                          <a:srgbClr val="4F2F4F"/>
                        </a:buClr>
                        <a:buSzPts val="1200"/>
                        <a:buFont typeface="Cabin Medium"/>
                        <a:buChar char="●"/>
                      </a:pPr>
                      <a:r>
                        <a:rPr lang="en-GB" sz="1200">
                          <a:solidFill>
                            <a:srgbClr val="4F2F4F"/>
                          </a:solidFill>
                          <a:latin typeface="Cabin Medium"/>
                          <a:ea typeface="Cabin Medium"/>
                          <a:cs typeface="Cabin Medium"/>
                          <a:sym typeface="Cabin Medium"/>
                        </a:rPr>
                        <a:t>Syphilis in Incubation </a:t>
                      </a:r>
                      <a:r>
                        <a:rPr lang="en-GB" sz="1200">
                          <a:solidFill>
                            <a:srgbClr val="4F2F4F"/>
                          </a:solidFill>
                          <a:latin typeface="Cabin Medium"/>
                          <a:ea typeface="Cabin Medium"/>
                          <a:cs typeface="Cabin Medium"/>
                          <a:sym typeface="Cabin Medium"/>
                        </a:rPr>
                        <a:t>Period</a:t>
                      </a:r>
                      <a:endParaRPr sz="1200">
                        <a:solidFill>
                          <a:srgbClr val="4F2F4F"/>
                        </a:solidFill>
                        <a:latin typeface="Cabin Medium"/>
                        <a:ea typeface="Cabin Medium"/>
                        <a:cs typeface="Cabin Medium"/>
                        <a:sym typeface="Cabin Medium"/>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2400">
                          <a:solidFill>
                            <a:srgbClr val="CC0000"/>
                          </a:solidFill>
                          <a:latin typeface="Cabin"/>
                          <a:ea typeface="Cabin"/>
                          <a:cs typeface="Cabin"/>
                          <a:sym typeface="Cabin"/>
                        </a:rPr>
                        <a:t>-</a:t>
                      </a:r>
                      <a:endParaRPr b="1" sz="2400">
                        <a:solidFill>
                          <a:srgbClr val="CC0000"/>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sp>
        <p:nvSpPr>
          <p:cNvPr id="288" name="Google Shape;288;p21"/>
          <p:cNvSpPr/>
          <p:nvPr/>
        </p:nvSpPr>
        <p:spPr>
          <a:xfrm>
            <a:off x="492450" y="4674800"/>
            <a:ext cx="6604500" cy="1158600"/>
          </a:xfrm>
          <a:prstGeom prst="roundRect">
            <a:avLst>
              <a:gd fmla="val 16667" name="adj"/>
            </a:avLst>
          </a:prstGeom>
          <a:solidFill>
            <a:srgbClr val="FFFFFF"/>
          </a:solidFill>
          <a:ln cap="flat" cmpd="sng" w="9525">
            <a:solidFill>
              <a:schemeClr val="dk2"/>
            </a:solidFill>
            <a:prstDash val="dash"/>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999999"/>
                </a:solidFill>
                <a:latin typeface="Cabin"/>
                <a:ea typeface="Cabin"/>
                <a:cs typeface="Cabin"/>
                <a:sym typeface="Cabin"/>
              </a:rPr>
              <a:t>Interpretation of serological tests for syphilis:</a:t>
            </a:r>
            <a:endParaRPr b="1">
              <a:solidFill>
                <a:srgbClr val="999999"/>
              </a:solidFill>
              <a:latin typeface="Cabin"/>
              <a:ea typeface="Cabin"/>
              <a:cs typeface="Cabin"/>
              <a:sym typeface="Cabin"/>
            </a:endParaRPr>
          </a:p>
          <a:p>
            <a:pPr indent="0" lvl="0" marL="0" rtl="0" algn="l">
              <a:spcBef>
                <a:spcPts val="0"/>
              </a:spcBef>
              <a:spcAft>
                <a:spcPts val="0"/>
              </a:spcAft>
              <a:buNone/>
            </a:pPr>
            <a:r>
              <a:rPr lang="en-GB" sz="1100">
                <a:solidFill>
                  <a:srgbClr val="999999"/>
                </a:solidFill>
                <a:latin typeface="Cabin Medium"/>
                <a:ea typeface="Cabin Medium"/>
                <a:cs typeface="Cabin Medium"/>
                <a:sym typeface="Cabin Medium"/>
              </a:rPr>
              <a:t>❖ </a:t>
            </a:r>
            <a:r>
              <a:rPr b="1" lang="en-GB" sz="1100">
                <a:solidFill>
                  <a:srgbClr val="999999"/>
                </a:solidFill>
                <a:latin typeface="Cabin"/>
                <a:ea typeface="Cabin"/>
                <a:cs typeface="Cabin"/>
                <a:sym typeface="Cabin"/>
              </a:rPr>
              <a:t>Both</a:t>
            </a:r>
            <a:r>
              <a:rPr b="1" lang="en-GB" sz="1100">
                <a:solidFill>
                  <a:srgbClr val="999999"/>
                </a:solidFill>
                <a:latin typeface="Cabin"/>
                <a:ea typeface="Cabin"/>
                <a:cs typeface="Cabin"/>
                <a:sym typeface="Cabin"/>
              </a:rPr>
              <a:t> positive</a:t>
            </a:r>
            <a:r>
              <a:rPr lang="en-GB" sz="1100">
                <a:solidFill>
                  <a:srgbClr val="999999"/>
                </a:solidFill>
                <a:latin typeface="Cabin Medium"/>
                <a:ea typeface="Cabin Medium"/>
                <a:cs typeface="Cabin Medium"/>
                <a:sym typeface="Cabin Medium"/>
              </a:rPr>
              <a:t> = the patient </a:t>
            </a:r>
            <a:r>
              <a:rPr b="1" lang="en-GB" sz="1100">
                <a:solidFill>
                  <a:srgbClr val="CC0000"/>
                </a:solidFill>
                <a:latin typeface="Cabin"/>
                <a:ea typeface="Cabin"/>
                <a:cs typeface="Cabin"/>
                <a:sym typeface="Cabin"/>
              </a:rPr>
              <a:t>has syphilis</a:t>
            </a:r>
            <a:r>
              <a:rPr lang="en-GB" sz="1100">
                <a:solidFill>
                  <a:srgbClr val="999999"/>
                </a:solidFill>
                <a:latin typeface="Cabin Medium"/>
                <a:ea typeface="Cabin Medium"/>
                <a:cs typeface="Cabin Medium"/>
                <a:sym typeface="Cabin Medium"/>
              </a:rPr>
              <a:t> </a:t>
            </a:r>
            <a:endParaRPr sz="1100">
              <a:solidFill>
                <a:srgbClr val="999999"/>
              </a:solidFill>
              <a:latin typeface="Cabin Medium"/>
              <a:ea typeface="Cabin Medium"/>
              <a:cs typeface="Cabin Medium"/>
              <a:sym typeface="Cabin Medium"/>
            </a:endParaRPr>
          </a:p>
          <a:p>
            <a:pPr indent="0" lvl="0" marL="0" rtl="0" algn="l">
              <a:spcBef>
                <a:spcPts val="0"/>
              </a:spcBef>
              <a:spcAft>
                <a:spcPts val="0"/>
              </a:spcAft>
              <a:buNone/>
            </a:pPr>
            <a:r>
              <a:rPr lang="en-GB" sz="1100">
                <a:solidFill>
                  <a:srgbClr val="999999"/>
                </a:solidFill>
                <a:latin typeface="Cabin Medium"/>
                <a:ea typeface="Cabin Medium"/>
                <a:cs typeface="Cabin Medium"/>
                <a:sym typeface="Cabin Medium"/>
              </a:rPr>
              <a:t>❖ If the nontreponemal tests </a:t>
            </a:r>
            <a:r>
              <a:rPr b="1" lang="en-GB" sz="1100">
                <a:solidFill>
                  <a:srgbClr val="999999"/>
                </a:solidFill>
                <a:latin typeface="Cabin"/>
                <a:ea typeface="Cabin"/>
                <a:cs typeface="Cabin"/>
                <a:sym typeface="Cabin"/>
              </a:rPr>
              <a:t>positive </a:t>
            </a:r>
            <a:r>
              <a:rPr lang="en-GB" sz="1100">
                <a:solidFill>
                  <a:srgbClr val="999999"/>
                </a:solidFill>
                <a:latin typeface="Cabin Medium"/>
                <a:ea typeface="Cabin Medium"/>
                <a:cs typeface="Cabin Medium"/>
                <a:sym typeface="Cabin Medium"/>
              </a:rPr>
              <a:t>and treponemal test is </a:t>
            </a:r>
            <a:r>
              <a:rPr b="1" lang="en-GB" sz="1100">
                <a:solidFill>
                  <a:srgbClr val="999999"/>
                </a:solidFill>
                <a:latin typeface="Cabin"/>
                <a:ea typeface="Cabin"/>
                <a:cs typeface="Cabin"/>
                <a:sym typeface="Cabin"/>
              </a:rPr>
              <a:t>negative </a:t>
            </a:r>
            <a:r>
              <a:rPr lang="en-GB" sz="1100">
                <a:solidFill>
                  <a:srgbClr val="999999"/>
                </a:solidFill>
                <a:latin typeface="Cabin Medium"/>
                <a:ea typeface="Cabin Medium"/>
                <a:cs typeface="Cabin Medium"/>
                <a:sym typeface="Cabin Medium"/>
              </a:rPr>
              <a:t>= </a:t>
            </a:r>
            <a:r>
              <a:rPr b="1" lang="en-GB" sz="1100">
                <a:solidFill>
                  <a:srgbClr val="CC0000"/>
                </a:solidFill>
                <a:latin typeface="Cabin"/>
                <a:ea typeface="Cabin"/>
                <a:cs typeface="Cabin"/>
                <a:sym typeface="Cabin"/>
              </a:rPr>
              <a:t>No</a:t>
            </a:r>
            <a:r>
              <a:rPr lang="en-GB" sz="1100">
                <a:solidFill>
                  <a:srgbClr val="999999"/>
                </a:solidFill>
                <a:latin typeface="Cabin Medium"/>
                <a:ea typeface="Cabin Medium"/>
                <a:cs typeface="Cabin Medium"/>
                <a:sym typeface="Cabin Medium"/>
              </a:rPr>
              <a:t> syphilis (false positive) </a:t>
            </a:r>
            <a:endParaRPr sz="1100">
              <a:solidFill>
                <a:srgbClr val="999999"/>
              </a:solidFill>
              <a:latin typeface="Cabin Medium"/>
              <a:ea typeface="Cabin Medium"/>
              <a:cs typeface="Cabin Medium"/>
              <a:sym typeface="Cabin Medium"/>
            </a:endParaRPr>
          </a:p>
          <a:p>
            <a:pPr indent="0" lvl="0" marL="0" rtl="0" algn="l">
              <a:spcBef>
                <a:spcPts val="0"/>
              </a:spcBef>
              <a:spcAft>
                <a:spcPts val="0"/>
              </a:spcAft>
              <a:buNone/>
            </a:pPr>
            <a:r>
              <a:rPr lang="en-GB" sz="1100">
                <a:solidFill>
                  <a:srgbClr val="999999"/>
                </a:solidFill>
                <a:latin typeface="Cabin Medium"/>
                <a:ea typeface="Cabin Medium"/>
                <a:cs typeface="Cabin Medium"/>
                <a:sym typeface="Cabin Medium"/>
              </a:rPr>
              <a:t>❖ Nontreponemal tests </a:t>
            </a:r>
            <a:r>
              <a:rPr b="1" lang="en-GB" sz="1100">
                <a:solidFill>
                  <a:srgbClr val="999999"/>
                </a:solidFill>
                <a:latin typeface="Cabin"/>
                <a:ea typeface="Cabin"/>
                <a:cs typeface="Cabin"/>
                <a:sym typeface="Cabin"/>
              </a:rPr>
              <a:t>Negative </a:t>
            </a:r>
            <a:r>
              <a:rPr lang="en-GB" sz="1100">
                <a:solidFill>
                  <a:srgbClr val="999999"/>
                </a:solidFill>
                <a:latin typeface="Cabin Medium"/>
                <a:ea typeface="Cabin Medium"/>
                <a:cs typeface="Cabin Medium"/>
                <a:sym typeface="Cabin Medium"/>
              </a:rPr>
              <a:t>and treponemal tests </a:t>
            </a:r>
            <a:r>
              <a:rPr b="1" lang="en-GB" sz="1100">
                <a:solidFill>
                  <a:srgbClr val="999999"/>
                </a:solidFill>
                <a:latin typeface="Cabin"/>
                <a:ea typeface="Cabin"/>
                <a:cs typeface="Cabin"/>
                <a:sym typeface="Cabin"/>
              </a:rPr>
              <a:t>positive</a:t>
            </a:r>
            <a:r>
              <a:rPr lang="en-GB" sz="1100">
                <a:solidFill>
                  <a:srgbClr val="999999"/>
                </a:solidFill>
                <a:latin typeface="Cabin Medium"/>
                <a:ea typeface="Cabin Medium"/>
                <a:cs typeface="Cabin Medium"/>
                <a:sym typeface="Cabin Medium"/>
              </a:rPr>
              <a:t>= </a:t>
            </a:r>
            <a:r>
              <a:rPr b="1" lang="en-GB" sz="1100">
                <a:solidFill>
                  <a:srgbClr val="CC0000"/>
                </a:solidFill>
                <a:latin typeface="Cabin"/>
                <a:ea typeface="Cabin"/>
                <a:cs typeface="Cabin"/>
                <a:sym typeface="Cabin"/>
              </a:rPr>
              <a:t>previously treated </a:t>
            </a:r>
            <a:r>
              <a:rPr lang="en-GB" sz="1100">
                <a:solidFill>
                  <a:srgbClr val="999999"/>
                </a:solidFill>
                <a:latin typeface="Cabin Medium"/>
                <a:ea typeface="Cabin Medium"/>
                <a:cs typeface="Cabin Medium"/>
                <a:sym typeface="Cabin Medium"/>
              </a:rPr>
              <a:t>/ late latent stage</a:t>
            </a:r>
            <a:endParaRPr sz="1100">
              <a:solidFill>
                <a:srgbClr val="999999"/>
              </a:solidFill>
              <a:latin typeface="Cabin Medium"/>
              <a:ea typeface="Cabin Medium"/>
              <a:cs typeface="Cabin Medium"/>
              <a:sym typeface="Cabin Medium"/>
            </a:endParaRPr>
          </a:p>
          <a:p>
            <a:pPr indent="0" lvl="0" marL="0" rtl="0" algn="l">
              <a:spcBef>
                <a:spcPts val="0"/>
              </a:spcBef>
              <a:spcAft>
                <a:spcPts val="0"/>
              </a:spcAft>
              <a:buClr>
                <a:schemeClr val="dk1"/>
              </a:buClr>
              <a:buSzPts val="1100"/>
              <a:buFont typeface="Arial"/>
              <a:buNone/>
            </a:pPr>
            <a:r>
              <a:rPr lang="en-GB" sz="1100">
                <a:solidFill>
                  <a:srgbClr val="999999"/>
                </a:solidFill>
                <a:latin typeface="Cabin Medium"/>
                <a:ea typeface="Cabin Medium"/>
                <a:cs typeface="Cabin Medium"/>
                <a:sym typeface="Cabin Medium"/>
              </a:rPr>
              <a:t>❖ </a:t>
            </a:r>
            <a:r>
              <a:rPr b="1" lang="en-GB" sz="1100">
                <a:solidFill>
                  <a:srgbClr val="999999"/>
                </a:solidFill>
                <a:latin typeface="Cabin"/>
                <a:ea typeface="Cabin"/>
                <a:cs typeface="Cabin"/>
                <a:sym typeface="Cabin"/>
              </a:rPr>
              <a:t>Both negative</a:t>
            </a:r>
            <a:r>
              <a:rPr lang="en-GB" sz="1100">
                <a:solidFill>
                  <a:srgbClr val="999999"/>
                </a:solidFill>
                <a:latin typeface="Cabin Medium"/>
                <a:ea typeface="Cabin Medium"/>
                <a:cs typeface="Cabin Medium"/>
                <a:sym typeface="Cabin Medium"/>
              </a:rPr>
              <a:t>? </a:t>
            </a:r>
            <a:r>
              <a:rPr b="1" lang="en-GB" sz="1100">
                <a:solidFill>
                  <a:srgbClr val="CC0000"/>
                </a:solidFill>
                <a:latin typeface="Cabin"/>
                <a:ea typeface="Cabin"/>
                <a:cs typeface="Cabin"/>
                <a:sym typeface="Cabin"/>
              </a:rPr>
              <a:t>No</a:t>
            </a:r>
            <a:r>
              <a:rPr lang="en-GB" sz="1100">
                <a:solidFill>
                  <a:srgbClr val="999999"/>
                </a:solidFill>
                <a:latin typeface="Cabin Medium"/>
                <a:ea typeface="Cabin Medium"/>
                <a:cs typeface="Cabin Medium"/>
                <a:sym typeface="Cabin Medium"/>
              </a:rPr>
              <a:t> syphilis / in Incubation Period </a:t>
            </a:r>
            <a:endParaRPr sz="1100">
              <a:solidFill>
                <a:srgbClr val="999999"/>
              </a:solidFill>
              <a:latin typeface="Cabin Medium"/>
              <a:ea typeface="Cabin Medium"/>
              <a:cs typeface="Cabin Medium"/>
              <a:sym typeface="Cabin Medium"/>
            </a:endParaRPr>
          </a:p>
        </p:txBody>
      </p:sp>
      <p:sp>
        <p:nvSpPr>
          <p:cNvPr id="289" name="Google Shape;289;p21"/>
          <p:cNvSpPr txBox="1"/>
          <p:nvPr/>
        </p:nvSpPr>
        <p:spPr>
          <a:xfrm>
            <a:off x="299100" y="5985188"/>
            <a:ext cx="5101500" cy="519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Reverse </a:t>
            </a:r>
            <a:r>
              <a:rPr b="1" lang="en-GB" sz="2000">
                <a:solidFill>
                  <a:srgbClr val="4F2F4F"/>
                </a:solidFill>
                <a:latin typeface="Cabin"/>
                <a:ea typeface="Cabin"/>
                <a:cs typeface="Cabin"/>
                <a:sym typeface="Cabin"/>
              </a:rPr>
              <a:t>algorithm</a:t>
            </a:r>
            <a:endParaRPr>
              <a:solidFill>
                <a:srgbClr val="4F2F4F"/>
              </a:solidFill>
            </a:endParaRPr>
          </a:p>
        </p:txBody>
      </p:sp>
      <p:cxnSp>
        <p:nvCxnSpPr>
          <p:cNvPr id="290" name="Google Shape;290;p21"/>
          <p:cNvCxnSpPr>
            <a:stCxn id="291" idx="2"/>
            <a:endCxn id="292" idx="0"/>
          </p:cNvCxnSpPr>
          <p:nvPr/>
        </p:nvCxnSpPr>
        <p:spPr>
          <a:xfrm flipH="1" rot="-5400000">
            <a:off x="5418078" y="5860100"/>
            <a:ext cx="337200" cy="1469400"/>
          </a:xfrm>
          <a:prstGeom prst="bentConnector3">
            <a:avLst>
              <a:gd fmla="val 50004" name="adj1"/>
            </a:avLst>
          </a:prstGeom>
          <a:noFill/>
          <a:ln cap="flat" cmpd="sng" w="19050">
            <a:solidFill>
              <a:srgbClr val="4F2F4F"/>
            </a:solidFill>
            <a:prstDash val="solid"/>
            <a:round/>
            <a:headEnd len="med" w="med" type="diamond"/>
            <a:tailEnd len="med" w="med" type="diamond"/>
          </a:ln>
        </p:spPr>
      </p:cxnSp>
      <p:cxnSp>
        <p:nvCxnSpPr>
          <p:cNvPr id="293" name="Google Shape;293;p21"/>
          <p:cNvCxnSpPr>
            <a:stCxn id="294" idx="2"/>
            <a:endCxn id="295" idx="0"/>
          </p:cNvCxnSpPr>
          <p:nvPr/>
        </p:nvCxnSpPr>
        <p:spPr>
          <a:xfrm flipH="1" rot="-5400000">
            <a:off x="3515475" y="6954800"/>
            <a:ext cx="417300" cy="720000"/>
          </a:xfrm>
          <a:prstGeom prst="bentConnector3">
            <a:avLst>
              <a:gd fmla="val 49987" name="adj1"/>
            </a:avLst>
          </a:prstGeom>
          <a:noFill/>
          <a:ln cap="flat" cmpd="sng" w="19050">
            <a:solidFill>
              <a:srgbClr val="4F2F4F"/>
            </a:solidFill>
            <a:prstDash val="solid"/>
            <a:round/>
            <a:headEnd len="med" w="med" type="diamond"/>
            <a:tailEnd len="med" w="med" type="diamond"/>
          </a:ln>
        </p:spPr>
      </p:cxnSp>
      <p:cxnSp>
        <p:nvCxnSpPr>
          <p:cNvPr id="296" name="Google Shape;296;p21"/>
          <p:cNvCxnSpPr>
            <a:stCxn id="297" idx="0"/>
            <a:endCxn id="294" idx="2"/>
          </p:cNvCxnSpPr>
          <p:nvPr/>
        </p:nvCxnSpPr>
        <p:spPr>
          <a:xfrm rot="-5400000">
            <a:off x="2813975" y="6973142"/>
            <a:ext cx="417300" cy="683100"/>
          </a:xfrm>
          <a:prstGeom prst="bentConnector3">
            <a:avLst>
              <a:gd fmla="val 49987" name="adj1"/>
            </a:avLst>
          </a:prstGeom>
          <a:noFill/>
          <a:ln cap="flat" cmpd="sng" w="19050">
            <a:solidFill>
              <a:srgbClr val="4F2F4F"/>
            </a:solidFill>
            <a:prstDash val="solid"/>
            <a:round/>
            <a:headEnd len="med" w="med" type="diamond"/>
            <a:tailEnd len="med" w="med" type="diamond"/>
          </a:ln>
        </p:spPr>
      </p:cxnSp>
      <p:cxnSp>
        <p:nvCxnSpPr>
          <p:cNvPr id="298" name="Google Shape;298;p21"/>
          <p:cNvCxnSpPr>
            <a:stCxn id="294" idx="0"/>
            <a:endCxn id="291" idx="2"/>
          </p:cNvCxnSpPr>
          <p:nvPr/>
        </p:nvCxnSpPr>
        <p:spPr>
          <a:xfrm rot="-5400000">
            <a:off x="3939675" y="5850800"/>
            <a:ext cx="336900" cy="1488000"/>
          </a:xfrm>
          <a:prstGeom prst="bentConnector3">
            <a:avLst>
              <a:gd fmla="val 50022" name="adj1"/>
            </a:avLst>
          </a:prstGeom>
          <a:noFill/>
          <a:ln cap="flat" cmpd="sng" w="19050">
            <a:solidFill>
              <a:srgbClr val="4F2F4F"/>
            </a:solidFill>
            <a:prstDash val="solid"/>
            <a:round/>
            <a:headEnd len="med" w="med" type="diamond"/>
            <a:tailEnd len="med" w="med" type="diamond"/>
          </a:ln>
        </p:spPr>
      </p:cxnSp>
      <p:sp>
        <p:nvSpPr>
          <p:cNvPr id="291" name="Google Shape;291;p21"/>
          <p:cNvSpPr txBox="1"/>
          <p:nvPr/>
        </p:nvSpPr>
        <p:spPr>
          <a:xfrm>
            <a:off x="4213728" y="6083300"/>
            <a:ext cx="1276500" cy="342900"/>
          </a:xfrm>
          <a:prstGeom prst="rect">
            <a:avLst/>
          </a:prstGeom>
          <a:no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b="1" lang="en-GB" sz="1000">
                <a:latin typeface="Cabin"/>
                <a:ea typeface="Cabin"/>
                <a:cs typeface="Cabin"/>
                <a:sym typeface="Cabin"/>
              </a:rPr>
              <a:t>Treponemal test </a:t>
            </a:r>
            <a:endParaRPr b="1" sz="1000">
              <a:latin typeface="Cabin"/>
              <a:ea typeface="Cabin"/>
              <a:cs typeface="Cabin"/>
              <a:sym typeface="Cabin"/>
            </a:endParaRPr>
          </a:p>
          <a:p>
            <a:pPr indent="0" lvl="0" marL="0" rtl="0" algn="ctr">
              <a:spcBef>
                <a:spcPts val="0"/>
              </a:spcBef>
              <a:spcAft>
                <a:spcPts val="0"/>
              </a:spcAft>
              <a:buNone/>
            </a:pPr>
            <a:r>
              <a:rPr b="1" lang="en-GB" sz="1000">
                <a:latin typeface="Cabin"/>
                <a:ea typeface="Cabin"/>
                <a:cs typeface="Cabin"/>
                <a:sym typeface="Cabin"/>
              </a:rPr>
              <a:t>eg. (EIA)</a:t>
            </a:r>
            <a:endParaRPr b="1" sz="1000">
              <a:latin typeface="Cabin"/>
              <a:ea typeface="Cabin"/>
              <a:cs typeface="Cabin"/>
              <a:sym typeface="Cabin"/>
            </a:endParaRPr>
          </a:p>
        </p:txBody>
      </p:sp>
      <p:sp>
        <p:nvSpPr>
          <p:cNvPr id="294" name="Google Shape;294;p21"/>
          <p:cNvSpPr txBox="1"/>
          <p:nvPr/>
        </p:nvSpPr>
        <p:spPr>
          <a:xfrm>
            <a:off x="2591025" y="6763250"/>
            <a:ext cx="1546200" cy="342900"/>
          </a:xfrm>
          <a:prstGeom prst="rect">
            <a:avLst/>
          </a:prstGeom>
          <a:no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b="1" lang="en-GB" sz="1000">
                <a:latin typeface="Cabin"/>
                <a:ea typeface="Cabin"/>
                <a:cs typeface="Cabin"/>
                <a:sym typeface="Cabin"/>
              </a:rPr>
              <a:t>Non-</a:t>
            </a:r>
            <a:r>
              <a:rPr b="1" lang="en-GB" sz="1000">
                <a:latin typeface="Cabin"/>
                <a:ea typeface="Cabin"/>
                <a:cs typeface="Cabin"/>
                <a:sym typeface="Cabin"/>
              </a:rPr>
              <a:t>Treponemal test</a:t>
            </a:r>
            <a:endParaRPr b="1" sz="1000">
              <a:latin typeface="Cabin"/>
              <a:ea typeface="Cabin"/>
              <a:cs typeface="Cabin"/>
              <a:sym typeface="Cabin"/>
            </a:endParaRPr>
          </a:p>
          <a:p>
            <a:pPr indent="0" lvl="0" marL="0" rtl="0" algn="ctr">
              <a:spcBef>
                <a:spcPts val="0"/>
              </a:spcBef>
              <a:spcAft>
                <a:spcPts val="0"/>
              </a:spcAft>
              <a:buNone/>
            </a:pPr>
            <a:r>
              <a:rPr b="1" lang="en-GB" sz="1000">
                <a:latin typeface="Cabin"/>
                <a:ea typeface="Cabin"/>
                <a:cs typeface="Cabin"/>
                <a:sym typeface="Cabin"/>
              </a:rPr>
              <a:t>Eg. (RPR)</a:t>
            </a:r>
            <a:endParaRPr b="1" sz="1000">
              <a:latin typeface="Cabin"/>
              <a:ea typeface="Cabin"/>
              <a:cs typeface="Cabin"/>
              <a:sym typeface="Cabin"/>
            </a:endParaRPr>
          </a:p>
        </p:txBody>
      </p:sp>
      <p:sp>
        <p:nvSpPr>
          <p:cNvPr id="292" name="Google Shape;292;p21"/>
          <p:cNvSpPr txBox="1"/>
          <p:nvPr/>
        </p:nvSpPr>
        <p:spPr>
          <a:xfrm>
            <a:off x="5683075" y="6763256"/>
            <a:ext cx="1276500" cy="342900"/>
          </a:xfrm>
          <a:prstGeom prst="rect">
            <a:avLst/>
          </a:prstGeom>
          <a:no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b="1" lang="en-GB" sz="1000">
                <a:latin typeface="Cabin"/>
                <a:ea typeface="Cabin"/>
                <a:cs typeface="Cabin"/>
                <a:sym typeface="Cabin"/>
              </a:rPr>
              <a:t>Negative for syphilis</a:t>
            </a:r>
            <a:endParaRPr b="1" sz="1000">
              <a:latin typeface="Cabin"/>
              <a:ea typeface="Cabin"/>
              <a:cs typeface="Cabin"/>
              <a:sym typeface="Cabin"/>
            </a:endParaRPr>
          </a:p>
        </p:txBody>
      </p:sp>
      <p:sp>
        <p:nvSpPr>
          <p:cNvPr id="295" name="Google Shape;295;p21"/>
          <p:cNvSpPr txBox="1"/>
          <p:nvPr/>
        </p:nvSpPr>
        <p:spPr>
          <a:xfrm>
            <a:off x="3445938" y="7523342"/>
            <a:ext cx="1276500" cy="342900"/>
          </a:xfrm>
          <a:prstGeom prst="rect">
            <a:avLst/>
          </a:prstGeom>
          <a:no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b="1" lang="en-GB" sz="1000">
                <a:solidFill>
                  <a:srgbClr val="3D85C6"/>
                </a:solidFill>
                <a:latin typeface="Cabin"/>
                <a:ea typeface="Cabin"/>
                <a:cs typeface="Cabin"/>
                <a:sym typeface="Cabin"/>
              </a:rPr>
              <a:t>Non-reactive</a:t>
            </a:r>
            <a:endParaRPr b="1" sz="1000">
              <a:solidFill>
                <a:srgbClr val="3D85C6"/>
              </a:solidFill>
              <a:latin typeface="Cabin"/>
              <a:ea typeface="Cabin"/>
              <a:cs typeface="Cabin"/>
              <a:sym typeface="Cabin"/>
            </a:endParaRPr>
          </a:p>
        </p:txBody>
      </p:sp>
      <p:sp>
        <p:nvSpPr>
          <p:cNvPr id="297" name="Google Shape;297;p21"/>
          <p:cNvSpPr txBox="1"/>
          <p:nvPr/>
        </p:nvSpPr>
        <p:spPr>
          <a:xfrm>
            <a:off x="2042825" y="7523342"/>
            <a:ext cx="1276500" cy="342900"/>
          </a:xfrm>
          <a:prstGeom prst="rect">
            <a:avLst/>
          </a:prstGeom>
          <a:no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b="1" lang="en-GB" sz="1000">
                <a:solidFill>
                  <a:srgbClr val="674EA7"/>
                </a:solidFill>
                <a:latin typeface="Cabin"/>
                <a:ea typeface="Cabin"/>
                <a:cs typeface="Cabin"/>
                <a:sym typeface="Cabin"/>
              </a:rPr>
              <a:t>Reactive</a:t>
            </a:r>
            <a:endParaRPr b="1" sz="1000">
              <a:solidFill>
                <a:srgbClr val="674EA7"/>
              </a:solidFill>
              <a:latin typeface="Cabin"/>
              <a:ea typeface="Cabin"/>
              <a:cs typeface="Cabin"/>
              <a:sym typeface="Cabin"/>
            </a:endParaRPr>
          </a:p>
        </p:txBody>
      </p:sp>
      <p:sp>
        <p:nvSpPr>
          <p:cNvPr id="299" name="Google Shape;299;p21"/>
          <p:cNvSpPr txBox="1"/>
          <p:nvPr/>
        </p:nvSpPr>
        <p:spPr>
          <a:xfrm>
            <a:off x="3333980" y="6318220"/>
            <a:ext cx="981000" cy="1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674EA7"/>
                </a:solidFill>
                <a:latin typeface="Cabin"/>
                <a:ea typeface="Cabin"/>
                <a:cs typeface="Cabin"/>
                <a:sym typeface="Cabin"/>
              </a:rPr>
              <a:t>Reactive</a:t>
            </a:r>
            <a:endParaRPr b="1" sz="900">
              <a:solidFill>
                <a:srgbClr val="674EA7"/>
              </a:solidFill>
              <a:latin typeface="Cabin"/>
              <a:ea typeface="Cabin"/>
              <a:cs typeface="Cabin"/>
              <a:sym typeface="Cabin"/>
            </a:endParaRPr>
          </a:p>
        </p:txBody>
      </p:sp>
      <p:sp>
        <p:nvSpPr>
          <p:cNvPr id="300" name="Google Shape;300;p21"/>
          <p:cNvSpPr txBox="1"/>
          <p:nvPr/>
        </p:nvSpPr>
        <p:spPr>
          <a:xfrm>
            <a:off x="5696174" y="6318220"/>
            <a:ext cx="981000" cy="1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3D85C6"/>
                </a:solidFill>
                <a:latin typeface="Cabin"/>
                <a:ea typeface="Cabin"/>
                <a:cs typeface="Cabin"/>
                <a:sym typeface="Cabin"/>
              </a:rPr>
              <a:t>Non-r</a:t>
            </a:r>
            <a:r>
              <a:rPr b="1" lang="en-GB" sz="900">
                <a:solidFill>
                  <a:srgbClr val="3D85C6"/>
                </a:solidFill>
                <a:latin typeface="Cabin"/>
                <a:ea typeface="Cabin"/>
                <a:cs typeface="Cabin"/>
                <a:sym typeface="Cabin"/>
              </a:rPr>
              <a:t>eactive</a:t>
            </a:r>
            <a:endParaRPr b="1" sz="900">
              <a:solidFill>
                <a:srgbClr val="3D85C6"/>
              </a:solidFill>
              <a:latin typeface="Cabin"/>
              <a:ea typeface="Cabin"/>
              <a:cs typeface="Cabin"/>
              <a:sym typeface="Cabin"/>
            </a:endParaRPr>
          </a:p>
        </p:txBody>
      </p:sp>
      <p:sp>
        <p:nvSpPr>
          <p:cNvPr id="301" name="Google Shape;301;p21"/>
          <p:cNvSpPr txBox="1"/>
          <p:nvPr/>
        </p:nvSpPr>
        <p:spPr>
          <a:xfrm>
            <a:off x="2190975" y="8081327"/>
            <a:ext cx="9810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Cabin"/>
                <a:ea typeface="Cabin"/>
                <a:cs typeface="Cabin"/>
                <a:sym typeface="Cabin"/>
              </a:rPr>
              <a:t>Syphilis</a:t>
            </a:r>
            <a:endParaRPr b="1" sz="1000">
              <a:latin typeface="Cabin"/>
              <a:ea typeface="Cabin"/>
              <a:cs typeface="Cabin"/>
              <a:sym typeface="Cabin"/>
            </a:endParaRPr>
          </a:p>
        </p:txBody>
      </p:sp>
      <p:cxnSp>
        <p:nvCxnSpPr>
          <p:cNvPr id="302" name="Google Shape;302;p21"/>
          <p:cNvCxnSpPr>
            <a:endCxn id="301" idx="0"/>
          </p:cNvCxnSpPr>
          <p:nvPr/>
        </p:nvCxnSpPr>
        <p:spPr>
          <a:xfrm>
            <a:off x="2681175" y="7866227"/>
            <a:ext cx="300" cy="215100"/>
          </a:xfrm>
          <a:prstGeom prst="straightConnector1">
            <a:avLst/>
          </a:prstGeom>
          <a:noFill/>
          <a:ln cap="flat" cmpd="sng" w="9525">
            <a:solidFill>
              <a:schemeClr val="dk2"/>
            </a:solidFill>
            <a:prstDash val="solid"/>
            <a:round/>
            <a:headEnd len="med" w="med" type="none"/>
            <a:tailEnd len="med" w="med" type="triangle"/>
          </a:ln>
        </p:spPr>
      </p:cxnSp>
      <p:sp>
        <p:nvSpPr>
          <p:cNvPr id="303" name="Google Shape;303;p21"/>
          <p:cNvSpPr txBox="1"/>
          <p:nvPr/>
        </p:nvSpPr>
        <p:spPr>
          <a:xfrm>
            <a:off x="3312375" y="8081325"/>
            <a:ext cx="1602900" cy="34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000">
                <a:latin typeface="Cabin"/>
                <a:ea typeface="Cabin"/>
                <a:cs typeface="Cabin"/>
                <a:sym typeface="Cabin"/>
              </a:rPr>
              <a:t>Second </a:t>
            </a:r>
            <a:r>
              <a:rPr b="1" lang="en-GB" sz="1000">
                <a:latin typeface="Cabin"/>
                <a:ea typeface="Cabin"/>
                <a:cs typeface="Cabin"/>
                <a:sym typeface="Cabin"/>
              </a:rPr>
              <a:t>Treponemal test</a:t>
            </a:r>
            <a:endParaRPr b="1" sz="1000">
              <a:latin typeface="Cabin"/>
              <a:ea typeface="Cabin"/>
              <a:cs typeface="Cabin"/>
              <a:sym typeface="Cabin"/>
            </a:endParaRPr>
          </a:p>
          <a:p>
            <a:pPr indent="0" lvl="0" marL="0" rtl="0" algn="ctr">
              <a:spcBef>
                <a:spcPts val="0"/>
              </a:spcBef>
              <a:spcAft>
                <a:spcPts val="0"/>
              </a:spcAft>
              <a:buNone/>
            </a:pPr>
            <a:r>
              <a:rPr b="1" lang="en-GB" sz="1000">
                <a:latin typeface="Cabin"/>
                <a:ea typeface="Cabin"/>
                <a:cs typeface="Cabin"/>
                <a:sym typeface="Cabin"/>
              </a:rPr>
              <a:t>eg. (TP-PA)</a:t>
            </a:r>
            <a:endParaRPr b="1" sz="1000">
              <a:latin typeface="Cabin"/>
              <a:ea typeface="Cabin"/>
              <a:cs typeface="Cabin"/>
              <a:sym typeface="Cabin"/>
            </a:endParaRPr>
          </a:p>
        </p:txBody>
      </p:sp>
      <p:cxnSp>
        <p:nvCxnSpPr>
          <p:cNvPr id="304" name="Google Shape;304;p21"/>
          <p:cNvCxnSpPr>
            <a:endCxn id="303" idx="0"/>
          </p:cNvCxnSpPr>
          <p:nvPr/>
        </p:nvCxnSpPr>
        <p:spPr>
          <a:xfrm>
            <a:off x="4113525" y="7866225"/>
            <a:ext cx="300" cy="215100"/>
          </a:xfrm>
          <a:prstGeom prst="straightConnector1">
            <a:avLst/>
          </a:prstGeom>
          <a:noFill/>
          <a:ln cap="flat" cmpd="sng" w="9525">
            <a:solidFill>
              <a:schemeClr val="dk2"/>
            </a:solidFill>
            <a:prstDash val="solid"/>
            <a:round/>
            <a:headEnd len="med" w="med" type="none"/>
            <a:tailEnd len="med" w="med" type="triangle"/>
          </a:ln>
        </p:spPr>
      </p:cxnSp>
      <p:cxnSp>
        <p:nvCxnSpPr>
          <p:cNvPr id="305" name="Google Shape;305;p21"/>
          <p:cNvCxnSpPr/>
          <p:nvPr/>
        </p:nvCxnSpPr>
        <p:spPr>
          <a:xfrm flipH="1" rot="-5400000">
            <a:off x="4210631" y="8335556"/>
            <a:ext cx="417300" cy="701700"/>
          </a:xfrm>
          <a:prstGeom prst="bentConnector3">
            <a:avLst>
              <a:gd fmla="val 49999" name="adj1"/>
            </a:avLst>
          </a:prstGeom>
          <a:noFill/>
          <a:ln cap="flat" cmpd="sng" w="19050">
            <a:solidFill>
              <a:srgbClr val="4F2F4F"/>
            </a:solidFill>
            <a:prstDash val="solid"/>
            <a:round/>
            <a:headEnd len="med" w="med" type="diamond"/>
            <a:tailEnd len="med" w="med" type="diamond"/>
          </a:ln>
        </p:spPr>
      </p:cxnSp>
      <p:cxnSp>
        <p:nvCxnSpPr>
          <p:cNvPr id="306" name="Google Shape;306;p21"/>
          <p:cNvCxnSpPr/>
          <p:nvPr/>
        </p:nvCxnSpPr>
        <p:spPr>
          <a:xfrm rot="-5400000">
            <a:off x="3509075" y="8335442"/>
            <a:ext cx="417300" cy="701700"/>
          </a:xfrm>
          <a:prstGeom prst="bentConnector3">
            <a:avLst>
              <a:gd fmla="val 49999" name="adj1"/>
            </a:avLst>
          </a:prstGeom>
          <a:noFill/>
          <a:ln cap="flat" cmpd="sng" w="19050">
            <a:solidFill>
              <a:srgbClr val="4F2F4F"/>
            </a:solidFill>
            <a:prstDash val="solid"/>
            <a:round/>
            <a:headEnd len="med" w="med" type="diamond"/>
            <a:tailEnd len="med" w="med" type="diamond"/>
          </a:ln>
        </p:spPr>
      </p:cxnSp>
      <p:sp>
        <p:nvSpPr>
          <p:cNvPr id="307" name="Google Shape;307;p21"/>
          <p:cNvSpPr txBox="1"/>
          <p:nvPr/>
        </p:nvSpPr>
        <p:spPr>
          <a:xfrm>
            <a:off x="3304205" y="8473408"/>
            <a:ext cx="981000" cy="1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solidFill>
                  <a:srgbClr val="674EA7"/>
                </a:solidFill>
                <a:latin typeface="Cabin"/>
                <a:ea typeface="Cabin"/>
                <a:cs typeface="Cabin"/>
                <a:sym typeface="Cabin"/>
              </a:rPr>
              <a:t>Reactive</a:t>
            </a:r>
            <a:endParaRPr b="1" sz="900">
              <a:solidFill>
                <a:srgbClr val="674EA7"/>
              </a:solidFill>
              <a:latin typeface="Cabin"/>
              <a:ea typeface="Cabin"/>
              <a:cs typeface="Cabin"/>
              <a:sym typeface="Cabin"/>
            </a:endParaRPr>
          </a:p>
        </p:txBody>
      </p:sp>
      <p:sp>
        <p:nvSpPr>
          <p:cNvPr id="308" name="Google Shape;308;p21"/>
          <p:cNvSpPr txBox="1"/>
          <p:nvPr/>
        </p:nvSpPr>
        <p:spPr>
          <a:xfrm>
            <a:off x="4238774" y="8473420"/>
            <a:ext cx="981000" cy="1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solidFill>
                  <a:srgbClr val="3D85C6"/>
                </a:solidFill>
                <a:latin typeface="Cabin"/>
                <a:ea typeface="Cabin"/>
                <a:cs typeface="Cabin"/>
                <a:sym typeface="Cabin"/>
              </a:rPr>
              <a:t>Non-reactive</a:t>
            </a:r>
            <a:endParaRPr b="1" sz="900">
              <a:solidFill>
                <a:srgbClr val="3D85C6"/>
              </a:solidFill>
              <a:latin typeface="Cabin"/>
              <a:ea typeface="Cabin"/>
              <a:cs typeface="Cabin"/>
              <a:sym typeface="Cabin"/>
            </a:endParaRPr>
          </a:p>
        </p:txBody>
      </p:sp>
      <p:sp>
        <p:nvSpPr>
          <p:cNvPr id="309" name="Google Shape;309;p21"/>
          <p:cNvSpPr txBox="1"/>
          <p:nvPr/>
        </p:nvSpPr>
        <p:spPr>
          <a:xfrm>
            <a:off x="2876775" y="8995727"/>
            <a:ext cx="9810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rgbClr val="674EA7"/>
                </a:solidFill>
                <a:latin typeface="Cabin"/>
                <a:ea typeface="Cabin"/>
                <a:cs typeface="Cabin"/>
                <a:sym typeface="Cabin"/>
              </a:rPr>
              <a:t>Evaluation required</a:t>
            </a:r>
            <a:endParaRPr b="1" sz="1000">
              <a:solidFill>
                <a:srgbClr val="674EA7"/>
              </a:solidFill>
              <a:latin typeface="Cabin"/>
              <a:ea typeface="Cabin"/>
              <a:cs typeface="Cabin"/>
              <a:sym typeface="Cabin"/>
            </a:endParaRPr>
          </a:p>
        </p:txBody>
      </p:sp>
      <p:sp>
        <p:nvSpPr>
          <p:cNvPr id="310" name="Google Shape;310;p21"/>
          <p:cNvSpPr txBox="1"/>
          <p:nvPr/>
        </p:nvSpPr>
        <p:spPr>
          <a:xfrm>
            <a:off x="4314975" y="8993052"/>
            <a:ext cx="9810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rgbClr val="3D85C6"/>
                </a:solidFill>
                <a:latin typeface="Cabin"/>
                <a:ea typeface="Cabin"/>
                <a:cs typeface="Cabin"/>
                <a:sym typeface="Cabin"/>
              </a:rPr>
              <a:t>Negative for syphilis</a:t>
            </a:r>
            <a:endParaRPr b="1" sz="1000">
              <a:solidFill>
                <a:srgbClr val="3D85C6"/>
              </a:solidFill>
              <a:latin typeface="Cabin"/>
              <a:ea typeface="Cabin"/>
              <a:cs typeface="Cabin"/>
              <a:sym typeface="Cabin"/>
            </a:endParaRPr>
          </a:p>
        </p:txBody>
      </p:sp>
      <p:sp>
        <p:nvSpPr>
          <p:cNvPr id="311" name="Google Shape;311;p21"/>
          <p:cNvSpPr/>
          <p:nvPr/>
        </p:nvSpPr>
        <p:spPr>
          <a:xfrm flipH="1">
            <a:off x="0" y="9791625"/>
            <a:ext cx="7589400" cy="906900"/>
          </a:xfrm>
          <a:prstGeom prst="snip1Rect">
            <a:avLst>
              <a:gd fmla="val 0" name="adj"/>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38761D"/>
                </a:solidFill>
                <a:latin typeface="Cabin"/>
                <a:ea typeface="Cabin"/>
                <a:cs typeface="Cabin"/>
                <a:sym typeface="Cabin"/>
              </a:rPr>
              <a:t>1- First we do non-treponemal for screening then treponemal for confirmation or sometimes both at the same time..</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B7B7B7"/>
                </a:solidFill>
                <a:latin typeface="Cabin"/>
                <a:ea typeface="Cabin"/>
                <a:cs typeface="Cabin"/>
                <a:sym typeface="Cabin"/>
              </a:rPr>
              <a:t>2- Treponema pallidum subspecies cause nonvenereal skin ulcers and skin/bone gummas: </a:t>
            </a:r>
            <a:endParaRPr sz="1000">
              <a:solidFill>
                <a:srgbClr val="B7B7B7"/>
              </a:solidFill>
              <a:latin typeface="Cabin"/>
              <a:ea typeface="Cabin"/>
              <a:cs typeface="Cabin"/>
              <a:sym typeface="Cabin"/>
            </a:endParaRPr>
          </a:p>
          <a:p>
            <a:pPr indent="-292100" lvl="0" marL="457200" rtl="0" algn="l">
              <a:spcBef>
                <a:spcPts val="0"/>
              </a:spcBef>
              <a:spcAft>
                <a:spcPts val="0"/>
              </a:spcAft>
              <a:buClr>
                <a:srgbClr val="B7B7B7"/>
              </a:buClr>
              <a:buSzPts val="1000"/>
              <a:buFont typeface="Cabin"/>
              <a:buChar char="-"/>
            </a:pPr>
            <a:r>
              <a:rPr lang="en-GB" sz="1000">
                <a:solidFill>
                  <a:srgbClr val="B7B7B7"/>
                </a:solidFill>
                <a:latin typeface="Cabin"/>
                <a:ea typeface="Cabin"/>
                <a:cs typeface="Cabin"/>
                <a:sym typeface="Cabin"/>
              </a:rPr>
              <a:t>T. pallidum endemicum → Bejel (common in Africa, Middle East). </a:t>
            </a:r>
            <a:endParaRPr sz="1000">
              <a:solidFill>
                <a:srgbClr val="B7B7B7"/>
              </a:solidFill>
              <a:latin typeface="Cabin"/>
              <a:ea typeface="Cabin"/>
              <a:cs typeface="Cabin"/>
              <a:sym typeface="Cabin"/>
            </a:endParaRPr>
          </a:p>
          <a:p>
            <a:pPr indent="-292100" lvl="0" marL="457200" rtl="0" algn="l">
              <a:spcBef>
                <a:spcPts val="0"/>
              </a:spcBef>
              <a:spcAft>
                <a:spcPts val="0"/>
              </a:spcAft>
              <a:buClr>
                <a:srgbClr val="B7B7B7"/>
              </a:buClr>
              <a:buSzPts val="1000"/>
              <a:buFont typeface="Cabin"/>
              <a:buChar char="-"/>
            </a:pPr>
            <a:r>
              <a:rPr lang="en-GB" sz="1000">
                <a:solidFill>
                  <a:srgbClr val="B7B7B7"/>
                </a:solidFill>
                <a:latin typeface="Cabin"/>
                <a:ea typeface="Cabin"/>
                <a:cs typeface="Cabin"/>
                <a:sym typeface="Cabin"/>
              </a:rPr>
              <a:t>T. pallidum pertenue → Yaws (gummas disfigure face).</a:t>
            </a:r>
            <a:endParaRPr sz="1000">
              <a:solidFill>
                <a:srgbClr val="B7B7B7"/>
              </a:solidFill>
              <a:latin typeface="Cabin"/>
              <a:ea typeface="Cabin"/>
              <a:cs typeface="Cabin"/>
              <a:sym typeface="Cabin"/>
            </a:endParaRPr>
          </a:p>
          <a:p>
            <a:pPr indent="-292100" lvl="0" marL="457200" rtl="0" algn="l">
              <a:spcBef>
                <a:spcPts val="0"/>
              </a:spcBef>
              <a:spcAft>
                <a:spcPts val="0"/>
              </a:spcAft>
              <a:buClr>
                <a:srgbClr val="B7B7B7"/>
              </a:buClr>
              <a:buSzPts val="1000"/>
              <a:buFont typeface="Cabin"/>
              <a:buChar char="-"/>
            </a:pPr>
            <a:r>
              <a:rPr lang="en-GB" sz="1000">
                <a:solidFill>
                  <a:srgbClr val="B7B7B7"/>
                </a:solidFill>
                <a:latin typeface="Cabin"/>
                <a:ea typeface="Cabin"/>
                <a:cs typeface="Cabin"/>
                <a:sym typeface="Cabin"/>
              </a:rPr>
              <a:t>T. pallidum carateum → Pinta (red → blue → white lesions, limited to Latin America).</a:t>
            </a:r>
            <a:endParaRPr sz="1000">
              <a:solidFill>
                <a:srgbClr val="B7B7B7"/>
              </a:solidFill>
              <a:latin typeface="Cabin"/>
              <a:ea typeface="Cabin"/>
              <a:cs typeface="Cabin"/>
              <a:sym typeface="Cabin"/>
            </a:endParaRPr>
          </a:p>
        </p:txBody>
      </p:sp>
      <p:sp>
        <p:nvSpPr>
          <p:cNvPr id="312" name="Google Shape;312;p21"/>
          <p:cNvSpPr/>
          <p:nvPr/>
        </p:nvSpPr>
        <p:spPr>
          <a:xfrm>
            <a:off x="1584355" y="1014481"/>
            <a:ext cx="320100" cy="295500"/>
          </a:xfrm>
          <a:prstGeom prst="star5">
            <a:avLst>
              <a:gd fmla="val 26196"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