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10688400" cx="7920000"/>
  <p:notesSz cx="6858000" cy="9144000"/>
  <p:embeddedFontLst>
    <p:embeddedFont>
      <p:font typeface="Roboto Slab"/>
      <p:regular r:id="rId19"/>
      <p:bold r:id="rId20"/>
    </p:embeddedFont>
    <p:embeddedFont>
      <p:font typeface="Fira Sans Extra Condensed Medium"/>
      <p:regular r:id="rId21"/>
      <p:bold r:id="rId22"/>
      <p:italic r:id="rId23"/>
      <p:boldItalic r:id="rId24"/>
    </p:embeddedFont>
    <p:embeddedFont>
      <p:font typeface="Lora"/>
      <p:regular r:id="rId25"/>
      <p:bold r:id="rId26"/>
      <p:italic r:id="rId27"/>
      <p:boldItalic r:id="rId28"/>
    </p:embeddedFont>
    <p:embeddedFont>
      <p:font typeface="Pacifico"/>
      <p:regular r:id="rId29"/>
    </p:embeddedFont>
    <p:embeddedFont>
      <p:font typeface="Catamaran Light"/>
      <p:regular r:id="rId30"/>
      <p:bold r:id="rId31"/>
    </p:embeddedFont>
    <p:embeddedFont>
      <p:font typeface="Pompiere"/>
      <p:regular r:id="rId32"/>
    </p:embeddedFont>
    <p:embeddedFont>
      <p:font typeface="DM Sans"/>
      <p:regular r:id="rId33"/>
      <p:bold r:id="rId34"/>
      <p:italic r:id="rId35"/>
      <p:boldItalic r:id="rId36"/>
    </p:embeddedFont>
    <p:embeddedFont>
      <p:font typeface="Patrick Hand SC"/>
      <p:regular r:id="rId37"/>
    </p:embeddedFont>
    <p:embeddedFont>
      <p:font typeface="CG Times"/>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6">
          <p15:clr>
            <a:srgbClr val="A4A3A4"/>
          </p15:clr>
        </p15:guide>
        <p15:guide id="2" pos="24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C229F7A-583D-4B61-BDE8-639FE724B68E}">
  <a:tblStyle styleId="{5C229F7A-583D-4B61-BDE8-639FE724B68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ED07E6D-748A-41E6-9DBC-7AD58B3743BA}"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366" orient="horz"/>
        <p:guide pos="249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GTimes-italic.fntdata"/><Relationship Id="rId20" Type="http://schemas.openxmlformats.org/officeDocument/2006/relationships/font" Target="fonts/RobotoSlab-bold.fntdata"/><Relationship Id="rId41" Type="http://schemas.openxmlformats.org/officeDocument/2006/relationships/font" Target="fonts/CGTimes-boldItalic.fntdata"/><Relationship Id="rId22" Type="http://schemas.openxmlformats.org/officeDocument/2006/relationships/font" Target="fonts/FiraSansExtraCondensedMedium-bold.fntdata"/><Relationship Id="rId21" Type="http://schemas.openxmlformats.org/officeDocument/2006/relationships/font" Target="fonts/FiraSansExtraCondensedMedium-regular.fntdata"/><Relationship Id="rId24" Type="http://schemas.openxmlformats.org/officeDocument/2006/relationships/font" Target="fonts/FiraSansExtraCondensedMedium-boldItalic.fntdata"/><Relationship Id="rId23" Type="http://schemas.openxmlformats.org/officeDocument/2006/relationships/font" Target="fonts/FiraSansExtraCondensedMedium-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Lora-bold.fntdata"/><Relationship Id="rId25" Type="http://schemas.openxmlformats.org/officeDocument/2006/relationships/font" Target="fonts/Lora-regular.fntdata"/><Relationship Id="rId28" Type="http://schemas.openxmlformats.org/officeDocument/2006/relationships/font" Target="fonts/Lora-boldItalic.fntdata"/><Relationship Id="rId27" Type="http://schemas.openxmlformats.org/officeDocument/2006/relationships/font" Target="fonts/Lora-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Pacifico-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atamaranLight-bold.fntdata"/><Relationship Id="rId30" Type="http://schemas.openxmlformats.org/officeDocument/2006/relationships/font" Target="fonts/CatamaranLight-regular.fntdata"/><Relationship Id="rId11" Type="http://schemas.openxmlformats.org/officeDocument/2006/relationships/slide" Target="slides/slide5.xml"/><Relationship Id="rId33" Type="http://schemas.openxmlformats.org/officeDocument/2006/relationships/font" Target="fonts/DMSans-regular.fntdata"/><Relationship Id="rId10" Type="http://schemas.openxmlformats.org/officeDocument/2006/relationships/slide" Target="slides/slide4.xml"/><Relationship Id="rId32" Type="http://schemas.openxmlformats.org/officeDocument/2006/relationships/font" Target="fonts/Pompiere-regular.fntdata"/><Relationship Id="rId13" Type="http://schemas.openxmlformats.org/officeDocument/2006/relationships/slide" Target="slides/slide7.xml"/><Relationship Id="rId35" Type="http://schemas.openxmlformats.org/officeDocument/2006/relationships/font" Target="fonts/DMSans-italic.fntdata"/><Relationship Id="rId12" Type="http://schemas.openxmlformats.org/officeDocument/2006/relationships/slide" Target="slides/slide6.xml"/><Relationship Id="rId34" Type="http://schemas.openxmlformats.org/officeDocument/2006/relationships/font" Target="fonts/DMSans-bold.fntdata"/><Relationship Id="rId15" Type="http://schemas.openxmlformats.org/officeDocument/2006/relationships/slide" Target="slides/slide9.xml"/><Relationship Id="rId37" Type="http://schemas.openxmlformats.org/officeDocument/2006/relationships/font" Target="fonts/PatrickHandSC-regular.fntdata"/><Relationship Id="rId14" Type="http://schemas.openxmlformats.org/officeDocument/2006/relationships/slide" Target="slides/slide8.xml"/><Relationship Id="rId36" Type="http://schemas.openxmlformats.org/officeDocument/2006/relationships/font" Target="fonts/DMSans-boldItalic.fntdata"/><Relationship Id="rId17" Type="http://schemas.openxmlformats.org/officeDocument/2006/relationships/slide" Target="slides/slide11.xml"/><Relationship Id="rId39" Type="http://schemas.openxmlformats.org/officeDocument/2006/relationships/font" Target="fonts/CGTimes-bold.fntdata"/><Relationship Id="rId16" Type="http://schemas.openxmlformats.org/officeDocument/2006/relationships/slide" Target="slides/slide10.xml"/><Relationship Id="rId38" Type="http://schemas.openxmlformats.org/officeDocument/2006/relationships/font" Target="fonts/CGTimes-regular.fntdata"/><Relationship Id="rId19" Type="http://schemas.openxmlformats.org/officeDocument/2006/relationships/font" Target="fonts/RobotoSlab-regular.fntdata"/><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71c279f238_0_435: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71c279f238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g71c279f238_0_458: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71c279f238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Google Shape;528;g71c279f238_0_482: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71c279f238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5" name="Shape 535"/>
        <p:cNvGrpSpPr/>
        <p:nvPr/>
      </p:nvGrpSpPr>
      <p:grpSpPr>
        <a:xfrm>
          <a:off x="0" y="0"/>
          <a:ext cx="0" cy="0"/>
          <a:chOff x="0" y="0"/>
          <a:chExt cx="0" cy="0"/>
        </a:xfrm>
      </p:grpSpPr>
      <p:sp>
        <p:nvSpPr>
          <p:cNvPr id="536" name="Google Shape;536;g71c279f238_0_461: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71c279f238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g71c279f238_0_45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71c279f238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Google Shape;410;g72892e2210_0_1: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72892e221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7276cf8293_0_35: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7276cf8293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g72892e2210_0_24: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72892e221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Google Shape;467;g7276cf8293_0_68: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7276cf8293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72809229a4_0_25: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72809229a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g7276cf8293_0_5: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7276cf829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7276cf8293_0_1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7276cf829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flipH="1">
            <a:off x="3318678" y="4021060"/>
            <a:ext cx="3977700" cy="3703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p:txBody>
      </p:sp>
      <p:sp>
        <p:nvSpPr>
          <p:cNvPr id="10" name="Google Shape;10;p2"/>
          <p:cNvSpPr txBox="1"/>
          <p:nvPr>
            <p:ph idx="1" type="subTitle"/>
          </p:nvPr>
        </p:nvSpPr>
        <p:spPr>
          <a:xfrm flipH="1">
            <a:off x="5592378" y="7531649"/>
            <a:ext cx="1704000" cy="771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800"/>
              <a:buNone/>
              <a:defRPr sz="1400"/>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p:txBody>
      </p:sp>
      <p:grpSp>
        <p:nvGrpSpPr>
          <p:cNvPr id="11" name="Google Shape;11;p2"/>
          <p:cNvGrpSpPr/>
          <p:nvPr/>
        </p:nvGrpSpPr>
        <p:grpSpPr>
          <a:xfrm>
            <a:off x="726461" y="1546740"/>
            <a:ext cx="3813354" cy="5626009"/>
            <a:chOff x="838772" y="744341"/>
            <a:chExt cx="4402902" cy="2707415"/>
          </a:xfrm>
        </p:grpSpPr>
        <p:sp>
          <p:nvSpPr>
            <p:cNvPr id="12" name="Google Shape;12;p2"/>
            <p:cNvSpPr/>
            <p:nvPr/>
          </p:nvSpPr>
          <p:spPr>
            <a:xfrm>
              <a:off x="2521176" y="744341"/>
              <a:ext cx="111728" cy="102414"/>
            </a:xfrm>
            <a:custGeom>
              <a:rect b="b" l="l" r="r" t="t"/>
              <a:pathLst>
                <a:path extrusionOk="0" h="2045" w="2231">
                  <a:moveTo>
                    <a:pt x="1115" y="1"/>
                  </a:moveTo>
                  <a:cubicBezTo>
                    <a:pt x="1057" y="1"/>
                    <a:pt x="999" y="31"/>
                    <a:pt x="970" y="91"/>
                  </a:cubicBezTo>
                  <a:lnTo>
                    <a:pt x="765" y="501"/>
                  </a:lnTo>
                  <a:cubicBezTo>
                    <a:pt x="741" y="552"/>
                    <a:pt x="695" y="583"/>
                    <a:pt x="645" y="590"/>
                  </a:cubicBezTo>
                  <a:lnTo>
                    <a:pt x="191" y="657"/>
                  </a:lnTo>
                  <a:cubicBezTo>
                    <a:pt x="56" y="676"/>
                    <a:pt x="1" y="843"/>
                    <a:pt x="98" y="936"/>
                  </a:cubicBezTo>
                  <a:lnTo>
                    <a:pt x="428" y="1258"/>
                  </a:lnTo>
                  <a:cubicBezTo>
                    <a:pt x="466" y="1292"/>
                    <a:pt x="482" y="1347"/>
                    <a:pt x="474" y="1401"/>
                  </a:cubicBezTo>
                  <a:lnTo>
                    <a:pt x="396" y="1850"/>
                  </a:lnTo>
                  <a:cubicBezTo>
                    <a:pt x="378" y="1958"/>
                    <a:pt x="462" y="2044"/>
                    <a:pt x="557" y="2044"/>
                  </a:cubicBezTo>
                  <a:cubicBezTo>
                    <a:pt x="582" y="2044"/>
                    <a:pt x="608" y="2038"/>
                    <a:pt x="633" y="2025"/>
                  </a:cubicBezTo>
                  <a:lnTo>
                    <a:pt x="1040" y="1812"/>
                  </a:lnTo>
                  <a:cubicBezTo>
                    <a:pt x="1063" y="1801"/>
                    <a:pt x="1089" y="1795"/>
                    <a:pt x="1115" y="1795"/>
                  </a:cubicBezTo>
                  <a:cubicBezTo>
                    <a:pt x="1142" y="1795"/>
                    <a:pt x="1168" y="1801"/>
                    <a:pt x="1191" y="1812"/>
                  </a:cubicBezTo>
                  <a:lnTo>
                    <a:pt x="1598" y="2025"/>
                  </a:lnTo>
                  <a:cubicBezTo>
                    <a:pt x="1623" y="2038"/>
                    <a:pt x="1649" y="2044"/>
                    <a:pt x="1674" y="2044"/>
                  </a:cubicBezTo>
                  <a:cubicBezTo>
                    <a:pt x="1769" y="2044"/>
                    <a:pt x="1853" y="1958"/>
                    <a:pt x="1835" y="1850"/>
                  </a:cubicBezTo>
                  <a:lnTo>
                    <a:pt x="1757" y="1401"/>
                  </a:lnTo>
                  <a:cubicBezTo>
                    <a:pt x="1749" y="1347"/>
                    <a:pt x="1765" y="1292"/>
                    <a:pt x="1804" y="1258"/>
                  </a:cubicBezTo>
                  <a:lnTo>
                    <a:pt x="2133" y="936"/>
                  </a:lnTo>
                  <a:cubicBezTo>
                    <a:pt x="2230" y="843"/>
                    <a:pt x="2176" y="676"/>
                    <a:pt x="2040" y="657"/>
                  </a:cubicBezTo>
                  <a:lnTo>
                    <a:pt x="1586" y="590"/>
                  </a:lnTo>
                  <a:cubicBezTo>
                    <a:pt x="1536" y="583"/>
                    <a:pt x="1490" y="552"/>
                    <a:pt x="1466" y="501"/>
                  </a:cubicBezTo>
                  <a:lnTo>
                    <a:pt x="1261" y="91"/>
                  </a:lnTo>
                  <a:cubicBezTo>
                    <a:pt x="1232" y="31"/>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1027131"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38772"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1773252" y="1818243"/>
              <a:ext cx="66907" cy="61198"/>
            </a:xfrm>
            <a:custGeom>
              <a:rect b="b" l="l" r="r" t="t"/>
              <a:pathLst>
                <a:path extrusionOk="0" h="1222" w="1336">
                  <a:moveTo>
                    <a:pt x="668" y="1"/>
                  </a:moveTo>
                  <a:cubicBezTo>
                    <a:pt x="633" y="1"/>
                    <a:pt x="598" y="19"/>
                    <a:pt x="579" y="56"/>
                  </a:cubicBezTo>
                  <a:lnTo>
                    <a:pt x="459" y="301"/>
                  </a:lnTo>
                  <a:cubicBezTo>
                    <a:pt x="443" y="328"/>
                    <a:pt x="416" y="351"/>
                    <a:pt x="385" y="355"/>
                  </a:cubicBezTo>
                  <a:lnTo>
                    <a:pt x="113" y="394"/>
                  </a:lnTo>
                  <a:cubicBezTo>
                    <a:pt x="36" y="405"/>
                    <a:pt x="1" y="502"/>
                    <a:pt x="59" y="560"/>
                  </a:cubicBezTo>
                  <a:lnTo>
                    <a:pt x="257" y="750"/>
                  </a:lnTo>
                  <a:cubicBezTo>
                    <a:pt x="280" y="773"/>
                    <a:pt x="292" y="804"/>
                    <a:pt x="284" y="839"/>
                  </a:cubicBezTo>
                  <a:lnTo>
                    <a:pt x="237" y="1106"/>
                  </a:lnTo>
                  <a:cubicBezTo>
                    <a:pt x="228" y="1172"/>
                    <a:pt x="278" y="1222"/>
                    <a:pt x="336" y="1222"/>
                  </a:cubicBezTo>
                  <a:cubicBezTo>
                    <a:pt x="351" y="1222"/>
                    <a:pt x="366" y="1219"/>
                    <a:pt x="381" y="1212"/>
                  </a:cubicBezTo>
                  <a:lnTo>
                    <a:pt x="621" y="1083"/>
                  </a:lnTo>
                  <a:cubicBezTo>
                    <a:pt x="637" y="1076"/>
                    <a:pt x="652" y="1072"/>
                    <a:pt x="668" y="1072"/>
                  </a:cubicBezTo>
                  <a:cubicBezTo>
                    <a:pt x="684" y="1072"/>
                    <a:pt x="699" y="1076"/>
                    <a:pt x="715" y="1083"/>
                  </a:cubicBezTo>
                  <a:lnTo>
                    <a:pt x="955" y="1212"/>
                  </a:lnTo>
                  <a:cubicBezTo>
                    <a:pt x="969" y="1219"/>
                    <a:pt x="985" y="1222"/>
                    <a:pt x="999" y="1222"/>
                  </a:cubicBezTo>
                  <a:cubicBezTo>
                    <a:pt x="1057" y="1222"/>
                    <a:pt x="1108" y="1172"/>
                    <a:pt x="1098" y="1106"/>
                  </a:cubicBezTo>
                  <a:lnTo>
                    <a:pt x="1051" y="839"/>
                  </a:lnTo>
                  <a:cubicBezTo>
                    <a:pt x="1048" y="804"/>
                    <a:pt x="1056" y="773"/>
                    <a:pt x="1079" y="750"/>
                  </a:cubicBezTo>
                  <a:lnTo>
                    <a:pt x="1277" y="560"/>
                  </a:lnTo>
                  <a:cubicBezTo>
                    <a:pt x="1335" y="502"/>
                    <a:pt x="1300" y="405"/>
                    <a:pt x="1223" y="394"/>
                  </a:cubicBezTo>
                  <a:lnTo>
                    <a:pt x="951" y="355"/>
                  </a:lnTo>
                  <a:cubicBezTo>
                    <a:pt x="920" y="351"/>
                    <a:pt x="893" y="328"/>
                    <a:pt x="877" y="301"/>
                  </a:cubicBezTo>
                  <a:lnTo>
                    <a:pt x="757" y="56"/>
                  </a:lnTo>
                  <a:cubicBezTo>
                    <a:pt x="738" y="19"/>
                    <a:pt x="703" y="1"/>
                    <a:pt x="66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1405550" y="3390608"/>
              <a:ext cx="66807" cy="61148"/>
            </a:xfrm>
            <a:custGeom>
              <a:rect b="b" l="l" r="r" t="t"/>
              <a:pathLst>
                <a:path extrusionOk="0" h="1221" w="1334">
                  <a:moveTo>
                    <a:pt x="667" y="1"/>
                  </a:moveTo>
                  <a:cubicBezTo>
                    <a:pt x="632" y="1"/>
                    <a:pt x="597" y="19"/>
                    <a:pt x="577" y="56"/>
                  </a:cubicBezTo>
                  <a:lnTo>
                    <a:pt x="457" y="299"/>
                  </a:lnTo>
                  <a:cubicBezTo>
                    <a:pt x="446" y="326"/>
                    <a:pt x="415" y="346"/>
                    <a:pt x="384" y="354"/>
                  </a:cubicBezTo>
                  <a:lnTo>
                    <a:pt x="112" y="393"/>
                  </a:lnTo>
                  <a:cubicBezTo>
                    <a:pt x="35" y="405"/>
                    <a:pt x="1" y="501"/>
                    <a:pt x="58" y="559"/>
                  </a:cubicBezTo>
                  <a:lnTo>
                    <a:pt x="256" y="750"/>
                  </a:lnTo>
                  <a:cubicBezTo>
                    <a:pt x="280" y="773"/>
                    <a:pt x="291" y="804"/>
                    <a:pt x="283" y="834"/>
                  </a:cubicBezTo>
                  <a:lnTo>
                    <a:pt x="237" y="1106"/>
                  </a:lnTo>
                  <a:cubicBezTo>
                    <a:pt x="227" y="1171"/>
                    <a:pt x="277" y="1221"/>
                    <a:pt x="335" y="1221"/>
                  </a:cubicBezTo>
                  <a:cubicBezTo>
                    <a:pt x="350" y="1221"/>
                    <a:pt x="365" y="1218"/>
                    <a:pt x="380" y="1210"/>
                  </a:cubicBezTo>
                  <a:lnTo>
                    <a:pt x="620" y="1083"/>
                  </a:lnTo>
                  <a:cubicBezTo>
                    <a:pt x="636" y="1075"/>
                    <a:pt x="652" y="1071"/>
                    <a:pt x="667" y="1071"/>
                  </a:cubicBezTo>
                  <a:cubicBezTo>
                    <a:pt x="683" y="1071"/>
                    <a:pt x="698" y="1075"/>
                    <a:pt x="713" y="1083"/>
                  </a:cubicBezTo>
                  <a:lnTo>
                    <a:pt x="954" y="1210"/>
                  </a:lnTo>
                  <a:cubicBezTo>
                    <a:pt x="969" y="1218"/>
                    <a:pt x="985" y="1221"/>
                    <a:pt x="999" y="1221"/>
                  </a:cubicBezTo>
                  <a:cubicBezTo>
                    <a:pt x="1057" y="1221"/>
                    <a:pt x="1106" y="1171"/>
                    <a:pt x="1098" y="1106"/>
                  </a:cubicBezTo>
                  <a:lnTo>
                    <a:pt x="1051" y="834"/>
                  </a:lnTo>
                  <a:cubicBezTo>
                    <a:pt x="1047" y="804"/>
                    <a:pt x="1055" y="773"/>
                    <a:pt x="1078" y="750"/>
                  </a:cubicBezTo>
                  <a:lnTo>
                    <a:pt x="1275" y="559"/>
                  </a:lnTo>
                  <a:cubicBezTo>
                    <a:pt x="1334" y="501"/>
                    <a:pt x="1299" y="405"/>
                    <a:pt x="1221" y="393"/>
                  </a:cubicBezTo>
                  <a:lnTo>
                    <a:pt x="950" y="354"/>
                  </a:lnTo>
                  <a:cubicBezTo>
                    <a:pt x="919" y="346"/>
                    <a:pt x="892" y="326"/>
                    <a:pt x="876" y="299"/>
                  </a:cubicBezTo>
                  <a:lnTo>
                    <a:pt x="756" y="56"/>
                  </a:lnTo>
                  <a:cubicBezTo>
                    <a:pt x="737" y="19"/>
                    <a:pt x="702" y="1"/>
                    <a:pt x="66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5175018"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5043203" y="3027566"/>
              <a:ext cx="115384" cy="106019"/>
            </a:xfrm>
            <a:custGeom>
              <a:rect b="b" l="l" r="r" t="t"/>
              <a:pathLst>
                <a:path extrusionOk="0" h="2117" w="2304">
                  <a:moveTo>
                    <a:pt x="1152" y="1"/>
                  </a:moveTo>
                  <a:cubicBezTo>
                    <a:pt x="1092" y="1"/>
                    <a:pt x="1032" y="33"/>
                    <a:pt x="1001" y="97"/>
                  </a:cubicBezTo>
                  <a:lnTo>
                    <a:pt x="791" y="520"/>
                  </a:lnTo>
                  <a:cubicBezTo>
                    <a:pt x="764" y="570"/>
                    <a:pt x="718" y="605"/>
                    <a:pt x="664" y="613"/>
                  </a:cubicBezTo>
                  <a:lnTo>
                    <a:pt x="194" y="683"/>
                  </a:lnTo>
                  <a:cubicBezTo>
                    <a:pt x="54" y="702"/>
                    <a:pt x="0" y="872"/>
                    <a:pt x="101" y="969"/>
                  </a:cubicBezTo>
                  <a:lnTo>
                    <a:pt x="439" y="1303"/>
                  </a:lnTo>
                  <a:cubicBezTo>
                    <a:pt x="478" y="1341"/>
                    <a:pt x="496" y="1396"/>
                    <a:pt x="489" y="1450"/>
                  </a:cubicBezTo>
                  <a:lnTo>
                    <a:pt x="408" y="1919"/>
                  </a:lnTo>
                  <a:cubicBezTo>
                    <a:pt x="389" y="2027"/>
                    <a:pt x="477" y="2116"/>
                    <a:pt x="575" y="2116"/>
                  </a:cubicBezTo>
                  <a:cubicBezTo>
                    <a:pt x="601" y="2116"/>
                    <a:pt x="626" y="2110"/>
                    <a:pt x="652" y="2098"/>
                  </a:cubicBezTo>
                  <a:lnTo>
                    <a:pt x="1070" y="1876"/>
                  </a:lnTo>
                  <a:cubicBezTo>
                    <a:pt x="1095" y="1863"/>
                    <a:pt x="1123" y="1856"/>
                    <a:pt x="1150" y="1856"/>
                  </a:cubicBezTo>
                  <a:cubicBezTo>
                    <a:pt x="1177" y="1856"/>
                    <a:pt x="1204" y="1863"/>
                    <a:pt x="1229" y="1876"/>
                  </a:cubicBezTo>
                  <a:lnTo>
                    <a:pt x="1648" y="2098"/>
                  </a:lnTo>
                  <a:cubicBezTo>
                    <a:pt x="1673" y="2110"/>
                    <a:pt x="1699" y="2116"/>
                    <a:pt x="1725" y="2116"/>
                  </a:cubicBezTo>
                  <a:cubicBezTo>
                    <a:pt x="1825" y="2116"/>
                    <a:pt x="1915" y="2027"/>
                    <a:pt x="1897" y="1919"/>
                  </a:cubicBezTo>
                  <a:lnTo>
                    <a:pt x="1815" y="1450"/>
                  </a:lnTo>
                  <a:cubicBezTo>
                    <a:pt x="1807" y="1396"/>
                    <a:pt x="1822" y="1341"/>
                    <a:pt x="1865" y="1303"/>
                  </a:cubicBezTo>
                  <a:lnTo>
                    <a:pt x="2203" y="969"/>
                  </a:lnTo>
                  <a:cubicBezTo>
                    <a:pt x="2303" y="872"/>
                    <a:pt x="2249" y="702"/>
                    <a:pt x="2110" y="683"/>
                  </a:cubicBezTo>
                  <a:lnTo>
                    <a:pt x="1641" y="613"/>
                  </a:lnTo>
                  <a:cubicBezTo>
                    <a:pt x="1586" y="605"/>
                    <a:pt x="1536" y="570"/>
                    <a:pt x="1512" y="520"/>
                  </a:cubicBezTo>
                  <a:lnTo>
                    <a:pt x="1303" y="97"/>
                  </a:lnTo>
                  <a:cubicBezTo>
                    <a:pt x="1272" y="33"/>
                    <a:pt x="1212" y="1"/>
                    <a:pt x="115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1456383"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2117114"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2116764"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022209"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22" name="Shape 122"/>
        <p:cNvGrpSpPr/>
        <p:nvPr/>
      </p:nvGrpSpPr>
      <p:grpSpPr>
        <a:xfrm>
          <a:off x="0" y="0"/>
          <a:ext cx="0" cy="0"/>
          <a:chOff x="0" y="0"/>
          <a:chExt cx="0" cy="0"/>
        </a:xfrm>
      </p:grpSpPr>
      <p:sp>
        <p:nvSpPr>
          <p:cNvPr id="123" name="Google Shape;123;p11"/>
          <p:cNvSpPr txBox="1"/>
          <p:nvPr>
            <p:ph idx="1" type="subTitle"/>
          </p:nvPr>
        </p:nvSpPr>
        <p:spPr>
          <a:xfrm>
            <a:off x="1502734" y="6659288"/>
            <a:ext cx="4914600" cy="124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24" name="Google Shape;124;p11"/>
          <p:cNvSpPr txBox="1"/>
          <p:nvPr>
            <p:ph hasCustomPrompt="1" type="title"/>
          </p:nvPr>
        </p:nvSpPr>
        <p:spPr>
          <a:xfrm>
            <a:off x="889528" y="3669507"/>
            <a:ext cx="6141000" cy="2561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9600"/>
              <a:buNone/>
              <a:defRPr sz="9600">
                <a:solidFill>
                  <a:schemeClr val="lt1"/>
                </a:solidFill>
              </a:defRPr>
            </a:lvl1pPr>
            <a:lvl2pPr lvl="1"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2pPr>
            <a:lvl3pPr lvl="2"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3pPr>
            <a:lvl4pPr lvl="3"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4pPr>
            <a:lvl5pPr lvl="4"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5pPr>
            <a:lvl6pPr lvl="5"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6pPr>
            <a:lvl7pPr lvl="6"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7pPr>
            <a:lvl8pPr lvl="7"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8pPr>
            <a:lvl9pPr lvl="8"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9pPr>
          </a:lstStyle>
          <a:p>
            <a:r>
              <a:t>xx%</a:t>
            </a:r>
          </a:p>
        </p:txBody>
      </p:sp>
      <p:grpSp>
        <p:nvGrpSpPr>
          <p:cNvPr id="125" name="Google Shape;125;p11"/>
          <p:cNvGrpSpPr/>
          <p:nvPr/>
        </p:nvGrpSpPr>
        <p:grpSpPr>
          <a:xfrm>
            <a:off x="623454" y="927033"/>
            <a:ext cx="3813354" cy="3682399"/>
            <a:chOff x="3982947" y="764924"/>
            <a:chExt cx="4402902" cy="1772088"/>
          </a:xfrm>
        </p:grpSpPr>
        <p:sp>
          <p:nvSpPr>
            <p:cNvPr id="126" name="Google Shape;126;p1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noFill/>
      </p:bgPr>
    </p:bg>
    <p:spTree>
      <p:nvGrpSpPr>
        <p:cNvPr id="133" name="Shape 133"/>
        <p:cNvGrpSpPr/>
        <p:nvPr/>
      </p:nvGrpSpPr>
      <p:grpSpPr>
        <a:xfrm>
          <a:off x="0" y="0"/>
          <a:ext cx="0" cy="0"/>
          <a:chOff x="0" y="0"/>
          <a:chExt cx="0" cy="0"/>
        </a:xfrm>
      </p:grpSpPr>
      <p:sp>
        <p:nvSpPr>
          <p:cNvPr id="134" name="Google Shape;134;p12"/>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135" name="Google Shape;135;p12"/>
          <p:cNvCxnSpPr/>
          <p:nvPr/>
        </p:nvCxnSpPr>
        <p:spPr>
          <a:xfrm flipH="1">
            <a:off x="357762" y="100017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136" name="Google Shape;136;p12"/>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bg>
      <p:bgPr>
        <a:solidFill>
          <a:srgbClr val="FFFFFF"/>
        </a:solidFill>
      </p:bgPr>
    </p:bg>
    <p:spTree>
      <p:nvGrpSpPr>
        <p:cNvPr id="137" name="Shape 137"/>
        <p:cNvGrpSpPr/>
        <p:nvPr/>
      </p:nvGrpSpPr>
      <p:grpSpPr>
        <a:xfrm>
          <a:off x="0" y="0"/>
          <a:ext cx="0" cy="0"/>
          <a:chOff x="0" y="0"/>
          <a:chExt cx="0" cy="0"/>
        </a:xfrm>
      </p:grpSpPr>
      <p:cxnSp>
        <p:nvCxnSpPr>
          <p:cNvPr id="138" name="Google Shape;138;p13"/>
          <p:cNvCxnSpPr/>
          <p:nvPr/>
        </p:nvCxnSpPr>
        <p:spPr>
          <a:xfrm>
            <a:off x="3953635" y="1661398"/>
            <a:ext cx="10800" cy="7562400"/>
          </a:xfrm>
          <a:prstGeom prst="straightConnector1">
            <a:avLst/>
          </a:prstGeom>
          <a:noFill/>
          <a:ln cap="flat" cmpd="sng" w="28575">
            <a:solidFill>
              <a:srgbClr val="741B47"/>
            </a:solidFill>
            <a:prstDash val="solid"/>
            <a:round/>
            <a:headEnd len="med" w="med" type="none"/>
            <a:tailEnd len="med" w="med" type="none"/>
          </a:ln>
        </p:spPr>
      </p:cxnSp>
      <p:sp>
        <p:nvSpPr>
          <p:cNvPr id="139" name="Google Shape;139;p13"/>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140" name="Google Shape;140;p13"/>
          <p:cNvCxnSpPr/>
          <p:nvPr/>
        </p:nvCxnSpPr>
        <p:spPr>
          <a:xfrm flipH="1">
            <a:off x="357762" y="100017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141" name="Google Shape;141;p13"/>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long list">
  <p:cSld name="BLANK_1">
    <p:bg>
      <p:bgPr>
        <a:solidFill>
          <a:schemeClr val="dk1"/>
        </a:solidFill>
      </p:bgPr>
    </p:bg>
    <p:spTree>
      <p:nvGrpSpPr>
        <p:cNvPr id="142" name="Shape 142"/>
        <p:cNvGrpSpPr/>
        <p:nvPr/>
      </p:nvGrpSpPr>
      <p:grpSpPr>
        <a:xfrm>
          <a:off x="0" y="0"/>
          <a:ext cx="0" cy="0"/>
          <a:chOff x="0" y="0"/>
          <a:chExt cx="0" cy="0"/>
        </a:xfrm>
      </p:grpSpPr>
      <p:sp>
        <p:nvSpPr>
          <p:cNvPr id="143" name="Google Shape;143;p14"/>
          <p:cNvSpPr txBox="1"/>
          <p:nvPr>
            <p:ph idx="1" type="body"/>
          </p:nvPr>
        </p:nvSpPr>
        <p:spPr>
          <a:xfrm>
            <a:off x="623622" y="2596148"/>
            <a:ext cx="6672600" cy="66624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4" name="Google Shape;144;p14"/>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BLANK_1_2">
    <p:bg>
      <p:bgPr>
        <a:solidFill>
          <a:schemeClr val="dk1"/>
        </a:solidFill>
      </p:bgPr>
    </p:bg>
    <p:spTree>
      <p:nvGrpSpPr>
        <p:cNvPr id="145" name="Shape 145"/>
        <p:cNvGrpSpPr/>
        <p:nvPr/>
      </p:nvGrpSpPr>
      <p:grpSpPr>
        <a:xfrm>
          <a:off x="0" y="0"/>
          <a:ext cx="0" cy="0"/>
          <a:chOff x="0" y="0"/>
          <a:chExt cx="0" cy="0"/>
        </a:xfrm>
      </p:grpSpPr>
      <p:grpSp>
        <p:nvGrpSpPr>
          <p:cNvPr id="146" name="Google Shape;146;p15"/>
          <p:cNvGrpSpPr/>
          <p:nvPr/>
        </p:nvGrpSpPr>
        <p:grpSpPr>
          <a:xfrm>
            <a:off x="4335306" y="5933468"/>
            <a:ext cx="4647917" cy="4773048"/>
            <a:chOff x="5005549" y="2855375"/>
            <a:chExt cx="5366490" cy="2296943"/>
          </a:xfrm>
        </p:grpSpPr>
        <p:sp>
          <p:nvSpPr>
            <p:cNvPr id="147" name="Google Shape;147;p15"/>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5"/>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5"/>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 name="Google Shape;150;p15"/>
          <p:cNvSpPr txBox="1"/>
          <p:nvPr>
            <p:ph type="ctrTitle"/>
          </p:nvPr>
        </p:nvSpPr>
        <p:spPr>
          <a:xfrm>
            <a:off x="623622"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1" name="Google Shape;151;p15"/>
          <p:cNvSpPr txBox="1"/>
          <p:nvPr>
            <p:ph idx="1" type="subTitle"/>
          </p:nvPr>
        </p:nvSpPr>
        <p:spPr>
          <a:xfrm>
            <a:off x="623622"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2" name="Google Shape;152;p15"/>
          <p:cNvSpPr txBox="1"/>
          <p:nvPr>
            <p:ph hasCustomPrompt="1" idx="2" type="title"/>
          </p:nvPr>
        </p:nvSpPr>
        <p:spPr>
          <a:xfrm>
            <a:off x="623622"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3" name="Google Shape;153;p15"/>
          <p:cNvSpPr txBox="1"/>
          <p:nvPr>
            <p:ph idx="3" type="ctrTitle"/>
          </p:nvPr>
        </p:nvSpPr>
        <p:spPr>
          <a:xfrm>
            <a:off x="4885234"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4" name="Google Shape;154;p15"/>
          <p:cNvSpPr txBox="1"/>
          <p:nvPr>
            <p:ph idx="4" type="subTitle"/>
          </p:nvPr>
        </p:nvSpPr>
        <p:spPr>
          <a:xfrm>
            <a:off x="4885234"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5" name="Google Shape;155;p15"/>
          <p:cNvSpPr txBox="1"/>
          <p:nvPr>
            <p:ph hasCustomPrompt="1" idx="5" type="title"/>
          </p:nvPr>
        </p:nvSpPr>
        <p:spPr>
          <a:xfrm>
            <a:off x="4885234"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6" name="Google Shape;156;p15"/>
          <p:cNvSpPr txBox="1"/>
          <p:nvPr>
            <p:ph idx="6" type="ctrTitle"/>
          </p:nvPr>
        </p:nvSpPr>
        <p:spPr>
          <a:xfrm>
            <a:off x="623622"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7" name="Google Shape;157;p15"/>
          <p:cNvSpPr txBox="1"/>
          <p:nvPr>
            <p:ph idx="7" type="subTitle"/>
          </p:nvPr>
        </p:nvSpPr>
        <p:spPr>
          <a:xfrm>
            <a:off x="623622"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8" name="Google Shape;158;p15"/>
          <p:cNvSpPr txBox="1"/>
          <p:nvPr>
            <p:ph hasCustomPrompt="1" idx="8" type="title"/>
          </p:nvPr>
        </p:nvSpPr>
        <p:spPr>
          <a:xfrm>
            <a:off x="623622"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9" name="Google Shape;159;p15"/>
          <p:cNvSpPr txBox="1"/>
          <p:nvPr>
            <p:ph idx="9" type="ctrTitle"/>
          </p:nvPr>
        </p:nvSpPr>
        <p:spPr>
          <a:xfrm>
            <a:off x="4885234"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0" name="Google Shape;160;p15"/>
          <p:cNvSpPr txBox="1"/>
          <p:nvPr>
            <p:ph idx="13" type="subTitle"/>
          </p:nvPr>
        </p:nvSpPr>
        <p:spPr>
          <a:xfrm>
            <a:off x="4885234"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61" name="Google Shape;161;p15"/>
          <p:cNvSpPr txBox="1"/>
          <p:nvPr>
            <p:ph hasCustomPrompt="1" idx="14" type="title"/>
          </p:nvPr>
        </p:nvSpPr>
        <p:spPr>
          <a:xfrm>
            <a:off x="4885234"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62" name="Google Shape;162;p15"/>
          <p:cNvSpPr txBox="1"/>
          <p:nvPr>
            <p:ph idx="15" type="ctrTitle"/>
          </p:nvPr>
        </p:nvSpPr>
        <p:spPr>
          <a:xfrm>
            <a:off x="623622" y="7925856"/>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3" name="Google Shape;163;p15"/>
          <p:cNvSpPr txBox="1"/>
          <p:nvPr>
            <p:ph idx="16" type="subTitle"/>
          </p:nvPr>
        </p:nvSpPr>
        <p:spPr>
          <a:xfrm>
            <a:off x="623622" y="8494721"/>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64" name="Google Shape;164;p15"/>
          <p:cNvSpPr txBox="1"/>
          <p:nvPr>
            <p:ph hasCustomPrompt="1" idx="17" type="title"/>
          </p:nvPr>
        </p:nvSpPr>
        <p:spPr>
          <a:xfrm>
            <a:off x="623622" y="6791476"/>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grpSp>
        <p:nvGrpSpPr>
          <p:cNvPr id="165" name="Google Shape;165;p15"/>
          <p:cNvGrpSpPr/>
          <p:nvPr/>
        </p:nvGrpSpPr>
        <p:grpSpPr>
          <a:xfrm>
            <a:off x="623454" y="419696"/>
            <a:ext cx="3813354" cy="3682399"/>
            <a:chOff x="3982947" y="764924"/>
            <a:chExt cx="4402902" cy="1772088"/>
          </a:xfrm>
        </p:grpSpPr>
        <p:sp>
          <p:nvSpPr>
            <p:cNvPr id="166" name="Google Shape;166;p1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hree columns">
  <p:cSld name="BLANK_1_1">
    <p:bg>
      <p:bgPr>
        <a:solidFill>
          <a:schemeClr val="dk1"/>
        </a:solidFill>
      </p:bgPr>
    </p:bg>
    <p:spTree>
      <p:nvGrpSpPr>
        <p:cNvPr id="173" name="Shape 173"/>
        <p:cNvGrpSpPr/>
        <p:nvPr/>
      </p:nvGrpSpPr>
      <p:grpSpPr>
        <a:xfrm>
          <a:off x="0" y="0"/>
          <a:ext cx="0" cy="0"/>
          <a:chOff x="0" y="0"/>
          <a:chExt cx="0" cy="0"/>
        </a:xfrm>
      </p:grpSpPr>
      <p:grpSp>
        <p:nvGrpSpPr>
          <p:cNvPr id="174" name="Google Shape;174;p16"/>
          <p:cNvGrpSpPr/>
          <p:nvPr/>
        </p:nvGrpSpPr>
        <p:grpSpPr>
          <a:xfrm>
            <a:off x="-6141" y="4614236"/>
            <a:ext cx="7925737" cy="6073914"/>
            <a:chOff x="-7091" y="2220518"/>
            <a:chExt cx="9151065" cy="2922962"/>
          </a:xfrm>
        </p:grpSpPr>
        <p:sp>
          <p:nvSpPr>
            <p:cNvPr id="175" name="Google Shape;175;p16"/>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6" name="Google Shape;176;p16"/>
            <p:cNvGrpSpPr/>
            <p:nvPr/>
          </p:nvGrpSpPr>
          <p:grpSpPr>
            <a:xfrm>
              <a:off x="720053" y="4703864"/>
              <a:ext cx="545456" cy="283819"/>
              <a:chOff x="510100" y="3797400"/>
              <a:chExt cx="734225" cy="821950"/>
            </a:xfrm>
          </p:grpSpPr>
          <p:sp>
            <p:nvSpPr>
              <p:cNvPr id="177" name="Google Shape;177;p16"/>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6"/>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79" name="Google Shape;179;p16"/>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80" name="Google Shape;180;p16"/>
          <p:cNvSpPr txBox="1"/>
          <p:nvPr>
            <p:ph idx="2" type="ctrTitle"/>
          </p:nvPr>
        </p:nvSpPr>
        <p:spPr>
          <a:xfrm>
            <a:off x="847521"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1" name="Google Shape;181;p16"/>
          <p:cNvSpPr txBox="1"/>
          <p:nvPr>
            <p:ph idx="1" type="subTitle"/>
          </p:nvPr>
        </p:nvSpPr>
        <p:spPr>
          <a:xfrm>
            <a:off x="623665"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182" name="Google Shape;182;p16"/>
          <p:cNvSpPr txBox="1"/>
          <p:nvPr>
            <p:ph idx="3" type="ctrTitle"/>
          </p:nvPr>
        </p:nvSpPr>
        <p:spPr>
          <a:xfrm>
            <a:off x="325519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3" name="Google Shape;183;p16"/>
          <p:cNvSpPr txBox="1"/>
          <p:nvPr>
            <p:ph idx="4" type="subTitle"/>
          </p:nvPr>
        </p:nvSpPr>
        <p:spPr>
          <a:xfrm>
            <a:off x="3027133"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184" name="Google Shape;184;p16"/>
          <p:cNvSpPr txBox="1"/>
          <p:nvPr>
            <p:ph idx="5" type="ctrTitle"/>
          </p:nvPr>
        </p:nvSpPr>
        <p:spPr>
          <a:xfrm>
            <a:off x="566287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5" name="Google Shape;185;p16"/>
          <p:cNvSpPr txBox="1"/>
          <p:nvPr>
            <p:ph idx="6" type="subTitle"/>
          </p:nvPr>
        </p:nvSpPr>
        <p:spPr>
          <a:xfrm>
            <a:off x="5439029"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grpSp>
        <p:nvGrpSpPr>
          <p:cNvPr id="186" name="Google Shape;186;p16"/>
          <p:cNvGrpSpPr/>
          <p:nvPr/>
        </p:nvGrpSpPr>
        <p:grpSpPr>
          <a:xfrm>
            <a:off x="623454" y="927033"/>
            <a:ext cx="3813354" cy="3682399"/>
            <a:chOff x="3982947" y="764924"/>
            <a:chExt cx="4402902" cy="1772088"/>
          </a:xfrm>
        </p:grpSpPr>
        <p:sp>
          <p:nvSpPr>
            <p:cNvPr id="187" name="Google Shape;187;p1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BLANK_1_1_1">
    <p:bg>
      <p:bgPr>
        <a:solidFill>
          <a:schemeClr val="dk1"/>
        </a:solidFill>
      </p:bgPr>
    </p:bg>
    <p:spTree>
      <p:nvGrpSpPr>
        <p:cNvPr id="194" name="Shape 194"/>
        <p:cNvGrpSpPr/>
        <p:nvPr/>
      </p:nvGrpSpPr>
      <p:grpSpPr>
        <a:xfrm>
          <a:off x="0" y="0"/>
          <a:ext cx="0" cy="0"/>
          <a:chOff x="0" y="0"/>
          <a:chExt cx="0" cy="0"/>
        </a:xfrm>
      </p:grpSpPr>
      <p:grpSp>
        <p:nvGrpSpPr>
          <p:cNvPr id="195" name="Google Shape;195;p17"/>
          <p:cNvGrpSpPr/>
          <p:nvPr/>
        </p:nvGrpSpPr>
        <p:grpSpPr>
          <a:xfrm>
            <a:off x="-49086" y="2380747"/>
            <a:ext cx="7972642" cy="8473154"/>
            <a:chOff x="-56675" y="1145692"/>
            <a:chExt cx="9205221" cy="4077553"/>
          </a:xfrm>
        </p:grpSpPr>
        <p:sp>
          <p:nvSpPr>
            <p:cNvPr id="196" name="Google Shape;196;p17"/>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7" name="Google Shape;197;p17"/>
            <p:cNvGrpSpPr/>
            <p:nvPr/>
          </p:nvGrpSpPr>
          <p:grpSpPr>
            <a:xfrm rot="10637337">
              <a:off x="449973" y="3757208"/>
              <a:ext cx="1594500" cy="934544"/>
              <a:chOff x="6829525" y="3715075"/>
              <a:chExt cx="1594469" cy="934526"/>
            </a:xfrm>
          </p:grpSpPr>
          <p:sp>
            <p:nvSpPr>
              <p:cNvPr id="198" name="Google Shape;198;p17"/>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7"/>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0" name="Google Shape;200;p17"/>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1" name="Google Shape;201;p17"/>
          <p:cNvSpPr txBox="1"/>
          <p:nvPr>
            <p:ph type="ctrTitle"/>
          </p:nvPr>
        </p:nvSpPr>
        <p:spPr>
          <a:xfrm>
            <a:off x="1452238" y="6778827"/>
            <a:ext cx="5015400" cy="12006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SzPts val="1400"/>
              <a:buNone/>
              <a:defRPr sz="2400"/>
            </a:lvl1pPr>
            <a:lvl2pPr lvl="1" rtl="0" algn="ctr">
              <a:spcBef>
                <a:spcPts val="0"/>
              </a:spcBef>
              <a:spcAft>
                <a:spcPts val="0"/>
              </a:spcAft>
              <a:buSzPts val="1400"/>
              <a:buFont typeface="DM Sans"/>
              <a:buNone/>
              <a:defRPr sz="1400">
                <a:latin typeface="DM Sans"/>
                <a:ea typeface="DM Sans"/>
                <a:cs typeface="DM Sans"/>
                <a:sym typeface="DM Sans"/>
              </a:defRPr>
            </a:lvl2pPr>
            <a:lvl3pPr lvl="2" rtl="0" algn="ctr">
              <a:spcBef>
                <a:spcPts val="0"/>
              </a:spcBef>
              <a:spcAft>
                <a:spcPts val="0"/>
              </a:spcAft>
              <a:buSzPts val="1400"/>
              <a:buFont typeface="DM Sans"/>
              <a:buNone/>
              <a:defRPr sz="1400">
                <a:latin typeface="DM Sans"/>
                <a:ea typeface="DM Sans"/>
                <a:cs typeface="DM Sans"/>
                <a:sym typeface="DM Sans"/>
              </a:defRPr>
            </a:lvl3pPr>
            <a:lvl4pPr lvl="3" rtl="0" algn="ctr">
              <a:spcBef>
                <a:spcPts val="0"/>
              </a:spcBef>
              <a:spcAft>
                <a:spcPts val="0"/>
              </a:spcAft>
              <a:buSzPts val="1400"/>
              <a:buFont typeface="DM Sans"/>
              <a:buNone/>
              <a:defRPr sz="1400">
                <a:latin typeface="DM Sans"/>
                <a:ea typeface="DM Sans"/>
                <a:cs typeface="DM Sans"/>
                <a:sym typeface="DM Sans"/>
              </a:defRPr>
            </a:lvl4pPr>
            <a:lvl5pPr lvl="4" rtl="0" algn="ctr">
              <a:spcBef>
                <a:spcPts val="0"/>
              </a:spcBef>
              <a:spcAft>
                <a:spcPts val="0"/>
              </a:spcAft>
              <a:buSzPts val="1400"/>
              <a:buFont typeface="DM Sans"/>
              <a:buNone/>
              <a:defRPr sz="1400">
                <a:latin typeface="DM Sans"/>
                <a:ea typeface="DM Sans"/>
                <a:cs typeface="DM Sans"/>
                <a:sym typeface="DM Sans"/>
              </a:defRPr>
            </a:lvl5pPr>
            <a:lvl6pPr lvl="5" rtl="0" algn="ctr">
              <a:spcBef>
                <a:spcPts val="0"/>
              </a:spcBef>
              <a:spcAft>
                <a:spcPts val="0"/>
              </a:spcAft>
              <a:buSzPts val="1400"/>
              <a:buFont typeface="DM Sans"/>
              <a:buNone/>
              <a:defRPr sz="1400">
                <a:latin typeface="DM Sans"/>
                <a:ea typeface="DM Sans"/>
                <a:cs typeface="DM Sans"/>
                <a:sym typeface="DM Sans"/>
              </a:defRPr>
            </a:lvl6pPr>
            <a:lvl7pPr lvl="6" rtl="0" algn="ctr">
              <a:spcBef>
                <a:spcPts val="0"/>
              </a:spcBef>
              <a:spcAft>
                <a:spcPts val="0"/>
              </a:spcAft>
              <a:buSzPts val="1400"/>
              <a:buFont typeface="DM Sans"/>
              <a:buNone/>
              <a:defRPr sz="1400">
                <a:latin typeface="DM Sans"/>
                <a:ea typeface="DM Sans"/>
                <a:cs typeface="DM Sans"/>
                <a:sym typeface="DM Sans"/>
              </a:defRPr>
            </a:lvl7pPr>
            <a:lvl8pPr lvl="7" rtl="0" algn="ctr">
              <a:spcBef>
                <a:spcPts val="0"/>
              </a:spcBef>
              <a:spcAft>
                <a:spcPts val="0"/>
              </a:spcAft>
              <a:buSzPts val="1400"/>
              <a:buFont typeface="DM Sans"/>
              <a:buNone/>
              <a:defRPr sz="1400">
                <a:latin typeface="DM Sans"/>
                <a:ea typeface="DM Sans"/>
                <a:cs typeface="DM Sans"/>
                <a:sym typeface="DM Sans"/>
              </a:defRPr>
            </a:lvl8pPr>
            <a:lvl9pPr lvl="8" rtl="0" algn="ctr">
              <a:spcBef>
                <a:spcPts val="0"/>
              </a:spcBef>
              <a:spcAft>
                <a:spcPts val="0"/>
              </a:spcAft>
              <a:buSzPts val="1400"/>
              <a:buFont typeface="DM Sans"/>
              <a:buNone/>
              <a:defRPr sz="1400">
                <a:latin typeface="DM Sans"/>
                <a:ea typeface="DM Sans"/>
                <a:cs typeface="DM Sans"/>
                <a:sym typeface="DM Sans"/>
              </a:defRPr>
            </a:lvl9pPr>
          </a:lstStyle>
          <a:p/>
        </p:txBody>
      </p:sp>
      <p:sp>
        <p:nvSpPr>
          <p:cNvPr id="202" name="Google Shape;202;p17"/>
          <p:cNvSpPr txBox="1"/>
          <p:nvPr>
            <p:ph idx="1" type="subTitle"/>
          </p:nvPr>
        </p:nvSpPr>
        <p:spPr>
          <a:xfrm>
            <a:off x="1452238" y="2328080"/>
            <a:ext cx="5015400" cy="4063500"/>
          </a:xfrm>
          <a:prstGeom prst="rect">
            <a:avLst/>
          </a:prstGeom>
          <a:noFill/>
        </p:spPr>
        <p:txBody>
          <a:bodyPr anchorCtr="0" anchor="b" bIns="91425" lIns="91425" spcFirstLastPara="1" rIns="91425" wrap="square" tIns="91425">
            <a:noAutofit/>
          </a:bodyPr>
          <a:lstStyle>
            <a:lvl1pPr lvl="0" rtl="0" algn="ctr">
              <a:lnSpc>
                <a:spcPct val="100000"/>
              </a:lnSpc>
              <a:spcBef>
                <a:spcPts val="0"/>
              </a:spcBef>
              <a:spcAft>
                <a:spcPts val="0"/>
              </a:spcAft>
              <a:buNone/>
              <a:defRPr sz="2200"/>
            </a:lvl1pPr>
            <a:lvl2pPr lvl="1" rtl="0" algn="ctr">
              <a:lnSpc>
                <a:spcPct val="100000"/>
              </a:lnSpc>
              <a:spcBef>
                <a:spcPts val="0"/>
              </a:spcBef>
              <a:spcAft>
                <a:spcPts val="0"/>
              </a:spcAft>
              <a:buNone/>
              <a:defRPr sz="2200"/>
            </a:lvl2pPr>
            <a:lvl3pPr lvl="2" rtl="0" algn="ctr">
              <a:lnSpc>
                <a:spcPct val="100000"/>
              </a:lnSpc>
              <a:spcBef>
                <a:spcPts val="0"/>
              </a:spcBef>
              <a:spcAft>
                <a:spcPts val="0"/>
              </a:spcAft>
              <a:buNone/>
              <a:defRPr sz="2200"/>
            </a:lvl3pPr>
            <a:lvl4pPr lvl="3" rtl="0" algn="ctr">
              <a:lnSpc>
                <a:spcPct val="100000"/>
              </a:lnSpc>
              <a:spcBef>
                <a:spcPts val="0"/>
              </a:spcBef>
              <a:spcAft>
                <a:spcPts val="0"/>
              </a:spcAft>
              <a:buNone/>
              <a:defRPr sz="2200"/>
            </a:lvl4pPr>
            <a:lvl5pPr lvl="4" rtl="0" algn="ctr">
              <a:lnSpc>
                <a:spcPct val="100000"/>
              </a:lnSpc>
              <a:spcBef>
                <a:spcPts val="0"/>
              </a:spcBef>
              <a:spcAft>
                <a:spcPts val="0"/>
              </a:spcAft>
              <a:buNone/>
              <a:defRPr sz="2200"/>
            </a:lvl5pPr>
            <a:lvl6pPr lvl="5" rtl="0" algn="ctr">
              <a:lnSpc>
                <a:spcPct val="100000"/>
              </a:lnSpc>
              <a:spcBef>
                <a:spcPts val="0"/>
              </a:spcBef>
              <a:spcAft>
                <a:spcPts val="0"/>
              </a:spcAft>
              <a:buNone/>
              <a:defRPr sz="2200"/>
            </a:lvl6pPr>
            <a:lvl7pPr lvl="6" rtl="0" algn="ctr">
              <a:lnSpc>
                <a:spcPct val="100000"/>
              </a:lnSpc>
              <a:spcBef>
                <a:spcPts val="0"/>
              </a:spcBef>
              <a:spcAft>
                <a:spcPts val="0"/>
              </a:spcAft>
              <a:buNone/>
              <a:defRPr sz="2200"/>
            </a:lvl7pPr>
            <a:lvl8pPr lvl="7" rtl="0" algn="ctr">
              <a:lnSpc>
                <a:spcPct val="100000"/>
              </a:lnSpc>
              <a:spcBef>
                <a:spcPts val="0"/>
              </a:spcBef>
              <a:spcAft>
                <a:spcPts val="0"/>
              </a:spcAft>
              <a:buNone/>
              <a:defRPr sz="2200"/>
            </a:lvl8pPr>
            <a:lvl9pPr lvl="8" rtl="0" algn="ctr">
              <a:lnSpc>
                <a:spcPct val="100000"/>
              </a:lnSpc>
              <a:spcBef>
                <a:spcPts val="0"/>
              </a:spcBef>
              <a:spcAft>
                <a:spcPts val="0"/>
              </a:spcAft>
              <a:buNone/>
              <a:defRPr sz="2200"/>
            </a:lvl9pPr>
          </a:lstStyle>
          <a:p/>
        </p:txBody>
      </p:sp>
      <p:grpSp>
        <p:nvGrpSpPr>
          <p:cNvPr id="203" name="Google Shape;203;p17"/>
          <p:cNvGrpSpPr/>
          <p:nvPr/>
        </p:nvGrpSpPr>
        <p:grpSpPr>
          <a:xfrm>
            <a:off x="623454" y="927033"/>
            <a:ext cx="3813354" cy="3682399"/>
            <a:chOff x="3982947" y="764924"/>
            <a:chExt cx="4402902" cy="1772088"/>
          </a:xfrm>
        </p:grpSpPr>
        <p:sp>
          <p:nvSpPr>
            <p:cNvPr id="204" name="Google Shape;204;p17"/>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7"/>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7"/>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7"/>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7"/>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7"/>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7"/>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p:cSld name="CAPTION_ONLY_2">
    <p:spTree>
      <p:nvGrpSpPr>
        <p:cNvPr id="211" name="Shape 211"/>
        <p:cNvGrpSpPr/>
        <p:nvPr/>
      </p:nvGrpSpPr>
      <p:grpSpPr>
        <a:xfrm>
          <a:off x="0" y="0"/>
          <a:ext cx="0" cy="0"/>
          <a:chOff x="0" y="0"/>
          <a:chExt cx="0" cy="0"/>
        </a:xfrm>
      </p:grpSpPr>
      <p:sp>
        <p:nvSpPr>
          <p:cNvPr id="212" name="Google Shape;212;p18"/>
          <p:cNvSpPr/>
          <p:nvPr/>
        </p:nvSpPr>
        <p:spPr>
          <a:xfrm rot="10800000">
            <a:off x="-6117" y="4614322"/>
            <a:ext cx="7926095" cy="6074035"/>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8"/>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14" name="Google Shape;214;p18"/>
          <p:cNvGrpSpPr/>
          <p:nvPr/>
        </p:nvGrpSpPr>
        <p:grpSpPr>
          <a:xfrm>
            <a:off x="623454" y="927033"/>
            <a:ext cx="3813354" cy="3682399"/>
            <a:chOff x="3982947" y="764924"/>
            <a:chExt cx="4402902" cy="1772088"/>
          </a:xfrm>
        </p:grpSpPr>
        <p:sp>
          <p:nvSpPr>
            <p:cNvPr id="215" name="Google Shape;215;p18"/>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8"/>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8"/>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8"/>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8"/>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8"/>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8"/>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2" name="Google Shape;222;p18"/>
          <p:cNvGrpSpPr/>
          <p:nvPr/>
        </p:nvGrpSpPr>
        <p:grpSpPr>
          <a:xfrm>
            <a:off x="623454" y="927033"/>
            <a:ext cx="3813354" cy="3682399"/>
            <a:chOff x="3982947" y="764924"/>
            <a:chExt cx="4402902" cy="1772088"/>
          </a:xfrm>
        </p:grpSpPr>
        <p:sp>
          <p:nvSpPr>
            <p:cNvPr id="223" name="Google Shape;223;p18"/>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8"/>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8"/>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8"/>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8"/>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8"/>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8"/>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3">
  <p:cSld name="CAPTION_ONLY_2_1">
    <p:spTree>
      <p:nvGrpSpPr>
        <p:cNvPr id="230" name="Shape 230"/>
        <p:cNvGrpSpPr/>
        <p:nvPr/>
      </p:nvGrpSpPr>
      <p:grpSpPr>
        <a:xfrm>
          <a:off x="0" y="0"/>
          <a:ext cx="0" cy="0"/>
          <a:chOff x="0" y="0"/>
          <a:chExt cx="0" cy="0"/>
        </a:xfrm>
      </p:grpSpPr>
      <p:sp>
        <p:nvSpPr>
          <p:cNvPr id="231" name="Google Shape;231;p19"/>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32" name="Google Shape;232;p19"/>
          <p:cNvGrpSpPr/>
          <p:nvPr/>
        </p:nvGrpSpPr>
        <p:grpSpPr>
          <a:xfrm>
            <a:off x="623454" y="927033"/>
            <a:ext cx="3813354" cy="3682399"/>
            <a:chOff x="3982947" y="764924"/>
            <a:chExt cx="4402902" cy="1772088"/>
          </a:xfrm>
        </p:grpSpPr>
        <p:sp>
          <p:nvSpPr>
            <p:cNvPr id="233" name="Google Shape;233;p19"/>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9"/>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9"/>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9"/>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9"/>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 name="Google Shape;240;p19"/>
          <p:cNvGrpSpPr/>
          <p:nvPr/>
        </p:nvGrpSpPr>
        <p:grpSpPr>
          <a:xfrm>
            <a:off x="623454" y="927033"/>
            <a:ext cx="3813354" cy="3682399"/>
            <a:chOff x="3982947" y="764924"/>
            <a:chExt cx="4402902" cy="1772088"/>
          </a:xfrm>
        </p:grpSpPr>
        <p:sp>
          <p:nvSpPr>
            <p:cNvPr id="241" name="Google Shape;241;p19"/>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9"/>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9"/>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9"/>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9"/>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8" name="Google Shape;248;p19"/>
          <p:cNvSpPr/>
          <p:nvPr/>
        </p:nvSpPr>
        <p:spPr>
          <a:xfrm flipH="1">
            <a:off x="-189715" y="9036287"/>
            <a:ext cx="1626644" cy="167037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p:cSld name="CAPTION_ONLY_2_1_1">
    <p:spTree>
      <p:nvGrpSpPr>
        <p:cNvPr id="249" name="Shape 249"/>
        <p:cNvGrpSpPr/>
        <p:nvPr/>
      </p:nvGrpSpPr>
      <p:grpSpPr>
        <a:xfrm>
          <a:off x="0" y="0"/>
          <a:ext cx="0" cy="0"/>
          <a:chOff x="0" y="0"/>
          <a:chExt cx="0" cy="0"/>
        </a:xfrm>
      </p:grpSpPr>
      <p:sp>
        <p:nvSpPr>
          <p:cNvPr id="250" name="Google Shape;250;p2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51" name="Google Shape;251;p20"/>
          <p:cNvGrpSpPr/>
          <p:nvPr/>
        </p:nvGrpSpPr>
        <p:grpSpPr>
          <a:xfrm>
            <a:off x="623454" y="927033"/>
            <a:ext cx="3813354" cy="3682399"/>
            <a:chOff x="3982947" y="764924"/>
            <a:chExt cx="4402902" cy="1772088"/>
          </a:xfrm>
        </p:grpSpPr>
        <p:sp>
          <p:nvSpPr>
            <p:cNvPr id="252" name="Google Shape;252;p2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20"/>
          <p:cNvGrpSpPr/>
          <p:nvPr/>
        </p:nvGrpSpPr>
        <p:grpSpPr>
          <a:xfrm>
            <a:off x="623454" y="927033"/>
            <a:ext cx="3813354" cy="3682399"/>
            <a:chOff x="3982947" y="764924"/>
            <a:chExt cx="4402902" cy="1772088"/>
          </a:xfrm>
        </p:grpSpPr>
        <p:sp>
          <p:nvSpPr>
            <p:cNvPr id="260" name="Google Shape;260;p2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7" name="Google Shape;267;p20"/>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3" name="Shape 23"/>
        <p:cNvGrpSpPr/>
        <p:nvPr/>
      </p:nvGrpSpPr>
      <p:grpSpPr>
        <a:xfrm>
          <a:off x="0" y="0"/>
          <a:ext cx="0" cy="0"/>
          <a:chOff x="0" y="0"/>
          <a:chExt cx="0" cy="0"/>
        </a:xfrm>
      </p:grpSpPr>
      <p:sp>
        <p:nvSpPr>
          <p:cNvPr id="24" name="Google Shape;24;p3"/>
          <p:cNvSpPr/>
          <p:nvPr/>
        </p:nvSpPr>
        <p:spPr>
          <a:xfrm rot="5400000">
            <a:off x="-1621348" y="1559295"/>
            <a:ext cx="11489737" cy="8371146"/>
          </a:xfrm>
          <a:custGeom>
            <a:rect b="b" l="l" r="r" t="t"/>
            <a:pathLst>
              <a:path extrusionOk="0" h="45011" w="31789">
                <a:moveTo>
                  <a:pt x="14894" y="8041"/>
                </a:moveTo>
                <a:cubicBezTo>
                  <a:pt x="15260" y="8041"/>
                  <a:pt x="15519" y="8300"/>
                  <a:pt x="15519" y="8675"/>
                </a:cubicBezTo>
                <a:cubicBezTo>
                  <a:pt x="15519" y="9006"/>
                  <a:pt x="15260" y="9310"/>
                  <a:pt x="14894" y="9310"/>
                </a:cubicBezTo>
                <a:cubicBezTo>
                  <a:pt x="14554" y="9310"/>
                  <a:pt x="14295" y="9006"/>
                  <a:pt x="14295" y="8675"/>
                </a:cubicBezTo>
                <a:cubicBezTo>
                  <a:pt x="14295" y="8300"/>
                  <a:pt x="14554" y="8041"/>
                  <a:pt x="14894" y="8041"/>
                </a:cubicBezTo>
                <a:close/>
                <a:moveTo>
                  <a:pt x="15032" y="9718"/>
                </a:moveTo>
                <a:cubicBezTo>
                  <a:pt x="15110" y="9718"/>
                  <a:pt x="15187" y="9730"/>
                  <a:pt x="15260" y="9756"/>
                </a:cubicBezTo>
                <a:cubicBezTo>
                  <a:pt x="15930" y="10015"/>
                  <a:pt x="16082" y="11132"/>
                  <a:pt x="15671" y="12320"/>
                </a:cubicBezTo>
                <a:cubicBezTo>
                  <a:pt x="15278" y="13374"/>
                  <a:pt x="14566" y="14075"/>
                  <a:pt x="13944" y="14075"/>
                </a:cubicBezTo>
                <a:cubicBezTo>
                  <a:pt x="13860" y="14075"/>
                  <a:pt x="13777" y="14062"/>
                  <a:pt x="13697" y="14036"/>
                </a:cubicBezTo>
                <a:cubicBezTo>
                  <a:pt x="13062" y="13812"/>
                  <a:pt x="12919" y="12660"/>
                  <a:pt x="13330" y="11463"/>
                </a:cubicBezTo>
                <a:cubicBezTo>
                  <a:pt x="13725" y="10444"/>
                  <a:pt x="14435" y="9718"/>
                  <a:pt x="15032" y="9718"/>
                </a:cubicBezTo>
                <a:close/>
                <a:moveTo>
                  <a:pt x="25652" y="19352"/>
                </a:moveTo>
                <a:cubicBezTo>
                  <a:pt x="25751" y="19352"/>
                  <a:pt x="25839" y="19378"/>
                  <a:pt x="25910" y="19432"/>
                </a:cubicBezTo>
                <a:cubicBezTo>
                  <a:pt x="26205" y="19655"/>
                  <a:pt x="26133" y="20325"/>
                  <a:pt x="25722" y="20888"/>
                </a:cubicBezTo>
                <a:cubicBezTo>
                  <a:pt x="25411" y="21308"/>
                  <a:pt x="24997" y="21558"/>
                  <a:pt x="24683" y="21558"/>
                </a:cubicBezTo>
                <a:cubicBezTo>
                  <a:pt x="24582" y="21558"/>
                  <a:pt x="24492" y="21532"/>
                  <a:pt x="24418" y="21478"/>
                </a:cubicBezTo>
                <a:cubicBezTo>
                  <a:pt x="24087" y="21254"/>
                  <a:pt x="24194" y="20620"/>
                  <a:pt x="24605" y="20066"/>
                </a:cubicBezTo>
                <a:cubicBezTo>
                  <a:pt x="24918" y="19611"/>
                  <a:pt x="25338" y="19352"/>
                  <a:pt x="25652" y="19352"/>
                </a:cubicBezTo>
                <a:close/>
                <a:moveTo>
                  <a:pt x="24123" y="22184"/>
                </a:moveTo>
                <a:cubicBezTo>
                  <a:pt x="24418" y="22184"/>
                  <a:pt x="24641" y="22407"/>
                  <a:pt x="24641" y="22675"/>
                </a:cubicBezTo>
                <a:cubicBezTo>
                  <a:pt x="24641" y="22970"/>
                  <a:pt x="24418" y="23193"/>
                  <a:pt x="24123" y="23193"/>
                </a:cubicBezTo>
                <a:cubicBezTo>
                  <a:pt x="23864" y="23193"/>
                  <a:pt x="23640" y="22970"/>
                  <a:pt x="23640" y="22675"/>
                </a:cubicBezTo>
                <a:cubicBezTo>
                  <a:pt x="23640" y="22407"/>
                  <a:pt x="23864" y="22184"/>
                  <a:pt x="24123" y="22184"/>
                </a:cubicBezTo>
                <a:close/>
                <a:moveTo>
                  <a:pt x="5529" y="22612"/>
                </a:moveTo>
                <a:cubicBezTo>
                  <a:pt x="6237" y="22612"/>
                  <a:pt x="6796" y="22852"/>
                  <a:pt x="6960" y="23300"/>
                </a:cubicBezTo>
                <a:cubicBezTo>
                  <a:pt x="7219" y="23970"/>
                  <a:pt x="6362" y="24909"/>
                  <a:pt x="5102" y="25391"/>
                </a:cubicBezTo>
                <a:cubicBezTo>
                  <a:pt x="4640" y="25554"/>
                  <a:pt x="4178" y="25632"/>
                  <a:pt x="3766" y="25632"/>
                </a:cubicBezTo>
                <a:cubicBezTo>
                  <a:pt x="3048" y="25632"/>
                  <a:pt x="2483" y="25393"/>
                  <a:pt x="2341" y="24944"/>
                </a:cubicBezTo>
                <a:cubicBezTo>
                  <a:pt x="2082" y="24274"/>
                  <a:pt x="2904" y="23300"/>
                  <a:pt x="4209" y="22854"/>
                </a:cubicBezTo>
                <a:cubicBezTo>
                  <a:pt x="4668" y="22691"/>
                  <a:pt x="5123" y="22612"/>
                  <a:pt x="5529" y="22612"/>
                </a:cubicBezTo>
                <a:close/>
                <a:moveTo>
                  <a:pt x="25910" y="0"/>
                </a:moveTo>
                <a:cubicBezTo>
                  <a:pt x="24945" y="1305"/>
                  <a:pt x="23864" y="2457"/>
                  <a:pt x="22488" y="3199"/>
                </a:cubicBezTo>
                <a:cubicBezTo>
                  <a:pt x="20031" y="4583"/>
                  <a:pt x="16824" y="4655"/>
                  <a:pt x="14814" y="6629"/>
                </a:cubicBezTo>
                <a:cubicBezTo>
                  <a:pt x="13062" y="8336"/>
                  <a:pt x="12732" y="10980"/>
                  <a:pt x="12437" y="13401"/>
                </a:cubicBezTo>
                <a:cubicBezTo>
                  <a:pt x="12133" y="15823"/>
                  <a:pt x="11615" y="18467"/>
                  <a:pt x="9712" y="19950"/>
                </a:cubicBezTo>
                <a:cubicBezTo>
                  <a:pt x="7747" y="21514"/>
                  <a:pt x="4879" y="21371"/>
                  <a:pt x="2681" y="22595"/>
                </a:cubicBezTo>
                <a:cubicBezTo>
                  <a:pt x="1528" y="23265"/>
                  <a:pt x="635" y="24274"/>
                  <a:pt x="1" y="25427"/>
                </a:cubicBezTo>
                <a:lnTo>
                  <a:pt x="1" y="45010"/>
                </a:lnTo>
                <a:lnTo>
                  <a:pt x="31788" y="45010"/>
                </a:lnTo>
                <a:lnTo>
                  <a:pt x="31788" y="34137"/>
                </a:lnTo>
                <a:cubicBezTo>
                  <a:pt x="31494" y="33726"/>
                  <a:pt x="31234" y="33280"/>
                  <a:pt x="30931" y="32869"/>
                </a:cubicBezTo>
                <a:cubicBezTo>
                  <a:pt x="30369" y="32128"/>
                  <a:pt x="29596" y="31452"/>
                  <a:pt x="28689" y="31452"/>
                </a:cubicBezTo>
                <a:cubicBezTo>
                  <a:pt x="28645" y="31452"/>
                  <a:pt x="28600" y="31454"/>
                  <a:pt x="28554" y="31457"/>
                </a:cubicBezTo>
                <a:cubicBezTo>
                  <a:pt x="28229" y="31481"/>
                  <a:pt x="27899" y="31591"/>
                  <a:pt x="27595" y="31591"/>
                </a:cubicBezTo>
                <a:cubicBezTo>
                  <a:pt x="27449" y="31591"/>
                  <a:pt x="27309" y="31566"/>
                  <a:pt x="27178" y="31493"/>
                </a:cubicBezTo>
                <a:cubicBezTo>
                  <a:pt x="26955" y="31386"/>
                  <a:pt x="26803" y="31118"/>
                  <a:pt x="26687" y="30894"/>
                </a:cubicBezTo>
                <a:cubicBezTo>
                  <a:pt x="26205" y="29778"/>
                  <a:pt x="26169" y="28518"/>
                  <a:pt x="26616" y="27401"/>
                </a:cubicBezTo>
                <a:cubicBezTo>
                  <a:pt x="26839" y="26803"/>
                  <a:pt x="27178" y="26204"/>
                  <a:pt x="27062" y="25614"/>
                </a:cubicBezTo>
                <a:cubicBezTo>
                  <a:pt x="26875" y="24533"/>
                  <a:pt x="25427" y="24051"/>
                  <a:pt x="25311" y="23006"/>
                </a:cubicBezTo>
                <a:cubicBezTo>
                  <a:pt x="25240" y="22335"/>
                  <a:pt x="25722" y="21782"/>
                  <a:pt x="26062" y="21254"/>
                </a:cubicBezTo>
                <a:cubicBezTo>
                  <a:pt x="26910" y="19950"/>
                  <a:pt x="27178" y="18163"/>
                  <a:pt x="26205" y="16975"/>
                </a:cubicBezTo>
                <a:cubicBezTo>
                  <a:pt x="25838" y="16528"/>
                  <a:pt x="25311" y="16198"/>
                  <a:pt x="24864" y="15823"/>
                </a:cubicBezTo>
                <a:cubicBezTo>
                  <a:pt x="23676" y="14813"/>
                  <a:pt x="22935" y="13250"/>
                  <a:pt x="22935" y="11731"/>
                </a:cubicBezTo>
                <a:cubicBezTo>
                  <a:pt x="22890" y="10167"/>
                  <a:pt x="23605" y="8604"/>
                  <a:pt x="24793" y="7594"/>
                </a:cubicBezTo>
                <a:cubicBezTo>
                  <a:pt x="26240" y="6326"/>
                  <a:pt x="28367" y="5807"/>
                  <a:pt x="29296" y="4137"/>
                </a:cubicBezTo>
                <a:cubicBezTo>
                  <a:pt x="29635" y="3502"/>
                  <a:pt x="29778" y="2797"/>
                  <a:pt x="29966" y="2127"/>
                </a:cubicBezTo>
                <a:cubicBezTo>
                  <a:pt x="30189" y="1376"/>
                  <a:pt x="30484" y="670"/>
                  <a:pt x="308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txBox="1"/>
          <p:nvPr>
            <p:ph type="title"/>
          </p:nvPr>
        </p:nvSpPr>
        <p:spPr>
          <a:xfrm>
            <a:off x="623622" y="5824747"/>
            <a:ext cx="5555700" cy="21900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6" name="Google Shape;26;p3"/>
          <p:cNvSpPr txBox="1"/>
          <p:nvPr>
            <p:ph idx="1" type="subTitle"/>
          </p:nvPr>
        </p:nvSpPr>
        <p:spPr>
          <a:xfrm>
            <a:off x="623622" y="8268938"/>
            <a:ext cx="3813300" cy="10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 name="Google Shape;27;p3"/>
          <p:cNvSpPr txBox="1"/>
          <p:nvPr>
            <p:ph hasCustomPrompt="1" idx="2" type="title"/>
          </p:nvPr>
        </p:nvSpPr>
        <p:spPr>
          <a:xfrm>
            <a:off x="5477214" y="1122142"/>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grpSp>
        <p:nvGrpSpPr>
          <p:cNvPr id="28" name="Google Shape;28;p3"/>
          <p:cNvGrpSpPr/>
          <p:nvPr/>
        </p:nvGrpSpPr>
        <p:grpSpPr>
          <a:xfrm>
            <a:off x="623454" y="927033"/>
            <a:ext cx="3813354" cy="3682399"/>
            <a:chOff x="3982947" y="764924"/>
            <a:chExt cx="4402902" cy="1772088"/>
          </a:xfrm>
        </p:grpSpPr>
        <p:sp>
          <p:nvSpPr>
            <p:cNvPr id="29" name="Google Shape;29;p3"/>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1">
  <p:cSld name="CAPTION_ONLY_2_1_1_1">
    <p:spTree>
      <p:nvGrpSpPr>
        <p:cNvPr id="268" name="Shape 268"/>
        <p:cNvGrpSpPr/>
        <p:nvPr/>
      </p:nvGrpSpPr>
      <p:grpSpPr>
        <a:xfrm>
          <a:off x="0" y="0"/>
          <a:ext cx="0" cy="0"/>
          <a:chOff x="0" y="0"/>
          <a:chExt cx="0" cy="0"/>
        </a:xfrm>
      </p:grpSpPr>
      <p:grpSp>
        <p:nvGrpSpPr>
          <p:cNvPr id="269" name="Google Shape;269;p21"/>
          <p:cNvGrpSpPr/>
          <p:nvPr/>
        </p:nvGrpSpPr>
        <p:grpSpPr>
          <a:xfrm>
            <a:off x="623454" y="927033"/>
            <a:ext cx="3813354" cy="3682399"/>
            <a:chOff x="3982947" y="764924"/>
            <a:chExt cx="4402902" cy="1772088"/>
          </a:xfrm>
        </p:grpSpPr>
        <p:sp>
          <p:nvSpPr>
            <p:cNvPr id="270" name="Google Shape;270;p2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 name="Google Shape;277;p21"/>
          <p:cNvGrpSpPr/>
          <p:nvPr/>
        </p:nvGrpSpPr>
        <p:grpSpPr>
          <a:xfrm>
            <a:off x="-6141" y="4614236"/>
            <a:ext cx="7925737" cy="6073914"/>
            <a:chOff x="-7091" y="2220518"/>
            <a:chExt cx="9151065" cy="2922962"/>
          </a:xfrm>
        </p:grpSpPr>
        <p:sp>
          <p:nvSpPr>
            <p:cNvPr id="278" name="Google Shape;278;p21"/>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9" name="Google Shape;279;p21"/>
            <p:cNvGrpSpPr/>
            <p:nvPr/>
          </p:nvGrpSpPr>
          <p:grpSpPr>
            <a:xfrm>
              <a:off x="720053" y="4703864"/>
              <a:ext cx="545456" cy="283819"/>
              <a:chOff x="510100" y="3797400"/>
              <a:chExt cx="734225" cy="821950"/>
            </a:xfrm>
          </p:grpSpPr>
          <p:sp>
            <p:nvSpPr>
              <p:cNvPr id="280" name="Google Shape;280;p21"/>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1"/>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5">
  <p:cSld name="CAPTION_ONLY_2_1_1_1_1">
    <p:spTree>
      <p:nvGrpSpPr>
        <p:cNvPr id="282" name="Shape 282"/>
        <p:cNvGrpSpPr/>
        <p:nvPr/>
      </p:nvGrpSpPr>
      <p:grpSpPr>
        <a:xfrm>
          <a:off x="0" y="0"/>
          <a:ext cx="0" cy="0"/>
          <a:chOff x="0" y="0"/>
          <a:chExt cx="0" cy="0"/>
        </a:xfrm>
      </p:grpSpPr>
      <p:grpSp>
        <p:nvGrpSpPr>
          <p:cNvPr id="283" name="Google Shape;283;p22"/>
          <p:cNvGrpSpPr/>
          <p:nvPr/>
        </p:nvGrpSpPr>
        <p:grpSpPr>
          <a:xfrm>
            <a:off x="-49086" y="2380747"/>
            <a:ext cx="7972642" cy="8473154"/>
            <a:chOff x="-56675" y="1145692"/>
            <a:chExt cx="9205221" cy="4077553"/>
          </a:xfrm>
        </p:grpSpPr>
        <p:sp>
          <p:nvSpPr>
            <p:cNvPr id="284" name="Google Shape;284;p22"/>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5" name="Google Shape;285;p22"/>
            <p:cNvGrpSpPr/>
            <p:nvPr/>
          </p:nvGrpSpPr>
          <p:grpSpPr>
            <a:xfrm rot="10637337">
              <a:off x="449973" y="3757208"/>
              <a:ext cx="1594500" cy="934544"/>
              <a:chOff x="6829525" y="3715075"/>
              <a:chExt cx="1594469" cy="934526"/>
            </a:xfrm>
          </p:grpSpPr>
          <p:sp>
            <p:nvSpPr>
              <p:cNvPr id="286" name="Google Shape;286;p22"/>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2"/>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8" name="Google Shape;288;p22"/>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9" name="Google Shape;289;p22"/>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90" name="Google Shape;290;p22"/>
          <p:cNvGrpSpPr/>
          <p:nvPr/>
        </p:nvGrpSpPr>
        <p:grpSpPr>
          <a:xfrm>
            <a:off x="623454" y="927033"/>
            <a:ext cx="3813354" cy="3682399"/>
            <a:chOff x="3982947" y="764924"/>
            <a:chExt cx="4402902" cy="1772088"/>
          </a:xfrm>
        </p:grpSpPr>
        <p:sp>
          <p:nvSpPr>
            <p:cNvPr id="291" name="Google Shape;291;p22"/>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2"/>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2"/>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2"/>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2"/>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2"/>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 name="Google Shape;298;p22"/>
          <p:cNvGrpSpPr/>
          <p:nvPr/>
        </p:nvGrpSpPr>
        <p:grpSpPr>
          <a:xfrm>
            <a:off x="623454" y="927033"/>
            <a:ext cx="3813354" cy="3682399"/>
            <a:chOff x="3982947" y="764924"/>
            <a:chExt cx="4402902" cy="1772088"/>
          </a:xfrm>
        </p:grpSpPr>
        <p:sp>
          <p:nvSpPr>
            <p:cNvPr id="299" name="Google Shape;299;p22"/>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2"/>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2"/>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2"/>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2"/>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2"/>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ext">
  <p:cSld name="ONE_COLUMN_TEXT_1">
    <p:spTree>
      <p:nvGrpSpPr>
        <p:cNvPr id="306" name="Shape 306"/>
        <p:cNvGrpSpPr/>
        <p:nvPr/>
      </p:nvGrpSpPr>
      <p:grpSpPr>
        <a:xfrm>
          <a:off x="0" y="0"/>
          <a:ext cx="0" cy="0"/>
          <a:chOff x="0" y="0"/>
          <a:chExt cx="0" cy="0"/>
        </a:xfrm>
      </p:grpSpPr>
      <p:sp>
        <p:nvSpPr>
          <p:cNvPr id="307" name="Google Shape;307;p23"/>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8" name="Google Shape;308;p23"/>
          <p:cNvPicPr preferRelativeResize="0"/>
          <p:nvPr/>
        </p:nvPicPr>
        <p:blipFill rotWithShape="1">
          <a:blip r:embed="rId2">
            <a:alphaModFix/>
          </a:blip>
          <a:srcRect b="0" l="0" r="0" t="9"/>
          <a:stretch/>
        </p:blipFill>
        <p:spPr>
          <a:xfrm>
            <a:off x="645363" y="6976670"/>
            <a:ext cx="4653482" cy="3492824"/>
          </a:xfrm>
          <a:prstGeom prst="rect">
            <a:avLst/>
          </a:prstGeom>
          <a:noFill/>
          <a:ln>
            <a:noFill/>
          </a:ln>
        </p:spPr>
      </p:pic>
      <p:sp>
        <p:nvSpPr>
          <p:cNvPr id="309" name="Google Shape;309;p23"/>
          <p:cNvSpPr/>
          <p:nvPr/>
        </p:nvSpPr>
        <p:spPr>
          <a:xfrm>
            <a:off x="-171300" y="1299950"/>
            <a:ext cx="8262600" cy="1749300"/>
          </a:xfrm>
          <a:prstGeom prst="roundRect">
            <a:avLst>
              <a:gd fmla="val 16667"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3"/>
          <p:cNvSpPr/>
          <p:nvPr/>
        </p:nvSpPr>
        <p:spPr>
          <a:xfrm rot="10800000">
            <a:off x="1124844" y="130196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p:nvPr/>
        </p:nvSpPr>
        <p:spPr>
          <a:xfrm rot="10800000">
            <a:off x="4647338" y="129921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txBox="1"/>
          <p:nvPr/>
        </p:nvSpPr>
        <p:spPr>
          <a:xfrm>
            <a:off x="1153025"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Khalid Alkhani </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p:txBody>
      </p:sp>
      <p:sp>
        <p:nvSpPr>
          <p:cNvPr id="313" name="Google Shape;313;p23"/>
          <p:cNvSpPr txBox="1"/>
          <p:nvPr/>
        </p:nvSpPr>
        <p:spPr>
          <a:xfrm>
            <a:off x="4661450"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Lama Alzamil</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t/>
            </a:r>
            <a:endParaRPr sz="2400">
              <a:solidFill>
                <a:srgbClr val="741B47"/>
              </a:solidFill>
              <a:latin typeface="Patrick Hand SC"/>
              <a:ea typeface="Patrick Hand SC"/>
              <a:cs typeface="Patrick Hand SC"/>
              <a:sym typeface="Patrick Hand SC"/>
            </a:endParaRPr>
          </a:p>
        </p:txBody>
      </p:sp>
      <p:sp>
        <p:nvSpPr>
          <p:cNvPr id="314" name="Google Shape;314;p23"/>
          <p:cNvSpPr txBox="1"/>
          <p:nvPr/>
        </p:nvSpPr>
        <p:spPr>
          <a:xfrm>
            <a:off x="2257200" y="64500"/>
            <a:ext cx="3405600" cy="122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7100">
                <a:solidFill>
                  <a:srgbClr val="741B47"/>
                </a:solidFill>
                <a:latin typeface="Pompiere"/>
                <a:ea typeface="Pompiere"/>
                <a:cs typeface="Pompiere"/>
                <a:sym typeface="Pompiere"/>
              </a:rPr>
              <a:t>Thank You!</a:t>
            </a:r>
            <a:endParaRPr sz="7100">
              <a:solidFill>
                <a:srgbClr val="741B47"/>
              </a:solidFill>
              <a:latin typeface="Pompiere"/>
              <a:ea typeface="Pompiere"/>
              <a:cs typeface="Pompiere"/>
              <a:sym typeface="Pompiere"/>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six columns">
  <p:cSld name="ONE_COLUMN_TEXT_1_1">
    <p:spTree>
      <p:nvGrpSpPr>
        <p:cNvPr id="315" name="Shape 315"/>
        <p:cNvGrpSpPr/>
        <p:nvPr/>
      </p:nvGrpSpPr>
      <p:grpSpPr>
        <a:xfrm>
          <a:off x="0" y="0"/>
          <a:ext cx="0" cy="0"/>
          <a:chOff x="0" y="0"/>
          <a:chExt cx="0" cy="0"/>
        </a:xfrm>
      </p:grpSpPr>
      <p:sp>
        <p:nvSpPr>
          <p:cNvPr id="316" name="Google Shape;316;p24"/>
          <p:cNvSpPr/>
          <p:nvPr/>
        </p:nvSpPr>
        <p:spPr>
          <a:xfrm rot="10800000">
            <a:off x="-6539" y="7721650"/>
            <a:ext cx="4378648" cy="2966854"/>
          </a:xfrm>
          <a:custGeom>
            <a:rect b="b" l="l" r="r" t="t"/>
            <a:pathLst>
              <a:path extrusionOk="0" h="10339" w="3661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4"/>
          <p:cNvSpPr txBox="1"/>
          <p:nvPr>
            <p:ph idx="1" type="subTitle"/>
          </p:nvPr>
        </p:nvSpPr>
        <p:spPr>
          <a:xfrm>
            <a:off x="623665"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18" name="Google Shape;318;p24"/>
          <p:cNvSpPr txBox="1"/>
          <p:nvPr>
            <p:ph idx="2" type="subTitle"/>
          </p:nvPr>
        </p:nvSpPr>
        <p:spPr>
          <a:xfrm>
            <a:off x="3027131"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19" name="Google Shape;319;p24"/>
          <p:cNvSpPr txBox="1"/>
          <p:nvPr>
            <p:ph idx="3" type="subTitle"/>
          </p:nvPr>
        </p:nvSpPr>
        <p:spPr>
          <a:xfrm>
            <a:off x="5439024"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0" name="Google Shape;320;p24"/>
          <p:cNvSpPr txBox="1"/>
          <p:nvPr>
            <p:ph idx="4" type="subTitle"/>
          </p:nvPr>
        </p:nvSpPr>
        <p:spPr>
          <a:xfrm>
            <a:off x="129310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1" name="Google Shape;321;p24"/>
          <p:cNvSpPr txBox="1"/>
          <p:nvPr>
            <p:ph idx="5" type="subTitle"/>
          </p:nvPr>
        </p:nvSpPr>
        <p:spPr>
          <a:xfrm>
            <a:off x="369661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2" name="Google Shape;322;p24"/>
          <p:cNvSpPr txBox="1"/>
          <p:nvPr>
            <p:ph idx="6" type="subTitle"/>
          </p:nvPr>
        </p:nvSpPr>
        <p:spPr>
          <a:xfrm>
            <a:off x="6108508"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3" name="Google Shape;323;p24"/>
          <p:cNvSpPr txBox="1"/>
          <p:nvPr>
            <p:ph idx="7" type="subTitle"/>
          </p:nvPr>
        </p:nvSpPr>
        <p:spPr>
          <a:xfrm>
            <a:off x="623665"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4" name="Google Shape;324;p24"/>
          <p:cNvSpPr txBox="1"/>
          <p:nvPr>
            <p:ph idx="8" type="subTitle"/>
          </p:nvPr>
        </p:nvSpPr>
        <p:spPr>
          <a:xfrm>
            <a:off x="3027131"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5" name="Google Shape;325;p24"/>
          <p:cNvSpPr txBox="1"/>
          <p:nvPr>
            <p:ph idx="9" type="subTitle"/>
          </p:nvPr>
        </p:nvSpPr>
        <p:spPr>
          <a:xfrm>
            <a:off x="5439024"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6" name="Google Shape;326;p24"/>
          <p:cNvSpPr txBox="1"/>
          <p:nvPr>
            <p:ph idx="13" type="subTitle"/>
          </p:nvPr>
        </p:nvSpPr>
        <p:spPr>
          <a:xfrm>
            <a:off x="129310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7" name="Google Shape;327;p24"/>
          <p:cNvSpPr txBox="1"/>
          <p:nvPr>
            <p:ph idx="14" type="subTitle"/>
          </p:nvPr>
        </p:nvSpPr>
        <p:spPr>
          <a:xfrm>
            <a:off x="369661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8" name="Google Shape;328;p24"/>
          <p:cNvSpPr txBox="1"/>
          <p:nvPr>
            <p:ph idx="15" type="subTitle"/>
          </p:nvPr>
        </p:nvSpPr>
        <p:spPr>
          <a:xfrm>
            <a:off x="6108508"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9" name="Google Shape;329;p24"/>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330" name="Google Shape;330;p24"/>
          <p:cNvGrpSpPr/>
          <p:nvPr/>
        </p:nvGrpSpPr>
        <p:grpSpPr>
          <a:xfrm>
            <a:off x="623454" y="927033"/>
            <a:ext cx="3813354" cy="3682399"/>
            <a:chOff x="3982947" y="764924"/>
            <a:chExt cx="4402902" cy="1772088"/>
          </a:xfrm>
        </p:grpSpPr>
        <p:sp>
          <p:nvSpPr>
            <p:cNvPr id="331" name="Google Shape;331;p24"/>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4"/>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4"/>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4"/>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4"/>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4"/>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4"/>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four columns">
  <p:cSld name="ONE_COLUMN_TEXT_1_1_1">
    <p:spTree>
      <p:nvGrpSpPr>
        <p:cNvPr id="338" name="Shape 338"/>
        <p:cNvGrpSpPr/>
        <p:nvPr/>
      </p:nvGrpSpPr>
      <p:grpSpPr>
        <a:xfrm>
          <a:off x="0" y="0"/>
          <a:ext cx="0" cy="0"/>
          <a:chOff x="0" y="0"/>
          <a:chExt cx="0" cy="0"/>
        </a:xfrm>
      </p:grpSpPr>
      <p:sp>
        <p:nvSpPr>
          <p:cNvPr id="339" name="Google Shape;339;p25"/>
          <p:cNvSpPr txBox="1"/>
          <p:nvPr>
            <p:ph idx="1" type="subTitle"/>
          </p:nvPr>
        </p:nvSpPr>
        <p:spPr>
          <a:xfrm>
            <a:off x="1433054" y="824285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0" name="Google Shape;340;p25"/>
          <p:cNvSpPr txBox="1"/>
          <p:nvPr>
            <p:ph idx="2" type="subTitle"/>
          </p:nvPr>
        </p:nvSpPr>
        <p:spPr>
          <a:xfrm>
            <a:off x="4950736" y="8242868"/>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1" name="Google Shape;341;p25"/>
          <p:cNvSpPr txBox="1"/>
          <p:nvPr>
            <p:ph idx="3" type="subTitle"/>
          </p:nvPr>
        </p:nvSpPr>
        <p:spPr>
          <a:xfrm>
            <a:off x="1433054" y="7539421"/>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2" name="Google Shape;342;p25"/>
          <p:cNvSpPr txBox="1"/>
          <p:nvPr>
            <p:ph idx="4" type="subTitle"/>
          </p:nvPr>
        </p:nvSpPr>
        <p:spPr>
          <a:xfrm>
            <a:off x="4950737" y="7539438"/>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3" name="Google Shape;343;p25"/>
          <p:cNvSpPr txBox="1"/>
          <p:nvPr>
            <p:ph idx="5" type="subTitle"/>
          </p:nvPr>
        </p:nvSpPr>
        <p:spPr>
          <a:xfrm>
            <a:off x="1433054" y="469584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4" name="Google Shape;344;p25"/>
          <p:cNvSpPr txBox="1"/>
          <p:nvPr>
            <p:ph idx="6" type="subTitle"/>
          </p:nvPr>
        </p:nvSpPr>
        <p:spPr>
          <a:xfrm>
            <a:off x="4950736" y="4695847"/>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5" name="Google Shape;345;p25"/>
          <p:cNvSpPr txBox="1"/>
          <p:nvPr>
            <p:ph idx="7" type="subTitle"/>
          </p:nvPr>
        </p:nvSpPr>
        <p:spPr>
          <a:xfrm>
            <a:off x="1433054"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6" name="Google Shape;346;p25"/>
          <p:cNvSpPr txBox="1"/>
          <p:nvPr>
            <p:ph idx="8" type="subTitle"/>
          </p:nvPr>
        </p:nvSpPr>
        <p:spPr>
          <a:xfrm>
            <a:off x="4950737"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7" name="Google Shape;347;p2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348" name="Google Shape;348;p25"/>
          <p:cNvGrpSpPr/>
          <p:nvPr/>
        </p:nvGrpSpPr>
        <p:grpSpPr>
          <a:xfrm>
            <a:off x="623454" y="927033"/>
            <a:ext cx="3813354" cy="3682399"/>
            <a:chOff x="3982947" y="764924"/>
            <a:chExt cx="4402902" cy="1772088"/>
          </a:xfrm>
        </p:grpSpPr>
        <p:sp>
          <p:nvSpPr>
            <p:cNvPr id="349" name="Google Shape;349;p2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umbers and text">
  <p:cSld name="ONE_COLUMN_TEXT_1_1_1_1">
    <p:spTree>
      <p:nvGrpSpPr>
        <p:cNvPr id="356" name="Shape 356"/>
        <p:cNvGrpSpPr/>
        <p:nvPr/>
      </p:nvGrpSpPr>
      <p:grpSpPr>
        <a:xfrm>
          <a:off x="0" y="0"/>
          <a:ext cx="0" cy="0"/>
          <a:chOff x="0" y="0"/>
          <a:chExt cx="0" cy="0"/>
        </a:xfrm>
      </p:grpSpPr>
      <p:sp>
        <p:nvSpPr>
          <p:cNvPr id="357" name="Google Shape;357;p26"/>
          <p:cNvSpPr txBox="1"/>
          <p:nvPr>
            <p:ph idx="1" type="subTitle"/>
          </p:nvPr>
        </p:nvSpPr>
        <p:spPr>
          <a:xfrm>
            <a:off x="1502734" y="4819910"/>
            <a:ext cx="49146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8" name="Google Shape;358;p26"/>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59" name="Google Shape;359;p26"/>
          <p:cNvSpPr txBox="1"/>
          <p:nvPr>
            <p:ph idx="2" type="subTitle"/>
          </p:nvPr>
        </p:nvSpPr>
        <p:spPr>
          <a:xfrm>
            <a:off x="702094"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0" name="Google Shape;360;p26"/>
          <p:cNvSpPr txBox="1"/>
          <p:nvPr>
            <p:ph idx="3" type="subTitle"/>
          </p:nvPr>
        </p:nvSpPr>
        <p:spPr>
          <a:xfrm>
            <a:off x="4399751"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361" name="Google Shape;361;p26"/>
          <p:cNvGrpSpPr/>
          <p:nvPr/>
        </p:nvGrpSpPr>
        <p:grpSpPr>
          <a:xfrm>
            <a:off x="623454" y="927033"/>
            <a:ext cx="3813354" cy="3682399"/>
            <a:chOff x="3982947" y="764924"/>
            <a:chExt cx="4402902" cy="1772088"/>
          </a:xfrm>
        </p:grpSpPr>
        <p:sp>
          <p:nvSpPr>
            <p:cNvPr id="362" name="Google Shape;362;p2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9" name="Google Shape;369;p26"/>
          <p:cNvSpPr txBox="1"/>
          <p:nvPr>
            <p:ph hasCustomPrompt="1" idx="4" type="title"/>
          </p:nvPr>
        </p:nvSpPr>
        <p:spPr>
          <a:xfrm>
            <a:off x="2109272" y="2811395"/>
            <a:ext cx="3701400" cy="1781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Font typeface="DM Sans"/>
              <a:buNone/>
              <a:defRPr sz="6000">
                <a:latin typeface="DM Sans"/>
                <a:ea typeface="DM Sans"/>
                <a:cs typeface="DM Sans"/>
                <a:sym typeface="DM Sans"/>
              </a:defRPr>
            </a:lvl2pPr>
            <a:lvl3pPr lvl="2" rtl="0" algn="ctr">
              <a:spcBef>
                <a:spcPts val="0"/>
              </a:spcBef>
              <a:spcAft>
                <a:spcPts val="0"/>
              </a:spcAft>
              <a:buSzPts val="6000"/>
              <a:buFont typeface="DM Sans"/>
              <a:buNone/>
              <a:defRPr sz="6000">
                <a:latin typeface="DM Sans"/>
                <a:ea typeface="DM Sans"/>
                <a:cs typeface="DM Sans"/>
                <a:sym typeface="DM Sans"/>
              </a:defRPr>
            </a:lvl3pPr>
            <a:lvl4pPr lvl="3" rtl="0" algn="ctr">
              <a:spcBef>
                <a:spcPts val="0"/>
              </a:spcBef>
              <a:spcAft>
                <a:spcPts val="0"/>
              </a:spcAft>
              <a:buSzPts val="6000"/>
              <a:buFont typeface="DM Sans"/>
              <a:buNone/>
              <a:defRPr sz="6000">
                <a:latin typeface="DM Sans"/>
                <a:ea typeface="DM Sans"/>
                <a:cs typeface="DM Sans"/>
                <a:sym typeface="DM Sans"/>
              </a:defRPr>
            </a:lvl4pPr>
            <a:lvl5pPr lvl="4" rtl="0" algn="ctr">
              <a:spcBef>
                <a:spcPts val="0"/>
              </a:spcBef>
              <a:spcAft>
                <a:spcPts val="0"/>
              </a:spcAft>
              <a:buSzPts val="6000"/>
              <a:buFont typeface="DM Sans"/>
              <a:buNone/>
              <a:defRPr sz="6000">
                <a:latin typeface="DM Sans"/>
                <a:ea typeface="DM Sans"/>
                <a:cs typeface="DM Sans"/>
                <a:sym typeface="DM Sans"/>
              </a:defRPr>
            </a:lvl5pPr>
            <a:lvl6pPr lvl="5" rtl="0" algn="ctr">
              <a:spcBef>
                <a:spcPts val="0"/>
              </a:spcBef>
              <a:spcAft>
                <a:spcPts val="0"/>
              </a:spcAft>
              <a:buSzPts val="6000"/>
              <a:buFont typeface="DM Sans"/>
              <a:buNone/>
              <a:defRPr sz="6000">
                <a:latin typeface="DM Sans"/>
                <a:ea typeface="DM Sans"/>
                <a:cs typeface="DM Sans"/>
                <a:sym typeface="DM Sans"/>
              </a:defRPr>
            </a:lvl6pPr>
            <a:lvl7pPr lvl="6" rtl="0" algn="ctr">
              <a:spcBef>
                <a:spcPts val="0"/>
              </a:spcBef>
              <a:spcAft>
                <a:spcPts val="0"/>
              </a:spcAft>
              <a:buSzPts val="6000"/>
              <a:buFont typeface="DM Sans"/>
              <a:buNone/>
              <a:defRPr sz="6000">
                <a:latin typeface="DM Sans"/>
                <a:ea typeface="DM Sans"/>
                <a:cs typeface="DM Sans"/>
                <a:sym typeface="DM Sans"/>
              </a:defRPr>
            </a:lvl7pPr>
            <a:lvl8pPr lvl="7" rtl="0" algn="ctr">
              <a:spcBef>
                <a:spcPts val="0"/>
              </a:spcBef>
              <a:spcAft>
                <a:spcPts val="0"/>
              </a:spcAft>
              <a:buSzPts val="6000"/>
              <a:buFont typeface="DM Sans"/>
              <a:buNone/>
              <a:defRPr sz="6000">
                <a:latin typeface="DM Sans"/>
                <a:ea typeface="DM Sans"/>
                <a:cs typeface="DM Sans"/>
                <a:sym typeface="DM Sans"/>
              </a:defRPr>
            </a:lvl8pPr>
            <a:lvl9pPr lvl="8" rtl="0" algn="ctr">
              <a:spcBef>
                <a:spcPts val="0"/>
              </a:spcBef>
              <a:spcAft>
                <a:spcPts val="0"/>
              </a:spcAft>
              <a:buSzPts val="6000"/>
              <a:buFont typeface="DM Sans"/>
              <a:buNone/>
              <a:defRPr sz="6000">
                <a:latin typeface="DM Sans"/>
                <a:ea typeface="DM Sans"/>
                <a:cs typeface="DM Sans"/>
                <a:sym typeface="DM Sans"/>
              </a:defRPr>
            </a:lvl9pPr>
          </a:lstStyle>
          <a:p>
            <a:r>
              <a:t>xx%</a:t>
            </a:r>
          </a:p>
        </p:txBody>
      </p:sp>
      <p:sp>
        <p:nvSpPr>
          <p:cNvPr id="370" name="Google Shape;370;p26"/>
          <p:cNvSpPr txBox="1"/>
          <p:nvPr>
            <p:ph hasCustomPrompt="1" idx="5" type="title"/>
          </p:nvPr>
        </p:nvSpPr>
        <p:spPr>
          <a:xfrm>
            <a:off x="4596204"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
        <p:nvSpPr>
          <p:cNvPr id="371" name="Google Shape;371;p26"/>
          <p:cNvSpPr txBox="1"/>
          <p:nvPr>
            <p:ph hasCustomPrompt="1" idx="6" type="title"/>
          </p:nvPr>
        </p:nvSpPr>
        <p:spPr>
          <a:xfrm>
            <a:off x="898535"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s">
  <p:cSld name="ONE_COLUMN_TEXT_1_1_1_1_1">
    <p:bg>
      <p:bgPr>
        <a:solidFill>
          <a:srgbClr val="F6F1F3"/>
        </a:solidFill>
      </p:bgPr>
    </p:bg>
    <p:spTree>
      <p:nvGrpSpPr>
        <p:cNvPr id="372" name="Shape 372"/>
        <p:cNvGrpSpPr/>
        <p:nvPr/>
      </p:nvGrpSpPr>
      <p:grpSpPr>
        <a:xfrm>
          <a:off x="0" y="0"/>
          <a:ext cx="0" cy="0"/>
          <a:chOff x="0" y="0"/>
          <a:chExt cx="0" cy="0"/>
        </a:xfrm>
      </p:grpSpPr>
      <p:grpSp>
        <p:nvGrpSpPr>
          <p:cNvPr id="373" name="Google Shape;373;p27"/>
          <p:cNvGrpSpPr/>
          <p:nvPr/>
        </p:nvGrpSpPr>
        <p:grpSpPr>
          <a:xfrm>
            <a:off x="-233132" y="7046837"/>
            <a:ext cx="3546713" cy="3641803"/>
            <a:chOff x="-199351" y="2855375"/>
            <a:chExt cx="5366490" cy="2296943"/>
          </a:xfrm>
        </p:grpSpPr>
        <p:sp>
          <p:nvSpPr>
            <p:cNvPr id="374" name="Google Shape;374;p27"/>
            <p:cNvSpPr/>
            <p:nvPr/>
          </p:nvSpPr>
          <p:spPr>
            <a:xfrm flipH="1">
              <a:off x="-199351"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7"/>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6" name="Google Shape;376;p27"/>
          <p:cNvSpPr txBox="1"/>
          <p:nvPr/>
        </p:nvSpPr>
        <p:spPr>
          <a:xfrm flipH="1">
            <a:off x="3453381" y="10001775"/>
            <a:ext cx="2142900" cy="726300"/>
          </a:xfrm>
          <a:prstGeom prst="rect">
            <a:avLst/>
          </a:prstGeom>
          <a:noFill/>
          <a:ln>
            <a:noFill/>
          </a:ln>
        </p:spPr>
        <p:txBody>
          <a:bodyPr anchorCtr="0" anchor="ctr" bIns="103300" lIns="103300" spcFirstLastPara="1" rIns="103300" wrap="square" tIns="103300">
            <a:noAutofit/>
          </a:bodyPr>
          <a:lstStyle/>
          <a:p>
            <a:pPr indent="0" lvl="0" marL="0" rtl="0" algn="l">
              <a:spcBef>
                <a:spcPts val="0"/>
              </a:spcBef>
              <a:spcAft>
                <a:spcPts val="0"/>
              </a:spcAft>
              <a:buNone/>
            </a:pPr>
            <a:r>
              <a:rPr b="1" lang="en-GB" sz="1000">
                <a:latin typeface="Lora"/>
                <a:ea typeface="Lora"/>
                <a:cs typeface="Lora"/>
                <a:sym typeface="Lora"/>
              </a:rPr>
              <a:t>Black: Original content</a:t>
            </a:r>
            <a:r>
              <a:rPr b="1" lang="en-GB" sz="1000">
                <a:solidFill>
                  <a:srgbClr val="38761D"/>
                </a:solidFill>
                <a:latin typeface="Lora"/>
                <a:ea typeface="Lora"/>
                <a:cs typeface="Lora"/>
                <a:sym typeface="Lora"/>
              </a:rPr>
              <a:t>     </a:t>
            </a:r>
            <a:r>
              <a:rPr b="1" lang="en-GB" sz="1000">
                <a:solidFill>
                  <a:srgbClr val="8E7CC3"/>
                </a:solidFill>
                <a:latin typeface="Lora"/>
                <a:ea typeface="Lora"/>
                <a:cs typeface="Lora"/>
                <a:sym typeface="Lora"/>
              </a:rPr>
              <a:t>   </a:t>
            </a:r>
            <a:endParaRPr b="1" sz="1000">
              <a:latin typeface="Lora"/>
              <a:ea typeface="Lora"/>
              <a:cs typeface="Lora"/>
              <a:sym typeface="Lora"/>
            </a:endParaRPr>
          </a:p>
          <a:p>
            <a:pPr indent="0" lvl="0" marL="0" rtl="0" algn="l">
              <a:spcBef>
                <a:spcPts val="0"/>
              </a:spcBef>
              <a:spcAft>
                <a:spcPts val="0"/>
              </a:spcAft>
              <a:buNone/>
            </a:pPr>
            <a:r>
              <a:rPr b="1" lang="en-GB" sz="1000">
                <a:solidFill>
                  <a:srgbClr val="FF0000"/>
                </a:solidFill>
                <a:latin typeface="Lora"/>
                <a:ea typeface="Lora"/>
                <a:cs typeface="Lora"/>
                <a:sym typeface="Lora"/>
              </a:rPr>
              <a:t>Red: Important</a:t>
            </a:r>
            <a:r>
              <a:rPr b="1" lang="en-GB" sz="1000">
                <a:solidFill>
                  <a:srgbClr val="B45F06"/>
                </a:solidFill>
                <a:latin typeface="Lora"/>
                <a:ea typeface="Lora"/>
                <a:cs typeface="Lora"/>
                <a:sym typeface="Lora"/>
              </a:rPr>
              <a:t>   </a:t>
            </a:r>
            <a:r>
              <a:rPr b="1" lang="en-GB" sz="1000">
                <a:solidFill>
                  <a:srgbClr val="8E7CC3"/>
                </a:solidFill>
                <a:latin typeface="Lora"/>
                <a:ea typeface="Lora"/>
                <a:cs typeface="Lora"/>
                <a:sym typeface="Lora"/>
              </a:rPr>
              <a:t>                      </a:t>
            </a:r>
            <a:endParaRPr b="1" sz="1000">
              <a:solidFill>
                <a:srgbClr val="666666"/>
              </a:solidFill>
              <a:latin typeface="Lora"/>
              <a:ea typeface="Lora"/>
              <a:cs typeface="Lora"/>
              <a:sym typeface="Lora"/>
            </a:endParaRPr>
          </a:p>
          <a:p>
            <a:pPr indent="0" lvl="0" marL="0" rtl="0" algn="l">
              <a:spcBef>
                <a:spcPts val="0"/>
              </a:spcBef>
              <a:spcAft>
                <a:spcPts val="0"/>
              </a:spcAft>
              <a:buClr>
                <a:srgbClr val="000000"/>
              </a:buClr>
              <a:buSzPts val="1200"/>
              <a:buFont typeface="Arial"/>
              <a:buNone/>
            </a:pPr>
            <a:r>
              <a:rPr b="1" lang="en-GB" sz="1000">
                <a:solidFill>
                  <a:srgbClr val="4A86E8"/>
                </a:solidFill>
                <a:latin typeface="Lora"/>
                <a:ea typeface="Lora"/>
                <a:cs typeface="Lora"/>
                <a:sym typeface="Lora"/>
              </a:rPr>
              <a:t>Blue: Males slides</a:t>
            </a:r>
            <a:endParaRPr b="1" sz="1000">
              <a:solidFill>
                <a:srgbClr val="4A86E8"/>
              </a:solidFill>
              <a:latin typeface="Lora"/>
              <a:ea typeface="Lora"/>
              <a:cs typeface="Lora"/>
              <a:sym typeface="Lora"/>
            </a:endParaRPr>
          </a:p>
        </p:txBody>
      </p:sp>
      <p:sp>
        <p:nvSpPr>
          <p:cNvPr id="377" name="Google Shape;377;p27"/>
          <p:cNvSpPr txBox="1"/>
          <p:nvPr/>
        </p:nvSpPr>
        <p:spPr>
          <a:xfrm>
            <a:off x="5062864" y="10017474"/>
            <a:ext cx="2556600" cy="694800"/>
          </a:xfrm>
          <a:prstGeom prst="rect">
            <a:avLst/>
          </a:prstGeom>
          <a:noFill/>
          <a:ln>
            <a:noFill/>
          </a:ln>
        </p:spPr>
        <p:txBody>
          <a:bodyPr anchorCtr="0" anchor="t" bIns="103300" lIns="103300" spcFirstLastPara="1" rIns="103300" wrap="square" tIns="103300">
            <a:noAutofit/>
          </a:bodyPr>
          <a:lstStyle/>
          <a:p>
            <a:pPr indent="0" lvl="0" marL="0" rtl="0" algn="l">
              <a:spcBef>
                <a:spcPts val="0"/>
              </a:spcBef>
              <a:spcAft>
                <a:spcPts val="0"/>
              </a:spcAft>
              <a:buClr>
                <a:srgbClr val="000000"/>
              </a:buClr>
              <a:buSzPts val="1100"/>
              <a:buFont typeface="Arial"/>
              <a:buNone/>
            </a:pPr>
            <a:r>
              <a:rPr b="1" lang="en-GB" sz="1000">
                <a:solidFill>
                  <a:srgbClr val="B45F06"/>
                </a:solidFill>
                <a:latin typeface="Lora"/>
                <a:ea typeface="Lora"/>
                <a:cs typeface="Lora"/>
                <a:sym typeface="Lora"/>
              </a:rPr>
              <a:t>Orange: Doctor notes</a:t>
            </a:r>
            <a:endParaRPr b="1" sz="1000">
              <a:solidFill>
                <a:srgbClr val="B45F06"/>
              </a:solidFill>
              <a:latin typeface="Lora"/>
              <a:ea typeface="Lora"/>
              <a:cs typeface="Lora"/>
              <a:sym typeface="Lora"/>
            </a:endParaRPr>
          </a:p>
          <a:p>
            <a:pPr indent="0" lvl="0" marL="0" rtl="0" algn="l">
              <a:spcBef>
                <a:spcPts val="0"/>
              </a:spcBef>
              <a:spcAft>
                <a:spcPts val="0"/>
              </a:spcAft>
              <a:buNone/>
            </a:pPr>
            <a:r>
              <a:rPr b="1" lang="en-GB" sz="1000">
                <a:solidFill>
                  <a:srgbClr val="999999"/>
                </a:solidFill>
                <a:latin typeface="Lora"/>
                <a:ea typeface="Lora"/>
                <a:cs typeface="Lora"/>
                <a:sym typeface="Lora"/>
              </a:rPr>
              <a:t>Grey: Extra/Robbins </a:t>
            </a:r>
            <a:endParaRPr b="1" sz="1000">
              <a:solidFill>
                <a:srgbClr val="38761D"/>
              </a:solidFill>
              <a:latin typeface="Lora"/>
              <a:ea typeface="Lora"/>
              <a:cs typeface="Lora"/>
              <a:sym typeface="Lora"/>
            </a:endParaRPr>
          </a:p>
          <a:p>
            <a:pPr indent="0" lvl="0" marL="0" rtl="0" algn="l">
              <a:spcBef>
                <a:spcPts val="0"/>
              </a:spcBef>
              <a:spcAft>
                <a:spcPts val="0"/>
              </a:spcAft>
              <a:buNone/>
            </a:pPr>
            <a:r>
              <a:rPr b="1" lang="en-GB" sz="1000">
                <a:solidFill>
                  <a:srgbClr val="38761D"/>
                </a:solidFill>
                <a:latin typeface="Lora"/>
                <a:ea typeface="Lora"/>
                <a:cs typeface="Lora"/>
                <a:sym typeface="Lora"/>
              </a:rPr>
              <a:t>Green: F</a:t>
            </a:r>
            <a:r>
              <a:rPr b="1" lang="en-GB" sz="1000">
                <a:solidFill>
                  <a:srgbClr val="38761D"/>
                </a:solidFill>
                <a:latin typeface="Lora"/>
                <a:ea typeface="Lora"/>
                <a:cs typeface="Lora"/>
                <a:sym typeface="Lora"/>
              </a:rPr>
              <a:t>emales slides  </a:t>
            </a:r>
            <a:r>
              <a:rPr b="1" lang="en-GB" sz="1000">
                <a:solidFill>
                  <a:srgbClr val="38761D"/>
                </a:solidFill>
                <a:latin typeface="CG Times"/>
                <a:ea typeface="CG Times"/>
                <a:cs typeface="CG Times"/>
                <a:sym typeface="CG Times"/>
              </a:rPr>
              <a:t>                        </a:t>
            </a:r>
            <a:endParaRPr b="1" sz="1000">
              <a:solidFill>
                <a:srgbClr val="38761D"/>
              </a:solidFill>
              <a:latin typeface="CG Times"/>
              <a:ea typeface="CG Times"/>
              <a:cs typeface="CG Times"/>
              <a:sym typeface="CG Times"/>
            </a:endParaRPr>
          </a:p>
        </p:txBody>
      </p:sp>
      <p:pic>
        <p:nvPicPr>
          <p:cNvPr id="378" name="Google Shape;378;p27"/>
          <p:cNvPicPr preferRelativeResize="0"/>
          <p:nvPr/>
        </p:nvPicPr>
        <p:blipFill>
          <a:blip r:embed="rId2">
            <a:alphaModFix/>
          </a:blip>
          <a:stretch>
            <a:fillRect/>
          </a:stretch>
        </p:blipFill>
        <p:spPr>
          <a:xfrm>
            <a:off x="28925" y="6589875"/>
            <a:ext cx="4555725" cy="4555725"/>
          </a:xfrm>
          <a:prstGeom prst="rect">
            <a:avLst/>
          </a:prstGeom>
          <a:noFill/>
          <a:ln>
            <a:noFill/>
          </a:ln>
        </p:spPr>
      </p:pic>
      <p:pic>
        <p:nvPicPr>
          <p:cNvPr id="379" name="Google Shape;379;p27"/>
          <p:cNvPicPr preferRelativeResize="0"/>
          <p:nvPr/>
        </p:nvPicPr>
        <p:blipFill>
          <a:blip r:embed="rId3">
            <a:alphaModFix/>
          </a:blip>
          <a:stretch>
            <a:fillRect/>
          </a:stretch>
        </p:blipFill>
        <p:spPr>
          <a:xfrm>
            <a:off x="0" y="340424"/>
            <a:ext cx="1604751" cy="616500"/>
          </a:xfrm>
          <a:prstGeom prst="rect">
            <a:avLst/>
          </a:prstGeom>
          <a:noFill/>
          <a:ln>
            <a:noFill/>
          </a:ln>
        </p:spPr>
      </p:pic>
      <p:pic>
        <p:nvPicPr>
          <p:cNvPr id="380" name="Google Shape;380;p27"/>
          <p:cNvPicPr preferRelativeResize="0"/>
          <p:nvPr/>
        </p:nvPicPr>
        <p:blipFill rotWithShape="1">
          <a:blip r:embed="rId4">
            <a:alphaModFix/>
          </a:blip>
          <a:srcRect b="0" l="19248" r="15190" t="0"/>
          <a:stretch/>
        </p:blipFill>
        <p:spPr>
          <a:xfrm>
            <a:off x="6771450" y="174975"/>
            <a:ext cx="970000" cy="10773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1">
    <p:spTree>
      <p:nvGrpSpPr>
        <p:cNvPr id="381" name="Shape 381"/>
        <p:cNvGrpSpPr/>
        <p:nvPr/>
      </p:nvGrpSpPr>
      <p:grpSpPr>
        <a:xfrm>
          <a:off x="0" y="0"/>
          <a:ext cx="0" cy="0"/>
          <a:chOff x="0" y="0"/>
          <a:chExt cx="0" cy="0"/>
        </a:xfrm>
      </p:grpSpPr>
      <p:sp>
        <p:nvSpPr>
          <p:cNvPr id="382" name="Google Shape;382;p28"/>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3" name="Google Shape;383;p28"/>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4" name="Google Shape;384;p28"/>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6" name="Shape 36"/>
        <p:cNvGrpSpPr/>
        <p:nvPr/>
      </p:nvGrpSpPr>
      <p:grpSpPr>
        <a:xfrm>
          <a:off x="0" y="0"/>
          <a:ext cx="0" cy="0"/>
          <a:chOff x="0" y="0"/>
          <a:chExt cx="0" cy="0"/>
        </a:xfrm>
      </p:grpSpPr>
      <p:grpSp>
        <p:nvGrpSpPr>
          <p:cNvPr id="37" name="Google Shape;37;p4"/>
          <p:cNvGrpSpPr/>
          <p:nvPr/>
        </p:nvGrpSpPr>
        <p:grpSpPr>
          <a:xfrm>
            <a:off x="-1134010" y="5933468"/>
            <a:ext cx="4647917" cy="4773048"/>
            <a:chOff x="-199351" y="2855375"/>
            <a:chExt cx="5366490" cy="2296943"/>
          </a:xfrm>
        </p:grpSpPr>
        <p:grpSp>
          <p:nvGrpSpPr>
            <p:cNvPr id="38" name="Google Shape;38;p4"/>
            <p:cNvGrpSpPr/>
            <p:nvPr/>
          </p:nvGrpSpPr>
          <p:grpSpPr>
            <a:xfrm flipH="1">
              <a:off x="-199351" y="2855375"/>
              <a:ext cx="5366490" cy="2296943"/>
              <a:chOff x="5005549" y="2855375"/>
              <a:chExt cx="5366490" cy="2296943"/>
            </a:xfrm>
          </p:grpSpPr>
          <p:sp>
            <p:nvSpPr>
              <p:cNvPr id="39" name="Google Shape;39;p4"/>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92190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4"/>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 name="Google Shape;42;p4"/>
          <p:cNvSpPr txBox="1"/>
          <p:nvPr>
            <p:ph idx="1" type="subTitle"/>
          </p:nvPr>
        </p:nvSpPr>
        <p:spPr>
          <a:xfrm flipH="1">
            <a:off x="623768" y="4901681"/>
            <a:ext cx="2450700" cy="433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43" name="Google Shape;43;p4"/>
          <p:cNvSpPr txBox="1"/>
          <p:nvPr>
            <p:ph type="title"/>
          </p:nvPr>
        </p:nvSpPr>
        <p:spPr>
          <a:xfrm>
            <a:off x="623633" y="1122142"/>
            <a:ext cx="2890500" cy="3473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4800"/>
            </a:lvl1pPr>
            <a:lvl2pPr lvl="1" rtl="0">
              <a:spcBef>
                <a:spcPts val="0"/>
              </a:spcBef>
              <a:spcAft>
                <a:spcPts val="0"/>
              </a:spcAft>
              <a:buNone/>
              <a:defRPr sz="4800">
                <a:latin typeface="Roboto Slab"/>
                <a:ea typeface="Roboto Slab"/>
                <a:cs typeface="Roboto Slab"/>
                <a:sym typeface="Roboto Slab"/>
              </a:defRPr>
            </a:lvl2pPr>
            <a:lvl3pPr lvl="2" rtl="0">
              <a:spcBef>
                <a:spcPts val="0"/>
              </a:spcBef>
              <a:spcAft>
                <a:spcPts val="0"/>
              </a:spcAft>
              <a:buNone/>
              <a:defRPr sz="4800">
                <a:latin typeface="Roboto Slab"/>
                <a:ea typeface="Roboto Slab"/>
                <a:cs typeface="Roboto Slab"/>
                <a:sym typeface="Roboto Slab"/>
              </a:defRPr>
            </a:lvl3pPr>
            <a:lvl4pPr lvl="3" rtl="0">
              <a:spcBef>
                <a:spcPts val="0"/>
              </a:spcBef>
              <a:spcAft>
                <a:spcPts val="0"/>
              </a:spcAft>
              <a:buNone/>
              <a:defRPr sz="4800">
                <a:latin typeface="Roboto Slab"/>
                <a:ea typeface="Roboto Slab"/>
                <a:cs typeface="Roboto Slab"/>
                <a:sym typeface="Roboto Slab"/>
              </a:defRPr>
            </a:lvl4pPr>
            <a:lvl5pPr lvl="4" rtl="0">
              <a:spcBef>
                <a:spcPts val="0"/>
              </a:spcBef>
              <a:spcAft>
                <a:spcPts val="0"/>
              </a:spcAft>
              <a:buNone/>
              <a:defRPr sz="4800">
                <a:latin typeface="Roboto Slab"/>
                <a:ea typeface="Roboto Slab"/>
                <a:cs typeface="Roboto Slab"/>
                <a:sym typeface="Roboto Slab"/>
              </a:defRPr>
            </a:lvl5pPr>
            <a:lvl6pPr lvl="5" rtl="0">
              <a:spcBef>
                <a:spcPts val="0"/>
              </a:spcBef>
              <a:spcAft>
                <a:spcPts val="0"/>
              </a:spcAft>
              <a:buNone/>
              <a:defRPr sz="4800">
                <a:latin typeface="Roboto Slab"/>
                <a:ea typeface="Roboto Slab"/>
                <a:cs typeface="Roboto Slab"/>
                <a:sym typeface="Roboto Slab"/>
              </a:defRPr>
            </a:lvl6pPr>
            <a:lvl7pPr lvl="6" rtl="0">
              <a:spcBef>
                <a:spcPts val="0"/>
              </a:spcBef>
              <a:spcAft>
                <a:spcPts val="0"/>
              </a:spcAft>
              <a:buNone/>
              <a:defRPr sz="4800">
                <a:latin typeface="Roboto Slab"/>
                <a:ea typeface="Roboto Slab"/>
                <a:cs typeface="Roboto Slab"/>
                <a:sym typeface="Roboto Slab"/>
              </a:defRPr>
            </a:lvl7pPr>
            <a:lvl8pPr lvl="7" rtl="0">
              <a:spcBef>
                <a:spcPts val="0"/>
              </a:spcBef>
              <a:spcAft>
                <a:spcPts val="0"/>
              </a:spcAft>
              <a:buNone/>
              <a:defRPr sz="4800">
                <a:latin typeface="Roboto Slab"/>
                <a:ea typeface="Roboto Slab"/>
                <a:cs typeface="Roboto Slab"/>
                <a:sym typeface="Roboto Slab"/>
              </a:defRPr>
            </a:lvl8pPr>
            <a:lvl9pPr lvl="8" rtl="0">
              <a:spcBef>
                <a:spcPts val="0"/>
              </a:spcBef>
              <a:spcAft>
                <a:spcPts val="0"/>
              </a:spcAft>
              <a:buNone/>
              <a:defRPr sz="4800">
                <a:latin typeface="Roboto Slab"/>
                <a:ea typeface="Roboto Slab"/>
                <a:cs typeface="Roboto Slab"/>
                <a:sym typeface="Roboto Slab"/>
              </a:defRPr>
            </a:lvl9pPr>
          </a:lstStyle>
          <a:p/>
        </p:txBody>
      </p:sp>
      <p:grpSp>
        <p:nvGrpSpPr>
          <p:cNvPr id="44" name="Google Shape;44;p4"/>
          <p:cNvGrpSpPr/>
          <p:nvPr/>
        </p:nvGrpSpPr>
        <p:grpSpPr>
          <a:xfrm>
            <a:off x="623454" y="927033"/>
            <a:ext cx="3813354" cy="3682399"/>
            <a:chOff x="3982947" y="764924"/>
            <a:chExt cx="4402902" cy="1772088"/>
          </a:xfrm>
        </p:grpSpPr>
        <p:sp>
          <p:nvSpPr>
            <p:cNvPr id="45" name="Google Shape;45;p4"/>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52" name="Shape 52"/>
        <p:cNvGrpSpPr/>
        <p:nvPr/>
      </p:nvGrpSpPr>
      <p:grpSpPr>
        <a:xfrm>
          <a:off x="0" y="0"/>
          <a:ext cx="0" cy="0"/>
          <a:chOff x="0" y="0"/>
          <a:chExt cx="0" cy="0"/>
        </a:xfrm>
      </p:grpSpPr>
      <p:sp>
        <p:nvSpPr>
          <p:cNvPr id="53" name="Google Shape;53;p5"/>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5"/>
          <p:cNvSpPr txBox="1"/>
          <p:nvPr>
            <p:ph idx="1" type="subTitle"/>
          </p:nvPr>
        </p:nvSpPr>
        <p:spPr>
          <a:xfrm>
            <a:off x="4700551" y="4523567"/>
            <a:ext cx="2595900" cy="2255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55" name="Google Shape;55;p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3000"/>
            </a:lvl1pPr>
            <a:lvl2pPr lvl="1" rtl="0">
              <a:spcBef>
                <a:spcPts val="0"/>
              </a:spcBef>
              <a:spcAft>
                <a:spcPts val="0"/>
              </a:spcAft>
              <a:buSzPts val="2400"/>
              <a:buFont typeface="DM Sans"/>
              <a:buNone/>
              <a:defRPr sz="2400">
                <a:latin typeface="DM Sans"/>
                <a:ea typeface="DM Sans"/>
                <a:cs typeface="DM Sans"/>
                <a:sym typeface="DM Sans"/>
              </a:defRPr>
            </a:lvl2pPr>
            <a:lvl3pPr lvl="2" rtl="0">
              <a:spcBef>
                <a:spcPts val="0"/>
              </a:spcBef>
              <a:spcAft>
                <a:spcPts val="0"/>
              </a:spcAft>
              <a:buSzPts val="2400"/>
              <a:buFont typeface="DM Sans"/>
              <a:buNone/>
              <a:defRPr sz="2400">
                <a:latin typeface="DM Sans"/>
                <a:ea typeface="DM Sans"/>
                <a:cs typeface="DM Sans"/>
                <a:sym typeface="DM Sans"/>
              </a:defRPr>
            </a:lvl3pPr>
            <a:lvl4pPr lvl="3" rtl="0">
              <a:spcBef>
                <a:spcPts val="0"/>
              </a:spcBef>
              <a:spcAft>
                <a:spcPts val="0"/>
              </a:spcAft>
              <a:buSzPts val="2400"/>
              <a:buFont typeface="DM Sans"/>
              <a:buNone/>
              <a:defRPr sz="2400">
                <a:latin typeface="DM Sans"/>
                <a:ea typeface="DM Sans"/>
                <a:cs typeface="DM Sans"/>
                <a:sym typeface="DM Sans"/>
              </a:defRPr>
            </a:lvl4pPr>
            <a:lvl5pPr lvl="4" rtl="0">
              <a:spcBef>
                <a:spcPts val="0"/>
              </a:spcBef>
              <a:spcAft>
                <a:spcPts val="0"/>
              </a:spcAft>
              <a:buSzPts val="2400"/>
              <a:buFont typeface="DM Sans"/>
              <a:buNone/>
              <a:defRPr sz="2400">
                <a:latin typeface="DM Sans"/>
                <a:ea typeface="DM Sans"/>
                <a:cs typeface="DM Sans"/>
                <a:sym typeface="DM Sans"/>
              </a:defRPr>
            </a:lvl5pPr>
            <a:lvl6pPr lvl="5" rtl="0">
              <a:spcBef>
                <a:spcPts val="0"/>
              </a:spcBef>
              <a:spcAft>
                <a:spcPts val="0"/>
              </a:spcAft>
              <a:buSzPts val="2400"/>
              <a:buFont typeface="DM Sans"/>
              <a:buNone/>
              <a:defRPr sz="2400">
                <a:latin typeface="DM Sans"/>
                <a:ea typeface="DM Sans"/>
                <a:cs typeface="DM Sans"/>
                <a:sym typeface="DM Sans"/>
              </a:defRPr>
            </a:lvl6pPr>
            <a:lvl7pPr lvl="6" rtl="0">
              <a:spcBef>
                <a:spcPts val="0"/>
              </a:spcBef>
              <a:spcAft>
                <a:spcPts val="0"/>
              </a:spcAft>
              <a:buSzPts val="2400"/>
              <a:buFont typeface="DM Sans"/>
              <a:buNone/>
              <a:defRPr sz="2400">
                <a:latin typeface="DM Sans"/>
                <a:ea typeface="DM Sans"/>
                <a:cs typeface="DM Sans"/>
                <a:sym typeface="DM Sans"/>
              </a:defRPr>
            </a:lvl7pPr>
            <a:lvl8pPr lvl="7" rtl="0">
              <a:spcBef>
                <a:spcPts val="0"/>
              </a:spcBef>
              <a:spcAft>
                <a:spcPts val="0"/>
              </a:spcAft>
              <a:buSzPts val="2400"/>
              <a:buFont typeface="DM Sans"/>
              <a:buNone/>
              <a:defRPr sz="2400">
                <a:latin typeface="DM Sans"/>
                <a:ea typeface="DM Sans"/>
                <a:cs typeface="DM Sans"/>
                <a:sym typeface="DM Sans"/>
              </a:defRPr>
            </a:lvl8pPr>
            <a:lvl9pPr lvl="8" rtl="0">
              <a:spcBef>
                <a:spcPts val="0"/>
              </a:spcBef>
              <a:spcAft>
                <a:spcPts val="0"/>
              </a:spcAft>
              <a:buSzPts val="2400"/>
              <a:buFont typeface="DM Sans"/>
              <a:buNone/>
              <a:defRPr sz="2400">
                <a:latin typeface="DM Sans"/>
                <a:ea typeface="DM Sans"/>
                <a:cs typeface="DM Sans"/>
                <a:sym typeface="DM Sans"/>
              </a:defRPr>
            </a:lvl9pPr>
          </a:lstStyle>
          <a:p/>
        </p:txBody>
      </p:sp>
      <p:sp>
        <p:nvSpPr>
          <p:cNvPr id="56" name="Google Shape;56;p5"/>
          <p:cNvSpPr txBox="1"/>
          <p:nvPr>
            <p:ph idx="2" type="subTitle"/>
          </p:nvPr>
        </p:nvSpPr>
        <p:spPr>
          <a:xfrm>
            <a:off x="4700465" y="8059653"/>
            <a:ext cx="2595900" cy="2229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57" name="Google Shape;57;p5"/>
          <p:cNvSpPr txBox="1"/>
          <p:nvPr>
            <p:ph idx="3" type="subTitle"/>
          </p:nvPr>
        </p:nvSpPr>
        <p:spPr>
          <a:xfrm>
            <a:off x="4700551" y="3666858"/>
            <a:ext cx="2595900" cy="854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sp>
        <p:nvSpPr>
          <p:cNvPr id="58" name="Google Shape;58;p5"/>
          <p:cNvSpPr txBox="1"/>
          <p:nvPr>
            <p:ph idx="4" type="subTitle"/>
          </p:nvPr>
        </p:nvSpPr>
        <p:spPr>
          <a:xfrm>
            <a:off x="4700465" y="7214904"/>
            <a:ext cx="2595900" cy="844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grpSp>
        <p:nvGrpSpPr>
          <p:cNvPr id="59" name="Google Shape;59;p5"/>
          <p:cNvGrpSpPr/>
          <p:nvPr/>
        </p:nvGrpSpPr>
        <p:grpSpPr>
          <a:xfrm>
            <a:off x="600456" y="1267004"/>
            <a:ext cx="3674662" cy="3548429"/>
            <a:chOff x="3982947" y="764924"/>
            <a:chExt cx="4402902" cy="1772088"/>
          </a:xfrm>
        </p:grpSpPr>
        <p:sp>
          <p:nvSpPr>
            <p:cNvPr id="60" name="Google Shape;60;p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7" name="Shape 67"/>
        <p:cNvGrpSpPr/>
        <p:nvPr/>
      </p:nvGrpSpPr>
      <p:grpSpPr>
        <a:xfrm>
          <a:off x="0" y="0"/>
          <a:ext cx="0" cy="0"/>
          <a:chOff x="0" y="0"/>
          <a:chExt cx="0" cy="0"/>
        </a:xfrm>
      </p:grpSpPr>
      <p:sp>
        <p:nvSpPr>
          <p:cNvPr id="68" name="Google Shape;68;p6"/>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69" name="Google Shape;69;p6"/>
          <p:cNvGrpSpPr/>
          <p:nvPr/>
        </p:nvGrpSpPr>
        <p:grpSpPr>
          <a:xfrm>
            <a:off x="623454" y="927033"/>
            <a:ext cx="3813354" cy="3682399"/>
            <a:chOff x="3982947" y="764924"/>
            <a:chExt cx="4402902" cy="1772088"/>
          </a:xfrm>
        </p:grpSpPr>
        <p:sp>
          <p:nvSpPr>
            <p:cNvPr id="70" name="Google Shape;70;p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 name="Google Shape;77;p6"/>
          <p:cNvGrpSpPr/>
          <p:nvPr/>
        </p:nvGrpSpPr>
        <p:grpSpPr>
          <a:xfrm>
            <a:off x="623454" y="927033"/>
            <a:ext cx="3813354" cy="3682399"/>
            <a:chOff x="3982947" y="764924"/>
            <a:chExt cx="4402902" cy="1772088"/>
          </a:xfrm>
        </p:grpSpPr>
        <p:sp>
          <p:nvSpPr>
            <p:cNvPr id="78" name="Google Shape;78;p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5" name="Shape 85"/>
        <p:cNvGrpSpPr/>
        <p:nvPr/>
      </p:nvGrpSpPr>
      <p:grpSpPr>
        <a:xfrm>
          <a:off x="0" y="0"/>
          <a:ext cx="0" cy="0"/>
          <a:chOff x="0" y="0"/>
          <a:chExt cx="0" cy="0"/>
        </a:xfrm>
      </p:grpSpPr>
      <p:sp>
        <p:nvSpPr>
          <p:cNvPr id="86" name="Google Shape;86;p7"/>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7"/>
          <p:cNvSpPr txBox="1"/>
          <p:nvPr>
            <p:ph type="ctrTitle"/>
          </p:nvPr>
        </p:nvSpPr>
        <p:spPr>
          <a:xfrm>
            <a:off x="4734071" y="1683057"/>
            <a:ext cx="2562300" cy="26994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48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88" name="Google Shape;88;p7"/>
          <p:cNvSpPr txBox="1"/>
          <p:nvPr>
            <p:ph idx="1" type="subTitle"/>
          </p:nvPr>
        </p:nvSpPr>
        <p:spPr>
          <a:xfrm>
            <a:off x="3741472" y="5691077"/>
            <a:ext cx="3555000" cy="3583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400">
                <a:solidFill>
                  <a:srgbClr val="FFFFFF"/>
                </a:solidFill>
              </a:defRPr>
            </a:lvl1pPr>
            <a:lvl2pPr lvl="1" rtl="0" algn="r">
              <a:lnSpc>
                <a:spcPct val="100000"/>
              </a:lnSpc>
              <a:spcBef>
                <a:spcPts val="1600"/>
              </a:spcBef>
              <a:spcAft>
                <a:spcPts val="0"/>
              </a:spcAft>
              <a:buNone/>
              <a:defRPr sz="1400">
                <a:solidFill>
                  <a:srgbClr val="FFFFFF"/>
                </a:solidFill>
              </a:defRPr>
            </a:lvl2pPr>
            <a:lvl3pPr lvl="2" rtl="0" algn="r">
              <a:lnSpc>
                <a:spcPct val="100000"/>
              </a:lnSpc>
              <a:spcBef>
                <a:spcPts val="1600"/>
              </a:spcBef>
              <a:spcAft>
                <a:spcPts val="0"/>
              </a:spcAft>
              <a:buNone/>
              <a:defRPr sz="1400">
                <a:solidFill>
                  <a:srgbClr val="FFFFFF"/>
                </a:solidFill>
              </a:defRPr>
            </a:lvl3pPr>
            <a:lvl4pPr lvl="3" rtl="0" algn="r">
              <a:lnSpc>
                <a:spcPct val="100000"/>
              </a:lnSpc>
              <a:spcBef>
                <a:spcPts val="1600"/>
              </a:spcBef>
              <a:spcAft>
                <a:spcPts val="0"/>
              </a:spcAft>
              <a:buNone/>
              <a:defRPr sz="1400">
                <a:solidFill>
                  <a:srgbClr val="FFFFFF"/>
                </a:solidFill>
              </a:defRPr>
            </a:lvl4pPr>
            <a:lvl5pPr lvl="4" rtl="0" algn="r">
              <a:lnSpc>
                <a:spcPct val="100000"/>
              </a:lnSpc>
              <a:spcBef>
                <a:spcPts val="1600"/>
              </a:spcBef>
              <a:spcAft>
                <a:spcPts val="0"/>
              </a:spcAft>
              <a:buNone/>
              <a:defRPr sz="1400">
                <a:solidFill>
                  <a:srgbClr val="FFFFFF"/>
                </a:solidFill>
              </a:defRPr>
            </a:lvl5pPr>
            <a:lvl6pPr lvl="5" rtl="0" algn="r">
              <a:lnSpc>
                <a:spcPct val="100000"/>
              </a:lnSpc>
              <a:spcBef>
                <a:spcPts val="1600"/>
              </a:spcBef>
              <a:spcAft>
                <a:spcPts val="0"/>
              </a:spcAft>
              <a:buNone/>
              <a:defRPr sz="1400">
                <a:solidFill>
                  <a:srgbClr val="FFFFFF"/>
                </a:solidFill>
              </a:defRPr>
            </a:lvl6pPr>
            <a:lvl7pPr lvl="6" rtl="0" algn="r">
              <a:lnSpc>
                <a:spcPct val="100000"/>
              </a:lnSpc>
              <a:spcBef>
                <a:spcPts val="1600"/>
              </a:spcBef>
              <a:spcAft>
                <a:spcPts val="0"/>
              </a:spcAft>
              <a:buNone/>
              <a:defRPr sz="1400">
                <a:solidFill>
                  <a:srgbClr val="FFFFFF"/>
                </a:solidFill>
              </a:defRPr>
            </a:lvl7pPr>
            <a:lvl8pPr lvl="7" rtl="0" algn="r">
              <a:lnSpc>
                <a:spcPct val="100000"/>
              </a:lnSpc>
              <a:spcBef>
                <a:spcPts val="1600"/>
              </a:spcBef>
              <a:spcAft>
                <a:spcPts val="0"/>
              </a:spcAft>
              <a:buNone/>
              <a:defRPr sz="1400">
                <a:solidFill>
                  <a:srgbClr val="FFFFFF"/>
                </a:solidFill>
              </a:defRPr>
            </a:lvl8pPr>
            <a:lvl9pPr lvl="8" rtl="0" algn="r">
              <a:lnSpc>
                <a:spcPct val="100000"/>
              </a:lnSpc>
              <a:spcBef>
                <a:spcPts val="1600"/>
              </a:spcBef>
              <a:spcAft>
                <a:spcPts val="1600"/>
              </a:spcAft>
              <a:buNone/>
              <a:defRPr sz="1400">
                <a:solidFill>
                  <a:srgbClr val="FFFFFF"/>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89" name="Shape 89"/>
        <p:cNvGrpSpPr/>
        <p:nvPr/>
      </p:nvGrpSpPr>
      <p:grpSpPr>
        <a:xfrm>
          <a:off x="0" y="0"/>
          <a:ext cx="0" cy="0"/>
          <a:chOff x="0" y="0"/>
          <a:chExt cx="0" cy="0"/>
        </a:xfrm>
      </p:grpSpPr>
      <p:grpSp>
        <p:nvGrpSpPr>
          <p:cNvPr id="90" name="Google Shape;90;p8"/>
          <p:cNvGrpSpPr/>
          <p:nvPr/>
        </p:nvGrpSpPr>
        <p:grpSpPr>
          <a:xfrm>
            <a:off x="-16" y="8166"/>
            <a:ext cx="7933910" cy="10679941"/>
            <a:chOff x="-19" y="3930"/>
            <a:chExt cx="9160501" cy="5139529"/>
          </a:xfrm>
        </p:grpSpPr>
        <p:sp>
          <p:nvSpPr>
            <p:cNvPr id="91" name="Google Shape;91;p8"/>
            <p:cNvSpPr/>
            <p:nvPr/>
          </p:nvSpPr>
          <p:spPr>
            <a:xfrm flipH="1" rot="10800000">
              <a:off x="-19" y="3930"/>
              <a:ext cx="9160501" cy="5139529"/>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 name="Google Shape;92;p8"/>
            <p:cNvGrpSpPr/>
            <p:nvPr/>
          </p:nvGrpSpPr>
          <p:grpSpPr>
            <a:xfrm>
              <a:off x="510109" y="3797400"/>
              <a:ext cx="1076888" cy="821950"/>
              <a:chOff x="510100" y="3797400"/>
              <a:chExt cx="734225" cy="821950"/>
            </a:xfrm>
          </p:grpSpPr>
          <p:sp>
            <p:nvSpPr>
              <p:cNvPr id="93" name="Google Shape;93;p8"/>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8"/>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5" name="Google Shape;95;p8"/>
          <p:cNvSpPr txBox="1"/>
          <p:nvPr>
            <p:ph type="title"/>
          </p:nvPr>
        </p:nvSpPr>
        <p:spPr>
          <a:xfrm>
            <a:off x="1778600" y="2728675"/>
            <a:ext cx="4277700" cy="52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6000"/>
            </a:lvl1pPr>
            <a:lvl2pPr lvl="1" rtl="0">
              <a:spcBef>
                <a:spcPts val="0"/>
              </a:spcBef>
              <a:spcAft>
                <a:spcPts val="0"/>
              </a:spcAft>
              <a:buSzPts val="4800"/>
              <a:buFont typeface="DM Sans"/>
              <a:buNone/>
              <a:defRPr sz="4800">
                <a:latin typeface="DM Sans"/>
                <a:ea typeface="DM Sans"/>
                <a:cs typeface="DM Sans"/>
                <a:sym typeface="DM Sans"/>
              </a:defRPr>
            </a:lvl2pPr>
            <a:lvl3pPr lvl="2" rtl="0">
              <a:spcBef>
                <a:spcPts val="0"/>
              </a:spcBef>
              <a:spcAft>
                <a:spcPts val="0"/>
              </a:spcAft>
              <a:buSzPts val="4800"/>
              <a:buFont typeface="DM Sans"/>
              <a:buNone/>
              <a:defRPr sz="4800">
                <a:latin typeface="DM Sans"/>
                <a:ea typeface="DM Sans"/>
                <a:cs typeface="DM Sans"/>
                <a:sym typeface="DM Sans"/>
              </a:defRPr>
            </a:lvl3pPr>
            <a:lvl4pPr lvl="3" rtl="0">
              <a:spcBef>
                <a:spcPts val="0"/>
              </a:spcBef>
              <a:spcAft>
                <a:spcPts val="0"/>
              </a:spcAft>
              <a:buSzPts val="4800"/>
              <a:buFont typeface="DM Sans"/>
              <a:buNone/>
              <a:defRPr sz="4800">
                <a:latin typeface="DM Sans"/>
                <a:ea typeface="DM Sans"/>
                <a:cs typeface="DM Sans"/>
                <a:sym typeface="DM Sans"/>
              </a:defRPr>
            </a:lvl4pPr>
            <a:lvl5pPr lvl="4" rtl="0">
              <a:spcBef>
                <a:spcPts val="0"/>
              </a:spcBef>
              <a:spcAft>
                <a:spcPts val="0"/>
              </a:spcAft>
              <a:buSzPts val="4800"/>
              <a:buFont typeface="DM Sans"/>
              <a:buNone/>
              <a:defRPr sz="4800">
                <a:latin typeface="DM Sans"/>
                <a:ea typeface="DM Sans"/>
                <a:cs typeface="DM Sans"/>
                <a:sym typeface="DM Sans"/>
              </a:defRPr>
            </a:lvl5pPr>
            <a:lvl6pPr lvl="5" rtl="0">
              <a:spcBef>
                <a:spcPts val="0"/>
              </a:spcBef>
              <a:spcAft>
                <a:spcPts val="0"/>
              </a:spcAft>
              <a:buSzPts val="4800"/>
              <a:buFont typeface="DM Sans"/>
              <a:buNone/>
              <a:defRPr sz="4800">
                <a:latin typeface="DM Sans"/>
                <a:ea typeface="DM Sans"/>
                <a:cs typeface="DM Sans"/>
                <a:sym typeface="DM Sans"/>
              </a:defRPr>
            </a:lvl6pPr>
            <a:lvl7pPr lvl="6" rtl="0">
              <a:spcBef>
                <a:spcPts val="0"/>
              </a:spcBef>
              <a:spcAft>
                <a:spcPts val="0"/>
              </a:spcAft>
              <a:buSzPts val="4800"/>
              <a:buFont typeface="DM Sans"/>
              <a:buNone/>
              <a:defRPr sz="4800">
                <a:latin typeface="DM Sans"/>
                <a:ea typeface="DM Sans"/>
                <a:cs typeface="DM Sans"/>
                <a:sym typeface="DM Sans"/>
              </a:defRPr>
            </a:lvl7pPr>
            <a:lvl8pPr lvl="7" rtl="0">
              <a:spcBef>
                <a:spcPts val="0"/>
              </a:spcBef>
              <a:spcAft>
                <a:spcPts val="0"/>
              </a:spcAft>
              <a:buSzPts val="4800"/>
              <a:buFont typeface="DM Sans"/>
              <a:buNone/>
              <a:defRPr sz="4800">
                <a:latin typeface="DM Sans"/>
                <a:ea typeface="DM Sans"/>
                <a:cs typeface="DM Sans"/>
                <a:sym typeface="DM Sans"/>
              </a:defRPr>
            </a:lvl8pPr>
            <a:lvl9pPr lvl="8" rtl="0">
              <a:spcBef>
                <a:spcPts val="0"/>
              </a:spcBef>
              <a:spcAft>
                <a:spcPts val="0"/>
              </a:spcAft>
              <a:buSzPts val="4800"/>
              <a:buFont typeface="DM Sans"/>
              <a:buNone/>
              <a:defRPr sz="4800">
                <a:latin typeface="DM Sans"/>
                <a:ea typeface="DM Sans"/>
                <a:cs typeface="DM Sans"/>
                <a:sym typeface="DM San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6" name="Shape 96"/>
        <p:cNvGrpSpPr/>
        <p:nvPr/>
      </p:nvGrpSpPr>
      <p:grpSpPr>
        <a:xfrm>
          <a:off x="0" y="0"/>
          <a:ext cx="0" cy="0"/>
          <a:chOff x="0" y="0"/>
          <a:chExt cx="0" cy="0"/>
        </a:xfrm>
      </p:grpSpPr>
      <p:sp>
        <p:nvSpPr>
          <p:cNvPr id="97" name="Google Shape;97;p9"/>
          <p:cNvSpPr txBox="1"/>
          <p:nvPr>
            <p:ph type="title"/>
          </p:nvPr>
        </p:nvSpPr>
        <p:spPr>
          <a:xfrm>
            <a:off x="3188896" y="5344191"/>
            <a:ext cx="4107300" cy="21900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200"/>
              <a:buNone/>
              <a:defRPr sz="6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8" name="Google Shape;98;p9"/>
          <p:cNvSpPr txBox="1"/>
          <p:nvPr>
            <p:ph idx="1" type="subTitle"/>
          </p:nvPr>
        </p:nvSpPr>
        <p:spPr>
          <a:xfrm>
            <a:off x="3189078" y="7534238"/>
            <a:ext cx="4107300" cy="1465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9" name="Google Shape;99;p9"/>
          <p:cNvSpPr txBox="1"/>
          <p:nvPr>
            <p:ph hasCustomPrompt="1" idx="2" type="title"/>
          </p:nvPr>
        </p:nvSpPr>
        <p:spPr>
          <a:xfrm>
            <a:off x="1442083" y="1577908"/>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00" name="Shape 100"/>
        <p:cNvGrpSpPr/>
        <p:nvPr/>
      </p:nvGrpSpPr>
      <p:grpSpPr>
        <a:xfrm>
          <a:off x="0" y="0"/>
          <a:ext cx="0" cy="0"/>
          <a:chOff x="0" y="0"/>
          <a:chExt cx="0" cy="0"/>
        </a:xfrm>
      </p:grpSpPr>
      <p:sp>
        <p:nvSpPr>
          <p:cNvPr id="101" name="Google Shape;101;p1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102" name="Google Shape;102;p10"/>
          <p:cNvGrpSpPr/>
          <p:nvPr/>
        </p:nvGrpSpPr>
        <p:grpSpPr>
          <a:xfrm>
            <a:off x="623454" y="927033"/>
            <a:ext cx="3813354" cy="3682399"/>
            <a:chOff x="3982947" y="764924"/>
            <a:chExt cx="4402902" cy="1772088"/>
          </a:xfrm>
        </p:grpSpPr>
        <p:sp>
          <p:nvSpPr>
            <p:cNvPr id="103" name="Google Shape;103;p1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 name="Google Shape;110;p10"/>
          <p:cNvGrpSpPr/>
          <p:nvPr/>
        </p:nvGrpSpPr>
        <p:grpSpPr>
          <a:xfrm>
            <a:off x="623454" y="927033"/>
            <a:ext cx="3813354" cy="3682399"/>
            <a:chOff x="3982947" y="764924"/>
            <a:chExt cx="4402902" cy="1772088"/>
          </a:xfrm>
        </p:grpSpPr>
        <p:sp>
          <p:nvSpPr>
            <p:cNvPr id="111" name="Google Shape;111;p1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10"/>
          <p:cNvGrpSpPr/>
          <p:nvPr/>
        </p:nvGrpSpPr>
        <p:grpSpPr>
          <a:xfrm>
            <a:off x="2820077" y="4014148"/>
            <a:ext cx="6620102" cy="6796425"/>
            <a:chOff x="5005549" y="2855375"/>
            <a:chExt cx="5366490" cy="2296943"/>
          </a:xfrm>
        </p:grpSpPr>
        <p:sp>
          <p:nvSpPr>
            <p:cNvPr id="119" name="Google Shape;119;p10"/>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0"/>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2.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EEE7EA"/>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9976" y="924780"/>
            <a:ext cx="7380000" cy="1190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C1130"/>
              </a:buClr>
              <a:buSzPts val="2800"/>
              <a:buFont typeface="DM Sans"/>
              <a:buNone/>
              <a:defRPr b="1" sz="2800">
                <a:solidFill>
                  <a:srgbClr val="4C1130"/>
                </a:solidFill>
                <a:latin typeface="DM Sans"/>
                <a:ea typeface="DM Sans"/>
                <a:cs typeface="DM Sans"/>
                <a:sym typeface="DM Sans"/>
              </a:defRPr>
            </a:lvl1pPr>
            <a:lvl2pPr lvl="1" rtl="0">
              <a:spcBef>
                <a:spcPts val="0"/>
              </a:spcBef>
              <a:spcAft>
                <a:spcPts val="0"/>
              </a:spcAft>
              <a:buClr>
                <a:srgbClr val="4C1130"/>
              </a:buClr>
              <a:buSzPts val="2800"/>
              <a:buNone/>
              <a:defRPr b="1" sz="2800">
                <a:solidFill>
                  <a:srgbClr val="4C1130"/>
                </a:solidFill>
              </a:defRPr>
            </a:lvl2pPr>
            <a:lvl3pPr lvl="2" rtl="0">
              <a:spcBef>
                <a:spcPts val="0"/>
              </a:spcBef>
              <a:spcAft>
                <a:spcPts val="0"/>
              </a:spcAft>
              <a:buClr>
                <a:srgbClr val="4C1130"/>
              </a:buClr>
              <a:buSzPts val="2800"/>
              <a:buNone/>
              <a:defRPr b="1" sz="2800">
                <a:solidFill>
                  <a:srgbClr val="4C1130"/>
                </a:solidFill>
              </a:defRPr>
            </a:lvl3pPr>
            <a:lvl4pPr lvl="3" rtl="0">
              <a:spcBef>
                <a:spcPts val="0"/>
              </a:spcBef>
              <a:spcAft>
                <a:spcPts val="0"/>
              </a:spcAft>
              <a:buClr>
                <a:srgbClr val="4C1130"/>
              </a:buClr>
              <a:buSzPts val="2800"/>
              <a:buNone/>
              <a:defRPr b="1" sz="2800">
                <a:solidFill>
                  <a:srgbClr val="4C1130"/>
                </a:solidFill>
              </a:defRPr>
            </a:lvl4pPr>
            <a:lvl5pPr lvl="4" rtl="0">
              <a:spcBef>
                <a:spcPts val="0"/>
              </a:spcBef>
              <a:spcAft>
                <a:spcPts val="0"/>
              </a:spcAft>
              <a:buClr>
                <a:srgbClr val="4C1130"/>
              </a:buClr>
              <a:buSzPts val="2800"/>
              <a:buNone/>
              <a:defRPr b="1" sz="2800">
                <a:solidFill>
                  <a:srgbClr val="4C1130"/>
                </a:solidFill>
              </a:defRPr>
            </a:lvl5pPr>
            <a:lvl6pPr lvl="5" rtl="0">
              <a:spcBef>
                <a:spcPts val="0"/>
              </a:spcBef>
              <a:spcAft>
                <a:spcPts val="0"/>
              </a:spcAft>
              <a:buClr>
                <a:srgbClr val="4C1130"/>
              </a:buClr>
              <a:buSzPts val="2800"/>
              <a:buNone/>
              <a:defRPr b="1" sz="2800">
                <a:solidFill>
                  <a:srgbClr val="4C1130"/>
                </a:solidFill>
              </a:defRPr>
            </a:lvl6pPr>
            <a:lvl7pPr lvl="6" rtl="0">
              <a:spcBef>
                <a:spcPts val="0"/>
              </a:spcBef>
              <a:spcAft>
                <a:spcPts val="0"/>
              </a:spcAft>
              <a:buClr>
                <a:srgbClr val="4C1130"/>
              </a:buClr>
              <a:buSzPts val="2800"/>
              <a:buNone/>
              <a:defRPr b="1" sz="2800">
                <a:solidFill>
                  <a:srgbClr val="4C1130"/>
                </a:solidFill>
              </a:defRPr>
            </a:lvl7pPr>
            <a:lvl8pPr lvl="7" rtl="0">
              <a:spcBef>
                <a:spcPts val="0"/>
              </a:spcBef>
              <a:spcAft>
                <a:spcPts val="0"/>
              </a:spcAft>
              <a:buClr>
                <a:srgbClr val="4C1130"/>
              </a:buClr>
              <a:buSzPts val="2800"/>
              <a:buNone/>
              <a:defRPr b="1" sz="2800">
                <a:solidFill>
                  <a:srgbClr val="4C1130"/>
                </a:solidFill>
              </a:defRPr>
            </a:lvl8pPr>
            <a:lvl9pPr lvl="8" rtl="0">
              <a:spcBef>
                <a:spcPts val="0"/>
              </a:spcBef>
              <a:spcAft>
                <a:spcPts val="0"/>
              </a:spcAft>
              <a:buClr>
                <a:srgbClr val="4C1130"/>
              </a:buClr>
              <a:buSzPts val="2800"/>
              <a:buNone/>
              <a:defRPr b="1" sz="2800">
                <a:solidFill>
                  <a:srgbClr val="4C1130"/>
                </a:solidFill>
              </a:defRPr>
            </a:lvl9pPr>
          </a:lstStyle>
          <a:p/>
        </p:txBody>
      </p:sp>
      <p:sp>
        <p:nvSpPr>
          <p:cNvPr id="7" name="Google Shape;7;p1"/>
          <p:cNvSpPr txBox="1"/>
          <p:nvPr>
            <p:ph idx="1" type="body"/>
          </p:nvPr>
        </p:nvSpPr>
        <p:spPr>
          <a:xfrm>
            <a:off x="269976" y="2394889"/>
            <a:ext cx="7380000" cy="70995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4C1130"/>
              </a:buClr>
              <a:buSzPts val="1800"/>
              <a:buFont typeface="Catamaran Light"/>
              <a:buChar char="●"/>
              <a:defRPr sz="1800">
                <a:solidFill>
                  <a:srgbClr val="4C1130"/>
                </a:solidFill>
                <a:latin typeface="Catamaran Light"/>
                <a:ea typeface="Catamaran Light"/>
                <a:cs typeface="Catamaran Light"/>
                <a:sym typeface="Catamaran Light"/>
              </a:defRPr>
            </a:lvl1pPr>
            <a:lvl2pPr indent="-317500" lvl="1" marL="914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2pPr>
            <a:lvl3pPr indent="-317500" lvl="2" marL="1371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3pPr>
            <a:lvl4pPr indent="-317500" lvl="3" marL="18288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4pPr>
            <a:lvl5pPr indent="-317500" lvl="4" marL="22860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5pPr>
            <a:lvl6pPr indent="-317500" lvl="5" marL="27432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6pPr>
            <a:lvl7pPr indent="-317500" lvl="6" marL="3200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7pPr>
            <a:lvl8pPr indent="-317500" lvl="7" marL="3657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8pPr>
            <a:lvl9pPr indent="-317500" lvl="8" marL="4114800" rtl="0">
              <a:lnSpc>
                <a:spcPct val="115000"/>
              </a:lnSpc>
              <a:spcBef>
                <a:spcPts val="1600"/>
              </a:spcBef>
              <a:spcAft>
                <a:spcPts val="160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 Id="rId3" Type="http://schemas.openxmlformats.org/officeDocument/2006/relationships/hyperlink" Target="https://docs.google.com/presentation/d/1k-jIBso6iuOoGqolNPl-WEZD7pjfR1MBXGQLvMuEPC0/edit#slide=id.p" TargetMode="External"/><Relationship Id="rId4" Type="http://schemas.openxmlformats.org/officeDocument/2006/relationships/hyperlink" Target="https://docs.google.com/presentation/d/1k-jIBso6iuOoGqolNPl-WEZD7pjfR1MBXGQLvMuEPC0/edit#slide=id.p" TargetMode="External"/><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32.png"/><Relationship Id="rId5" Type="http://schemas.openxmlformats.org/officeDocument/2006/relationships/image" Target="../media/image31.png"/><Relationship Id="rId6" Type="http://schemas.openxmlformats.org/officeDocument/2006/relationships/image" Target="../media/image30.png"/><Relationship Id="rId7" Type="http://schemas.openxmlformats.org/officeDocument/2006/relationships/image" Target="../media/image21.png"/><Relationship Id="rId8"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29.png"/><Relationship Id="rId5" Type="http://schemas.openxmlformats.org/officeDocument/2006/relationships/image" Target="../media/image10.png"/><Relationship Id="rId6" Type="http://schemas.openxmlformats.org/officeDocument/2006/relationships/image" Target="../media/image24.png"/><Relationship Id="rId7" Type="http://schemas.openxmlformats.org/officeDocument/2006/relationships/image" Target="../media/image19.png"/><Relationship Id="rId8"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20.png"/><Relationship Id="rId5" Type="http://schemas.openxmlformats.org/officeDocument/2006/relationships/image" Target="../media/image26.png"/><Relationship Id="rId6" Type="http://schemas.openxmlformats.org/officeDocument/2006/relationships/image" Target="../media/image25.png"/><Relationship Id="rId7"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29"/>
          <p:cNvSpPr txBox="1"/>
          <p:nvPr>
            <p:ph idx="4294967295" type="ctrTitle"/>
          </p:nvPr>
        </p:nvSpPr>
        <p:spPr>
          <a:xfrm>
            <a:off x="0" y="2130538"/>
            <a:ext cx="7920000" cy="16818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GB" sz="4200">
                <a:solidFill>
                  <a:srgbClr val="741B47"/>
                </a:solidFill>
                <a:latin typeface="Lora"/>
                <a:ea typeface="Lora"/>
                <a:cs typeface="Lora"/>
                <a:sym typeface="Lora"/>
              </a:rPr>
              <a:t>Uterine Corpus Pathology</a:t>
            </a:r>
            <a:endParaRPr sz="4200">
              <a:solidFill>
                <a:srgbClr val="741B47"/>
              </a:solidFill>
              <a:latin typeface="Lora"/>
              <a:ea typeface="Lora"/>
              <a:cs typeface="Lora"/>
              <a:sym typeface="Lora"/>
            </a:endParaRPr>
          </a:p>
        </p:txBody>
      </p:sp>
      <p:cxnSp>
        <p:nvCxnSpPr>
          <p:cNvPr id="390" name="Google Shape;390;p29"/>
          <p:cNvCxnSpPr/>
          <p:nvPr/>
        </p:nvCxnSpPr>
        <p:spPr>
          <a:xfrm>
            <a:off x="105125" y="4245625"/>
            <a:ext cx="2015100" cy="17400"/>
          </a:xfrm>
          <a:prstGeom prst="straightConnector1">
            <a:avLst/>
          </a:prstGeom>
          <a:noFill/>
          <a:ln cap="flat" cmpd="sng" w="28575">
            <a:solidFill>
              <a:schemeClr val="dk2"/>
            </a:solidFill>
            <a:prstDash val="solid"/>
            <a:round/>
            <a:headEnd len="med" w="med" type="none"/>
            <a:tailEnd len="med" w="med" type="none"/>
          </a:ln>
        </p:spPr>
      </p:cxnSp>
      <p:sp>
        <p:nvSpPr>
          <p:cNvPr id="391" name="Google Shape;391;p29"/>
          <p:cNvSpPr txBox="1"/>
          <p:nvPr/>
        </p:nvSpPr>
        <p:spPr>
          <a:xfrm>
            <a:off x="52575" y="3812125"/>
            <a:ext cx="2663400" cy="4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tamaran Light"/>
              <a:ea typeface="Catamaran Light"/>
              <a:cs typeface="Catamaran Light"/>
              <a:sym typeface="Catamaran Light"/>
            </a:endParaRPr>
          </a:p>
        </p:txBody>
      </p:sp>
      <p:sp>
        <p:nvSpPr>
          <p:cNvPr id="392" name="Google Shape;392;p29"/>
          <p:cNvSpPr txBox="1"/>
          <p:nvPr/>
        </p:nvSpPr>
        <p:spPr>
          <a:xfrm>
            <a:off x="105125" y="3812125"/>
            <a:ext cx="2015100" cy="4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chemeClr val="lt2"/>
                </a:solidFill>
                <a:latin typeface="Lora"/>
                <a:ea typeface="Lora"/>
                <a:cs typeface="Lora"/>
                <a:sym typeface="Lora"/>
              </a:rPr>
              <a:t>Objectives</a:t>
            </a:r>
            <a:endParaRPr b="1" sz="2400">
              <a:solidFill>
                <a:schemeClr val="lt2"/>
              </a:solidFill>
              <a:latin typeface="Lora"/>
              <a:ea typeface="Lora"/>
              <a:cs typeface="Lora"/>
              <a:sym typeface="Lora"/>
            </a:endParaRPr>
          </a:p>
        </p:txBody>
      </p:sp>
      <p:sp>
        <p:nvSpPr>
          <p:cNvPr id="393" name="Google Shape;393;p29"/>
          <p:cNvSpPr/>
          <p:nvPr/>
        </p:nvSpPr>
        <p:spPr>
          <a:xfrm rot="10800000">
            <a:off x="6633625" y="1322875"/>
            <a:ext cx="1297500" cy="396300"/>
          </a:xfrm>
          <a:prstGeom prst="homePlat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9"/>
          <p:cNvSpPr txBox="1"/>
          <p:nvPr/>
        </p:nvSpPr>
        <p:spPr>
          <a:xfrm>
            <a:off x="6719725" y="1322875"/>
            <a:ext cx="1211400" cy="39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u="sng">
                <a:solidFill>
                  <a:schemeClr val="hlink"/>
                </a:solidFill>
                <a:latin typeface="Lora"/>
                <a:ea typeface="Lora"/>
                <a:cs typeface="Lora"/>
                <a:sym typeface="Lora"/>
                <a:hlinkClick r:id="rId3"/>
              </a:rPr>
              <a:t>Editing</a:t>
            </a:r>
            <a:r>
              <a:rPr b="1" lang="en-GB" u="sng">
                <a:solidFill>
                  <a:schemeClr val="hlink"/>
                </a:solidFill>
                <a:latin typeface="Lora"/>
                <a:ea typeface="Lora"/>
                <a:cs typeface="Lora"/>
                <a:sym typeface="Lora"/>
                <a:hlinkClick r:id="rId4"/>
              </a:rPr>
              <a:t> file</a:t>
            </a:r>
            <a:endParaRPr b="1">
              <a:solidFill>
                <a:srgbClr val="741B47"/>
              </a:solidFill>
              <a:latin typeface="Lora"/>
              <a:ea typeface="Lora"/>
              <a:cs typeface="Lora"/>
              <a:sym typeface="Lora"/>
            </a:endParaRPr>
          </a:p>
        </p:txBody>
      </p:sp>
      <p:sp>
        <p:nvSpPr>
          <p:cNvPr id="395" name="Google Shape;395;p29"/>
          <p:cNvSpPr txBox="1"/>
          <p:nvPr/>
        </p:nvSpPr>
        <p:spPr>
          <a:xfrm>
            <a:off x="0" y="4263025"/>
            <a:ext cx="7558200" cy="24816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741B47"/>
              </a:buClr>
              <a:buSzPts val="1400"/>
              <a:buFont typeface="Lora"/>
              <a:buChar char="●"/>
            </a:pPr>
            <a:r>
              <a:rPr b="1" lang="en-GB">
                <a:solidFill>
                  <a:srgbClr val="741B47"/>
                </a:solidFill>
                <a:latin typeface="Lora"/>
                <a:ea typeface="Lora"/>
                <a:cs typeface="Lora"/>
                <a:sym typeface="Lora"/>
              </a:rPr>
              <a:t>Lesions of endometrium of uterus: </a:t>
            </a:r>
            <a:r>
              <a:rPr lang="en-GB">
                <a:solidFill>
                  <a:srgbClr val="741B47"/>
                </a:solidFill>
                <a:latin typeface="Lora"/>
                <a:ea typeface="Lora"/>
                <a:cs typeface="Lora"/>
                <a:sym typeface="Lora"/>
              </a:rPr>
              <a:t>risk factors, clinical presentation, macroscopic and histological features of:</a:t>
            </a:r>
            <a:endParaRPr>
              <a:solidFill>
                <a:srgbClr val="741B47"/>
              </a:solidFill>
              <a:latin typeface="Lora"/>
              <a:ea typeface="Lora"/>
              <a:cs typeface="Lora"/>
              <a:sym typeface="Lora"/>
            </a:endParaRPr>
          </a:p>
          <a:p>
            <a:pPr indent="-317500" lvl="0" marL="1170000" rtl="0" algn="l">
              <a:lnSpc>
                <a:spcPct val="150000"/>
              </a:lnSpc>
              <a:spcBef>
                <a:spcPts val="0"/>
              </a:spcBef>
              <a:spcAft>
                <a:spcPts val="0"/>
              </a:spcAft>
              <a:buClr>
                <a:srgbClr val="741B47"/>
              </a:buClr>
              <a:buSzPts val="1400"/>
              <a:buFont typeface="Lora"/>
              <a:buChar char="○"/>
            </a:pPr>
            <a:r>
              <a:rPr b="1" lang="en-GB">
                <a:solidFill>
                  <a:srgbClr val="741B47"/>
                </a:solidFill>
                <a:latin typeface="Lora"/>
                <a:ea typeface="Lora"/>
                <a:cs typeface="Lora"/>
                <a:sym typeface="Lora"/>
              </a:rPr>
              <a:t>Endometrial hyperplasia.</a:t>
            </a:r>
            <a:endParaRPr b="1">
              <a:solidFill>
                <a:srgbClr val="741B47"/>
              </a:solidFill>
              <a:latin typeface="Lora"/>
              <a:ea typeface="Lora"/>
              <a:cs typeface="Lora"/>
              <a:sym typeface="Lora"/>
            </a:endParaRPr>
          </a:p>
          <a:p>
            <a:pPr indent="-317500" lvl="0" marL="1170000" rtl="0" algn="l">
              <a:lnSpc>
                <a:spcPct val="150000"/>
              </a:lnSpc>
              <a:spcBef>
                <a:spcPts val="0"/>
              </a:spcBef>
              <a:spcAft>
                <a:spcPts val="0"/>
              </a:spcAft>
              <a:buClr>
                <a:srgbClr val="741B47"/>
              </a:buClr>
              <a:buSzPts val="1400"/>
              <a:buFont typeface="Lora"/>
              <a:buChar char="○"/>
            </a:pPr>
            <a:r>
              <a:rPr b="1" lang="en-GB">
                <a:solidFill>
                  <a:srgbClr val="741B47"/>
                </a:solidFill>
                <a:latin typeface="Lora"/>
                <a:ea typeface="Lora"/>
                <a:cs typeface="Lora"/>
                <a:sym typeface="Lora"/>
              </a:rPr>
              <a:t>Endometrial carcinoma.</a:t>
            </a:r>
            <a:endParaRPr b="1">
              <a:solidFill>
                <a:srgbClr val="741B47"/>
              </a:solidFill>
              <a:latin typeface="Lora"/>
              <a:ea typeface="Lora"/>
              <a:cs typeface="Lora"/>
              <a:sym typeface="Lora"/>
            </a:endParaRPr>
          </a:p>
          <a:p>
            <a:pPr indent="-317500" lvl="0" marL="457200" rtl="0" algn="l">
              <a:lnSpc>
                <a:spcPct val="150000"/>
              </a:lnSpc>
              <a:spcBef>
                <a:spcPts val="0"/>
              </a:spcBef>
              <a:spcAft>
                <a:spcPts val="0"/>
              </a:spcAft>
              <a:buClr>
                <a:srgbClr val="741B47"/>
              </a:buClr>
              <a:buSzPts val="1400"/>
              <a:buFont typeface="Lora"/>
              <a:buChar char="●"/>
            </a:pPr>
            <a:r>
              <a:rPr b="1" lang="en-GB">
                <a:solidFill>
                  <a:srgbClr val="741B47"/>
                </a:solidFill>
                <a:latin typeface="Lora"/>
                <a:ea typeface="Lora"/>
                <a:cs typeface="Lora"/>
                <a:sym typeface="Lora"/>
              </a:rPr>
              <a:t>Lesions of myometrium of uterus:</a:t>
            </a:r>
            <a:endParaRPr b="1">
              <a:solidFill>
                <a:srgbClr val="741B47"/>
              </a:solidFill>
              <a:latin typeface="Lora"/>
              <a:ea typeface="Lora"/>
              <a:cs typeface="Lora"/>
              <a:sym typeface="Lora"/>
            </a:endParaRPr>
          </a:p>
          <a:p>
            <a:pPr indent="-317500" lvl="0" marL="1170000" rtl="0" algn="l">
              <a:lnSpc>
                <a:spcPct val="150000"/>
              </a:lnSpc>
              <a:spcBef>
                <a:spcPts val="0"/>
              </a:spcBef>
              <a:spcAft>
                <a:spcPts val="0"/>
              </a:spcAft>
              <a:buClr>
                <a:srgbClr val="741B47"/>
              </a:buClr>
              <a:buSzPts val="1400"/>
              <a:buFont typeface="Lora"/>
              <a:buChar char="○"/>
            </a:pPr>
            <a:r>
              <a:rPr b="1" lang="en-GB">
                <a:solidFill>
                  <a:srgbClr val="741B47"/>
                </a:solidFill>
                <a:latin typeface="Lora"/>
                <a:ea typeface="Lora"/>
                <a:cs typeface="Lora"/>
                <a:sym typeface="Lora"/>
              </a:rPr>
              <a:t>Leiomyoma</a:t>
            </a:r>
            <a:r>
              <a:rPr lang="en-GB">
                <a:solidFill>
                  <a:srgbClr val="741B47"/>
                </a:solidFill>
                <a:latin typeface="Lora"/>
                <a:ea typeface="Lora"/>
                <a:cs typeface="Lora"/>
                <a:sym typeface="Lora"/>
              </a:rPr>
              <a:t>: pathology and clinical features.</a:t>
            </a:r>
            <a:endParaRPr>
              <a:solidFill>
                <a:srgbClr val="741B47"/>
              </a:solidFill>
              <a:latin typeface="Lora"/>
              <a:ea typeface="Lora"/>
              <a:cs typeface="Lora"/>
              <a:sym typeface="Lora"/>
            </a:endParaRPr>
          </a:p>
          <a:p>
            <a:pPr indent="-317500" lvl="0" marL="1170000" rtl="0" algn="l">
              <a:lnSpc>
                <a:spcPct val="150000"/>
              </a:lnSpc>
              <a:spcBef>
                <a:spcPts val="0"/>
              </a:spcBef>
              <a:spcAft>
                <a:spcPts val="0"/>
              </a:spcAft>
              <a:buClr>
                <a:srgbClr val="741B47"/>
              </a:buClr>
              <a:buSzPts val="1400"/>
              <a:buFont typeface="Lora"/>
              <a:buChar char="○"/>
            </a:pPr>
            <a:r>
              <a:rPr b="1" lang="en-GB">
                <a:solidFill>
                  <a:srgbClr val="741B47"/>
                </a:solidFill>
                <a:latin typeface="Lora"/>
                <a:ea typeface="Lora"/>
                <a:cs typeface="Lora"/>
                <a:sym typeface="Lora"/>
              </a:rPr>
              <a:t>Leiomyosarcoma.</a:t>
            </a:r>
            <a:endParaRPr b="1">
              <a:solidFill>
                <a:srgbClr val="741B47"/>
              </a:solidFill>
              <a:latin typeface="Lora"/>
              <a:ea typeface="Lora"/>
              <a:cs typeface="Lora"/>
              <a:sym typeface="Lora"/>
            </a:endParaRPr>
          </a:p>
        </p:txBody>
      </p:sp>
      <p:pic>
        <p:nvPicPr>
          <p:cNvPr id="396" name="Google Shape;396;p29"/>
          <p:cNvPicPr preferRelativeResize="0"/>
          <p:nvPr/>
        </p:nvPicPr>
        <p:blipFill>
          <a:blip r:embed="rId5">
            <a:alphaModFix/>
          </a:blip>
          <a:stretch>
            <a:fillRect/>
          </a:stretch>
        </p:blipFill>
        <p:spPr>
          <a:xfrm>
            <a:off x="6898362" y="9647625"/>
            <a:ext cx="854125" cy="854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sp>
        <p:nvSpPr>
          <p:cNvPr id="524" name="Google Shape;524;p38"/>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Summary</a:t>
            </a:r>
            <a:endParaRPr b="1" sz="3000">
              <a:solidFill>
                <a:srgbClr val="741B47"/>
              </a:solidFill>
              <a:latin typeface="Lora"/>
              <a:ea typeface="Lora"/>
              <a:cs typeface="Lora"/>
              <a:sym typeface="Lora"/>
            </a:endParaRPr>
          </a:p>
        </p:txBody>
      </p:sp>
      <p:graphicFrame>
        <p:nvGraphicFramePr>
          <p:cNvPr id="525" name="Google Shape;525;p38"/>
          <p:cNvGraphicFramePr/>
          <p:nvPr/>
        </p:nvGraphicFramePr>
        <p:xfrm>
          <a:off x="198300" y="1050450"/>
          <a:ext cx="3000000" cy="3000000"/>
        </p:xfrm>
        <a:graphic>
          <a:graphicData uri="http://schemas.openxmlformats.org/drawingml/2006/table">
            <a:tbl>
              <a:tblPr>
                <a:noFill/>
                <a:tableStyleId>{DED07E6D-748A-41E6-9DBC-7AD58B3743BA}</a:tableStyleId>
              </a:tblPr>
              <a:tblGrid>
                <a:gridCol w="1977600"/>
                <a:gridCol w="5545800"/>
              </a:tblGrid>
              <a:tr h="334725">
                <a:tc gridSpan="2">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Endometrial hyperplasia</a:t>
                      </a:r>
                      <a:endParaRPr b="1" sz="1200">
                        <a:solidFill>
                          <a:srgbClr val="FFFFFF"/>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741B47"/>
                    </a:solidFill>
                  </a:tcPr>
                </a:tc>
                <a:tc hMerge="1"/>
              </a:tr>
              <a:tr h="334725">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Intro</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Proliferation of endometrial glands, may progress to carcinoma</a:t>
                      </a:r>
                      <a:endParaRPr sz="1200">
                        <a:latin typeface="Lora"/>
                        <a:ea typeface="Lora"/>
                        <a:cs typeface="Lora"/>
                        <a:sym typeface="Lora"/>
                      </a:endParaRPr>
                    </a:p>
                    <a:p>
                      <a:pPr indent="0" lvl="0" marL="0" rtl="0" algn="l">
                        <a:lnSpc>
                          <a:spcPct val="115000"/>
                        </a:lnSpc>
                        <a:spcBef>
                          <a:spcPts val="0"/>
                        </a:spcBef>
                        <a:spcAft>
                          <a:spcPts val="0"/>
                        </a:spcAft>
                        <a:buNone/>
                      </a:pPr>
                      <a:r>
                        <a:rPr b="1" lang="en-GB" sz="1200">
                          <a:latin typeface="Lora"/>
                          <a:ea typeface="Lora"/>
                          <a:cs typeface="Lora"/>
                          <a:sym typeface="Lora"/>
                        </a:rPr>
                        <a:t>Clinical features: </a:t>
                      </a:r>
                      <a:r>
                        <a:rPr lang="en-GB" sz="1200">
                          <a:latin typeface="Lora"/>
                          <a:ea typeface="Lora"/>
                          <a:cs typeface="Lora"/>
                          <a:sym typeface="Lora"/>
                        </a:rPr>
                        <a:t>menorrhagia, in young regress normally, in </a:t>
                      </a:r>
                      <a:r>
                        <a:rPr lang="en-GB" sz="1200">
                          <a:latin typeface="Lora"/>
                          <a:ea typeface="Lora"/>
                          <a:cs typeface="Lora"/>
                          <a:sym typeface="Lora"/>
                        </a:rPr>
                        <a:t>postmenopausal</a:t>
                      </a:r>
                      <a:r>
                        <a:rPr lang="en-GB" sz="1200">
                          <a:latin typeface="Lora"/>
                          <a:ea typeface="Lora"/>
                          <a:cs typeface="Lora"/>
                          <a:sym typeface="Lora"/>
                        </a:rPr>
                        <a:t> women.</a:t>
                      </a:r>
                      <a:endParaRPr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34725">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Causes</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Persistent</a:t>
                      </a:r>
                      <a:r>
                        <a:rPr lang="en-GB" sz="1200">
                          <a:latin typeface="Lora"/>
                          <a:ea typeface="Lora"/>
                          <a:cs typeface="Lora"/>
                          <a:sym typeface="Lora"/>
                        </a:rPr>
                        <a:t> prolonged estrogen stimulation:</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anovulatory cycle</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excessive production of estrogen: polycystic ovarian syndrome, granulosa cell tumor</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Exogenous intake of estrogen steroids</a:t>
                      </a:r>
                      <a:endParaRPr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513450">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Classification</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Based on </a:t>
                      </a:r>
                      <a:r>
                        <a:rPr b="1" lang="en-GB" sz="1200">
                          <a:latin typeface="Lora"/>
                          <a:ea typeface="Lora"/>
                          <a:cs typeface="Lora"/>
                          <a:sym typeface="Lora"/>
                        </a:rPr>
                        <a:t>architecture</a:t>
                      </a:r>
                      <a:r>
                        <a:rPr lang="en-GB" sz="1200">
                          <a:latin typeface="Lora"/>
                          <a:ea typeface="Lora"/>
                          <a:cs typeface="Lora"/>
                          <a:sym typeface="Lora"/>
                        </a:rPr>
                        <a:t> of glands: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a:t>
                      </a:r>
                      <a:r>
                        <a:rPr b="1" lang="en-GB" sz="1200">
                          <a:latin typeface="Lora"/>
                          <a:ea typeface="Lora"/>
                          <a:cs typeface="Lora"/>
                          <a:sym typeface="Lora"/>
                        </a:rPr>
                        <a:t>simple</a:t>
                      </a:r>
                      <a:r>
                        <a:rPr lang="en-GB" sz="1200">
                          <a:latin typeface="Lora"/>
                          <a:ea typeface="Lora"/>
                          <a:cs typeface="Lora"/>
                          <a:sym typeface="Lora"/>
                        </a:rPr>
                        <a:t>: abundant stroma, less crowded</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a:t>
                      </a:r>
                      <a:r>
                        <a:rPr b="1" lang="en-GB" sz="1200">
                          <a:latin typeface="Lora"/>
                          <a:ea typeface="Lora"/>
                          <a:cs typeface="Lora"/>
                          <a:sym typeface="Lora"/>
                        </a:rPr>
                        <a:t>complex</a:t>
                      </a:r>
                      <a:r>
                        <a:rPr lang="en-GB" sz="1200">
                          <a:latin typeface="Lora"/>
                          <a:ea typeface="Lora"/>
                          <a:cs typeface="Lora"/>
                          <a:sym typeface="Lora"/>
                        </a:rPr>
                        <a:t>: crowded glands, “back-to-back”, papillary infolding</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Based on Presence of Atypia:</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With </a:t>
                      </a:r>
                      <a:r>
                        <a:rPr b="1" lang="en-GB" sz="1200">
                          <a:latin typeface="Lora"/>
                          <a:ea typeface="Lora"/>
                          <a:cs typeface="Lora"/>
                          <a:sym typeface="Lora"/>
                        </a:rPr>
                        <a:t>Atypia: </a:t>
                      </a:r>
                      <a:r>
                        <a:rPr lang="en-GB" sz="1200">
                          <a:latin typeface="Lora"/>
                          <a:ea typeface="Lora"/>
                          <a:cs typeface="Lora"/>
                          <a:sym typeface="Lora"/>
                        </a:rPr>
                        <a:t>show loss of polarity, vesicular nuclei, prominent nucleoli, rounded cells.</a:t>
                      </a:r>
                      <a:endParaRPr sz="1200">
                        <a:latin typeface="Lora"/>
                        <a:ea typeface="Lora"/>
                        <a:cs typeface="Lora"/>
                        <a:sym typeface="Lora"/>
                      </a:endParaRPr>
                    </a:p>
                    <a:p>
                      <a:pPr indent="0" lvl="0" marL="0" rtl="0" algn="l">
                        <a:lnSpc>
                          <a:spcPct val="115000"/>
                        </a:lnSpc>
                        <a:spcBef>
                          <a:spcPts val="0"/>
                        </a:spcBef>
                        <a:spcAft>
                          <a:spcPts val="0"/>
                        </a:spcAft>
                        <a:buNone/>
                      </a:pPr>
                      <a:r>
                        <a:rPr b="1" lang="en-GB" sz="1200">
                          <a:latin typeface="Lora"/>
                          <a:ea typeface="Lora"/>
                          <a:cs typeface="Lora"/>
                          <a:sym typeface="Lora"/>
                        </a:rPr>
                        <a:t>Without Atypia: </a:t>
                      </a:r>
                      <a:r>
                        <a:rPr lang="en-GB" sz="1200">
                          <a:latin typeface="Lora"/>
                          <a:ea typeface="Lora"/>
                          <a:cs typeface="Lora"/>
                          <a:sym typeface="Lora"/>
                        </a:rPr>
                        <a:t>does not show features of Atypia</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Atypia has the strongest correlation with development of carcinoma.</a:t>
                      </a:r>
                      <a:endParaRPr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526" name="Google Shape;526;p38"/>
          <p:cNvGraphicFramePr/>
          <p:nvPr/>
        </p:nvGraphicFramePr>
        <p:xfrm>
          <a:off x="198300" y="5442750"/>
          <a:ext cx="3000000" cy="3000000"/>
        </p:xfrm>
        <a:graphic>
          <a:graphicData uri="http://schemas.openxmlformats.org/drawingml/2006/table">
            <a:tbl>
              <a:tblPr>
                <a:noFill/>
                <a:tableStyleId>{DED07E6D-748A-41E6-9DBC-7AD58B3743BA}</a:tableStyleId>
              </a:tblPr>
              <a:tblGrid>
                <a:gridCol w="1977600"/>
                <a:gridCol w="5545800"/>
              </a:tblGrid>
              <a:tr h="334725">
                <a:tc gridSpan="2">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Uterine Tumors</a:t>
                      </a:r>
                      <a:endParaRPr b="1" sz="1200">
                        <a:solidFill>
                          <a:srgbClr val="FFFFFF"/>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741B47"/>
                    </a:solidFill>
                  </a:tcPr>
                </a:tc>
                <a:tc hMerge="1"/>
              </a:tr>
              <a:tr h="334725">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Endometrial carcinoma</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Malignancy of endometrium, usually in </a:t>
                      </a:r>
                      <a:r>
                        <a:rPr lang="en-GB" sz="1200">
                          <a:latin typeface="Lora"/>
                          <a:ea typeface="Lora"/>
                          <a:cs typeface="Lora"/>
                          <a:sym typeface="Lora"/>
                        </a:rPr>
                        <a:t>postmenopausal</a:t>
                      </a:r>
                      <a:r>
                        <a:rPr lang="en-GB" sz="1200">
                          <a:latin typeface="Lora"/>
                          <a:ea typeface="Lora"/>
                          <a:cs typeface="Lora"/>
                          <a:sym typeface="Lora"/>
                        </a:rPr>
                        <a:t> women</a:t>
                      </a:r>
                      <a:endParaRPr sz="1200">
                        <a:latin typeface="Lora"/>
                        <a:ea typeface="Lora"/>
                        <a:cs typeface="Lora"/>
                        <a:sym typeface="Lora"/>
                      </a:endParaRPr>
                    </a:p>
                    <a:p>
                      <a:pPr indent="0" lvl="0" marL="0" rtl="0" algn="l">
                        <a:lnSpc>
                          <a:spcPct val="115000"/>
                        </a:lnSpc>
                        <a:spcBef>
                          <a:spcPts val="0"/>
                        </a:spcBef>
                        <a:spcAft>
                          <a:spcPts val="0"/>
                        </a:spcAft>
                        <a:buNone/>
                      </a:pPr>
                      <a:r>
                        <a:rPr b="1" lang="en-GB" sz="1200">
                          <a:latin typeface="Lora"/>
                          <a:ea typeface="Lora"/>
                          <a:cs typeface="Lora"/>
                          <a:sym typeface="Lora"/>
                        </a:rPr>
                        <a:t>1- Endometrioid</a:t>
                      </a:r>
                      <a:r>
                        <a:rPr lang="en-GB" sz="1200">
                          <a:latin typeface="Lora"/>
                          <a:ea typeface="Lora"/>
                          <a:cs typeface="Lora"/>
                          <a:sym typeface="Lora"/>
                        </a:rPr>
                        <a:t>: it is sequential to endometrial hyperplasia, associated with estrogen excess.</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genetic: PTEN mutation</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Better prognosis</a:t>
                      </a:r>
                      <a:endParaRPr sz="1200">
                        <a:latin typeface="Lora"/>
                        <a:ea typeface="Lora"/>
                        <a:cs typeface="Lora"/>
                        <a:sym typeface="Lora"/>
                      </a:endParaRPr>
                    </a:p>
                    <a:p>
                      <a:pPr indent="0" lvl="0" marL="0" rtl="0" algn="l">
                        <a:lnSpc>
                          <a:spcPct val="115000"/>
                        </a:lnSpc>
                        <a:spcBef>
                          <a:spcPts val="0"/>
                        </a:spcBef>
                        <a:spcAft>
                          <a:spcPts val="0"/>
                        </a:spcAft>
                        <a:buNone/>
                      </a:pPr>
                      <a:r>
                        <a:rPr b="1" lang="en-GB" sz="1200">
                          <a:latin typeface="Lora"/>
                          <a:ea typeface="Lora"/>
                          <a:cs typeface="Lora"/>
                          <a:sym typeface="Lora"/>
                        </a:rPr>
                        <a:t>2- Serous: </a:t>
                      </a:r>
                      <a:r>
                        <a:rPr lang="en-GB" sz="1200">
                          <a:latin typeface="Lora"/>
                          <a:ea typeface="Lora"/>
                          <a:cs typeface="Lora"/>
                          <a:sym typeface="Lora"/>
                        </a:rPr>
                        <a:t>occurs later than type one, associated with </a:t>
                      </a:r>
                      <a:r>
                        <a:rPr b="1" lang="en-GB" sz="1200">
                          <a:latin typeface="Lora"/>
                          <a:ea typeface="Lora"/>
                          <a:cs typeface="Lora"/>
                          <a:sym typeface="Lora"/>
                        </a:rPr>
                        <a:t>p53 mutation,</a:t>
                      </a:r>
                      <a:r>
                        <a:rPr lang="en-GB" sz="1200">
                          <a:latin typeface="Lora"/>
                          <a:ea typeface="Lora"/>
                          <a:cs typeface="Lora"/>
                          <a:sym typeface="Lora"/>
                        </a:rPr>
                        <a:t>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it is preceded by Serous endometrial intraepithelial carcinoma.</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Poorer prognosis</a:t>
                      </a:r>
                      <a:endParaRPr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34725">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Leiomyoma</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Benign tumors of smooth muscle cells, referred to as fibroids.</a:t>
                      </a:r>
                      <a:endParaRPr sz="1200">
                        <a:latin typeface="Lora"/>
                        <a:ea typeface="Lora"/>
                        <a:cs typeface="Lora"/>
                        <a:sym typeface="Lora"/>
                      </a:endParaRPr>
                    </a:p>
                    <a:p>
                      <a:pPr indent="0" lvl="0" marL="0" rtl="0" algn="l">
                        <a:spcBef>
                          <a:spcPts val="0"/>
                        </a:spcBef>
                        <a:spcAft>
                          <a:spcPts val="0"/>
                        </a:spcAft>
                        <a:buNone/>
                      </a:pPr>
                      <a:r>
                        <a:rPr lang="en-GB" sz="1200">
                          <a:latin typeface="Lora"/>
                          <a:ea typeface="Lora"/>
                          <a:cs typeface="Lora"/>
                          <a:sym typeface="Lora"/>
                        </a:rPr>
                        <a:t>Stimulated by estrogen:</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a:t>
                      </a:r>
                      <a:r>
                        <a:rPr lang="en-GB" sz="1200">
                          <a:latin typeface="Lora"/>
                          <a:ea typeface="Lora"/>
                          <a:cs typeface="Lora"/>
                          <a:sym typeface="Lora"/>
                        </a:rPr>
                        <a:t> It </a:t>
                      </a:r>
                      <a:r>
                        <a:rPr b="1" lang="en-GB" sz="1200">
                          <a:latin typeface="Lora"/>
                          <a:ea typeface="Lora"/>
                          <a:cs typeface="Lora"/>
                          <a:sym typeface="Lora"/>
                        </a:rPr>
                        <a:t>increase</a:t>
                      </a:r>
                      <a:r>
                        <a:rPr lang="en-GB" sz="1200">
                          <a:latin typeface="Lora"/>
                          <a:ea typeface="Lora"/>
                          <a:cs typeface="Lora"/>
                          <a:sym typeface="Lora"/>
                        </a:rPr>
                        <a:t> in size during </a:t>
                      </a:r>
                      <a:r>
                        <a:rPr lang="en-GB" sz="1200" u="sng">
                          <a:latin typeface="Lora"/>
                          <a:ea typeface="Lora"/>
                          <a:cs typeface="Lora"/>
                          <a:sym typeface="Lora"/>
                        </a:rPr>
                        <a:t>pregnancy or taking contraceptives</a:t>
                      </a:r>
                      <a:endParaRPr sz="1200" u="sng">
                        <a:latin typeface="Lora"/>
                        <a:ea typeface="Lora"/>
                        <a:cs typeface="Lora"/>
                        <a:sym typeface="Lora"/>
                      </a:endParaRPr>
                    </a:p>
                    <a:p>
                      <a:pPr indent="0" lvl="0" marL="0" rtl="0" algn="l">
                        <a:spcBef>
                          <a:spcPts val="0"/>
                        </a:spcBef>
                        <a:spcAft>
                          <a:spcPts val="0"/>
                        </a:spcAft>
                        <a:buNone/>
                      </a:pPr>
                      <a:r>
                        <a:rPr lang="en-GB" sz="1200">
                          <a:latin typeface="Lora"/>
                          <a:ea typeface="Lora"/>
                          <a:cs typeface="Lora"/>
                          <a:sym typeface="Lora"/>
                        </a:rPr>
                        <a:t>-</a:t>
                      </a:r>
                      <a:r>
                        <a:rPr b="1" lang="en-GB" sz="1200">
                          <a:latin typeface="Lora"/>
                          <a:ea typeface="Lora"/>
                          <a:cs typeface="Lora"/>
                          <a:sym typeface="Lora"/>
                        </a:rPr>
                        <a:t> Decrease</a:t>
                      </a:r>
                      <a:r>
                        <a:rPr lang="en-GB" sz="1200">
                          <a:latin typeface="Lora"/>
                          <a:ea typeface="Lora"/>
                          <a:cs typeface="Lora"/>
                          <a:sym typeface="Lora"/>
                        </a:rPr>
                        <a:t> In size after </a:t>
                      </a:r>
                      <a:r>
                        <a:rPr lang="en-GB" sz="1200" u="sng">
                          <a:latin typeface="Lora"/>
                          <a:ea typeface="Lora"/>
                          <a:cs typeface="Lora"/>
                          <a:sym typeface="Lora"/>
                        </a:rPr>
                        <a:t>menopause</a:t>
                      </a:r>
                      <a:r>
                        <a:rPr lang="en-GB" sz="1200">
                          <a:latin typeface="Lora"/>
                          <a:ea typeface="Lora"/>
                          <a:cs typeface="Lora"/>
                          <a:sym typeface="Lora"/>
                        </a:rPr>
                        <a:t>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Mutation in </a:t>
                      </a:r>
                      <a:r>
                        <a:rPr b="1" lang="en-GB" sz="1200">
                          <a:latin typeface="Lora"/>
                          <a:ea typeface="Lora"/>
                          <a:cs typeface="Lora"/>
                          <a:sym typeface="Lora"/>
                        </a:rPr>
                        <a:t>MED12 </a:t>
                      </a:r>
                      <a:r>
                        <a:rPr lang="en-GB" sz="1200">
                          <a:latin typeface="Lora"/>
                          <a:ea typeface="Lora"/>
                          <a:cs typeface="Lora"/>
                          <a:sym typeface="Lora"/>
                        </a:rPr>
                        <a:t>gene. Or chromosome 6 &amp; 12 rearrangement</a:t>
                      </a:r>
                      <a:endParaRPr sz="1200">
                        <a:latin typeface="Lora"/>
                        <a:ea typeface="Lora"/>
                        <a:cs typeface="Lora"/>
                        <a:sym typeface="Lora"/>
                      </a:endParaRPr>
                    </a:p>
                    <a:p>
                      <a:pPr indent="0" lvl="0" marL="0" rtl="0" algn="l">
                        <a:lnSpc>
                          <a:spcPct val="115000"/>
                        </a:lnSpc>
                        <a:spcBef>
                          <a:spcPts val="0"/>
                        </a:spcBef>
                        <a:spcAft>
                          <a:spcPts val="0"/>
                        </a:spcAft>
                        <a:buNone/>
                      </a:pPr>
                      <a:r>
                        <a:rPr b="1" lang="en-GB" sz="1200">
                          <a:latin typeface="Lora"/>
                          <a:ea typeface="Lora"/>
                          <a:cs typeface="Lora"/>
                          <a:sym typeface="Lora"/>
                        </a:rPr>
                        <a:t>Clinical features: </a:t>
                      </a:r>
                      <a:r>
                        <a:rPr lang="en-GB" sz="1200">
                          <a:latin typeface="Lora"/>
                          <a:ea typeface="Lora"/>
                          <a:cs typeface="Lora"/>
                          <a:sym typeface="Lora"/>
                        </a:rPr>
                        <a:t>Asymptomatic or menorrhagia, urinary frequency, infertility, rarely progress to sarcoma.</a:t>
                      </a:r>
                      <a:endParaRPr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513450">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Leiomyosarcoma</a:t>
                      </a:r>
                      <a:endParaRPr b="1" sz="12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Malignant tumor of smooth muscle cells</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Solitary and arise in postmenopausal women.</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poor prognosis: recurrence &amp; metastasis is common.</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Morphology: necrosis, Atypia, Mitotic activity.</a:t>
                      </a:r>
                      <a:endParaRPr sz="12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sp>
        <p:nvSpPr>
          <p:cNvPr id="531" name="Google Shape;531;p39"/>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Quiz</a:t>
            </a:r>
            <a:endParaRPr b="1" sz="3000">
              <a:solidFill>
                <a:srgbClr val="741B47"/>
              </a:solidFill>
              <a:latin typeface="Lora"/>
              <a:ea typeface="Lora"/>
              <a:cs typeface="Lora"/>
              <a:sym typeface="Lora"/>
            </a:endParaRPr>
          </a:p>
        </p:txBody>
      </p:sp>
      <p:sp>
        <p:nvSpPr>
          <p:cNvPr id="532" name="Google Shape;532;p39"/>
          <p:cNvSpPr txBox="1"/>
          <p:nvPr/>
        </p:nvSpPr>
        <p:spPr>
          <a:xfrm>
            <a:off x="71875" y="878325"/>
            <a:ext cx="3888000" cy="96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Lora"/>
                <a:ea typeface="Lora"/>
                <a:cs typeface="Lora"/>
                <a:sym typeface="Lora"/>
              </a:rPr>
              <a:t>1) </a:t>
            </a:r>
            <a:r>
              <a:rPr b="1" lang="en-GB" sz="1100">
                <a:latin typeface="Lora"/>
                <a:ea typeface="Lora"/>
                <a:cs typeface="Lora"/>
                <a:sym typeface="Lora"/>
              </a:rPr>
              <a:t>A 42-year-old woman has had menometrorrhagia for the past 2 months. She has no history of prior irregular menstrual bleeding, and she has not yet reached menopause. On physical examination, there are no vaginal or cervical lesions, and the uterus appears normal in size, but there is a right adnexal mass. An abdominal ultrasound scan shows the presence of a 7-cm solid right adnexal mass. Endometrial biopsy shows hyperplastic endometrium, but no cellular atypia. What is the most likely lesion that underlies her menstrual abnormalities?</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a:t>
            </a:r>
            <a:r>
              <a:rPr lang="en-GB" sz="1100">
                <a:latin typeface="Lora"/>
                <a:ea typeface="Lora"/>
                <a:cs typeface="Lora"/>
                <a:sym typeface="Lora"/>
              </a:rPr>
              <a:t> Corpus luteum cyst</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a:t>
            </a:r>
            <a:r>
              <a:rPr lang="en-GB" sz="1100">
                <a:latin typeface="Lora"/>
                <a:ea typeface="Lora"/>
                <a:cs typeface="Lora"/>
                <a:sym typeface="Lora"/>
              </a:rPr>
              <a:t> Endometrioma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a:t>
            </a:r>
            <a:r>
              <a:rPr lang="en-GB" sz="1100">
                <a:latin typeface="Lora"/>
                <a:ea typeface="Lora"/>
                <a:cs typeface="Lora"/>
                <a:sym typeface="Lora"/>
              </a:rPr>
              <a:t> Granulosa-theca cell tumor</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a:t>
            </a:r>
            <a:r>
              <a:rPr lang="en-GB" sz="1100">
                <a:latin typeface="Lora"/>
                <a:ea typeface="Lora"/>
                <a:cs typeface="Lora"/>
                <a:sym typeface="Lora"/>
              </a:rPr>
              <a:t> Mature cystic teratoma</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2) A 62-year-old childless woman noticed a blood-tinged vaginal discharge twice during the past month. Her last menstrual period was 10 years ago. Bimanual pelvic examination shows that the uterus is normal in size, with no palpable adnexal masses. There are no cervical erosions or masses. Her body mass index is 33. Her medical history indicates that for the past 30 years she has had hypertension and type 2 diabetes mellitus. An endometrial biopsy specimen is most likely to show which of the following?</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a:t>
            </a:r>
            <a:r>
              <a:rPr lang="en-GB" sz="1100">
                <a:latin typeface="Lora"/>
                <a:ea typeface="Lora"/>
                <a:cs typeface="Lora"/>
                <a:sym typeface="Lora"/>
              </a:rPr>
              <a:t> Adenocarcinoma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a:t>
            </a:r>
            <a:r>
              <a:rPr lang="en-GB" sz="1100">
                <a:latin typeface="Lora"/>
                <a:ea typeface="Lora"/>
                <a:cs typeface="Lora"/>
                <a:sym typeface="Lora"/>
              </a:rPr>
              <a:t> Choriocarcinoma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a:t>
            </a:r>
            <a:r>
              <a:rPr lang="en-GB" sz="1100">
                <a:latin typeface="Lora"/>
                <a:ea typeface="Lora"/>
                <a:cs typeface="Lora"/>
                <a:sym typeface="Lora"/>
              </a:rPr>
              <a:t> Leiomyosarcoma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a:t>
            </a:r>
            <a:r>
              <a:rPr lang="en-GB" sz="1100">
                <a:latin typeface="Lora"/>
                <a:ea typeface="Lora"/>
                <a:cs typeface="Lora"/>
                <a:sym typeface="Lora"/>
              </a:rPr>
              <a:t> Malignant müllerian mixed tumor</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3) A study of patients with postmenopausal uterine bleeding reveals that some of them have malignant neoplasms that arise from prior atypical hyperplastic lesions. The peak incidence is between 55 and 65 years of age in women who have obesity, hypertension, and/or diabetes mellitus. Molecular analysis reveals mutations of the PTEN tumor suppressor gene in most of them. Their malignancies tend to remain localized for years before spreading to local lymphatics. Which of the following neoplasms is most likely to have these characteristics?</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a:t>
            </a:r>
            <a:r>
              <a:rPr lang="en-GB" sz="1100">
                <a:latin typeface="Lora"/>
                <a:ea typeface="Lora"/>
                <a:cs typeface="Lora"/>
                <a:sym typeface="Lora"/>
              </a:rPr>
              <a:t> Clear cell carcinoma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a:t>
            </a:r>
            <a:r>
              <a:rPr lang="en-GB" sz="1100">
                <a:latin typeface="Lora"/>
                <a:ea typeface="Lora"/>
                <a:cs typeface="Lora"/>
                <a:sym typeface="Lora"/>
              </a:rPr>
              <a:t> Endometrioid carcinoma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a:t>
            </a:r>
            <a:r>
              <a:rPr lang="en-GB" sz="1100">
                <a:latin typeface="Lora"/>
                <a:ea typeface="Lora"/>
                <a:cs typeface="Lora"/>
                <a:sym typeface="Lora"/>
              </a:rPr>
              <a:t> Leiomyosarcoma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a:t>
            </a:r>
            <a:r>
              <a:rPr lang="en-GB" sz="1100">
                <a:latin typeface="Lora"/>
                <a:ea typeface="Lora"/>
                <a:cs typeface="Lora"/>
                <a:sym typeface="Lora"/>
              </a:rPr>
              <a:t> Müllerian mixed tumor</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E-</a:t>
            </a:r>
            <a:r>
              <a:rPr lang="en-GB" sz="1100">
                <a:latin typeface="Lora"/>
                <a:ea typeface="Lora"/>
                <a:cs typeface="Lora"/>
                <a:sym typeface="Lora"/>
              </a:rPr>
              <a:t> Serous carcinoma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F-</a:t>
            </a:r>
            <a:r>
              <a:rPr lang="en-GB" sz="1100">
                <a:latin typeface="Lora"/>
                <a:ea typeface="Lora"/>
                <a:cs typeface="Lora"/>
                <a:sym typeface="Lora"/>
              </a:rPr>
              <a:t> Stromal sarcoma</a:t>
            </a:r>
            <a:endParaRPr sz="1100">
              <a:latin typeface="Lora"/>
              <a:ea typeface="Lora"/>
              <a:cs typeface="Lora"/>
              <a:sym typeface="Lora"/>
            </a:endParaRPr>
          </a:p>
        </p:txBody>
      </p:sp>
      <p:sp>
        <p:nvSpPr>
          <p:cNvPr id="533" name="Google Shape;533;p39"/>
          <p:cNvSpPr txBox="1"/>
          <p:nvPr/>
        </p:nvSpPr>
        <p:spPr>
          <a:xfrm>
            <a:off x="3960000" y="951900"/>
            <a:ext cx="3888000" cy="93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Lora"/>
                <a:ea typeface="Lora"/>
                <a:cs typeface="Lora"/>
                <a:sym typeface="Lora"/>
              </a:rPr>
              <a:t>4) A 62-year-old obese, nulliparous woman has an episode of vaginal bleeding, which produces only 5 mL of blood. On pelvic examination, there is no enlargement of the uterus, and the cervix appears normal. A Pap smear shows cells consistent with adenocarcinoma. Which of the following preexisting conditions is most likely to have contributed to the development of this malignancy?</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a:t>
            </a:r>
            <a:r>
              <a:rPr lang="en-GB" sz="1100">
                <a:latin typeface="Lora"/>
                <a:ea typeface="Lora"/>
                <a:cs typeface="Lora"/>
                <a:sym typeface="Lora"/>
              </a:rPr>
              <a:t> Adenomyosis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a:t>
            </a:r>
            <a:r>
              <a:rPr lang="en-GB" sz="1100">
                <a:latin typeface="Lora"/>
                <a:ea typeface="Lora"/>
                <a:cs typeface="Lora"/>
                <a:sym typeface="Lora"/>
              </a:rPr>
              <a:t> Chronic endometritis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a:t>
            </a:r>
            <a:r>
              <a:rPr lang="en-GB" sz="1100">
                <a:latin typeface="Lora"/>
                <a:ea typeface="Lora"/>
                <a:cs typeface="Lora"/>
                <a:sym typeface="Lora"/>
              </a:rPr>
              <a:t> Endometrial hyperplasia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a:t>
            </a:r>
            <a:r>
              <a:rPr lang="en-GB" sz="1100">
                <a:latin typeface="Lora"/>
                <a:ea typeface="Lora"/>
                <a:cs typeface="Lora"/>
                <a:sym typeface="Lora"/>
              </a:rPr>
              <a:t> Use of oral contraceptives</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5) A 53-year-old woman whose last menstrual period was 3 years ago notes vaginal bleeding for a week. On physical examination, her uterus is markedly enlarged, but there are no adnexal masses. CT imaging reveals an irregular 8-cm mass in the body of the uterus. A total abdominal hysterectomy is performed, and microscopic examination of the soft, hemorrhagic mass shows spindle cells with atypia and numerous mitoses. There is coagulative necrosis of tumor cells. Which of the following is the most likely cell of origin for this mass?</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a:t>
            </a:r>
            <a:r>
              <a:rPr lang="en-GB" sz="1100">
                <a:latin typeface="Lora"/>
                <a:ea typeface="Lora"/>
                <a:cs typeface="Lora"/>
                <a:sym typeface="Lora"/>
              </a:rPr>
              <a:t> Cytotrophoblastic cells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a:t>
            </a:r>
            <a:r>
              <a:rPr lang="en-GB" sz="1100">
                <a:latin typeface="Lora"/>
                <a:ea typeface="Lora"/>
                <a:cs typeface="Lora"/>
                <a:sym typeface="Lora"/>
              </a:rPr>
              <a:t> Endometrial glandular cells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a:t>
            </a:r>
            <a:r>
              <a:rPr lang="en-GB" sz="1100">
                <a:latin typeface="Lora"/>
                <a:ea typeface="Lora"/>
                <a:cs typeface="Lora"/>
                <a:sym typeface="Lora"/>
              </a:rPr>
              <a:t> Germ cells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a:t>
            </a:r>
            <a:r>
              <a:rPr lang="en-GB" sz="1100">
                <a:latin typeface="Lora"/>
                <a:ea typeface="Lora"/>
                <a:cs typeface="Lora"/>
                <a:sym typeface="Lora"/>
              </a:rPr>
              <a:t> Smooth muscle cells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E-</a:t>
            </a:r>
            <a:r>
              <a:rPr lang="en-GB" sz="1100">
                <a:latin typeface="Lora"/>
                <a:ea typeface="Lora"/>
                <a:cs typeface="Lora"/>
                <a:sym typeface="Lora"/>
              </a:rPr>
              <a:t> Squamous epithelial cells</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6) A 69-year-old woman has passed blood per vagina for a month. On pelvic examination no abnormal findings are noted. Which of the following diagnostic procedures should be performed next?</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a:t>
            </a:r>
            <a:r>
              <a:rPr lang="en-GB" sz="1100">
                <a:latin typeface="Lora"/>
                <a:ea typeface="Lora"/>
                <a:cs typeface="Lora"/>
                <a:sym typeface="Lora"/>
              </a:rPr>
              <a:t> Endometrial biopsy</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a:t>
            </a:r>
            <a:r>
              <a:rPr lang="en-GB" sz="1100">
                <a:latin typeface="Lora"/>
                <a:ea typeface="Lora"/>
                <a:cs typeface="Lora"/>
                <a:sym typeface="Lora"/>
              </a:rPr>
              <a:t> Magnetic resonance imaging</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a:t>
            </a:r>
            <a:r>
              <a:rPr lang="en-GB" sz="1100">
                <a:latin typeface="Lora"/>
                <a:ea typeface="Lora"/>
                <a:cs typeface="Lora"/>
                <a:sym typeface="Lora"/>
              </a:rPr>
              <a:t> Microbiologic culture</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a:t>
            </a:r>
            <a:r>
              <a:rPr lang="en-GB" sz="1100">
                <a:latin typeface="Lora"/>
                <a:ea typeface="Lora"/>
                <a:cs typeface="Lora"/>
                <a:sym typeface="Lora"/>
              </a:rPr>
              <a:t> Pap smear</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E-</a:t>
            </a:r>
            <a:r>
              <a:rPr lang="en-GB" sz="1100">
                <a:latin typeface="Lora"/>
                <a:ea typeface="Lora"/>
                <a:cs typeface="Lora"/>
                <a:sym typeface="Lora"/>
              </a:rPr>
              <a:t> Pregnancy test</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lnSpc>
                <a:spcPct val="100000"/>
              </a:lnSpc>
              <a:spcBef>
                <a:spcPts val="0"/>
              </a:spcBef>
              <a:spcAft>
                <a:spcPts val="0"/>
              </a:spcAft>
              <a:buNone/>
            </a:pPr>
            <a:r>
              <a:rPr b="1" lang="en-GB" sz="1100">
                <a:latin typeface="Lora"/>
                <a:ea typeface="Lora"/>
                <a:cs typeface="Lora"/>
                <a:sym typeface="Lora"/>
              </a:rPr>
              <a:t>7) </a:t>
            </a:r>
            <a:r>
              <a:rPr b="1" lang="en-GB" sz="1100">
                <a:highlight>
                  <a:srgbClr val="FFFFFF"/>
                </a:highlight>
                <a:latin typeface="Lora"/>
                <a:ea typeface="Lora"/>
                <a:cs typeface="Lora"/>
                <a:sym typeface="Lora"/>
              </a:rPr>
              <a:t> Which of the following is the most common benign tumor in females? </a:t>
            </a:r>
            <a:endParaRPr b="1"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A</a:t>
            </a:r>
            <a:r>
              <a:rPr lang="en-GB" sz="1100">
                <a:highlight>
                  <a:srgbClr val="FFFFFF"/>
                </a:highlight>
                <a:latin typeface="Lora"/>
                <a:ea typeface="Lora"/>
                <a:cs typeface="Lora"/>
                <a:sym typeface="Lora"/>
              </a:rPr>
              <a:t>- Leiomyoma.</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B</a:t>
            </a:r>
            <a:r>
              <a:rPr lang="en-GB" sz="1100">
                <a:highlight>
                  <a:srgbClr val="FFFFFF"/>
                </a:highlight>
                <a:latin typeface="Lora"/>
                <a:ea typeface="Lora"/>
                <a:cs typeface="Lora"/>
                <a:sym typeface="Lora"/>
              </a:rPr>
              <a:t>- Lipoma.</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C</a:t>
            </a:r>
            <a:r>
              <a:rPr lang="en-GB" sz="1100">
                <a:highlight>
                  <a:srgbClr val="FFFFFF"/>
                </a:highlight>
                <a:latin typeface="Lora"/>
                <a:ea typeface="Lora"/>
                <a:cs typeface="Lora"/>
                <a:sym typeface="Lora"/>
              </a:rPr>
              <a:t>- Thecoma.</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D</a:t>
            </a:r>
            <a:r>
              <a:rPr lang="en-GB" sz="1100">
                <a:highlight>
                  <a:srgbClr val="FFFFFF"/>
                </a:highlight>
                <a:latin typeface="Lora"/>
                <a:ea typeface="Lora"/>
                <a:cs typeface="Lora"/>
                <a:sym typeface="Lora"/>
              </a:rPr>
              <a:t>- Brenner tumor.</a:t>
            </a:r>
            <a:endParaRPr sz="1100">
              <a:highlight>
                <a:srgbClr val="FFFFFF"/>
              </a:highlight>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p:txBody>
      </p:sp>
      <p:sp>
        <p:nvSpPr>
          <p:cNvPr id="534" name="Google Shape;534;p39"/>
          <p:cNvSpPr txBox="1"/>
          <p:nvPr/>
        </p:nvSpPr>
        <p:spPr>
          <a:xfrm rot="-5400000">
            <a:off x="993025" y="9151325"/>
            <a:ext cx="904500" cy="17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Lora"/>
                <a:ea typeface="Lora"/>
                <a:cs typeface="Lora"/>
                <a:sym typeface="Lora"/>
              </a:rPr>
              <a:t>1- C</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2- A</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3- B</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4- C</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5- D</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6- A</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7- A</a:t>
            </a:r>
            <a:endParaRPr b="1">
              <a:solidFill>
                <a:srgbClr val="EFEFEF"/>
              </a:solidFill>
              <a:latin typeface="Lora"/>
              <a:ea typeface="Lora"/>
              <a:cs typeface="Lora"/>
              <a:sym typeface="Lor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8" name="Shape 538"/>
        <p:cNvGrpSpPr/>
        <p:nvPr/>
      </p:nvGrpSpPr>
      <p:grpSpPr>
        <a:xfrm>
          <a:off x="0" y="0"/>
          <a:ext cx="0" cy="0"/>
          <a:chOff x="0" y="0"/>
          <a:chExt cx="0" cy="0"/>
        </a:xfrm>
      </p:grpSpPr>
      <p:sp>
        <p:nvSpPr>
          <p:cNvPr id="539" name="Google Shape;539;p40"/>
          <p:cNvSpPr txBox="1"/>
          <p:nvPr/>
        </p:nvSpPr>
        <p:spPr>
          <a:xfrm>
            <a:off x="0" y="3500325"/>
            <a:ext cx="6228000" cy="2148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4000">
              <a:solidFill>
                <a:srgbClr val="A64D79"/>
              </a:solidFill>
              <a:latin typeface="Pompiere"/>
              <a:ea typeface="Pompiere"/>
              <a:cs typeface="Pompiere"/>
              <a:sym typeface="Pompiere"/>
            </a:endParaRPr>
          </a:p>
          <a:p>
            <a:pPr indent="0" lvl="0" marL="0" rtl="0" algn="l">
              <a:lnSpc>
                <a:spcPct val="115000"/>
              </a:lnSpc>
              <a:spcBef>
                <a:spcPts val="0"/>
              </a:spcBef>
              <a:spcAft>
                <a:spcPts val="0"/>
              </a:spcAft>
              <a:buNone/>
            </a:pPr>
            <a:r>
              <a:rPr lang="en-GB" sz="3000">
                <a:solidFill>
                  <a:srgbClr val="A64D79"/>
                </a:solidFill>
                <a:latin typeface="Pompiere"/>
                <a:ea typeface="Pompiere"/>
                <a:cs typeface="Pompiere"/>
                <a:sym typeface="Pompiere"/>
              </a:rPr>
              <a:t>Team Subleader</a:t>
            </a:r>
            <a:endParaRPr sz="3000">
              <a:solidFill>
                <a:srgbClr val="A64D79"/>
              </a:solidFill>
              <a:latin typeface="Pompiere"/>
              <a:ea typeface="Pompiere"/>
              <a:cs typeface="Pompiere"/>
              <a:sym typeface="Pompiere"/>
            </a:endParaRPr>
          </a:p>
          <a:p>
            <a:pPr indent="0" lvl="0" marL="0" rtl="0" algn="ctr">
              <a:lnSpc>
                <a:spcPct val="115000"/>
              </a:lnSpc>
              <a:spcBef>
                <a:spcPts val="0"/>
              </a:spcBef>
              <a:spcAft>
                <a:spcPts val="0"/>
              </a:spcAft>
              <a:buNone/>
            </a:pPr>
            <a:r>
              <a:rPr b="1" lang="en-GB" sz="3000">
                <a:solidFill>
                  <a:srgbClr val="741B47"/>
                </a:solidFill>
                <a:latin typeface="Pompiere"/>
                <a:ea typeface="Pompiere"/>
                <a:cs typeface="Pompiere"/>
                <a:sym typeface="Pompiere"/>
              </a:rPr>
              <a:t>          Alhanouf Alhaluli</a:t>
            </a:r>
            <a:endParaRPr b="1" sz="3000">
              <a:solidFill>
                <a:srgbClr val="741B47"/>
              </a:solidFill>
              <a:latin typeface="Pompiere"/>
              <a:ea typeface="Pompiere"/>
              <a:cs typeface="Pompiere"/>
              <a:sym typeface="Pompiere"/>
            </a:endParaRPr>
          </a:p>
          <a:p>
            <a:pPr indent="0" lvl="0" marL="0" rtl="0" algn="l">
              <a:lnSpc>
                <a:spcPct val="115000"/>
              </a:lnSpc>
              <a:spcBef>
                <a:spcPts val="0"/>
              </a:spcBef>
              <a:spcAft>
                <a:spcPts val="0"/>
              </a:spcAft>
              <a:buNone/>
            </a:pPr>
            <a:r>
              <a:rPr lang="en-GB" sz="3000">
                <a:solidFill>
                  <a:srgbClr val="A64D79"/>
                </a:solidFill>
                <a:latin typeface="Pompiere"/>
                <a:ea typeface="Pompiere"/>
                <a:cs typeface="Pompiere"/>
                <a:sym typeface="Pompiere"/>
              </a:rPr>
              <a:t>Done by the brilliant</a:t>
            </a:r>
            <a:endParaRPr sz="3000">
              <a:solidFill>
                <a:srgbClr val="A64D79"/>
              </a:solidFill>
              <a:latin typeface="Pompiere"/>
              <a:ea typeface="Pompiere"/>
              <a:cs typeface="Pompiere"/>
              <a:sym typeface="Pompiere"/>
            </a:endParaRPr>
          </a:p>
          <a:p>
            <a:pPr indent="0" lvl="0" marL="0" rtl="0" algn="ctr">
              <a:lnSpc>
                <a:spcPct val="115000"/>
              </a:lnSpc>
              <a:spcBef>
                <a:spcPts val="0"/>
              </a:spcBef>
              <a:spcAft>
                <a:spcPts val="0"/>
              </a:spcAft>
              <a:buNone/>
            </a:pPr>
            <a:r>
              <a:rPr b="1" lang="en-GB" sz="3000">
                <a:solidFill>
                  <a:srgbClr val="741B47"/>
                </a:solidFill>
                <a:latin typeface="Pompiere"/>
                <a:ea typeface="Pompiere"/>
                <a:cs typeface="Pompiere"/>
                <a:sym typeface="Pompiere"/>
              </a:rPr>
              <a:t>                    Who nothing rhymes with his name </a:t>
            </a:r>
            <a:endParaRPr b="1" sz="3000">
              <a:solidFill>
                <a:srgbClr val="741B47"/>
              </a:solidFill>
              <a:latin typeface="Pompiere"/>
              <a:ea typeface="Pompiere"/>
              <a:cs typeface="Pompiere"/>
              <a:sym typeface="Pompiere"/>
            </a:endParaRPr>
          </a:p>
          <a:p>
            <a:pPr indent="0" lvl="0" marL="0" rtl="0" algn="l">
              <a:lnSpc>
                <a:spcPct val="115000"/>
              </a:lnSpc>
              <a:spcBef>
                <a:spcPts val="0"/>
              </a:spcBef>
              <a:spcAft>
                <a:spcPts val="0"/>
              </a:spcAft>
              <a:buNone/>
            </a:pPr>
            <a:r>
              <a:rPr lang="en-GB" sz="3000">
                <a:solidFill>
                  <a:srgbClr val="A64D79"/>
                </a:solidFill>
                <a:latin typeface="Pompiere"/>
                <a:ea typeface="Pompiere"/>
                <a:cs typeface="Pompiere"/>
                <a:sym typeface="Pompiere"/>
              </a:rPr>
              <a:t>Note Taker</a:t>
            </a:r>
            <a:endParaRPr sz="3000">
              <a:solidFill>
                <a:srgbClr val="A64D79"/>
              </a:solidFill>
              <a:latin typeface="Pompiere"/>
              <a:ea typeface="Pompiere"/>
              <a:cs typeface="Pompiere"/>
              <a:sym typeface="Pompiere"/>
            </a:endParaRPr>
          </a:p>
          <a:p>
            <a:pPr indent="0" lvl="0" marL="0" rtl="0" algn="ctr">
              <a:lnSpc>
                <a:spcPct val="115000"/>
              </a:lnSpc>
              <a:spcBef>
                <a:spcPts val="0"/>
              </a:spcBef>
              <a:spcAft>
                <a:spcPts val="0"/>
              </a:spcAft>
              <a:buNone/>
            </a:pPr>
            <a:r>
              <a:rPr b="1" lang="en-GB" sz="3000">
                <a:solidFill>
                  <a:srgbClr val="741B47"/>
                </a:solidFill>
                <a:latin typeface="Pompiere"/>
                <a:ea typeface="Pompiere"/>
                <a:cs typeface="Pompiere"/>
                <a:sym typeface="Pompiere"/>
              </a:rPr>
              <a:t>Taibah Alzaid</a:t>
            </a:r>
            <a:endParaRPr b="1" sz="3000">
              <a:solidFill>
                <a:srgbClr val="741B47"/>
              </a:solidFill>
              <a:latin typeface="Pompiere"/>
              <a:ea typeface="Pompiere"/>
              <a:cs typeface="Pompiere"/>
              <a:sym typeface="Pompiere"/>
            </a:endParaRPr>
          </a:p>
          <a:p>
            <a:pPr indent="0" lvl="0" marL="0" rtl="0" algn="ctr">
              <a:lnSpc>
                <a:spcPct val="115000"/>
              </a:lnSpc>
              <a:spcBef>
                <a:spcPts val="0"/>
              </a:spcBef>
              <a:spcAft>
                <a:spcPts val="0"/>
              </a:spcAft>
              <a:buNone/>
            </a:pPr>
            <a:r>
              <a:t/>
            </a:r>
            <a:endParaRPr b="1" sz="3000">
              <a:solidFill>
                <a:srgbClr val="741B47"/>
              </a:solidFill>
              <a:latin typeface="Pompiere"/>
              <a:ea typeface="Pompiere"/>
              <a:cs typeface="Pompiere"/>
              <a:sym typeface="Pompier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Google Shape;401;p30"/>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Endometrial hyperplasia</a:t>
            </a:r>
            <a:endParaRPr b="1" sz="3000">
              <a:solidFill>
                <a:srgbClr val="741B47"/>
              </a:solidFill>
              <a:latin typeface="Lora"/>
              <a:ea typeface="Lora"/>
              <a:cs typeface="Lora"/>
              <a:sym typeface="Lora"/>
            </a:endParaRPr>
          </a:p>
        </p:txBody>
      </p:sp>
      <p:sp>
        <p:nvSpPr>
          <p:cNvPr id="402" name="Google Shape;402;p30"/>
          <p:cNvSpPr txBox="1"/>
          <p:nvPr/>
        </p:nvSpPr>
        <p:spPr>
          <a:xfrm>
            <a:off x="0" y="860300"/>
            <a:ext cx="6974400" cy="242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Introduction</a:t>
            </a:r>
            <a:endParaRPr b="1" sz="1800">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Proliferation</a:t>
            </a:r>
            <a:r>
              <a:rPr lang="en-GB">
                <a:latin typeface="Lora"/>
                <a:ea typeface="Lora"/>
                <a:cs typeface="Lora"/>
                <a:sym typeface="Lora"/>
              </a:rPr>
              <a:t> of endometrial glands; resulting in </a:t>
            </a:r>
            <a:r>
              <a:rPr b="1" lang="en-GB">
                <a:latin typeface="Lora"/>
                <a:ea typeface="Lora"/>
                <a:cs typeface="Lora"/>
                <a:sym typeface="Lora"/>
              </a:rPr>
              <a:t>increased gland:stroma¹ ratio </a:t>
            </a:r>
            <a:r>
              <a:rPr lang="en-GB">
                <a:latin typeface="Lora"/>
                <a:ea typeface="Lora"/>
                <a:cs typeface="Lora"/>
                <a:sym typeface="Lora"/>
              </a:rPr>
              <a:t>of the endometrium relative to normal tissue.</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Induced by </a:t>
            </a:r>
            <a:r>
              <a:rPr b="1" lang="en-GB">
                <a:latin typeface="Lora"/>
                <a:ea typeface="Lora"/>
                <a:cs typeface="Lora"/>
                <a:sym typeface="Lora"/>
              </a:rPr>
              <a:t>persistent</a:t>
            </a:r>
            <a:r>
              <a:rPr b="1" lang="en-GB">
                <a:latin typeface="Lora"/>
                <a:ea typeface="Lora"/>
                <a:cs typeface="Lora"/>
                <a:sym typeface="Lora"/>
              </a:rPr>
              <a:t>, prolonged </a:t>
            </a:r>
            <a:r>
              <a:rPr lang="en-GB">
                <a:latin typeface="Lora"/>
                <a:ea typeface="Lora"/>
                <a:cs typeface="Lora"/>
                <a:sym typeface="Lora"/>
              </a:rPr>
              <a:t>stimulation of the endometrium by </a:t>
            </a:r>
            <a:r>
              <a:rPr b="1" lang="en-GB">
                <a:solidFill>
                  <a:srgbClr val="FF0000"/>
                </a:solidFill>
                <a:latin typeface="Lora"/>
                <a:ea typeface="Lora"/>
                <a:cs typeface="Lora"/>
                <a:sym typeface="Lora"/>
              </a:rPr>
              <a:t>high levels of estrogen.</a:t>
            </a:r>
            <a:endParaRPr b="1">
              <a:solidFill>
                <a:srgbClr val="FF000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may progress to </a:t>
            </a:r>
            <a:r>
              <a:rPr b="1" lang="en-GB">
                <a:latin typeface="Lora"/>
                <a:ea typeface="Lora"/>
                <a:cs typeface="Lora"/>
                <a:sym typeface="Lora"/>
              </a:rPr>
              <a:t>endometrial carcinoma.</a:t>
            </a:r>
            <a:endParaRPr b="1">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Risk of developing to carcinoma depends on:</a:t>
            </a:r>
            <a:endParaRPr>
              <a:latin typeface="Lora"/>
              <a:ea typeface="Lora"/>
              <a:cs typeface="Lora"/>
              <a:sym typeface="Lora"/>
            </a:endParaRPr>
          </a:p>
          <a:p>
            <a:pPr indent="-317500" lvl="2" marL="1371600" rtl="0" algn="l">
              <a:lnSpc>
                <a:spcPct val="115000"/>
              </a:lnSpc>
              <a:spcBef>
                <a:spcPts val="0"/>
              </a:spcBef>
              <a:spcAft>
                <a:spcPts val="0"/>
              </a:spcAft>
              <a:buSzPts val="1400"/>
              <a:buFont typeface="Lora"/>
              <a:buChar char="■"/>
            </a:pPr>
            <a:r>
              <a:rPr lang="en-GB">
                <a:latin typeface="Lora"/>
                <a:ea typeface="Lora"/>
                <a:cs typeface="Lora"/>
                <a:sym typeface="Lora"/>
              </a:rPr>
              <a:t>Level &amp; duration of </a:t>
            </a:r>
            <a:r>
              <a:rPr b="1" lang="en-GB">
                <a:latin typeface="Lora"/>
                <a:ea typeface="Lora"/>
                <a:cs typeface="Lora"/>
                <a:sym typeface="Lora"/>
              </a:rPr>
              <a:t>estrogen excess.</a:t>
            </a:r>
            <a:endParaRPr b="1">
              <a:latin typeface="Lora"/>
              <a:ea typeface="Lora"/>
              <a:cs typeface="Lora"/>
              <a:sym typeface="Lora"/>
            </a:endParaRPr>
          </a:p>
          <a:p>
            <a:pPr indent="-317500" lvl="2" marL="1371600" rtl="0" algn="l">
              <a:lnSpc>
                <a:spcPct val="115000"/>
              </a:lnSpc>
              <a:spcBef>
                <a:spcPts val="0"/>
              </a:spcBef>
              <a:spcAft>
                <a:spcPts val="0"/>
              </a:spcAft>
              <a:buSzPts val="1400"/>
              <a:buFont typeface="Lora"/>
              <a:buChar char="■"/>
            </a:pPr>
            <a:r>
              <a:rPr b="1" lang="en-GB">
                <a:latin typeface="Lora"/>
                <a:ea typeface="Lora"/>
                <a:cs typeface="Lora"/>
                <a:sym typeface="Lora"/>
              </a:rPr>
              <a:t>Severity</a:t>
            </a:r>
            <a:r>
              <a:rPr lang="en-GB">
                <a:latin typeface="Lora"/>
                <a:ea typeface="Lora"/>
                <a:cs typeface="Lora"/>
                <a:sym typeface="Lora"/>
              </a:rPr>
              <a:t> of hyperplasia.</a:t>
            </a:r>
            <a:endParaRPr>
              <a:latin typeface="Lora"/>
              <a:ea typeface="Lora"/>
              <a:cs typeface="Lora"/>
              <a:sym typeface="Lora"/>
            </a:endParaRPr>
          </a:p>
          <a:p>
            <a:pPr indent="-317500" lvl="2" marL="1371600" rtl="0" algn="l">
              <a:lnSpc>
                <a:spcPct val="115000"/>
              </a:lnSpc>
              <a:spcBef>
                <a:spcPts val="0"/>
              </a:spcBef>
              <a:spcAft>
                <a:spcPts val="0"/>
              </a:spcAft>
              <a:buSzPts val="1400"/>
              <a:buFont typeface="Lora"/>
              <a:buChar char="■"/>
            </a:pPr>
            <a:r>
              <a:rPr lang="en-GB">
                <a:latin typeface="Lora"/>
                <a:ea typeface="Lora"/>
                <a:cs typeface="Lora"/>
                <a:sym typeface="Lora"/>
              </a:rPr>
              <a:t>Presence of </a:t>
            </a:r>
            <a:r>
              <a:rPr b="1" lang="en-GB">
                <a:solidFill>
                  <a:srgbClr val="FF0000"/>
                </a:solidFill>
                <a:latin typeface="Lora"/>
                <a:ea typeface="Lora"/>
                <a:cs typeface="Lora"/>
                <a:sym typeface="Lora"/>
              </a:rPr>
              <a:t>cellular</a:t>
            </a:r>
            <a:r>
              <a:rPr lang="en-GB">
                <a:solidFill>
                  <a:srgbClr val="FF0000"/>
                </a:solidFill>
                <a:latin typeface="Lora"/>
                <a:ea typeface="Lora"/>
                <a:cs typeface="Lora"/>
                <a:sym typeface="Lora"/>
              </a:rPr>
              <a:t> </a:t>
            </a:r>
            <a:r>
              <a:rPr b="1" lang="en-GB">
                <a:solidFill>
                  <a:srgbClr val="FF0000"/>
                </a:solidFill>
                <a:latin typeface="Lora"/>
                <a:ea typeface="Lora"/>
                <a:cs typeface="Lora"/>
                <a:sym typeface="Lora"/>
              </a:rPr>
              <a:t>atypia.</a:t>
            </a:r>
            <a:endParaRPr b="1">
              <a:solidFill>
                <a:srgbClr val="FF0000"/>
              </a:solidFill>
              <a:latin typeface="Lora"/>
              <a:ea typeface="Lora"/>
              <a:cs typeface="Lora"/>
              <a:sym typeface="Lora"/>
            </a:endParaRPr>
          </a:p>
        </p:txBody>
      </p:sp>
      <p:pic>
        <p:nvPicPr>
          <p:cNvPr id="403" name="Google Shape;403;p30"/>
          <p:cNvPicPr preferRelativeResize="0"/>
          <p:nvPr/>
        </p:nvPicPr>
        <p:blipFill rotWithShape="1">
          <a:blip r:embed="rId3">
            <a:alphaModFix/>
          </a:blip>
          <a:srcRect b="11723" l="0" r="0" t="0"/>
          <a:stretch/>
        </p:blipFill>
        <p:spPr>
          <a:xfrm>
            <a:off x="5529900" y="2063025"/>
            <a:ext cx="2102524" cy="1486025"/>
          </a:xfrm>
          <a:prstGeom prst="rect">
            <a:avLst/>
          </a:prstGeom>
          <a:noFill/>
          <a:ln>
            <a:noFill/>
          </a:ln>
        </p:spPr>
      </p:pic>
      <p:sp>
        <p:nvSpPr>
          <p:cNvPr id="404" name="Google Shape;404;p30"/>
          <p:cNvSpPr txBox="1"/>
          <p:nvPr/>
        </p:nvSpPr>
        <p:spPr>
          <a:xfrm>
            <a:off x="0" y="3438750"/>
            <a:ext cx="6974400" cy="195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Causes</a:t>
            </a:r>
            <a:r>
              <a:rPr b="1" lang="en-GB" sz="1800">
                <a:latin typeface="Lora"/>
                <a:ea typeface="Lora"/>
                <a:cs typeface="Lora"/>
                <a:sym typeface="Lora"/>
              </a:rPr>
              <a:t> </a:t>
            </a:r>
            <a:endParaRPr>
              <a:latin typeface="Lora"/>
              <a:ea typeface="Lora"/>
              <a:cs typeface="Lora"/>
              <a:sym typeface="Lora"/>
            </a:endParaRPr>
          </a:p>
          <a:p>
            <a:pPr indent="-196900" lvl="0" marL="360000" rtl="0" algn="l">
              <a:lnSpc>
                <a:spcPct val="115000"/>
              </a:lnSpc>
              <a:spcBef>
                <a:spcPts val="0"/>
              </a:spcBef>
              <a:spcAft>
                <a:spcPts val="0"/>
              </a:spcAft>
              <a:buSzPts val="1400"/>
              <a:buFont typeface="Lora"/>
              <a:buAutoNum type="arabicPeriod"/>
            </a:pPr>
            <a:r>
              <a:rPr lang="en-GB">
                <a:latin typeface="Lora"/>
                <a:ea typeface="Lora"/>
                <a:cs typeface="Lora"/>
                <a:sym typeface="Lora"/>
              </a:rPr>
              <a:t>A</a:t>
            </a:r>
            <a:r>
              <a:rPr lang="en-GB">
                <a:latin typeface="Lora"/>
                <a:ea typeface="Lora"/>
                <a:cs typeface="Lora"/>
                <a:sym typeface="Lora"/>
              </a:rPr>
              <a:t>ny condition where there is high estrogen.</a:t>
            </a:r>
            <a:endParaRPr>
              <a:solidFill>
                <a:srgbClr val="262626"/>
              </a:solidFill>
              <a:latin typeface="Lora"/>
              <a:ea typeface="Lora"/>
              <a:cs typeface="Lora"/>
              <a:sym typeface="Lora"/>
            </a:endParaRPr>
          </a:p>
          <a:p>
            <a:pPr indent="-196900" lvl="0" marL="360000" rtl="0" algn="l">
              <a:lnSpc>
                <a:spcPct val="115000"/>
              </a:lnSpc>
              <a:spcBef>
                <a:spcPts val="0"/>
              </a:spcBef>
              <a:spcAft>
                <a:spcPts val="0"/>
              </a:spcAft>
              <a:buSzPts val="1400"/>
              <a:buFont typeface="Lora"/>
              <a:buAutoNum type="arabicPeriod"/>
            </a:pPr>
            <a:r>
              <a:rPr lang="en-GB">
                <a:solidFill>
                  <a:srgbClr val="262626"/>
                </a:solidFill>
                <a:latin typeface="Lora"/>
                <a:ea typeface="Lora"/>
                <a:cs typeface="Lora"/>
                <a:sym typeface="Lora"/>
              </a:rPr>
              <a:t>Anovulatory menstrual cycles (failure of ovulation) such as in </a:t>
            </a:r>
            <a:endParaRPr>
              <a:solidFill>
                <a:srgbClr val="262626"/>
              </a:solidFill>
              <a:latin typeface="Lora"/>
              <a:ea typeface="Lora"/>
              <a:cs typeface="Lora"/>
              <a:sym typeface="Lora"/>
            </a:endParaRPr>
          </a:p>
          <a:p>
            <a:pPr indent="0" lvl="0" marL="360000" rtl="0" algn="l">
              <a:lnSpc>
                <a:spcPct val="115000"/>
              </a:lnSpc>
              <a:spcBef>
                <a:spcPts val="0"/>
              </a:spcBef>
              <a:spcAft>
                <a:spcPts val="0"/>
              </a:spcAft>
              <a:buNone/>
            </a:pPr>
            <a:r>
              <a:rPr lang="en-GB">
                <a:solidFill>
                  <a:srgbClr val="262626"/>
                </a:solidFill>
                <a:latin typeface="Lora"/>
                <a:ea typeface="Lora"/>
                <a:cs typeface="Lora"/>
                <a:sym typeface="Lora"/>
              </a:rPr>
              <a:t>perimenopause. </a:t>
            </a:r>
            <a:endParaRPr>
              <a:solidFill>
                <a:srgbClr val="262626"/>
              </a:solidFill>
              <a:latin typeface="Lora"/>
              <a:ea typeface="Lora"/>
              <a:cs typeface="Lora"/>
              <a:sym typeface="Lora"/>
            </a:endParaRPr>
          </a:p>
          <a:p>
            <a:pPr indent="-196900" lvl="0" marL="360000" rtl="0" algn="l">
              <a:lnSpc>
                <a:spcPct val="115000"/>
              </a:lnSpc>
              <a:spcBef>
                <a:spcPts val="0"/>
              </a:spcBef>
              <a:spcAft>
                <a:spcPts val="0"/>
              </a:spcAft>
              <a:buSzPts val="1400"/>
              <a:buFont typeface="Lora"/>
              <a:buAutoNum type="arabicPeriod"/>
            </a:pPr>
            <a:r>
              <a:rPr lang="en-GB">
                <a:solidFill>
                  <a:srgbClr val="262626"/>
                </a:solidFill>
                <a:latin typeface="Lora"/>
                <a:ea typeface="Lora"/>
                <a:cs typeface="Lora"/>
                <a:sym typeface="Lora"/>
              </a:rPr>
              <a:t>Excessive endogenous production of estrogen:</a:t>
            </a:r>
            <a:endParaRPr>
              <a:solidFill>
                <a:srgbClr val="262626"/>
              </a:solidFill>
              <a:latin typeface="Lora"/>
              <a:ea typeface="Lora"/>
              <a:cs typeface="Lora"/>
              <a:sym typeface="Lora"/>
            </a:endParaRPr>
          </a:p>
          <a:p>
            <a:pPr indent="-196899" lvl="1" marL="557999" rtl="0" algn="l">
              <a:lnSpc>
                <a:spcPct val="115000"/>
              </a:lnSpc>
              <a:spcBef>
                <a:spcPts val="0"/>
              </a:spcBef>
              <a:spcAft>
                <a:spcPts val="0"/>
              </a:spcAft>
              <a:buClr>
                <a:srgbClr val="262626"/>
              </a:buClr>
              <a:buSzPts val="1400"/>
              <a:buFont typeface="Lora"/>
              <a:buAutoNum type="alphaLcPeriod"/>
            </a:pPr>
            <a:r>
              <a:rPr lang="en-GB">
                <a:solidFill>
                  <a:srgbClr val="262626"/>
                </a:solidFill>
                <a:latin typeface="Lora"/>
                <a:ea typeface="Lora"/>
                <a:cs typeface="Lora"/>
                <a:sym typeface="Lora"/>
              </a:rPr>
              <a:t>Polycystic ovary syndrome (Stein-Leventhal syndrome).</a:t>
            </a:r>
            <a:endParaRPr>
              <a:solidFill>
                <a:srgbClr val="262626"/>
              </a:solidFill>
              <a:latin typeface="Lora"/>
              <a:ea typeface="Lora"/>
              <a:cs typeface="Lora"/>
              <a:sym typeface="Lora"/>
            </a:endParaRPr>
          </a:p>
          <a:p>
            <a:pPr indent="-196899" lvl="1" marL="557999" rtl="0" algn="l">
              <a:lnSpc>
                <a:spcPct val="115000"/>
              </a:lnSpc>
              <a:spcBef>
                <a:spcPts val="0"/>
              </a:spcBef>
              <a:spcAft>
                <a:spcPts val="0"/>
              </a:spcAft>
              <a:buClr>
                <a:srgbClr val="262626"/>
              </a:buClr>
              <a:buSzPts val="1400"/>
              <a:buFont typeface="Lora"/>
              <a:buAutoNum type="alphaLcPeriod"/>
            </a:pPr>
            <a:r>
              <a:rPr b="1" lang="en-GB">
                <a:solidFill>
                  <a:srgbClr val="FF0000"/>
                </a:solidFill>
                <a:latin typeface="Lora"/>
                <a:ea typeface="Lora"/>
                <a:cs typeface="Lora"/>
                <a:sym typeface="Lora"/>
              </a:rPr>
              <a:t>Granulosa cell tumors</a:t>
            </a:r>
            <a:r>
              <a:rPr lang="en-GB">
                <a:solidFill>
                  <a:srgbClr val="262626"/>
                </a:solidFill>
                <a:latin typeface="Lora"/>
                <a:ea typeface="Lora"/>
                <a:cs typeface="Lora"/>
                <a:sym typeface="Lora"/>
              </a:rPr>
              <a:t> of the ovary. </a:t>
            </a:r>
            <a:endParaRPr>
              <a:solidFill>
                <a:srgbClr val="262626"/>
              </a:solidFill>
              <a:latin typeface="Lora"/>
              <a:ea typeface="Lora"/>
              <a:cs typeface="Lora"/>
              <a:sym typeface="Lora"/>
            </a:endParaRPr>
          </a:p>
          <a:p>
            <a:pPr indent="-196899" lvl="1" marL="557999" rtl="0" algn="l">
              <a:lnSpc>
                <a:spcPct val="115000"/>
              </a:lnSpc>
              <a:spcBef>
                <a:spcPts val="0"/>
              </a:spcBef>
              <a:spcAft>
                <a:spcPts val="0"/>
              </a:spcAft>
              <a:buClr>
                <a:srgbClr val="262626"/>
              </a:buClr>
              <a:buSzPts val="1400"/>
              <a:buFont typeface="Lora"/>
              <a:buAutoNum type="alphaLcPeriod"/>
            </a:pPr>
            <a:r>
              <a:rPr lang="en-GB">
                <a:solidFill>
                  <a:srgbClr val="262626"/>
                </a:solidFill>
                <a:latin typeface="Lora"/>
                <a:ea typeface="Lora"/>
                <a:cs typeface="Lora"/>
                <a:sym typeface="Lora"/>
              </a:rPr>
              <a:t>Cortical stromal hyperplasia (excessive ovarian cortical function).</a:t>
            </a:r>
            <a:endParaRPr>
              <a:solidFill>
                <a:srgbClr val="262626"/>
              </a:solidFill>
              <a:latin typeface="Lora"/>
              <a:ea typeface="Lora"/>
              <a:cs typeface="Lora"/>
              <a:sym typeface="Lora"/>
            </a:endParaRPr>
          </a:p>
          <a:p>
            <a:pPr indent="-196900" lvl="0" marL="360000" rtl="0" algn="l">
              <a:lnSpc>
                <a:spcPct val="115000"/>
              </a:lnSpc>
              <a:spcBef>
                <a:spcPts val="0"/>
              </a:spcBef>
              <a:spcAft>
                <a:spcPts val="0"/>
              </a:spcAft>
              <a:buClr>
                <a:srgbClr val="262626"/>
              </a:buClr>
              <a:buSzPts val="1400"/>
              <a:buFont typeface="Lora"/>
              <a:buAutoNum type="arabicPeriod"/>
            </a:pPr>
            <a:r>
              <a:rPr lang="en-GB">
                <a:solidFill>
                  <a:srgbClr val="262626"/>
                </a:solidFill>
                <a:latin typeface="Lora"/>
                <a:ea typeface="Lora"/>
                <a:cs typeface="Lora"/>
                <a:sym typeface="Lora"/>
              </a:rPr>
              <a:t>Exogenous administration or intake of estrogenic steroids without counter balancing progestin, over a long period of time.</a:t>
            </a:r>
            <a:endParaRPr>
              <a:solidFill>
                <a:srgbClr val="262626"/>
              </a:solidFill>
              <a:latin typeface="Lora"/>
              <a:ea typeface="Lora"/>
              <a:cs typeface="Lora"/>
              <a:sym typeface="Lora"/>
            </a:endParaRPr>
          </a:p>
          <a:p>
            <a:pPr indent="0" lvl="0" marL="0" rtl="0" algn="l">
              <a:lnSpc>
                <a:spcPct val="115000"/>
              </a:lnSpc>
              <a:spcBef>
                <a:spcPts val="0"/>
              </a:spcBef>
              <a:spcAft>
                <a:spcPts val="0"/>
              </a:spcAft>
              <a:buNone/>
            </a:pPr>
            <a:r>
              <a:t/>
            </a:r>
            <a:endParaRPr>
              <a:solidFill>
                <a:srgbClr val="262626"/>
              </a:solidFill>
              <a:latin typeface="Lora"/>
              <a:ea typeface="Lora"/>
              <a:cs typeface="Lora"/>
              <a:sym typeface="Lora"/>
            </a:endParaRPr>
          </a:p>
        </p:txBody>
      </p:sp>
      <p:sp>
        <p:nvSpPr>
          <p:cNvPr id="405" name="Google Shape;405;p30"/>
          <p:cNvSpPr txBox="1"/>
          <p:nvPr/>
        </p:nvSpPr>
        <p:spPr>
          <a:xfrm>
            <a:off x="0" y="6082475"/>
            <a:ext cx="7717200" cy="172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Risk factors (</a:t>
            </a:r>
            <a:r>
              <a:rPr b="1" lang="en-GB" sz="1800">
                <a:solidFill>
                  <a:srgbClr val="4A86E8"/>
                </a:solidFill>
                <a:latin typeface="Lora"/>
                <a:ea typeface="Lora"/>
                <a:cs typeface="Lora"/>
                <a:sym typeface="Lora"/>
              </a:rPr>
              <a:t>Males slides</a:t>
            </a:r>
            <a:r>
              <a:rPr b="1" lang="en-GB" sz="1800">
                <a:solidFill>
                  <a:srgbClr val="A64D79"/>
                </a:solidFill>
                <a:latin typeface="Lora"/>
                <a:ea typeface="Lora"/>
                <a:cs typeface="Lora"/>
                <a:sym typeface="Lora"/>
              </a:rPr>
              <a:t>)</a:t>
            </a:r>
            <a:endParaRPr b="1" sz="1800">
              <a:latin typeface="Lora"/>
              <a:ea typeface="Lora"/>
              <a:cs typeface="Lora"/>
              <a:sym typeface="Lora"/>
            </a:endParaRPr>
          </a:p>
          <a:p>
            <a:pPr indent="-317500" lvl="0" marL="457200" rtl="0" algn="l">
              <a:lnSpc>
                <a:spcPct val="115000"/>
              </a:lnSpc>
              <a:spcBef>
                <a:spcPts val="0"/>
              </a:spcBef>
              <a:spcAft>
                <a:spcPts val="0"/>
              </a:spcAft>
              <a:buClr>
                <a:srgbClr val="262626"/>
              </a:buClr>
              <a:buSzPts val="1400"/>
              <a:buFont typeface="Lora"/>
              <a:buChar char="●"/>
            </a:pPr>
            <a:r>
              <a:rPr lang="en-GB">
                <a:solidFill>
                  <a:srgbClr val="262626"/>
                </a:solidFill>
                <a:latin typeface="Lora"/>
                <a:ea typeface="Lora"/>
                <a:cs typeface="Lora"/>
                <a:sym typeface="Lora"/>
              </a:rPr>
              <a:t>Obesity, western diet.</a:t>
            </a:r>
            <a:endParaRPr>
              <a:solidFill>
                <a:srgbClr val="262626"/>
              </a:solidFill>
              <a:latin typeface="Lora"/>
              <a:ea typeface="Lora"/>
              <a:cs typeface="Lora"/>
              <a:sym typeface="Lora"/>
            </a:endParaRPr>
          </a:p>
          <a:p>
            <a:pPr indent="-317500" lvl="0" marL="457200" rtl="0" algn="l">
              <a:lnSpc>
                <a:spcPct val="115000"/>
              </a:lnSpc>
              <a:spcBef>
                <a:spcPts val="0"/>
              </a:spcBef>
              <a:spcAft>
                <a:spcPts val="0"/>
              </a:spcAft>
              <a:buClr>
                <a:srgbClr val="262626"/>
              </a:buClr>
              <a:buSzPts val="1400"/>
              <a:buFont typeface="Lora"/>
              <a:buChar char="●"/>
            </a:pPr>
            <a:r>
              <a:rPr lang="en-GB">
                <a:solidFill>
                  <a:srgbClr val="262626"/>
                </a:solidFill>
                <a:latin typeface="Lora"/>
                <a:ea typeface="Lora"/>
                <a:cs typeface="Lora"/>
                <a:sym typeface="Lora"/>
              </a:rPr>
              <a:t>Nulliparity (never having given birth).</a:t>
            </a:r>
            <a:endParaRPr>
              <a:solidFill>
                <a:srgbClr val="262626"/>
              </a:solidFill>
              <a:latin typeface="Lora"/>
              <a:ea typeface="Lora"/>
              <a:cs typeface="Lora"/>
              <a:sym typeface="Lora"/>
            </a:endParaRPr>
          </a:p>
          <a:p>
            <a:pPr indent="-317500" lvl="0" marL="457200" rtl="0" algn="l">
              <a:lnSpc>
                <a:spcPct val="115000"/>
              </a:lnSpc>
              <a:spcBef>
                <a:spcPts val="0"/>
              </a:spcBef>
              <a:spcAft>
                <a:spcPts val="0"/>
              </a:spcAft>
              <a:buClr>
                <a:srgbClr val="262626"/>
              </a:buClr>
              <a:buSzPts val="1400"/>
              <a:buFont typeface="Lora"/>
              <a:buChar char="●"/>
            </a:pPr>
            <a:r>
              <a:rPr lang="en-GB">
                <a:solidFill>
                  <a:srgbClr val="262626"/>
                </a:solidFill>
                <a:latin typeface="Lora"/>
                <a:ea typeface="Lora"/>
                <a:cs typeface="Lora"/>
                <a:sym typeface="Lora"/>
              </a:rPr>
              <a:t>Diabetes mellitus.</a:t>
            </a:r>
            <a:endParaRPr>
              <a:solidFill>
                <a:srgbClr val="262626"/>
              </a:solidFill>
              <a:latin typeface="Lora"/>
              <a:ea typeface="Lora"/>
              <a:cs typeface="Lora"/>
              <a:sym typeface="Lora"/>
            </a:endParaRPr>
          </a:p>
          <a:p>
            <a:pPr indent="-317500" lvl="0" marL="457200" rtl="0" algn="l">
              <a:lnSpc>
                <a:spcPct val="115000"/>
              </a:lnSpc>
              <a:spcBef>
                <a:spcPts val="0"/>
              </a:spcBef>
              <a:spcAft>
                <a:spcPts val="0"/>
              </a:spcAft>
              <a:buClr>
                <a:srgbClr val="262626"/>
              </a:buClr>
              <a:buSzPts val="1400"/>
              <a:buFont typeface="Lora"/>
              <a:buChar char="●"/>
            </a:pPr>
            <a:r>
              <a:rPr lang="en-GB">
                <a:solidFill>
                  <a:srgbClr val="262626"/>
                </a:solidFill>
                <a:latin typeface="Lora"/>
                <a:ea typeface="Lora"/>
                <a:cs typeface="Lora"/>
                <a:sym typeface="Lora"/>
              </a:rPr>
              <a:t>Hypertension.</a:t>
            </a:r>
            <a:endParaRPr>
              <a:solidFill>
                <a:srgbClr val="262626"/>
              </a:solidFill>
              <a:latin typeface="Lora"/>
              <a:ea typeface="Lora"/>
              <a:cs typeface="Lora"/>
              <a:sym typeface="Lora"/>
            </a:endParaRPr>
          </a:p>
          <a:p>
            <a:pPr indent="-317500" lvl="0" marL="457200" rtl="0" algn="l">
              <a:lnSpc>
                <a:spcPct val="115000"/>
              </a:lnSpc>
              <a:spcBef>
                <a:spcPts val="0"/>
              </a:spcBef>
              <a:spcAft>
                <a:spcPts val="0"/>
              </a:spcAft>
              <a:buClr>
                <a:srgbClr val="262626"/>
              </a:buClr>
              <a:buSzPts val="1400"/>
              <a:buFont typeface="Lora"/>
              <a:buChar char="●"/>
            </a:pPr>
            <a:r>
              <a:rPr lang="en-GB">
                <a:solidFill>
                  <a:srgbClr val="262626"/>
                </a:solidFill>
                <a:latin typeface="Lora"/>
                <a:ea typeface="Lora"/>
                <a:cs typeface="Lora"/>
                <a:sym typeface="Lora"/>
              </a:rPr>
              <a:t>Hyperestrinism.</a:t>
            </a:r>
            <a:endParaRPr>
              <a:solidFill>
                <a:srgbClr val="262626"/>
              </a:solidFill>
              <a:latin typeface="Lora"/>
              <a:ea typeface="Lora"/>
              <a:cs typeface="Lora"/>
              <a:sym typeface="Lora"/>
            </a:endParaRPr>
          </a:p>
        </p:txBody>
      </p:sp>
      <p:sp>
        <p:nvSpPr>
          <p:cNvPr id="406" name="Google Shape;406;p30"/>
          <p:cNvSpPr txBox="1"/>
          <p:nvPr/>
        </p:nvSpPr>
        <p:spPr>
          <a:xfrm>
            <a:off x="0" y="7803400"/>
            <a:ext cx="7717200" cy="172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Clinical features</a:t>
            </a:r>
            <a:endParaRPr b="1" sz="1800">
              <a:latin typeface="Lora"/>
              <a:ea typeface="Lora"/>
              <a:cs typeface="Lora"/>
              <a:sym typeface="Lora"/>
            </a:endParaRPr>
          </a:p>
          <a:p>
            <a:pPr indent="-317500" lvl="0" marL="457200" rtl="0" algn="l">
              <a:lnSpc>
                <a:spcPct val="115000"/>
              </a:lnSpc>
              <a:spcBef>
                <a:spcPts val="0"/>
              </a:spcBef>
              <a:spcAft>
                <a:spcPts val="0"/>
              </a:spcAft>
              <a:buClr>
                <a:srgbClr val="262626"/>
              </a:buClr>
              <a:buSzPts val="1400"/>
              <a:buFont typeface="Lora"/>
              <a:buChar char="●"/>
            </a:pPr>
            <a:r>
              <a:rPr lang="en-GB">
                <a:solidFill>
                  <a:srgbClr val="262626"/>
                </a:solidFill>
                <a:latin typeface="Lora"/>
                <a:ea typeface="Lora"/>
                <a:cs typeface="Lora"/>
                <a:sym typeface="Lora"/>
              </a:rPr>
              <a:t>Most common: abnormal uterine bleeding (menorrhagia).</a:t>
            </a:r>
            <a:endParaRPr>
              <a:solidFill>
                <a:srgbClr val="262626"/>
              </a:solidFill>
              <a:latin typeface="Lora"/>
              <a:ea typeface="Lora"/>
              <a:cs typeface="Lora"/>
              <a:sym typeface="Lora"/>
            </a:endParaRPr>
          </a:p>
          <a:p>
            <a:pPr indent="-317500" lvl="0" marL="457200" rtl="0" algn="l">
              <a:lnSpc>
                <a:spcPct val="115000"/>
              </a:lnSpc>
              <a:spcBef>
                <a:spcPts val="0"/>
              </a:spcBef>
              <a:spcAft>
                <a:spcPts val="0"/>
              </a:spcAft>
              <a:buClr>
                <a:srgbClr val="262626"/>
              </a:buClr>
              <a:buSzPts val="1400"/>
              <a:buFont typeface="Lora"/>
              <a:buChar char="●"/>
            </a:pPr>
            <a:r>
              <a:rPr lang="en-GB">
                <a:solidFill>
                  <a:srgbClr val="262626"/>
                </a:solidFill>
                <a:latin typeface="Lora"/>
                <a:ea typeface="Lora"/>
                <a:cs typeface="Lora"/>
                <a:sym typeface="Lora"/>
              </a:rPr>
              <a:t>Mild types occur in younger patients.</a:t>
            </a:r>
            <a:endParaRPr>
              <a:solidFill>
                <a:srgbClr val="262626"/>
              </a:solidFill>
              <a:latin typeface="Lora"/>
              <a:ea typeface="Lora"/>
              <a:cs typeface="Lora"/>
              <a:sym typeface="Lora"/>
            </a:endParaRPr>
          </a:p>
          <a:p>
            <a:pPr indent="-317500" lvl="1" marL="914400" rtl="0" algn="l">
              <a:lnSpc>
                <a:spcPct val="115000"/>
              </a:lnSpc>
              <a:spcBef>
                <a:spcPts val="0"/>
              </a:spcBef>
              <a:spcAft>
                <a:spcPts val="0"/>
              </a:spcAft>
              <a:buClr>
                <a:srgbClr val="262626"/>
              </a:buClr>
              <a:buSzPts val="1400"/>
              <a:buFont typeface="Lora"/>
              <a:buChar char="○"/>
            </a:pPr>
            <a:r>
              <a:rPr lang="en-GB">
                <a:solidFill>
                  <a:srgbClr val="262626"/>
                </a:solidFill>
                <a:latin typeface="Lora"/>
                <a:ea typeface="Lora"/>
                <a:cs typeface="Lora"/>
                <a:sym typeface="Lora"/>
              </a:rPr>
              <a:t>regress spontaneously or after treatment.</a:t>
            </a:r>
            <a:endParaRPr>
              <a:solidFill>
                <a:srgbClr val="262626"/>
              </a:solidFill>
              <a:latin typeface="Lora"/>
              <a:ea typeface="Lora"/>
              <a:cs typeface="Lora"/>
              <a:sym typeface="Lora"/>
            </a:endParaRPr>
          </a:p>
          <a:p>
            <a:pPr indent="-317500" lvl="0" marL="457200" rtl="0" algn="l">
              <a:lnSpc>
                <a:spcPct val="115000"/>
              </a:lnSpc>
              <a:spcBef>
                <a:spcPts val="0"/>
              </a:spcBef>
              <a:spcAft>
                <a:spcPts val="0"/>
              </a:spcAft>
              <a:buClr>
                <a:srgbClr val="262626"/>
              </a:buClr>
              <a:buSzPts val="1400"/>
              <a:buFont typeface="Lora"/>
              <a:buChar char="●"/>
            </a:pPr>
            <a:r>
              <a:rPr lang="en-GB">
                <a:solidFill>
                  <a:srgbClr val="262626"/>
                </a:solidFill>
                <a:latin typeface="Lora"/>
                <a:ea typeface="Lora"/>
                <a:cs typeface="Lora"/>
                <a:sym typeface="Lora"/>
              </a:rPr>
              <a:t>Severe types occur in perimenopausal or postmenopausal women.</a:t>
            </a:r>
            <a:endParaRPr>
              <a:solidFill>
                <a:srgbClr val="262626"/>
              </a:solidFill>
              <a:latin typeface="Lora"/>
              <a:ea typeface="Lora"/>
              <a:cs typeface="Lora"/>
              <a:sym typeface="Lora"/>
            </a:endParaRPr>
          </a:p>
          <a:p>
            <a:pPr indent="-317500" lvl="1" marL="914400" rtl="0" algn="l">
              <a:lnSpc>
                <a:spcPct val="115000"/>
              </a:lnSpc>
              <a:spcBef>
                <a:spcPts val="0"/>
              </a:spcBef>
              <a:spcAft>
                <a:spcPts val="0"/>
              </a:spcAft>
              <a:buClr>
                <a:srgbClr val="262626"/>
              </a:buClr>
              <a:buSzPts val="1400"/>
              <a:buFont typeface="Lora"/>
              <a:buChar char="○"/>
            </a:pPr>
            <a:r>
              <a:rPr lang="en-GB">
                <a:solidFill>
                  <a:srgbClr val="262626"/>
                </a:solidFill>
                <a:latin typeface="Lora"/>
                <a:ea typeface="Lora"/>
                <a:cs typeface="Lora"/>
                <a:sym typeface="Lora"/>
              </a:rPr>
              <a:t>This form has a </a:t>
            </a:r>
            <a:r>
              <a:rPr b="1" lang="en-GB">
                <a:solidFill>
                  <a:srgbClr val="262626"/>
                </a:solidFill>
                <a:latin typeface="Lora"/>
                <a:ea typeface="Lora"/>
                <a:cs typeface="Lora"/>
                <a:sym typeface="Lora"/>
              </a:rPr>
              <a:t>significant premalignant potential.</a:t>
            </a:r>
            <a:endParaRPr b="1">
              <a:solidFill>
                <a:srgbClr val="262626"/>
              </a:solidFill>
              <a:latin typeface="Lora"/>
              <a:ea typeface="Lora"/>
              <a:cs typeface="Lora"/>
              <a:sym typeface="Lora"/>
            </a:endParaRPr>
          </a:p>
        </p:txBody>
      </p:sp>
      <p:sp>
        <p:nvSpPr>
          <p:cNvPr id="407" name="Google Shape;407;p30"/>
          <p:cNvSpPr txBox="1"/>
          <p:nvPr/>
        </p:nvSpPr>
        <p:spPr>
          <a:xfrm>
            <a:off x="228600" y="10021200"/>
            <a:ext cx="5614800" cy="47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900">
                <a:latin typeface="Lora"/>
                <a:ea typeface="Lora"/>
                <a:cs typeface="Lora"/>
                <a:sym typeface="Lora"/>
              </a:rPr>
              <a:t>1- Both gland and stroma proliferate with normal ratio of 1:1, but glandular proliferation is more. Leading to crowding of glands</a:t>
            </a:r>
            <a:endParaRPr sz="900">
              <a:latin typeface="Lora"/>
              <a:ea typeface="Lora"/>
              <a:cs typeface="Lora"/>
              <a:sym typeface="Lora"/>
            </a:endParaRPr>
          </a:p>
        </p:txBody>
      </p:sp>
      <p:pic>
        <p:nvPicPr>
          <p:cNvPr id="408" name="Google Shape;408;p30"/>
          <p:cNvPicPr preferRelativeResize="0"/>
          <p:nvPr/>
        </p:nvPicPr>
        <p:blipFill rotWithShape="1">
          <a:blip r:embed="rId4">
            <a:alphaModFix/>
          </a:blip>
          <a:srcRect b="0" l="5437" r="0" t="0"/>
          <a:stretch/>
        </p:blipFill>
        <p:spPr>
          <a:xfrm>
            <a:off x="5647275" y="3727000"/>
            <a:ext cx="1927976" cy="13333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sp>
        <p:nvSpPr>
          <p:cNvPr id="413" name="Google Shape;413;p31"/>
          <p:cNvSpPr txBox="1"/>
          <p:nvPr/>
        </p:nvSpPr>
        <p:spPr>
          <a:xfrm>
            <a:off x="0" y="845875"/>
            <a:ext cx="7717200" cy="206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Classifications</a:t>
            </a:r>
            <a:endParaRPr b="1" sz="1800">
              <a:latin typeface="Lora"/>
              <a:ea typeface="Lora"/>
              <a:cs typeface="Lora"/>
              <a:sym typeface="Lora"/>
            </a:endParaRPr>
          </a:p>
          <a:p>
            <a:pPr indent="-317500" lvl="0" marL="457200" rtl="0" algn="l">
              <a:lnSpc>
                <a:spcPct val="115000"/>
              </a:lnSpc>
              <a:spcBef>
                <a:spcPts val="0"/>
              </a:spcBef>
              <a:spcAft>
                <a:spcPts val="0"/>
              </a:spcAft>
              <a:buClr>
                <a:srgbClr val="262626"/>
              </a:buClr>
              <a:buSzPts val="1400"/>
              <a:buFont typeface="Lora"/>
              <a:buAutoNum type="romanUcPeriod"/>
            </a:pPr>
            <a:r>
              <a:rPr b="1" lang="en-GB">
                <a:solidFill>
                  <a:srgbClr val="262626"/>
                </a:solidFill>
                <a:latin typeface="Lora"/>
                <a:ea typeface="Lora"/>
                <a:cs typeface="Lora"/>
                <a:sym typeface="Lora"/>
              </a:rPr>
              <a:t>Simple hyperplasia</a:t>
            </a:r>
            <a:endParaRPr b="1">
              <a:solidFill>
                <a:srgbClr val="262626"/>
              </a:solidFill>
              <a:latin typeface="Lora"/>
              <a:ea typeface="Lora"/>
              <a:cs typeface="Lora"/>
              <a:sym typeface="Lora"/>
            </a:endParaRPr>
          </a:p>
          <a:p>
            <a:pPr indent="-317500" lvl="1" marL="914400" rtl="0" algn="l">
              <a:lnSpc>
                <a:spcPct val="115000"/>
              </a:lnSpc>
              <a:spcBef>
                <a:spcPts val="0"/>
              </a:spcBef>
              <a:spcAft>
                <a:spcPts val="0"/>
              </a:spcAft>
              <a:buClr>
                <a:srgbClr val="262626"/>
              </a:buClr>
              <a:buSzPts val="1400"/>
              <a:buFont typeface="Lora"/>
              <a:buAutoNum type="alphaUcPeriod"/>
            </a:pPr>
            <a:r>
              <a:rPr lang="en-GB">
                <a:solidFill>
                  <a:srgbClr val="262626"/>
                </a:solidFill>
                <a:latin typeface="Lora"/>
                <a:ea typeface="Lora"/>
                <a:cs typeface="Lora"/>
                <a:sym typeface="Lora"/>
              </a:rPr>
              <a:t>Without atypia</a:t>
            </a:r>
            <a:endParaRPr>
              <a:solidFill>
                <a:srgbClr val="262626"/>
              </a:solidFill>
              <a:latin typeface="Lora"/>
              <a:ea typeface="Lora"/>
              <a:cs typeface="Lora"/>
              <a:sym typeface="Lora"/>
            </a:endParaRPr>
          </a:p>
          <a:p>
            <a:pPr indent="-317500" lvl="1" marL="914400" rtl="0" algn="l">
              <a:lnSpc>
                <a:spcPct val="115000"/>
              </a:lnSpc>
              <a:spcBef>
                <a:spcPts val="0"/>
              </a:spcBef>
              <a:spcAft>
                <a:spcPts val="0"/>
              </a:spcAft>
              <a:buClr>
                <a:srgbClr val="262626"/>
              </a:buClr>
              <a:buSzPts val="1400"/>
              <a:buFont typeface="Lora"/>
              <a:buAutoNum type="alphaUcPeriod"/>
            </a:pPr>
            <a:r>
              <a:rPr lang="en-GB">
                <a:solidFill>
                  <a:srgbClr val="262626"/>
                </a:solidFill>
                <a:latin typeface="Lora"/>
                <a:ea typeface="Lora"/>
                <a:cs typeface="Lora"/>
                <a:sym typeface="Lora"/>
              </a:rPr>
              <a:t>With atypia</a:t>
            </a:r>
            <a:endParaRPr>
              <a:solidFill>
                <a:srgbClr val="262626"/>
              </a:solidFill>
              <a:latin typeface="Lora"/>
              <a:ea typeface="Lora"/>
              <a:cs typeface="Lora"/>
              <a:sym typeface="Lora"/>
            </a:endParaRPr>
          </a:p>
          <a:p>
            <a:pPr indent="-317500" lvl="0" marL="457200" rtl="0" algn="l">
              <a:lnSpc>
                <a:spcPct val="115000"/>
              </a:lnSpc>
              <a:spcBef>
                <a:spcPts val="0"/>
              </a:spcBef>
              <a:spcAft>
                <a:spcPts val="0"/>
              </a:spcAft>
              <a:buClr>
                <a:srgbClr val="262626"/>
              </a:buClr>
              <a:buSzPts val="1400"/>
              <a:buFont typeface="Lora"/>
              <a:buAutoNum type="romanUcPeriod"/>
            </a:pPr>
            <a:r>
              <a:rPr b="1" lang="en-GB">
                <a:solidFill>
                  <a:srgbClr val="262626"/>
                </a:solidFill>
                <a:latin typeface="Lora"/>
                <a:ea typeface="Lora"/>
                <a:cs typeface="Lora"/>
                <a:sym typeface="Lora"/>
              </a:rPr>
              <a:t>Complex hyperplasia</a:t>
            </a:r>
            <a:endParaRPr b="1">
              <a:solidFill>
                <a:srgbClr val="262626"/>
              </a:solidFill>
              <a:latin typeface="Lora"/>
              <a:ea typeface="Lora"/>
              <a:cs typeface="Lora"/>
              <a:sym typeface="Lora"/>
            </a:endParaRPr>
          </a:p>
          <a:p>
            <a:pPr indent="-317500" lvl="1" marL="914400" rtl="0" algn="l">
              <a:lnSpc>
                <a:spcPct val="115000"/>
              </a:lnSpc>
              <a:spcBef>
                <a:spcPts val="0"/>
              </a:spcBef>
              <a:spcAft>
                <a:spcPts val="0"/>
              </a:spcAft>
              <a:buClr>
                <a:srgbClr val="262626"/>
              </a:buClr>
              <a:buSzPts val="1400"/>
              <a:buFont typeface="Lora"/>
              <a:buAutoNum type="alphaUcPeriod"/>
            </a:pPr>
            <a:r>
              <a:rPr lang="en-GB">
                <a:solidFill>
                  <a:srgbClr val="262626"/>
                </a:solidFill>
                <a:latin typeface="Lora"/>
                <a:ea typeface="Lora"/>
                <a:cs typeface="Lora"/>
                <a:sym typeface="Lora"/>
              </a:rPr>
              <a:t>Without atypia</a:t>
            </a:r>
            <a:endParaRPr>
              <a:solidFill>
                <a:srgbClr val="262626"/>
              </a:solidFill>
              <a:latin typeface="Lora"/>
              <a:ea typeface="Lora"/>
              <a:cs typeface="Lora"/>
              <a:sym typeface="Lora"/>
            </a:endParaRPr>
          </a:p>
          <a:p>
            <a:pPr indent="-317500" lvl="1" marL="914400" rtl="0" algn="l">
              <a:lnSpc>
                <a:spcPct val="115000"/>
              </a:lnSpc>
              <a:spcBef>
                <a:spcPts val="0"/>
              </a:spcBef>
              <a:spcAft>
                <a:spcPts val="0"/>
              </a:spcAft>
              <a:buClr>
                <a:srgbClr val="262626"/>
              </a:buClr>
              <a:buSzPts val="1400"/>
              <a:buFont typeface="Lora"/>
              <a:buAutoNum type="alphaUcPeriod"/>
            </a:pPr>
            <a:r>
              <a:rPr lang="en-GB">
                <a:solidFill>
                  <a:srgbClr val="262626"/>
                </a:solidFill>
                <a:latin typeface="Lora"/>
                <a:ea typeface="Lora"/>
                <a:cs typeface="Lora"/>
                <a:sym typeface="Lora"/>
              </a:rPr>
              <a:t>With atypia</a:t>
            </a:r>
            <a:endParaRPr>
              <a:solidFill>
                <a:srgbClr val="262626"/>
              </a:solidFill>
              <a:latin typeface="Lora"/>
              <a:ea typeface="Lora"/>
              <a:cs typeface="Lora"/>
              <a:sym typeface="Lora"/>
            </a:endParaRPr>
          </a:p>
          <a:p>
            <a:pPr indent="0" lvl="0" marL="0" rtl="0" algn="l">
              <a:lnSpc>
                <a:spcPct val="115000"/>
              </a:lnSpc>
              <a:spcBef>
                <a:spcPts val="0"/>
              </a:spcBef>
              <a:spcAft>
                <a:spcPts val="0"/>
              </a:spcAft>
              <a:buNone/>
            </a:pPr>
            <a:r>
              <a:rPr b="1" lang="en-GB">
                <a:solidFill>
                  <a:srgbClr val="FF0000"/>
                </a:solidFill>
                <a:latin typeface="Lora"/>
                <a:ea typeface="Lora"/>
                <a:cs typeface="Lora"/>
                <a:sym typeface="Lora"/>
              </a:rPr>
              <a:t>Atypia</a:t>
            </a:r>
            <a:r>
              <a:rPr b="1" lang="en-GB">
                <a:solidFill>
                  <a:srgbClr val="262626"/>
                </a:solidFill>
                <a:latin typeface="Lora"/>
                <a:ea typeface="Lora"/>
                <a:cs typeface="Lora"/>
                <a:sym typeface="Lora"/>
              </a:rPr>
              <a:t>: </a:t>
            </a:r>
            <a:r>
              <a:rPr lang="en-GB">
                <a:solidFill>
                  <a:srgbClr val="262626"/>
                </a:solidFill>
                <a:latin typeface="Lora"/>
                <a:ea typeface="Lora"/>
                <a:cs typeface="Lora"/>
                <a:sym typeface="Lora"/>
              </a:rPr>
              <a:t>loss of polarity, vesicular nuclei, prominent nucleoli, rounded cells.</a:t>
            </a:r>
            <a:endParaRPr>
              <a:solidFill>
                <a:srgbClr val="262626"/>
              </a:solidFill>
              <a:latin typeface="Lora"/>
              <a:ea typeface="Lora"/>
              <a:cs typeface="Lora"/>
              <a:sym typeface="Lora"/>
            </a:endParaRPr>
          </a:p>
        </p:txBody>
      </p:sp>
      <p:sp>
        <p:nvSpPr>
          <p:cNvPr id="414" name="Google Shape;414;p31"/>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Endometrial hyperplasia</a:t>
            </a:r>
            <a:endParaRPr b="1" sz="3000">
              <a:solidFill>
                <a:srgbClr val="741B47"/>
              </a:solidFill>
              <a:latin typeface="Lora"/>
              <a:ea typeface="Lora"/>
              <a:cs typeface="Lora"/>
              <a:sym typeface="Lora"/>
            </a:endParaRPr>
          </a:p>
        </p:txBody>
      </p:sp>
      <p:sp>
        <p:nvSpPr>
          <p:cNvPr id="415" name="Google Shape;415;p31"/>
          <p:cNvSpPr txBox="1"/>
          <p:nvPr/>
        </p:nvSpPr>
        <p:spPr>
          <a:xfrm>
            <a:off x="0" y="2984875"/>
            <a:ext cx="5782800" cy="166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Simple hyperplasia </a:t>
            </a:r>
            <a:r>
              <a:rPr b="1" lang="en-GB" sz="1800" u="sng">
                <a:solidFill>
                  <a:srgbClr val="A64D79"/>
                </a:solidFill>
                <a:latin typeface="Lora"/>
                <a:ea typeface="Lora"/>
                <a:cs typeface="Lora"/>
                <a:sym typeface="Lora"/>
              </a:rPr>
              <a:t>without</a:t>
            </a:r>
            <a:r>
              <a:rPr b="1" lang="en-GB" sz="1800">
                <a:solidFill>
                  <a:srgbClr val="A64D79"/>
                </a:solidFill>
                <a:latin typeface="Lora"/>
                <a:ea typeface="Lora"/>
                <a:cs typeface="Lora"/>
                <a:sym typeface="Lora"/>
              </a:rPr>
              <a:t> atypia</a:t>
            </a:r>
            <a:endParaRPr b="1" sz="1800">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Cystic hyperplasia:</a:t>
            </a:r>
            <a:r>
              <a:rPr lang="en-GB">
                <a:latin typeface="Lora"/>
                <a:ea typeface="Lora"/>
                <a:cs typeface="Lora"/>
                <a:sym typeface="Lora"/>
              </a:rPr>
              <a:t> glands are variably shaped and sized, and are </a:t>
            </a:r>
            <a:r>
              <a:rPr b="1" lang="en-GB">
                <a:latin typeface="Lora"/>
                <a:ea typeface="Lora"/>
                <a:cs typeface="Lora"/>
                <a:sym typeface="Lora"/>
              </a:rPr>
              <a:t>cystically dilated,</a:t>
            </a:r>
            <a:r>
              <a:rPr lang="en-GB">
                <a:latin typeface="Lora"/>
                <a:ea typeface="Lora"/>
                <a:cs typeface="Lora"/>
                <a:sym typeface="Lora"/>
              </a:rPr>
              <a:t> with abundant stroma.</a:t>
            </a:r>
            <a:endParaRPr>
              <a:solidFill>
                <a:srgbClr val="3D85C6"/>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Mild</a:t>
            </a:r>
            <a:r>
              <a:rPr lang="en-GB">
                <a:latin typeface="Lora"/>
                <a:ea typeface="Lora"/>
                <a:cs typeface="Lora"/>
                <a:sym typeface="Lora"/>
              </a:rPr>
              <a:t> increase in gland to stroma ratio.</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May progress to cystic atrophy.</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Rarely progress to adenocarcinoma (1% may develop).</a:t>
            </a:r>
            <a:endParaRPr>
              <a:latin typeface="Lora"/>
              <a:ea typeface="Lora"/>
              <a:cs typeface="Lora"/>
              <a:sym typeface="Lora"/>
            </a:endParaRPr>
          </a:p>
        </p:txBody>
      </p:sp>
      <p:pic>
        <p:nvPicPr>
          <p:cNvPr id="416" name="Google Shape;416;p31"/>
          <p:cNvPicPr preferRelativeResize="0"/>
          <p:nvPr/>
        </p:nvPicPr>
        <p:blipFill>
          <a:blip r:embed="rId3">
            <a:alphaModFix/>
          </a:blip>
          <a:stretch>
            <a:fillRect/>
          </a:stretch>
        </p:blipFill>
        <p:spPr>
          <a:xfrm>
            <a:off x="6001592" y="3532288"/>
            <a:ext cx="1796007" cy="1349925"/>
          </a:xfrm>
          <a:prstGeom prst="rect">
            <a:avLst/>
          </a:prstGeom>
          <a:noFill/>
          <a:ln>
            <a:noFill/>
          </a:ln>
        </p:spPr>
      </p:pic>
      <p:sp>
        <p:nvSpPr>
          <p:cNvPr id="417" name="Google Shape;417;p31"/>
          <p:cNvSpPr txBox="1"/>
          <p:nvPr/>
        </p:nvSpPr>
        <p:spPr>
          <a:xfrm>
            <a:off x="0" y="4590750"/>
            <a:ext cx="6330000" cy="120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Simple hyperplasia </a:t>
            </a:r>
            <a:r>
              <a:rPr b="1" lang="en-GB" sz="1800" u="sng">
                <a:solidFill>
                  <a:srgbClr val="A64D79"/>
                </a:solidFill>
                <a:latin typeface="Lora"/>
                <a:ea typeface="Lora"/>
                <a:cs typeface="Lora"/>
                <a:sym typeface="Lora"/>
              </a:rPr>
              <a:t>with</a:t>
            </a:r>
            <a:r>
              <a:rPr b="1" lang="en-GB" sz="1800">
                <a:solidFill>
                  <a:srgbClr val="A64D79"/>
                </a:solidFill>
                <a:latin typeface="Lora"/>
                <a:ea typeface="Lora"/>
                <a:cs typeface="Lora"/>
                <a:sym typeface="Lora"/>
              </a:rPr>
              <a:t> atypia </a:t>
            </a:r>
            <a:endParaRPr b="1" sz="1800">
              <a:solidFill>
                <a:srgbClr val="FF000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Uncommon.</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Architecture of simple hyperplasia, but there is </a:t>
            </a:r>
            <a:r>
              <a:rPr b="1" lang="en-GB">
                <a:latin typeface="Lora"/>
                <a:ea typeface="Lora"/>
                <a:cs typeface="Lora"/>
                <a:sym typeface="Lora"/>
              </a:rPr>
              <a:t>atypia</a:t>
            </a:r>
            <a:r>
              <a:rPr lang="en-GB">
                <a:latin typeface="Lora"/>
                <a:ea typeface="Lora"/>
                <a:cs typeface="Lora"/>
                <a:sym typeface="Lora"/>
              </a:rPr>
              <a:t> within the glandular epithelial cells. </a:t>
            </a:r>
            <a:r>
              <a:rPr lang="en-GB">
                <a:solidFill>
                  <a:srgbClr val="999999"/>
                </a:solidFill>
                <a:latin typeface="Lora"/>
                <a:ea typeface="Lora"/>
                <a:cs typeface="Lora"/>
                <a:sym typeface="Lora"/>
              </a:rPr>
              <a:t>(less crowding then complex)</a:t>
            </a:r>
            <a:endParaRPr>
              <a:solidFill>
                <a:srgbClr val="99999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10% progress to carcinoma.</a:t>
            </a:r>
            <a:endParaRPr>
              <a:latin typeface="Lora"/>
              <a:ea typeface="Lora"/>
              <a:cs typeface="Lora"/>
              <a:sym typeface="Lora"/>
            </a:endParaRPr>
          </a:p>
        </p:txBody>
      </p:sp>
      <p:sp>
        <p:nvSpPr>
          <p:cNvPr id="418" name="Google Shape;418;p31"/>
          <p:cNvSpPr txBox="1"/>
          <p:nvPr/>
        </p:nvSpPr>
        <p:spPr>
          <a:xfrm>
            <a:off x="0" y="5948300"/>
            <a:ext cx="5901300" cy="210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Complex hyperplasia </a:t>
            </a:r>
            <a:r>
              <a:rPr b="1" lang="en-GB" sz="1800" u="sng">
                <a:solidFill>
                  <a:srgbClr val="A64D79"/>
                </a:solidFill>
                <a:latin typeface="Lora"/>
                <a:ea typeface="Lora"/>
                <a:cs typeface="Lora"/>
                <a:sym typeface="Lora"/>
              </a:rPr>
              <a:t>without</a:t>
            </a:r>
            <a:r>
              <a:rPr b="1" lang="en-GB" sz="1800">
                <a:solidFill>
                  <a:srgbClr val="A64D79"/>
                </a:solidFill>
                <a:latin typeface="Lora"/>
                <a:ea typeface="Lora"/>
                <a:cs typeface="Lora"/>
                <a:sym typeface="Lora"/>
              </a:rPr>
              <a:t> atypia</a:t>
            </a:r>
            <a:endParaRPr b="1" sz="1800">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Complex, crowded glands with </a:t>
            </a:r>
            <a:r>
              <a:rPr b="1" lang="en-GB">
                <a:latin typeface="Lora"/>
                <a:ea typeface="Lora"/>
                <a:cs typeface="Lora"/>
                <a:sym typeface="Lora"/>
              </a:rPr>
              <a:t>papillary infoldings</a:t>
            </a:r>
            <a:r>
              <a:rPr lang="en-GB">
                <a:latin typeface="Lora"/>
                <a:ea typeface="Lora"/>
                <a:cs typeface="Lora"/>
                <a:sym typeface="Lora"/>
              </a:rPr>
              <a:t>.</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Crowded glands</a:t>
            </a:r>
            <a:r>
              <a:rPr lang="en-GB">
                <a:latin typeface="Lora"/>
                <a:ea typeface="Lora"/>
                <a:cs typeface="Lora"/>
                <a:sym typeface="Lora"/>
              </a:rPr>
              <a:t>: the glandular structures are close to each other “</a:t>
            </a:r>
            <a:r>
              <a:rPr b="1" lang="en-GB">
                <a:latin typeface="Lora"/>
                <a:ea typeface="Lora"/>
                <a:cs typeface="Lora"/>
                <a:sym typeface="Lora"/>
              </a:rPr>
              <a:t>back-to-back” </a:t>
            </a:r>
            <a:r>
              <a:rPr lang="en-GB">
                <a:latin typeface="Lora"/>
                <a:ea typeface="Lora"/>
                <a:cs typeface="Lora"/>
                <a:sym typeface="Lora"/>
              </a:rPr>
              <a:t>with little stroma in between.</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However, epithelial cells are normal </a:t>
            </a:r>
            <a:r>
              <a:rPr b="1" lang="en-GB">
                <a:latin typeface="Lora"/>
                <a:ea typeface="Lora"/>
                <a:cs typeface="Lora"/>
                <a:sym typeface="Lora"/>
              </a:rPr>
              <a:t>without atypia.</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3% progress to adenocarcinoma.</a:t>
            </a:r>
            <a:endParaRPr>
              <a:latin typeface="Lora"/>
              <a:ea typeface="Lora"/>
              <a:cs typeface="Lora"/>
              <a:sym typeface="Lora"/>
            </a:endParaRPr>
          </a:p>
        </p:txBody>
      </p:sp>
      <p:pic>
        <p:nvPicPr>
          <p:cNvPr id="419" name="Google Shape;419;p31"/>
          <p:cNvPicPr preferRelativeResize="0"/>
          <p:nvPr/>
        </p:nvPicPr>
        <p:blipFill>
          <a:blip r:embed="rId4">
            <a:alphaModFix/>
          </a:blip>
          <a:stretch>
            <a:fillRect/>
          </a:stretch>
        </p:blipFill>
        <p:spPr>
          <a:xfrm>
            <a:off x="6001600" y="6172188"/>
            <a:ext cx="1796000" cy="1501616"/>
          </a:xfrm>
          <a:prstGeom prst="rect">
            <a:avLst/>
          </a:prstGeom>
          <a:noFill/>
          <a:ln>
            <a:noFill/>
          </a:ln>
        </p:spPr>
      </p:pic>
      <p:sp>
        <p:nvSpPr>
          <p:cNvPr id="420" name="Google Shape;420;p31"/>
          <p:cNvSpPr txBox="1"/>
          <p:nvPr/>
        </p:nvSpPr>
        <p:spPr>
          <a:xfrm>
            <a:off x="0" y="7538800"/>
            <a:ext cx="6649800" cy="248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Complex hyperplasia </a:t>
            </a:r>
            <a:r>
              <a:rPr b="1" lang="en-GB" sz="1800" u="sng">
                <a:solidFill>
                  <a:srgbClr val="A64D79"/>
                </a:solidFill>
                <a:latin typeface="Lora"/>
                <a:ea typeface="Lora"/>
                <a:cs typeface="Lora"/>
                <a:sym typeface="Lora"/>
              </a:rPr>
              <a:t>with</a:t>
            </a:r>
            <a:r>
              <a:rPr b="1" lang="en-GB" sz="1800">
                <a:solidFill>
                  <a:srgbClr val="A64D79"/>
                </a:solidFill>
                <a:latin typeface="Lora"/>
                <a:ea typeface="Lora"/>
                <a:cs typeface="Lora"/>
                <a:sym typeface="Lora"/>
              </a:rPr>
              <a:t> atypia</a:t>
            </a:r>
            <a:endParaRPr b="1" sz="1800">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Complex proliferation “back-to-back” with atypia.</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Nuclei are:</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Enlarged and rounded.</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Show </a:t>
            </a:r>
            <a:r>
              <a:rPr b="1" lang="en-GB">
                <a:latin typeface="Lora"/>
                <a:ea typeface="Lora"/>
                <a:cs typeface="Lora"/>
                <a:sym typeface="Lora"/>
              </a:rPr>
              <a:t>loss of </a:t>
            </a:r>
            <a:r>
              <a:rPr b="1" lang="en-GB">
                <a:latin typeface="Lora"/>
                <a:ea typeface="Lora"/>
                <a:cs typeface="Lora"/>
                <a:sym typeface="Lora"/>
              </a:rPr>
              <a:t>polarity¹.</a:t>
            </a:r>
            <a:endParaRPr b="1">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Have irregular nuclear membranes.</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30% of women with this diagnosis have a carcinoma </a:t>
            </a:r>
            <a:endParaRPr>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somewhere else in the uterus.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30% progress to adenocarcinoma.</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sp>
        <p:nvSpPr>
          <p:cNvPr id="421" name="Google Shape;421;p31"/>
          <p:cNvSpPr txBox="1"/>
          <p:nvPr/>
        </p:nvSpPr>
        <p:spPr>
          <a:xfrm>
            <a:off x="5951450" y="4869150"/>
            <a:ext cx="1896300" cy="293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100">
                <a:solidFill>
                  <a:srgbClr val="3D85C6"/>
                </a:solidFill>
                <a:latin typeface="Lora"/>
                <a:ea typeface="Lora"/>
                <a:cs typeface="Lora"/>
                <a:sym typeface="Lora"/>
              </a:rPr>
              <a:t>S</a:t>
            </a:r>
            <a:r>
              <a:rPr lang="en-GB" sz="1100">
                <a:solidFill>
                  <a:srgbClr val="3D85C6"/>
                </a:solidFill>
                <a:latin typeface="Lora"/>
                <a:ea typeface="Lora"/>
                <a:cs typeface="Lora"/>
                <a:sym typeface="Lora"/>
              </a:rPr>
              <a:t>wiss cheese appearance</a:t>
            </a:r>
            <a:endParaRPr sz="1100"/>
          </a:p>
        </p:txBody>
      </p:sp>
      <p:pic>
        <p:nvPicPr>
          <p:cNvPr id="422" name="Google Shape;422;p31"/>
          <p:cNvPicPr preferRelativeResize="0"/>
          <p:nvPr/>
        </p:nvPicPr>
        <p:blipFill>
          <a:blip r:embed="rId5">
            <a:alphaModFix/>
          </a:blip>
          <a:stretch>
            <a:fillRect/>
          </a:stretch>
        </p:blipFill>
        <p:spPr>
          <a:xfrm>
            <a:off x="6001600" y="8109875"/>
            <a:ext cx="1796000" cy="1355808"/>
          </a:xfrm>
          <a:prstGeom prst="rect">
            <a:avLst/>
          </a:prstGeom>
          <a:noFill/>
          <a:ln>
            <a:noFill/>
          </a:ln>
        </p:spPr>
      </p:pic>
      <p:sp>
        <p:nvSpPr>
          <p:cNvPr id="423" name="Google Shape;423;p31"/>
          <p:cNvSpPr txBox="1"/>
          <p:nvPr/>
        </p:nvSpPr>
        <p:spPr>
          <a:xfrm>
            <a:off x="228600" y="10021200"/>
            <a:ext cx="5614800" cy="47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latin typeface="Lora"/>
                <a:ea typeface="Lora"/>
                <a:cs typeface="Lora"/>
                <a:sym typeface="Lora"/>
              </a:rPr>
              <a:t>1- Do not grow in a uniform </a:t>
            </a:r>
            <a:r>
              <a:rPr lang="en-GB" sz="900">
                <a:latin typeface="Lora"/>
                <a:ea typeface="Lora"/>
                <a:cs typeface="Lora"/>
                <a:sym typeface="Lora"/>
              </a:rPr>
              <a:t>direction</a:t>
            </a:r>
            <a:r>
              <a:rPr lang="en-GB" sz="900">
                <a:latin typeface="Lora"/>
                <a:ea typeface="Lora"/>
                <a:cs typeface="Lora"/>
                <a:sym typeface="Lora"/>
              </a:rPr>
              <a:t>. </a:t>
            </a:r>
            <a:endParaRPr sz="900">
              <a:latin typeface="Lora"/>
              <a:ea typeface="Lora"/>
              <a:cs typeface="Lora"/>
              <a:sym typeface="Lora"/>
            </a:endParaRPr>
          </a:p>
        </p:txBody>
      </p:sp>
      <p:sp>
        <p:nvSpPr>
          <p:cNvPr id="424" name="Google Shape;424;p31"/>
          <p:cNvSpPr/>
          <p:nvPr/>
        </p:nvSpPr>
        <p:spPr>
          <a:xfrm>
            <a:off x="5341850" y="1050750"/>
            <a:ext cx="1384200" cy="15015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900">
                <a:latin typeface="Lora"/>
                <a:ea typeface="Lora"/>
                <a:cs typeface="Lora"/>
                <a:sym typeface="Lora"/>
              </a:rPr>
              <a:t>Based on the architecture of the endometrial glands, i.e. depending on the degree of glandular complexity and crowding it can be:</a:t>
            </a:r>
            <a:endParaRPr b="1" sz="900">
              <a:latin typeface="Lora"/>
              <a:ea typeface="Lora"/>
              <a:cs typeface="Lora"/>
              <a:sym typeface="Lora"/>
            </a:endParaRPr>
          </a:p>
        </p:txBody>
      </p:sp>
      <p:sp>
        <p:nvSpPr>
          <p:cNvPr id="425" name="Google Shape;425;p31"/>
          <p:cNvSpPr/>
          <p:nvPr/>
        </p:nvSpPr>
        <p:spPr>
          <a:xfrm>
            <a:off x="2618925" y="1050750"/>
            <a:ext cx="1384200" cy="15015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900">
                <a:latin typeface="Lora"/>
                <a:ea typeface="Lora"/>
                <a:cs typeface="Lora"/>
                <a:sym typeface="Lora"/>
              </a:rPr>
              <a:t>Based on the presence or absence of atypia of the cells lining the endometrial glands.</a:t>
            </a:r>
            <a:endParaRPr b="1" sz="900">
              <a:latin typeface="Lora"/>
              <a:ea typeface="Lora"/>
              <a:cs typeface="Lora"/>
              <a:sym typeface="Lora"/>
            </a:endParaRPr>
          </a:p>
        </p:txBody>
      </p:sp>
      <p:cxnSp>
        <p:nvCxnSpPr>
          <p:cNvPr id="426" name="Google Shape;426;p31"/>
          <p:cNvCxnSpPr>
            <a:stCxn id="425" idx="3"/>
            <a:endCxn id="427" idx="1"/>
          </p:cNvCxnSpPr>
          <p:nvPr/>
        </p:nvCxnSpPr>
        <p:spPr>
          <a:xfrm flipH="1" rot="10800000">
            <a:off x="4003125" y="1505400"/>
            <a:ext cx="269100" cy="296100"/>
          </a:xfrm>
          <a:prstGeom prst="straightConnector1">
            <a:avLst/>
          </a:prstGeom>
          <a:noFill/>
          <a:ln cap="flat" cmpd="sng" w="9525">
            <a:solidFill>
              <a:schemeClr val="dk2"/>
            </a:solidFill>
            <a:prstDash val="solid"/>
            <a:round/>
            <a:headEnd len="med" w="med" type="none"/>
            <a:tailEnd len="med" w="med" type="none"/>
          </a:ln>
        </p:spPr>
      </p:cxnSp>
      <p:cxnSp>
        <p:nvCxnSpPr>
          <p:cNvPr id="428" name="Google Shape;428;p31"/>
          <p:cNvCxnSpPr>
            <a:stCxn id="424" idx="3"/>
            <a:endCxn id="429" idx="1"/>
          </p:cNvCxnSpPr>
          <p:nvPr/>
        </p:nvCxnSpPr>
        <p:spPr>
          <a:xfrm flipH="1" rot="10800000">
            <a:off x="6726050" y="1505400"/>
            <a:ext cx="269100" cy="296100"/>
          </a:xfrm>
          <a:prstGeom prst="straightConnector1">
            <a:avLst/>
          </a:prstGeom>
          <a:noFill/>
          <a:ln cap="flat" cmpd="sng" w="9525">
            <a:solidFill>
              <a:schemeClr val="dk2"/>
            </a:solidFill>
            <a:prstDash val="solid"/>
            <a:round/>
            <a:headEnd len="med" w="med" type="none"/>
            <a:tailEnd len="med" w="med" type="none"/>
          </a:ln>
        </p:spPr>
      </p:cxnSp>
      <p:cxnSp>
        <p:nvCxnSpPr>
          <p:cNvPr id="430" name="Google Shape;430;p31"/>
          <p:cNvCxnSpPr>
            <a:stCxn id="425" idx="3"/>
            <a:endCxn id="431" idx="1"/>
          </p:cNvCxnSpPr>
          <p:nvPr/>
        </p:nvCxnSpPr>
        <p:spPr>
          <a:xfrm>
            <a:off x="4003125" y="1801500"/>
            <a:ext cx="269100" cy="296100"/>
          </a:xfrm>
          <a:prstGeom prst="straightConnector1">
            <a:avLst/>
          </a:prstGeom>
          <a:noFill/>
          <a:ln cap="flat" cmpd="sng" w="9525">
            <a:solidFill>
              <a:schemeClr val="dk2"/>
            </a:solidFill>
            <a:prstDash val="solid"/>
            <a:round/>
            <a:headEnd len="med" w="med" type="none"/>
            <a:tailEnd len="med" w="med" type="none"/>
          </a:ln>
        </p:spPr>
      </p:cxnSp>
      <p:cxnSp>
        <p:nvCxnSpPr>
          <p:cNvPr id="432" name="Google Shape;432;p31"/>
          <p:cNvCxnSpPr>
            <a:stCxn id="424" idx="3"/>
            <a:endCxn id="433" idx="1"/>
          </p:cNvCxnSpPr>
          <p:nvPr/>
        </p:nvCxnSpPr>
        <p:spPr>
          <a:xfrm>
            <a:off x="6726050" y="1801500"/>
            <a:ext cx="269100" cy="296100"/>
          </a:xfrm>
          <a:prstGeom prst="straightConnector1">
            <a:avLst/>
          </a:prstGeom>
          <a:noFill/>
          <a:ln cap="flat" cmpd="sng" w="9525">
            <a:solidFill>
              <a:schemeClr val="dk2"/>
            </a:solidFill>
            <a:prstDash val="solid"/>
            <a:round/>
            <a:headEnd len="med" w="med" type="none"/>
            <a:tailEnd len="med" w="med" type="none"/>
          </a:ln>
        </p:spPr>
      </p:cxnSp>
      <p:sp>
        <p:nvSpPr>
          <p:cNvPr id="429" name="Google Shape;429;p31"/>
          <p:cNvSpPr/>
          <p:nvPr/>
        </p:nvSpPr>
        <p:spPr>
          <a:xfrm>
            <a:off x="6995150" y="1269238"/>
            <a:ext cx="823500" cy="4725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latin typeface="Lora"/>
                <a:ea typeface="Lora"/>
                <a:cs typeface="Lora"/>
                <a:sym typeface="Lora"/>
              </a:rPr>
              <a:t>Simple</a:t>
            </a:r>
            <a:endParaRPr b="1" sz="900">
              <a:latin typeface="Lora"/>
              <a:ea typeface="Lora"/>
              <a:cs typeface="Lora"/>
              <a:sym typeface="Lora"/>
            </a:endParaRPr>
          </a:p>
        </p:txBody>
      </p:sp>
      <p:sp>
        <p:nvSpPr>
          <p:cNvPr id="433" name="Google Shape;433;p31"/>
          <p:cNvSpPr/>
          <p:nvPr/>
        </p:nvSpPr>
        <p:spPr>
          <a:xfrm>
            <a:off x="6995150" y="1861263"/>
            <a:ext cx="823500" cy="4725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latin typeface="Lora"/>
                <a:ea typeface="Lora"/>
                <a:cs typeface="Lora"/>
                <a:sym typeface="Lora"/>
              </a:rPr>
              <a:t>Complex</a:t>
            </a:r>
            <a:endParaRPr b="1" sz="900">
              <a:latin typeface="Lora"/>
              <a:ea typeface="Lora"/>
              <a:cs typeface="Lora"/>
              <a:sym typeface="Lora"/>
            </a:endParaRPr>
          </a:p>
        </p:txBody>
      </p:sp>
      <p:sp>
        <p:nvSpPr>
          <p:cNvPr id="427" name="Google Shape;427;p31"/>
          <p:cNvSpPr/>
          <p:nvPr/>
        </p:nvSpPr>
        <p:spPr>
          <a:xfrm>
            <a:off x="4272225" y="1269238"/>
            <a:ext cx="823500" cy="4725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latin typeface="Lora"/>
                <a:ea typeface="Lora"/>
                <a:cs typeface="Lora"/>
                <a:sym typeface="Lora"/>
              </a:rPr>
              <a:t>With Atypia </a:t>
            </a:r>
            <a:endParaRPr b="1" sz="900">
              <a:latin typeface="Lora"/>
              <a:ea typeface="Lora"/>
              <a:cs typeface="Lora"/>
              <a:sym typeface="Lora"/>
            </a:endParaRPr>
          </a:p>
        </p:txBody>
      </p:sp>
      <p:sp>
        <p:nvSpPr>
          <p:cNvPr id="431" name="Google Shape;431;p31"/>
          <p:cNvSpPr/>
          <p:nvPr/>
        </p:nvSpPr>
        <p:spPr>
          <a:xfrm>
            <a:off x="4272225" y="1861263"/>
            <a:ext cx="823500" cy="4725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latin typeface="Lora"/>
                <a:ea typeface="Lora"/>
                <a:cs typeface="Lora"/>
                <a:sym typeface="Lora"/>
              </a:rPr>
              <a:t>Without Atypia</a:t>
            </a:r>
            <a:endParaRPr b="1" sz="900">
              <a:latin typeface="Lora"/>
              <a:ea typeface="Lora"/>
              <a:cs typeface="Lora"/>
              <a:sym typeface="Lora"/>
            </a:endParaRPr>
          </a:p>
        </p:txBody>
      </p:sp>
      <p:sp>
        <p:nvSpPr>
          <p:cNvPr id="434" name="Google Shape;434;p31"/>
          <p:cNvSpPr txBox="1"/>
          <p:nvPr/>
        </p:nvSpPr>
        <p:spPr>
          <a:xfrm>
            <a:off x="3162750" y="769675"/>
            <a:ext cx="324300" cy="34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741B47"/>
                </a:solidFill>
                <a:latin typeface="Lora"/>
                <a:ea typeface="Lora"/>
                <a:cs typeface="Lora"/>
                <a:sym typeface="Lora"/>
              </a:rPr>
              <a:t>A</a:t>
            </a:r>
            <a:endParaRPr b="1">
              <a:solidFill>
                <a:srgbClr val="741B47"/>
              </a:solidFill>
              <a:latin typeface="Lora"/>
              <a:ea typeface="Lora"/>
              <a:cs typeface="Lora"/>
              <a:sym typeface="Lora"/>
            </a:endParaRPr>
          </a:p>
        </p:txBody>
      </p:sp>
      <p:sp>
        <p:nvSpPr>
          <p:cNvPr id="435" name="Google Shape;435;p31"/>
          <p:cNvSpPr txBox="1"/>
          <p:nvPr/>
        </p:nvSpPr>
        <p:spPr>
          <a:xfrm>
            <a:off x="5871800" y="786450"/>
            <a:ext cx="324300" cy="34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741B47"/>
                </a:solidFill>
                <a:latin typeface="Lora"/>
                <a:ea typeface="Lora"/>
                <a:cs typeface="Lora"/>
                <a:sym typeface="Lora"/>
              </a:rPr>
              <a:t>B</a:t>
            </a:r>
            <a:endParaRPr b="1">
              <a:solidFill>
                <a:srgbClr val="741B47"/>
              </a:solidFill>
              <a:latin typeface="Lora"/>
              <a:ea typeface="Lora"/>
              <a:cs typeface="Lora"/>
              <a:sym typeface="Lor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32"/>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Endometrial hyperplasia</a:t>
            </a:r>
            <a:endParaRPr b="1" sz="3000">
              <a:solidFill>
                <a:srgbClr val="741B47"/>
              </a:solidFill>
              <a:latin typeface="Lora"/>
              <a:ea typeface="Lora"/>
              <a:cs typeface="Lora"/>
              <a:sym typeface="Lora"/>
            </a:endParaRPr>
          </a:p>
        </p:txBody>
      </p:sp>
      <p:sp>
        <p:nvSpPr>
          <p:cNvPr id="441" name="Google Shape;441;p32"/>
          <p:cNvSpPr txBox="1"/>
          <p:nvPr/>
        </p:nvSpPr>
        <p:spPr>
          <a:xfrm>
            <a:off x="31650" y="973800"/>
            <a:ext cx="7856700" cy="28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A64D79"/>
                </a:solidFill>
                <a:latin typeface="Lora"/>
                <a:ea typeface="Lora"/>
                <a:cs typeface="Lora"/>
                <a:sym typeface="Lora"/>
              </a:rPr>
              <a:t>New classification</a:t>
            </a:r>
            <a:endParaRPr b="1" sz="1800">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Endometrial hyperplasia is placed into two categories based on presence of atypia:</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Non atypical</a:t>
            </a:r>
            <a:r>
              <a:rPr b="1" lang="en-GB">
                <a:solidFill>
                  <a:srgbClr val="C00000"/>
                </a:solidFill>
                <a:latin typeface="Lora"/>
                <a:ea typeface="Lora"/>
                <a:cs typeface="Lora"/>
                <a:sym typeface="Lora"/>
              </a:rPr>
              <a:t> </a:t>
            </a:r>
            <a:r>
              <a:rPr b="1" lang="en-GB">
                <a:latin typeface="Lora"/>
                <a:ea typeface="Lora"/>
                <a:cs typeface="Lora"/>
                <a:sym typeface="Lora"/>
              </a:rPr>
              <a:t>endometrial hyperplasia</a:t>
            </a:r>
            <a:r>
              <a:rPr lang="en-GB">
                <a:latin typeface="Lora"/>
                <a:ea typeface="Lora"/>
                <a:cs typeface="Lora"/>
                <a:sym typeface="Lora"/>
              </a:rPr>
              <a:t>, which carries a low risk ( 1% - 3%) for progression to endometrial carcinoma.</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Atypical</a:t>
            </a:r>
            <a:r>
              <a:rPr b="1" lang="en-GB">
                <a:solidFill>
                  <a:srgbClr val="C00000"/>
                </a:solidFill>
                <a:latin typeface="Lora"/>
                <a:ea typeface="Lora"/>
                <a:cs typeface="Lora"/>
                <a:sym typeface="Lora"/>
              </a:rPr>
              <a:t> </a:t>
            </a:r>
            <a:r>
              <a:rPr b="1" lang="en-GB">
                <a:latin typeface="Lora"/>
                <a:ea typeface="Lora"/>
                <a:cs typeface="Lora"/>
                <a:sym typeface="Lora"/>
              </a:rPr>
              <a:t>endometrial hyperplasia /Endometrioid intraepithelial neoplasia (EIN), </a:t>
            </a:r>
            <a:r>
              <a:rPr lang="en-GB">
                <a:latin typeface="Lora"/>
                <a:ea typeface="Lora"/>
                <a:cs typeface="Lora"/>
                <a:sym typeface="Lora"/>
              </a:rPr>
              <a:t>associated with a much higher risk (20%–50%).</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importance of this classification is that atypia correlates with presence  endometrial carcinoma.</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When atypia is discovered it must be evaluated for the presence of cancer, and usually indicates a hysterectomy in patients no longer desiring fertility. In younger patients high dose progestin may be used to preserve the uterus.</a:t>
            </a:r>
            <a:endParaRPr>
              <a:latin typeface="Lora"/>
              <a:ea typeface="Lora"/>
              <a:cs typeface="Lora"/>
              <a:sym typeface="Lora"/>
            </a:endParaRPr>
          </a:p>
        </p:txBody>
      </p:sp>
      <p:sp>
        <p:nvSpPr>
          <p:cNvPr id="442" name="Google Shape;442;p32"/>
          <p:cNvSpPr txBox="1"/>
          <p:nvPr/>
        </p:nvSpPr>
        <p:spPr>
          <a:xfrm>
            <a:off x="196650" y="4113700"/>
            <a:ext cx="7526700" cy="5586600"/>
          </a:xfrm>
          <a:prstGeom prst="rect">
            <a:avLst/>
          </a:prstGeom>
          <a:noFill/>
          <a:ln cap="flat" cmpd="sng" w="952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EFEFEF"/>
                </a:solidFill>
                <a:latin typeface="Pacifico"/>
                <a:ea typeface="Pacifico"/>
                <a:cs typeface="Pacifico"/>
                <a:sym typeface="Pacifico"/>
              </a:rPr>
              <a:t>This space is designated for the sole purpose of having more slides and making you </a:t>
            </a:r>
            <a:r>
              <a:rPr b="1" lang="en-GB" sz="2400">
                <a:solidFill>
                  <a:srgbClr val="EFEFEF"/>
                </a:solidFill>
                <a:latin typeface="Pacifico"/>
                <a:ea typeface="Pacifico"/>
                <a:cs typeface="Pacifico"/>
                <a:sym typeface="Pacifico"/>
              </a:rPr>
              <a:t>feel</a:t>
            </a:r>
            <a:r>
              <a:rPr b="1" lang="en-GB" sz="2400">
                <a:solidFill>
                  <a:srgbClr val="EFEFEF"/>
                </a:solidFill>
                <a:latin typeface="Pacifico"/>
                <a:ea typeface="Pacifico"/>
                <a:cs typeface="Pacifico"/>
                <a:sym typeface="Pacifico"/>
              </a:rPr>
              <a:t> the lecture is harder♡</a:t>
            </a:r>
            <a:endParaRPr b="1" sz="2400">
              <a:solidFill>
                <a:srgbClr val="EFEFEF"/>
              </a:solidFill>
              <a:latin typeface="Pacifico"/>
              <a:ea typeface="Pacifico"/>
              <a:cs typeface="Pacifico"/>
              <a:sym typeface="Pacifico"/>
            </a:endParaRPr>
          </a:p>
          <a:p>
            <a:pPr indent="0" lvl="0" marL="0" rtl="0" algn="ctr">
              <a:spcBef>
                <a:spcPts val="0"/>
              </a:spcBef>
              <a:spcAft>
                <a:spcPts val="0"/>
              </a:spcAft>
              <a:buNone/>
            </a:pPr>
            <a:r>
              <a:t/>
            </a:r>
            <a:endParaRPr b="1" sz="2400">
              <a:solidFill>
                <a:srgbClr val="EFEFEF"/>
              </a:solidFill>
              <a:latin typeface="Pacifico"/>
              <a:ea typeface="Pacifico"/>
              <a:cs typeface="Pacifico"/>
              <a:sym typeface="Pacifico"/>
            </a:endParaRPr>
          </a:p>
          <a:p>
            <a:pPr indent="0" lvl="0" marL="0" rtl="0" algn="ctr">
              <a:spcBef>
                <a:spcPts val="0"/>
              </a:spcBef>
              <a:spcAft>
                <a:spcPts val="0"/>
              </a:spcAft>
              <a:buNone/>
            </a:pPr>
            <a:r>
              <a:t/>
            </a:r>
            <a:endParaRPr b="1" sz="2400">
              <a:solidFill>
                <a:srgbClr val="EFEFEF"/>
              </a:solidFill>
              <a:latin typeface="Pacifico"/>
              <a:ea typeface="Pacifico"/>
              <a:cs typeface="Pacifico"/>
              <a:sym typeface="Pacifico"/>
            </a:endParaRPr>
          </a:p>
          <a:p>
            <a:pPr indent="0" lvl="0" marL="0" rtl="0" algn="ctr">
              <a:spcBef>
                <a:spcPts val="0"/>
              </a:spcBef>
              <a:spcAft>
                <a:spcPts val="0"/>
              </a:spcAft>
              <a:buNone/>
            </a:pPr>
            <a:r>
              <a:t/>
            </a:r>
            <a:endParaRPr b="1" sz="2400">
              <a:solidFill>
                <a:srgbClr val="EFEFEF"/>
              </a:solidFill>
              <a:latin typeface="Pacifico"/>
              <a:ea typeface="Pacifico"/>
              <a:cs typeface="Pacifico"/>
              <a:sym typeface="Pacifico"/>
            </a:endParaRPr>
          </a:p>
          <a:p>
            <a:pPr indent="0" lvl="0" marL="0" rtl="0" algn="ctr">
              <a:spcBef>
                <a:spcPts val="0"/>
              </a:spcBef>
              <a:spcAft>
                <a:spcPts val="0"/>
              </a:spcAft>
              <a:buNone/>
            </a:pPr>
            <a:r>
              <a:rPr b="1" lang="en-GB" sz="2400">
                <a:solidFill>
                  <a:srgbClr val="EFEFEF"/>
                </a:solidFill>
                <a:latin typeface="Pacifico"/>
                <a:ea typeface="Pacifico"/>
                <a:cs typeface="Pacifico"/>
                <a:sym typeface="Pacifico"/>
              </a:rPr>
              <a:t>Here is a cookie to make you feel better</a:t>
            </a:r>
            <a:endParaRPr b="1" sz="2400">
              <a:solidFill>
                <a:srgbClr val="EFEFEF"/>
              </a:solidFill>
              <a:latin typeface="Pacifico"/>
              <a:ea typeface="Pacifico"/>
              <a:cs typeface="Pacifico"/>
              <a:sym typeface="Pacifico"/>
            </a:endParaRPr>
          </a:p>
        </p:txBody>
      </p:sp>
      <p:pic>
        <p:nvPicPr>
          <p:cNvPr id="443" name="Google Shape;443;p32"/>
          <p:cNvPicPr preferRelativeResize="0"/>
          <p:nvPr/>
        </p:nvPicPr>
        <p:blipFill>
          <a:blip r:embed="rId3">
            <a:alphaModFix/>
          </a:blip>
          <a:stretch>
            <a:fillRect/>
          </a:stretch>
        </p:blipFill>
        <p:spPr>
          <a:xfrm>
            <a:off x="6737100" y="7543725"/>
            <a:ext cx="750851" cy="750851"/>
          </a:xfrm>
          <a:prstGeom prst="rect">
            <a:avLst/>
          </a:prstGeom>
          <a:noFill/>
          <a:ln>
            <a:noFill/>
          </a:ln>
        </p:spPr>
      </p:pic>
      <p:pic>
        <p:nvPicPr>
          <p:cNvPr id="444" name="Google Shape;444;p32"/>
          <p:cNvPicPr preferRelativeResize="0"/>
          <p:nvPr/>
        </p:nvPicPr>
        <p:blipFill>
          <a:blip r:embed="rId4">
            <a:alphaModFix/>
          </a:blip>
          <a:stretch>
            <a:fillRect/>
          </a:stretch>
        </p:blipFill>
        <p:spPr>
          <a:xfrm>
            <a:off x="196650" y="8783150"/>
            <a:ext cx="1117273" cy="875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sp>
        <p:nvSpPr>
          <p:cNvPr id="449" name="Google Shape;449;p33"/>
          <p:cNvSpPr txBox="1"/>
          <p:nvPr/>
        </p:nvSpPr>
        <p:spPr>
          <a:xfrm>
            <a:off x="0" y="9877450"/>
            <a:ext cx="2611500" cy="560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tamaran Light"/>
              <a:ea typeface="Catamaran Light"/>
              <a:cs typeface="Catamaran Light"/>
              <a:sym typeface="Catamaran Light"/>
            </a:endParaRPr>
          </a:p>
        </p:txBody>
      </p:sp>
      <p:sp>
        <p:nvSpPr>
          <p:cNvPr id="450" name="Google Shape;450;p33"/>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Endometrial carcinoma</a:t>
            </a:r>
            <a:endParaRPr b="1" sz="3000">
              <a:solidFill>
                <a:srgbClr val="741B47"/>
              </a:solidFill>
              <a:latin typeface="Lora"/>
              <a:ea typeface="Lora"/>
              <a:cs typeface="Lora"/>
              <a:sym typeface="Lora"/>
            </a:endParaRPr>
          </a:p>
        </p:txBody>
      </p:sp>
      <p:sp>
        <p:nvSpPr>
          <p:cNvPr id="451" name="Google Shape;451;p33"/>
          <p:cNvSpPr txBox="1"/>
          <p:nvPr/>
        </p:nvSpPr>
        <p:spPr>
          <a:xfrm>
            <a:off x="20625" y="857050"/>
            <a:ext cx="6371700" cy="167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Introduction</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fifth most common cancer in women.</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Usually arise is </a:t>
            </a:r>
            <a:r>
              <a:rPr b="1" lang="en-GB">
                <a:latin typeface="Lora"/>
                <a:ea typeface="Lora"/>
                <a:cs typeface="Lora"/>
                <a:sym typeface="Lora"/>
              </a:rPr>
              <a:t>postmenopausal women </a:t>
            </a:r>
            <a:r>
              <a:rPr lang="en-GB">
                <a:latin typeface="Lora"/>
                <a:ea typeface="Lora"/>
                <a:cs typeface="Lora"/>
                <a:sym typeface="Lora"/>
              </a:rPr>
              <a:t>causing</a:t>
            </a:r>
            <a:r>
              <a:rPr b="1" lang="en-GB">
                <a:latin typeface="Lora"/>
                <a:ea typeface="Lora"/>
                <a:cs typeface="Lora"/>
                <a:sym typeface="Lora"/>
              </a:rPr>
              <a:t> bleeding.</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Early detection and cures are possible.</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Classified into:</a:t>
            </a:r>
            <a:endParaRPr b="1">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Type 1: endometrioid</a:t>
            </a:r>
            <a:r>
              <a:rPr lang="en-GB">
                <a:latin typeface="Lora"/>
                <a:ea typeface="Lora"/>
                <a:cs typeface="Lora"/>
                <a:sym typeface="Lora"/>
              </a:rPr>
              <a:t> carcinoma.</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Type 2: serous</a:t>
            </a:r>
            <a:r>
              <a:rPr lang="en-GB">
                <a:latin typeface="Lora"/>
                <a:ea typeface="Lora"/>
                <a:cs typeface="Lora"/>
                <a:sym typeface="Lora"/>
              </a:rPr>
              <a:t> carcinoma.</a:t>
            </a:r>
            <a:endParaRPr>
              <a:latin typeface="Lora"/>
              <a:ea typeface="Lora"/>
              <a:cs typeface="Lora"/>
              <a:sym typeface="Lora"/>
            </a:endParaRPr>
          </a:p>
        </p:txBody>
      </p:sp>
      <p:sp>
        <p:nvSpPr>
          <p:cNvPr id="452" name="Google Shape;452;p33"/>
          <p:cNvSpPr txBox="1"/>
          <p:nvPr/>
        </p:nvSpPr>
        <p:spPr>
          <a:xfrm>
            <a:off x="20625" y="2756950"/>
            <a:ext cx="7201200" cy="185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Type 1: Endometrioid carcinoma</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Account for 80% of endometrial cancer (the most common type).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is sequential to endometrial hyperplasia, however may occur independently, especially in older patients.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is associated with estrogen excess.</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Risk factors</a:t>
            </a:r>
            <a:endParaRPr>
              <a:solidFill>
                <a:srgbClr val="3C78D8"/>
              </a:solidFill>
              <a:latin typeface="Lora"/>
              <a:ea typeface="Lora"/>
              <a:cs typeface="Lora"/>
              <a:sym typeface="Lora"/>
            </a:endParaRPr>
          </a:p>
        </p:txBody>
      </p:sp>
      <p:sp>
        <p:nvSpPr>
          <p:cNvPr id="453" name="Google Shape;453;p33"/>
          <p:cNvSpPr txBox="1"/>
          <p:nvPr/>
        </p:nvSpPr>
        <p:spPr>
          <a:xfrm>
            <a:off x="20625" y="5708025"/>
            <a:ext cx="7201200" cy="134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rgbClr val="C27BA0"/>
                </a:solidFill>
                <a:latin typeface="Lora"/>
                <a:ea typeface="Lora"/>
                <a:cs typeface="Lora"/>
                <a:sym typeface="Lora"/>
              </a:rPr>
              <a:t>Genetics</a:t>
            </a:r>
            <a:endParaRPr b="1" sz="1600">
              <a:solidFill>
                <a:srgbClr val="C27BA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Women with germline mutation in in </a:t>
            </a:r>
            <a:r>
              <a:rPr b="1" lang="en-GB">
                <a:solidFill>
                  <a:srgbClr val="FF0000"/>
                </a:solidFill>
                <a:latin typeface="Lora"/>
                <a:ea typeface="Lora"/>
                <a:cs typeface="Lora"/>
                <a:sym typeface="Lora"/>
              </a:rPr>
              <a:t>PTEN</a:t>
            </a:r>
            <a:r>
              <a:rPr b="1" lang="en-GB">
                <a:latin typeface="Lora"/>
                <a:ea typeface="Lora"/>
                <a:cs typeface="Lora"/>
                <a:sym typeface="Lora"/>
              </a:rPr>
              <a:t> </a:t>
            </a:r>
            <a:r>
              <a:rPr lang="en-GB">
                <a:latin typeface="Lora"/>
                <a:ea typeface="Lora"/>
                <a:cs typeface="Lora"/>
                <a:sym typeface="Lora"/>
              </a:rPr>
              <a:t>(cowden syndrome).</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Also germline mutation in DNA mismatch repair gene (Lynch syndrome).</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TP53 are uncommon, and are found in later stages of the development of this tumor. </a:t>
            </a:r>
            <a:r>
              <a:rPr lang="en-GB">
                <a:solidFill>
                  <a:srgbClr val="3C78D8"/>
                </a:solidFill>
                <a:latin typeface="Lora"/>
                <a:ea typeface="Lora"/>
                <a:cs typeface="Lora"/>
                <a:sym typeface="Lora"/>
              </a:rPr>
              <a:t>Seen in half of poorly differentiated endometrioid carcinoma.</a:t>
            </a:r>
            <a:endParaRPr>
              <a:solidFill>
                <a:srgbClr val="3C78D8"/>
              </a:solidFill>
              <a:latin typeface="Lora"/>
              <a:ea typeface="Lora"/>
              <a:cs typeface="Lora"/>
              <a:sym typeface="Lora"/>
            </a:endParaRPr>
          </a:p>
        </p:txBody>
      </p:sp>
      <p:pic>
        <p:nvPicPr>
          <p:cNvPr id="454" name="Google Shape;454;p33"/>
          <p:cNvPicPr preferRelativeResize="0"/>
          <p:nvPr/>
        </p:nvPicPr>
        <p:blipFill>
          <a:blip r:embed="rId3">
            <a:alphaModFix/>
          </a:blip>
          <a:stretch>
            <a:fillRect/>
          </a:stretch>
        </p:blipFill>
        <p:spPr>
          <a:xfrm>
            <a:off x="247025" y="8299375"/>
            <a:ext cx="1979172" cy="1671301"/>
          </a:xfrm>
          <a:prstGeom prst="rect">
            <a:avLst/>
          </a:prstGeom>
          <a:noFill/>
          <a:ln>
            <a:noFill/>
          </a:ln>
        </p:spPr>
      </p:pic>
      <p:pic>
        <p:nvPicPr>
          <p:cNvPr id="455" name="Google Shape;455;p33"/>
          <p:cNvPicPr preferRelativeResize="0"/>
          <p:nvPr/>
        </p:nvPicPr>
        <p:blipFill rotWithShape="1">
          <a:blip r:embed="rId4">
            <a:alphaModFix/>
          </a:blip>
          <a:srcRect b="38823" l="25020" r="56704" t="42946"/>
          <a:stretch/>
        </p:blipFill>
        <p:spPr>
          <a:xfrm>
            <a:off x="2453449" y="8331550"/>
            <a:ext cx="1605678" cy="1671301"/>
          </a:xfrm>
          <a:prstGeom prst="rect">
            <a:avLst/>
          </a:prstGeom>
          <a:noFill/>
          <a:ln>
            <a:noFill/>
          </a:ln>
        </p:spPr>
      </p:pic>
      <p:pic>
        <p:nvPicPr>
          <p:cNvPr id="456" name="Google Shape;456;p33"/>
          <p:cNvPicPr preferRelativeResize="0"/>
          <p:nvPr/>
        </p:nvPicPr>
        <p:blipFill rotWithShape="1">
          <a:blip r:embed="rId5">
            <a:alphaModFix/>
          </a:blip>
          <a:srcRect b="21050" l="6671" r="75125" t="61082"/>
          <a:stretch/>
        </p:blipFill>
        <p:spPr>
          <a:xfrm>
            <a:off x="4260375" y="8331550"/>
            <a:ext cx="1605678" cy="1671301"/>
          </a:xfrm>
          <a:prstGeom prst="rect">
            <a:avLst/>
          </a:prstGeom>
          <a:noFill/>
          <a:ln>
            <a:noFill/>
          </a:ln>
        </p:spPr>
      </p:pic>
      <p:pic>
        <p:nvPicPr>
          <p:cNvPr id="457" name="Google Shape;457;p33"/>
          <p:cNvPicPr preferRelativeResize="0"/>
          <p:nvPr/>
        </p:nvPicPr>
        <p:blipFill rotWithShape="1">
          <a:blip r:embed="rId6">
            <a:alphaModFix/>
          </a:blip>
          <a:srcRect b="21056" l="25233" r="56563" t="61056"/>
          <a:stretch/>
        </p:blipFill>
        <p:spPr>
          <a:xfrm>
            <a:off x="6067286" y="8331550"/>
            <a:ext cx="1605678" cy="1671301"/>
          </a:xfrm>
          <a:prstGeom prst="rect">
            <a:avLst/>
          </a:prstGeom>
          <a:noFill/>
          <a:ln>
            <a:noFill/>
          </a:ln>
        </p:spPr>
      </p:pic>
      <p:sp>
        <p:nvSpPr>
          <p:cNvPr id="458" name="Google Shape;458;p33"/>
          <p:cNvSpPr txBox="1"/>
          <p:nvPr/>
        </p:nvSpPr>
        <p:spPr>
          <a:xfrm>
            <a:off x="6067313" y="10002850"/>
            <a:ext cx="1605600" cy="63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Lora"/>
                <a:ea typeface="Lora"/>
                <a:cs typeface="Lora"/>
                <a:sym typeface="Lora"/>
              </a:rPr>
              <a:t>Poorly differentiated</a:t>
            </a:r>
            <a:endParaRPr sz="1000">
              <a:latin typeface="Lora"/>
              <a:ea typeface="Lora"/>
              <a:cs typeface="Lora"/>
              <a:sym typeface="Lora"/>
            </a:endParaRPr>
          </a:p>
        </p:txBody>
      </p:sp>
      <p:sp>
        <p:nvSpPr>
          <p:cNvPr id="459" name="Google Shape;459;p33"/>
          <p:cNvSpPr txBox="1"/>
          <p:nvPr/>
        </p:nvSpPr>
        <p:spPr>
          <a:xfrm>
            <a:off x="4176813" y="10002850"/>
            <a:ext cx="1806900" cy="63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Lora"/>
                <a:ea typeface="Lora"/>
                <a:cs typeface="Lora"/>
                <a:sym typeface="Lora"/>
              </a:rPr>
              <a:t>Moderately  differentiated</a:t>
            </a:r>
            <a:endParaRPr sz="1000">
              <a:latin typeface="Lora"/>
              <a:ea typeface="Lora"/>
              <a:cs typeface="Lora"/>
              <a:sym typeface="Lora"/>
            </a:endParaRPr>
          </a:p>
        </p:txBody>
      </p:sp>
      <p:sp>
        <p:nvSpPr>
          <p:cNvPr id="460" name="Google Shape;460;p33"/>
          <p:cNvSpPr txBox="1"/>
          <p:nvPr/>
        </p:nvSpPr>
        <p:spPr>
          <a:xfrm>
            <a:off x="2266750" y="10002850"/>
            <a:ext cx="1979100" cy="2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Lora"/>
                <a:ea typeface="Lora"/>
                <a:cs typeface="Lora"/>
                <a:sym typeface="Lora"/>
              </a:rPr>
              <a:t>Invasion of myometrium </a:t>
            </a:r>
            <a:endParaRPr sz="1000">
              <a:latin typeface="Lora"/>
              <a:ea typeface="Lora"/>
              <a:cs typeface="Lora"/>
              <a:sym typeface="Lora"/>
            </a:endParaRPr>
          </a:p>
        </p:txBody>
      </p:sp>
      <p:sp>
        <p:nvSpPr>
          <p:cNvPr id="461" name="Google Shape;461;p33"/>
          <p:cNvSpPr txBox="1"/>
          <p:nvPr/>
        </p:nvSpPr>
        <p:spPr>
          <a:xfrm>
            <a:off x="433813" y="10002850"/>
            <a:ext cx="1605600" cy="63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Lora"/>
                <a:ea typeface="Lora"/>
                <a:cs typeface="Lora"/>
                <a:sym typeface="Lora"/>
              </a:rPr>
              <a:t>Well differentiated</a:t>
            </a:r>
            <a:endParaRPr sz="1000">
              <a:latin typeface="Lora"/>
              <a:ea typeface="Lora"/>
              <a:cs typeface="Lora"/>
              <a:sym typeface="Lora"/>
            </a:endParaRPr>
          </a:p>
          <a:p>
            <a:pPr indent="0" lvl="0" marL="0" rtl="0" algn="ctr">
              <a:spcBef>
                <a:spcPts val="0"/>
              </a:spcBef>
              <a:spcAft>
                <a:spcPts val="0"/>
              </a:spcAft>
              <a:buNone/>
            </a:pPr>
            <a:r>
              <a:rPr lang="en-GB" sz="1000">
                <a:latin typeface="Lora"/>
                <a:ea typeface="Lora"/>
                <a:cs typeface="Lora"/>
                <a:sym typeface="Lora"/>
              </a:rPr>
              <a:t>No invasion </a:t>
            </a:r>
            <a:endParaRPr sz="1000">
              <a:latin typeface="Lora"/>
              <a:ea typeface="Lora"/>
              <a:cs typeface="Lora"/>
              <a:sym typeface="Lora"/>
            </a:endParaRPr>
          </a:p>
        </p:txBody>
      </p:sp>
      <p:sp>
        <p:nvSpPr>
          <p:cNvPr id="462" name="Google Shape;462;p33"/>
          <p:cNvSpPr txBox="1"/>
          <p:nvPr/>
        </p:nvSpPr>
        <p:spPr>
          <a:xfrm>
            <a:off x="20625" y="4463350"/>
            <a:ext cx="4038600" cy="13485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Obesity, western diet, hypertension, DM.</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Nulliparity.</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Hyperestrinism.</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Chronic anovulation (</a:t>
            </a:r>
            <a:r>
              <a:rPr lang="en-GB">
                <a:solidFill>
                  <a:srgbClr val="666666"/>
                </a:solidFill>
                <a:latin typeface="Lora"/>
                <a:ea typeface="Lora"/>
                <a:cs typeface="Lora"/>
                <a:sym typeface="Lora"/>
              </a:rPr>
              <a:t>the ovaries are not releasing an oocyte</a:t>
            </a:r>
            <a:r>
              <a:rPr lang="en-GB">
                <a:latin typeface="Lora"/>
                <a:ea typeface="Lora"/>
                <a:cs typeface="Lora"/>
                <a:sym typeface="Lora"/>
              </a:rPr>
              <a:t>).</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sp>
        <p:nvSpPr>
          <p:cNvPr id="463" name="Google Shape;463;p33"/>
          <p:cNvSpPr txBox="1"/>
          <p:nvPr/>
        </p:nvSpPr>
        <p:spPr>
          <a:xfrm>
            <a:off x="3977050" y="4463350"/>
            <a:ext cx="3838800" cy="1695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Estrogen therapy.</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Late menopause.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Tamoxifen therapy (</a:t>
            </a:r>
            <a:r>
              <a:rPr lang="en-GB">
                <a:solidFill>
                  <a:srgbClr val="666666"/>
                </a:solidFill>
                <a:latin typeface="Lora"/>
                <a:ea typeface="Lora"/>
                <a:cs typeface="Lora"/>
                <a:sym typeface="Lora"/>
              </a:rPr>
              <a:t>in breast cancer</a:t>
            </a:r>
            <a:r>
              <a:rPr lang="en-GB">
                <a:latin typeface="Lora"/>
                <a:ea typeface="Lora"/>
                <a:cs typeface="Lora"/>
                <a:sym typeface="Lora"/>
              </a:rPr>
              <a:t>).</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solidFill>
                  <a:srgbClr val="4A86E8"/>
                </a:solidFill>
                <a:latin typeface="Lora"/>
                <a:ea typeface="Lora"/>
                <a:cs typeface="Lora"/>
                <a:sym typeface="Lora"/>
              </a:rPr>
              <a:t>High socioeconomic status.</a:t>
            </a:r>
            <a:endParaRPr>
              <a:solidFill>
                <a:srgbClr val="4A86E8"/>
              </a:solidFill>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pic>
        <p:nvPicPr>
          <p:cNvPr id="464" name="Google Shape;464;p33"/>
          <p:cNvPicPr preferRelativeResize="0"/>
          <p:nvPr/>
        </p:nvPicPr>
        <p:blipFill>
          <a:blip r:embed="rId7">
            <a:alphaModFix/>
          </a:blip>
          <a:stretch>
            <a:fillRect/>
          </a:stretch>
        </p:blipFill>
        <p:spPr>
          <a:xfrm>
            <a:off x="1968125" y="7093147"/>
            <a:ext cx="3724249" cy="1174064"/>
          </a:xfrm>
          <a:prstGeom prst="rect">
            <a:avLst/>
          </a:prstGeom>
          <a:noFill/>
          <a:ln>
            <a:noFill/>
          </a:ln>
        </p:spPr>
      </p:pic>
      <p:pic>
        <p:nvPicPr>
          <p:cNvPr id="465" name="Google Shape;465;p33"/>
          <p:cNvPicPr preferRelativeResize="0"/>
          <p:nvPr/>
        </p:nvPicPr>
        <p:blipFill rotWithShape="1">
          <a:blip r:embed="rId8">
            <a:alphaModFix/>
          </a:blip>
          <a:srcRect b="6976" l="0" r="4287" t="0"/>
          <a:stretch/>
        </p:blipFill>
        <p:spPr>
          <a:xfrm>
            <a:off x="5492294" y="1182175"/>
            <a:ext cx="2180681" cy="1695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Google Shape;470;p34"/>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Endometrial carcinoma</a:t>
            </a:r>
            <a:endParaRPr b="1" sz="3000">
              <a:solidFill>
                <a:srgbClr val="741B47"/>
              </a:solidFill>
              <a:latin typeface="Lora"/>
              <a:ea typeface="Lora"/>
              <a:cs typeface="Lora"/>
              <a:sym typeface="Lora"/>
            </a:endParaRPr>
          </a:p>
        </p:txBody>
      </p:sp>
      <p:sp>
        <p:nvSpPr>
          <p:cNvPr id="471" name="Google Shape;471;p34"/>
          <p:cNvSpPr txBox="1"/>
          <p:nvPr/>
        </p:nvSpPr>
        <p:spPr>
          <a:xfrm>
            <a:off x="20625" y="875700"/>
            <a:ext cx="7036200" cy="463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Type 2: </a:t>
            </a:r>
            <a:r>
              <a:rPr b="1" lang="en-GB" sz="1800">
                <a:solidFill>
                  <a:srgbClr val="A64D79"/>
                </a:solidFill>
                <a:latin typeface="Lora"/>
                <a:ea typeface="Lora"/>
                <a:cs typeface="Lora"/>
                <a:sym typeface="Lora"/>
              </a:rPr>
              <a:t>Serous Carcinoma</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Could be:</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Serous papillary </a:t>
            </a:r>
            <a:r>
              <a:rPr lang="en-GB">
                <a:solidFill>
                  <a:srgbClr val="3C78D8"/>
                </a:solidFill>
                <a:latin typeface="Lora"/>
                <a:ea typeface="Lora"/>
                <a:cs typeface="Lora"/>
                <a:sym typeface="Lora"/>
              </a:rPr>
              <a:t>(papillary is more common).</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Clear cell carcinoma. </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Serous carcinoma</a:t>
            </a:r>
            <a:endParaRPr b="1" sz="1600">
              <a:solidFill>
                <a:srgbClr val="C27BA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Account for</a:t>
            </a:r>
            <a:r>
              <a:rPr b="1" lang="en-GB">
                <a:solidFill>
                  <a:srgbClr val="FF0000"/>
                </a:solidFill>
                <a:latin typeface="Lora"/>
                <a:ea typeface="Lora"/>
                <a:cs typeface="Lora"/>
                <a:sym typeface="Lora"/>
              </a:rPr>
              <a:t> 15%</a:t>
            </a:r>
            <a:r>
              <a:rPr lang="en-GB">
                <a:latin typeface="Lora"/>
                <a:ea typeface="Lora"/>
                <a:cs typeface="Lora"/>
                <a:sym typeface="Lora"/>
              </a:rPr>
              <a:t> of endometrial cancer.</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Occur later in life, about one decade later than type 1 carcinoma, in older women with endometrial </a:t>
            </a:r>
            <a:r>
              <a:rPr b="1" lang="en-GB">
                <a:solidFill>
                  <a:srgbClr val="FF0000"/>
                </a:solidFill>
                <a:latin typeface="Lora"/>
                <a:ea typeface="Lora"/>
                <a:cs typeface="Lora"/>
                <a:sym typeface="Lora"/>
              </a:rPr>
              <a:t>atrophy</a:t>
            </a:r>
            <a:r>
              <a:rPr lang="en-GB">
                <a:latin typeface="Lora"/>
                <a:ea typeface="Lora"/>
                <a:cs typeface="Lora"/>
                <a:sym typeface="Lora"/>
              </a:rPr>
              <a: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u="sng">
                <a:latin typeface="Lora"/>
                <a:ea typeface="Lora"/>
                <a:cs typeface="Lora"/>
                <a:sym typeface="Lora"/>
              </a:rPr>
              <a:t>Not associated with hyperestrinism or preexisting hyperplasia.</a:t>
            </a:r>
            <a:endParaRPr u="sng">
              <a:latin typeface="Lora"/>
              <a:ea typeface="Lora"/>
              <a:cs typeface="Lora"/>
              <a:sym typeface="Lora"/>
            </a:endParaRPr>
          </a:p>
          <a:p>
            <a:pPr indent="0" lvl="0" marL="0" rtl="0" algn="l">
              <a:lnSpc>
                <a:spcPct val="115000"/>
              </a:lnSpc>
              <a:spcBef>
                <a:spcPts val="1000"/>
              </a:spcBef>
              <a:spcAft>
                <a:spcPts val="0"/>
              </a:spcAft>
              <a:buNone/>
            </a:pPr>
            <a:r>
              <a:rPr b="1" lang="en-GB" sz="1600">
                <a:solidFill>
                  <a:schemeClr val="accent1"/>
                </a:solidFill>
                <a:latin typeface="Lora"/>
                <a:ea typeface="Lora"/>
                <a:cs typeface="Lora"/>
                <a:sym typeface="Lora"/>
              </a:rPr>
              <a:t>Genetics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Mutation in </a:t>
            </a:r>
            <a:r>
              <a:rPr b="1" lang="en-GB">
                <a:solidFill>
                  <a:srgbClr val="FF0000"/>
                </a:solidFill>
                <a:latin typeface="Lora"/>
                <a:ea typeface="Lora"/>
                <a:cs typeface="Lora"/>
                <a:sym typeface="Lora"/>
              </a:rPr>
              <a:t>p53 </a:t>
            </a:r>
            <a:r>
              <a:rPr lang="en-GB">
                <a:latin typeface="Lora"/>
                <a:ea typeface="Lora"/>
                <a:cs typeface="Lora"/>
                <a:sym typeface="Lora"/>
              </a:rPr>
              <a:t>is present in at least 90% of serous endometrial carcinoma.</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is preceded by Serous Endometrial Intraepithelial Carcinoma </a:t>
            </a:r>
            <a:r>
              <a:rPr b="1" lang="en-GB">
                <a:solidFill>
                  <a:srgbClr val="FF0000"/>
                </a:solidFill>
                <a:latin typeface="Lora"/>
                <a:ea typeface="Lora"/>
                <a:cs typeface="Lora"/>
                <a:sym typeface="Lora"/>
              </a:rPr>
              <a:t>SEIC</a:t>
            </a:r>
            <a:r>
              <a:rPr lang="en-GB">
                <a:latin typeface="Lora"/>
                <a:ea typeface="Lora"/>
                <a:cs typeface="Lora"/>
                <a:sym typeface="Lora"/>
              </a:rPr>
              <a:t> (similar to carcinoma in situ).</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TP53 mutation is often detected in SEIC, giving the mutation a role in the development of the disease.</a:t>
            </a:r>
            <a:endParaRPr/>
          </a:p>
          <a:p>
            <a:pPr indent="0" lvl="0" marL="0" rtl="0" algn="l">
              <a:lnSpc>
                <a:spcPct val="115000"/>
              </a:lnSpc>
              <a:spcBef>
                <a:spcPts val="0"/>
              </a:spcBef>
              <a:spcAft>
                <a:spcPts val="0"/>
              </a:spcAft>
              <a:buNone/>
            </a:pPr>
            <a:r>
              <a:t/>
            </a:r>
            <a:endParaRPr u="sng">
              <a:latin typeface="Lora"/>
              <a:ea typeface="Lora"/>
              <a:cs typeface="Lora"/>
              <a:sym typeface="Lora"/>
            </a:endParaRPr>
          </a:p>
        </p:txBody>
      </p:sp>
      <p:pic>
        <p:nvPicPr>
          <p:cNvPr id="472" name="Google Shape;472;p34"/>
          <p:cNvPicPr preferRelativeResize="0"/>
          <p:nvPr/>
        </p:nvPicPr>
        <p:blipFill>
          <a:blip r:embed="rId3">
            <a:alphaModFix/>
          </a:blip>
          <a:stretch>
            <a:fillRect/>
          </a:stretch>
        </p:blipFill>
        <p:spPr>
          <a:xfrm>
            <a:off x="2100262" y="5324314"/>
            <a:ext cx="3719486" cy="1580100"/>
          </a:xfrm>
          <a:prstGeom prst="rect">
            <a:avLst/>
          </a:prstGeom>
          <a:noFill/>
          <a:ln>
            <a:noFill/>
          </a:ln>
        </p:spPr>
      </p:pic>
      <p:sp>
        <p:nvSpPr>
          <p:cNvPr id="473" name="Google Shape;473;p34"/>
          <p:cNvSpPr txBox="1"/>
          <p:nvPr/>
        </p:nvSpPr>
        <p:spPr>
          <a:xfrm>
            <a:off x="20625" y="6872525"/>
            <a:ext cx="7201200" cy="158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Clinical features </a:t>
            </a:r>
            <a:endParaRPr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Most patients are between 50 and 60 years.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Patients tend to be obese and nulliparous.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Menorrhagia and leucorrhea.</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Elderly women present with postmenopausal bleeding.</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Diagnosis confirmed by biopsy or curettage and histological examination.</a:t>
            </a:r>
            <a:endParaRPr>
              <a:solidFill>
                <a:srgbClr val="3C78D8"/>
              </a:solidFill>
              <a:latin typeface="Lora"/>
              <a:ea typeface="Lora"/>
              <a:cs typeface="Lora"/>
              <a:sym typeface="Lora"/>
            </a:endParaRPr>
          </a:p>
        </p:txBody>
      </p:sp>
      <p:sp>
        <p:nvSpPr>
          <p:cNvPr id="474" name="Google Shape;474;p34"/>
          <p:cNvSpPr txBox="1"/>
          <p:nvPr/>
        </p:nvSpPr>
        <p:spPr>
          <a:xfrm>
            <a:off x="20625" y="8573125"/>
            <a:ext cx="5402100" cy="146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Morphology</a:t>
            </a:r>
            <a:endParaRPr b="1" sz="1800">
              <a:solidFill>
                <a:srgbClr val="A64D79"/>
              </a:solidFill>
              <a:latin typeface="Lora"/>
              <a:ea typeface="Lora"/>
              <a:cs typeface="Lora"/>
              <a:sym typeface="Lora"/>
            </a:endParaRPr>
          </a:p>
          <a:p>
            <a:pPr indent="0" lvl="0" marL="0" rtl="0" algn="l">
              <a:lnSpc>
                <a:spcPct val="115000"/>
              </a:lnSpc>
              <a:spcBef>
                <a:spcPts val="0"/>
              </a:spcBef>
              <a:spcAft>
                <a:spcPts val="0"/>
              </a:spcAft>
              <a:buNone/>
            </a:pPr>
            <a:r>
              <a:rPr b="1" lang="en-GB">
                <a:highlight>
                  <a:srgbClr val="EAD1DC"/>
                </a:highlight>
                <a:latin typeface="Lora"/>
                <a:ea typeface="Lora"/>
                <a:cs typeface="Lora"/>
                <a:sym typeface="Lora"/>
              </a:rPr>
              <a:t>Gross:</a:t>
            </a:r>
            <a:endParaRPr b="1">
              <a:highlight>
                <a:srgbClr val="EAD1DC"/>
              </a:highlight>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Tumors are </a:t>
            </a:r>
            <a:r>
              <a:rPr b="1" lang="en-GB">
                <a:latin typeface="Lora"/>
                <a:ea typeface="Lora"/>
                <a:cs typeface="Lora"/>
                <a:sym typeface="Lora"/>
              </a:rPr>
              <a:t>large</a:t>
            </a:r>
            <a:r>
              <a:rPr lang="en-GB">
                <a:latin typeface="Lora"/>
                <a:ea typeface="Lora"/>
                <a:cs typeface="Lora"/>
                <a:sym typeface="Lora"/>
              </a:rPr>
              <a:t>, </a:t>
            </a:r>
            <a:r>
              <a:rPr b="1" lang="en-GB">
                <a:latin typeface="Lora"/>
                <a:ea typeface="Lora"/>
                <a:cs typeface="Lora"/>
                <a:sym typeface="Lora"/>
              </a:rPr>
              <a:t>bulky</a:t>
            </a:r>
            <a:r>
              <a:rPr lang="en-GB">
                <a:latin typeface="Lora"/>
                <a:ea typeface="Lora"/>
                <a:cs typeface="Lora"/>
                <a:sym typeface="Lora"/>
              </a:rPr>
              <a:t>, and </a:t>
            </a:r>
            <a:r>
              <a:rPr b="1" lang="en-GB">
                <a:latin typeface="Lora"/>
                <a:ea typeface="Lora"/>
                <a:cs typeface="Lora"/>
                <a:sym typeface="Lora"/>
              </a:rPr>
              <a:t>poorly differentiated</a:t>
            </a:r>
            <a:r>
              <a:rPr lang="en-GB">
                <a:latin typeface="Lora"/>
                <a:ea typeface="Lora"/>
                <a:cs typeface="Lora"/>
                <a:sym typeface="Lora"/>
              </a:rPr>
              <a:t> which invade into the myometrium.</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May appear normal or </a:t>
            </a:r>
            <a:r>
              <a:rPr b="1" lang="en-GB">
                <a:latin typeface="Lora"/>
                <a:ea typeface="Lora"/>
                <a:cs typeface="Lora"/>
                <a:sym typeface="Lora"/>
              </a:rPr>
              <a:t>exophytic¹</a:t>
            </a:r>
            <a:r>
              <a:rPr lang="en-GB">
                <a:latin typeface="Lora"/>
                <a:ea typeface="Lora"/>
                <a:cs typeface="Lora"/>
                <a:sym typeface="Lora"/>
              </a:rPr>
              <a:t> or </a:t>
            </a:r>
            <a:r>
              <a:rPr b="1" lang="en-GB">
                <a:latin typeface="Lora"/>
                <a:ea typeface="Lora"/>
                <a:cs typeface="Lora"/>
                <a:sym typeface="Lora"/>
              </a:rPr>
              <a:t>infiltrative.</a:t>
            </a:r>
            <a:endParaRPr>
              <a:latin typeface="Lora"/>
              <a:ea typeface="Lora"/>
              <a:cs typeface="Lora"/>
              <a:sym typeface="Lora"/>
            </a:endParaRPr>
          </a:p>
          <a:p>
            <a:pPr indent="0" lvl="0" marL="0" rtl="0" algn="l">
              <a:lnSpc>
                <a:spcPct val="115000"/>
              </a:lnSpc>
              <a:spcBef>
                <a:spcPts val="0"/>
              </a:spcBef>
              <a:spcAft>
                <a:spcPts val="0"/>
              </a:spcAft>
              <a:buNone/>
            </a:pPr>
            <a:r>
              <a:rPr lang="en-GB">
                <a:latin typeface="Lora"/>
                <a:ea typeface="Lora"/>
                <a:cs typeface="Lora"/>
                <a:sym typeface="Lora"/>
              </a:rPr>
              <a:t> </a:t>
            </a:r>
            <a:endParaRPr>
              <a:latin typeface="Lora"/>
              <a:ea typeface="Lora"/>
              <a:cs typeface="Lora"/>
              <a:sym typeface="Lora"/>
            </a:endParaRPr>
          </a:p>
        </p:txBody>
      </p:sp>
      <p:pic>
        <p:nvPicPr>
          <p:cNvPr id="475" name="Google Shape;475;p34"/>
          <p:cNvPicPr preferRelativeResize="0"/>
          <p:nvPr/>
        </p:nvPicPr>
        <p:blipFill rotWithShape="1">
          <a:blip r:embed="rId4">
            <a:alphaModFix/>
          </a:blip>
          <a:srcRect b="50620" l="0" r="49431" t="4760"/>
          <a:stretch/>
        </p:blipFill>
        <p:spPr>
          <a:xfrm>
            <a:off x="5591694" y="8649329"/>
            <a:ext cx="2210250" cy="1464221"/>
          </a:xfrm>
          <a:prstGeom prst="rect">
            <a:avLst/>
          </a:prstGeom>
          <a:noFill/>
          <a:ln>
            <a:noFill/>
          </a:ln>
        </p:spPr>
      </p:pic>
      <p:sp>
        <p:nvSpPr>
          <p:cNvPr id="476" name="Google Shape;476;p34"/>
          <p:cNvSpPr txBox="1"/>
          <p:nvPr/>
        </p:nvSpPr>
        <p:spPr>
          <a:xfrm>
            <a:off x="0" y="10028125"/>
            <a:ext cx="6371700" cy="74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latin typeface="Lora"/>
                <a:ea typeface="Lora"/>
                <a:cs typeface="Lora"/>
                <a:sym typeface="Lora"/>
              </a:rPr>
              <a:t>1- Grow beyond the surface.</a:t>
            </a:r>
            <a:endParaRPr sz="1100">
              <a:latin typeface="Lora"/>
              <a:ea typeface="Lora"/>
              <a:cs typeface="Lora"/>
              <a:sym typeface="Lor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35"/>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Endometrial carcinoma</a:t>
            </a:r>
            <a:endParaRPr b="1" sz="3000">
              <a:solidFill>
                <a:srgbClr val="741B47"/>
              </a:solidFill>
              <a:latin typeface="Lora"/>
              <a:ea typeface="Lora"/>
              <a:cs typeface="Lora"/>
              <a:sym typeface="Lora"/>
            </a:endParaRPr>
          </a:p>
        </p:txBody>
      </p:sp>
      <p:sp>
        <p:nvSpPr>
          <p:cNvPr id="482" name="Google Shape;482;p35"/>
          <p:cNvSpPr txBox="1"/>
          <p:nvPr/>
        </p:nvSpPr>
        <p:spPr>
          <a:xfrm>
            <a:off x="0" y="3717375"/>
            <a:ext cx="6105600" cy="141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Prognosis</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Tumor spread:</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Direct</a:t>
            </a:r>
            <a:r>
              <a:rPr lang="en-GB">
                <a:latin typeface="Lora"/>
                <a:ea typeface="Lora"/>
                <a:cs typeface="Lora"/>
                <a:sym typeface="Lora"/>
              </a:rPr>
              <a:t> myometrial invasion followed by extension to periuterine structures.</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Lymphatic</a:t>
            </a:r>
            <a:r>
              <a:rPr lang="en-GB">
                <a:latin typeface="Lora"/>
                <a:ea typeface="Lora"/>
                <a:cs typeface="Lora"/>
                <a:sym typeface="Lora"/>
              </a:rPr>
              <a:t>: to lymph nodes</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By </a:t>
            </a:r>
            <a:r>
              <a:rPr b="1" lang="en-GB">
                <a:latin typeface="Lora"/>
                <a:ea typeface="Lora"/>
                <a:cs typeface="Lora"/>
                <a:sym typeface="Lora"/>
              </a:rPr>
              <a:t>blood</a:t>
            </a:r>
            <a:r>
              <a:rPr lang="en-GB">
                <a:latin typeface="Lora"/>
                <a:ea typeface="Lora"/>
                <a:cs typeface="Lora"/>
                <a:sym typeface="Lora"/>
              </a:rPr>
              <a:t>: in late stages to lung liver, and bone.</a:t>
            </a:r>
            <a:endParaRPr>
              <a:latin typeface="Lora"/>
              <a:ea typeface="Lora"/>
              <a:cs typeface="Lora"/>
              <a:sym typeface="Lora"/>
            </a:endParaRPr>
          </a:p>
        </p:txBody>
      </p:sp>
      <p:pic>
        <p:nvPicPr>
          <p:cNvPr id="483" name="Google Shape;483;p35"/>
          <p:cNvPicPr preferRelativeResize="0"/>
          <p:nvPr/>
        </p:nvPicPr>
        <p:blipFill>
          <a:blip r:embed="rId3">
            <a:alphaModFix/>
          </a:blip>
          <a:stretch>
            <a:fillRect/>
          </a:stretch>
        </p:blipFill>
        <p:spPr>
          <a:xfrm>
            <a:off x="6449699" y="4182817"/>
            <a:ext cx="1245826" cy="842246"/>
          </a:xfrm>
          <a:prstGeom prst="rect">
            <a:avLst/>
          </a:prstGeom>
          <a:noFill/>
          <a:ln>
            <a:noFill/>
          </a:ln>
        </p:spPr>
      </p:pic>
      <p:pic>
        <p:nvPicPr>
          <p:cNvPr id="484" name="Google Shape;484;p35"/>
          <p:cNvPicPr preferRelativeResize="0"/>
          <p:nvPr/>
        </p:nvPicPr>
        <p:blipFill>
          <a:blip r:embed="rId4">
            <a:alphaModFix/>
          </a:blip>
          <a:stretch>
            <a:fillRect/>
          </a:stretch>
        </p:blipFill>
        <p:spPr>
          <a:xfrm>
            <a:off x="6449703" y="5097455"/>
            <a:ext cx="1245826" cy="842246"/>
          </a:xfrm>
          <a:prstGeom prst="rect">
            <a:avLst/>
          </a:prstGeom>
          <a:noFill/>
          <a:ln>
            <a:noFill/>
          </a:ln>
        </p:spPr>
      </p:pic>
      <p:pic>
        <p:nvPicPr>
          <p:cNvPr id="485" name="Google Shape;485;p35"/>
          <p:cNvPicPr preferRelativeResize="0"/>
          <p:nvPr/>
        </p:nvPicPr>
        <p:blipFill>
          <a:blip r:embed="rId5">
            <a:alphaModFix/>
          </a:blip>
          <a:stretch>
            <a:fillRect/>
          </a:stretch>
        </p:blipFill>
        <p:spPr>
          <a:xfrm>
            <a:off x="6449707" y="6012088"/>
            <a:ext cx="1245821" cy="875700"/>
          </a:xfrm>
          <a:prstGeom prst="rect">
            <a:avLst/>
          </a:prstGeom>
          <a:noFill/>
          <a:ln>
            <a:noFill/>
          </a:ln>
        </p:spPr>
      </p:pic>
      <p:sp>
        <p:nvSpPr>
          <p:cNvPr id="486" name="Google Shape;486;p35"/>
          <p:cNvSpPr txBox="1"/>
          <p:nvPr/>
        </p:nvSpPr>
        <p:spPr>
          <a:xfrm>
            <a:off x="0" y="5359163"/>
            <a:ext cx="6364200" cy="1627800"/>
          </a:xfrm>
          <a:prstGeom prst="rect">
            <a:avLst/>
          </a:prstGeom>
          <a:noFill/>
          <a:ln>
            <a:noFill/>
          </a:ln>
        </p:spPr>
        <p:txBody>
          <a:bodyPr anchorCtr="0" anchor="t" bIns="91425" lIns="91425" spcFirstLastPara="1" rIns="91425" wrap="square" tIns="91425">
            <a:noAutofit/>
          </a:bodyPr>
          <a:lstStyle/>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Prognosis depend on: </a:t>
            </a:r>
            <a:endParaRPr b="1">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H</a:t>
            </a:r>
            <a:r>
              <a:rPr lang="en-GB">
                <a:latin typeface="Lora"/>
                <a:ea typeface="Lora"/>
                <a:cs typeface="Lora"/>
                <a:sym typeface="Lora"/>
              </a:rPr>
              <a:t>istological type.</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Stage.</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Grade (extent of spread).</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Endometrioid</a:t>
            </a:r>
            <a:r>
              <a:rPr lang="en-GB">
                <a:latin typeface="Lora"/>
                <a:ea typeface="Lora"/>
                <a:cs typeface="Lora"/>
                <a:sym typeface="Lora"/>
              </a:rPr>
              <a:t> (type 1) has </a:t>
            </a:r>
            <a:r>
              <a:rPr b="1" lang="en-GB">
                <a:latin typeface="Lora"/>
                <a:ea typeface="Lora"/>
                <a:cs typeface="Lora"/>
                <a:sym typeface="Lora"/>
              </a:rPr>
              <a:t>better prognosis </a:t>
            </a:r>
            <a:r>
              <a:rPr lang="en-GB">
                <a:latin typeface="Lora"/>
                <a:ea typeface="Lora"/>
                <a:cs typeface="Lora"/>
                <a:sym typeface="Lora"/>
              </a:rPr>
              <a:t>than other types.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Serous</a:t>
            </a:r>
            <a:r>
              <a:rPr lang="en-GB">
                <a:latin typeface="Lora"/>
                <a:ea typeface="Lora"/>
                <a:cs typeface="Lora"/>
                <a:sym typeface="Lora"/>
              </a:rPr>
              <a:t>  (type 2) has </a:t>
            </a:r>
            <a:r>
              <a:rPr b="1" lang="en-GB">
                <a:latin typeface="Lora"/>
                <a:ea typeface="Lora"/>
                <a:cs typeface="Lora"/>
                <a:sym typeface="Lora"/>
              </a:rPr>
              <a:t>poorer prognosis.</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However, stage is the major determinant factor of survival.</a:t>
            </a:r>
            <a:endParaRPr/>
          </a:p>
        </p:txBody>
      </p:sp>
      <p:graphicFrame>
        <p:nvGraphicFramePr>
          <p:cNvPr id="487" name="Google Shape;487;p35"/>
          <p:cNvGraphicFramePr/>
          <p:nvPr/>
        </p:nvGraphicFramePr>
        <p:xfrm>
          <a:off x="231800" y="7215450"/>
          <a:ext cx="3000000" cy="3000000"/>
        </p:xfrm>
        <a:graphic>
          <a:graphicData uri="http://schemas.openxmlformats.org/drawingml/2006/table">
            <a:tbl>
              <a:tblPr>
                <a:noFill/>
                <a:tableStyleId>{5C229F7A-583D-4B61-BDE8-639FE724B68E}</a:tableStyleId>
              </a:tblPr>
              <a:tblGrid>
                <a:gridCol w="1600625"/>
                <a:gridCol w="2926950"/>
                <a:gridCol w="2928800"/>
              </a:tblGrid>
              <a:tr h="466325">
                <a:tc>
                  <a:txBody>
                    <a:bodyPr/>
                    <a:lstStyle/>
                    <a:p>
                      <a:pPr indent="0" lvl="0" marL="0" rtl="0" algn="ctr">
                        <a:lnSpc>
                          <a:spcPct val="100000"/>
                        </a:lnSpc>
                        <a:spcBef>
                          <a:spcPts val="0"/>
                        </a:spcBef>
                        <a:spcAft>
                          <a:spcPts val="0"/>
                        </a:spcAft>
                        <a:buNone/>
                      </a:pPr>
                      <a:r>
                        <a:t/>
                      </a:r>
                      <a:endParaRPr b="1" sz="1100">
                        <a:solidFill>
                          <a:srgbClr val="FFFFFF"/>
                        </a:solidFill>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C27BA0"/>
                    </a:solidFill>
                  </a:tcPr>
                </a:tc>
                <a:tc>
                  <a:txBody>
                    <a:bodyPr/>
                    <a:lstStyle/>
                    <a:p>
                      <a:pPr indent="0" lvl="0" marL="0" rtl="0" algn="ctr">
                        <a:lnSpc>
                          <a:spcPct val="100000"/>
                        </a:lnSpc>
                        <a:spcBef>
                          <a:spcPts val="0"/>
                        </a:spcBef>
                        <a:spcAft>
                          <a:spcPts val="0"/>
                        </a:spcAft>
                        <a:buNone/>
                      </a:pPr>
                      <a:r>
                        <a:rPr b="1" lang="en-GB" sz="1500">
                          <a:solidFill>
                            <a:srgbClr val="FFFFFF"/>
                          </a:solidFill>
                          <a:latin typeface="Lora"/>
                          <a:ea typeface="Lora"/>
                          <a:cs typeface="Lora"/>
                          <a:sym typeface="Lora"/>
                        </a:rPr>
                        <a:t>Type 1 </a:t>
                      </a:r>
                      <a:endParaRPr b="1" sz="1500">
                        <a:solidFill>
                          <a:srgbClr val="FFFFFF"/>
                        </a:solidFill>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C27BA0"/>
                    </a:solidFill>
                  </a:tcPr>
                </a:tc>
                <a:tc>
                  <a:txBody>
                    <a:bodyPr/>
                    <a:lstStyle/>
                    <a:p>
                      <a:pPr indent="0" lvl="0" marL="0" rtl="0" algn="ctr">
                        <a:lnSpc>
                          <a:spcPct val="100000"/>
                        </a:lnSpc>
                        <a:spcBef>
                          <a:spcPts val="0"/>
                        </a:spcBef>
                        <a:spcAft>
                          <a:spcPts val="0"/>
                        </a:spcAft>
                        <a:buNone/>
                      </a:pPr>
                      <a:r>
                        <a:rPr b="1" lang="en-GB" sz="1500">
                          <a:solidFill>
                            <a:srgbClr val="FFFFFF"/>
                          </a:solidFill>
                          <a:latin typeface="Lora"/>
                          <a:ea typeface="Lora"/>
                          <a:cs typeface="Lora"/>
                          <a:sym typeface="Lora"/>
                        </a:rPr>
                        <a:t>Type 2</a:t>
                      </a:r>
                      <a:endParaRPr b="1" sz="1500">
                        <a:solidFill>
                          <a:srgbClr val="FFFFFF"/>
                        </a:solidFill>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C27BA0"/>
                    </a:solidFill>
                  </a:tcPr>
                </a:tc>
              </a:tr>
              <a:tr h="278600">
                <a:tc>
                  <a:txBody>
                    <a:bodyPr/>
                    <a:lstStyle/>
                    <a:p>
                      <a:pPr indent="0" lvl="0" marL="0" rtl="0" algn="ctr">
                        <a:lnSpc>
                          <a:spcPct val="100000"/>
                        </a:lnSpc>
                        <a:spcBef>
                          <a:spcPts val="0"/>
                        </a:spcBef>
                        <a:spcAft>
                          <a:spcPts val="0"/>
                        </a:spcAft>
                        <a:buNone/>
                      </a:pPr>
                      <a:r>
                        <a:rPr b="1" lang="en-GB" sz="1100">
                          <a:solidFill>
                            <a:srgbClr val="FFFFFF"/>
                          </a:solidFill>
                          <a:latin typeface="Lora"/>
                          <a:ea typeface="Lora"/>
                          <a:cs typeface="Lora"/>
                          <a:sym typeface="Lora"/>
                        </a:rPr>
                        <a:t>Histological type</a:t>
                      </a:r>
                      <a:endParaRPr b="1" sz="1100">
                        <a:solidFill>
                          <a:srgbClr val="FFFFFF"/>
                        </a:solidFill>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5A6BD"/>
                    </a:solidFill>
                  </a:tcPr>
                </a:tc>
                <a:tc>
                  <a:txBody>
                    <a:bodyPr/>
                    <a:lstStyle/>
                    <a:p>
                      <a:pPr indent="0" lvl="0" marL="0" rtl="0" algn="ctr">
                        <a:lnSpc>
                          <a:spcPct val="100000"/>
                        </a:lnSpc>
                        <a:spcBef>
                          <a:spcPts val="0"/>
                        </a:spcBef>
                        <a:spcAft>
                          <a:spcPts val="0"/>
                        </a:spcAft>
                        <a:buNone/>
                      </a:pPr>
                      <a:r>
                        <a:rPr b="1" lang="en-GB" sz="1100">
                          <a:latin typeface="Lora"/>
                          <a:ea typeface="Lora"/>
                          <a:cs typeface="Lora"/>
                          <a:sym typeface="Lora"/>
                        </a:rPr>
                        <a:t>Endometrioid</a:t>
                      </a:r>
                      <a:r>
                        <a:rPr b="1" lang="en-GB" sz="1100">
                          <a:latin typeface="Lora"/>
                          <a:ea typeface="Lora"/>
                          <a:cs typeface="Lora"/>
                          <a:sym typeface="Lora"/>
                        </a:rPr>
                        <a:t> adenocarcinoma </a:t>
                      </a:r>
                      <a:endParaRPr b="1" sz="1100">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ctr">
                        <a:lnSpc>
                          <a:spcPct val="100000"/>
                        </a:lnSpc>
                        <a:spcBef>
                          <a:spcPts val="0"/>
                        </a:spcBef>
                        <a:spcAft>
                          <a:spcPts val="0"/>
                        </a:spcAft>
                        <a:buNone/>
                      </a:pPr>
                      <a:r>
                        <a:rPr b="1" lang="en-GB" sz="1100">
                          <a:latin typeface="Lora"/>
                          <a:ea typeface="Lora"/>
                          <a:cs typeface="Lora"/>
                          <a:sym typeface="Lora"/>
                        </a:rPr>
                        <a:t>Serous or clear cell carcinoma</a:t>
                      </a:r>
                      <a:endParaRPr b="1" sz="1100">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456500">
                <a:tc>
                  <a:txBody>
                    <a:bodyPr/>
                    <a:lstStyle/>
                    <a:p>
                      <a:pPr indent="0" lvl="0" marL="0" rtl="0" algn="ctr">
                        <a:lnSpc>
                          <a:spcPct val="100000"/>
                        </a:lnSpc>
                        <a:spcBef>
                          <a:spcPts val="0"/>
                        </a:spcBef>
                        <a:spcAft>
                          <a:spcPts val="0"/>
                        </a:spcAft>
                        <a:buNone/>
                      </a:pPr>
                      <a:r>
                        <a:rPr b="1" lang="en-GB" sz="1100">
                          <a:solidFill>
                            <a:srgbClr val="FFFFFF"/>
                          </a:solidFill>
                          <a:latin typeface="Lora"/>
                          <a:ea typeface="Lora"/>
                          <a:cs typeface="Lora"/>
                          <a:sym typeface="Lora"/>
                        </a:rPr>
                        <a:t>Age</a:t>
                      </a:r>
                      <a:endParaRPr b="1" sz="1100">
                        <a:solidFill>
                          <a:srgbClr val="FFFFFF"/>
                        </a:solidFill>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5A6BD"/>
                    </a:solidFill>
                  </a:tcPr>
                </a:tc>
                <a:tc>
                  <a:txBody>
                    <a:bodyPr/>
                    <a:lstStyle/>
                    <a:p>
                      <a:pPr indent="0" lvl="0" marL="0" rtl="0" algn="ctr">
                        <a:lnSpc>
                          <a:spcPct val="100000"/>
                        </a:lnSpc>
                        <a:spcBef>
                          <a:spcPts val="0"/>
                        </a:spcBef>
                        <a:spcAft>
                          <a:spcPts val="0"/>
                        </a:spcAft>
                        <a:buNone/>
                      </a:pPr>
                      <a:r>
                        <a:rPr b="1" lang="en-GB" sz="1100">
                          <a:latin typeface="Lora"/>
                          <a:ea typeface="Lora"/>
                          <a:cs typeface="Lora"/>
                          <a:sym typeface="Lora"/>
                        </a:rPr>
                        <a:t>Premenopausal &amp; perimenopausal</a:t>
                      </a:r>
                      <a:endParaRPr b="1" sz="1100">
                        <a:latin typeface="Lora"/>
                        <a:ea typeface="Lora"/>
                        <a:cs typeface="Lora"/>
                        <a:sym typeface="Lora"/>
                      </a:endParaRPr>
                    </a:p>
                    <a:p>
                      <a:pPr indent="0" lvl="0" marL="0" rtl="0" algn="ctr">
                        <a:lnSpc>
                          <a:spcPct val="100000"/>
                        </a:lnSpc>
                        <a:spcBef>
                          <a:spcPts val="0"/>
                        </a:spcBef>
                        <a:spcAft>
                          <a:spcPts val="0"/>
                        </a:spcAft>
                        <a:buNone/>
                      </a:pPr>
                      <a:r>
                        <a:rPr b="1" lang="en-GB" sz="1100">
                          <a:latin typeface="Lora"/>
                          <a:ea typeface="Lora"/>
                          <a:cs typeface="Lora"/>
                          <a:sym typeface="Lora"/>
                        </a:rPr>
                        <a:t> (50-60 yrs)</a:t>
                      </a:r>
                      <a:endParaRPr b="1" sz="1100">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ctr">
                        <a:lnSpc>
                          <a:spcPct val="100000"/>
                        </a:lnSpc>
                        <a:spcBef>
                          <a:spcPts val="0"/>
                        </a:spcBef>
                        <a:spcAft>
                          <a:spcPts val="0"/>
                        </a:spcAft>
                        <a:buNone/>
                      </a:pPr>
                      <a:r>
                        <a:rPr b="1" lang="en-GB" sz="1100">
                          <a:latin typeface="Lora"/>
                          <a:ea typeface="Lora"/>
                          <a:cs typeface="Lora"/>
                          <a:sym typeface="Lora"/>
                        </a:rPr>
                        <a:t>Post menopausal (~ 70 yrs)</a:t>
                      </a:r>
                      <a:endParaRPr b="1" sz="1100">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276300">
                <a:tc>
                  <a:txBody>
                    <a:bodyPr/>
                    <a:lstStyle/>
                    <a:p>
                      <a:pPr indent="0" lvl="0" marL="0" rtl="0" algn="ctr">
                        <a:lnSpc>
                          <a:spcPct val="100000"/>
                        </a:lnSpc>
                        <a:spcBef>
                          <a:spcPts val="0"/>
                        </a:spcBef>
                        <a:spcAft>
                          <a:spcPts val="0"/>
                        </a:spcAft>
                        <a:buNone/>
                      </a:pPr>
                      <a:r>
                        <a:rPr b="1" lang="en-GB" sz="1100">
                          <a:solidFill>
                            <a:srgbClr val="FFFFFF"/>
                          </a:solidFill>
                          <a:latin typeface="Lora"/>
                          <a:ea typeface="Lora"/>
                          <a:cs typeface="Lora"/>
                          <a:sym typeface="Lora"/>
                        </a:rPr>
                        <a:t>Unopposed estrogen</a:t>
                      </a:r>
                      <a:endParaRPr b="1" sz="1100">
                        <a:solidFill>
                          <a:srgbClr val="FFFFFF"/>
                        </a:solidFill>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5A6BD"/>
                    </a:solidFill>
                  </a:tcPr>
                </a:tc>
                <a:tc>
                  <a:txBody>
                    <a:bodyPr/>
                    <a:lstStyle/>
                    <a:p>
                      <a:pPr indent="0" lvl="0" marL="0" rtl="0" algn="ctr">
                        <a:lnSpc>
                          <a:spcPct val="100000"/>
                        </a:lnSpc>
                        <a:spcBef>
                          <a:spcPts val="0"/>
                        </a:spcBef>
                        <a:spcAft>
                          <a:spcPts val="0"/>
                        </a:spcAft>
                        <a:buNone/>
                      </a:pPr>
                      <a:r>
                        <a:rPr b="1" lang="en-GB" sz="1100">
                          <a:latin typeface="Lora"/>
                          <a:ea typeface="Lora"/>
                          <a:cs typeface="Lora"/>
                          <a:sym typeface="Lora"/>
                        </a:rPr>
                        <a:t>Present</a:t>
                      </a:r>
                      <a:endParaRPr b="1" sz="1100">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ctr">
                        <a:lnSpc>
                          <a:spcPct val="100000"/>
                        </a:lnSpc>
                        <a:spcBef>
                          <a:spcPts val="0"/>
                        </a:spcBef>
                        <a:spcAft>
                          <a:spcPts val="0"/>
                        </a:spcAft>
                        <a:buNone/>
                      </a:pPr>
                      <a:r>
                        <a:rPr b="1" lang="en-GB" sz="1100">
                          <a:latin typeface="Lora"/>
                          <a:ea typeface="Lora"/>
                          <a:cs typeface="Lora"/>
                          <a:sym typeface="Lora"/>
                        </a:rPr>
                        <a:t>Absent</a:t>
                      </a:r>
                      <a:endParaRPr b="1" sz="1100">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276300">
                <a:tc>
                  <a:txBody>
                    <a:bodyPr/>
                    <a:lstStyle/>
                    <a:p>
                      <a:pPr indent="0" lvl="0" marL="0" rtl="0" algn="ctr">
                        <a:lnSpc>
                          <a:spcPct val="100000"/>
                        </a:lnSpc>
                        <a:spcBef>
                          <a:spcPts val="0"/>
                        </a:spcBef>
                        <a:spcAft>
                          <a:spcPts val="0"/>
                        </a:spcAft>
                        <a:buNone/>
                      </a:pPr>
                      <a:r>
                        <a:rPr b="1" lang="en-GB" sz="1100">
                          <a:solidFill>
                            <a:srgbClr val="FFFFFF"/>
                          </a:solidFill>
                          <a:latin typeface="Lora"/>
                          <a:ea typeface="Lora"/>
                          <a:cs typeface="Lora"/>
                          <a:sym typeface="Lora"/>
                        </a:rPr>
                        <a:t>Precursor lesion</a:t>
                      </a:r>
                      <a:endParaRPr b="1" sz="1100">
                        <a:solidFill>
                          <a:srgbClr val="FFFFFF"/>
                        </a:solidFill>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5A6BD"/>
                    </a:solidFill>
                  </a:tcPr>
                </a:tc>
                <a:tc>
                  <a:txBody>
                    <a:bodyPr/>
                    <a:lstStyle/>
                    <a:p>
                      <a:pPr indent="0" lvl="0" marL="0" rtl="0" algn="ctr">
                        <a:lnSpc>
                          <a:spcPct val="100000"/>
                        </a:lnSpc>
                        <a:spcBef>
                          <a:spcPts val="0"/>
                        </a:spcBef>
                        <a:spcAft>
                          <a:spcPts val="0"/>
                        </a:spcAft>
                        <a:buNone/>
                      </a:pPr>
                      <a:r>
                        <a:rPr b="1" lang="en-GB" sz="1100">
                          <a:latin typeface="Lora"/>
                          <a:ea typeface="Lora"/>
                          <a:cs typeface="Lora"/>
                          <a:sym typeface="Lora"/>
                        </a:rPr>
                        <a:t>Hyperplasia with atypia</a:t>
                      </a:r>
                      <a:endParaRPr b="1" sz="1100">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ctr">
                        <a:lnSpc>
                          <a:spcPct val="100000"/>
                        </a:lnSpc>
                        <a:spcBef>
                          <a:spcPts val="0"/>
                        </a:spcBef>
                        <a:spcAft>
                          <a:spcPts val="0"/>
                        </a:spcAft>
                        <a:buNone/>
                      </a:pPr>
                      <a:r>
                        <a:rPr b="1" lang="en-GB" sz="1100">
                          <a:latin typeface="Lora"/>
                          <a:ea typeface="Lora"/>
                          <a:cs typeface="Lora"/>
                          <a:sym typeface="Lora"/>
                        </a:rPr>
                        <a:t>Endometrial intraepithelial carcinoma</a:t>
                      </a:r>
                      <a:endParaRPr b="1" sz="1100">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276300">
                <a:tc>
                  <a:txBody>
                    <a:bodyPr/>
                    <a:lstStyle/>
                    <a:p>
                      <a:pPr indent="0" lvl="0" marL="0" rtl="0" algn="ctr">
                        <a:lnSpc>
                          <a:spcPct val="100000"/>
                        </a:lnSpc>
                        <a:spcBef>
                          <a:spcPts val="0"/>
                        </a:spcBef>
                        <a:spcAft>
                          <a:spcPts val="0"/>
                        </a:spcAft>
                        <a:buNone/>
                      </a:pPr>
                      <a:r>
                        <a:rPr b="1" lang="en-GB" sz="1100">
                          <a:solidFill>
                            <a:srgbClr val="FFFFFF"/>
                          </a:solidFill>
                          <a:latin typeface="Lora"/>
                          <a:ea typeface="Lora"/>
                          <a:cs typeface="Lora"/>
                          <a:sym typeface="Lora"/>
                        </a:rPr>
                        <a:t>Growth</a:t>
                      </a:r>
                      <a:endParaRPr b="1" sz="1100">
                        <a:solidFill>
                          <a:srgbClr val="FFFFFF"/>
                        </a:solidFill>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5A6BD"/>
                    </a:solidFill>
                  </a:tcPr>
                </a:tc>
                <a:tc>
                  <a:txBody>
                    <a:bodyPr/>
                    <a:lstStyle/>
                    <a:p>
                      <a:pPr indent="0" lvl="0" marL="0" rtl="0" algn="ctr">
                        <a:lnSpc>
                          <a:spcPct val="100000"/>
                        </a:lnSpc>
                        <a:spcBef>
                          <a:spcPts val="0"/>
                        </a:spcBef>
                        <a:spcAft>
                          <a:spcPts val="0"/>
                        </a:spcAft>
                        <a:buNone/>
                      </a:pPr>
                      <a:r>
                        <a:rPr b="1" lang="en-GB" sz="1100">
                          <a:latin typeface="Lora"/>
                          <a:ea typeface="Lora"/>
                          <a:cs typeface="Lora"/>
                          <a:sym typeface="Lora"/>
                        </a:rPr>
                        <a:t>Slow growing</a:t>
                      </a:r>
                      <a:endParaRPr b="1" sz="1100">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ctr">
                        <a:lnSpc>
                          <a:spcPct val="100000"/>
                        </a:lnSpc>
                        <a:spcBef>
                          <a:spcPts val="0"/>
                        </a:spcBef>
                        <a:spcAft>
                          <a:spcPts val="0"/>
                        </a:spcAft>
                        <a:buNone/>
                      </a:pPr>
                      <a:r>
                        <a:rPr b="1" lang="en-GB" sz="1100">
                          <a:latin typeface="Lora"/>
                          <a:ea typeface="Lora"/>
                          <a:cs typeface="Lora"/>
                          <a:sym typeface="Lora"/>
                        </a:rPr>
                        <a:t>Rapidly progressing</a:t>
                      </a:r>
                      <a:endParaRPr b="1" sz="1100">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276300">
                <a:tc>
                  <a:txBody>
                    <a:bodyPr/>
                    <a:lstStyle/>
                    <a:p>
                      <a:pPr indent="0" lvl="0" marL="0" rtl="0" algn="ctr">
                        <a:lnSpc>
                          <a:spcPct val="100000"/>
                        </a:lnSpc>
                        <a:spcBef>
                          <a:spcPts val="0"/>
                        </a:spcBef>
                        <a:spcAft>
                          <a:spcPts val="0"/>
                        </a:spcAft>
                        <a:buNone/>
                      </a:pPr>
                      <a:r>
                        <a:rPr b="1" lang="en-GB" sz="1100">
                          <a:solidFill>
                            <a:srgbClr val="FFFFFF"/>
                          </a:solidFill>
                          <a:latin typeface="Lora"/>
                          <a:ea typeface="Lora"/>
                          <a:cs typeface="Lora"/>
                          <a:sym typeface="Lora"/>
                        </a:rPr>
                        <a:t>Grade</a:t>
                      </a:r>
                      <a:endParaRPr b="1" sz="1100">
                        <a:solidFill>
                          <a:srgbClr val="FFFFFF"/>
                        </a:solidFill>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5A6BD"/>
                    </a:solidFill>
                  </a:tcPr>
                </a:tc>
                <a:tc>
                  <a:txBody>
                    <a:bodyPr/>
                    <a:lstStyle/>
                    <a:p>
                      <a:pPr indent="0" lvl="0" marL="0" rtl="0" algn="ctr">
                        <a:lnSpc>
                          <a:spcPct val="100000"/>
                        </a:lnSpc>
                        <a:spcBef>
                          <a:spcPts val="0"/>
                        </a:spcBef>
                        <a:spcAft>
                          <a:spcPts val="0"/>
                        </a:spcAft>
                        <a:buNone/>
                      </a:pPr>
                      <a:r>
                        <a:rPr b="1" lang="en-GB" sz="1100">
                          <a:latin typeface="Lora"/>
                          <a:ea typeface="Lora"/>
                          <a:cs typeface="Lora"/>
                          <a:sym typeface="Lora"/>
                        </a:rPr>
                        <a:t>Low</a:t>
                      </a:r>
                      <a:endParaRPr b="1" sz="1100">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ctr">
                        <a:lnSpc>
                          <a:spcPct val="100000"/>
                        </a:lnSpc>
                        <a:spcBef>
                          <a:spcPts val="0"/>
                        </a:spcBef>
                        <a:spcAft>
                          <a:spcPts val="0"/>
                        </a:spcAft>
                        <a:buNone/>
                      </a:pPr>
                      <a:r>
                        <a:rPr b="1" lang="en-GB" sz="1100">
                          <a:latin typeface="Lora"/>
                          <a:ea typeface="Lora"/>
                          <a:cs typeface="Lora"/>
                          <a:sym typeface="Lora"/>
                        </a:rPr>
                        <a:t>High</a:t>
                      </a:r>
                      <a:endParaRPr b="1" sz="1100">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276300">
                <a:tc>
                  <a:txBody>
                    <a:bodyPr/>
                    <a:lstStyle/>
                    <a:p>
                      <a:pPr indent="0" lvl="0" marL="0" rtl="0" algn="ctr">
                        <a:lnSpc>
                          <a:spcPct val="100000"/>
                        </a:lnSpc>
                        <a:spcBef>
                          <a:spcPts val="0"/>
                        </a:spcBef>
                        <a:spcAft>
                          <a:spcPts val="0"/>
                        </a:spcAft>
                        <a:buNone/>
                      </a:pPr>
                      <a:r>
                        <a:rPr b="1" lang="en-GB" sz="1100">
                          <a:solidFill>
                            <a:srgbClr val="FFFFFF"/>
                          </a:solidFill>
                          <a:latin typeface="Lora"/>
                          <a:ea typeface="Lora"/>
                          <a:cs typeface="Lora"/>
                          <a:sym typeface="Lora"/>
                        </a:rPr>
                        <a:t>Myometrial invasion</a:t>
                      </a:r>
                      <a:endParaRPr b="1" sz="1100">
                        <a:solidFill>
                          <a:srgbClr val="FFFFFF"/>
                        </a:solidFill>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5A6BD"/>
                    </a:solidFill>
                  </a:tcPr>
                </a:tc>
                <a:tc>
                  <a:txBody>
                    <a:bodyPr/>
                    <a:lstStyle/>
                    <a:p>
                      <a:pPr indent="0" lvl="0" marL="0" rtl="0" algn="ctr">
                        <a:lnSpc>
                          <a:spcPct val="100000"/>
                        </a:lnSpc>
                        <a:spcBef>
                          <a:spcPts val="0"/>
                        </a:spcBef>
                        <a:spcAft>
                          <a:spcPts val="0"/>
                        </a:spcAft>
                        <a:buNone/>
                      </a:pPr>
                      <a:r>
                        <a:rPr b="1" lang="en-GB" sz="1100">
                          <a:latin typeface="Lora"/>
                          <a:ea typeface="Lora"/>
                          <a:cs typeface="Lora"/>
                          <a:sym typeface="Lora"/>
                        </a:rPr>
                        <a:t>Usually superficial</a:t>
                      </a:r>
                      <a:endParaRPr b="1" sz="1100">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ctr">
                        <a:lnSpc>
                          <a:spcPct val="100000"/>
                        </a:lnSpc>
                        <a:spcBef>
                          <a:spcPts val="0"/>
                        </a:spcBef>
                        <a:spcAft>
                          <a:spcPts val="0"/>
                        </a:spcAft>
                        <a:buNone/>
                      </a:pPr>
                      <a:r>
                        <a:rPr b="1" lang="en-GB" sz="1100">
                          <a:latin typeface="Lora"/>
                          <a:ea typeface="Lora"/>
                          <a:cs typeface="Lora"/>
                          <a:sym typeface="Lora"/>
                        </a:rPr>
                        <a:t>Usually deep </a:t>
                      </a:r>
                      <a:endParaRPr b="1" sz="1100">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276300">
                <a:tc>
                  <a:txBody>
                    <a:bodyPr/>
                    <a:lstStyle/>
                    <a:p>
                      <a:pPr indent="0" lvl="0" marL="0" rtl="0" algn="ctr">
                        <a:lnSpc>
                          <a:spcPct val="100000"/>
                        </a:lnSpc>
                        <a:spcBef>
                          <a:spcPts val="0"/>
                        </a:spcBef>
                        <a:spcAft>
                          <a:spcPts val="0"/>
                        </a:spcAft>
                        <a:buNone/>
                      </a:pPr>
                      <a:r>
                        <a:rPr b="1" lang="en-GB" sz="1100">
                          <a:solidFill>
                            <a:srgbClr val="FFFFFF"/>
                          </a:solidFill>
                          <a:latin typeface="Lora"/>
                          <a:ea typeface="Lora"/>
                          <a:cs typeface="Lora"/>
                          <a:sym typeface="Lora"/>
                        </a:rPr>
                        <a:t>Prognosis</a:t>
                      </a:r>
                      <a:endParaRPr b="1" sz="1100">
                        <a:solidFill>
                          <a:srgbClr val="FFFFFF"/>
                        </a:solidFill>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5A6BD"/>
                    </a:solidFill>
                  </a:tcPr>
                </a:tc>
                <a:tc>
                  <a:txBody>
                    <a:bodyPr/>
                    <a:lstStyle/>
                    <a:p>
                      <a:pPr indent="0" lvl="0" marL="0" rtl="0" algn="ctr">
                        <a:lnSpc>
                          <a:spcPct val="100000"/>
                        </a:lnSpc>
                        <a:spcBef>
                          <a:spcPts val="0"/>
                        </a:spcBef>
                        <a:spcAft>
                          <a:spcPts val="0"/>
                        </a:spcAft>
                        <a:buNone/>
                      </a:pPr>
                      <a:r>
                        <a:rPr b="1" lang="en-GB" sz="1100">
                          <a:latin typeface="Lora"/>
                          <a:ea typeface="Lora"/>
                          <a:cs typeface="Lora"/>
                          <a:sym typeface="Lora"/>
                        </a:rPr>
                        <a:t>Favorable</a:t>
                      </a:r>
                      <a:endParaRPr b="1" sz="1100">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ctr">
                        <a:lnSpc>
                          <a:spcPct val="100000"/>
                        </a:lnSpc>
                        <a:spcBef>
                          <a:spcPts val="0"/>
                        </a:spcBef>
                        <a:spcAft>
                          <a:spcPts val="0"/>
                        </a:spcAft>
                        <a:buNone/>
                      </a:pPr>
                      <a:r>
                        <a:rPr b="1" lang="en-GB" sz="1100">
                          <a:latin typeface="Lora"/>
                          <a:ea typeface="Lora"/>
                          <a:cs typeface="Lora"/>
                          <a:sym typeface="Lora"/>
                        </a:rPr>
                        <a:t>Poor</a:t>
                      </a:r>
                      <a:endParaRPr b="1" sz="1100">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r h="316350">
                <a:tc>
                  <a:txBody>
                    <a:bodyPr/>
                    <a:lstStyle/>
                    <a:p>
                      <a:pPr indent="0" lvl="0" marL="0" rtl="0" algn="ctr">
                        <a:lnSpc>
                          <a:spcPct val="100000"/>
                        </a:lnSpc>
                        <a:spcBef>
                          <a:spcPts val="0"/>
                        </a:spcBef>
                        <a:spcAft>
                          <a:spcPts val="0"/>
                        </a:spcAft>
                        <a:buNone/>
                      </a:pPr>
                      <a:r>
                        <a:rPr b="1" lang="en-GB" sz="1100">
                          <a:solidFill>
                            <a:srgbClr val="FFFFFF"/>
                          </a:solidFill>
                          <a:latin typeface="Lora"/>
                          <a:ea typeface="Lora"/>
                          <a:cs typeface="Lora"/>
                          <a:sym typeface="Lora"/>
                        </a:rPr>
                        <a:t>Genetic alteration</a:t>
                      </a:r>
                      <a:endParaRPr b="1" sz="1100">
                        <a:solidFill>
                          <a:srgbClr val="FFFFFF"/>
                        </a:solidFill>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5A6BD"/>
                    </a:solidFill>
                  </a:tcPr>
                </a:tc>
                <a:tc>
                  <a:txBody>
                    <a:bodyPr/>
                    <a:lstStyle/>
                    <a:p>
                      <a:pPr indent="0" lvl="0" marL="0" rtl="0" algn="ctr">
                        <a:lnSpc>
                          <a:spcPct val="100000"/>
                        </a:lnSpc>
                        <a:spcBef>
                          <a:spcPts val="0"/>
                        </a:spcBef>
                        <a:spcAft>
                          <a:spcPts val="0"/>
                        </a:spcAft>
                        <a:buNone/>
                      </a:pPr>
                      <a:r>
                        <a:rPr b="1" lang="en-GB" sz="1100">
                          <a:latin typeface="Lora"/>
                          <a:ea typeface="Lora"/>
                          <a:cs typeface="Lora"/>
                          <a:sym typeface="Lora"/>
                        </a:rPr>
                        <a:t>PTEN, microsatellite  instability</a:t>
                      </a:r>
                      <a:endParaRPr b="1" sz="1100">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c>
                  <a:txBody>
                    <a:bodyPr/>
                    <a:lstStyle/>
                    <a:p>
                      <a:pPr indent="0" lvl="0" marL="0" rtl="0" algn="ctr">
                        <a:lnSpc>
                          <a:spcPct val="100000"/>
                        </a:lnSpc>
                        <a:spcBef>
                          <a:spcPts val="0"/>
                        </a:spcBef>
                        <a:spcAft>
                          <a:spcPts val="0"/>
                        </a:spcAft>
                        <a:buNone/>
                      </a:pPr>
                      <a:r>
                        <a:rPr b="1" lang="en-GB" sz="1100">
                          <a:latin typeface="Lora"/>
                          <a:ea typeface="Lora"/>
                          <a:cs typeface="Lora"/>
                          <a:sym typeface="Lora"/>
                        </a:rPr>
                        <a:t>P53 mutations</a:t>
                      </a:r>
                      <a:endParaRPr b="1" sz="1100">
                        <a:latin typeface="Lora"/>
                        <a:ea typeface="Lora"/>
                        <a:cs typeface="Lora"/>
                        <a:sym typeface="Lora"/>
                      </a:endParaRPr>
                    </a:p>
                  </a:txBody>
                  <a:tcPr marT="45725" marB="45725" marR="91450" marL="9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FF"/>
                    </a:solidFill>
                  </a:tcPr>
                </a:tc>
              </a:tr>
            </a:tbl>
          </a:graphicData>
        </a:graphic>
      </p:graphicFrame>
      <p:sp>
        <p:nvSpPr>
          <p:cNvPr id="488" name="Google Shape;488;p35"/>
          <p:cNvSpPr txBox="1"/>
          <p:nvPr/>
        </p:nvSpPr>
        <p:spPr>
          <a:xfrm>
            <a:off x="0" y="876550"/>
            <a:ext cx="7601100" cy="141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highlight>
                  <a:srgbClr val="EAD1DC"/>
                </a:highlight>
                <a:latin typeface="Lora"/>
                <a:ea typeface="Lora"/>
                <a:cs typeface="Lora"/>
                <a:sym typeface="Lora"/>
              </a:rPr>
              <a:t>Histopathology:</a:t>
            </a:r>
            <a:endParaRPr b="1">
              <a:highlight>
                <a:srgbClr val="EAD1DC"/>
              </a:highlight>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Both type I and type II are adenocarcinomas.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Tumor originate in the endometrium, and can infiltrate myometrium, and enter vascular and lymphatic spaces.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Serous carcinoma </a:t>
            </a:r>
            <a:r>
              <a:rPr lang="en-GB">
                <a:latin typeface="Lora"/>
                <a:ea typeface="Lora"/>
                <a:cs typeface="Lora"/>
                <a:sym typeface="Lora"/>
              </a:rPr>
              <a:t>has a much greater cytological atypia and poorly differentiated; therefore more aggressive.</a:t>
            </a:r>
            <a:endParaRPr>
              <a:latin typeface="Lora"/>
              <a:ea typeface="Lora"/>
              <a:cs typeface="Lora"/>
              <a:sym typeface="Lora"/>
            </a:endParaRPr>
          </a:p>
          <a:p>
            <a:pPr indent="0" lvl="0" marL="0" rtl="0" algn="l">
              <a:lnSpc>
                <a:spcPct val="115000"/>
              </a:lnSpc>
              <a:spcBef>
                <a:spcPts val="0"/>
              </a:spcBef>
              <a:spcAft>
                <a:spcPts val="0"/>
              </a:spcAft>
              <a:buNone/>
            </a:pPr>
            <a:r>
              <a:rPr lang="en-GB">
                <a:latin typeface="Lora"/>
                <a:ea typeface="Lora"/>
                <a:cs typeface="Lora"/>
                <a:sym typeface="Lora"/>
              </a:rPr>
              <a:t> </a:t>
            </a:r>
            <a:endParaRPr>
              <a:latin typeface="Lora"/>
              <a:ea typeface="Lora"/>
              <a:cs typeface="Lora"/>
              <a:sym typeface="Lora"/>
            </a:endParaRPr>
          </a:p>
        </p:txBody>
      </p:sp>
      <p:pic>
        <p:nvPicPr>
          <p:cNvPr id="489" name="Google Shape;489;p35"/>
          <p:cNvPicPr preferRelativeResize="0"/>
          <p:nvPr/>
        </p:nvPicPr>
        <p:blipFill>
          <a:blip r:embed="rId6">
            <a:alphaModFix/>
          </a:blip>
          <a:stretch>
            <a:fillRect/>
          </a:stretch>
        </p:blipFill>
        <p:spPr>
          <a:xfrm>
            <a:off x="705225" y="2538613"/>
            <a:ext cx="1245825" cy="929988"/>
          </a:xfrm>
          <a:prstGeom prst="rect">
            <a:avLst/>
          </a:prstGeom>
          <a:noFill/>
          <a:ln>
            <a:noFill/>
          </a:ln>
        </p:spPr>
      </p:pic>
      <p:pic>
        <p:nvPicPr>
          <p:cNvPr id="490" name="Google Shape;490;p35"/>
          <p:cNvPicPr preferRelativeResize="0"/>
          <p:nvPr/>
        </p:nvPicPr>
        <p:blipFill>
          <a:blip r:embed="rId7">
            <a:alphaModFix/>
          </a:blip>
          <a:stretch>
            <a:fillRect/>
          </a:stretch>
        </p:blipFill>
        <p:spPr>
          <a:xfrm>
            <a:off x="2487100" y="2539513"/>
            <a:ext cx="1245825" cy="928193"/>
          </a:xfrm>
          <a:prstGeom prst="rect">
            <a:avLst/>
          </a:prstGeom>
          <a:noFill/>
          <a:ln>
            <a:noFill/>
          </a:ln>
        </p:spPr>
      </p:pic>
      <p:pic>
        <p:nvPicPr>
          <p:cNvPr id="491" name="Google Shape;491;p35"/>
          <p:cNvPicPr preferRelativeResize="0"/>
          <p:nvPr/>
        </p:nvPicPr>
        <p:blipFill>
          <a:blip r:embed="rId8">
            <a:alphaModFix/>
          </a:blip>
          <a:stretch>
            <a:fillRect/>
          </a:stretch>
        </p:blipFill>
        <p:spPr>
          <a:xfrm>
            <a:off x="4268963" y="2539063"/>
            <a:ext cx="1245825" cy="929090"/>
          </a:xfrm>
          <a:prstGeom prst="rect">
            <a:avLst/>
          </a:prstGeom>
          <a:noFill/>
          <a:ln>
            <a:noFill/>
          </a:ln>
        </p:spPr>
      </p:pic>
      <p:pic>
        <p:nvPicPr>
          <p:cNvPr id="492" name="Google Shape;492;p35"/>
          <p:cNvPicPr preferRelativeResize="0"/>
          <p:nvPr/>
        </p:nvPicPr>
        <p:blipFill>
          <a:blip r:embed="rId9">
            <a:alphaModFix/>
          </a:blip>
          <a:stretch>
            <a:fillRect/>
          </a:stretch>
        </p:blipFill>
        <p:spPr>
          <a:xfrm>
            <a:off x="6050850" y="2537300"/>
            <a:ext cx="1245825" cy="932612"/>
          </a:xfrm>
          <a:prstGeom prst="rect">
            <a:avLst/>
          </a:prstGeom>
          <a:noFill/>
          <a:ln>
            <a:noFill/>
          </a:ln>
        </p:spPr>
      </p:pic>
      <p:sp>
        <p:nvSpPr>
          <p:cNvPr id="493" name="Google Shape;493;p35"/>
          <p:cNvSpPr txBox="1"/>
          <p:nvPr/>
        </p:nvSpPr>
        <p:spPr>
          <a:xfrm>
            <a:off x="705225" y="3393700"/>
            <a:ext cx="1245900" cy="465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600">
                <a:solidFill>
                  <a:srgbClr val="666666"/>
                </a:solidFill>
                <a:latin typeface="Lora"/>
                <a:ea typeface="Lora"/>
                <a:cs typeface="Lora"/>
                <a:sym typeface="Lora"/>
              </a:rPr>
              <a:t>Endometrioid</a:t>
            </a:r>
            <a:r>
              <a:rPr lang="en-GB" sz="600">
                <a:solidFill>
                  <a:srgbClr val="666666"/>
                </a:solidFill>
                <a:latin typeface="Lora"/>
                <a:ea typeface="Lora"/>
                <a:cs typeface="Lora"/>
                <a:sym typeface="Lora"/>
              </a:rPr>
              <a:t>: infiltrating myometrium, growing in glandular pattern (stage 1)</a:t>
            </a:r>
            <a:endParaRPr sz="600"/>
          </a:p>
        </p:txBody>
      </p:sp>
      <p:sp>
        <p:nvSpPr>
          <p:cNvPr id="494" name="Google Shape;494;p35"/>
          <p:cNvSpPr txBox="1"/>
          <p:nvPr/>
        </p:nvSpPr>
        <p:spPr>
          <a:xfrm>
            <a:off x="2487100" y="3393700"/>
            <a:ext cx="1245900" cy="465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600">
                <a:solidFill>
                  <a:srgbClr val="666666"/>
                </a:solidFill>
                <a:latin typeface="Lora"/>
                <a:ea typeface="Lora"/>
                <a:cs typeface="Lora"/>
                <a:sym typeface="Lora"/>
              </a:rPr>
              <a:t>Endometrioid</a:t>
            </a:r>
            <a:r>
              <a:rPr lang="en-GB" sz="600">
                <a:solidFill>
                  <a:srgbClr val="666666"/>
                </a:solidFill>
                <a:latin typeface="Lora"/>
                <a:ea typeface="Lora"/>
                <a:cs typeface="Lora"/>
                <a:sym typeface="Lora"/>
              </a:rPr>
              <a:t>: stage 3; solid growth pattern</a:t>
            </a:r>
            <a:endParaRPr sz="600">
              <a:solidFill>
                <a:srgbClr val="666666"/>
              </a:solidFill>
              <a:latin typeface="Lora"/>
              <a:ea typeface="Lora"/>
              <a:cs typeface="Lora"/>
              <a:sym typeface="Lora"/>
            </a:endParaRPr>
          </a:p>
        </p:txBody>
      </p:sp>
      <p:sp>
        <p:nvSpPr>
          <p:cNvPr id="495" name="Google Shape;495;p35"/>
          <p:cNvSpPr txBox="1"/>
          <p:nvPr/>
        </p:nvSpPr>
        <p:spPr>
          <a:xfrm>
            <a:off x="4268975" y="3391500"/>
            <a:ext cx="1245900" cy="465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600">
                <a:solidFill>
                  <a:srgbClr val="666666"/>
                </a:solidFill>
                <a:latin typeface="Lora"/>
                <a:ea typeface="Lora"/>
                <a:cs typeface="Lora"/>
                <a:sym typeface="Lora"/>
              </a:rPr>
              <a:t>Serous</a:t>
            </a:r>
            <a:r>
              <a:rPr lang="en-GB" sz="600">
                <a:solidFill>
                  <a:srgbClr val="666666"/>
                </a:solidFill>
                <a:latin typeface="Lora"/>
                <a:ea typeface="Lora"/>
                <a:cs typeface="Lora"/>
                <a:sym typeface="Lora"/>
              </a:rPr>
              <a:t> carcinoma: papilla formation and marked cytological atypia</a:t>
            </a:r>
            <a:endParaRPr sz="600">
              <a:solidFill>
                <a:srgbClr val="666666"/>
              </a:solidFill>
              <a:latin typeface="Lora"/>
              <a:ea typeface="Lora"/>
              <a:cs typeface="Lora"/>
              <a:sym typeface="Lora"/>
            </a:endParaRPr>
          </a:p>
        </p:txBody>
      </p:sp>
      <p:sp>
        <p:nvSpPr>
          <p:cNvPr id="496" name="Google Shape;496;p35"/>
          <p:cNvSpPr txBox="1"/>
          <p:nvPr/>
        </p:nvSpPr>
        <p:spPr>
          <a:xfrm>
            <a:off x="6050850" y="3384950"/>
            <a:ext cx="1245900" cy="465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600">
                <a:solidFill>
                  <a:srgbClr val="666666"/>
                </a:solidFill>
                <a:latin typeface="Lora"/>
                <a:ea typeface="Lora"/>
                <a:cs typeface="Lora"/>
                <a:sym typeface="Lora"/>
              </a:rPr>
              <a:t>Immunohistochemistry show accumulation of P53</a:t>
            </a:r>
            <a:endParaRPr b="1" sz="600">
              <a:solidFill>
                <a:srgbClr val="666666"/>
              </a:solidFill>
              <a:latin typeface="Lora"/>
              <a:ea typeface="Lora"/>
              <a:cs typeface="Lora"/>
              <a:sym typeface="Lor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Google Shape;501;p36"/>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Leiomyoma</a:t>
            </a:r>
            <a:endParaRPr b="1" sz="3000">
              <a:solidFill>
                <a:srgbClr val="741B47"/>
              </a:solidFill>
              <a:latin typeface="Lora"/>
              <a:ea typeface="Lora"/>
              <a:cs typeface="Lora"/>
              <a:sym typeface="Lora"/>
            </a:endParaRPr>
          </a:p>
        </p:txBody>
      </p:sp>
      <p:sp>
        <p:nvSpPr>
          <p:cNvPr id="502" name="Google Shape;502;p36"/>
          <p:cNvSpPr txBox="1"/>
          <p:nvPr/>
        </p:nvSpPr>
        <p:spPr>
          <a:xfrm>
            <a:off x="0" y="951900"/>
            <a:ext cx="7211400" cy="708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Introduction</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Benign</a:t>
            </a:r>
            <a:r>
              <a:rPr lang="en-GB">
                <a:latin typeface="Lora"/>
                <a:ea typeface="Lora"/>
                <a:cs typeface="Lora"/>
                <a:sym typeface="Lora"/>
              </a:rPr>
              <a:t> tumors that </a:t>
            </a:r>
            <a:r>
              <a:rPr b="1" lang="en-GB">
                <a:latin typeface="Lora"/>
                <a:ea typeface="Lora"/>
                <a:cs typeface="Lora"/>
                <a:sym typeface="Lora"/>
              </a:rPr>
              <a:t>arise from smooth muscle cells</a:t>
            </a:r>
            <a:r>
              <a:rPr lang="en-GB">
                <a:latin typeface="Lora"/>
                <a:ea typeface="Lora"/>
                <a:cs typeface="Lora"/>
                <a:sym typeface="Lora"/>
              </a:rPr>
              <a:t> of the myometrium.</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Clinically referred to as </a:t>
            </a:r>
            <a:r>
              <a:rPr b="1" lang="en-GB">
                <a:latin typeface="Lora"/>
                <a:ea typeface="Lora"/>
                <a:cs typeface="Lora"/>
                <a:sym typeface="Lora"/>
              </a:rPr>
              <a:t>fibroids</a:t>
            </a:r>
            <a:r>
              <a:rPr lang="en-GB">
                <a:latin typeface="Lora"/>
                <a:ea typeface="Lora"/>
                <a:cs typeface="Lora"/>
                <a:sym typeface="Lora"/>
              </a:rPr>
              <a:t>, due of their firmness.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Most common</a:t>
            </a:r>
            <a:r>
              <a:rPr lang="en-GB">
                <a:latin typeface="Lora"/>
                <a:ea typeface="Lora"/>
                <a:cs typeface="Lora"/>
                <a:sym typeface="Lora"/>
              </a:rPr>
              <a:t> </a:t>
            </a:r>
            <a:r>
              <a:rPr b="1" lang="en-GB">
                <a:latin typeface="Lora"/>
                <a:ea typeface="Lora"/>
                <a:cs typeface="Lora"/>
                <a:sym typeface="Lora"/>
              </a:rPr>
              <a:t>benign tumor </a:t>
            </a:r>
            <a:r>
              <a:rPr lang="en-GB">
                <a:latin typeface="Lora"/>
                <a:ea typeface="Lora"/>
                <a:cs typeface="Lora"/>
                <a:sym typeface="Lora"/>
              </a:rPr>
              <a:t>in females</a:t>
            </a:r>
            <a:r>
              <a:rPr lang="en-GB">
                <a:latin typeface="Lora"/>
                <a:ea typeface="Lora"/>
                <a:cs typeface="Lora"/>
                <a:sym typeface="Lora"/>
              </a:rPr>
              <a:t>, affecting 30-50% of female at the reproductive age. More common in </a:t>
            </a:r>
            <a:r>
              <a:rPr b="1" lang="en-GB">
                <a:latin typeface="Lora"/>
                <a:ea typeface="Lora"/>
                <a:cs typeface="Lora"/>
                <a:sym typeface="Lora"/>
              </a:rPr>
              <a:t>black women.</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Stimulated by estrogen:</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They </a:t>
            </a:r>
            <a:r>
              <a:rPr b="1" lang="en-GB">
                <a:latin typeface="Lora"/>
                <a:ea typeface="Lora"/>
                <a:cs typeface="Lora"/>
                <a:sym typeface="Lora"/>
              </a:rPr>
              <a:t>increase</a:t>
            </a:r>
            <a:r>
              <a:rPr lang="en-GB">
                <a:latin typeface="Lora"/>
                <a:ea typeface="Lora"/>
                <a:cs typeface="Lora"/>
                <a:sym typeface="Lora"/>
              </a:rPr>
              <a:t> in size during </a:t>
            </a:r>
            <a:r>
              <a:rPr lang="en-GB" u="sng">
                <a:latin typeface="Lora"/>
                <a:ea typeface="Lora"/>
                <a:cs typeface="Lora"/>
                <a:sym typeface="Lora"/>
              </a:rPr>
              <a:t>pregnancy or taking contraceptives.</a:t>
            </a:r>
            <a:endParaRPr u="sng">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Decrease</a:t>
            </a:r>
            <a:r>
              <a:rPr lang="en-GB">
                <a:latin typeface="Lora"/>
                <a:ea typeface="Lora"/>
                <a:cs typeface="Lora"/>
                <a:sym typeface="Lora"/>
              </a:rPr>
              <a:t> In size after </a:t>
            </a:r>
            <a:r>
              <a:rPr lang="en-GB" u="sng">
                <a:latin typeface="Lora"/>
                <a:ea typeface="Lora"/>
                <a:cs typeface="Lora"/>
                <a:sym typeface="Lora"/>
              </a:rPr>
              <a:t>menopause</a:t>
            </a:r>
            <a:r>
              <a:rPr lang="en-GB">
                <a:latin typeface="Lora"/>
                <a:ea typeface="Lora"/>
                <a:cs typeface="Lora"/>
                <a:sym typeface="Lora"/>
              </a:rPr>
              <a:t>.</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Genetics </a:t>
            </a:r>
            <a:endParaRPr b="1" sz="1800">
              <a:solidFill>
                <a:schemeClr val="lt2"/>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40% have chromosome abnormalities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Rearrangement of chromosomes 6 &amp; 12 which are also found in other benign neoplasms like lipomas and endometrial polyps.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Mutation in the </a:t>
            </a:r>
            <a:r>
              <a:rPr b="1" lang="en-GB">
                <a:latin typeface="Lora"/>
                <a:ea typeface="Lora"/>
                <a:cs typeface="Lora"/>
                <a:sym typeface="Lora"/>
              </a:rPr>
              <a:t>MED12</a:t>
            </a:r>
            <a:r>
              <a:rPr lang="en-GB">
                <a:latin typeface="Lora"/>
                <a:ea typeface="Lora"/>
                <a:cs typeface="Lora"/>
                <a:sym typeface="Lora"/>
              </a:rPr>
              <a:t> gene has been found in 70% of leiomyomas, which encodes component of the RNA polymerase transcription complex.</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Clinical</a:t>
            </a:r>
            <a:r>
              <a:rPr b="1" lang="en-GB" sz="1800">
                <a:solidFill>
                  <a:schemeClr val="lt2"/>
                </a:solidFill>
                <a:latin typeface="Lora"/>
                <a:ea typeface="Lora"/>
                <a:cs typeface="Lora"/>
                <a:sym typeface="Lora"/>
              </a:rPr>
              <a:t> features</a:t>
            </a:r>
            <a:endParaRPr b="1" sz="1800">
              <a:solidFill>
                <a:schemeClr val="lt2"/>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Asymptomatic</a:t>
            </a:r>
            <a:r>
              <a:rPr lang="en-GB">
                <a:latin typeface="Lora"/>
                <a:ea typeface="Lora"/>
                <a:cs typeface="Lora"/>
                <a:sym typeface="Lora"/>
              </a:rPr>
              <a:t>, discovered incidentally on routine pelvic examination.</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Menorrhagia</a:t>
            </a:r>
            <a:r>
              <a:rPr lang="en-GB">
                <a:latin typeface="Lora"/>
                <a:ea typeface="Lora"/>
                <a:cs typeface="Lora"/>
                <a:sym typeface="Lora"/>
              </a:rPr>
              <a:t> (Most common) with or without metrorrhagia which can cause anemia.</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Sometimes pelvic pain.</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solidFill>
                  <a:srgbClr val="262626"/>
                </a:solidFill>
                <a:latin typeface="Lora"/>
                <a:ea typeface="Lora"/>
                <a:cs typeface="Lora"/>
                <a:sym typeface="Lora"/>
              </a:rPr>
              <a:t>Urinary frequency (if the fibroid is compressing the urinary bladder).</a:t>
            </a:r>
            <a:endParaRPr>
              <a:solidFill>
                <a:srgbClr val="262626"/>
              </a:solidFill>
              <a:latin typeface="Lora"/>
              <a:ea typeface="Lora"/>
              <a:cs typeface="Lora"/>
              <a:sym typeface="Lora"/>
            </a:endParaRPr>
          </a:p>
          <a:p>
            <a:pPr indent="-196900" lvl="0" marL="378000" rtl="0" algn="l">
              <a:lnSpc>
                <a:spcPct val="115000"/>
              </a:lnSpc>
              <a:spcBef>
                <a:spcPts val="0"/>
              </a:spcBef>
              <a:spcAft>
                <a:spcPts val="0"/>
              </a:spcAft>
              <a:buClr>
                <a:srgbClr val="262626"/>
              </a:buClr>
              <a:buSzPts val="1400"/>
              <a:buFont typeface="Lora"/>
              <a:buChar char="●"/>
            </a:pPr>
            <a:r>
              <a:rPr lang="en-GB">
                <a:solidFill>
                  <a:srgbClr val="262626"/>
                </a:solidFill>
                <a:latin typeface="Lora"/>
                <a:ea typeface="Lora"/>
                <a:cs typeface="Lora"/>
                <a:sym typeface="Lora"/>
              </a:rPr>
              <a:t>May cause infertility by interfering with implantation </a:t>
            </a:r>
            <a:endParaRPr>
              <a:solidFill>
                <a:srgbClr val="262626"/>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In pregnant women: </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It may cause abortion.</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Obstructed labor.</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Postpartum hemorrhage.</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Rarely progress to sarcoma, if ever.</a:t>
            </a:r>
            <a:endParaRPr>
              <a:latin typeface="Lora"/>
              <a:ea typeface="Lora"/>
              <a:cs typeface="Lora"/>
              <a:sym typeface="Lora"/>
            </a:endParaRPr>
          </a:p>
          <a:p>
            <a:pPr indent="0" lvl="0" marL="0" rtl="0" algn="l">
              <a:lnSpc>
                <a:spcPct val="115000"/>
              </a:lnSpc>
              <a:spcBef>
                <a:spcPts val="70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sp>
        <p:nvSpPr>
          <p:cNvPr id="503" name="Google Shape;503;p36"/>
          <p:cNvSpPr txBox="1"/>
          <p:nvPr/>
        </p:nvSpPr>
        <p:spPr>
          <a:xfrm>
            <a:off x="0" y="7147000"/>
            <a:ext cx="6974400" cy="243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700"/>
              </a:spcBef>
              <a:spcAft>
                <a:spcPts val="0"/>
              </a:spcAft>
              <a:buNone/>
            </a:pPr>
            <a:r>
              <a:t/>
            </a:r>
            <a:endParaRPr>
              <a:latin typeface="Lora"/>
              <a:ea typeface="Lora"/>
              <a:cs typeface="Lora"/>
              <a:sym typeface="Lor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Google Shape;508;p37"/>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Leiomyoma</a:t>
            </a:r>
            <a:endParaRPr b="1" sz="3000">
              <a:solidFill>
                <a:srgbClr val="741B47"/>
              </a:solidFill>
              <a:latin typeface="Lora"/>
              <a:ea typeface="Lora"/>
              <a:cs typeface="Lora"/>
              <a:sym typeface="Lora"/>
            </a:endParaRPr>
          </a:p>
        </p:txBody>
      </p:sp>
      <p:sp>
        <p:nvSpPr>
          <p:cNvPr id="509" name="Google Shape;509;p37"/>
          <p:cNvSpPr txBox="1"/>
          <p:nvPr/>
        </p:nvSpPr>
        <p:spPr>
          <a:xfrm>
            <a:off x="0" y="4450550"/>
            <a:ext cx="5921100" cy="125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highlight>
                  <a:srgbClr val="EAD1DC"/>
                </a:highlight>
                <a:latin typeface="Lora"/>
                <a:ea typeface="Lora"/>
                <a:cs typeface="Lora"/>
                <a:sym typeface="Lora"/>
              </a:rPr>
              <a:t>Histopathology:</a:t>
            </a:r>
            <a:endParaRPr b="1" sz="1800">
              <a:solidFill>
                <a:srgbClr val="A64D79"/>
              </a:solidFill>
              <a:highlight>
                <a:srgbClr val="EAD1DC"/>
              </a:highlight>
              <a:latin typeface="Lora"/>
              <a:ea typeface="Lora"/>
              <a:cs typeface="Lora"/>
              <a:sym typeface="Lora"/>
            </a:endParaRPr>
          </a:p>
          <a:p>
            <a:pPr indent="-196900" lvl="0" marL="378000" rtl="0" algn="l">
              <a:spcBef>
                <a:spcPts val="0"/>
              </a:spcBef>
              <a:spcAft>
                <a:spcPts val="0"/>
              </a:spcAft>
              <a:buSzPts val="1400"/>
              <a:buFont typeface="Lora"/>
              <a:buChar char="●"/>
            </a:pPr>
            <a:r>
              <a:rPr lang="en-GB">
                <a:latin typeface="Lora"/>
                <a:ea typeface="Lora"/>
                <a:cs typeface="Lora"/>
                <a:sym typeface="Lora"/>
              </a:rPr>
              <a:t>Interlacing bundles of smooth muscle cells with </a:t>
            </a:r>
            <a:endParaRPr>
              <a:latin typeface="Lora"/>
              <a:ea typeface="Lora"/>
              <a:cs typeface="Lora"/>
              <a:sym typeface="Lora"/>
            </a:endParaRPr>
          </a:p>
          <a:p>
            <a:pPr indent="0" lvl="0" marL="378000" rtl="0" algn="l">
              <a:spcBef>
                <a:spcPts val="0"/>
              </a:spcBef>
              <a:spcAft>
                <a:spcPts val="0"/>
              </a:spcAft>
              <a:buNone/>
            </a:pPr>
            <a:r>
              <a:rPr lang="en-GB">
                <a:latin typeface="Lora"/>
                <a:ea typeface="Lora"/>
                <a:cs typeface="Lora"/>
                <a:sym typeface="Lora"/>
              </a:rPr>
              <a:t>collagenous stroma.</a:t>
            </a:r>
            <a:endParaRPr>
              <a:latin typeface="Lora"/>
              <a:ea typeface="Lora"/>
              <a:cs typeface="Lora"/>
              <a:sym typeface="Lora"/>
            </a:endParaRPr>
          </a:p>
          <a:p>
            <a:pPr indent="-196900" lvl="0" marL="378000" rtl="0" algn="l">
              <a:spcBef>
                <a:spcPts val="0"/>
              </a:spcBef>
              <a:spcAft>
                <a:spcPts val="0"/>
              </a:spcAft>
              <a:buSzPts val="1400"/>
              <a:buFont typeface="Lora"/>
              <a:buChar char="●"/>
            </a:pPr>
            <a:r>
              <a:rPr lang="en-GB">
                <a:latin typeface="Lora"/>
                <a:ea typeface="Lora"/>
                <a:cs typeface="Lora"/>
                <a:sym typeface="Lora"/>
              </a:rPr>
              <a:t>Individual cells are uniform in shape and size.</a:t>
            </a:r>
            <a:endParaRPr>
              <a:latin typeface="Lora"/>
              <a:ea typeface="Lora"/>
              <a:cs typeface="Lora"/>
              <a:sym typeface="Lora"/>
            </a:endParaRPr>
          </a:p>
          <a:p>
            <a:pPr indent="-196900" lvl="0" marL="378000" rtl="0" algn="l">
              <a:spcBef>
                <a:spcPts val="0"/>
              </a:spcBef>
              <a:spcAft>
                <a:spcPts val="0"/>
              </a:spcAft>
              <a:buSzPts val="1400"/>
              <a:buFont typeface="Lora"/>
              <a:buChar char="●"/>
            </a:pPr>
            <a:r>
              <a:rPr lang="en-GB">
                <a:latin typeface="Lora"/>
                <a:ea typeface="Lora"/>
                <a:cs typeface="Lora"/>
                <a:sym typeface="Lora"/>
              </a:rPr>
              <a:t>Characteristic oval to elongated nucleus.</a:t>
            </a:r>
            <a:endParaRPr>
              <a:latin typeface="Lora"/>
              <a:ea typeface="Lora"/>
              <a:cs typeface="Lora"/>
              <a:sym typeface="Lora"/>
            </a:endParaRPr>
          </a:p>
          <a:p>
            <a:pPr indent="-196900" lvl="0" marL="378000" rtl="0" algn="l">
              <a:spcBef>
                <a:spcPts val="0"/>
              </a:spcBef>
              <a:spcAft>
                <a:spcPts val="0"/>
              </a:spcAft>
              <a:buSzPts val="1400"/>
              <a:buFont typeface="Lora"/>
              <a:buChar char="●"/>
            </a:pPr>
            <a:r>
              <a:rPr lang="en-GB">
                <a:latin typeface="Lora"/>
                <a:ea typeface="Lora"/>
                <a:cs typeface="Lora"/>
                <a:sym typeface="Lora"/>
              </a:rPr>
              <a:t>Mitotic figures are scarce.</a:t>
            </a:r>
            <a:endParaRPr>
              <a:latin typeface="Lora"/>
              <a:ea typeface="Lora"/>
              <a:cs typeface="Lora"/>
              <a:sym typeface="Lora"/>
            </a:endParaRPr>
          </a:p>
        </p:txBody>
      </p:sp>
      <p:pic>
        <p:nvPicPr>
          <p:cNvPr id="510" name="Google Shape;510;p37"/>
          <p:cNvPicPr preferRelativeResize="0"/>
          <p:nvPr/>
        </p:nvPicPr>
        <p:blipFill>
          <a:blip r:embed="rId3">
            <a:alphaModFix/>
          </a:blip>
          <a:stretch>
            <a:fillRect/>
          </a:stretch>
        </p:blipFill>
        <p:spPr>
          <a:xfrm>
            <a:off x="6577882" y="4933651"/>
            <a:ext cx="1159819" cy="875701"/>
          </a:xfrm>
          <a:prstGeom prst="rect">
            <a:avLst/>
          </a:prstGeom>
          <a:noFill/>
          <a:ln>
            <a:noFill/>
          </a:ln>
        </p:spPr>
      </p:pic>
      <p:pic>
        <p:nvPicPr>
          <p:cNvPr id="511" name="Google Shape;511;p37"/>
          <p:cNvPicPr preferRelativeResize="0"/>
          <p:nvPr/>
        </p:nvPicPr>
        <p:blipFill>
          <a:blip r:embed="rId4">
            <a:alphaModFix/>
          </a:blip>
          <a:stretch>
            <a:fillRect/>
          </a:stretch>
        </p:blipFill>
        <p:spPr>
          <a:xfrm>
            <a:off x="5418050" y="4935624"/>
            <a:ext cx="1159826" cy="871767"/>
          </a:xfrm>
          <a:prstGeom prst="rect">
            <a:avLst/>
          </a:prstGeom>
          <a:noFill/>
          <a:ln>
            <a:noFill/>
          </a:ln>
        </p:spPr>
      </p:pic>
      <p:sp>
        <p:nvSpPr>
          <p:cNvPr id="512" name="Google Shape;512;p37"/>
          <p:cNvSpPr txBox="1"/>
          <p:nvPr/>
        </p:nvSpPr>
        <p:spPr>
          <a:xfrm>
            <a:off x="1470300" y="562595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Leiomyosarcoma</a:t>
            </a:r>
            <a:endParaRPr b="1" sz="3000">
              <a:solidFill>
                <a:srgbClr val="741B47"/>
              </a:solidFill>
              <a:latin typeface="Lora"/>
              <a:ea typeface="Lora"/>
              <a:cs typeface="Lora"/>
              <a:sym typeface="Lora"/>
            </a:endParaRPr>
          </a:p>
        </p:txBody>
      </p:sp>
      <p:sp>
        <p:nvSpPr>
          <p:cNvPr id="513" name="Google Shape;513;p37"/>
          <p:cNvSpPr txBox="1"/>
          <p:nvPr/>
        </p:nvSpPr>
        <p:spPr>
          <a:xfrm>
            <a:off x="0" y="6098850"/>
            <a:ext cx="7216200" cy="20046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b="1" lang="en-GB" sz="1800">
                <a:solidFill>
                  <a:srgbClr val="A64D79"/>
                </a:solidFill>
                <a:latin typeface="Lora"/>
                <a:ea typeface="Lora"/>
                <a:cs typeface="Lora"/>
                <a:sym typeface="Lora"/>
              </a:rPr>
              <a:t>Introduction</a:t>
            </a:r>
            <a:endParaRPr b="1" sz="1800">
              <a:solidFill>
                <a:srgbClr val="A64D79"/>
              </a:solidFill>
              <a:latin typeface="Lora"/>
              <a:ea typeface="Lora"/>
              <a:cs typeface="Lora"/>
              <a:sym typeface="Lora"/>
            </a:endParaRPr>
          </a:p>
          <a:p>
            <a:pPr indent="-196900" lvl="0" marL="378000" rtl="0" algn="l">
              <a:lnSpc>
                <a:spcPct val="98181"/>
              </a:lnSpc>
              <a:spcBef>
                <a:spcPts val="0"/>
              </a:spcBef>
              <a:spcAft>
                <a:spcPts val="0"/>
              </a:spcAft>
              <a:buSzPts val="1400"/>
              <a:buFont typeface="Lora"/>
              <a:buChar char="●"/>
            </a:pPr>
            <a:r>
              <a:rPr lang="en-GB">
                <a:latin typeface="Lora"/>
                <a:ea typeface="Lora"/>
                <a:cs typeface="Lora"/>
                <a:sym typeface="Lora"/>
              </a:rPr>
              <a:t>Rare, </a:t>
            </a:r>
            <a:r>
              <a:rPr b="1" lang="en-GB">
                <a:solidFill>
                  <a:srgbClr val="FF0000"/>
                </a:solidFill>
                <a:latin typeface="Lora"/>
                <a:ea typeface="Lora"/>
                <a:cs typeface="Lora"/>
                <a:sym typeface="Lora"/>
              </a:rPr>
              <a:t>malignant</a:t>
            </a:r>
            <a:r>
              <a:rPr lang="en-GB">
                <a:latin typeface="Lora"/>
                <a:ea typeface="Lora"/>
                <a:cs typeface="Lora"/>
                <a:sym typeface="Lora"/>
              </a:rPr>
              <a:t> tumor that almost always arises de novo</a:t>
            </a:r>
            <a:r>
              <a:rPr baseline="30000" lang="en-GB">
                <a:latin typeface="Lora"/>
                <a:ea typeface="Lora"/>
                <a:cs typeface="Lora"/>
                <a:sym typeface="Lora"/>
              </a:rPr>
              <a:t>1</a:t>
            </a:r>
            <a:r>
              <a:rPr lang="en-GB">
                <a:latin typeface="Lora"/>
                <a:ea typeface="Lora"/>
                <a:cs typeface="Lora"/>
                <a:sym typeface="Lora"/>
              </a:rPr>
              <a:t> from the mesenchymal cells of the myometrium.</a:t>
            </a:r>
            <a:endParaRPr>
              <a:latin typeface="Lora"/>
              <a:ea typeface="Lora"/>
              <a:cs typeface="Lora"/>
              <a:sym typeface="Lora"/>
            </a:endParaRPr>
          </a:p>
          <a:p>
            <a:pPr indent="-196900" lvl="0" marL="378000" rtl="0" algn="l">
              <a:lnSpc>
                <a:spcPct val="98181"/>
              </a:lnSpc>
              <a:spcBef>
                <a:spcPts val="0"/>
              </a:spcBef>
              <a:spcAft>
                <a:spcPts val="0"/>
              </a:spcAft>
              <a:buSzPts val="1400"/>
              <a:buFont typeface="Lora"/>
              <a:buChar char="●"/>
            </a:pPr>
            <a:r>
              <a:rPr lang="en-GB">
                <a:latin typeface="Lora"/>
                <a:ea typeface="Lora"/>
                <a:cs typeface="Lora"/>
                <a:sym typeface="Lora"/>
              </a:rPr>
              <a:t>Unlike leiomyomas. Leiomyosarcomas are </a:t>
            </a:r>
            <a:r>
              <a:rPr b="1" lang="en-GB">
                <a:solidFill>
                  <a:srgbClr val="FF0000"/>
                </a:solidFill>
                <a:latin typeface="Lora"/>
                <a:ea typeface="Lora"/>
                <a:cs typeface="Lora"/>
                <a:sym typeface="Lora"/>
              </a:rPr>
              <a:t>solitary</a:t>
            </a:r>
            <a:r>
              <a:rPr lang="en-GB">
                <a:latin typeface="Lora"/>
                <a:ea typeface="Lora"/>
                <a:cs typeface="Lora"/>
                <a:sym typeface="Lora"/>
              </a:rPr>
              <a:t> and arise in postmenopausal women.</a:t>
            </a:r>
            <a:endParaRPr>
              <a:latin typeface="Lora"/>
              <a:ea typeface="Lora"/>
              <a:cs typeface="Lora"/>
              <a:sym typeface="Lora"/>
            </a:endParaRPr>
          </a:p>
          <a:p>
            <a:pPr indent="-196900" lvl="0" marL="378000" rtl="0" algn="l">
              <a:lnSpc>
                <a:spcPct val="98181"/>
              </a:lnSpc>
              <a:spcBef>
                <a:spcPts val="0"/>
              </a:spcBef>
              <a:spcAft>
                <a:spcPts val="0"/>
              </a:spcAft>
              <a:buSzPts val="1400"/>
              <a:buFont typeface="Lora"/>
              <a:buChar char="●"/>
            </a:pPr>
            <a:r>
              <a:rPr lang="en-GB">
                <a:latin typeface="Lora"/>
                <a:ea typeface="Lora"/>
                <a:cs typeface="Lora"/>
                <a:sym typeface="Lora"/>
              </a:rPr>
              <a:t>Poor prognosis:</a:t>
            </a:r>
            <a:endParaRPr>
              <a:latin typeface="Lora"/>
              <a:ea typeface="Lora"/>
              <a:cs typeface="Lora"/>
              <a:sym typeface="Lora"/>
            </a:endParaRPr>
          </a:p>
          <a:p>
            <a:pPr indent="-317500" lvl="1" marL="914400" rtl="0" algn="l">
              <a:lnSpc>
                <a:spcPct val="98181"/>
              </a:lnSpc>
              <a:spcBef>
                <a:spcPts val="0"/>
              </a:spcBef>
              <a:spcAft>
                <a:spcPts val="0"/>
              </a:spcAft>
              <a:buSzPts val="1400"/>
              <a:buFont typeface="Lora"/>
              <a:buChar char="○"/>
            </a:pPr>
            <a:r>
              <a:rPr lang="en-GB">
                <a:latin typeface="Lora"/>
                <a:ea typeface="Lora"/>
                <a:cs typeface="Lora"/>
                <a:sym typeface="Lora"/>
              </a:rPr>
              <a:t>Recurrence is common after surgery .</a:t>
            </a:r>
            <a:endParaRPr>
              <a:latin typeface="Lora"/>
              <a:ea typeface="Lora"/>
              <a:cs typeface="Lora"/>
              <a:sym typeface="Lora"/>
            </a:endParaRPr>
          </a:p>
          <a:p>
            <a:pPr indent="-317500" lvl="1" marL="914400" rtl="0" algn="l">
              <a:lnSpc>
                <a:spcPct val="98181"/>
              </a:lnSpc>
              <a:spcBef>
                <a:spcPts val="0"/>
              </a:spcBef>
              <a:spcAft>
                <a:spcPts val="0"/>
              </a:spcAft>
              <a:buSzPts val="1400"/>
              <a:buFont typeface="Lora"/>
              <a:buChar char="○"/>
            </a:pPr>
            <a:r>
              <a:rPr lang="en-GB">
                <a:latin typeface="Lora"/>
                <a:ea typeface="Lora"/>
                <a:cs typeface="Lora"/>
                <a:sym typeface="Lora"/>
              </a:rPr>
              <a:t>may metastasize, typically to the lung.</a:t>
            </a:r>
            <a:endParaRPr>
              <a:latin typeface="Lora"/>
              <a:ea typeface="Lora"/>
              <a:cs typeface="Lora"/>
              <a:sym typeface="Lora"/>
            </a:endParaRPr>
          </a:p>
        </p:txBody>
      </p:sp>
      <p:sp>
        <p:nvSpPr>
          <p:cNvPr id="514" name="Google Shape;514;p37"/>
          <p:cNvSpPr txBox="1"/>
          <p:nvPr/>
        </p:nvSpPr>
        <p:spPr>
          <a:xfrm>
            <a:off x="0" y="7934800"/>
            <a:ext cx="7593300" cy="20046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b="1" lang="en-GB" sz="1800">
                <a:solidFill>
                  <a:srgbClr val="A64D79"/>
                </a:solidFill>
                <a:latin typeface="Lora"/>
                <a:ea typeface="Lora"/>
                <a:cs typeface="Lora"/>
                <a:sym typeface="Lora"/>
              </a:rPr>
              <a:t>Morphology</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Diagnostic features:</a:t>
            </a:r>
            <a:endParaRPr b="1">
              <a:latin typeface="Lora"/>
              <a:ea typeface="Lora"/>
              <a:cs typeface="Lora"/>
              <a:sym typeface="Lora"/>
            </a:endParaRPr>
          </a:p>
          <a:p>
            <a:pPr indent="-317500" lvl="1" marL="914400" rtl="0" algn="l">
              <a:lnSpc>
                <a:spcPct val="115000"/>
              </a:lnSpc>
              <a:spcBef>
                <a:spcPts val="0"/>
              </a:spcBef>
              <a:spcAft>
                <a:spcPts val="0"/>
              </a:spcAft>
              <a:buSzPts val="1400"/>
              <a:buFont typeface="Lora"/>
              <a:buAutoNum type="arabicPeriod"/>
            </a:pPr>
            <a:r>
              <a:rPr lang="en-GB">
                <a:latin typeface="Lora"/>
                <a:ea typeface="Lora"/>
                <a:cs typeface="Lora"/>
                <a:sym typeface="Lora"/>
              </a:rPr>
              <a:t>Tumor necrosis.</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AutoNum type="arabicPeriod"/>
            </a:pPr>
            <a:r>
              <a:rPr lang="en-GB">
                <a:latin typeface="Lora"/>
                <a:ea typeface="Lora"/>
                <a:cs typeface="Lora"/>
                <a:sym typeface="Lora"/>
              </a:rPr>
              <a:t>Cytological atypia.</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AutoNum type="arabicPeriod"/>
            </a:pPr>
            <a:r>
              <a:rPr lang="en-GB">
                <a:latin typeface="Lora"/>
                <a:ea typeface="Lora"/>
                <a:cs typeface="Lora"/>
                <a:sym typeface="Lora"/>
              </a:rPr>
              <a:t>Mitotic activity.</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Because increased mitotic activity may be found in benign smooth muscle tumors; </a:t>
            </a:r>
            <a:r>
              <a:rPr b="1" lang="en-GB">
                <a:latin typeface="Lora"/>
                <a:ea typeface="Lora"/>
                <a:cs typeface="Lora"/>
                <a:sym typeface="Lora"/>
              </a:rPr>
              <a:t>all three features must be present </a:t>
            </a:r>
            <a:r>
              <a:rPr lang="en-GB">
                <a:latin typeface="Lora"/>
                <a:ea typeface="Lora"/>
                <a:cs typeface="Lora"/>
                <a:sym typeface="Lora"/>
              </a:rPr>
              <a:t>to make a diagnosis or malignancy.</a:t>
            </a:r>
            <a:endParaRPr>
              <a:latin typeface="Lora"/>
              <a:ea typeface="Lora"/>
              <a:cs typeface="Lora"/>
              <a:sym typeface="Lora"/>
            </a:endParaRPr>
          </a:p>
        </p:txBody>
      </p:sp>
      <p:sp>
        <p:nvSpPr>
          <p:cNvPr id="515" name="Google Shape;515;p37"/>
          <p:cNvSpPr txBox="1"/>
          <p:nvPr/>
        </p:nvSpPr>
        <p:spPr>
          <a:xfrm>
            <a:off x="0" y="838750"/>
            <a:ext cx="6763500" cy="338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Morphology</a:t>
            </a:r>
            <a:endParaRPr b="1" sz="1800">
              <a:solidFill>
                <a:srgbClr val="A64D79"/>
              </a:solidFill>
              <a:latin typeface="Lora"/>
              <a:ea typeface="Lora"/>
              <a:cs typeface="Lora"/>
              <a:sym typeface="Lora"/>
            </a:endParaRPr>
          </a:p>
          <a:p>
            <a:pPr indent="0" lvl="0" marL="0" rtl="0" algn="l">
              <a:lnSpc>
                <a:spcPct val="115000"/>
              </a:lnSpc>
              <a:spcBef>
                <a:spcPts val="0"/>
              </a:spcBef>
              <a:spcAft>
                <a:spcPts val="0"/>
              </a:spcAft>
              <a:buNone/>
            </a:pPr>
            <a:r>
              <a:rPr b="1" lang="en-GB">
                <a:highlight>
                  <a:srgbClr val="EAD1DC"/>
                </a:highlight>
                <a:latin typeface="Lora"/>
                <a:ea typeface="Lora"/>
                <a:cs typeface="Lora"/>
                <a:sym typeface="Lora"/>
              </a:rPr>
              <a:t>Gross:</a:t>
            </a:r>
            <a:endParaRPr b="1">
              <a:highlight>
                <a:srgbClr val="EAD1DC"/>
              </a:highlight>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Well circumscribed, firm, spherical mass.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Cut surface: </a:t>
            </a:r>
            <a:r>
              <a:rPr lang="en-GB">
                <a:latin typeface="Lora"/>
                <a:ea typeface="Lora"/>
                <a:cs typeface="Lora"/>
                <a:sym typeface="Lora"/>
              </a:rPr>
              <a:t>whorled, tan-white</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Could be single but more likely multiple scattered within uterus, with ranging size.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Locations: </a:t>
            </a:r>
            <a:endParaRPr b="1">
              <a:latin typeface="Lora"/>
              <a:ea typeface="Lora"/>
              <a:cs typeface="Lora"/>
              <a:sym typeface="Lora"/>
            </a:endParaRPr>
          </a:p>
          <a:p>
            <a:pPr indent="-317500" lvl="1" marL="719999" rtl="0" algn="l">
              <a:lnSpc>
                <a:spcPct val="115000"/>
              </a:lnSpc>
              <a:spcBef>
                <a:spcPts val="0"/>
              </a:spcBef>
              <a:spcAft>
                <a:spcPts val="0"/>
              </a:spcAft>
              <a:buSzPts val="1400"/>
              <a:buFont typeface="Lora"/>
              <a:buChar char="○"/>
            </a:pPr>
            <a:r>
              <a:rPr b="1" lang="en-GB">
                <a:latin typeface="Lora"/>
                <a:ea typeface="Lora"/>
                <a:cs typeface="Lora"/>
                <a:sym typeface="Lora"/>
              </a:rPr>
              <a:t>Intramural</a:t>
            </a:r>
            <a:r>
              <a:rPr lang="en-GB">
                <a:latin typeface="Lora"/>
                <a:ea typeface="Lora"/>
                <a:cs typeface="Lora"/>
                <a:sym typeface="Lora"/>
              </a:rPr>
              <a:t>: within myometrium </a:t>
            </a:r>
            <a:r>
              <a:rPr b="1" lang="en-GB">
                <a:latin typeface="Lora"/>
                <a:ea typeface="Lora"/>
                <a:cs typeface="Lora"/>
                <a:sym typeface="Lora"/>
              </a:rPr>
              <a:t>(most common)</a:t>
            </a:r>
            <a:endParaRPr b="1">
              <a:latin typeface="Lora"/>
              <a:ea typeface="Lora"/>
              <a:cs typeface="Lora"/>
              <a:sym typeface="Lora"/>
            </a:endParaRPr>
          </a:p>
          <a:p>
            <a:pPr indent="-317500" lvl="1" marL="719999" rtl="0" algn="l">
              <a:lnSpc>
                <a:spcPct val="115000"/>
              </a:lnSpc>
              <a:spcBef>
                <a:spcPts val="0"/>
              </a:spcBef>
              <a:spcAft>
                <a:spcPts val="0"/>
              </a:spcAft>
              <a:buSzPts val="1400"/>
              <a:buFont typeface="Lora"/>
              <a:buChar char="○"/>
            </a:pPr>
            <a:r>
              <a:rPr b="1" lang="en-GB">
                <a:latin typeface="Lora"/>
                <a:ea typeface="Lora"/>
                <a:cs typeface="Lora"/>
                <a:sym typeface="Lora"/>
              </a:rPr>
              <a:t>Submucosal</a:t>
            </a:r>
            <a:r>
              <a:rPr lang="en-GB">
                <a:latin typeface="Lora"/>
                <a:ea typeface="Lora"/>
                <a:cs typeface="Lora"/>
                <a:sym typeface="Lora"/>
              </a:rPr>
              <a:t>: directly beneath endometrium</a:t>
            </a:r>
            <a:endParaRPr>
              <a:latin typeface="Lora"/>
              <a:ea typeface="Lora"/>
              <a:cs typeface="Lora"/>
              <a:sym typeface="Lora"/>
            </a:endParaRPr>
          </a:p>
          <a:p>
            <a:pPr indent="-317500" lvl="1" marL="719999" rtl="0" algn="l">
              <a:lnSpc>
                <a:spcPct val="115000"/>
              </a:lnSpc>
              <a:spcBef>
                <a:spcPts val="0"/>
              </a:spcBef>
              <a:spcAft>
                <a:spcPts val="0"/>
              </a:spcAft>
              <a:buSzPts val="1400"/>
              <a:buFont typeface="Lora"/>
              <a:buChar char="○"/>
            </a:pPr>
            <a:r>
              <a:rPr b="1" lang="en-GB">
                <a:latin typeface="Lora"/>
                <a:ea typeface="Lora"/>
                <a:cs typeface="Lora"/>
                <a:sym typeface="Lora"/>
              </a:rPr>
              <a:t>Subserosal</a:t>
            </a:r>
            <a:r>
              <a:rPr lang="en-GB">
                <a:latin typeface="Lora"/>
                <a:ea typeface="Lora"/>
                <a:cs typeface="Lora"/>
                <a:sym typeface="Lora"/>
              </a:rPr>
              <a:t>: beneath serosa; may become attached to surrounding organs or are pedunculated and attached to the serosa </a:t>
            </a:r>
            <a:endParaRPr>
              <a:latin typeface="Lora"/>
              <a:ea typeface="Lora"/>
              <a:cs typeface="Lora"/>
              <a:sym typeface="Lora"/>
            </a:endParaRPr>
          </a:p>
          <a:p>
            <a:pPr indent="-317500" lvl="1" marL="719999" rtl="0" algn="l">
              <a:lnSpc>
                <a:spcPct val="115000"/>
              </a:lnSpc>
              <a:spcBef>
                <a:spcPts val="0"/>
              </a:spcBef>
              <a:spcAft>
                <a:spcPts val="0"/>
              </a:spcAft>
              <a:buSzPts val="1400"/>
              <a:buFont typeface="Lora"/>
              <a:buChar char="○"/>
            </a:pPr>
            <a:r>
              <a:rPr b="1" lang="en-GB">
                <a:latin typeface="Lora"/>
                <a:ea typeface="Lora"/>
                <a:cs typeface="Lora"/>
                <a:sym typeface="Lora"/>
              </a:rPr>
              <a:t>Parasitic leiomyoma</a:t>
            </a:r>
            <a:r>
              <a:rPr lang="en-GB">
                <a:latin typeface="Lora"/>
                <a:ea typeface="Lora"/>
                <a:cs typeface="Lora"/>
                <a:sym typeface="Lora"/>
              </a:rPr>
              <a:t>: </a:t>
            </a:r>
            <a:r>
              <a:rPr lang="en-GB">
                <a:latin typeface="Lora"/>
                <a:ea typeface="Lora"/>
                <a:cs typeface="Lora"/>
                <a:sym typeface="Lora"/>
              </a:rPr>
              <a:t>A pedunculated subserosal fibroid that undergoes torsion, detaches from the uterus, and sustains its      growth through neovascularization from adjacent tissues.</a:t>
            </a:r>
            <a:endParaRPr>
              <a:latin typeface="Lora"/>
              <a:ea typeface="Lora"/>
              <a:cs typeface="Lora"/>
              <a:sym typeface="Lora"/>
            </a:endParaRPr>
          </a:p>
        </p:txBody>
      </p:sp>
      <p:pic>
        <p:nvPicPr>
          <p:cNvPr id="516" name="Google Shape;516;p37"/>
          <p:cNvPicPr preferRelativeResize="0"/>
          <p:nvPr/>
        </p:nvPicPr>
        <p:blipFill>
          <a:blip r:embed="rId5">
            <a:alphaModFix/>
          </a:blip>
          <a:stretch>
            <a:fillRect/>
          </a:stretch>
        </p:blipFill>
        <p:spPr>
          <a:xfrm>
            <a:off x="6329250" y="2452075"/>
            <a:ext cx="1408451" cy="1014609"/>
          </a:xfrm>
          <a:prstGeom prst="rect">
            <a:avLst/>
          </a:prstGeom>
          <a:noFill/>
          <a:ln>
            <a:noFill/>
          </a:ln>
        </p:spPr>
      </p:pic>
      <p:pic>
        <p:nvPicPr>
          <p:cNvPr id="517" name="Google Shape;517;p37"/>
          <p:cNvPicPr preferRelativeResize="0"/>
          <p:nvPr/>
        </p:nvPicPr>
        <p:blipFill>
          <a:blip r:embed="rId6">
            <a:alphaModFix/>
          </a:blip>
          <a:stretch>
            <a:fillRect/>
          </a:stretch>
        </p:blipFill>
        <p:spPr>
          <a:xfrm>
            <a:off x="6329250" y="3610625"/>
            <a:ext cx="1408451" cy="1147625"/>
          </a:xfrm>
          <a:prstGeom prst="rect">
            <a:avLst/>
          </a:prstGeom>
          <a:noFill/>
          <a:ln>
            <a:noFill/>
          </a:ln>
        </p:spPr>
      </p:pic>
      <p:pic>
        <p:nvPicPr>
          <p:cNvPr id="518" name="Google Shape;518;p37"/>
          <p:cNvPicPr preferRelativeResize="0"/>
          <p:nvPr/>
        </p:nvPicPr>
        <p:blipFill>
          <a:blip r:embed="rId7">
            <a:alphaModFix/>
          </a:blip>
          <a:stretch>
            <a:fillRect/>
          </a:stretch>
        </p:blipFill>
        <p:spPr>
          <a:xfrm>
            <a:off x="6329250" y="1051825"/>
            <a:ext cx="1408451" cy="1256297"/>
          </a:xfrm>
          <a:prstGeom prst="rect">
            <a:avLst/>
          </a:prstGeom>
          <a:noFill/>
          <a:ln>
            <a:noFill/>
          </a:ln>
        </p:spPr>
      </p:pic>
      <p:sp>
        <p:nvSpPr>
          <p:cNvPr id="519" name="Google Shape;519;p37"/>
          <p:cNvSpPr txBox="1"/>
          <p:nvPr/>
        </p:nvSpPr>
        <p:spPr>
          <a:xfrm>
            <a:off x="0" y="10028125"/>
            <a:ext cx="6371700" cy="3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latin typeface="Lora"/>
                <a:ea typeface="Lora"/>
                <a:cs typeface="Lora"/>
                <a:sym typeface="Lora"/>
              </a:rPr>
              <a:t>1- </a:t>
            </a:r>
            <a:r>
              <a:rPr lang="en-GB" sz="1100">
                <a:latin typeface="Lora"/>
                <a:ea typeface="Lora"/>
                <a:cs typeface="Lora"/>
                <a:sym typeface="Lora"/>
              </a:rPr>
              <a:t>starting from the beginning - no precursor. </a:t>
            </a:r>
            <a:endParaRPr sz="1100">
              <a:latin typeface="Lora"/>
              <a:ea typeface="Lora"/>
              <a:cs typeface="Lora"/>
              <a:sym typeface="Lor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cientific Project Proposal by Slidesgo">
  <a:themeElements>
    <a:clrScheme name="Simple Light">
      <a:dk1>
        <a:srgbClr val="EEE7EA"/>
      </a:dk1>
      <a:lt1>
        <a:srgbClr val="4C1130"/>
      </a:lt1>
      <a:dk2>
        <a:srgbClr val="741B47"/>
      </a:dk2>
      <a:lt2>
        <a:srgbClr val="A64D79"/>
      </a:lt2>
      <a:accent1>
        <a:srgbClr val="C27BA0"/>
      </a:accent1>
      <a:accent2>
        <a:srgbClr val="D5A6BD"/>
      </a:accent2>
      <a:accent3>
        <a:srgbClr val="EAD1DC"/>
      </a:accent3>
      <a:accent4>
        <a:srgbClr val="C27BA0"/>
      </a:accent4>
      <a:accent5>
        <a:srgbClr val="A64D79"/>
      </a:accent5>
      <a:accent6>
        <a:srgbClr val="741B47"/>
      </a:accent6>
      <a:hlink>
        <a:srgbClr val="4C1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