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10688400" cx="7920000"/>
  <p:notesSz cx="6858000" cy="9144000"/>
  <p:embeddedFontLst>
    <p:embeddedFont>
      <p:font typeface="Roboto Slab"/>
      <p:regular r:id="rId21"/>
      <p:bold r:id="rId22"/>
    </p:embeddedFont>
    <p:embeddedFont>
      <p:font typeface="Fira Sans Extra Condensed Medium"/>
      <p:regular r:id="rId23"/>
      <p:bold r:id="rId24"/>
      <p:italic r:id="rId25"/>
      <p:boldItalic r:id="rId26"/>
    </p:embeddedFont>
    <p:embeddedFont>
      <p:font typeface="Lora"/>
      <p:regular r:id="rId27"/>
      <p:bold r:id="rId28"/>
      <p:italic r:id="rId29"/>
      <p:boldItalic r:id="rId30"/>
    </p:embeddedFont>
    <p:embeddedFont>
      <p:font typeface="Average"/>
      <p:regular r:id="rId31"/>
    </p:embeddedFont>
    <p:embeddedFont>
      <p:font typeface="Catamaran Light"/>
      <p:regular r:id="rId32"/>
      <p:bold r:id="rId33"/>
    </p:embeddedFont>
    <p:embeddedFont>
      <p:font typeface="Pompiere"/>
      <p:regular r:id="rId34"/>
    </p:embeddedFont>
    <p:embeddedFont>
      <p:font typeface="DM Sans"/>
      <p:regular r:id="rId35"/>
      <p:bold r:id="rId36"/>
      <p:italic r:id="rId37"/>
      <p:boldItalic r:id="rId38"/>
    </p:embeddedFont>
    <p:embeddedFont>
      <p:font typeface="Patrick Hand SC"/>
      <p:regular r:id="rId39"/>
    </p:embeddedFont>
    <p:embeddedFont>
      <p:font typeface="CG Time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6">
          <p15:clr>
            <a:srgbClr val="A4A3A4"/>
          </p15:clr>
        </p15:guide>
        <p15:guide id="2" pos="24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F98398E-2F48-4A5E-AFF6-13681218C39D}">
  <a:tblStyle styleId="{FF98398E-2F48-4A5E-AFF6-13681218C39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66" orient="horz"/>
        <p:guide pos="249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GTimes-regular.fntdata"/><Relationship Id="rId20" Type="http://schemas.openxmlformats.org/officeDocument/2006/relationships/slide" Target="slides/slide14.xml"/><Relationship Id="rId42" Type="http://schemas.openxmlformats.org/officeDocument/2006/relationships/font" Target="fonts/CGTimes-italic.fntdata"/><Relationship Id="rId41" Type="http://schemas.openxmlformats.org/officeDocument/2006/relationships/font" Target="fonts/CGTimes-bold.fntdata"/><Relationship Id="rId22" Type="http://schemas.openxmlformats.org/officeDocument/2006/relationships/font" Target="fonts/RobotoSlab-bold.fntdata"/><Relationship Id="rId21" Type="http://schemas.openxmlformats.org/officeDocument/2006/relationships/font" Target="fonts/RobotoSlab-regular.fntdata"/><Relationship Id="rId43" Type="http://schemas.openxmlformats.org/officeDocument/2006/relationships/font" Target="fonts/CGTimes-boldItalic.fntdata"/><Relationship Id="rId24" Type="http://schemas.openxmlformats.org/officeDocument/2006/relationships/font" Target="fonts/FiraSansExtraCondensedMedium-bold.fntdata"/><Relationship Id="rId23" Type="http://schemas.openxmlformats.org/officeDocument/2006/relationships/font" Target="fonts/FiraSansExtraCondensed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FiraSansExtraCondensedMedium-boldItalic.fntdata"/><Relationship Id="rId25" Type="http://schemas.openxmlformats.org/officeDocument/2006/relationships/font" Target="fonts/FiraSansExtraCondensedMedium-italic.fntdata"/><Relationship Id="rId28" Type="http://schemas.openxmlformats.org/officeDocument/2006/relationships/font" Target="fonts/Lora-bold.fntdata"/><Relationship Id="rId27" Type="http://schemas.openxmlformats.org/officeDocument/2006/relationships/font" Target="fonts/Lora-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ora-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verage-regular.fntdata"/><Relationship Id="rId30" Type="http://schemas.openxmlformats.org/officeDocument/2006/relationships/font" Target="fonts/Lora-boldItalic.fntdata"/><Relationship Id="rId11" Type="http://schemas.openxmlformats.org/officeDocument/2006/relationships/slide" Target="slides/slide5.xml"/><Relationship Id="rId33" Type="http://schemas.openxmlformats.org/officeDocument/2006/relationships/font" Target="fonts/CatamaranLight-bold.fntdata"/><Relationship Id="rId10" Type="http://schemas.openxmlformats.org/officeDocument/2006/relationships/slide" Target="slides/slide4.xml"/><Relationship Id="rId32" Type="http://schemas.openxmlformats.org/officeDocument/2006/relationships/font" Target="fonts/CatamaranLight-regular.fntdata"/><Relationship Id="rId13" Type="http://schemas.openxmlformats.org/officeDocument/2006/relationships/slide" Target="slides/slide7.xml"/><Relationship Id="rId35" Type="http://schemas.openxmlformats.org/officeDocument/2006/relationships/font" Target="fonts/DMSans-regular.fntdata"/><Relationship Id="rId12" Type="http://schemas.openxmlformats.org/officeDocument/2006/relationships/slide" Target="slides/slide6.xml"/><Relationship Id="rId34" Type="http://schemas.openxmlformats.org/officeDocument/2006/relationships/font" Target="fonts/Pompiere-regular.fntdata"/><Relationship Id="rId15" Type="http://schemas.openxmlformats.org/officeDocument/2006/relationships/slide" Target="slides/slide9.xml"/><Relationship Id="rId37" Type="http://schemas.openxmlformats.org/officeDocument/2006/relationships/font" Target="fonts/DMSans-italic.fntdata"/><Relationship Id="rId14" Type="http://schemas.openxmlformats.org/officeDocument/2006/relationships/slide" Target="slides/slide8.xml"/><Relationship Id="rId36" Type="http://schemas.openxmlformats.org/officeDocument/2006/relationships/font" Target="fonts/DMSans-bold.fntdata"/><Relationship Id="rId17" Type="http://schemas.openxmlformats.org/officeDocument/2006/relationships/slide" Target="slides/slide11.xml"/><Relationship Id="rId39" Type="http://schemas.openxmlformats.org/officeDocument/2006/relationships/font" Target="fonts/PatrickHandSC-regular.fntdata"/><Relationship Id="rId16" Type="http://schemas.openxmlformats.org/officeDocument/2006/relationships/slide" Target="slides/slide10.xml"/><Relationship Id="rId38" Type="http://schemas.openxmlformats.org/officeDocument/2006/relationships/font" Target="fonts/DMSans-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p: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725fdc6ad4_0_14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725fdc6ad4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726f417f43_0_15: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726f417f4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g71c530c1ab_0_39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71c530c1ab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71c530c1ab_0_39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71c530c1ab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71c530c1ab_0_40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71c530c1ab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71c530c1ab_0_38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71c530c1ab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72a3bcbfac_0_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72a3bcbf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725fdc6ad4_0_14: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725fdc6ad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725fdc6ad4_0_5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725fdc6ad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725fdc6ad4_0_79: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725fdc6ad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725fdc6ad4_0_11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725fdc6ad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52d9f61c1b_0_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52d9f61c1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725fdc6ad4_0_124: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725fdc6ad4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flipH="1">
            <a:off x="3318678" y="4021060"/>
            <a:ext cx="3977700" cy="370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10" name="Google Shape;10;p2"/>
          <p:cNvSpPr txBox="1"/>
          <p:nvPr>
            <p:ph idx="1" type="subTitle"/>
          </p:nvPr>
        </p:nvSpPr>
        <p:spPr>
          <a:xfrm flipH="1">
            <a:off x="5592378" y="7531649"/>
            <a:ext cx="1704000" cy="77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800"/>
              <a:buNone/>
              <a:defRPr sz="1400"/>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grpSp>
        <p:nvGrpSpPr>
          <p:cNvPr id="11" name="Google Shape;11;p2"/>
          <p:cNvGrpSpPr/>
          <p:nvPr/>
        </p:nvGrpSpPr>
        <p:grpSpPr>
          <a:xfrm>
            <a:off x="726461" y="1546740"/>
            <a:ext cx="3813354" cy="5626009"/>
            <a:chOff x="838772" y="744341"/>
            <a:chExt cx="4402902" cy="2707415"/>
          </a:xfrm>
        </p:grpSpPr>
        <p:sp>
          <p:nvSpPr>
            <p:cNvPr id="12" name="Google Shape;12;p2"/>
            <p:cNvSpPr/>
            <p:nvPr/>
          </p:nvSpPr>
          <p:spPr>
            <a:xfrm>
              <a:off x="2521176" y="744341"/>
              <a:ext cx="111728" cy="102414"/>
            </a:xfrm>
            <a:custGeom>
              <a:rect b="b" l="l" r="r" t="t"/>
              <a:pathLst>
                <a:path extrusionOk="0" h="2045" w="2231">
                  <a:moveTo>
                    <a:pt x="1115" y="1"/>
                  </a:moveTo>
                  <a:cubicBezTo>
                    <a:pt x="1057" y="1"/>
                    <a:pt x="999" y="31"/>
                    <a:pt x="970" y="91"/>
                  </a:cubicBezTo>
                  <a:lnTo>
                    <a:pt x="765" y="501"/>
                  </a:lnTo>
                  <a:cubicBezTo>
                    <a:pt x="741" y="552"/>
                    <a:pt x="695" y="583"/>
                    <a:pt x="645" y="590"/>
                  </a:cubicBezTo>
                  <a:lnTo>
                    <a:pt x="191" y="657"/>
                  </a:lnTo>
                  <a:cubicBezTo>
                    <a:pt x="56" y="676"/>
                    <a:pt x="1" y="843"/>
                    <a:pt x="98" y="936"/>
                  </a:cubicBezTo>
                  <a:lnTo>
                    <a:pt x="428" y="1258"/>
                  </a:lnTo>
                  <a:cubicBezTo>
                    <a:pt x="466" y="1292"/>
                    <a:pt x="482" y="1347"/>
                    <a:pt x="474" y="1401"/>
                  </a:cubicBezTo>
                  <a:lnTo>
                    <a:pt x="396" y="1850"/>
                  </a:lnTo>
                  <a:cubicBezTo>
                    <a:pt x="378" y="1958"/>
                    <a:pt x="462" y="2044"/>
                    <a:pt x="557" y="2044"/>
                  </a:cubicBezTo>
                  <a:cubicBezTo>
                    <a:pt x="582" y="2044"/>
                    <a:pt x="608" y="2038"/>
                    <a:pt x="633" y="2025"/>
                  </a:cubicBezTo>
                  <a:lnTo>
                    <a:pt x="1040" y="1812"/>
                  </a:lnTo>
                  <a:cubicBezTo>
                    <a:pt x="1063" y="1801"/>
                    <a:pt x="1089" y="1795"/>
                    <a:pt x="1115" y="1795"/>
                  </a:cubicBezTo>
                  <a:cubicBezTo>
                    <a:pt x="1142" y="1795"/>
                    <a:pt x="1168" y="1801"/>
                    <a:pt x="1191" y="1812"/>
                  </a:cubicBezTo>
                  <a:lnTo>
                    <a:pt x="1598" y="2025"/>
                  </a:lnTo>
                  <a:cubicBezTo>
                    <a:pt x="1623" y="2038"/>
                    <a:pt x="1649" y="2044"/>
                    <a:pt x="1674" y="2044"/>
                  </a:cubicBezTo>
                  <a:cubicBezTo>
                    <a:pt x="1769" y="2044"/>
                    <a:pt x="1853" y="1958"/>
                    <a:pt x="1835" y="1850"/>
                  </a:cubicBezTo>
                  <a:lnTo>
                    <a:pt x="1757" y="1401"/>
                  </a:lnTo>
                  <a:cubicBezTo>
                    <a:pt x="1749" y="1347"/>
                    <a:pt x="1765" y="1292"/>
                    <a:pt x="1804" y="1258"/>
                  </a:cubicBezTo>
                  <a:lnTo>
                    <a:pt x="2133" y="936"/>
                  </a:lnTo>
                  <a:cubicBezTo>
                    <a:pt x="2230" y="843"/>
                    <a:pt x="2176" y="676"/>
                    <a:pt x="2040" y="657"/>
                  </a:cubicBezTo>
                  <a:lnTo>
                    <a:pt x="1586" y="590"/>
                  </a:lnTo>
                  <a:cubicBezTo>
                    <a:pt x="1536" y="583"/>
                    <a:pt x="1490" y="552"/>
                    <a:pt x="1466" y="501"/>
                  </a:cubicBezTo>
                  <a:lnTo>
                    <a:pt x="1261" y="91"/>
                  </a:lnTo>
                  <a:cubicBezTo>
                    <a:pt x="1232" y="31"/>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027131"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8772"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773252" y="1818243"/>
              <a:ext cx="66907" cy="61198"/>
            </a:xfrm>
            <a:custGeom>
              <a:rect b="b" l="l" r="r" t="t"/>
              <a:pathLst>
                <a:path extrusionOk="0" h="1222" w="1336">
                  <a:moveTo>
                    <a:pt x="668" y="1"/>
                  </a:moveTo>
                  <a:cubicBezTo>
                    <a:pt x="633" y="1"/>
                    <a:pt x="598" y="19"/>
                    <a:pt x="579" y="56"/>
                  </a:cubicBezTo>
                  <a:lnTo>
                    <a:pt x="459" y="301"/>
                  </a:lnTo>
                  <a:cubicBezTo>
                    <a:pt x="443" y="328"/>
                    <a:pt x="416" y="351"/>
                    <a:pt x="385" y="355"/>
                  </a:cubicBezTo>
                  <a:lnTo>
                    <a:pt x="113" y="394"/>
                  </a:lnTo>
                  <a:cubicBezTo>
                    <a:pt x="36" y="405"/>
                    <a:pt x="1" y="502"/>
                    <a:pt x="59" y="560"/>
                  </a:cubicBezTo>
                  <a:lnTo>
                    <a:pt x="257" y="750"/>
                  </a:lnTo>
                  <a:cubicBezTo>
                    <a:pt x="280" y="773"/>
                    <a:pt x="292" y="804"/>
                    <a:pt x="284" y="839"/>
                  </a:cubicBezTo>
                  <a:lnTo>
                    <a:pt x="237" y="1106"/>
                  </a:lnTo>
                  <a:cubicBezTo>
                    <a:pt x="228" y="1172"/>
                    <a:pt x="278" y="1222"/>
                    <a:pt x="336" y="1222"/>
                  </a:cubicBezTo>
                  <a:cubicBezTo>
                    <a:pt x="351" y="1222"/>
                    <a:pt x="366" y="1219"/>
                    <a:pt x="381" y="1212"/>
                  </a:cubicBezTo>
                  <a:lnTo>
                    <a:pt x="621" y="1083"/>
                  </a:lnTo>
                  <a:cubicBezTo>
                    <a:pt x="637" y="1076"/>
                    <a:pt x="652" y="1072"/>
                    <a:pt x="668" y="1072"/>
                  </a:cubicBezTo>
                  <a:cubicBezTo>
                    <a:pt x="684" y="1072"/>
                    <a:pt x="699" y="1076"/>
                    <a:pt x="715" y="1083"/>
                  </a:cubicBezTo>
                  <a:lnTo>
                    <a:pt x="955" y="1212"/>
                  </a:lnTo>
                  <a:cubicBezTo>
                    <a:pt x="969" y="1219"/>
                    <a:pt x="985" y="1222"/>
                    <a:pt x="999" y="1222"/>
                  </a:cubicBezTo>
                  <a:cubicBezTo>
                    <a:pt x="1057" y="1222"/>
                    <a:pt x="1108" y="1172"/>
                    <a:pt x="1098" y="1106"/>
                  </a:cubicBezTo>
                  <a:lnTo>
                    <a:pt x="1051" y="839"/>
                  </a:lnTo>
                  <a:cubicBezTo>
                    <a:pt x="1048" y="804"/>
                    <a:pt x="1056" y="773"/>
                    <a:pt x="1079" y="750"/>
                  </a:cubicBezTo>
                  <a:lnTo>
                    <a:pt x="1277" y="560"/>
                  </a:lnTo>
                  <a:cubicBezTo>
                    <a:pt x="1335" y="502"/>
                    <a:pt x="1300" y="405"/>
                    <a:pt x="1223" y="394"/>
                  </a:cubicBezTo>
                  <a:lnTo>
                    <a:pt x="951" y="355"/>
                  </a:lnTo>
                  <a:cubicBezTo>
                    <a:pt x="920" y="351"/>
                    <a:pt x="893" y="328"/>
                    <a:pt x="877" y="301"/>
                  </a:cubicBezTo>
                  <a:lnTo>
                    <a:pt x="757" y="56"/>
                  </a:lnTo>
                  <a:cubicBezTo>
                    <a:pt x="738" y="19"/>
                    <a:pt x="703" y="1"/>
                    <a:pt x="6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405550" y="3390608"/>
              <a:ext cx="66807" cy="61148"/>
            </a:xfrm>
            <a:custGeom>
              <a:rect b="b" l="l" r="r" t="t"/>
              <a:pathLst>
                <a:path extrusionOk="0" h="1221" w="1334">
                  <a:moveTo>
                    <a:pt x="667" y="1"/>
                  </a:moveTo>
                  <a:cubicBezTo>
                    <a:pt x="632" y="1"/>
                    <a:pt x="597" y="19"/>
                    <a:pt x="577" y="56"/>
                  </a:cubicBezTo>
                  <a:lnTo>
                    <a:pt x="457" y="299"/>
                  </a:lnTo>
                  <a:cubicBezTo>
                    <a:pt x="446" y="326"/>
                    <a:pt x="415" y="346"/>
                    <a:pt x="384" y="354"/>
                  </a:cubicBezTo>
                  <a:lnTo>
                    <a:pt x="112" y="393"/>
                  </a:lnTo>
                  <a:cubicBezTo>
                    <a:pt x="35" y="405"/>
                    <a:pt x="1" y="501"/>
                    <a:pt x="58" y="559"/>
                  </a:cubicBezTo>
                  <a:lnTo>
                    <a:pt x="256" y="750"/>
                  </a:lnTo>
                  <a:cubicBezTo>
                    <a:pt x="280" y="773"/>
                    <a:pt x="291" y="804"/>
                    <a:pt x="283" y="834"/>
                  </a:cubicBezTo>
                  <a:lnTo>
                    <a:pt x="237" y="1106"/>
                  </a:lnTo>
                  <a:cubicBezTo>
                    <a:pt x="227" y="1171"/>
                    <a:pt x="277" y="1221"/>
                    <a:pt x="335" y="1221"/>
                  </a:cubicBezTo>
                  <a:cubicBezTo>
                    <a:pt x="350" y="1221"/>
                    <a:pt x="365" y="1218"/>
                    <a:pt x="380" y="1210"/>
                  </a:cubicBezTo>
                  <a:lnTo>
                    <a:pt x="620" y="1083"/>
                  </a:lnTo>
                  <a:cubicBezTo>
                    <a:pt x="636" y="1075"/>
                    <a:pt x="652" y="1071"/>
                    <a:pt x="667" y="1071"/>
                  </a:cubicBezTo>
                  <a:cubicBezTo>
                    <a:pt x="683" y="1071"/>
                    <a:pt x="698" y="1075"/>
                    <a:pt x="713" y="1083"/>
                  </a:cubicBezTo>
                  <a:lnTo>
                    <a:pt x="954" y="1210"/>
                  </a:lnTo>
                  <a:cubicBezTo>
                    <a:pt x="969" y="1218"/>
                    <a:pt x="985" y="1221"/>
                    <a:pt x="999" y="1221"/>
                  </a:cubicBezTo>
                  <a:cubicBezTo>
                    <a:pt x="1057" y="1221"/>
                    <a:pt x="1106" y="1171"/>
                    <a:pt x="1098" y="1106"/>
                  </a:cubicBezTo>
                  <a:lnTo>
                    <a:pt x="1051" y="834"/>
                  </a:lnTo>
                  <a:cubicBezTo>
                    <a:pt x="1047" y="804"/>
                    <a:pt x="1055" y="773"/>
                    <a:pt x="1078" y="750"/>
                  </a:cubicBezTo>
                  <a:lnTo>
                    <a:pt x="1275" y="559"/>
                  </a:lnTo>
                  <a:cubicBezTo>
                    <a:pt x="1334" y="501"/>
                    <a:pt x="1299" y="405"/>
                    <a:pt x="1221" y="393"/>
                  </a:cubicBezTo>
                  <a:lnTo>
                    <a:pt x="950" y="354"/>
                  </a:lnTo>
                  <a:cubicBezTo>
                    <a:pt x="919" y="346"/>
                    <a:pt x="892" y="326"/>
                    <a:pt x="876" y="299"/>
                  </a:cubicBezTo>
                  <a:lnTo>
                    <a:pt x="756" y="56"/>
                  </a:lnTo>
                  <a:cubicBezTo>
                    <a:pt x="737" y="19"/>
                    <a:pt x="702" y="1"/>
                    <a:pt x="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5175018"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5043203" y="3027566"/>
              <a:ext cx="115384" cy="106019"/>
            </a:xfrm>
            <a:custGeom>
              <a:rect b="b" l="l" r="r" t="t"/>
              <a:pathLst>
                <a:path extrusionOk="0" h="2117" w="2304">
                  <a:moveTo>
                    <a:pt x="1152" y="1"/>
                  </a:moveTo>
                  <a:cubicBezTo>
                    <a:pt x="1092" y="1"/>
                    <a:pt x="1032" y="33"/>
                    <a:pt x="1001" y="97"/>
                  </a:cubicBezTo>
                  <a:lnTo>
                    <a:pt x="791" y="520"/>
                  </a:lnTo>
                  <a:cubicBezTo>
                    <a:pt x="764" y="570"/>
                    <a:pt x="718" y="605"/>
                    <a:pt x="664" y="613"/>
                  </a:cubicBezTo>
                  <a:lnTo>
                    <a:pt x="194" y="683"/>
                  </a:lnTo>
                  <a:cubicBezTo>
                    <a:pt x="54" y="702"/>
                    <a:pt x="0" y="872"/>
                    <a:pt x="101" y="969"/>
                  </a:cubicBezTo>
                  <a:lnTo>
                    <a:pt x="439" y="1303"/>
                  </a:lnTo>
                  <a:cubicBezTo>
                    <a:pt x="478" y="1341"/>
                    <a:pt x="496" y="1396"/>
                    <a:pt x="489" y="1450"/>
                  </a:cubicBezTo>
                  <a:lnTo>
                    <a:pt x="408" y="1919"/>
                  </a:lnTo>
                  <a:cubicBezTo>
                    <a:pt x="389" y="2027"/>
                    <a:pt x="477" y="2116"/>
                    <a:pt x="575" y="2116"/>
                  </a:cubicBezTo>
                  <a:cubicBezTo>
                    <a:pt x="601" y="2116"/>
                    <a:pt x="626" y="2110"/>
                    <a:pt x="652" y="2098"/>
                  </a:cubicBezTo>
                  <a:lnTo>
                    <a:pt x="1070" y="1876"/>
                  </a:lnTo>
                  <a:cubicBezTo>
                    <a:pt x="1095" y="1863"/>
                    <a:pt x="1123" y="1856"/>
                    <a:pt x="1150" y="1856"/>
                  </a:cubicBezTo>
                  <a:cubicBezTo>
                    <a:pt x="1177" y="1856"/>
                    <a:pt x="1204" y="1863"/>
                    <a:pt x="1229" y="1876"/>
                  </a:cubicBezTo>
                  <a:lnTo>
                    <a:pt x="1648" y="2098"/>
                  </a:lnTo>
                  <a:cubicBezTo>
                    <a:pt x="1673" y="2110"/>
                    <a:pt x="1699" y="2116"/>
                    <a:pt x="1725" y="2116"/>
                  </a:cubicBezTo>
                  <a:cubicBezTo>
                    <a:pt x="1825" y="2116"/>
                    <a:pt x="1915" y="2027"/>
                    <a:pt x="1897" y="1919"/>
                  </a:cubicBezTo>
                  <a:lnTo>
                    <a:pt x="1815" y="1450"/>
                  </a:lnTo>
                  <a:cubicBezTo>
                    <a:pt x="1807" y="1396"/>
                    <a:pt x="1822" y="1341"/>
                    <a:pt x="1865" y="1303"/>
                  </a:cubicBezTo>
                  <a:lnTo>
                    <a:pt x="2203" y="969"/>
                  </a:lnTo>
                  <a:cubicBezTo>
                    <a:pt x="2303" y="872"/>
                    <a:pt x="2249" y="702"/>
                    <a:pt x="2110" y="683"/>
                  </a:cubicBezTo>
                  <a:lnTo>
                    <a:pt x="1641" y="613"/>
                  </a:lnTo>
                  <a:cubicBezTo>
                    <a:pt x="1586" y="605"/>
                    <a:pt x="1536" y="570"/>
                    <a:pt x="1512" y="520"/>
                  </a:cubicBezTo>
                  <a:lnTo>
                    <a:pt x="1303" y="97"/>
                  </a:lnTo>
                  <a:cubicBezTo>
                    <a:pt x="1272" y="33"/>
                    <a:pt x="1212" y="1"/>
                    <a:pt x="1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456383"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117114"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116764"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022209"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2" name="Shape 122"/>
        <p:cNvGrpSpPr/>
        <p:nvPr/>
      </p:nvGrpSpPr>
      <p:grpSpPr>
        <a:xfrm>
          <a:off x="0" y="0"/>
          <a:ext cx="0" cy="0"/>
          <a:chOff x="0" y="0"/>
          <a:chExt cx="0" cy="0"/>
        </a:xfrm>
      </p:grpSpPr>
      <p:sp>
        <p:nvSpPr>
          <p:cNvPr id="123" name="Google Shape;123;p11"/>
          <p:cNvSpPr txBox="1"/>
          <p:nvPr>
            <p:ph idx="1" type="subTitle"/>
          </p:nvPr>
        </p:nvSpPr>
        <p:spPr>
          <a:xfrm>
            <a:off x="1502734" y="6659288"/>
            <a:ext cx="4914600" cy="124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24" name="Google Shape;124;p11"/>
          <p:cNvSpPr txBox="1"/>
          <p:nvPr>
            <p:ph hasCustomPrompt="1" type="title"/>
          </p:nvPr>
        </p:nvSpPr>
        <p:spPr>
          <a:xfrm>
            <a:off x="889528" y="3669507"/>
            <a:ext cx="6141000" cy="2561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9600"/>
              <a:buNone/>
              <a:defRPr sz="9600">
                <a:solidFill>
                  <a:schemeClr val="lt1"/>
                </a:solidFill>
              </a:defRPr>
            </a:lvl1pPr>
            <a:lvl2pPr lvl="1"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2pPr>
            <a:lvl3pPr lvl="2"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3pPr>
            <a:lvl4pPr lvl="3"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4pPr>
            <a:lvl5pPr lvl="4"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5pPr>
            <a:lvl6pPr lvl="5"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6pPr>
            <a:lvl7pPr lvl="6"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7pPr>
            <a:lvl8pPr lvl="7"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8pPr>
            <a:lvl9pPr lvl="8"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9pPr>
          </a:lstStyle>
          <a:p>
            <a:r>
              <a:t>xx%</a:t>
            </a:r>
          </a:p>
        </p:txBody>
      </p:sp>
      <p:grpSp>
        <p:nvGrpSpPr>
          <p:cNvPr id="125" name="Google Shape;125;p11"/>
          <p:cNvGrpSpPr/>
          <p:nvPr/>
        </p:nvGrpSpPr>
        <p:grpSpPr>
          <a:xfrm>
            <a:off x="623454" y="927033"/>
            <a:ext cx="3813354" cy="3682399"/>
            <a:chOff x="3982947" y="764924"/>
            <a:chExt cx="4402902" cy="1772088"/>
          </a:xfrm>
        </p:grpSpPr>
        <p:sp>
          <p:nvSpPr>
            <p:cNvPr id="126" name="Google Shape;126;p1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133" name="Shape 133"/>
        <p:cNvGrpSpPr/>
        <p:nvPr/>
      </p:nvGrpSpPr>
      <p:grpSpPr>
        <a:xfrm>
          <a:off x="0" y="0"/>
          <a:ext cx="0" cy="0"/>
          <a:chOff x="0" y="0"/>
          <a:chExt cx="0" cy="0"/>
        </a:xfrm>
      </p:grpSpPr>
      <p:sp>
        <p:nvSpPr>
          <p:cNvPr id="134" name="Google Shape;134;p12"/>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35" name="Google Shape;135;p12"/>
          <p:cNvCxnSpPr/>
          <p:nvPr/>
        </p:nvCxnSpPr>
        <p:spPr>
          <a:xfrm flipH="1">
            <a:off x="357700" y="9868800"/>
            <a:ext cx="2276400" cy="6900"/>
          </a:xfrm>
          <a:prstGeom prst="straightConnector1">
            <a:avLst/>
          </a:prstGeom>
          <a:noFill/>
          <a:ln cap="flat" cmpd="sng" w="19050">
            <a:solidFill>
              <a:srgbClr val="741B47"/>
            </a:solidFill>
            <a:prstDash val="solid"/>
            <a:round/>
            <a:headEnd len="med" w="med" type="none"/>
            <a:tailEnd len="med" w="med" type="none"/>
          </a:ln>
        </p:spPr>
      </p:cxnSp>
      <p:cxnSp>
        <p:nvCxnSpPr>
          <p:cNvPr id="136" name="Google Shape;136;p12"/>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bg>
      <p:bgPr>
        <a:solidFill>
          <a:srgbClr val="FFFFFF"/>
        </a:solidFill>
      </p:bgPr>
    </p:bg>
    <p:spTree>
      <p:nvGrpSpPr>
        <p:cNvPr id="137" name="Shape 137"/>
        <p:cNvGrpSpPr/>
        <p:nvPr/>
      </p:nvGrpSpPr>
      <p:grpSpPr>
        <a:xfrm>
          <a:off x="0" y="0"/>
          <a:ext cx="0" cy="0"/>
          <a:chOff x="0" y="0"/>
          <a:chExt cx="0" cy="0"/>
        </a:xfrm>
      </p:grpSpPr>
      <p:cxnSp>
        <p:nvCxnSpPr>
          <p:cNvPr id="138" name="Google Shape;138;p13"/>
          <p:cNvCxnSpPr/>
          <p:nvPr/>
        </p:nvCxnSpPr>
        <p:spPr>
          <a:xfrm flipH="1" rot="10800000">
            <a:off x="1267189" y="6808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bg>
      <p:bgPr>
        <a:solidFill>
          <a:srgbClr val="FFFFFF"/>
        </a:solidFill>
      </p:bgPr>
    </p:bg>
    <p:spTree>
      <p:nvGrpSpPr>
        <p:cNvPr id="139" name="Shape 139"/>
        <p:cNvGrpSpPr/>
        <p:nvPr/>
      </p:nvGrpSpPr>
      <p:grpSpPr>
        <a:xfrm>
          <a:off x="0" y="0"/>
          <a:ext cx="0" cy="0"/>
          <a:chOff x="0" y="0"/>
          <a:chExt cx="0" cy="0"/>
        </a:xfrm>
      </p:grpSpPr>
      <p:cxnSp>
        <p:nvCxnSpPr>
          <p:cNvPr id="140" name="Google Shape;140;p14"/>
          <p:cNvCxnSpPr/>
          <p:nvPr/>
        </p:nvCxnSpPr>
        <p:spPr>
          <a:xfrm>
            <a:off x="3953635" y="1661398"/>
            <a:ext cx="10800" cy="7562400"/>
          </a:xfrm>
          <a:prstGeom prst="straightConnector1">
            <a:avLst/>
          </a:prstGeom>
          <a:noFill/>
          <a:ln cap="flat" cmpd="sng" w="28575">
            <a:solidFill>
              <a:srgbClr val="741B47"/>
            </a:solidFill>
            <a:prstDash val="solid"/>
            <a:round/>
            <a:headEnd len="med" w="med" type="none"/>
            <a:tailEnd len="med" w="med" type="none"/>
          </a:ln>
        </p:spPr>
      </p:cxnSp>
      <p:sp>
        <p:nvSpPr>
          <p:cNvPr id="141" name="Google Shape;141;p14"/>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42" name="Google Shape;142;p14"/>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43" name="Google Shape;143;p14"/>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long list">
  <p:cSld name="BLANK_1">
    <p:bg>
      <p:bgPr>
        <a:solidFill>
          <a:schemeClr val="dk1"/>
        </a:solidFill>
      </p:bgPr>
    </p:bg>
    <p:spTree>
      <p:nvGrpSpPr>
        <p:cNvPr id="144" name="Shape 144"/>
        <p:cNvGrpSpPr/>
        <p:nvPr/>
      </p:nvGrpSpPr>
      <p:grpSpPr>
        <a:xfrm>
          <a:off x="0" y="0"/>
          <a:ext cx="0" cy="0"/>
          <a:chOff x="0" y="0"/>
          <a:chExt cx="0" cy="0"/>
        </a:xfrm>
      </p:grpSpPr>
      <p:sp>
        <p:nvSpPr>
          <p:cNvPr id="145" name="Google Shape;145;p15"/>
          <p:cNvSpPr txBox="1"/>
          <p:nvPr>
            <p:ph idx="1" type="body"/>
          </p:nvPr>
        </p:nvSpPr>
        <p:spPr>
          <a:xfrm>
            <a:off x="623622" y="2596148"/>
            <a:ext cx="6672600" cy="66624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6" name="Google Shape;146;p1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BLANK_1_2">
    <p:bg>
      <p:bgPr>
        <a:solidFill>
          <a:schemeClr val="dk1"/>
        </a:solidFill>
      </p:bgPr>
    </p:bg>
    <p:spTree>
      <p:nvGrpSpPr>
        <p:cNvPr id="147" name="Shape 147"/>
        <p:cNvGrpSpPr/>
        <p:nvPr/>
      </p:nvGrpSpPr>
      <p:grpSpPr>
        <a:xfrm>
          <a:off x="0" y="0"/>
          <a:ext cx="0" cy="0"/>
          <a:chOff x="0" y="0"/>
          <a:chExt cx="0" cy="0"/>
        </a:xfrm>
      </p:grpSpPr>
      <p:grpSp>
        <p:nvGrpSpPr>
          <p:cNvPr id="148" name="Google Shape;148;p16"/>
          <p:cNvGrpSpPr/>
          <p:nvPr/>
        </p:nvGrpSpPr>
        <p:grpSpPr>
          <a:xfrm>
            <a:off x="4335306" y="5933468"/>
            <a:ext cx="4647917" cy="4773048"/>
            <a:chOff x="5005549" y="2855375"/>
            <a:chExt cx="5366490" cy="2296943"/>
          </a:xfrm>
        </p:grpSpPr>
        <p:sp>
          <p:nvSpPr>
            <p:cNvPr id="149" name="Google Shape;149;p16"/>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6"/>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6"/>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 name="Google Shape;152;p16"/>
          <p:cNvSpPr txBox="1"/>
          <p:nvPr>
            <p:ph type="ctrTitle"/>
          </p:nvPr>
        </p:nvSpPr>
        <p:spPr>
          <a:xfrm>
            <a:off x="623622"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 name="Google Shape;153;p16"/>
          <p:cNvSpPr txBox="1"/>
          <p:nvPr>
            <p:ph idx="1" type="subTitle"/>
          </p:nvPr>
        </p:nvSpPr>
        <p:spPr>
          <a:xfrm>
            <a:off x="623622"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4" name="Google Shape;154;p16"/>
          <p:cNvSpPr txBox="1"/>
          <p:nvPr>
            <p:ph hasCustomPrompt="1" idx="2" type="title"/>
          </p:nvPr>
        </p:nvSpPr>
        <p:spPr>
          <a:xfrm>
            <a:off x="623622"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5" name="Google Shape;155;p16"/>
          <p:cNvSpPr txBox="1"/>
          <p:nvPr>
            <p:ph idx="3" type="ctrTitle"/>
          </p:nvPr>
        </p:nvSpPr>
        <p:spPr>
          <a:xfrm>
            <a:off x="4885234"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6" name="Google Shape;156;p16"/>
          <p:cNvSpPr txBox="1"/>
          <p:nvPr>
            <p:ph idx="4" type="subTitle"/>
          </p:nvPr>
        </p:nvSpPr>
        <p:spPr>
          <a:xfrm>
            <a:off x="4885234"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7" name="Google Shape;157;p16"/>
          <p:cNvSpPr txBox="1"/>
          <p:nvPr>
            <p:ph hasCustomPrompt="1" idx="5" type="title"/>
          </p:nvPr>
        </p:nvSpPr>
        <p:spPr>
          <a:xfrm>
            <a:off x="4885234"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8" name="Google Shape;158;p16"/>
          <p:cNvSpPr txBox="1"/>
          <p:nvPr>
            <p:ph idx="6" type="ctrTitle"/>
          </p:nvPr>
        </p:nvSpPr>
        <p:spPr>
          <a:xfrm>
            <a:off x="623622"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9" name="Google Shape;159;p16"/>
          <p:cNvSpPr txBox="1"/>
          <p:nvPr>
            <p:ph idx="7" type="subTitle"/>
          </p:nvPr>
        </p:nvSpPr>
        <p:spPr>
          <a:xfrm>
            <a:off x="623622"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0" name="Google Shape;160;p16"/>
          <p:cNvSpPr txBox="1"/>
          <p:nvPr>
            <p:ph hasCustomPrompt="1" idx="8" type="title"/>
          </p:nvPr>
        </p:nvSpPr>
        <p:spPr>
          <a:xfrm>
            <a:off x="623622"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1" name="Google Shape;161;p16"/>
          <p:cNvSpPr txBox="1"/>
          <p:nvPr>
            <p:ph idx="9" type="ctrTitle"/>
          </p:nvPr>
        </p:nvSpPr>
        <p:spPr>
          <a:xfrm>
            <a:off x="4885234"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2" name="Google Shape;162;p16"/>
          <p:cNvSpPr txBox="1"/>
          <p:nvPr>
            <p:ph idx="13" type="subTitle"/>
          </p:nvPr>
        </p:nvSpPr>
        <p:spPr>
          <a:xfrm>
            <a:off x="4885234"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3" name="Google Shape;163;p16"/>
          <p:cNvSpPr txBox="1"/>
          <p:nvPr>
            <p:ph hasCustomPrompt="1" idx="14" type="title"/>
          </p:nvPr>
        </p:nvSpPr>
        <p:spPr>
          <a:xfrm>
            <a:off x="4885234"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4" name="Google Shape;164;p16"/>
          <p:cNvSpPr txBox="1"/>
          <p:nvPr>
            <p:ph idx="15" type="ctrTitle"/>
          </p:nvPr>
        </p:nvSpPr>
        <p:spPr>
          <a:xfrm>
            <a:off x="623622" y="7925856"/>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5" name="Google Shape;165;p16"/>
          <p:cNvSpPr txBox="1"/>
          <p:nvPr>
            <p:ph idx="16" type="subTitle"/>
          </p:nvPr>
        </p:nvSpPr>
        <p:spPr>
          <a:xfrm>
            <a:off x="623622" y="8494721"/>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6" name="Google Shape;166;p16"/>
          <p:cNvSpPr txBox="1"/>
          <p:nvPr>
            <p:ph hasCustomPrompt="1" idx="17" type="title"/>
          </p:nvPr>
        </p:nvSpPr>
        <p:spPr>
          <a:xfrm>
            <a:off x="623622" y="6791476"/>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167" name="Google Shape;167;p16"/>
          <p:cNvGrpSpPr/>
          <p:nvPr/>
        </p:nvGrpSpPr>
        <p:grpSpPr>
          <a:xfrm>
            <a:off x="623454" y="419696"/>
            <a:ext cx="3813354" cy="3682399"/>
            <a:chOff x="3982947" y="764924"/>
            <a:chExt cx="4402902" cy="1772088"/>
          </a:xfrm>
        </p:grpSpPr>
        <p:sp>
          <p:nvSpPr>
            <p:cNvPr id="168" name="Google Shape;168;p1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hree columns">
  <p:cSld name="BLANK_1_1">
    <p:bg>
      <p:bgPr>
        <a:solidFill>
          <a:schemeClr val="dk1"/>
        </a:solidFill>
      </p:bgPr>
    </p:bg>
    <p:spTree>
      <p:nvGrpSpPr>
        <p:cNvPr id="175" name="Shape 175"/>
        <p:cNvGrpSpPr/>
        <p:nvPr/>
      </p:nvGrpSpPr>
      <p:grpSpPr>
        <a:xfrm>
          <a:off x="0" y="0"/>
          <a:ext cx="0" cy="0"/>
          <a:chOff x="0" y="0"/>
          <a:chExt cx="0" cy="0"/>
        </a:xfrm>
      </p:grpSpPr>
      <p:grpSp>
        <p:nvGrpSpPr>
          <p:cNvPr id="176" name="Google Shape;176;p17"/>
          <p:cNvGrpSpPr/>
          <p:nvPr/>
        </p:nvGrpSpPr>
        <p:grpSpPr>
          <a:xfrm>
            <a:off x="-6141" y="4614236"/>
            <a:ext cx="7925737" cy="6073914"/>
            <a:chOff x="-7091" y="2220518"/>
            <a:chExt cx="9151065" cy="2922962"/>
          </a:xfrm>
        </p:grpSpPr>
        <p:sp>
          <p:nvSpPr>
            <p:cNvPr id="177" name="Google Shape;177;p17"/>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 name="Google Shape;178;p17"/>
            <p:cNvGrpSpPr/>
            <p:nvPr/>
          </p:nvGrpSpPr>
          <p:grpSpPr>
            <a:xfrm>
              <a:off x="720053" y="4703864"/>
              <a:ext cx="545456" cy="283819"/>
              <a:chOff x="510100" y="3797400"/>
              <a:chExt cx="734225" cy="821950"/>
            </a:xfrm>
          </p:grpSpPr>
          <p:sp>
            <p:nvSpPr>
              <p:cNvPr id="179" name="Google Shape;179;p17"/>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7"/>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1" name="Google Shape;181;p17"/>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2" name="Google Shape;182;p17"/>
          <p:cNvSpPr txBox="1"/>
          <p:nvPr>
            <p:ph idx="2" type="ctrTitle"/>
          </p:nvPr>
        </p:nvSpPr>
        <p:spPr>
          <a:xfrm>
            <a:off x="847521"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3" name="Google Shape;183;p17"/>
          <p:cNvSpPr txBox="1"/>
          <p:nvPr>
            <p:ph idx="1" type="subTitle"/>
          </p:nvPr>
        </p:nvSpPr>
        <p:spPr>
          <a:xfrm>
            <a:off x="623665"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4" name="Google Shape;184;p17"/>
          <p:cNvSpPr txBox="1"/>
          <p:nvPr>
            <p:ph idx="3" type="ctrTitle"/>
          </p:nvPr>
        </p:nvSpPr>
        <p:spPr>
          <a:xfrm>
            <a:off x="325519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5" name="Google Shape;185;p17"/>
          <p:cNvSpPr txBox="1"/>
          <p:nvPr>
            <p:ph idx="4" type="subTitle"/>
          </p:nvPr>
        </p:nvSpPr>
        <p:spPr>
          <a:xfrm>
            <a:off x="3027133"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6" name="Google Shape;186;p17"/>
          <p:cNvSpPr txBox="1"/>
          <p:nvPr>
            <p:ph idx="5" type="ctrTitle"/>
          </p:nvPr>
        </p:nvSpPr>
        <p:spPr>
          <a:xfrm>
            <a:off x="566287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7" name="Google Shape;187;p17"/>
          <p:cNvSpPr txBox="1"/>
          <p:nvPr>
            <p:ph idx="6" type="subTitle"/>
          </p:nvPr>
        </p:nvSpPr>
        <p:spPr>
          <a:xfrm>
            <a:off x="5439029"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grpSp>
        <p:nvGrpSpPr>
          <p:cNvPr id="188" name="Google Shape;188;p17"/>
          <p:cNvGrpSpPr/>
          <p:nvPr/>
        </p:nvGrpSpPr>
        <p:grpSpPr>
          <a:xfrm>
            <a:off x="623454" y="927033"/>
            <a:ext cx="3813354" cy="3682399"/>
            <a:chOff x="3982947" y="764924"/>
            <a:chExt cx="4402902" cy="1772088"/>
          </a:xfrm>
        </p:grpSpPr>
        <p:sp>
          <p:nvSpPr>
            <p:cNvPr id="189" name="Google Shape;189;p1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BLANK_1_1_1">
    <p:bg>
      <p:bgPr>
        <a:solidFill>
          <a:schemeClr val="dk1"/>
        </a:solidFill>
      </p:bgPr>
    </p:bg>
    <p:spTree>
      <p:nvGrpSpPr>
        <p:cNvPr id="196" name="Shape 196"/>
        <p:cNvGrpSpPr/>
        <p:nvPr/>
      </p:nvGrpSpPr>
      <p:grpSpPr>
        <a:xfrm>
          <a:off x="0" y="0"/>
          <a:ext cx="0" cy="0"/>
          <a:chOff x="0" y="0"/>
          <a:chExt cx="0" cy="0"/>
        </a:xfrm>
      </p:grpSpPr>
      <p:grpSp>
        <p:nvGrpSpPr>
          <p:cNvPr id="197" name="Google Shape;197;p18"/>
          <p:cNvGrpSpPr/>
          <p:nvPr/>
        </p:nvGrpSpPr>
        <p:grpSpPr>
          <a:xfrm>
            <a:off x="-49086" y="2380747"/>
            <a:ext cx="7972642" cy="8473154"/>
            <a:chOff x="-56675" y="1145692"/>
            <a:chExt cx="9205221" cy="4077553"/>
          </a:xfrm>
        </p:grpSpPr>
        <p:sp>
          <p:nvSpPr>
            <p:cNvPr id="198" name="Google Shape;198;p18"/>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9" name="Google Shape;199;p18"/>
            <p:cNvGrpSpPr/>
            <p:nvPr/>
          </p:nvGrpSpPr>
          <p:grpSpPr>
            <a:xfrm rot="10637337">
              <a:off x="449973" y="3757208"/>
              <a:ext cx="1594500" cy="934544"/>
              <a:chOff x="6829525" y="3715075"/>
              <a:chExt cx="1594469" cy="934526"/>
            </a:xfrm>
          </p:grpSpPr>
          <p:sp>
            <p:nvSpPr>
              <p:cNvPr id="200" name="Google Shape;200;p18"/>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8"/>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 name="Google Shape;202;p18"/>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 name="Google Shape;203;p18"/>
          <p:cNvSpPr txBox="1"/>
          <p:nvPr>
            <p:ph type="ctrTitle"/>
          </p:nvPr>
        </p:nvSpPr>
        <p:spPr>
          <a:xfrm>
            <a:off x="1452238" y="6778827"/>
            <a:ext cx="5015400" cy="12006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SzPts val="1400"/>
              <a:buNone/>
              <a:defRPr sz="2400"/>
            </a:lvl1pPr>
            <a:lvl2pPr lvl="1" rtl="0" algn="ctr">
              <a:spcBef>
                <a:spcPts val="0"/>
              </a:spcBef>
              <a:spcAft>
                <a:spcPts val="0"/>
              </a:spcAft>
              <a:buSzPts val="1400"/>
              <a:buFont typeface="DM Sans"/>
              <a:buNone/>
              <a:defRPr sz="1400">
                <a:latin typeface="DM Sans"/>
                <a:ea typeface="DM Sans"/>
                <a:cs typeface="DM Sans"/>
                <a:sym typeface="DM Sans"/>
              </a:defRPr>
            </a:lvl2pPr>
            <a:lvl3pPr lvl="2" rtl="0" algn="ctr">
              <a:spcBef>
                <a:spcPts val="0"/>
              </a:spcBef>
              <a:spcAft>
                <a:spcPts val="0"/>
              </a:spcAft>
              <a:buSzPts val="1400"/>
              <a:buFont typeface="DM Sans"/>
              <a:buNone/>
              <a:defRPr sz="1400">
                <a:latin typeface="DM Sans"/>
                <a:ea typeface="DM Sans"/>
                <a:cs typeface="DM Sans"/>
                <a:sym typeface="DM Sans"/>
              </a:defRPr>
            </a:lvl3pPr>
            <a:lvl4pPr lvl="3" rtl="0" algn="ctr">
              <a:spcBef>
                <a:spcPts val="0"/>
              </a:spcBef>
              <a:spcAft>
                <a:spcPts val="0"/>
              </a:spcAft>
              <a:buSzPts val="1400"/>
              <a:buFont typeface="DM Sans"/>
              <a:buNone/>
              <a:defRPr sz="1400">
                <a:latin typeface="DM Sans"/>
                <a:ea typeface="DM Sans"/>
                <a:cs typeface="DM Sans"/>
                <a:sym typeface="DM Sans"/>
              </a:defRPr>
            </a:lvl4pPr>
            <a:lvl5pPr lvl="4" rtl="0" algn="ctr">
              <a:spcBef>
                <a:spcPts val="0"/>
              </a:spcBef>
              <a:spcAft>
                <a:spcPts val="0"/>
              </a:spcAft>
              <a:buSzPts val="1400"/>
              <a:buFont typeface="DM Sans"/>
              <a:buNone/>
              <a:defRPr sz="1400">
                <a:latin typeface="DM Sans"/>
                <a:ea typeface="DM Sans"/>
                <a:cs typeface="DM Sans"/>
                <a:sym typeface="DM Sans"/>
              </a:defRPr>
            </a:lvl5pPr>
            <a:lvl6pPr lvl="5" rtl="0" algn="ctr">
              <a:spcBef>
                <a:spcPts val="0"/>
              </a:spcBef>
              <a:spcAft>
                <a:spcPts val="0"/>
              </a:spcAft>
              <a:buSzPts val="1400"/>
              <a:buFont typeface="DM Sans"/>
              <a:buNone/>
              <a:defRPr sz="1400">
                <a:latin typeface="DM Sans"/>
                <a:ea typeface="DM Sans"/>
                <a:cs typeface="DM Sans"/>
                <a:sym typeface="DM Sans"/>
              </a:defRPr>
            </a:lvl6pPr>
            <a:lvl7pPr lvl="6" rtl="0" algn="ctr">
              <a:spcBef>
                <a:spcPts val="0"/>
              </a:spcBef>
              <a:spcAft>
                <a:spcPts val="0"/>
              </a:spcAft>
              <a:buSzPts val="1400"/>
              <a:buFont typeface="DM Sans"/>
              <a:buNone/>
              <a:defRPr sz="1400">
                <a:latin typeface="DM Sans"/>
                <a:ea typeface="DM Sans"/>
                <a:cs typeface="DM Sans"/>
                <a:sym typeface="DM Sans"/>
              </a:defRPr>
            </a:lvl7pPr>
            <a:lvl8pPr lvl="7" rtl="0" algn="ctr">
              <a:spcBef>
                <a:spcPts val="0"/>
              </a:spcBef>
              <a:spcAft>
                <a:spcPts val="0"/>
              </a:spcAft>
              <a:buSzPts val="1400"/>
              <a:buFont typeface="DM Sans"/>
              <a:buNone/>
              <a:defRPr sz="1400">
                <a:latin typeface="DM Sans"/>
                <a:ea typeface="DM Sans"/>
                <a:cs typeface="DM Sans"/>
                <a:sym typeface="DM Sans"/>
              </a:defRPr>
            </a:lvl8pPr>
            <a:lvl9pPr lvl="8" rtl="0" algn="ctr">
              <a:spcBef>
                <a:spcPts val="0"/>
              </a:spcBef>
              <a:spcAft>
                <a:spcPts val="0"/>
              </a:spcAft>
              <a:buSzPts val="1400"/>
              <a:buFont typeface="DM Sans"/>
              <a:buNone/>
              <a:defRPr sz="1400">
                <a:latin typeface="DM Sans"/>
                <a:ea typeface="DM Sans"/>
                <a:cs typeface="DM Sans"/>
                <a:sym typeface="DM Sans"/>
              </a:defRPr>
            </a:lvl9pPr>
          </a:lstStyle>
          <a:p/>
        </p:txBody>
      </p:sp>
      <p:sp>
        <p:nvSpPr>
          <p:cNvPr id="204" name="Google Shape;204;p18"/>
          <p:cNvSpPr txBox="1"/>
          <p:nvPr>
            <p:ph idx="1" type="subTitle"/>
          </p:nvPr>
        </p:nvSpPr>
        <p:spPr>
          <a:xfrm>
            <a:off x="1452238" y="2328080"/>
            <a:ext cx="5015400" cy="4063500"/>
          </a:xfrm>
          <a:prstGeom prst="rect">
            <a:avLst/>
          </a:prstGeom>
          <a:noFill/>
        </p:spPr>
        <p:txBody>
          <a:bodyPr anchorCtr="0" anchor="b" bIns="91425" lIns="91425" spcFirstLastPara="1" rIns="91425" wrap="square" tIns="91425">
            <a:noAutofit/>
          </a:bodyPr>
          <a:lstStyle>
            <a:lvl1pPr lvl="0" rtl="0" algn="ctr">
              <a:lnSpc>
                <a:spcPct val="100000"/>
              </a:lnSpc>
              <a:spcBef>
                <a:spcPts val="0"/>
              </a:spcBef>
              <a:spcAft>
                <a:spcPts val="0"/>
              </a:spcAft>
              <a:buNone/>
              <a:defRPr sz="2200"/>
            </a:lvl1pPr>
            <a:lvl2pPr lvl="1" rtl="0" algn="ctr">
              <a:lnSpc>
                <a:spcPct val="100000"/>
              </a:lnSpc>
              <a:spcBef>
                <a:spcPts val="0"/>
              </a:spcBef>
              <a:spcAft>
                <a:spcPts val="0"/>
              </a:spcAft>
              <a:buNone/>
              <a:defRPr sz="2200"/>
            </a:lvl2pPr>
            <a:lvl3pPr lvl="2" rtl="0" algn="ctr">
              <a:lnSpc>
                <a:spcPct val="100000"/>
              </a:lnSpc>
              <a:spcBef>
                <a:spcPts val="0"/>
              </a:spcBef>
              <a:spcAft>
                <a:spcPts val="0"/>
              </a:spcAft>
              <a:buNone/>
              <a:defRPr sz="2200"/>
            </a:lvl3pPr>
            <a:lvl4pPr lvl="3" rtl="0" algn="ctr">
              <a:lnSpc>
                <a:spcPct val="100000"/>
              </a:lnSpc>
              <a:spcBef>
                <a:spcPts val="0"/>
              </a:spcBef>
              <a:spcAft>
                <a:spcPts val="0"/>
              </a:spcAft>
              <a:buNone/>
              <a:defRPr sz="2200"/>
            </a:lvl4pPr>
            <a:lvl5pPr lvl="4" rtl="0" algn="ctr">
              <a:lnSpc>
                <a:spcPct val="100000"/>
              </a:lnSpc>
              <a:spcBef>
                <a:spcPts val="0"/>
              </a:spcBef>
              <a:spcAft>
                <a:spcPts val="0"/>
              </a:spcAft>
              <a:buNone/>
              <a:defRPr sz="2200"/>
            </a:lvl5pPr>
            <a:lvl6pPr lvl="5" rtl="0" algn="ctr">
              <a:lnSpc>
                <a:spcPct val="100000"/>
              </a:lnSpc>
              <a:spcBef>
                <a:spcPts val="0"/>
              </a:spcBef>
              <a:spcAft>
                <a:spcPts val="0"/>
              </a:spcAft>
              <a:buNone/>
              <a:defRPr sz="2200"/>
            </a:lvl6pPr>
            <a:lvl7pPr lvl="6" rtl="0" algn="ctr">
              <a:lnSpc>
                <a:spcPct val="100000"/>
              </a:lnSpc>
              <a:spcBef>
                <a:spcPts val="0"/>
              </a:spcBef>
              <a:spcAft>
                <a:spcPts val="0"/>
              </a:spcAft>
              <a:buNone/>
              <a:defRPr sz="2200"/>
            </a:lvl7pPr>
            <a:lvl8pPr lvl="7" rtl="0" algn="ctr">
              <a:lnSpc>
                <a:spcPct val="100000"/>
              </a:lnSpc>
              <a:spcBef>
                <a:spcPts val="0"/>
              </a:spcBef>
              <a:spcAft>
                <a:spcPts val="0"/>
              </a:spcAft>
              <a:buNone/>
              <a:defRPr sz="2200"/>
            </a:lvl8pPr>
            <a:lvl9pPr lvl="8" rtl="0" algn="ctr">
              <a:lnSpc>
                <a:spcPct val="100000"/>
              </a:lnSpc>
              <a:spcBef>
                <a:spcPts val="0"/>
              </a:spcBef>
              <a:spcAft>
                <a:spcPts val="0"/>
              </a:spcAft>
              <a:buNone/>
              <a:defRPr sz="2200"/>
            </a:lvl9pPr>
          </a:lstStyle>
          <a:p/>
        </p:txBody>
      </p:sp>
      <p:grpSp>
        <p:nvGrpSpPr>
          <p:cNvPr id="205" name="Google Shape;205;p18"/>
          <p:cNvGrpSpPr/>
          <p:nvPr/>
        </p:nvGrpSpPr>
        <p:grpSpPr>
          <a:xfrm>
            <a:off x="623454" y="927033"/>
            <a:ext cx="3813354" cy="3682399"/>
            <a:chOff x="3982947" y="764924"/>
            <a:chExt cx="4402902" cy="1772088"/>
          </a:xfrm>
        </p:grpSpPr>
        <p:sp>
          <p:nvSpPr>
            <p:cNvPr id="206" name="Google Shape;206;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CAPTION_ONLY_2">
    <p:spTree>
      <p:nvGrpSpPr>
        <p:cNvPr id="213" name="Shape 213"/>
        <p:cNvGrpSpPr/>
        <p:nvPr/>
      </p:nvGrpSpPr>
      <p:grpSpPr>
        <a:xfrm>
          <a:off x="0" y="0"/>
          <a:ext cx="0" cy="0"/>
          <a:chOff x="0" y="0"/>
          <a:chExt cx="0" cy="0"/>
        </a:xfrm>
      </p:grpSpPr>
      <p:sp>
        <p:nvSpPr>
          <p:cNvPr id="214" name="Google Shape;214;p19"/>
          <p:cNvSpPr/>
          <p:nvPr/>
        </p:nvSpPr>
        <p:spPr>
          <a:xfrm rot="10800000">
            <a:off x="-6117" y="4614322"/>
            <a:ext cx="7926095" cy="6074035"/>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16" name="Google Shape;216;p19"/>
          <p:cNvGrpSpPr/>
          <p:nvPr/>
        </p:nvGrpSpPr>
        <p:grpSpPr>
          <a:xfrm>
            <a:off x="623454" y="927033"/>
            <a:ext cx="3813354" cy="3682399"/>
            <a:chOff x="3982947" y="764924"/>
            <a:chExt cx="4402902" cy="1772088"/>
          </a:xfrm>
        </p:grpSpPr>
        <p:sp>
          <p:nvSpPr>
            <p:cNvPr id="217" name="Google Shape;217;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4" name="Google Shape;224;p19"/>
          <p:cNvGrpSpPr/>
          <p:nvPr/>
        </p:nvGrpSpPr>
        <p:grpSpPr>
          <a:xfrm>
            <a:off x="623454" y="927033"/>
            <a:ext cx="3813354" cy="3682399"/>
            <a:chOff x="3982947" y="764924"/>
            <a:chExt cx="4402902" cy="1772088"/>
          </a:xfrm>
        </p:grpSpPr>
        <p:sp>
          <p:nvSpPr>
            <p:cNvPr id="225" name="Google Shape;225;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3">
  <p:cSld name="CAPTION_ONLY_2_1">
    <p:spTree>
      <p:nvGrpSpPr>
        <p:cNvPr id="232" name="Shape 232"/>
        <p:cNvGrpSpPr/>
        <p:nvPr/>
      </p:nvGrpSpPr>
      <p:grpSpPr>
        <a:xfrm>
          <a:off x="0" y="0"/>
          <a:ext cx="0" cy="0"/>
          <a:chOff x="0" y="0"/>
          <a:chExt cx="0" cy="0"/>
        </a:xfrm>
      </p:grpSpPr>
      <p:sp>
        <p:nvSpPr>
          <p:cNvPr id="233" name="Google Shape;233;p2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34" name="Google Shape;234;p20"/>
          <p:cNvGrpSpPr/>
          <p:nvPr/>
        </p:nvGrpSpPr>
        <p:grpSpPr>
          <a:xfrm>
            <a:off x="623454" y="927033"/>
            <a:ext cx="3813354" cy="3682399"/>
            <a:chOff x="3982947" y="764924"/>
            <a:chExt cx="4402902" cy="1772088"/>
          </a:xfrm>
        </p:grpSpPr>
        <p:sp>
          <p:nvSpPr>
            <p:cNvPr id="235" name="Google Shape;235;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 name="Google Shape;242;p20"/>
          <p:cNvGrpSpPr/>
          <p:nvPr/>
        </p:nvGrpSpPr>
        <p:grpSpPr>
          <a:xfrm>
            <a:off x="623454" y="927033"/>
            <a:ext cx="3813354" cy="3682399"/>
            <a:chOff x="3982947" y="764924"/>
            <a:chExt cx="4402902" cy="1772088"/>
          </a:xfrm>
        </p:grpSpPr>
        <p:sp>
          <p:nvSpPr>
            <p:cNvPr id="243" name="Google Shape;243;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0" name="Google Shape;250;p20"/>
          <p:cNvSpPr/>
          <p:nvPr/>
        </p:nvSpPr>
        <p:spPr>
          <a:xfrm flipH="1">
            <a:off x="-189715" y="9036287"/>
            <a:ext cx="1626644" cy="167037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3"/>
          <p:cNvSpPr/>
          <p:nvPr/>
        </p:nvSpPr>
        <p:spPr>
          <a:xfrm rot="5400000">
            <a:off x="-1621348" y="1559295"/>
            <a:ext cx="11489737" cy="8371146"/>
          </a:xfrm>
          <a:custGeom>
            <a:rect b="b" l="l" r="r" t="t"/>
            <a:pathLst>
              <a:path extrusionOk="0" h="45011" w="31789">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ph type="title"/>
          </p:nvPr>
        </p:nvSpPr>
        <p:spPr>
          <a:xfrm>
            <a:off x="623622" y="5824747"/>
            <a:ext cx="5555700" cy="21900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 name="Google Shape;26;p3"/>
          <p:cNvSpPr txBox="1"/>
          <p:nvPr>
            <p:ph idx="1" type="subTitle"/>
          </p:nvPr>
        </p:nvSpPr>
        <p:spPr>
          <a:xfrm>
            <a:off x="623622" y="8268938"/>
            <a:ext cx="3813300" cy="10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 name="Google Shape;27;p3"/>
          <p:cNvSpPr txBox="1"/>
          <p:nvPr>
            <p:ph hasCustomPrompt="1" idx="2" type="title"/>
          </p:nvPr>
        </p:nvSpPr>
        <p:spPr>
          <a:xfrm>
            <a:off x="5477214" y="1122142"/>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grpSp>
        <p:nvGrpSpPr>
          <p:cNvPr id="28" name="Google Shape;28;p3"/>
          <p:cNvGrpSpPr/>
          <p:nvPr/>
        </p:nvGrpSpPr>
        <p:grpSpPr>
          <a:xfrm>
            <a:off x="623454" y="927033"/>
            <a:ext cx="3813354" cy="3682399"/>
            <a:chOff x="3982947" y="764924"/>
            <a:chExt cx="4402902" cy="1772088"/>
          </a:xfrm>
        </p:grpSpPr>
        <p:sp>
          <p:nvSpPr>
            <p:cNvPr id="29" name="Google Shape;29;p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p:cSld name="CAPTION_ONLY_2_1_1">
    <p:spTree>
      <p:nvGrpSpPr>
        <p:cNvPr id="251" name="Shape 251"/>
        <p:cNvGrpSpPr/>
        <p:nvPr/>
      </p:nvGrpSpPr>
      <p:grpSpPr>
        <a:xfrm>
          <a:off x="0" y="0"/>
          <a:ext cx="0" cy="0"/>
          <a:chOff x="0" y="0"/>
          <a:chExt cx="0" cy="0"/>
        </a:xfrm>
      </p:grpSpPr>
      <p:sp>
        <p:nvSpPr>
          <p:cNvPr id="252" name="Google Shape;252;p21"/>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53" name="Google Shape;253;p21"/>
          <p:cNvGrpSpPr/>
          <p:nvPr/>
        </p:nvGrpSpPr>
        <p:grpSpPr>
          <a:xfrm>
            <a:off x="623454" y="927033"/>
            <a:ext cx="3813354" cy="3682399"/>
            <a:chOff x="3982947" y="764924"/>
            <a:chExt cx="4402902" cy="1772088"/>
          </a:xfrm>
        </p:grpSpPr>
        <p:sp>
          <p:nvSpPr>
            <p:cNvPr id="254" name="Google Shape;254;p2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 name="Google Shape;261;p21"/>
          <p:cNvGrpSpPr/>
          <p:nvPr/>
        </p:nvGrpSpPr>
        <p:grpSpPr>
          <a:xfrm>
            <a:off x="623454" y="927033"/>
            <a:ext cx="3813354" cy="3682399"/>
            <a:chOff x="3982947" y="764924"/>
            <a:chExt cx="4402902" cy="1772088"/>
          </a:xfrm>
        </p:grpSpPr>
        <p:sp>
          <p:nvSpPr>
            <p:cNvPr id="262" name="Google Shape;262;p2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9" name="Google Shape;269;p21"/>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1">
  <p:cSld name="CAPTION_ONLY_2_1_1_1">
    <p:spTree>
      <p:nvGrpSpPr>
        <p:cNvPr id="270" name="Shape 270"/>
        <p:cNvGrpSpPr/>
        <p:nvPr/>
      </p:nvGrpSpPr>
      <p:grpSpPr>
        <a:xfrm>
          <a:off x="0" y="0"/>
          <a:ext cx="0" cy="0"/>
          <a:chOff x="0" y="0"/>
          <a:chExt cx="0" cy="0"/>
        </a:xfrm>
      </p:grpSpPr>
      <p:grpSp>
        <p:nvGrpSpPr>
          <p:cNvPr id="271" name="Google Shape;271;p22"/>
          <p:cNvGrpSpPr/>
          <p:nvPr/>
        </p:nvGrpSpPr>
        <p:grpSpPr>
          <a:xfrm>
            <a:off x="623454" y="927033"/>
            <a:ext cx="3813354" cy="3682399"/>
            <a:chOff x="3982947" y="764924"/>
            <a:chExt cx="4402902" cy="1772088"/>
          </a:xfrm>
        </p:grpSpPr>
        <p:sp>
          <p:nvSpPr>
            <p:cNvPr id="272" name="Google Shape;272;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 name="Google Shape;279;p22"/>
          <p:cNvGrpSpPr/>
          <p:nvPr/>
        </p:nvGrpSpPr>
        <p:grpSpPr>
          <a:xfrm>
            <a:off x="-6141" y="4614236"/>
            <a:ext cx="7925737" cy="6073914"/>
            <a:chOff x="-7091" y="2220518"/>
            <a:chExt cx="9151065" cy="2922962"/>
          </a:xfrm>
        </p:grpSpPr>
        <p:sp>
          <p:nvSpPr>
            <p:cNvPr id="280" name="Google Shape;280;p22"/>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 name="Google Shape;281;p22"/>
            <p:cNvGrpSpPr/>
            <p:nvPr/>
          </p:nvGrpSpPr>
          <p:grpSpPr>
            <a:xfrm>
              <a:off x="720053" y="4703864"/>
              <a:ext cx="545456" cy="283819"/>
              <a:chOff x="510100" y="3797400"/>
              <a:chExt cx="734225" cy="821950"/>
            </a:xfrm>
          </p:grpSpPr>
          <p:sp>
            <p:nvSpPr>
              <p:cNvPr id="282" name="Google Shape;282;p22"/>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2"/>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5">
  <p:cSld name="CAPTION_ONLY_2_1_1_1_1">
    <p:spTree>
      <p:nvGrpSpPr>
        <p:cNvPr id="284" name="Shape 284"/>
        <p:cNvGrpSpPr/>
        <p:nvPr/>
      </p:nvGrpSpPr>
      <p:grpSpPr>
        <a:xfrm>
          <a:off x="0" y="0"/>
          <a:ext cx="0" cy="0"/>
          <a:chOff x="0" y="0"/>
          <a:chExt cx="0" cy="0"/>
        </a:xfrm>
      </p:grpSpPr>
      <p:grpSp>
        <p:nvGrpSpPr>
          <p:cNvPr id="285" name="Google Shape;285;p23"/>
          <p:cNvGrpSpPr/>
          <p:nvPr/>
        </p:nvGrpSpPr>
        <p:grpSpPr>
          <a:xfrm>
            <a:off x="-49086" y="2380747"/>
            <a:ext cx="7972642" cy="8473154"/>
            <a:chOff x="-56675" y="1145692"/>
            <a:chExt cx="9205221" cy="4077553"/>
          </a:xfrm>
        </p:grpSpPr>
        <p:sp>
          <p:nvSpPr>
            <p:cNvPr id="286" name="Google Shape;286;p23"/>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7" name="Google Shape;287;p23"/>
            <p:cNvGrpSpPr/>
            <p:nvPr/>
          </p:nvGrpSpPr>
          <p:grpSpPr>
            <a:xfrm rot="10637337">
              <a:off x="449973" y="3757208"/>
              <a:ext cx="1594500" cy="934544"/>
              <a:chOff x="6829525" y="3715075"/>
              <a:chExt cx="1594469" cy="934526"/>
            </a:xfrm>
          </p:grpSpPr>
          <p:sp>
            <p:nvSpPr>
              <p:cNvPr id="288" name="Google Shape;288;p23"/>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3"/>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0" name="Google Shape;290;p23"/>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1" name="Google Shape;291;p23"/>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92" name="Google Shape;292;p23"/>
          <p:cNvGrpSpPr/>
          <p:nvPr/>
        </p:nvGrpSpPr>
        <p:grpSpPr>
          <a:xfrm>
            <a:off x="623454" y="927033"/>
            <a:ext cx="3813354" cy="3682399"/>
            <a:chOff x="3982947" y="764924"/>
            <a:chExt cx="4402902" cy="1772088"/>
          </a:xfrm>
        </p:grpSpPr>
        <p:sp>
          <p:nvSpPr>
            <p:cNvPr id="293" name="Google Shape;293;p2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 name="Google Shape;300;p23"/>
          <p:cNvGrpSpPr/>
          <p:nvPr/>
        </p:nvGrpSpPr>
        <p:grpSpPr>
          <a:xfrm>
            <a:off x="623454" y="927033"/>
            <a:ext cx="3813354" cy="3682399"/>
            <a:chOff x="3982947" y="764924"/>
            <a:chExt cx="4402902" cy="1772088"/>
          </a:xfrm>
        </p:grpSpPr>
        <p:sp>
          <p:nvSpPr>
            <p:cNvPr id="301" name="Google Shape;301;p2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ONE_COLUMN_TEXT_1">
    <p:spTree>
      <p:nvGrpSpPr>
        <p:cNvPr id="308" name="Shape 308"/>
        <p:cNvGrpSpPr/>
        <p:nvPr/>
      </p:nvGrpSpPr>
      <p:grpSpPr>
        <a:xfrm>
          <a:off x="0" y="0"/>
          <a:ext cx="0" cy="0"/>
          <a:chOff x="0" y="0"/>
          <a:chExt cx="0" cy="0"/>
        </a:xfrm>
      </p:grpSpPr>
      <p:sp>
        <p:nvSpPr>
          <p:cNvPr id="309" name="Google Shape;309;p24"/>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24"/>
          <p:cNvPicPr preferRelativeResize="0"/>
          <p:nvPr/>
        </p:nvPicPr>
        <p:blipFill rotWithShape="1">
          <a:blip r:embed="rId2">
            <a:alphaModFix/>
          </a:blip>
          <a:srcRect b="0" l="0" r="0" t="9"/>
          <a:stretch/>
        </p:blipFill>
        <p:spPr>
          <a:xfrm>
            <a:off x="645363" y="6976670"/>
            <a:ext cx="4653482" cy="3492824"/>
          </a:xfrm>
          <a:prstGeom prst="rect">
            <a:avLst/>
          </a:prstGeom>
          <a:noFill/>
          <a:ln>
            <a:noFill/>
          </a:ln>
        </p:spPr>
      </p:pic>
      <p:sp>
        <p:nvSpPr>
          <p:cNvPr id="311" name="Google Shape;311;p24"/>
          <p:cNvSpPr/>
          <p:nvPr/>
        </p:nvSpPr>
        <p:spPr>
          <a:xfrm>
            <a:off x="-171300" y="1299950"/>
            <a:ext cx="8262600" cy="17493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4"/>
          <p:cNvSpPr/>
          <p:nvPr/>
        </p:nvSpPr>
        <p:spPr>
          <a:xfrm rot="10800000">
            <a:off x="1124844" y="130196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p:nvPr/>
        </p:nvSpPr>
        <p:spPr>
          <a:xfrm rot="10800000">
            <a:off x="4647338" y="129921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4"/>
          <p:cNvSpPr txBox="1"/>
          <p:nvPr/>
        </p:nvSpPr>
        <p:spPr>
          <a:xfrm>
            <a:off x="1153025"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Khalid Alkhani </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p:txBody>
      </p:sp>
      <p:sp>
        <p:nvSpPr>
          <p:cNvPr id="315" name="Google Shape;315;p24"/>
          <p:cNvSpPr txBox="1"/>
          <p:nvPr/>
        </p:nvSpPr>
        <p:spPr>
          <a:xfrm>
            <a:off x="4661450"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Lama Alzamil</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t/>
            </a:r>
            <a:endParaRPr sz="2400">
              <a:solidFill>
                <a:srgbClr val="741B47"/>
              </a:solidFill>
              <a:latin typeface="Patrick Hand SC"/>
              <a:ea typeface="Patrick Hand SC"/>
              <a:cs typeface="Patrick Hand SC"/>
              <a:sym typeface="Patrick Hand SC"/>
            </a:endParaRPr>
          </a:p>
        </p:txBody>
      </p:sp>
      <p:sp>
        <p:nvSpPr>
          <p:cNvPr id="316" name="Google Shape;316;p24"/>
          <p:cNvSpPr txBox="1"/>
          <p:nvPr/>
        </p:nvSpPr>
        <p:spPr>
          <a:xfrm>
            <a:off x="2257200" y="64500"/>
            <a:ext cx="3405600" cy="122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100">
                <a:solidFill>
                  <a:srgbClr val="741B47"/>
                </a:solidFill>
                <a:latin typeface="Pompiere"/>
                <a:ea typeface="Pompiere"/>
                <a:cs typeface="Pompiere"/>
                <a:sym typeface="Pompiere"/>
              </a:rPr>
              <a:t>Thank You!</a:t>
            </a:r>
            <a:endParaRPr sz="7100">
              <a:solidFill>
                <a:srgbClr val="741B47"/>
              </a:solidFill>
              <a:latin typeface="Pompiere"/>
              <a:ea typeface="Pompiere"/>
              <a:cs typeface="Pompiere"/>
              <a:sym typeface="Pompiere"/>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six columns">
  <p:cSld name="ONE_COLUMN_TEXT_1_1">
    <p:spTree>
      <p:nvGrpSpPr>
        <p:cNvPr id="317" name="Shape 317"/>
        <p:cNvGrpSpPr/>
        <p:nvPr/>
      </p:nvGrpSpPr>
      <p:grpSpPr>
        <a:xfrm>
          <a:off x="0" y="0"/>
          <a:ext cx="0" cy="0"/>
          <a:chOff x="0" y="0"/>
          <a:chExt cx="0" cy="0"/>
        </a:xfrm>
      </p:grpSpPr>
      <p:sp>
        <p:nvSpPr>
          <p:cNvPr id="318" name="Google Shape;318;p25"/>
          <p:cNvSpPr/>
          <p:nvPr/>
        </p:nvSpPr>
        <p:spPr>
          <a:xfrm rot="10800000">
            <a:off x="-6539" y="7721650"/>
            <a:ext cx="4378648" cy="2966854"/>
          </a:xfrm>
          <a:custGeom>
            <a:rect b="b" l="l" r="r" t="t"/>
            <a:pathLst>
              <a:path extrusionOk="0" h="10339" w="3661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5"/>
          <p:cNvSpPr txBox="1"/>
          <p:nvPr>
            <p:ph idx="1" type="subTitle"/>
          </p:nvPr>
        </p:nvSpPr>
        <p:spPr>
          <a:xfrm>
            <a:off x="623665"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0" name="Google Shape;320;p25"/>
          <p:cNvSpPr txBox="1"/>
          <p:nvPr>
            <p:ph idx="2" type="subTitle"/>
          </p:nvPr>
        </p:nvSpPr>
        <p:spPr>
          <a:xfrm>
            <a:off x="3027131"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1" name="Google Shape;321;p25"/>
          <p:cNvSpPr txBox="1"/>
          <p:nvPr>
            <p:ph idx="3" type="subTitle"/>
          </p:nvPr>
        </p:nvSpPr>
        <p:spPr>
          <a:xfrm>
            <a:off x="5439024"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2" name="Google Shape;322;p25"/>
          <p:cNvSpPr txBox="1"/>
          <p:nvPr>
            <p:ph idx="4" type="subTitle"/>
          </p:nvPr>
        </p:nvSpPr>
        <p:spPr>
          <a:xfrm>
            <a:off x="129310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3" name="Google Shape;323;p25"/>
          <p:cNvSpPr txBox="1"/>
          <p:nvPr>
            <p:ph idx="5" type="subTitle"/>
          </p:nvPr>
        </p:nvSpPr>
        <p:spPr>
          <a:xfrm>
            <a:off x="369661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4" name="Google Shape;324;p25"/>
          <p:cNvSpPr txBox="1"/>
          <p:nvPr>
            <p:ph idx="6" type="subTitle"/>
          </p:nvPr>
        </p:nvSpPr>
        <p:spPr>
          <a:xfrm>
            <a:off x="6108508"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5" name="Google Shape;325;p25"/>
          <p:cNvSpPr txBox="1"/>
          <p:nvPr>
            <p:ph idx="7" type="subTitle"/>
          </p:nvPr>
        </p:nvSpPr>
        <p:spPr>
          <a:xfrm>
            <a:off x="623665"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6" name="Google Shape;326;p25"/>
          <p:cNvSpPr txBox="1"/>
          <p:nvPr>
            <p:ph idx="8" type="subTitle"/>
          </p:nvPr>
        </p:nvSpPr>
        <p:spPr>
          <a:xfrm>
            <a:off x="3027131"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7" name="Google Shape;327;p25"/>
          <p:cNvSpPr txBox="1"/>
          <p:nvPr>
            <p:ph idx="9" type="subTitle"/>
          </p:nvPr>
        </p:nvSpPr>
        <p:spPr>
          <a:xfrm>
            <a:off x="5439024"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8" name="Google Shape;328;p25"/>
          <p:cNvSpPr txBox="1"/>
          <p:nvPr>
            <p:ph idx="13" type="subTitle"/>
          </p:nvPr>
        </p:nvSpPr>
        <p:spPr>
          <a:xfrm>
            <a:off x="129310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9" name="Google Shape;329;p25"/>
          <p:cNvSpPr txBox="1"/>
          <p:nvPr>
            <p:ph idx="14" type="subTitle"/>
          </p:nvPr>
        </p:nvSpPr>
        <p:spPr>
          <a:xfrm>
            <a:off x="369661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30" name="Google Shape;330;p25"/>
          <p:cNvSpPr txBox="1"/>
          <p:nvPr>
            <p:ph idx="15" type="subTitle"/>
          </p:nvPr>
        </p:nvSpPr>
        <p:spPr>
          <a:xfrm>
            <a:off x="6108508"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31" name="Google Shape;331;p2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32" name="Google Shape;332;p25"/>
          <p:cNvGrpSpPr/>
          <p:nvPr/>
        </p:nvGrpSpPr>
        <p:grpSpPr>
          <a:xfrm>
            <a:off x="623454" y="927033"/>
            <a:ext cx="3813354" cy="3682399"/>
            <a:chOff x="3982947" y="764924"/>
            <a:chExt cx="4402902" cy="1772088"/>
          </a:xfrm>
        </p:grpSpPr>
        <p:sp>
          <p:nvSpPr>
            <p:cNvPr id="333" name="Google Shape;333;p2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four columns">
  <p:cSld name="ONE_COLUMN_TEXT_1_1_1">
    <p:spTree>
      <p:nvGrpSpPr>
        <p:cNvPr id="340" name="Shape 340"/>
        <p:cNvGrpSpPr/>
        <p:nvPr/>
      </p:nvGrpSpPr>
      <p:grpSpPr>
        <a:xfrm>
          <a:off x="0" y="0"/>
          <a:ext cx="0" cy="0"/>
          <a:chOff x="0" y="0"/>
          <a:chExt cx="0" cy="0"/>
        </a:xfrm>
      </p:grpSpPr>
      <p:sp>
        <p:nvSpPr>
          <p:cNvPr id="341" name="Google Shape;341;p26"/>
          <p:cNvSpPr txBox="1"/>
          <p:nvPr>
            <p:ph idx="1" type="subTitle"/>
          </p:nvPr>
        </p:nvSpPr>
        <p:spPr>
          <a:xfrm>
            <a:off x="1433054" y="824285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2" name="Google Shape;342;p26"/>
          <p:cNvSpPr txBox="1"/>
          <p:nvPr>
            <p:ph idx="2" type="subTitle"/>
          </p:nvPr>
        </p:nvSpPr>
        <p:spPr>
          <a:xfrm>
            <a:off x="4950736" y="8242868"/>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3" name="Google Shape;343;p26"/>
          <p:cNvSpPr txBox="1"/>
          <p:nvPr>
            <p:ph idx="3" type="subTitle"/>
          </p:nvPr>
        </p:nvSpPr>
        <p:spPr>
          <a:xfrm>
            <a:off x="1433054" y="7539421"/>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4" name="Google Shape;344;p26"/>
          <p:cNvSpPr txBox="1"/>
          <p:nvPr>
            <p:ph idx="4" type="subTitle"/>
          </p:nvPr>
        </p:nvSpPr>
        <p:spPr>
          <a:xfrm>
            <a:off x="4950737" y="7539438"/>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5" name="Google Shape;345;p26"/>
          <p:cNvSpPr txBox="1"/>
          <p:nvPr>
            <p:ph idx="5" type="subTitle"/>
          </p:nvPr>
        </p:nvSpPr>
        <p:spPr>
          <a:xfrm>
            <a:off x="1433054" y="469584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6" name="Google Shape;346;p26"/>
          <p:cNvSpPr txBox="1"/>
          <p:nvPr>
            <p:ph idx="6" type="subTitle"/>
          </p:nvPr>
        </p:nvSpPr>
        <p:spPr>
          <a:xfrm>
            <a:off x="4950736" y="4695847"/>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7" name="Google Shape;347;p26"/>
          <p:cNvSpPr txBox="1"/>
          <p:nvPr>
            <p:ph idx="7" type="subTitle"/>
          </p:nvPr>
        </p:nvSpPr>
        <p:spPr>
          <a:xfrm>
            <a:off x="1433054"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8" name="Google Shape;348;p26"/>
          <p:cNvSpPr txBox="1"/>
          <p:nvPr>
            <p:ph idx="8" type="subTitle"/>
          </p:nvPr>
        </p:nvSpPr>
        <p:spPr>
          <a:xfrm>
            <a:off x="4950737"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9" name="Google Shape;349;p26"/>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50" name="Google Shape;350;p26"/>
          <p:cNvGrpSpPr/>
          <p:nvPr/>
        </p:nvGrpSpPr>
        <p:grpSpPr>
          <a:xfrm>
            <a:off x="623454" y="927033"/>
            <a:ext cx="3813354" cy="3682399"/>
            <a:chOff x="3982947" y="764924"/>
            <a:chExt cx="4402902" cy="1772088"/>
          </a:xfrm>
        </p:grpSpPr>
        <p:sp>
          <p:nvSpPr>
            <p:cNvPr id="351" name="Google Shape;351;p2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umbers and text">
  <p:cSld name="ONE_COLUMN_TEXT_1_1_1_1">
    <p:spTree>
      <p:nvGrpSpPr>
        <p:cNvPr id="358" name="Shape 358"/>
        <p:cNvGrpSpPr/>
        <p:nvPr/>
      </p:nvGrpSpPr>
      <p:grpSpPr>
        <a:xfrm>
          <a:off x="0" y="0"/>
          <a:ext cx="0" cy="0"/>
          <a:chOff x="0" y="0"/>
          <a:chExt cx="0" cy="0"/>
        </a:xfrm>
      </p:grpSpPr>
      <p:sp>
        <p:nvSpPr>
          <p:cNvPr id="359" name="Google Shape;359;p27"/>
          <p:cNvSpPr txBox="1"/>
          <p:nvPr>
            <p:ph idx="1" type="subTitle"/>
          </p:nvPr>
        </p:nvSpPr>
        <p:spPr>
          <a:xfrm>
            <a:off x="1502734" y="4819910"/>
            <a:ext cx="49146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0" name="Google Shape;360;p27"/>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61" name="Google Shape;361;p27"/>
          <p:cNvSpPr txBox="1"/>
          <p:nvPr>
            <p:ph idx="2" type="subTitle"/>
          </p:nvPr>
        </p:nvSpPr>
        <p:spPr>
          <a:xfrm>
            <a:off x="702094"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2" name="Google Shape;362;p27"/>
          <p:cNvSpPr txBox="1"/>
          <p:nvPr>
            <p:ph idx="3" type="subTitle"/>
          </p:nvPr>
        </p:nvSpPr>
        <p:spPr>
          <a:xfrm>
            <a:off x="4399751"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63" name="Google Shape;363;p27"/>
          <p:cNvGrpSpPr/>
          <p:nvPr/>
        </p:nvGrpSpPr>
        <p:grpSpPr>
          <a:xfrm>
            <a:off x="623454" y="927033"/>
            <a:ext cx="3813354" cy="3682399"/>
            <a:chOff x="3982947" y="764924"/>
            <a:chExt cx="4402902" cy="1772088"/>
          </a:xfrm>
        </p:grpSpPr>
        <p:sp>
          <p:nvSpPr>
            <p:cNvPr id="364" name="Google Shape;364;p2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1" name="Google Shape;371;p27"/>
          <p:cNvSpPr txBox="1"/>
          <p:nvPr>
            <p:ph hasCustomPrompt="1" idx="4" type="title"/>
          </p:nvPr>
        </p:nvSpPr>
        <p:spPr>
          <a:xfrm>
            <a:off x="2109272" y="2811395"/>
            <a:ext cx="3701400" cy="178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DM Sans"/>
              <a:buNone/>
              <a:defRPr sz="6000">
                <a:latin typeface="DM Sans"/>
                <a:ea typeface="DM Sans"/>
                <a:cs typeface="DM Sans"/>
                <a:sym typeface="DM Sans"/>
              </a:defRPr>
            </a:lvl2pPr>
            <a:lvl3pPr lvl="2" rtl="0" algn="ctr">
              <a:spcBef>
                <a:spcPts val="0"/>
              </a:spcBef>
              <a:spcAft>
                <a:spcPts val="0"/>
              </a:spcAft>
              <a:buSzPts val="6000"/>
              <a:buFont typeface="DM Sans"/>
              <a:buNone/>
              <a:defRPr sz="6000">
                <a:latin typeface="DM Sans"/>
                <a:ea typeface="DM Sans"/>
                <a:cs typeface="DM Sans"/>
                <a:sym typeface="DM Sans"/>
              </a:defRPr>
            </a:lvl3pPr>
            <a:lvl4pPr lvl="3" rtl="0" algn="ctr">
              <a:spcBef>
                <a:spcPts val="0"/>
              </a:spcBef>
              <a:spcAft>
                <a:spcPts val="0"/>
              </a:spcAft>
              <a:buSzPts val="6000"/>
              <a:buFont typeface="DM Sans"/>
              <a:buNone/>
              <a:defRPr sz="6000">
                <a:latin typeface="DM Sans"/>
                <a:ea typeface="DM Sans"/>
                <a:cs typeface="DM Sans"/>
                <a:sym typeface="DM Sans"/>
              </a:defRPr>
            </a:lvl4pPr>
            <a:lvl5pPr lvl="4" rtl="0" algn="ctr">
              <a:spcBef>
                <a:spcPts val="0"/>
              </a:spcBef>
              <a:spcAft>
                <a:spcPts val="0"/>
              </a:spcAft>
              <a:buSzPts val="6000"/>
              <a:buFont typeface="DM Sans"/>
              <a:buNone/>
              <a:defRPr sz="6000">
                <a:latin typeface="DM Sans"/>
                <a:ea typeface="DM Sans"/>
                <a:cs typeface="DM Sans"/>
                <a:sym typeface="DM Sans"/>
              </a:defRPr>
            </a:lvl5pPr>
            <a:lvl6pPr lvl="5" rtl="0" algn="ctr">
              <a:spcBef>
                <a:spcPts val="0"/>
              </a:spcBef>
              <a:spcAft>
                <a:spcPts val="0"/>
              </a:spcAft>
              <a:buSzPts val="6000"/>
              <a:buFont typeface="DM Sans"/>
              <a:buNone/>
              <a:defRPr sz="6000">
                <a:latin typeface="DM Sans"/>
                <a:ea typeface="DM Sans"/>
                <a:cs typeface="DM Sans"/>
                <a:sym typeface="DM Sans"/>
              </a:defRPr>
            </a:lvl6pPr>
            <a:lvl7pPr lvl="6" rtl="0" algn="ctr">
              <a:spcBef>
                <a:spcPts val="0"/>
              </a:spcBef>
              <a:spcAft>
                <a:spcPts val="0"/>
              </a:spcAft>
              <a:buSzPts val="6000"/>
              <a:buFont typeface="DM Sans"/>
              <a:buNone/>
              <a:defRPr sz="6000">
                <a:latin typeface="DM Sans"/>
                <a:ea typeface="DM Sans"/>
                <a:cs typeface="DM Sans"/>
                <a:sym typeface="DM Sans"/>
              </a:defRPr>
            </a:lvl7pPr>
            <a:lvl8pPr lvl="7" rtl="0" algn="ctr">
              <a:spcBef>
                <a:spcPts val="0"/>
              </a:spcBef>
              <a:spcAft>
                <a:spcPts val="0"/>
              </a:spcAft>
              <a:buSzPts val="6000"/>
              <a:buFont typeface="DM Sans"/>
              <a:buNone/>
              <a:defRPr sz="6000">
                <a:latin typeface="DM Sans"/>
                <a:ea typeface="DM Sans"/>
                <a:cs typeface="DM Sans"/>
                <a:sym typeface="DM Sans"/>
              </a:defRPr>
            </a:lvl8pPr>
            <a:lvl9pPr lvl="8" rtl="0" algn="ctr">
              <a:spcBef>
                <a:spcPts val="0"/>
              </a:spcBef>
              <a:spcAft>
                <a:spcPts val="0"/>
              </a:spcAft>
              <a:buSzPts val="6000"/>
              <a:buFont typeface="DM Sans"/>
              <a:buNone/>
              <a:defRPr sz="6000">
                <a:latin typeface="DM Sans"/>
                <a:ea typeface="DM Sans"/>
                <a:cs typeface="DM Sans"/>
                <a:sym typeface="DM Sans"/>
              </a:defRPr>
            </a:lvl9pPr>
          </a:lstStyle>
          <a:p>
            <a:r>
              <a:t>xx%</a:t>
            </a:r>
          </a:p>
        </p:txBody>
      </p:sp>
      <p:sp>
        <p:nvSpPr>
          <p:cNvPr id="372" name="Google Shape;372;p27"/>
          <p:cNvSpPr txBox="1"/>
          <p:nvPr>
            <p:ph hasCustomPrompt="1" idx="5" type="title"/>
          </p:nvPr>
        </p:nvSpPr>
        <p:spPr>
          <a:xfrm>
            <a:off x="4596204"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
        <p:nvSpPr>
          <p:cNvPr id="373" name="Google Shape;373;p27"/>
          <p:cNvSpPr txBox="1"/>
          <p:nvPr>
            <p:ph hasCustomPrompt="1" idx="6" type="title"/>
          </p:nvPr>
        </p:nvSpPr>
        <p:spPr>
          <a:xfrm>
            <a:off x="898535"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ONE_COLUMN_TEXT_1_1_1_1_1">
    <p:bg>
      <p:bgPr>
        <a:solidFill>
          <a:srgbClr val="F6F1F3"/>
        </a:solidFill>
      </p:bgPr>
    </p:bg>
    <p:spTree>
      <p:nvGrpSpPr>
        <p:cNvPr id="374" name="Shape 374"/>
        <p:cNvGrpSpPr/>
        <p:nvPr/>
      </p:nvGrpSpPr>
      <p:grpSpPr>
        <a:xfrm>
          <a:off x="0" y="0"/>
          <a:ext cx="0" cy="0"/>
          <a:chOff x="0" y="0"/>
          <a:chExt cx="0" cy="0"/>
        </a:xfrm>
      </p:grpSpPr>
      <p:grpSp>
        <p:nvGrpSpPr>
          <p:cNvPr id="375" name="Google Shape;375;p28"/>
          <p:cNvGrpSpPr/>
          <p:nvPr/>
        </p:nvGrpSpPr>
        <p:grpSpPr>
          <a:xfrm>
            <a:off x="-139707" y="7064900"/>
            <a:ext cx="3546713" cy="3641803"/>
            <a:chOff x="-199351" y="2855375"/>
            <a:chExt cx="5366490" cy="2296943"/>
          </a:xfrm>
        </p:grpSpPr>
        <p:grpSp>
          <p:nvGrpSpPr>
            <p:cNvPr id="376" name="Google Shape;376;p28"/>
            <p:cNvGrpSpPr/>
            <p:nvPr/>
          </p:nvGrpSpPr>
          <p:grpSpPr>
            <a:xfrm flipH="1">
              <a:off x="-199351" y="2855375"/>
              <a:ext cx="5366490" cy="2296943"/>
              <a:chOff x="5005549" y="2855375"/>
              <a:chExt cx="5366490" cy="2296943"/>
            </a:xfrm>
          </p:grpSpPr>
          <p:sp>
            <p:nvSpPr>
              <p:cNvPr id="377" name="Google Shape;377;p28"/>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8"/>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9" name="Google Shape;379;p28"/>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0" name="Google Shape;380;p28"/>
          <p:cNvSpPr txBox="1"/>
          <p:nvPr/>
        </p:nvSpPr>
        <p:spPr>
          <a:xfrm flipH="1">
            <a:off x="3681981" y="10001775"/>
            <a:ext cx="2142900" cy="726300"/>
          </a:xfrm>
          <a:prstGeom prst="rect">
            <a:avLst/>
          </a:prstGeom>
          <a:noFill/>
          <a:ln>
            <a:noFill/>
          </a:ln>
        </p:spPr>
        <p:txBody>
          <a:bodyPr anchorCtr="0" anchor="ctr" bIns="103300" lIns="103300" spcFirstLastPara="1" rIns="103300" wrap="square" tIns="103300">
            <a:noAutofit/>
          </a:bodyPr>
          <a:lstStyle/>
          <a:p>
            <a:pPr indent="0" lvl="0" marL="0" rtl="0" algn="l">
              <a:spcBef>
                <a:spcPts val="0"/>
              </a:spcBef>
              <a:spcAft>
                <a:spcPts val="0"/>
              </a:spcAft>
              <a:buNone/>
            </a:pPr>
            <a:r>
              <a:rPr b="1" lang="en-GB" sz="1000">
                <a:latin typeface="Lora"/>
                <a:ea typeface="Lora"/>
                <a:cs typeface="Lora"/>
                <a:sym typeface="Lora"/>
              </a:rPr>
              <a:t>Black: Original content</a:t>
            </a:r>
            <a:r>
              <a:rPr b="1" lang="en-GB" sz="1000">
                <a:solidFill>
                  <a:srgbClr val="38761D"/>
                </a:solidFill>
                <a:latin typeface="Lora"/>
                <a:ea typeface="Lora"/>
                <a:cs typeface="Lora"/>
                <a:sym typeface="Lora"/>
              </a:rPr>
              <a:t>     </a:t>
            </a:r>
            <a:r>
              <a:rPr b="1" lang="en-GB" sz="1000">
                <a:solidFill>
                  <a:srgbClr val="8E7CC3"/>
                </a:solidFill>
                <a:latin typeface="Lora"/>
                <a:ea typeface="Lora"/>
                <a:cs typeface="Lora"/>
                <a:sym typeface="Lora"/>
              </a:rPr>
              <a:t>   </a:t>
            </a:r>
            <a:endParaRPr b="1" sz="1000">
              <a:latin typeface="Lora"/>
              <a:ea typeface="Lora"/>
              <a:cs typeface="Lora"/>
              <a:sym typeface="Lora"/>
            </a:endParaRPr>
          </a:p>
          <a:p>
            <a:pPr indent="0" lvl="0" marL="0" rtl="0" algn="l">
              <a:spcBef>
                <a:spcPts val="0"/>
              </a:spcBef>
              <a:spcAft>
                <a:spcPts val="0"/>
              </a:spcAft>
              <a:buNone/>
            </a:pPr>
            <a:r>
              <a:rPr b="1" lang="en-GB" sz="1000">
                <a:solidFill>
                  <a:srgbClr val="FF0000"/>
                </a:solidFill>
                <a:latin typeface="Lora"/>
                <a:ea typeface="Lora"/>
                <a:cs typeface="Lora"/>
                <a:sym typeface="Lora"/>
              </a:rPr>
              <a:t>Red: Important</a:t>
            </a:r>
            <a:r>
              <a:rPr b="1" lang="en-GB" sz="1000">
                <a:solidFill>
                  <a:srgbClr val="B45F06"/>
                </a:solidFill>
                <a:latin typeface="Lora"/>
                <a:ea typeface="Lora"/>
                <a:cs typeface="Lora"/>
                <a:sym typeface="Lora"/>
              </a:rPr>
              <a:t>   </a:t>
            </a:r>
            <a:r>
              <a:rPr b="1" lang="en-GB" sz="1000">
                <a:solidFill>
                  <a:srgbClr val="8E7CC3"/>
                </a:solidFill>
                <a:latin typeface="Lora"/>
                <a:ea typeface="Lora"/>
                <a:cs typeface="Lora"/>
                <a:sym typeface="Lora"/>
              </a:rPr>
              <a:t>                      </a:t>
            </a:r>
            <a:endParaRPr b="1" sz="1000">
              <a:solidFill>
                <a:srgbClr val="666666"/>
              </a:solidFill>
              <a:latin typeface="Lora"/>
              <a:ea typeface="Lora"/>
              <a:cs typeface="Lora"/>
              <a:sym typeface="Lora"/>
            </a:endParaRPr>
          </a:p>
          <a:p>
            <a:pPr indent="0" lvl="0" marL="0" rtl="0" algn="l">
              <a:spcBef>
                <a:spcPts val="0"/>
              </a:spcBef>
              <a:spcAft>
                <a:spcPts val="0"/>
              </a:spcAft>
              <a:buClr>
                <a:srgbClr val="000000"/>
              </a:buClr>
              <a:buSzPts val="1200"/>
              <a:buFont typeface="Arial"/>
              <a:buNone/>
            </a:pPr>
            <a:r>
              <a:rPr b="1" lang="en-GB" sz="1000">
                <a:solidFill>
                  <a:srgbClr val="4A86E8"/>
                </a:solidFill>
                <a:latin typeface="Lora"/>
                <a:ea typeface="Lora"/>
                <a:cs typeface="Lora"/>
                <a:sym typeface="Lora"/>
              </a:rPr>
              <a:t>Blue: Males slides</a:t>
            </a:r>
            <a:endParaRPr b="1" sz="1000">
              <a:solidFill>
                <a:srgbClr val="4A86E8"/>
              </a:solidFill>
              <a:latin typeface="Lora"/>
              <a:ea typeface="Lora"/>
              <a:cs typeface="Lora"/>
              <a:sym typeface="Lora"/>
            </a:endParaRPr>
          </a:p>
        </p:txBody>
      </p:sp>
      <p:sp>
        <p:nvSpPr>
          <p:cNvPr id="381" name="Google Shape;381;p28"/>
          <p:cNvSpPr txBox="1"/>
          <p:nvPr/>
        </p:nvSpPr>
        <p:spPr>
          <a:xfrm>
            <a:off x="5291464" y="10017474"/>
            <a:ext cx="2556600" cy="694800"/>
          </a:xfrm>
          <a:prstGeom prst="rect">
            <a:avLst/>
          </a:prstGeom>
          <a:noFill/>
          <a:ln>
            <a:noFill/>
          </a:ln>
        </p:spPr>
        <p:txBody>
          <a:bodyPr anchorCtr="0" anchor="t" bIns="103300" lIns="103300" spcFirstLastPara="1" rIns="103300" wrap="square" tIns="103300">
            <a:noAutofit/>
          </a:bodyPr>
          <a:lstStyle/>
          <a:p>
            <a:pPr indent="0" lvl="0" marL="0" rtl="0" algn="l">
              <a:spcBef>
                <a:spcPts val="0"/>
              </a:spcBef>
              <a:spcAft>
                <a:spcPts val="0"/>
              </a:spcAft>
              <a:buClr>
                <a:srgbClr val="000000"/>
              </a:buClr>
              <a:buSzPts val="1100"/>
              <a:buFont typeface="Arial"/>
              <a:buNone/>
            </a:pPr>
            <a:r>
              <a:rPr b="1" lang="en-GB" sz="1000">
                <a:solidFill>
                  <a:srgbClr val="B45F06"/>
                </a:solidFill>
                <a:latin typeface="Lora"/>
                <a:ea typeface="Lora"/>
                <a:cs typeface="Lora"/>
                <a:sym typeface="Lora"/>
              </a:rPr>
              <a:t>Orange: Doctor notes</a:t>
            </a:r>
            <a:endParaRPr b="1" sz="1000">
              <a:solidFill>
                <a:srgbClr val="B45F06"/>
              </a:solidFill>
              <a:latin typeface="Lora"/>
              <a:ea typeface="Lora"/>
              <a:cs typeface="Lora"/>
              <a:sym typeface="Lora"/>
            </a:endParaRPr>
          </a:p>
          <a:p>
            <a:pPr indent="0" lvl="0" marL="0" rtl="0" algn="l">
              <a:spcBef>
                <a:spcPts val="0"/>
              </a:spcBef>
              <a:spcAft>
                <a:spcPts val="0"/>
              </a:spcAft>
              <a:buNone/>
            </a:pPr>
            <a:r>
              <a:rPr b="1" lang="en-GB" sz="1000">
                <a:solidFill>
                  <a:srgbClr val="999999"/>
                </a:solidFill>
                <a:latin typeface="Lora"/>
                <a:ea typeface="Lora"/>
                <a:cs typeface="Lora"/>
                <a:sym typeface="Lora"/>
              </a:rPr>
              <a:t>Grey: Extra/Robbins </a:t>
            </a:r>
            <a:endParaRPr b="1" sz="1000">
              <a:solidFill>
                <a:srgbClr val="38761D"/>
              </a:solidFill>
              <a:latin typeface="Lora"/>
              <a:ea typeface="Lora"/>
              <a:cs typeface="Lora"/>
              <a:sym typeface="Lora"/>
            </a:endParaRPr>
          </a:p>
          <a:p>
            <a:pPr indent="0" lvl="0" marL="0" rtl="0" algn="l">
              <a:spcBef>
                <a:spcPts val="0"/>
              </a:spcBef>
              <a:spcAft>
                <a:spcPts val="0"/>
              </a:spcAft>
              <a:buNone/>
            </a:pPr>
            <a:r>
              <a:rPr b="1" lang="en-GB" sz="1000">
                <a:solidFill>
                  <a:srgbClr val="38761D"/>
                </a:solidFill>
                <a:latin typeface="Lora"/>
                <a:ea typeface="Lora"/>
                <a:cs typeface="Lora"/>
                <a:sym typeface="Lora"/>
              </a:rPr>
              <a:t>Green: F</a:t>
            </a:r>
            <a:r>
              <a:rPr b="1" lang="en-GB" sz="1000">
                <a:solidFill>
                  <a:srgbClr val="38761D"/>
                </a:solidFill>
                <a:latin typeface="Lora"/>
                <a:ea typeface="Lora"/>
                <a:cs typeface="Lora"/>
                <a:sym typeface="Lora"/>
              </a:rPr>
              <a:t>emales slides  </a:t>
            </a:r>
            <a:r>
              <a:rPr b="1" lang="en-GB" sz="1000">
                <a:solidFill>
                  <a:srgbClr val="38761D"/>
                </a:solidFill>
                <a:latin typeface="CG Times"/>
                <a:ea typeface="CG Times"/>
                <a:cs typeface="CG Times"/>
                <a:sym typeface="CG Times"/>
              </a:rPr>
              <a:t>                        </a:t>
            </a:r>
            <a:endParaRPr b="1" sz="1000">
              <a:solidFill>
                <a:srgbClr val="38761D"/>
              </a:solidFill>
              <a:latin typeface="CG Times"/>
              <a:ea typeface="CG Times"/>
              <a:cs typeface="CG Times"/>
              <a:sym typeface="CG Times"/>
            </a:endParaRPr>
          </a:p>
        </p:txBody>
      </p:sp>
      <p:pic>
        <p:nvPicPr>
          <p:cNvPr id="382" name="Google Shape;382;p28"/>
          <p:cNvPicPr preferRelativeResize="0"/>
          <p:nvPr/>
        </p:nvPicPr>
        <p:blipFill>
          <a:blip r:embed="rId2">
            <a:alphaModFix/>
          </a:blip>
          <a:stretch>
            <a:fillRect/>
          </a:stretch>
        </p:blipFill>
        <p:spPr>
          <a:xfrm>
            <a:off x="0" y="340424"/>
            <a:ext cx="1604751" cy="616500"/>
          </a:xfrm>
          <a:prstGeom prst="rect">
            <a:avLst/>
          </a:prstGeom>
          <a:noFill/>
          <a:ln>
            <a:noFill/>
          </a:ln>
        </p:spPr>
      </p:pic>
      <p:pic>
        <p:nvPicPr>
          <p:cNvPr id="383" name="Google Shape;383;p28"/>
          <p:cNvPicPr preferRelativeResize="0"/>
          <p:nvPr/>
        </p:nvPicPr>
        <p:blipFill>
          <a:blip r:embed="rId3">
            <a:alphaModFix/>
          </a:blip>
          <a:stretch>
            <a:fillRect/>
          </a:stretch>
        </p:blipFill>
        <p:spPr>
          <a:xfrm>
            <a:off x="28925" y="6589875"/>
            <a:ext cx="4555725" cy="4555725"/>
          </a:xfrm>
          <a:prstGeom prst="rect">
            <a:avLst/>
          </a:prstGeom>
          <a:noFill/>
          <a:ln>
            <a:noFill/>
          </a:ln>
        </p:spPr>
      </p:pic>
      <p:pic>
        <p:nvPicPr>
          <p:cNvPr id="384" name="Google Shape;384;p28"/>
          <p:cNvPicPr preferRelativeResize="0"/>
          <p:nvPr/>
        </p:nvPicPr>
        <p:blipFill rotWithShape="1">
          <a:blip r:embed="rId4">
            <a:alphaModFix/>
          </a:blip>
          <a:srcRect b="0" l="19248" r="15190" t="0"/>
          <a:stretch/>
        </p:blipFill>
        <p:spPr>
          <a:xfrm>
            <a:off x="6771450" y="174975"/>
            <a:ext cx="970000" cy="10773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385" name="Shape 385"/>
        <p:cNvGrpSpPr/>
        <p:nvPr/>
      </p:nvGrpSpPr>
      <p:grpSpPr>
        <a:xfrm>
          <a:off x="0" y="0"/>
          <a:ext cx="0" cy="0"/>
          <a:chOff x="0" y="0"/>
          <a:chExt cx="0" cy="0"/>
        </a:xfrm>
      </p:grpSpPr>
      <p:sp>
        <p:nvSpPr>
          <p:cNvPr id="386" name="Google Shape;386;p29"/>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7" name="Google Shape;387;p29"/>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8" name="Google Shape;388;p29"/>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2">
    <p:spTree>
      <p:nvGrpSpPr>
        <p:cNvPr id="389" name="Shape 389"/>
        <p:cNvGrpSpPr/>
        <p:nvPr/>
      </p:nvGrpSpPr>
      <p:grpSpPr>
        <a:xfrm>
          <a:off x="0" y="0"/>
          <a:ext cx="0" cy="0"/>
          <a:chOff x="0" y="0"/>
          <a:chExt cx="0" cy="0"/>
        </a:xfrm>
      </p:grpSpPr>
      <p:sp>
        <p:nvSpPr>
          <p:cNvPr id="390" name="Google Shape;390;p30"/>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1" name="Google Shape;391;p30"/>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2" name="Google Shape;392;p30"/>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6" name="Shape 36"/>
        <p:cNvGrpSpPr/>
        <p:nvPr/>
      </p:nvGrpSpPr>
      <p:grpSpPr>
        <a:xfrm>
          <a:off x="0" y="0"/>
          <a:ext cx="0" cy="0"/>
          <a:chOff x="0" y="0"/>
          <a:chExt cx="0" cy="0"/>
        </a:xfrm>
      </p:grpSpPr>
      <p:grpSp>
        <p:nvGrpSpPr>
          <p:cNvPr id="37" name="Google Shape;37;p4"/>
          <p:cNvGrpSpPr/>
          <p:nvPr/>
        </p:nvGrpSpPr>
        <p:grpSpPr>
          <a:xfrm>
            <a:off x="-1134010" y="5933468"/>
            <a:ext cx="4647917" cy="4773048"/>
            <a:chOff x="-199351" y="2855375"/>
            <a:chExt cx="5366490" cy="2296943"/>
          </a:xfrm>
        </p:grpSpPr>
        <p:grpSp>
          <p:nvGrpSpPr>
            <p:cNvPr id="38" name="Google Shape;38;p4"/>
            <p:cNvGrpSpPr/>
            <p:nvPr/>
          </p:nvGrpSpPr>
          <p:grpSpPr>
            <a:xfrm flipH="1">
              <a:off x="-199351" y="2855375"/>
              <a:ext cx="5366490" cy="2296943"/>
              <a:chOff x="5005549" y="2855375"/>
              <a:chExt cx="5366490" cy="2296943"/>
            </a:xfrm>
          </p:grpSpPr>
          <p:sp>
            <p:nvSpPr>
              <p:cNvPr id="39" name="Google Shape;39;p4"/>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4"/>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 name="Google Shape;42;p4"/>
          <p:cNvSpPr txBox="1"/>
          <p:nvPr>
            <p:ph idx="1" type="subTitle"/>
          </p:nvPr>
        </p:nvSpPr>
        <p:spPr>
          <a:xfrm flipH="1">
            <a:off x="623768" y="4901681"/>
            <a:ext cx="2450700" cy="433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43" name="Google Shape;43;p4"/>
          <p:cNvSpPr txBox="1"/>
          <p:nvPr>
            <p:ph type="title"/>
          </p:nvPr>
        </p:nvSpPr>
        <p:spPr>
          <a:xfrm>
            <a:off x="623633" y="1122142"/>
            <a:ext cx="2890500" cy="3473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lvl1pPr>
            <a:lvl2pPr lvl="1" rtl="0">
              <a:spcBef>
                <a:spcPts val="0"/>
              </a:spcBef>
              <a:spcAft>
                <a:spcPts val="0"/>
              </a:spcAft>
              <a:buNone/>
              <a:defRPr sz="4800">
                <a:latin typeface="Roboto Slab"/>
                <a:ea typeface="Roboto Slab"/>
                <a:cs typeface="Roboto Slab"/>
                <a:sym typeface="Roboto Slab"/>
              </a:defRPr>
            </a:lvl2pPr>
            <a:lvl3pPr lvl="2" rtl="0">
              <a:spcBef>
                <a:spcPts val="0"/>
              </a:spcBef>
              <a:spcAft>
                <a:spcPts val="0"/>
              </a:spcAft>
              <a:buNone/>
              <a:defRPr sz="4800">
                <a:latin typeface="Roboto Slab"/>
                <a:ea typeface="Roboto Slab"/>
                <a:cs typeface="Roboto Slab"/>
                <a:sym typeface="Roboto Slab"/>
              </a:defRPr>
            </a:lvl3pPr>
            <a:lvl4pPr lvl="3" rtl="0">
              <a:spcBef>
                <a:spcPts val="0"/>
              </a:spcBef>
              <a:spcAft>
                <a:spcPts val="0"/>
              </a:spcAft>
              <a:buNone/>
              <a:defRPr sz="4800">
                <a:latin typeface="Roboto Slab"/>
                <a:ea typeface="Roboto Slab"/>
                <a:cs typeface="Roboto Slab"/>
                <a:sym typeface="Roboto Slab"/>
              </a:defRPr>
            </a:lvl4pPr>
            <a:lvl5pPr lvl="4" rtl="0">
              <a:spcBef>
                <a:spcPts val="0"/>
              </a:spcBef>
              <a:spcAft>
                <a:spcPts val="0"/>
              </a:spcAft>
              <a:buNone/>
              <a:defRPr sz="4800">
                <a:latin typeface="Roboto Slab"/>
                <a:ea typeface="Roboto Slab"/>
                <a:cs typeface="Roboto Slab"/>
                <a:sym typeface="Roboto Slab"/>
              </a:defRPr>
            </a:lvl5pPr>
            <a:lvl6pPr lvl="5" rtl="0">
              <a:spcBef>
                <a:spcPts val="0"/>
              </a:spcBef>
              <a:spcAft>
                <a:spcPts val="0"/>
              </a:spcAft>
              <a:buNone/>
              <a:defRPr sz="4800">
                <a:latin typeface="Roboto Slab"/>
                <a:ea typeface="Roboto Slab"/>
                <a:cs typeface="Roboto Slab"/>
                <a:sym typeface="Roboto Slab"/>
              </a:defRPr>
            </a:lvl6pPr>
            <a:lvl7pPr lvl="6" rtl="0">
              <a:spcBef>
                <a:spcPts val="0"/>
              </a:spcBef>
              <a:spcAft>
                <a:spcPts val="0"/>
              </a:spcAft>
              <a:buNone/>
              <a:defRPr sz="4800">
                <a:latin typeface="Roboto Slab"/>
                <a:ea typeface="Roboto Slab"/>
                <a:cs typeface="Roboto Slab"/>
                <a:sym typeface="Roboto Slab"/>
              </a:defRPr>
            </a:lvl7pPr>
            <a:lvl8pPr lvl="7" rtl="0">
              <a:spcBef>
                <a:spcPts val="0"/>
              </a:spcBef>
              <a:spcAft>
                <a:spcPts val="0"/>
              </a:spcAft>
              <a:buNone/>
              <a:defRPr sz="4800">
                <a:latin typeface="Roboto Slab"/>
                <a:ea typeface="Roboto Slab"/>
                <a:cs typeface="Roboto Slab"/>
                <a:sym typeface="Roboto Slab"/>
              </a:defRPr>
            </a:lvl8pPr>
            <a:lvl9pPr lvl="8" rtl="0">
              <a:spcBef>
                <a:spcPts val="0"/>
              </a:spcBef>
              <a:spcAft>
                <a:spcPts val="0"/>
              </a:spcAft>
              <a:buNone/>
              <a:defRPr sz="4800">
                <a:latin typeface="Roboto Slab"/>
                <a:ea typeface="Roboto Slab"/>
                <a:cs typeface="Roboto Slab"/>
                <a:sym typeface="Roboto Slab"/>
              </a:defRPr>
            </a:lvl9pPr>
          </a:lstStyle>
          <a:p/>
        </p:txBody>
      </p:sp>
      <p:grpSp>
        <p:nvGrpSpPr>
          <p:cNvPr id="44" name="Google Shape;44;p4"/>
          <p:cNvGrpSpPr/>
          <p:nvPr/>
        </p:nvGrpSpPr>
        <p:grpSpPr>
          <a:xfrm>
            <a:off x="623454" y="927033"/>
            <a:ext cx="3813354" cy="3682399"/>
            <a:chOff x="3982947" y="764924"/>
            <a:chExt cx="4402902" cy="1772088"/>
          </a:xfrm>
        </p:grpSpPr>
        <p:sp>
          <p:nvSpPr>
            <p:cNvPr id="45" name="Google Shape;45;p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2" name="Shape 52"/>
        <p:cNvGrpSpPr/>
        <p:nvPr/>
      </p:nvGrpSpPr>
      <p:grpSpPr>
        <a:xfrm>
          <a:off x="0" y="0"/>
          <a:ext cx="0" cy="0"/>
          <a:chOff x="0" y="0"/>
          <a:chExt cx="0" cy="0"/>
        </a:xfrm>
      </p:grpSpPr>
      <p:sp>
        <p:nvSpPr>
          <p:cNvPr id="53" name="Google Shape;53;p5"/>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txBox="1"/>
          <p:nvPr>
            <p:ph idx="1" type="subTitle"/>
          </p:nvPr>
        </p:nvSpPr>
        <p:spPr>
          <a:xfrm>
            <a:off x="4700551" y="4523567"/>
            <a:ext cx="2595900" cy="225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5" name="Google Shape;55;p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3000"/>
            </a:lvl1pPr>
            <a:lvl2pPr lvl="1" rtl="0">
              <a:spcBef>
                <a:spcPts val="0"/>
              </a:spcBef>
              <a:spcAft>
                <a:spcPts val="0"/>
              </a:spcAft>
              <a:buSzPts val="2400"/>
              <a:buFont typeface="DM Sans"/>
              <a:buNone/>
              <a:defRPr sz="2400">
                <a:latin typeface="DM Sans"/>
                <a:ea typeface="DM Sans"/>
                <a:cs typeface="DM Sans"/>
                <a:sym typeface="DM Sans"/>
              </a:defRPr>
            </a:lvl2pPr>
            <a:lvl3pPr lvl="2" rtl="0">
              <a:spcBef>
                <a:spcPts val="0"/>
              </a:spcBef>
              <a:spcAft>
                <a:spcPts val="0"/>
              </a:spcAft>
              <a:buSzPts val="2400"/>
              <a:buFont typeface="DM Sans"/>
              <a:buNone/>
              <a:defRPr sz="2400">
                <a:latin typeface="DM Sans"/>
                <a:ea typeface="DM Sans"/>
                <a:cs typeface="DM Sans"/>
                <a:sym typeface="DM Sans"/>
              </a:defRPr>
            </a:lvl3pPr>
            <a:lvl4pPr lvl="3" rtl="0">
              <a:spcBef>
                <a:spcPts val="0"/>
              </a:spcBef>
              <a:spcAft>
                <a:spcPts val="0"/>
              </a:spcAft>
              <a:buSzPts val="2400"/>
              <a:buFont typeface="DM Sans"/>
              <a:buNone/>
              <a:defRPr sz="2400">
                <a:latin typeface="DM Sans"/>
                <a:ea typeface="DM Sans"/>
                <a:cs typeface="DM Sans"/>
                <a:sym typeface="DM Sans"/>
              </a:defRPr>
            </a:lvl4pPr>
            <a:lvl5pPr lvl="4" rtl="0">
              <a:spcBef>
                <a:spcPts val="0"/>
              </a:spcBef>
              <a:spcAft>
                <a:spcPts val="0"/>
              </a:spcAft>
              <a:buSzPts val="2400"/>
              <a:buFont typeface="DM Sans"/>
              <a:buNone/>
              <a:defRPr sz="2400">
                <a:latin typeface="DM Sans"/>
                <a:ea typeface="DM Sans"/>
                <a:cs typeface="DM Sans"/>
                <a:sym typeface="DM Sans"/>
              </a:defRPr>
            </a:lvl5pPr>
            <a:lvl6pPr lvl="5" rtl="0">
              <a:spcBef>
                <a:spcPts val="0"/>
              </a:spcBef>
              <a:spcAft>
                <a:spcPts val="0"/>
              </a:spcAft>
              <a:buSzPts val="2400"/>
              <a:buFont typeface="DM Sans"/>
              <a:buNone/>
              <a:defRPr sz="2400">
                <a:latin typeface="DM Sans"/>
                <a:ea typeface="DM Sans"/>
                <a:cs typeface="DM Sans"/>
                <a:sym typeface="DM Sans"/>
              </a:defRPr>
            </a:lvl6pPr>
            <a:lvl7pPr lvl="6" rtl="0">
              <a:spcBef>
                <a:spcPts val="0"/>
              </a:spcBef>
              <a:spcAft>
                <a:spcPts val="0"/>
              </a:spcAft>
              <a:buSzPts val="2400"/>
              <a:buFont typeface="DM Sans"/>
              <a:buNone/>
              <a:defRPr sz="2400">
                <a:latin typeface="DM Sans"/>
                <a:ea typeface="DM Sans"/>
                <a:cs typeface="DM Sans"/>
                <a:sym typeface="DM Sans"/>
              </a:defRPr>
            </a:lvl7pPr>
            <a:lvl8pPr lvl="7" rtl="0">
              <a:spcBef>
                <a:spcPts val="0"/>
              </a:spcBef>
              <a:spcAft>
                <a:spcPts val="0"/>
              </a:spcAft>
              <a:buSzPts val="2400"/>
              <a:buFont typeface="DM Sans"/>
              <a:buNone/>
              <a:defRPr sz="2400">
                <a:latin typeface="DM Sans"/>
                <a:ea typeface="DM Sans"/>
                <a:cs typeface="DM Sans"/>
                <a:sym typeface="DM Sans"/>
              </a:defRPr>
            </a:lvl8pPr>
            <a:lvl9pPr lvl="8" rtl="0">
              <a:spcBef>
                <a:spcPts val="0"/>
              </a:spcBef>
              <a:spcAft>
                <a:spcPts val="0"/>
              </a:spcAft>
              <a:buSzPts val="2400"/>
              <a:buFont typeface="DM Sans"/>
              <a:buNone/>
              <a:defRPr sz="2400">
                <a:latin typeface="DM Sans"/>
                <a:ea typeface="DM Sans"/>
                <a:cs typeface="DM Sans"/>
                <a:sym typeface="DM Sans"/>
              </a:defRPr>
            </a:lvl9pPr>
          </a:lstStyle>
          <a:p/>
        </p:txBody>
      </p:sp>
      <p:sp>
        <p:nvSpPr>
          <p:cNvPr id="56" name="Google Shape;56;p5"/>
          <p:cNvSpPr txBox="1"/>
          <p:nvPr>
            <p:ph idx="2" type="subTitle"/>
          </p:nvPr>
        </p:nvSpPr>
        <p:spPr>
          <a:xfrm>
            <a:off x="4700465" y="8059653"/>
            <a:ext cx="2595900" cy="222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7" name="Google Shape;57;p5"/>
          <p:cNvSpPr txBox="1"/>
          <p:nvPr>
            <p:ph idx="3" type="subTitle"/>
          </p:nvPr>
        </p:nvSpPr>
        <p:spPr>
          <a:xfrm>
            <a:off x="4700551" y="3666858"/>
            <a:ext cx="2595900" cy="85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sp>
        <p:nvSpPr>
          <p:cNvPr id="58" name="Google Shape;58;p5"/>
          <p:cNvSpPr txBox="1"/>
          <p:nvPr>
            <p:ph idx="4" type="subTitle"/>
          </p:nvPr>
        </p:nvSpPr>
        <p:spPr>
          <a:xfrm>
            <a:off x="4700465" y="7214904"/>
            <a:ext cx="2595900" cy="84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grpSp>
        <p:nvGrpSpPr>
          <p:cNvPr id="59" name="Google Shape;59;p5"/>
          <p:cNvGrpSpPr/>
          <p:nvPr/>
        </p:nvGrpSpPr>
        <p:grpSpPr>
          <a:xfrm>
            <a:off x="600456" y="1267004"/>
            <a:ext cx="3674662" cy="3548429"/>
            <a:chOff x="3982947" y="764924"/>
            <a:chExt cx="4402902" cy="1772088"/>
          </a:xfrm>
        </p:grpSpPr>
        <p:sp>
          <p:nvSpPr>
            <p:cNvPr id="60" name="Google Shape;60;p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
        <p:nvSpPr>
          <p:cNvPr id="68" name="Google Shape;68;p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9" name="Google Shape;69;p6"/>
          <p:cNvGrpSpPr/>
          <p:nvPr/>
        </p:nvGrpSpPr>
        <p:grpSpPr>
          <a:xfrm>
            <a:off x="623454" y="927033"/>
            <a:ext cx="3813354" cy="3682399"/>
            <a:chOff x="3982947" y="764924"/>
            <a:chExt cx="4402902" cy="1772088"/>
          </a:xfrm>
        </p:grpSpPr>
        <p:sp>
          <p:nvSpPr>
            <p:cNvPr id="70" name="Google Shape;70;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6"/>
          <p:cNvGrpSpPr/>
          <p:nvPr/>
        </p:nvGrpSpPr>
        <p:grpSpPr>
          <a:xfrm>
            <a:off x="623454" y="927033"/>
            <a:ext cx="3813354" cy="3682399"/>
            <a:chOff x="3982947" y="764924"/>
            <a:chExt cx="4402902" cy="1772088"/>
          </a:xfrm>
        </p:grpSpPr>
        <p:sp>
          <p:nvSpPr>
            <p:cNvPr id="78" name="Google Shape;78;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5" name="Shape 85"/>
        <p:cNvGrpSpPr/>
        <p:nvPr/>
      </p:nvGrpSpPr>
      <p:grpSpPr>
        <a:xfrm>
          <a:off x="0" y="0"/>
          <a:ext cx="0" cy="0"/>
          <a:chOff x="0" y="0"/>
          <a:chExt cx="0" cy="0"/>
        </a:xfrm>
      </p:grpSpPr>
      <p:sp>
        <p:nvSpPr>
          <p:cNvPr id="86" name="Google Shape;86;p7"/>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txBox="1"/>
          <p:nvPr>
            <p:ph type="ctrTitle"/>
          </p:nvPr>
        </p:nvSpPr>
        <p:spPr>
          <a:xfrm>
            <a:off x="4734071" y="1683057"/>
            <a:ext cx="2562300" cy="2699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48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88" name="Google Shape;88;p7"/>
          <p:cNvSpPr txBox="1"/>
          <p:nvPr>
            <p:ph idx="1" type="subTitle"/>
          </p:nvPr>
        </p:nvSpPr>
        <p:spPr>
          <a:xfrm>
            <a:off x="3741472" y="5691077"/>
            <a:ext cx="3555000" cy="3583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400">
                <a:solidFill>
                  <a:srgbClr val="FFFFFF"/>
                </a:solidFill>
              </a:defRPr>
            </a:lvl1pPr>
            <a:lvl2pPr lvl="1" rtl="0" algn="r">
              <a:lnSpc>
                <a:spcPct val="100000"/>
              </a:lnSpc>
              <a:spcBef>
                <a:spcPts val="1600"/>
              </a:spcBef>
              <a:spcAft>
                <a:spcPts val="0"/>
              </a:spcAft>
              <a:buNone/>
              <a:defRPr sz="1400">
                <a:solidFill>
                  <a:srgbClr val="FFFFFF"/>
                </a:solidFill>
              </a:defRPr>
            </a:lvl2pPr>
            <a:lvl3pPr lvl="2" rtl="0" algn="r">
              <a:lnSpc>
                <a:spcPct val="100000"/>
              </a:lnSpc>
              <a:spcBef>
                <a:spcPts val="1600"/>
              </a:spcBef>
              <a:spcAft>
                <a:spcPts val="0"/>
              </a:spcAft>
              <a:buNone/>
              <a:defRPr sz="1400">
                <a:solidFill>
                  <a:srgbClr val="FFFFFF"/>
                </a:solidFill>
              </a:defRPr>
            </a:lvl3pPr>
            <a:lvl4pPr lvl="3" rtl="0" algn="r">
              <a:lnSpc>
                <a:spcPct val="100000"/>
              </a:lnSpc>
              <a:spcBef>
                <a:spcPts val="1600"/>
              </a:spcBef>
              <a:spcAft>
                <a:spcPts val="0"/>
              </a:spcAft>
              <a:buNone/>
              <a:defRPr sz="1400">
                <a:solidFill>
                  <a:srgbClr val="FFFFFF"/>
                </a:solidFill>
              </a:defRPr>
            </a:lvl4pPr>
            <a:lvl5pPr lvl="4" rtl="0" algn="r">
              <a:lnSpc>
                <a:spcPct val="100000"/>
              </a:lnSpc>
              <a:spcBef>
                <a:spcPts val="1600"/>
              </a:spcBef>
              <a:spcAft>
                <a:spcPts val="0"/>
              </a:spcAft>
              <a:buNone/>
              <a:defRPr sz="1400">
                <a:solidFill>
                  <a:srgbClr val="FFFFFF"/>
                </a:solidFill>
              </a:defRPr>
            </a:lvl5pPr>
            <a:lvl6pPr lvl="5" rtl="0" algn="r">
              <a:lnSpc>
                <a:spcPct val="100000"/>
              </a:lnSpc>
              <a:spcBef>
                <a:spcPts val="1600"/>
              </a:spcBef>
              <a:spcAft>
                <a:spcPts val="0"/>
              </a:spcAft>
              <a:buNone/>
              <a:defRPr sz="1400">
                <a:solidFill>
                  <a:srgbClr val="FFFFFF"/>
                </a:solidFill>
              </a:defRPr>
            </a:lvl6pPr>
            <a:lvl7pPr lvl="6" rtl="0" algn="r">
              <a:lnSpc>
                <a:spcPct val="100000"/>
              </a:lnSpc>
              <a:spcBef>
                <a:spcPts val="1600"/>
              </a:spcBef>
              <a:spcAft>
                <a:spcPts val="0"/>
              </a:spcAft>
              <a:buNone/>
              <a:defRPr sz="1400">
                <a:solidFill>
                  <a:srgbClr val="FFFFFF"/>
                </a:solidFill>
              </a:defRPr>
            </a:lvl7pPr>
            <a:lvl8pPr lvl="7" rtl="0" algn="r">
              <a:lnSpc>
                <a:spcPct val="100000"/>
              </a:lnSpc>
              <a:spcBef>
                <a:spcPts val="1600"/>
              </a:spcBef>
              <a:spcAft>
                <a:spcPts val="0"/>
              </a:spcAft>
              <a:buNone/>
              <a:defRPr sz="1400">
                <a:solidFill>
                  <a:srgbClr val="FFFFFF"/>
                </a:solidFill>
              </a:defRPr>
            </a:lvl8pPr>
            <a:lvl9pPr lvl="8" rtl="0" algn="r">
              <a:lnSpc>
                <a:spcPct val="100000"/>
              </a:lnSpc>
              <a:spcBef>
                <a:spcPts val="1600"/>
              </a:spcBef>
              <a:spcAft>
                <a:spcPts val="1600"/>
              </a:spcAft>
              <a:buNone/>
              <a:defRPr sz="1400">
                <a:solidFill>
                  <a:srgbClr val="FFFFFF"/>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9" name="Shape 89"/>
        <p:cNvGrpSpPr/>
        <p:nvPr/>
      </p:nvGrpSpPr>
      <p:grpSpPr>
        <a:xfrm>
          <a:off x="0" y="0"/>
          <a:ext cx="0" cy="0"/>
          <a:chOff x="0" y="0"/>
          <a:chExt cx="0" cy="0"/>
        </a:xfrm>
      </p:grpSpPr>
      <p:grpSp>
        <p:nvGrpSpPr>
          <p:cNvPr id="90" name="Google Shape;90;p8"/>
          <p:cNvGrpSpPr/>
          <p:nvPr/>
        </p:nvGrpSpPr>
        <p:grpSpPr>
          <a:xfrm>
            <a:off x="-16" y="8166"/>
            <a:ext cx="7933910" cy="10679941"/>
            <a:chOff x="-19" y="3930"/>
            <a:chExt cx="9160501" cy="5139529"/>
          </a:xfrm>
        </p:grpSpPr>
        <p:sp>
          <p:nvSpPr>
            <p:cNvPr id="91" name="Google Shape;91;p8"/>
            <p:cNvSpPr/>
            <p:nvPr/>
          </p:nvSpPr>
          <p:spPr>
            <a:xfrm flipH="1" rot="10800000">
              <a:off x="-19" y="3930"/>
              <a:ext cx="9160501" cy="5139529"/>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8"/>
            <p:cNvGrpSpPr/>
            <p:nvPr/>
          </p:nvGrpSpPr>
          <p:grpSpPr>
            <a:xfrm>
              <a:off x="510109" y="3797400"/>
              <a:ext cx="1076888" cy="821950"/>
              <a:chOff x="510100" y="3797400"/>
              <a:chExt cx="734225" cy="821950"/>
            </a:xfrm>
          </p:grpSpPr>
          <p:sp>
            <p:nvSpPr>
              <p:cNvPr id="93" name="Google Shape;93;p8"/>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5" name="Google Shape;95;p8"/>
          <p:cNvSpPr txBox="1"/>
          <p:nvPr>
            <p:ph type="title"/>
          </p:nvPr>
        </p:nvSpPr>
        <p:spPr>
          <a:xfrm>
            <a:off x="1778600" y="2728675"/>
            <a:ext cx="4277700" cy="52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p9"/>
          <p:cNvSpPr txBox="1"/>
          <p:nvPr>
            <p:ph type="title"/>
          </p:nvPr>
        </p:nvSpPr>
        <p:spPr>
          <a:xfrm>
            <a:off x="3188896" y="5344191"/>
            <a:ext cx="4107300" cy="2190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8" name="Google Shape;98;p9"/>
          <p:cNvSpPr txBox="1"/>
          <p:nvPr>
            <p:ph idx="1" type="subTitle"/>
          </p:nvPr>
        </p:nvSpPr>
        <p:spPr>
          <a:xfrm>
            <a:off x="3189078" y="7534238"/>
            <a:ext cx="4107300" cy="1465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9" name="Google Shape;99;p9"/>
          <p:cNvSpPr txBox="1"/>
          <p:nvPr>
            <p:ph hasCustomPrompt="1" idx="2" type="title"/>
          </p:nvPr>
        </p:nvSpPr>
        <p:spPr>
          <a:xfrm>
            <a:off x="1442083" y="1577908"/>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0" name="Shape 100"/>
        <p:cNvGrpSpPr/>
        <p:nvPr/>
      </p:nvGrpSpPr>
      <p:grpSpPr>
        <a:xfrm>
          <a:off x="0" y="0"/>
          <a:ext cx="0" cy="0"/>
          <a:chOff x="0" y="0"/>
          <a:chExt cx="0" cy="0"/>
        </a:xfrm>
      </p:grpSpPr>
      <p:sp>
        <p:nvSpPr>
          <p:cNvPr id="101" name="Google Shape;101;p1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102" name="Google Shape;102;p10"/>
          <p:cNvGrpSpPr/>
          <p:nvPr/>
        </p:nvGrpSpPr>
        <p:grpSpPr>
          <a:xfrm>
            <a:off x="623454" y="927033"/>
            <a:ext cx="3813354" cy="3682399"/>
            <a:chOff x="3982947" y="764924"/>
            <a:chExt cx="4402902" cy="1772088"/>
          </a:xfrm>
        </p:grpSpPr>
        <p:sp>
          <p:nvSpPr>
            <p:cNvPr id="103" name="Google Shape;103;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 name="Google Shape;110;p10"/>
          <p:cNvGrpSpPr/>
          <p:nvPr/>
        </p:nvGrpSpPr>
        <p:grpSpPr>
          <a:xfrm>
            <a:off x="623454" y="927033"/>
            <a:ext cx="3813354" cy="3682399"/>
            <a:chOff x="3982947" y="764924"/>
            <a:chExt cx="4402902" cy="1772088"/>
          </a:xfrm>
        </p:grpSpPr>
        <p:sp>
          <p:nvSpPr>
            <p:cNvPr id="111" name="Google Shape;111;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10"/>
          <p:cNvGrpSpPr/>
          <p:nvPr/>
        </p:nvGrpSpPr>
        <p:grpSpPr>
          <a:xfrm>
            <a:off x="2820077" y="4014148"/>
            <a:ext cx="6620102" cy="6796425"/>
            <a:chOff x="5005549" y="2855375"/>
            <a:chExt cx="5366490" cy="2296943"/>
          </a:xfrm>
        </p:grpSpPr>
        <p:sp>
          <p:nvSpPr>
            <p:cNvPr id="119" name="Google Shape;119;p10"/>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EEE7E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9976" y="924780"/>
            <a:ext cx="7380000" cy="119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C1130"/>
              </a:buClr>
              <a:buSzPts val="2800"/>
              <a:buFont typeface="DM Sans"/>
              <a:buNone/>
              <a:defRPr b="1" sz="2800">
                <a:solidFill>
                  <a:srgbClr val="4C1130"/>
                </a:solidFill>
                <a:latin typeface="DM Sans"/>
                <a:ea typeface="DM Sans"/>
                <a:cs typeface="DM Sans"/>
                <a:sym typeface="DM Sans"/>
              </a:defRPr>
            </a:lvl1pPr>
            <a:lvl2pPr lvl="1" rtl="0">
              <a:spcBef>
                <a:spcPts val="0"/>
              </a:spcBef>
              <a:spcAft>
                <a:spcPts val="0"/>
              </a:spcAft>
              <a:buClr>
                <a:srgbClr val="4C1130"/>
              </a:buClr>
              <a:buSzPts val="2800"/>
              <a:buNone/>
              <a:defRPr b="1" sz="2800">
                <a:solidFill>
                  <a:srgbClr val="4C1130"/>
                </a:solidFill>
              </a:defRPr>
            </a:lvl2pPr>
            <a:lvl3pPr lvl="2" rtl="0">
              <a:spcBef>
                <a:spcPts val="0"/>
              </a:spcBef>
              <a:spcAft>
                <a:spcPts val="0"/>
              </a:spcAft>
              <a:buClr>
                <a:srgbClr val="4C1130"/>
              </a:buClr>
              <a:buSzPts val="2800"/>
              <a:buNone/>
              <a:defRPr b="1" sz="2800">
                <a:solidFill>
                  <a:srgbClr val="4C1130"/>
                </a:solidFill>
              </a:defRPr>
            </a:lvl3pPr>
            <a:lvl4pPr lvl="3" rtl="0">
              <a:spcBef>
                <a:spcPts val="0"/>
              </a:spcBef>
              <a:spcAft>
                <a:spcPts val="0"/>
              </a:spcAft>
              <a:buClr>
                <a:srgbClr val="4C1130"/>
              </a:buClr>
              <a:buSzPts val="2800"/>
              <a:buNone/>
              <a:defRPr b="1" sz="2800">
                <a:solidFill>
                  <a:srgbClr val="4C1130"/>
                </a:solidFill>
              </a:defRPr>
            </a:lvl4pPr>
            <a:lvl5pPr lvl="4" rtl="0">
              <a:spcBef>
                <a:spcPts val="0"/>
              </a:spcBef>
              <a:spcAft>
                <a:spcPts val="0"/>
              </a:spcAft>
              <a:buClr>
                <a:srgbClr val="4C1130"/>
              </a:buClr>
              <a:buSzPts val="2800"/>
              <a:buNone/>
              <a:defRPr b="1" sz="2800">
                <a:solidFill>
                  <a:srgbClr val="4C1130"/>
                </a:solidFill>
              </a:defRPr>
            </a:lvl5pPr>
            <a:lvl6pPr lvl="5" rtl="0">
              <a:spcBef>
                <a:spcPts val="0"/>
              </a:spcBef>
              <a:spcAft>
                <a:spcPts val="0"/>
              </a:spcAft>
              <a:buClr>
                <a:srgbClr val="4C1130"/>
              </a:buClr>
              <a:buSzPts val="2800"/>
              <a:buNone/>
              <a:defRPr b="1" sz="2800">
                <a:solidFill>
                  <a:srgbClr val="4C1130"/>
                </a:solidFill>
              </a:defRPr>
            </a:lvl6pPr>
            <a:lvl7pPr lvl="6" rtl="0">
              <a:spcBef>
                <a:spcPts val="0"/>
              </a:spcBef>
              <a:spcAft>
                <a:spcPts val="0"/>
              </a:spcAft>
              <a:buClr>
                <a:srgbClr val="4C1130"/>
              </a:buClr>
              <a:buSzPts val="2800"/>
              <a:buNone/>
              <a:defRPr b="1" sz="2800">
                <a:solidFill>
                  <a:srgbClr val="4C1130"/>
                </a:solidFill>
              </a:defRPr>
            </a:lvl7pPr>
            <a:lvl8pPr lvl="7" rtl="0">
              <a:spcBef>
                <a:spcPts val="0"/>
              </a:spcBef>
              <a:spcAft>
                <a:spcPts val="0"/>
              </a:spcAft>
              <a:buClr>
                <a:srgbClr val="4C1130"/>
              </a:buClr>
              <a:buSzPts val="2800"/>
              <a:buNone/>
              <a:defRPr b="1" sz="2800">
                <a:solidFill>
                  <a:srgbClr val="4C1130"/>
                </a:solidFill>
              </a:defRPr>
            </a:lvl8pPr>
            <a:lvl9pPr lvl="8" rtl="0">
              <a:spcBef>
                <a:spcPts val="0"/>
              </a:spcBef>
              <a:spcAft>
                <a:spcPts val="0"/>
              </a:spcAft>
              <a:buClr>
                <a:srgbClr val="4C1130"/>
              </a:buClr>
              <a:buSzPts val="2800"/>
              <a:buNone/>
              <a:defRPr b="1" sz="2800">
                <a:solidFill>
                  <a:srgbClr val="4C1130"/>
                </a:solidFill>
              </a:defRPr>
            </a:lvl9pPr>
          </a:lstStyle>
          <a:p/>
        </p:txBody>
      </p:sp>
      <p:sp>
        <p:nvSpPr>
          <p:cNvPr id="7" name="Google Shape;7;p1"/>
          <p:cNvSpPr txBox="1"/>
          <p:nvPr>
            <p:ph idx="1" type="body"/>
          </p:nvPr>
        </p:nvSpPr>
        <p:spPr>
          <a:xfrm>
            <a:off x="269976" y="2394889"/>
            <a:ext cx="7380000" cy="7099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4C1130"/>
              </a:buClr>
              <a:buSzPts val="1800"/>
              <a:buFont typeface="Catamaran Light"/>
              <a:buChar char="●"/>
              <a:defRPr sz="1800">
                <a:solidFill>
                  <a:srgbClr val="4C1130"/>
                </a:solidFill>
                <a:latin typeface="Catamaran Light"/>
                <a:ea typeface="Catamaran Light"/>
                <a:cs typeface="Catamaran Light"/>
                <a:sym typeface="Catamaran Light"/>
              </a:defRPr>
            </a:lvl1pPr>
            <a:lvl2pPr indent="-317500" lvl="1" marL="914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2pPr>
            <a:lvl3pPr indent="-317500" lvl="2" marL="1371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3pPr>
            <a:lvl4pPr indent="-317500" lvl="3" marL="18288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4pPr>
            <a:lvl5pPr indent="-317500" lvl="4" marL="22860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5pPr>
            <a:lvl6pPr indent="-317500" lvl="5" marL="27432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6pPr>
            <a:lvl7pPr indent="-317500" lvl="6" marL="3200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7pPr>
            <a:lvl8pPr indent="-317500" lvl="7" marL="3657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8pPr>
            <a:lvl9pPr indent="-317500" lvl="8" marL="4114800" rtl="0">
              <a:lnSpc>
                <a:spcPct val="115000"/>
              </a:lnSpc>
              <a:spcBef>
                <a:spcPts val="1600"/>
              </a:spcBef>
              <a:spcAft>
                <a:spcPts val="160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xml"/><Relationship Id="rId3" Type="http://schemas.openxmlformats.org/officeDocument/2006/relationships/hyperlink" Target="https://docs.google.com/presentation/d/1k-jIBso6iuOoGqolNPl-WEZD7pjfR1MBXGQLvMuEPC0/edit#slide=id.p" TargetMode="External"/><Relationship Id="rId4" Type="http://schemas.openxmlformats.org/officeDocument/2006/relationships/hyperlink" Target="https://drive.google.com/file/d/1mEgBGz9vZmM8US9FZaA4dvf6G1n8_rEf/view?usp=sharing" TargetMode="External"/><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4.jp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12.png"/><Relationship Id="rId6"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31"/>
          <p:cNvSpPr txBox="1"/>
          <p:nvPr/>
        </p:nvSpPr>
        <p:spPr>
          <a:xfrm>
            <a:off x="0" y="2130538"/>
            <a:ext cx="7920000" cy="1681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4200">
                <a:solidFill>
                  <a:srgbClr val="741B47"/>
                </a:solidFill>
                <a:latin typeface="Lora"/>
                <a:ea typeface="Lora"/>
                <a:cs typeface="Lora"/>
                <a:sym typeface="Lora"/>
              </a:rPr>
              <a:t>Ovarian Cysts and Tumors</a:t>
            </a:r>
            <a:endParaRPr b="1" sz="4200">
              <a:solidFill>
                <a:srgbClr val="741B47"/>
              </a:solidFill>
              <a:latin typeface="Lora"/>
              <a:ea typeface="Lora"/>
              <a:cs typeface="Lora"/>
              <a:sym typeface="Lora"/>
            </a:endParaRPr>
          </a:p>
        </p:txBody>
      </p:sp>
      <p:cxnSp>
        <p:nvCxnSpPr>
          <p:cNvPr id="398" name="Google Shape;398;p31"/>
          <p:cNvCxnSpPr/>
          <p:nvPr/>
        </p:nvCxnSpPr>
        <p:spPr>
          <a:xfrm>
            <a:off x="105125" y="4245625"/>
            <a:ext cx="2015100" cy="17400"/>
          </a:xfrm>
          <a:prstGeom prst="straightConnector1">
            <a:avLst/>
          </a:prstGeom>
          <a:noFill/>
          <a:ln cap="flat" cmpd="sng" w="28575">
            <a:solidFill>
              <a:srgbClr val="741B47"/>
            </a:solidFill>
            <a:prstDash val="solid"/>
            <a:round/>
            <a:headEnd len="med" w="med" type="none"/>
            <a:tailEnd len="med" w="med" type="none"/>
          </a:ln>
        </p:spPr>
      </p:cxnSp>
      <p:sp>
        <p:nvSpPr>
          <p:cNvPr id="399" name="Google Shape;399;p31"/>
          <p:cNvSpPr txBox="1"/>
          <p:nvPr/>
        </p:nvSpPr>
        <p:spPr>
          <a:xfrm>
            <a:off x="52575" y="3812125"/>
            <a:ext cx="26634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tamaran Light"/>
              <a:ea typeface="Catamaran Light"/>
              <a:cs typeface="Catamaran Light"/>
              <a:sym typeface="Catamaran Light"/>
            </a:endParaRPr>
          </a:p>
        </p:txBody>
      </p:sp>
      <p:sp>
        <p:nvSpPr>
          <p:cNvPr id="400" name="Google Shape;400;p31"/>
          <p:cNvSpPr txBox="1"/>
          <p:nvPr/>
        </p:nvSpPr>
        <p:spPr>
          <a:xfrm>
            <a:off x="105125" y="3812125"/>
            <a:ext cx="20151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A64D79"/>
                </a:solidFill>
                <a:latin typeface="Lora"/>
                <a:ea typeface="Lora"/>
                <a:cs typeface="Lora"/>
                <a:sym typeface="Lora"/>
              </a:rPr>
              <a:t>Objectives</a:t>
            </a:r>
            <a:endParaRPr b="1" sz="2400">
              <a:solidFill>
                <a:srgbClr val="A64D79"/>
              </a:solidFill>
              <a:latin typeface="Lora"/>
              <a:ea typeface="Lora"/>
              <a:cs typeface="Lora"/>
              <a:sym typeface="Lora"/>
            </a:endParaRPr>
          </a:p>
        </p:txBody>
      </p:sp>
      <p:sp>
        <p:nvSpPr>
          <p:cNvPr id="401" name="Google Shape;401;p31"/>
          <p:cNvSpPr/>
          <p:nvPr/>
        </p:nvSpPr>
        <p:spPr>
          <a:xfrm rot="10800000">
            <a:off x="6633625" y="1322875"/>
            <a:ext cx="1297500" cy="396300"/>
          </a:xfrm>
          <a:prstGeom prst="homePlate">
            <a:avLst>
              <a:gd fmla="val 50000"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1"/>
          <p:cNvSpPr txBox="1"/>
          <p:nvPr/>
        </p:nvSpPr>
        <p:spPr>
          <a:xfrm>
            <a:off x="6719725" y="1322875"/>
            <a:ext cx="12114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4C1130"/>
                </a:solidFill>
                <a:latin typeface="Lora"/>
                <a:ea typeface="Lora"/>
                <a:cs typeface="Lora"/>
                <a:sym typeface="Lora"/>
                <a:hlinkClick r:id="rId3"/>
              </a:rPr>
              <a:t>Editing file</a:t>
            </a:r>
            <a:endParaRPr b="1">
              <a:solidFill>
                <a:srgbClr val="741B47"/>
              </a:solidFill>
              <a:latin typeface="Lora"/>
              <a:ea typeface="Lora"/>
              <a:cs typeface="Lora"/>
              <a:sym typeface="Lora"/>
            </a:endParaRPr>
          </a:p>
        </p:txBody>
      </p:sp>
      <p:sp>
        <p:nvSpPr>
          <p:cNvPr id="403" name="Google Shape;403;p31"/>
          <p:cNvSpPr txBox="1"/>
          <p:nvPr/>
        </p:nvSpPr>
        <p:spPr>
          <a:xfrm>
            <a:off x="0" y="4362950"/>
            <a:ext cx="7558200" cy="14040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The pathology of the major types of ovarian cysts: follicular and luteal.</a:t>
            </a:r>
            <a:endParaRPr b="1">
              <a:solidFill>
                <a:srgbClr val="741B47"/>
              </a:solidFill>
              <a:latin typeface="Lora"/>
              <a:ea typeface="Lora"/>
              <a:cs typeface="Lora"/>
              <a:sym typeface="Lora"/>
            </a:endParaRPr>
          </a:p>
          <a:p>
            <a:pPr indent="-317500" lvl="0" marL="4572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The classification and pathology of common ovarian tumors including surface epithelial, germ cell, stromal and metastatic neoplasms.</a:t>
            </a:r>
            <a:endParaRPr b="1">
              <a:solidFill>
                <a:srgbClr val="741B47"/>
              </a:solidFill>
              <a:latin typeface="Lora"/>
              <a:ea typeface="Lora"/>
              <a:cs typeface="Lora"/>
              <a:sym typeface="Lora"/>
            </a:endParaRPr>
          </a:p>
        </p:txBody>
      </p:sp>
      <p:sp>
        <p:nvSpPr>
          <p:cNvPr id="404" name="Google Shape;404;p31"/>
          <p:cNvSpPr/>
          <p:nvPr/>
        </p:nvSpPr>
        <p:spPr>
          <a:xfrm rot="10800000">
            <a:off x="6195625" y="1804550"/>
            <a:ext cx="1735500" cy="396300"/>
          </a:xfrm>
          <a:prstGeom prst="homePlate">
            <a:avLst>
              <a:gd fmla="val 50000"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1"/>
          <p:cNvSpPr txBox="1"/>
          <p:nvPr/>
        </p:nvSpPr>
        <p:spPr>
          <a:xfrm>
            <a:off x="6374125" y="1804550"/>
            <a:ext cx="15570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chemeClr val="hlink"/>
                </a:solidFill>
                <a:latin typeface="Lora"/>
                <a:ea typeface="Lora"/>
                <a:cs typeface="Lora"/>
                <a:sym typeface="Lora"/>
                <a:hlinkClick r:id="rId4"/>
              </a:rPr>
              <a:t>Pathoma Video</a:t>
            </a:r>
            <a:endParaRPr b="1" u="sng">
              <a:solidFill>
                <a:srgbClr val="4C1130"/>
              </a:solidFill>
              <a:latin typeface="Lora"/>
              <a:ea typeface="Lora"/>
              <a:cs typeface="Lora"/>
              <a:sym typeface="Lora"/>
            </a:endParaRPr>
          </a:p>
        </p:txBody>
      </p:sp>
      <p:pic>
        <p:nvPicPr>
          <p:cNvPr id="406" name="Google Shape;406;p31"/>
          <p:cNvPicPr preferRelativeResize="0"/>
          <p:nvPr/>
        </p:nvPicPr>
        <p:blipFill>
          <a:blip r:embed="rId5">
            <a:alphaModFix/>
          </a:blip>
          <a:stretch>
            <a:fillRect/>
          </a:stretch>
        </p:blipFill>
        <p:spPr>
          <a:xfrm>
            <a:off x="6898362" y="9647625"/>
            <a:ext cx="854125" cy="854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p40"/>
          <p:cNvSpPr txBox="1"/>
          <p:nvPr/>
        </p:nvSpPr>
        <p:spPr>
          <a:xfrm>
            <a:off x="570300" y="76200"/>
            <a:ext cx="67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800">
                <a:solidFill>
                  <a:srgbClr val="741B47"/>
                </a:solidFill>
                <a:latin typeface="Lora"/>
                <a:ea typeface="Lora"/>
                <a:cs typeface="Lora"/>
                <a:sym typeface="Lora"/>
              </a:rPr>
              <a:t>Germ Cell Tumors</a:t>
            </a:r>
            <a:endParaRPr b="1" sz="2800">
              <a:solidFill>
                <a:srgbClr val="741B47"/>
              </a:solidFill>
              <a:latin typeface="Lora"/>
              <a:ea typeface="Lora"/>
              <a:cs typeface="Lora"/>
              <a:sym typeface="Lora"/>
            </a:endParaRPr>
          </a:p>
        </p:txBody>
      </p:sp>
      <p:sp>
        <p:nvSpPr>
          <p:cNvPr id="531" name="Google Shape;531;p40"/>
          <p:cNvSpPr txBox="1"/>
          <p:nvPr/>
        </p:nvSpPr>
        <p:spPr>
          <a:xfrm>
            <a:off x="20625" y="780850"/>
            <a:ext cx="6949200" cy="497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Immature malignant teratoma </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F</a:t>
            </a:r>
            <a:r>
              <a:rPr lang="en-GB">
                <a:latin typeface="Lora"/>
                <a:ea typeface="Lora"/>
                <a:cs typeface="Lora"/>
                <a:sym typeface="Lora"/>
              </a:rPr>
              <a:t>ound early in life, clinical detection at 18 years.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a:t>
            </a:r>
            <a:r>
              <a:rPr lang="en-GB">
                <a:latin typeface="Lora"/>
                <a:ea typeface="Lora"/>
                <a:cs typeface="Lora"/>
                <a:sym typeface="Lora"/>
              </a:rPr>
              <a:t>he prognosis depends on grade and stage.</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Morphology</a:t>
            </a:r>
            <a:endParaRPr b="1"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Unilateral, b</a:t>
            </a:r>
            <a:r>
              <a:rPr lang="en-GB">
                <a:latin typeface="Lora"/>
                <a:ea typeface="Lora"/>
                <a:cs typeface="Lora"/>
                <a:sym typeface="Lora"/>
              </a:rPr>
              <a:t>ulky and appear </a:t>
            </a:r>
            <a:r>
              <a:rPr b="1" lang="en-GB">
                <a:latin typeface="Lora"/>
                <a:ea typeface="Lora"/>
                <a:cs typeface="Lora"/>
                <a:sym typeface="Lora"/>
              </a:rPr>
              <a:t>solid</a:t>
            </a:r>
            <a:r>
              <a:rPr lang="en-GB">
                <a:latin typeface="Lora"/>
                <a:ea typeface="Lora"/>
                <a:cs typeface="Lora"/>
                <a:sym typeface="Lora"/>
              </a:rPr>
              <a:t> and necrotic on cut section.</a:t>
            </a:r>
            <a:endParaRPr>
              <a:latin typeface="Lora"/>
              <a:ea typeface="Lora"/>
              <a:cs typeface="Lora"/>
              <a:sym typeface="Lora"/>
            </a:endParaRPr>
          </a:p>
          <a:p>
            <a:pPr indent="0" lvl="0" marL="0" rtl="0" algn="l">
              <a:lnSpc>
                <a:spcPct val="115000"/>
              </a:lnSpc>
              <a:spcBef>
                <a:spcPts val="0"/>
              </a:spcBef>
              <a:spcAft>
                <a:spcPts val="0"/>
              </a:spcAft>
              <a:buNone/>
            </a:pPr>
            <a:r>
              <a:rPr b="1" lang="en-GB">
                <a:latin typeface="Lora"/>
                <a:ea typeface="Lora"/>
                <a:cs typeface="Lora"/>
                <a:sym typeface="Lora"/>
              </a:rPr>
              <a:t>M</a:t>
            </a:r>
            <a:r>
              <a:rPr b="1" lang="en-GB">
                <a:latin typeface="Lora"/>
                <a:ea typeface="Lora"/>
                <a:cs typeface="Lora"/>
                <a:sym typeface="Lora"/>
              </a:rPr>
              <a:t>icroscopic</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Similar to mature teratoma but in addition they contain</a:t>
            </a:r>
            <a:endParaRPr>
              <a:latin typeface="Lora"/>
              <a:ea typeface="Lora"/>
              <a:cs typeface="Lora"/>
              <a:sym typeface="Lora"/>
            </a:endParaRPr>
          </a:p>
          <a:p>
            <a:pPr indent="0" lvl="0" marL="378000" rtl="0" algn="l">
              <a:lnSpc>
                <a:spcPct val="115000"/>
              </a:lnSpc>
              <a:spcBef>
                <a:spcPts val="0"/>
              </a:spcBef>
              <a:spcAft>
                <a:spcPts val="0"/>
              </a:spcAft>
              <a:buNone/>
            </a:pPr>
            <a:r>
              <a:rPr lang="en-GB">
                <a:latin typeface="Lora"/>
                <a:ea typeface="Lora"/>
                <a:cs typeface="Lora"/>
                <a:sym typeface="Lora"/>
              </a:rPr>
              <a:t>immature or embryonic tissues especially </a:t>
            </a:r>
            <a:r>
              <a:rPr b="1" lang="en-GB">
                <a:solidFill>
                  <a:srgbClr val="FF0000"/>
                </a:solidFill>
                <a:latin typeface="Lora"/>
                <a:ea typeface="Lora"/>
                <a:cs typeface="Lora"/>
                <a:sym typeface="Lora"/>
              </a:rPr>
              <a:t>immature neuroepithelial cells</a:t>
            </a:r>
            <a:r>
              <a:rPr lang="en-GB">
                <a:latin typeface="Lora"/>
                <a:ea typeface="Lora"/>
                <a:cs typeface="Lora"/>
                <a:sym typeface="Lora"/>
              </a:rPr>
              <a:t>. </a:t>
            </a:r>
            <a:endParaRPr>
              <a:latin typeface="Lora"/>
              <a:ea typeface="Lora"/>
              <a:cs typeface="Lora"/>
              <a:sym typeface="Lora"/>
            </a:endParaRPr>
          </a:p>
          <a:p>
            <a:pPr indent="0" lvl="0" marL="0" rtl="0" algn="l">
              <a:lnSpc>
                <a:spcPct val="115000"/>
              </a:lnSpc>
              <a:spcBef>
                <a:spcPts val="1000"/>
              </a:spcBef>
              <a:spcAft>
                <a:spcPts val="0"/>
              </a:spcAft>
              <a:buNone/>
            </a:pPr>
            <a:r>
              <a:rPr b="1" lang="en-GB" sz="1800">
                <a:solidFill>
                  <a:srgbClr val="A64D79"/>
                </a:solidFill>
                <a:latin typeface="Lora"/>
                <a:ea typeface="Lora"/>
                <a:cs typeface="Lora"/>
                <a:sym typeface="Lora"/>
              </a:rPr>
              <a:t>Specialized monodermal teratoma </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 </a:t>
            </a:r>
            <a:r>
              <a:rPr b="1" lang="en-GB">
                <a:latin typeface="Lora"/>
                <a:ea typeface="Lora"/>
                <a:cs typeface="Lora"/>
                <a:sym typeface="Lora"/>
              </a:rPr>
              <a:t>rare</a:t>
            </a:r>
            <a:r>
              <a:rPr lang="en-GB">
                <a:latin typeface="Lora"/>
                <a:ea typeface="Lora"/>
                <a:cs typeface="Lora"/>
                <a:sym typeface="Lora"/>
              </a:rPr>
              <a:t> teratoma composed of </a:t>
            </a:r>
            <a:r>
              <a:rPr b="1" lang="en-GB">
                <a:latin typeface="Lora"/>
                <a:ea typeface="Lora"/>
                <a:cs typeface="Lora"/>
                <a:sym typeface="Lora"/>
              </a:rPr>
              <a:t>one tissue element</a:t>
            </a:r>
            <a:r>
              <a:rPr lang="en-GB">
                <a:latin typeface="Lora"/>
                <a:ea typeface="Lora"/>
                <a:cs typeface="Lora"/>
                <a:sym typeface="Lora"/>
              </a:rPr>
              <a: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most common example is </a:t>
            </a:r>
            <a:r>
              <a:rPr b="1" lang="en-GB">
                <a:solidFill>
                  <a:srgbClr val="FF0000"/>
                </a:solidFill>
                <a:latin typeface="Lora"/>
                <a:ea typeface="Lora"/>
                <a:cs typeface="Lora"/>
                <a:sym typeface="Lora"/>
              </a:rPr>
              <a:t>struma ovarii</a:t>
            </a:r>
            <a:r>
              <a:rPr lang="en-GB">
                <a:latin typeface="Lora"/>
                <a:ea typeface="Lora"/>
                <a:cs typeface="Lora"/>
                <a:sym typeface="Lora"/>
              </a:rPr>
              <a:t>. which is composed entirely of mature </a:t>
            </a:r>
            <a:r>
              <a:rPr b="1" lang="en-GB">
                <a:solidFill>
                  <a:srgbClr val="FF0000"/>
                </a:solidFill>
                <a:latin typeface="Lora"/>
                <a:ea typeface="Lora"/>
                <a:cs typeface="Lora"/>
                <a:sym typeface="Lora"/>
              </a:rPr>
              <a:t>thyroid tissue</a:t>
            </a:r>
            <a:r>
              <a:rPr lang="en-GB">
                <a:latin typeface="Lora"/>
                <a:ea typeface="Lora"/>
                <a:cs typeface="Lora"/>
                <a:sym typeface="Lora"/>
              </a:rPr>
              <a:t> that may produce hyperthyroidism.</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thyroid tissue can sometimes become malignant.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Other specialized teratomas include ovarian carcinoid, can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produces carcinoid syndrome.</a:t>
            </a:r>
            <a:endParaRPr>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Gross: </a:t>
            </a:r>
            <a:r>
              <a:rPr lang="en-GB">
                <a:latin typeface="Lora"/>
                <a:ea typeface="Lora"/>
                <a:cs typeface="Lora"/>
                <a:sym typeface="Lora"/>
              </a:rPr>
              <a:t>Small, solid, unilateral brown ovarian masses.</a:t>
            </a:r>
            <a:endParaRPr>
              <a:latin typeface="Lora"/>
              <a:ea typeface="Lora"/>
              <a:cs typeface="Lora"/>
              <a:sym typeface="Lora"/>
            </a:endParaRPr>
          </a:p>
          <a:p>
            <a:pPr indent="0" lvl="0" marL="0" rtl="0" algn="l">
              <a:lnSpc>
                <a:spcPct val="115000"/>
              </a:lnSpc>
              <a:spcBef>
                <a:spcPts val="1000"/>
              </a:spcBef>
              <a:spcAft>
                <a:spcPts val="0"/>
              </a:spcAft>
              <a:buNone/>
            </a:pPr>
            <a:r>
              <a:rPr b="1" lang="en-GB" sz="1800">
                <a:solidFill>
                  <a:srgbClr val="4A86E8"/>
                </a:solidFill>
                <a:latin typeface="Lora"/>
                <a:ea typeface="Lora"/>
                <a:cs typeface="Lora"/>
                <a:sym typeface="Lora"/>
              </a:rPr>
              <a:t>Other germ cell tumors (GST)</a:t>
            </a:r>
            <a:endParaRPr sz="1800">
              <a:solidFill>
                <a:srgbClr val="4A86E8"/>
              </a:solidFill>
              <a:latin typeface="Lora"/>
              <a:ea typeface="Lora"/>
              <a:cs typeface="Lora"/>
              <a:sym typeface="Lora"/>
            </a:endParaRPr>
          </a:p>
        </p:txBody>
      </p:sp>
      <p:pic>
        <p:nvPicPr>
          <p:cNvPr id="532" name="Google Shape;532;p40"/>
          <p:cNvPicPr preferRelativeResize="0"/>
          <p:nvPr/>
        </p:nvPicPr>
        <p:blipFill>
          <a:blip r:embed="rId3">
            <a:alphaModFix/>
          </a:blip>
          <a:stretch>
            <a:fillRect/>
          </a:stretch>
        </p:blipFill>
        <p:spPr>
          <a:xfrm>
            <a:off x="5907902" y="1348250"/>
            <a:ext cx="1784723" cy="1187888"/>
          </a:xfrm>
          <a:prstGeom prst="rect">
            <a:avLst/>
          </a:prstGeom>
          <a:noFill/>
          <a:ln>
            <a:noFill/>
          </a:ln>
        </p:spPr>
      </p:pic>
      <p:pic>
        <p:nvPicPr>
          <p:cNvPr id="533" name="Google Shape;533;p40"/>
          <p:cNvPicPr preferRelativeResize="0"/>
          <p:nvPr/>
        </p:nvPicPr>
        <p:blipFill>
          <a:blip r:embed="rId4">
            <a:alphaModFix/>
          </a:blip>
          <a:stretch>
            <a:fillRect/>
          </a:stretch>
        </p:blipFill>
        <p:spPr>
          <a:xfrm>
            <a:off x="6351325" y="4585150"/>
            <a:ext cx="1341300" cy="1046781"/>
          </a:xfrm>
          <a:prstGeom prst="rect">
            <a:avLst/>
          </a:prstGeom>
          <a:noFill/>
          <a:ln>
            <a:noFill/>
          </a:ln>
        </p:spPr>
      </p:pic>
      <p:sp>
        <p:nvSpPr>
          <p:cNvPr id="534" name="Google Shape;534;p40"/>
          <p:cNvSpPr txBox="1"/>
          <p:nvPr/>
        </p:nvSpPr>
        <p:spPr>
          <a:xfrm>
            <a:off x="227075" y="9569275"/>
            <a:ext cx="519000" cy="6000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tamaran Light"/>
              <a:ea typeface="Catamaran Light"/>
              <a:cs typeface="Catamaran Light"/>
              <a:sym typeface="Catamaran Light"/>
            </a:endParaRPr>
          </a:p>
        </p:txBody>
      </p:sp>
      <p:graphicFrame>
        <p:nvGraphicFramePr>
          <p:cNvPr id="535" name="Google Shape;535;p40"/>
          <p:cNvGraphicFramePr/>
          <p:nvPr/>
        </p:nvGraphicFramePr>
        <p:xfrm>
          <a:off x="227375" y="5753950"/>
          <a:ext cx="3000000" cy="3000000"/>
        </p:xfrm>
        <a:graphic>
          <a:graphicData uri="http://schemas.openxmlformats.org/drawingml/2006/table">
            <a:tbl>
              <a:tblPr>
                <a:noFill/>
                <a:tableStyleId>{FF98398E-2F48-4A5E-AFF6-13681218C39D}</a:tableStyleId>
              </a:tblPr>
              <a:tblGrid>
                <a:gridCol w="3732625"/>
                <a:gridCol w="3732625"/>
              </a:tblGrid>
              <a:tr h="308475">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Dysgerminoma</a:t>
                      </a:r>
                      <a:endParaRPr b="1" sz="1200">
                        <a:solidFill>
                          <a:srgbClr val="FFFFFF"/>
                        </a:solidFill>
                        <a:latin typeface="Lora"/>
                        <a:ea typeface="Lora"/>
                        <a:cs typeface="Lora"/>
                        <a:sym typeface="Lora"/>
                      </a:endParaRPr>
                    </a:p>
                  </a:txBody>
                  <a:tcPr marT="91425" marB="91425" marR="91425" marL="91425" anchor="ctr">
                    <a:solidFill>
                      <a:srgbClr val="741B47"/>
                    </a:solidFill>
                  </a:tcPr>
                </a:tc>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E</a:t>
                      </a:r>
                      <a:r>
                        <a:rPr b="1" lang="en-GB" sz="1200">
                          <a:solidFill>
                            <a:srgbClr val="FFFFFF"/>
                          </a:solidFill>
                          <a:latin typeface="Lora"/>
                          <a:ea typeface="Lora"/>
                          <a:cs typeface="Lora"/>
                          <a:sym typeface="Lora"/>
                        </a:rPr>
                        <a:t>ndodermal sinus tumor </a:t>
                      </a:r>
                      <a:endParaRPr b="1" sz="1200">
                        <a:solidFill>
                          <a:srgbClr val="FFFFFF"/>
                        </a:solidFill>
                        <a:latin typeface="Lora"/>
                        <a:ea typeface="Lora"/>
                        <a:cs typeface="Lora"/>
                        <a:sym typeface="Lora"/>
                      </a:endParaRPr>
                    </a:p>
                  </a:txBody>
                  <a:tcPr marT="91425" marB="91425" marR="91425" marL="91425" anchor="ctr">
                    <a:solidFill>
                      <a:srgbClr val="741B47"/>
                    </a:solidFill>
                  </a:tcPr>
                </a:tc>
              </a:tr>
              <a:tr h="1396125">
                <a:tc>
                  <a:txBody>
                    <a:bodyPr/>
                    <a:lstStyle/>
                    <a:p>
                      <a:pPr indent="0" lvl="0" marL="0" rtl="0" algn="l">
                        <a:lnSpc>
                          <a:spcPct val="115000"/>
                        </a:lnSpc>
                        <a:spcBef>
                          <a:spcPts val="0"/>
                        </a:spcBef>
                        <a:spcAft>
                          <a:spcPts val="0"/>
                        </a:spcAft>
                        <a:buNone/>
                      </a:pPr>
                      <a:r>
                        <a:rPr lang="en-GB" sz="1100">
                          <a:latin typeface="Lora"/>
                          <a:ea typeface="Lora"/>
                          <a:cs typeface="Lora"/>
                          <a:sym typeface="Lora"/>
                        </a:rPr>
                        <a:t>- </a:t>
                      </a:r>
                      <a:r>
                        <a:rPr lang="en-GB" sz="1100">
                          <a:latin typeface="Lora"/>
                          <a:ea typeface="Lora"/>
                          <a:cs typeface="Lora"/>
                          <a:sym typeface="Lora"/>
                        </a:rPr>
                        <a:t>Uncommon &amp; malignant.</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Occur between 10 to 30 years of age.</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Placental-like alkaline phosphatase (</a:t>
                      </a:r>
                      <a:r>
                        <a:rPr b="1" lang="en-GB" sz="1100">
                          <a:latin typeface="Lora"/>
                          <a:ea typeface="Lora"/>
                          <a:cs typeface="Lora"/>
                          <a:sym typeface="Lora"/>
                        </a:rPr>
                        <a:t>PLAP</a:t>
                      </a:r>
                      <a:r>
                        <a:rPr lang="en-GB" sz="1100">
                          <a:latin typeface="Lora"/>
                          <a:ea typeface="Lora"/>
                          <a:cs typeface="Lora"/>
                          <a:sym typeface="Lora"/>
                        </a:rPr>
                        <a:t>) positive.</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highlight>
                            <a:srgbClr val="EAD1DC"/>
                          </a:highlight>
                          <a:latin typeface="Lora"/>
                          <a:ea typeface="Lora"/>
                          <a:cs typeface="Lora"/>
                          <a:sym typeface="Lora"/>
                        </a:rPr>
                        <a:t>Morphology:</a:t>
                      </a:r>
                      <a:r>
                        <a:rPr lang="en-GB" sz="1100">
                          <a:latin typeface="Lora"/>
                          <a:ea typeface="Lora"/>
                          <a:cs typeface="Lora"/>
                          <a:sym typeface="Lora"/>
                        </a:rPr>
                        <a:t> </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a:t>
                      </a:r>
                      <a:r>
                        <a:rPr b="1" lang="en-GB" sz="1100">
                          <a:latin typeface="Lora"/>
                          <a:ea typeface="Lora"/>
                          <a:cs typeface="Lora"/>
                          <a:sym typeface="Lora"/>
                        </a:rPr>
                        <a:t>Gross: </a:t>
                      </a:r>
                      <a:r>
                        <a:rPr lang="en-GB" sz="1100">
                          <a:latin typeface="Lora"/>
                          <a:ea typeface="Lora"/>
                          <a:cs typeface="Lora"/>
                          <a:sym typeface="Lora"/>
                        </a:rPr>
                        <a:t>u</a:t>
                      </a:r>
                      <a:r>
                        <a:rPr lang="en-GB" sz="1100">
                          <a:latin typeface="Lora"/>
                          <a:ea typeface="Lora"/>
                          <a:cs typeface="Lora"/>
                          <a:sym typeface="Lora"/>
                        </a:rPr>
                        <a:t>nilateral and solid mass.</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a:t>
                      </a:r>
                      <a:r>
                        <a:rPr b="1" lang="en-GB" sz="1100">
                          <a:latin typeface="Lora"/>
                          <a:ea typeface="Lora"/>
                          <a:cs typeface="Lora"/>
                          <a:sym typeface="Lora"/>
                        </a:rPr>
                        <a:t>Microscopically:</a:t>
                      </a:r>
                      <a:r>
                        <a:rPr lang="en-GB" sz="1100">
                          <a:latin typeface="Lora"/>
                          <a:ea typeface="Lora"/>
                          <a:cs typeface="Lora"/>
                          <a:sym typeface="Lora"/>
                        </a:rPr>
                        <a:t> look like its counterpart in testis (Seminoma) and brain (germinoma).</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Highly sensitive to radiation therapy.</a:t>
                      </a:r>
                      <a:endParaRPr sz="1100">
                        <a:latin typeface="Lora"/>
                        <a:ea typeface="Lora"/>
                        <a:cs typeface="Lora"/>
                        <a:sym typeface="Lora"/>
                      </a:endParaRPr>
                    </a:p>
                  </a:txBody>
                  <a:tcPr marT="91425" marB="91425" marR="91425" marL="91425"/>
                </a:tc>
                <a:tc>
                  <a:txBody>
                    <a:bodyPr/>
                    <a:lstStyle/>
                    <a:p>
                      <a:pPr indent="0" lvl="0" marL="0" rtl="0" algn="l">
                        <a:lnSpc>
                          <a:spcPct val="115000"/>
                        </a:lnSpc>
                        <a:spcBef>
                          <a:spcPts val="0"/>
                        </a:spcBef>
                        <a:spcAft>
                          <a:spcPts val="0"/>
                        </a:spcAft>
                        <a:buNone/>
                      </a:pPr>
                      <a:r>
                        <a:rPr lang="en-GB" sz="1100">
                          <a:latin typeface="Lora"/>
                          <a:ea typeface="Lora"/>
                          <a:cs typeface="Lora"/>
                          <a:sym typeface="Lora"/>
                        </a:rPr>
                        <a:t>- </a:t>
                      </a:r>
                      <a:r>
                        <a:rPr lang="en-GB" sz="1100">
                          <a:latin typeface="Lora"/>
                          <a:ea typeface="Lora"/>
                          <a:cs typeface="Lora"/>
                          <a:sym typeface="Lora"/>
                        </a:rPr>
                        <a:t>known as </a:t>
                      </a:r>
                      <a:r>
                        <a:rPr b="1" lang="en-GB" sz="1100">
                          <a:latin typeface="Lora"/>
                          <a:ea typeface="Lora"/>
                          <a:cs typeface="Lora"/>
                          <a:sym typeface="Lora"/>
                        </a:rPr>
                        <a:t>yolk sac tumor</a:t>
                      </a:r>
                      <a:r>
                        <a:rPr lang="en-GB" sz="1100">
                          <a:latin typeface="Lora"/>
                          <a:ea typeface="Lora"/>
                          <a:cs typeface="Lora"/>
                          <a:sym typeface="Lora"/>
                        </a:rPr>
                        <a:t>.</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Under 30 years of age. </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Can be pure or a component of a mixed germ cell tumor.</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Associated with elevated serum </a:t>
                      </a:r>
                      <a:r>
                        <a:rPr b="1" lang="en-GB" sz="1100">
                          <a:latin typeface="Lora"/>
                          <a:ea typeface="Lora"/>
                          <a:cs typeface="Lora"/>
                          <a:sym typeface="Lora"/>
                        </a:rPr>
                        <a:t>αlpha-fetoprotein</a:t>
                      </a:r>
                      <a:r>
                        <a:rPr lang="en-GB" sz="1100">
                          <a:latin typeface="Lora"/>
                          <a:ea typeface="Lora"/>
                          <a:cs typeface="Lora"/>
                          <a:sym typeface="Lora"/>
                        </a:rPr>
                        <a:t> and </a:t>
                      </a:r>
                      <a:r>
                        <a:rPr b="1" lang="en-GB" sz="1100">
                          <a:latin typeface="Lora"/>
                          <a:ea typeface="Lora"/>
                          <a:cs typeface="Lora"/>
                          <a:sym typeface="Lora"/>
                        </a:rPr>
                        <a:t>αlpha-1-antitrypsin. </a:t>
                      </a:r>
                      <a:endParaRPr b="1"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+ve </a:t>
                      </a:r>
                      <a:r>
                        <a:rPr lang="en-GB" sz="1100">
                          <a:latin typeface="Lora"/>
                          <a:ea typeface="Lora"/>
                          <a:cs typeface="Lora"/>
                          <a:sym typeface="Lora"/>
                        </a:rPr>
                        <a:t>αlpha-fetoprotein </a:t>
                      </a:r>
                      <a:r>
                        <a:rPr lang="en-GB" sz="1100">
                          <a:latin typeface="Lora"/>
                          <a:ea typeface="Lora"/>
                          <a:cs typeface="Lora"/>
                          <a:sym typeface="Lora"/>
                        </a:rPr>
                        <a:t>immunostain.</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a:t>
                      </a:r>
                      <a:r>
                        <a:rPr b="1" lang="en-GB" sz="1100">
                          <a:highlight>
                            <a:srgbClr val="EAD1DC"/>
                          </a:highlight>
                          <a:latin typeface="Lora"/>
                          <a:ea typeface="Lora"/>
                          <a:cs typeface="Lora"/>
                          <a:sym typeface="Lora"/>
                        </a:rPr>
                        <a:t>Histopathology: </a:t>
                      </a:r>
                      <a:r>
                        <a:rPr lang="en-GB" sz="1100">
                          <a:latin typeface="Lora"/>
                          <a:ea typeface="Lora"/>
                          <a:cs typeface="Lora"/>
                          <a:sym typeface="Lora"/>
                        </a:rPr>
                        <a:t>Schiller-Duval bodies. </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Radioresistant but responds well to chemotherapy.</a:t>
                      </a:r>
                      <a:endParaRPr sz="1100">
                        <a:latin typeface="Lora"/>
                        <a:ea typeface="Lora"/>
                        <a:cs typeface="Lora"/>
                        <a:sym typeface="Lora"/>
                      </a:endParaRPr>
                    </a:p>
                  </a:txBody>
                  <a:tcPr marT="91425" marB="91425" marR="91425" marL="91425"/>
                </a:tc>
              </a:tr>
              <a:tr h="100000">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E</a:t>
                      </a:r>
                      <a:r>
                        <a:rPr b="1" lang="en-GB" sz="1200">
                          <a:solidFill>
                            <a:srgbClr val="FFFFFF"/>
                          </a:solidFill>
                          <a:latin typeface="Lora"/>
                          <a:ea typeface="Lora"/>
                          <a:cs typeface="Lora"/>
                          <a:sym typeface="Lora"/>
                        </a:rPr>
                        <a:t>mbryonal carcinoma</a:t>
                      </a:r>
                      <a:endParaRPr b="1" sz="1200">
                        <a:solidFill>
                          <a:srgbClr val="FFFFFF"/>
                        </a:solidFill>
                        <a:latin typeface="Lora"/>
                        <a:ea typeface="Lora"/>
                        <a:cs typeface="Lora"/>
                        <a:sym typeface="Lora"/>
                      </a:endParaRPr>
                    </a:p>
                  </a:txBody>
                  <a:tcPr marT="91425" marB="91425" marR="91425" marL="91425">
                    <a:solidFill>
                      <a:srgbClr val="741B47"/>
                    </a:solidFill>
                  </a:tcPr>
                </a:tc>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C</a:t>
                      </a:r>
                      <a:r>
                        <a:rPr b="1" lang="en-GB" sz="1200">
                          <a:solidFill>
                            <a:srgbClr val="FFFFFF"/>
                          </a:solidFill>
                          <a:latin typeface="Lora"/>
                          <a:ea typeface="Lora"/>
                          <a:cs typeface="Lora"/>
                          <a:sym typeface="Lora"/>
                        </a:rPr>
                        <a:t>horiocarcinoma</a:t>
                      </a:r>
                      <a:endParaRPr b="1" sz="1200">
                        <a:solidFill>
                          <a:srgbClr val="FFFFFF"/>
                        </a:solidFill>
                        <a:latin typeface="Lora"/>
                        <a:ea typeface="Lora"/>
                        <a:cs typeface="Lora"/>
                        <a:sym typeface="Lora"/>
                      </a:endParaRPr>
                    </a:p>
                  </a:txBody>
                  <a:tcPr marT="91425" marB="91425" marR="91425" marL="91425">
                    <a:solidFill>
                      <a:srgbClr val="741B47"/>
                    </a:solidFill>
                  </a:tcPr>
                </a:tc>
              </a:tr>
              <a:tr h="1396125">
                <a:tc>
                  <a:txBody>
                    <a:bodyPr/>
                    <a:lstStyle/>
                    <a:p>
                      <a:pPr indent="0" lvl="0" marL="0" rtl="0" algn="l">
                        <a:lnSpc>
                          <a:spcPct val="115000"/>
                        </a:lnSpc>
                        <a:spcBef>
                          <a:spcPts val="0"/>
                        </a:spcBef>
                        <a:spcAft>
                          <a:spcPts val="0"/>
                        </a:spcAft>
                        <a:buNone/>
                      </a:pPr>
                      <a:r>
                        <a:rPr lang="en-GB" sz="1100">
                          <a:latin typeface="Lora"/>
                          <a:ea typeface="Lora"/>
                          <a:cs typeface="Lora"/>
                          <a:sym typeface="Lora"/>
                        </a:rPr>
                        <a:t>- </a:t>
                      </a:r>
                      <a:r>
                        <a:rPr lang="en-GB" sz="1100">
                          <a:latin typeface="Lora"/>
                          <a:ea typeface="Lora"/>
                          <a:cs typeface="Lora"/>
                          <a:sym typeface="Lora"/>
                        </a:rPr>
                        <a:t>Rare, aggressive, highly malignant.</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a:t>
                      </a:r>
                      <a:r>
                        <a:rPr lang="en-GB" sz="1100">
                          <a:latin typeface="Lora"/>
                          <a:ea typeface="Lora"/>
                          <a:cs typeface="Lora"/>
                          <a:sym typeface="Lora"/>
                        </a:rPr>
                        <a:t>2nd and 3rd decade (children and young adults).</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Similar to that seen in testis,</a:t>
                      </a:r>
                      <a:r>
                        <a:rPr lang="en-GB" sz="1100">
                          <a:latin typeface="Lora"/>
                          <a:ea typeface="Lora"/>
                          <a:cs typeface="Lora"/>
                          <a:sym typeface="Lora"/>
                        </a:rPr>
                        <a:t> usually a component of a </a:t>
                      </a:r>
                      <a:r>
                        <a:rPr lang="en-GB" sz="1100">
                          <a:latin typeface="Lora"/>
                          <a:ea typeface="Lora"/>
                          <a:cs typeface="Lora"/>
                          <a:sym typeface="Lora"/>
                        </a:rPr>
                        <a:t>mixed germ cell tumor (GCT).</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a:t>
                      </a:r>
                      <a:r>
                        <a:rPr b="1" lang="en-GB" sz="1100">
                          <a:latin typeface="Lora"/>
                          <a:ea typeface="Lora"/>
                          <a:cs typeface="Lora"/>
                          <a:sym typeface="Lora"/>
                        </a:rPr>
                        <a:t> CD30</a:t>
                      </a:r>
                      <a:r>
                        <a:rPr lang="en-GB" sz="1100">
                          <a:latin typeface="Lora"/>
                          <a:ea typeface="Lora"/>
                          <a:cs typeface="Lora"/>
                          <a:sym typeface="Lora"/>
                        </a:rPr>
                        <a:t> immunostain positive. </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a:t>
                      </a:r>
                      <a:r>
                        <a:rPr b="1" lang="en-GB" sz="1100">
                          <a:highlight>
                            <a:srgbClr val="EAD1DC"/>
                          </a:highlight>
                          <a:latin typeface="Lora"/>
                          <a:ea typeface="Lora"/>
                          <a:cs typeface="Lora"/>
                          <a:sym typeface="Lora"/>
                        </a:rPr>
                        <a:t>Morphology:</a:t>
                      </a:r>
                      <a:r>
                        <a:rPr b="1" lang="en-GB" sz="1100">
                          <a:latin typeface="Lora"/>
                          <a:ea typeface="Lora"/>
                          <a:cs typeface="Lora"/>
                          <a:sym typeface="Lora"/>
                        </a:rPr>
                        <a:t> </a:t>
                      </a:r>
                      <a:r>
                        <a:rPr lang="en-GB" sz="1100">
                          <a:latin typeface="Lora"/>
                          <a:ea typeface="Lora"/>
                          <a:cs typeface="Lora"/>
                          <a:sym typeface="Lora"/>
                        </a:rPr>
                        <a:t>Unilateral, solid, hemorrhagic and necrotic.</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Radioresistant but responds to chemotherapy.</a:t>
                      </a:r>
                      <a:endParaRPr sz="1100">
                        <a:latin typeface="Lora"/>
                        <a:ea typeface="Lora"/>
                        <a:cs typeface="Lora"/>
                        <a:sym typeface="Lora"/>
                      </a:endParaRPr>
                    </a:p>
                  </a:txBody>
                  <a:tcPr marT="91425" marB="91425" marR="91425" marL="91425">
                    <a:solidFill>
                      <a:srgbClr val="FFFFFF"/>
                    </a:solidFill>
                  </a:tcPr>
                </a:tc>
                <a:tc>
                  <a:txBody>
                    <a:bodyPr/>
                    <a:lstStyle/>
                    <a:p>
                      <a:pPr indent="0" lvl="0" marL="0" rtl="0" algn="l">
                        <a:lnSpc>
                          <a:spcPct val="115000"/>
                        </a:lnSpc>
                        <a:spcBef>
                          <a:spcPts val="0"/>
                        </a:spcBef>
                        <a:spcAft>
                          <a:spcPts val="0"/>
                        </a:spcAft>
                        <a:buNone/>
                      </a:pPr>
                      <a:r>
                        <a:rPr lang="en-GB" sz="1100">
                          <a:latin typeface="Lora"/>
                          <a:ea typeface="Lora"/>
                          <a:cs typeface="Lora"/>
                          <a:sym typeface="Lora"/>
                        </a:rPr>
                        <a:t>- </a:t>
                      </a:r>
                      <a:r>
                        <a:rPr b="1" lang="en-GB" sz="1100">
                          <a:latin typeface="Lora"/>
                          <a:ea typeface="Lora"/>
                          <a:cs typeface="Lora"/>
                          <a:sym typeface="Lora"/>
                        </a:rPr>
                        <a:t>Rare, aggressive, highly malignant</a:t>
                      </a:r>
                      <a:r>
                        <a:rPr lang="en-GB" sz="1100">
                          <a:latin typeface="Lora"/>
                          <a:ea typeface="Lora"/>
                          <a:cs typeface="Lora"/>
                          <a:sym typeface="Lora"/>
                        </a:rPr>
                        <a:t>, metastasizes to the lungs, liver, bone etc.</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Similar to that seen in testis, usually a component of a mixed germ cell tumor (GCT).</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a:t>
                      </a:r>
                      <a:r>
                        <a:rPr lang="en-GB" sz="1100">
                          <a:solidFill>
                            <a:srgbClr val="FF0000"/>
                          </a:solidFill>
                          <a:latin typeface="Lora"/>
                          <a:ea typeface="Lora"/>
                          <a:cs typeface="Lora"/>
                          <a:sym typeface="Lora"/>
                        </a:rPr>
                        <a:t>E</a:t>
                      </a:r>
                      <a:r>
                        <a:rPr lang="en-GB" sz="1100">
                          <a:solidFill>
                            <a:srgbClr val="FF0000"/>
                          </a:solidFill>
                          <a:latin typeface="Lora"/>
                          <a:ea typeface="Lora"/>
                          <a:cs typeface="Lora"/>
                          <a:sym typeface="Lora"/>
                        </a:rPr>
                        <a:t>levated serum </a:t>
                      </a:r>
                      <a:r>
                        <a:rPr b="1" lang="en-GB" sz="1100">
                          <a:solidFill>
                            <a:srgbClr val="FF0000"/>
                          </a:solidFill>
                          <a:latin typeface="Lora"/>
                          <a:ea typeface="Lora"/>
                          <a:cs typeface="Lora"/>
                          <a:sym typeface="Lora"/>
                        </a:rPr>
                        <a:t>hCG</a:t>
                      </a:r>
                      <a:r>
                        <a:rPr lang="en-GB" sz="1100">
                          <a:solidFill>
                            <a:srgbClr val="FF0000"/>
                          </a:solidFill>
                          <a:latin typeface="Lora"/>
                          <a:ea typeface="Lora"/>
                          <a:cs typeface="Lora"/>
                          <a:sym typeface="Lora"/>
                        </a:rPr>
                        <a:t> levels</a:t>
                      </a:r>
                      <a:r>
                        <a:rPr lang="en-GB" sz="1100">
                          <a:latin typeface="Lora"/>
                          <a:ea typeface="Lora"/>
                          <a:cs typeface="Lora"/>
                          <a:sym typeface="Lora"/>
                        </a:rPr>
                        <a:t>, +ve HCG immunostain.</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a:t>
                      </a:r>
                      <a:r>
                        <a:rPr b="1" lang="en-GB" sz="1100">
                          <a:highlight>
                            <a:srgbClr val="EAD1DC"/>
                          </a:highlight>
                          <a:latin typeface="Lora"/>
                          <a:ea typeface="Lora"/>
                          <a:cs typeface="Lora"/>
                          <a:sym typeface="Lora"/>
                        </a:rPr>
                        <a:t>Morphology:</a:t>
                      </a:r>
                      <a:r>
                        <a:rPr b="1" lang="en-GB" sz="1100">
                          <a:latin typeface="Lora"/>
                          <a:ea typeface="Lora"/>
                          <a:cs typeface="Lora"/>
                          <a:sym typeface="Lora"/>
                        </a:rPr>
                        <a:t> </a:t>
                      </a:r>
                      <a:r>
                        <a:rPr lang="en-GB" sz="1100">
                          <a:latin typeface="Lora"/>
                          <a:ea typeface="Lora"/>
                          <a:cs typeface="Lora"/>
                          <a:sym typeface="Lora"/>
                        </a:rPr>
                        <a:t>unilateral, solid, hemorrhagic tumor, composed of malignant cytotrophoblast and syncytiotrophoblast. </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Radioresistant AND chemoresistant.</a:t>
                      </a:r>
                      <a:endParaRPr sz="1100">
                        <a:latin typeface="Lora"/>
                        <a:ea typeface="Lora"/>
                        <a:cs typeface="Lora"/>
                        <a:sym typeface="Lora"/>
                      </a:endParaRPr>
                    </a:p>
                  </a:txBody>
                  <a:tcPr marT="91425" marB="91425" marR="91425" marL="91425"/>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sp>
        <p:nvSpPr>
          <p:cNvPr id="540" name="Google Shape;540;p41"/>
          <p:cNvSpPr txBox="1"/>
          <p:nvPr/>
        </p:nvSpPr>
        <p:spPr>
          <a:xfrm>
            <a:off x="570300" y="76200"/>
            <a:ext cx="67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800">
                <a:solidFill>
                  <a:srgbClr val="741B47"/>
                </a:solidFill>
                <a:latin typeface="Lora"/>
                <a:ea typeface="Lora"/>
                <a:cs typeface="Lora"/>
                <a:sym typeface="Lora"/>
              </a:rPr>
              <a:t>Sex Cord-Stromal tumors</a:t>
            </a:r>
            <a:endParaRPr b="1" sz="2800">
              <a:solidFill>
                <a:srgbClr val="741B47"/>
              </a:solidFill>
              <a:latin typeface="Lora"/>
              <a:ea typeface="Lora"/>
              <a:cs typeface="Lora"/>
              <a:sym typeface="Lora"/>
            </a:endParaRPr>
          </a:p>
        </p:txBody>
      </p:sp>
      <p:sp>
        <p:nvSpPr>
          <p:cNvPr id="541" name="Google Shape;541;p41"/>
          <p:cNvSpPr txBox="1"/>
          <p:nvPr/>
        </p:nvSpPr>
        <p:spPr>
          <a:xfrm>
            <a:off x="0" y="910975"/>
            <a:ext cx="7055400" cy="31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A64D79"/>
                </a:solidFill>
                <a:latin typeface="Lora"/>
                <a:ea typeface="Lora"/>
                <a:cs typeface="Lora"/>
                <a:sym typeface="Lora"/>
              </a:rPr>
              <a:t>Thecoma and Fibroma</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Occur</a:t>
            </a:r>
            <a:r>
              <a:rPr lang="en-GB">
                <a:latin typeface="Lora"/>
                <a:ea typeface="Lora"/>
                <a:cs typeface="Lora"/>
                <a:sym typeface="Lora"/>
              </a:rPr>
              <a:t> at any age.</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Benign </a:t>
            </a:r>
            <a:r>
              <a:rPr lang="en-GB">
                <a:latin typeface="Lora"/>
                <a:ea typeface="Lora"/>
                <a:cs typeface="Lora"/>
                <a:sym typeface="Lora"/>
              </a:rPr>
              <a:t>and unilateral.</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They can be pure fibroma, thecoma or mixture of both (fibrothecoma).</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Thecoma </a:t>
            </a:r>
            <a:r>
              <a:rPr lang="en-GB">
                <a:latin typeface="Lora"/>
                <a:ea typeface="Lora"/>
                <a:cs typeface="Lora"/>
                <a:sym typeface="Lora"/>
              </a:rPr>
              <a:t>produce </a:t>
            </a:r>
            <a:r>
              <a:rPr b="1" lang="en-GB">
                <a:latin typeface="Lora"/>
                <a:ea typeface="Lora"/>
                <a:cs typeface="Lora"/>
                <a:sym typeface="Lora"/>
              </a:rPr>
              <a:t>estrogen</a:t>
            </a:r>
            <a:r>
              <a:rPr lang="en-GB">
                <a:latin typeface="Lora"/>
                <a:ea typeface="Lora"/>
                <a:cs typeface="Lora"/>
                <a:sym typeface="Lora"/>
              </a:rPr>
              <a:t>, while Fibromas do not except when mixed with thecomas.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About 40% cases are </a:t>
            </a:r>
            <a:r>
              <a:rPr lang="en-GB">
                <a:solidFill>
                  <a:srgbClr val="FF0000"/>
                </a:solidFill>
                <a:latin typeface="Lora"/>
                <a:ea typeface="Lora"/>
                <a:cs typeface="Lora"/>
                <a:sym typeface="Lora"/>
              </a:rPr>
              <a:t>associated with</a:t>
            </a:r>
            <a:r>
              <a:rPr lang="en-GB">
                <a:solidFill>
                  <a:srgbClr val="FF0000"/>
                </a:solidFill>
                <a:latin typeface="Lora"/>
                <a:ea typeface="Lora"/>
                <a:cs typeface="Lora"/>
                <a:sym typeface="Lora"/>
              </a:rPr>
              <a:t> </a:t>
            </a:r>
            <a:r>
              <a:rPr lang="en-GB">
                <a:solidFill>
                  <a:srgbClr val="FF0000"/>
                </a:solidFill>
                <a:latin typeface="Lora"/>
                <a:ea typeface="Lora"/>
                <a:cs typeface="Lora"/>
                <a:sym typeface="Lora"/>
              </a:rPr>
              <a:t>ascites and hydrothorax</a:t>
            </a:r>
            <a:r>
              <a:rPr lang="en-GB">
                <a:latin typeface="Lora"/>
                <a:ea typeface="Lora"/>
                <a:cs typeface="Lora"/>
                <a:sym typeface="Lora"/>
              </a:rPr>
              <a:t> and this combination is called as </a:t>
            </a:r>
            <a:r>
              <a:rPr b="1" lang="en-GB">
                <a:solidFill>
                  <a:srgbClr val="FF0000"/>
                </a:solidFill>
                <a:latin typeface="Lora"/>
                <a:ea typeface="Lora"/>
                <a:cs typeface="Lora"/>
                <a:sym typeface="Lora"/>
              </a:rPr>
              <a:t>Meig’s Syndrome</a:t>
            </a:r>
            <a:r>
              <a:rPr b="1" lang="en-GB">
                <a:latin typeface="Lora"/>
                <a:ea typeface="Lora"/>
                <a:cs typeface="Lora"/>
                <a:sym typeface="Lora"/>
              </a:rPr>
              <a:t>.</a:t>
            </a:r>
            <a:endParaRPr b="1">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Morphology: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Solid tumors.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Vary in color from white to yellow.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Fibromas are whiter, harder with whorled cut surface.</a:t>
            </a:r>
            <a:endParaRPr>
              <a:latin typeface="Lora"/>
              <a:ea typeface="Lora"/>
              <a:cs typeface="Lora"/>
              <a:sym typeface="Lora"/>
            </a:endParaRPr>
          </a:p>
        </p:txBody>
      </p:sp>
      <p:pic>
        <p:nvPicPr>
          <p:cNvPr id="542" name="Google Shape;542;p41"/>
          <p:cNvPicPr preferRelativeResize="0"/>
          <p:nvPr/>
        </p:nvPicPr>
        <p:blipFill>
          <a:blip r:embed="rId3">
            <a:alphaModFix/>
          </a:blip>
          <a:stretch>
            <a:fillRect/>
          </a:stretch>
        </p:blipFill>
        <p:spPr>
          <a:xfrm>
            <a:off x="6598075" y="2918900"/>
            <a:ext cx="1111775" cy="999050"/>
          </a:xfrm>
          <a:prstGeom prst="rect">
            <a:avLst/>
          </a:prstGeom>
          <a:noFill/>
          <a:ln>
            <a:noFill/>
          </a:ln>
        </p:spPr>
      </p:pic>
      <p:pic>
        <p:nvPicPr>
          <p:cNvPr id="543" name="Google Shape;543;p41"/>
          <p:cNvPicPr preferRelativeResize="0"/>
          <p:nvPr/>
        </p:nvPicPr>
        <p:blipFill>
          <a:blip r:embed="rId4">
            <a:alphaModFix/>
          </a:blip>
          <a:stretch>
            <a:fillRect/>
          </a:stretch>
        </p:blipFill>
        <p:spPr>
          <a:xfrm>
            <a:off x="5313950" y="2918900"/>
            <a:ext cx="1111775" cy="999050"/>
          </a:xfrm>
          <a:prstGeom prst="rect">
            <a:avLst/>
          </a:prstGeom>
          <a:noFill/>
          <a:ln>
            <a:noFill/>
          </a:ln>
        </p:spPr>
      </p:pic>
      <p:sp>
        <p:nvSpPr>
          <p:cNvPr id="544" name="Google Shape;544;p41"/>
          <p:cNvSpPr txBox="1"/>
          <p:nvPr/>
        </p:nvSpPr>
        <p:spPr>
          <a:xfrm>
            <a:off x="0" y="3932625"/>
            <a:ext cx="6779400" cy="222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Granulosa Cell Tumor</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Unilateral, solid and cystic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5 to 25% show malignant behavior.</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Produce estrogen.</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Can be associated with endometrial hyperplasia and carcinoma .</a:t>
            </a:r>
            <a:endParaRPr>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The Adult form:</a:t>
            </a:r>
            <a:r>
              <a:rPr lang="en-GB">
                <a:latin typeface="Lora"/>
                <a:ea typeface="Lora"/>
                <a:cs typeface="Lora"/>
                <a:sym typeface="Lora"/>
              </a:rPr>
              <a:t>  is more common in </a:t>
            </a:r>
            <a:r>
              <a:rPr b="1" lang="en-GB">
                <a:latin typeface="Lora"/>
                <a:ea typeface="Lora"/>
                <a:cs typeface="Lora"/>
                <a:sym typeface="Lora"/>
              </a:rPr>
              <a:t>postmenopausal women</a:t>
            </a:r>
            <a:r>
              <a:rPr lang="en-GB">
                <a:latin typeface="Lora"/>
                <a:ea typeface="Lora"/>
                <a:cs typeface="Lora"/>
                <a:sym typeface="Lora"/>
              </a:rPr>
              <a:t> &amp; present with abnormal vaginal bleeding. </a:t>
            </a:r>
            <a:endParaRPr>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The juvenile form:</a:t>
            </a:r>
            <a:r>
              <a:rPr lang="en-GB">
                <a:latin typeface="Lora"/>
                <a:ea typeface="Lora"/>
                <a:cs typeface="Lora"/>
                <a:sym typeface="Lora"/>
              </a:rPr>
              <a:t> first three decades, can present with </a:t>
            </a:r>
            <a:r>
              <a:rPr b="1" lang="en-GB">
                <a:latin typeface="Lora"/>
                <a:ea typeface="Lora"/>
                <a:cs typeface="Lora"/>
                <a:sym typeface="Lora"/>
              </a:rPr>
              <a:t>isosexual precocity</a:t>
            </a:r>
            <a:r>
              <a:rPr lang="en-GB">
                <a:latin typeface="Lora"/>
                <a:ea typeface="Lora"/>
                <a:cs typeface="Lora"/>
                <a:sym typeface="Lora"/>
              </a:rPr>
              <a:t>.</a:t>
            </a:r>
            <a:endParaRPr>
              <a:latin typeface="Lora"/>
              <a:ea typeface="Lora"/>
              <a:cs typeface="Lora"/>
              <a:sym typeface="Lora"/>
            </a:endParaRPr>
          </a:p>
        </p:txBody>
      </p:sp>
      <p:sp>
        <p:nvSpPr>
          <p:cNvPr id="545" name="Google Shape;545;p41"/>
          <p:cNvSpPr txBox="1"/>
          <p:nvPr/>
        </p:nvSpPr>
        <p:spPr>
          <a:xfrm>
            <a:off x="0" y="6122200"/>
            <a:ext cx="7055400" cy="191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Sertoli–Leydig cell tumor</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Rare tumors of low malignant potential.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All ages.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Unilateral yellowish solid tumor.</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Produces androgens </a:t>
            </a:r>
            <a:r>
              <a:rPr lang="en-GB">
                <a:latin typeface="Lora"/>
                <a:ea typeface="Lora"/>
                <a:cs typeface="Lora"/>
                <a:sym typeface="Lora"/>
              </a:rPr>
              <a:t>and present with </a:t>
            </a:r>
            <a:r>
              <a:rPr b="1" lang="en-GB">
                <a:latin typeface="Lora"/>
                <a:ea typeface="Lora"/>
                <a:cs typeface="Lora"/>
                <a:sym typeface="Lora"/>
              </a:rPr>
              <a:t>virilization</a:t>
            </a:r>
            <a:r>
              <a:rPr lang="en-GB">
                <a:latin typeface="Lora"/>
                <a:ea typeface="Lora"/>
                <a:cs typeface="Lora"/>
                <a:sym typeface="Lora"/>
              </a:rPr>
              <a:t> in 1/3 of cases (oligomenorrhea, </a:t>
            </a:r>
            <a:r>
              <a:rPr b="1" lang="en-GB">
                <a:latin typeface="Lora"/>
                <a:ea typeface="Lora"/>
                <a:cs typeface="Lora"/>
                <a:sym typeface="Lora"/>
              </a:rPr>
              <a:t>amenorrhea</a:t>
            </a:r>
            <a:r>
              <a:rPr lang="en-GB">
                <a:latin typeface="Lora"/>
                <a:ea typeface="Lora"/>
                <a:cs typeface="Lora"/>
                <a:sym typeface="Lora"/>
              </a:rPr>
              <a:t>, loss of female secondary sex characteristics with hirsutism, clitoromegaly, deepening of voice).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546" name="Google Shape;546;p41"/>
          <p:cNvSpPr txBox="1"/>
          <p:nvPr/>
        </p:nvSpPr>
        <p:spPr>
          <a:xfrm>
            <a:off x="0" y="8024725"/>
            <a:ext cx="7920000" cy="22236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2400">
                <a:solidFill>
                  <a:srgbClr val="741B47"/>
                </a:solidFill>
                <a:latin typeface="Lora"/>
                <a:ea typeface="Lora"/>
                <a:cs typeface="Lora"/>
                <a:sym typeface="Lora"/>
              </a:rPr>
              <a:t>Metastatic carcinoma in ovary</a:t>
            </a:r>
            <a:endParaRPr b="1" sz="2400">
              <a:solidFill>
                <a:srgbClr val="741B47"/>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Accounts for approximately </a:t>
            </a:r>
            <a:r>
              <a:rPr b="1" lang="en-GB">
                <a:latin typeface="Lora"/>
                <a:ea typeface="Lora"/>
                <a:cs typeface="Lora"/>
                <a:sym typeface="Lora"/>
              </a:rPr>
              <a:t>5% of ovarian tumors</a:t>
            </a:r>
            <a:r>
              <a:rPr lang="en-GB">
                <a:latin typeface="Lora"/>
                <a:ea typeface="Lora"/>
                <a:cs typeface="Lora"/>
                <a:sym typeface="Lora"/>
              </a:rPr>
              <a: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Older ages, </a:t>
            </a:r>
            <a:r>
              <a:rPr b="1" lang="en-GB">
                <a:latin typeface="Lora"/>
                <a:ea typeface="Lora"/>
                <a:cs typeface="Lora"/>
                <a:sym typeface="Lora"/>
              </a:rPr>
              <a:t>mostly Bilateral</a:t>
            </a:r>
            <a:r>
              <a:rPr lang="en-GB">
                <a:latin typeface="Lora"/>
                <a:ea typeface="Lora"/>
                <a:cs typeface="Lora"/>
                <a:sym typeface="Lora"/>
              </a:rPr>
              <a:t> and </a:t>
            </a:r>
            <a:r>
              <a:rPr b="1" lang="en-GB">
                <a:latin typeface="Lora"/>
                <a:ea typeface="Lora"/>
                <a:cs typeface="Lora"/>
                <a:sym typeface="Lora"/>
              </a:rPr>
              <a:t>sometimes very large.</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Primary tumor from Gastrointestinal tract (Most common), breast and lung.</a:t>
            </a:r>
            <a:endParaRPr>
              <a:latin typeface="Lora"/>
              <a:ea typeface="Lora"/>
              <a:cs typeface="Lora"/>
              <a:sym typeface="Lora"/>
            </a:endParaRPr>
          </a:p>
          <a:p>
            <a:pPr indent="0" lvl="0" marL="0" rtl="0" algn="l">
              <a:lnSpc>
                <a:spcPct val="115000"/>
              </a:lnSpc>
              <a:spcBef>
                <a:spcPts val="0"/>
              </a:spcBef>
              <a:spcAft>
                <a:spcPts val="0"/>
              </a:spcAft>
              <a:buNone/>
            </a:pPr>
            <a:r>
              <a:rPr b="1" lang="en-GB">
                <a:latin typeface="Lora"/>
                <a:ea typeface="Lora"/>
                <a:cs typeface="Lora"/>
                <a:sym typeface="Lora"/>
              </a:rPr>
              <a:t>The </a:t>
            </a:r>
            <a:r>
              <a:rPr b="1" lang="en-GB">
                <a:solidFill>
                  <a:srgbClr val="FF0000"/>
                </a:solidFill>
                <a:latin typeface="Lora"/>
                <a:ea typeface="Lora"/>
                <a:cs typeface="Lora"/>
                <a:sym typeface="Lora"/>
              </a:rPr>
              <a:t>Krukenberg tumor</a:t>
            </a:r>
            <a:r>
              <a:rPr b="1" lang="en-GB">
                <a:latin typeface="Lora"/>
                <a:ea typeface="Lora"/>
                <a:cs typeface="Lora"/>
                <a:sym typeface="Lora"/>
              </a:rPr>
              <a:t>:</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One of the most classic forms of metastatic carcinoma involving the ovaries.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Composed of </a:t>
            </a:r>
            <a:r>
              <a:rPr b="1" lang="en-GB">
                <a:latin typeface="Lora"/>
                <a:ea typeface="Lora"/>
                <a:cs typeface="Lora"/>
                <a:sym typeface="Lora"/>
              </a:rPr>
              <a:t>signet ring</a:t>
            </a:r>
            <a:r>
              <a:rPr lang="en-GB">
                <a:latin typeface="Lora"/>
                <a:ea typeface="Lora"/>
                <a:cs typeface="Lora"/>
                <a:sym typeface="Lora"/>
              </a:rPr>
              <a:t> cells in a fibrous background.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most common sites of origin is the GIT (stomach, colon and appendix).</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547" name="Google Shape;547;p41"/>
          <p:cNvSpPr txBox="1"/>
          <p:nvPr/>
        </p:nvSpPr>
        <p:spPr>
          <a:xfrm>
            <a:off x="0" y="0"/>
            <a:ext cx="1506300" cy="3660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4A86E8"/>
                </a:solidFill>
                <a:latin typeface="Lora"/>
                <a:ea typeface="Lora"/>
                <a:cs typeface="Lora"/>
                <a:sym typeface="Lora"/>
              </a:rPr>
              <a:t>Males slides :( </a:t>
            </a:r>
            <a:endParaRPr b="1">
              <a:solidFill>
                <a:srgbClr val="4A86E8"/>
              </a:solidFill>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42"/>
          <p:cNvSpPr txBox="1"/>
          <p:nvPr/>
        </p:nvSpPr>
        <p:spPr>
          <a:xfrm>
            <a:off x="1470300" y="-1524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Summary</a:t>
            </a:r>
            <a:endParaRPr b="1" sz="3000">
              <a:solidFill>
                <a:srgbClr val="741B47"/>
              </a:solidFill>
              <a:latin typeface="Lora"/>
              <a:ea typeface="Lora"/>
              <a:cs typeface="Lora"/>
              <a:sym typeface="Lora"/>
            </a:endParaRPr>
          </a:p>
        </p:txBody>
      </p:sp>
      <p:graphicFrame>
        <p:nvGraphicFramePr>
          <p:cNvPr id="553" name="Google Shape;553;p42"/>
          <p:cNvGraphicFramePr/>
          <p:nvPr/>
        </p:nvGraphicFramePr>
        <p:xfrm>
          <a:off x="95150" y="570900"/>
          <a:ext cx="3000000" cy="3000000"/>
        </p:xfrm>
        <a:graphic>
          <a:graphicData uri="http://schemas.openxmlformats.org/drawingml/2006/table">
            <a:tbl>
              <a:tblPr>
                <a:noFill/>
                <a:tableStyleId>{FF98398E-2F48-4A5E-AFF6-13681218C39D}</a:tableStyleId>
              </a:tblPr>
              <a:tblGrid>
                <a:gridCol w="1707700"/>
                <a:gridCol w="6022000"/>
              </a:tblGrid>
              <a:tr h="288050">
                <a:tc gridSpan="2">
                  <a:txBody>
                    <a:bodyPr/>
                    <a:lstStyle/>
                    <a:p>
                      <a:pPr indent="0" lvl="0" marL="0" rtl="0" algn="ctr">
                        <a:lnSpc>
                          <a:spcPct val="115000"/>
                        </a:lnSpc>
                        <a:spcBef>
                          <a:spcPts val="0"/>
                        </a:spcBef>
                        <a:spcAft>
                          <a:spcPts val="0"/>
                        </a:spcAft>
                        <a:buNone/>
                      </a:pPr>
                      <a:r>
                        <a:rPr b="1" lang="en-GB" sz="1000">
                          <a:solidFill>
                            <a:srgbClr val="FFFFFF"/>
                          </a:solidFill>
                          <a:latin typeface="Lora"/>
                          <a:ea typeface="Lora"/>
                          <a:cs typeface="Lora"/>
                          <a:sym typeface="Lora"/>
                        </a:rPr>
                        <a:t>Non-neoplastic ovarian cysts </a:t>
                      </a:r>
                      <a:endParaRPr b="1" sz="1000">
                        <a:solidFill>
                          <a:srgbClr val="FFFFFF"/>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41B47"/>
                    </a:solidFill>
                  </a:tcPr>
                </a:tc>
                <a:tc hMerge="1"/>
              </a:tr>
              <a:tr h="288050">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Follicular cysts </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000">
                          <a:latin typeface="Lora"/>
                          <a:ea typeface="Lora"/>
                          <a:cs typeface="Lora"/>
                          <a:sym typeface="Lora"/>
                        </a:rPr>
                        <a:t>D</a:t>
                      </a:r>
                      <a:r>
                        <a:rPr lang="en-GB" sz="1000">
                          <a:latin typeface="Lora"/>
                          <a:ea typeface="Lora"/>
                          <a:cs typeface="Lora"/>
                          <a:sym typeface="Lora"/>
                        </a:rPr>
                        <a:t>ue to distension of </a:t>
                      </a:r>
                      <a:r>
                        <a:rPr b="1" lang="en-GB" sz="1000">
                          <a:solidFill>
                            <a:srgbClr val="FF0000"/>
                          </a:solidFill>
                          <a:latin typeface="Lora"/>
                          <a:ea typeface="Lora"/>
                          <a:cs typeface="Lora"/>
                          <a:sym typeface="Lora"/>
                        </a:rPr>
                        <a:t>unruptured graafian follicle.</a:t>
                      </a:r>
                      <a:endParaRPr b="1" sz="1000">
                        <a:solidFill>
                          <a:srgbClr val="FF0000"/>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88050">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Corpus luteum cyst</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000">
                          <a:latin typeface="Lora"/>
                          <a:ea typeface="Lora"/>
                          <a:cs typeface="Lora"/>
                          <a:sym typeface="Lora"/>
                        </a:rPr>
                        <a:t>Results from hemorrhage into a persistent mature corpus luteum. </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22575">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Theca lutein cyst or hyperreactio luteinalis</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000">
                          <a:latin typeface="Lora"/>
                          <a:ea typeface="Lora"/>
                          <a:cs typeface="Lora"/>
                          <a:sym typeface="Lora"/>
                        </a:rPr>
                        <a:t>- Thin walled cysts lined by luteinized theca cells.</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Associated with high levels of circulating gonadotropins (e.g. </a:t>
                      </a:r>
                      <a:r>
                        <a:rPr b="1" lang="en-GB" sz="1000">
                          <a:solidFill>
                            <a:srgbClr val="FF0000"/>
                          </a:solidFill>
                          <a:latin typeface="Lora"/>
                          <a:ea typeface="Lora"/>
                          <a:cs typeface="Lora"/>
                          <a:sym typeface="Lora"/>
                        </a:rPr>
                        <a:t>pregnancy</a:t>
                      </a:r>
                      <a:r>
                        <a:rPr lang="en-GB" sz="1000">
                          <a:latin typeface="Lora"/>
                          <a:ea typeface="Lora"/>
                          <a:cs typeface="Lora"/>
                          <a:sym typeface="Lora"/>
                        </a:rPr>
                        <a:t>)</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98775">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Chocolate cyst or Endometriotic cyst</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000">
                          <a:latin typeface="Lora"/>
                          <a:ea typeface="Lora"/>
                          <a:cs typeface="Lora"/>
                          <a:sym typeface="Lora"/>
                        </a:rPr>
                        <a:t>- Due to </a:t>
                      </a:r>
                      <a:r>
                        <a:rPr b="1" lang="en-GB" sz="1000">
                          <a:solidFill>
                            <a:srgbClr val="FF0000"/>
                          </a:solidFill>
                          <a:latin typeface="Lora"/>
                          <a:ea typeface="Lora"/>
                          <a:cs typeface="Lora"/>
                          <a:sym typeface="Lora"/>
                        </a:rPr>
                        <a:t>endometriosis</a:t>
                      </a:r>
                      <a:r>
                        <a:rPr lang="en-GB" sz="1000">
                          <a:latin typeface="Lora"/>
                          <a:ea typeface="Lora"/>
                          <a:cs typeface="Lora"/>
                          <a:sym typeface="Lora"/>
                        </a:rPr>
                        <a:t> in the ovary with hemorrhage.</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566825">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Polycystic ovarian </a:t>
                      </a:r>
                      <a:r>
                        <a:rPr b="1" lang="en-GB" sz="1000">
                          <a:solidFill>
                            <a:srgbClr val="741B47"/>
                          </a:solidFill>
                          <a:latin typeface="Lora"/>
                          <a:ea typeface="Lora"/>
                          <a:cs typeface="Lora"/>
                          <a:sym typeface="Lora"/>
                        </a:rPr>
                        <a:t>syndrome</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000">
                          <a:latin typeface="Lora"/>
                          <a:ea typeface="Lora"/>
                          <a:cs typeface="Lora"/>
                          <a:sym typeface="Lora"/>
                        </a:rPr>
                        <a:t>- </a:t>
                      </a:r>
                      <a:r>
                        <a:rPr b="1" lang="en-GB" sz="1000">
                          <a:solidFill>
                            <a:srgbClr val="FF0000"/>
                          </a:solidFill>
                          <a:latin typeface="Lora"/>
                          <a:ea typeface="Lora"/>
                          <a:cs typeface="Lora"/>
                          <a:sym typeface="Lora"/>
                        </a:rPr>
                        <a:t>Endocrine</a:t>
                      </a:r>
                      <a:r>
                        <a:rPr lang="en-GB" sz="1000">
                          <a:latin typeface="Lora"/>
                          <a:ea typeface="Lora"/>
                          <a:cs typeface="Lora"/>
                          <a:sym typeface="Lora"/>
                        </a:rPr>
                        <a:t> disorder characterized by:</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Hyperandrogenism, menstrual abnormalities, </a:t>
                      </a:r>
                      <a:r>
                        <a:rPr b="1" lang="en-GB" sz="1000">
                          <a:latin typeface="Lora"/>
                          <a:ea typeface="Lora"/>
                          <a:cs typeface="Lora"/>
                          <a:sym typeface="Lora"/>
                        </a:rPr>
                        <a:t>polycystic</a:t>
                      </a:r>
                      <a:r>
                        <a:rPr lang="en-GB" sz="1000">
                          <a:latin typeface="Lora"/>
                          <a:ea typeface="Lora"/>
                          <a:cs typeface="Lora"/>
                          <a:sym typeface="Lora"/>
                        </a:rPr>
                        <a:t> ovaries, chronic anovulation, and decreased fertility.</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554" name="Google Shape;554;p42"/>
          <p:cNvGraphicFramePr/>
          <p:nvPr/>
        </p:nvGraphicFramePr>
        <p:xfrm>
          <a:off x="95150" y="3382500"/>
          <a:ext cx="3000000" cy="3000000"/>
        </p:xfrm>
        <a:graphic>
          <a:graphicData uri="http://schemas.openxmlformats.org/drawingml/2006/table">
            <a:tbl>
              <a:tblPr>
                <a:noFill/>
                <a:tableStyleId>{FF98398E-2F48-4A5E-AFF6-13681218C39D}</a:tableStyleId>
              </a:tblPr>
              <a:tblGrid>
                <a:gridCol w="1083200"/>
                <a:gridCol w="2781650"/>
                <a:gridCol w="1397900"/>
                <a:gridCol w="382850"/>
                <a:gridCol w="2084100"/>
              </a:tblGrid>
              <a:tr h="268625">
                <a:tc gridSpan="5">
                  <a:txBody>
                    <a:bodyPr/>
                    <a:lstStyle/>
                    <a:p>
                      <a:pPr indent="0" lvl="0" marL="0" rtl="0" algn="ctr">
                        <a:lnSpc>
                          <a:spcPct val="115000"/>
                        </a:lnSpc>
                        <a:spcBef>
                          <a:spcPts val="0"/>
                        </a:spcBef>
                        <a:spcAft>
                          <a:spcPts val="0"/>
                        </a:spcAft>
                        <a:buNone/>
                      </a:pPr>
                      <a:r>
                        <a:rPr b="1" lang="en-GB" sz="1000">
                          <a:solidFill>
                            <a:srgbClr val="FFFFFF"/>
                          </a:solidFill>
                          <a:latin typeface="Lora"/>
                          <a:ea typeface="Lora"/>
                          <a:cs typeface="Lora"/>
                          <a:sym typeface="Lora"/>
                        </a:rPr>
                        <a:t>Neoplastic ovarian tumors </a:t>
                      </a:r>
                      <a:endParaRPr b="1" sz="1000">
                        <a:solidFill>
                          <a:srgbClr val="FFFFFF"/>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41B47"/>
                    </a:solidFill>
                  </a:tcPr>
                </a:tc>
                <a:tc hMerge="1"/>
                <a:tc hMerge="1"/>
                <a:tc hMerge="1"/>
                <a:tc hMerge="1"/>
              </a:tr>
              <a:tr h="268625">
                <a:tc gridSpan="5">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Surface Epithelial Ovarian Tumors (</a:t>
                      </a:r>
                      <a:r>
                        <a:rPr b="1" lang="en-GB" sz="1000">
                          <a:solidFill>
                            <a:srgbClr val="FF0000"/>
                          </a:solidFill>
                          <a:latin typeface="Lora"/>
                          <a:ea typeface="Lora"/>
                          <a:cs typeface="Lora"/>
                          <a:sym typeface="Lora"/>
                        </a:rPr>
                        <a:t>&gt;20 years</a:t>
                      </a:r>
                      <a:r>
                        <a:rPr b="1" lang="en-GB" sz="1000">
                          <a:solidFill>
                            <a:srgbClr val="741B47"/>
                          </a:solidFill>
                          <a:latin typeface="Lora"/>
                          <a:ea typeface="Lora"/>
                          <a:cs typeface="Lora"/>
                          <a:sym typeface="Lora"/>
                        </a:rPr>
                        <a:t>)</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5A6BD"/>
                    </a:solidFill>
                  </a:tcPr>
                </a:tc>
                <a:tc hMerge="1"/>
                <a:tc hMerge="1"/>
                <a:tc hMerge="1"/>
                <a:tc hMerge="1"/>
              </a:tr>
              <a:tr h="268625">
                <a:tc rowSpan="3">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Serous tumors</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0"/>
                        </a:spcBef>
                        <a:spcAft>
                          <a:spcPts val="0"/>
                        </a:spcAft>
                        <a:buNone/>
                      </a:pPr>
                      <a:r>
                        <a:rPr lang="en-GB" sz="1000">
                          <a:latin typeface="Lora"/>
                          <a:ea typeface="Lora"/>
                          <a:cs typeface="Lora"/>
                          <a:sym typeface="Lora"/>
                        </a:rPr>
                        <a:t>- Most common epithelial ovarian tumor.</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r h="398625">
                <a:tc vMerge="1"/>
                <a:tc gridSpan="4">
                  <a:txBody>
                    <a:bodyPr/>
                    <a:lstStyle/>
                    <a:p>
                      <a:pPr indent="0" lvl="0" marL="0" rtl="0" algn="l">
                        <a:lnSpc>
                          <a:spcPct val="115000"/>
                        </a:lnSpc>
                        <a:spcBef>
                          <a:spcPts val="0"/>
                        </a:spcBef>
                        <a:spcAft>
                          <a:spcPts val="0"/>
                        </a:spcAft>
                        <a:buNone/>
                      </a:pPr>
                      <a:r>
                        <a:rPr b="1" lang="en-GB" sz="1000">
                          <a:solidFill>
                            <a:srgbClr val="741B47"/>
                          </a:solidFill>
                          <a:latin typeface="Lora"/>
                          <a:ea typeface="Lora"/>
                          <a:cs typeface="Lora"/>
                          <a:sym typeface="Lora"/>
                        </a:rPr>
                        <a:t>Low grade: </a:t>
                      </a:r>
                      <a:r>
                        <a:rPr lang="en-GB" sz="1000">
                          <a:latin typeface="Lora"/>
                          <a:ea typeface="Lora"/>
                          <a:cs typeface="Lora"/>
                          <a:sym typeface="Lora"/>
                        </a:rPr>
                        <a:t>From benign or </a:t>
                      </a:r>
                      <a:r>
                        <a:rPr b="1" lang="en-GB" sz="1000">
                          <a:solidFill>
                            <a:srgbClr val="FF0000"/>
                          </a:solidFill>
                          <a:latin typeface="Lora"/>
                          <a:ea typeface="Lora"/>
                          <a:cs typeface="Lora"/>
                          <a:sym typeface="Lora"/>
                        </a:rPr>
                        <a:t>borderline</a:t>
                      </a:r>
                      <a:r>
                        <a:rPr lang="en-GB" sz="1000">
                          <a:latin typeface="Lora"/>
                          <a:ea typeface="Lora"/>
                          <a:cs typeface="Lora"/>
                          <a:sym typeface="Lora"/>
                        </a:rPr>
                        <a:t> lesions with KRAS mutation.</a:t>
                      </a:r>
                      <a:endParaRPr sz="1000">
                        <a:latin typeface="Lora"/>
                        <a:ea typeface="Lora"/>
                        <a:cs typeface="Lora"/>
                        <a:sym typeface="Lora"/>
                      </a:endParaRPr>
                    </a:p>
                    <a:p>
                      <a:pPr indent="0" lvl="0" marL="0" rtl="0" algn="l">
                        <a:lnSpc>
                          <a:spcPct val="115000"/>
                        </a:lnSpc>
                        <a:spcBef>
                          <a:spcPts val="0"/>
                        </a:spcBef>
                        <a:spcAft>
                          <a:spcPts val="0"/>
                        </a:spcAft>
                        <a:buNone/>
                      </a:pPr>
                      <a:r>
                        <a:rPr b="1" lang="en-GB" sz="1000">
                          <a:solidFill>
                            <a:srgbClr val="741B47"/>
                          </a:solidFill>
                          <a:latin typeface="Lora"/>
                          <a:ea typeface="Lora"/>
                          <a:cs typeface="Lora"/>
                          <a:sym typeface="Lora"/>
                        </a:rPr>
                        <a:t>High grade: </a:t>
                      </a:r>
                      <a:r>
                        <a:rPr lang="en-GB" sz="1000">
                          <a:latin typeface="Lora"/>
                          <a:ea typeface="Lora"/>
                          <a:cs typeface="Lora"/>
                          <a:sym typeface="Lora"/>
                        </a:rPr>
                        <a:t>From </a:t>
                      </a:r>
                      <a:r>
                        <a:rPr b="1" lang="en-GB" sz="1000">
                          <a:solidFill>
                            <a:srgbClr val="FF0000"/>
                          </a:solidFill>
                          <a:latin typeface="Lora"/>
                          <a:ea typeface="Lora"/>
                          <a:cs typeface="Lora"/>
                          <a:sym typeface="Lora"/>
                        </a:rPr>
                        <a:t>fimbriated end of the fallopian tube</a:t>
                      </a:r>
                      <a:r>
                        <a:rPr lang="en-GB" sz="1000">
                          <a:latin typeface="Lora"/>
                          <a:ea typeface="Lora"/>
                          <a:cs typeface="Lora"/>
                          <a:sym typeface="Lora"/>
                        </a:rPr>
                        <a:t> via STIC + </a:t>
                      </a:r>
                      <a:r>
                        <a:rPr b="1" lang="en-GB" sz="1000">
                          <a:latin typeface="Lora"/>
                          <a:ea typeface="Lora"/>
                          <a:cs typeface="Lora"/>
                          <a:sym typeface="Lora"/>
                        </a:rPr>
                        <a:t>TP53 </a:t>
                      </a:r>
                      <a:r>
                        <a:rPr lang="en-GB" sz="1000">
                          <a:latin typeface="Lora"/>
                          <a:ea typeface="Lora"/>
                          <a:cs typeface="Lora"/>
                          <a:sym typeface="Lora"/>
                        </a:rPr>
                        <a:t>mutation</a:t>
                      </a:r>
                      <a:r>
                        <a:rPr b="1" lang="en-GB" sz="1000">
                          <a:latin typeface="Lora"/>
                          <a:ea typeface="Lora"/>
                          <a:cs typeface="Lora"/>
                          <a:sym typeface="Lora"/>
                        </a:rPr>
                        <a:t>.</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r h="528600">
                <a:tc vMerge="1"/>
                <a:tc>
                  <a:txBody>
                    <a:bodyPr/>
                    <a:lstStyle/>
                    <a:p>
                      <a:pPr indent="0" lvl="0" marL="0" rtl="0" algn="l">
                        <a:lnSpc>
                          <a:spcPct val="115000"/>
                        </a:lnSpc>
                        <a:spcBef>
                          <a:spcPts val="0"/>
                        </a:spcBef>
                        <a:spcAft>
                          <a:spcPts val="0"/>
                        </a:spcAft>
                        <a:buNone/>
                      </a:pPr>
                      <a:r>
                        <a:rPr b="1" lang="en-GB" sz="1000">
                          <a:solidFill>
                            <a:srgbClr val="741B47"/>
                          </a:solidFill>
                          <a:latin typeface="Lora"/>
                          <a:ea typeface="Lora"/>
                          <a:cs typeface="Lora"/>
                          <a:sym typeface="Lora"/>
                        </a:rPr>
                        <a:t>1- Cystadenoma: </a:t>
                      </a:r>
                      <a:r>
                        <a:rPr lang="en-GB" sz="1000">
                          <a:latin typeface="Lora"/>
                          <a:ea typeface="Lora"/>
                          <a:cs typeface="Lora"/>
                          <a:sym typeface="Lora"/>
                        </a:rPr>
                        <a:t>Single layer of columnar epithelial with </a:t>
                      </a:r>
                      <a:r>
                        <a:rPr lang="en-GB" sz="1000">
                          <a:latin typeface="Lora"/>
                          <a:ea typeface="Lora"/>
                          <a:cs typeface="Lora"/>
                          <a:sym typeface="Lora"/>
                        </a:rPr>
                        <a:t>psammoma</a:t>
                      </a:r>
                      <a:r>
                        <a:rPr lang="en-GB" sz="1000">
                          <a:latin typeface="Lora"/>
                          <a:ea typeface="Lora"/>
                          <a:cs typeface="Lora"/>
                          <a:sym typeface="Lora"/>
                        </a:rPr>
                        <a:t> bodies.</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sz="1000">
                          <a:solidFill>
                            <a:srgbClr val="741B47"/>
                          </a:solidFill>
                          <a:latin typeface="Lora"/>
                          <a:ea typeface="Lora"/>
                          <a:cs typeface="Lora"/>
                          <a:sym typeface="Lora"/>
                        </a:rPr>
                        <a:t>2- </a:t>
                      </a:r>
                      <a:r>
                        <a:rPr b="1" lang="en-GB" sz="1000">
                          <a:solidFill>
                            <a:srgbClr val="741B47"/>
                          </a:solidFill>
                          <a:latin typeface="Lora"/>
                          <a:ea typeface="Lora"/>
                          <a:cs typeface="Lora"/>
                          <a:sym typeface="Lora"/>
                        </a:rPr>
                        <a:t>Borderline</a:t>
                      </a:r>
                      <a:r>
                        <a:rPr b="1" lang="en-GB" sz="1000">
                          <a:solidFill>
                            <a:srgbClr val="741B47"/>
                          </a:solidFill>
                          <a:latin typeface="Lora"/>
                          <a:ea typeface="Lora"/>
                          <a:cs typeface="Lora"/>
                          <a:sym typeface="Lora"/>
                        </a:rPr>
                        <a:t>: </a:t>
                      </a:r>
                      <a:r>
                        <a:rPr lang="en-GB" sz="1000">
                          <a:latin typeface="Lora"/>
                          <a:ea typeface="Lora"/>
                          <a:cs typeface="Lora"/>
                          <a:sym typeface="Lora"/>
                        </a:rPr>
                        <a:t>cytologic atypia.</a:t>
                      </a:r>
                      <a:endParaRPr sz="1000">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gridSpan="2">
                  <a:txBody>
                    <a:bodyPr/>
                    <a:lstStyle/>
                    <a:p>
                      <a:pPr indent="0" lvl="0" marL="0" rtl="0" algn="l">
                        <a:lnSpc>
                          <a:spcPct val="115000"/>
                        </a:lnSpc>
                        <a:spcBef>
                          <a:spcPts val="0"/>
                        </a:spcBef>
                        <a:spcAft>
                          <a:spcPts val="0"/>
                        </a:spcAft>
                        <a:buNone/>
                      </a:pPr>
                      <a:r>
                        <a:rPr b="1" lang="en-GB" sz="1000">
                          <a:solidFill>
                            <a:srgbClr val="741B47"/>
                          </a:solidFill>
                          <a:latin typeface="Lora"/>
                          <a:ea typeface="Lora"/>
                          <a:cs typeface="Lora"/>
                          <a:sym typeface="Lora"/>
                        </a:rPr>
                        <a:t>3- Cystadenocarcinoma: </a:t>
                      </a:r>
                      <a:r>
                        <a:rPr lang="en-GB" sz="1000">
                          <a:latin typeface="Lora"/>
                          <a:ea typeface="Lora"/>
                          <a:cs typeface="Lora"/>
                          <a:sym typeface="Lora"/>
                        </a:rPr>
                        <a:t>atypical cells with papillary formations.</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r>
            </a:tbl>
          </a:graphicData>
        </a:graphic>
      </p:graphicFrame>
      <p:graphicFrame>
        <p:nvGraphicFramePr>
          <p:cNvPr id="555" name="Google Shape;555;p42"/>
          <p:cNvGraphicFramePr/>
          <p:nvPr/>
        </p:nvGraphicFramePr>
        <p:xfrm>
          <a:off x="95150" y="5499750"/>
          <a:ext cx="3000000" cy="3000000"/>
        </p:xfrm>
        <a:graphic>
          <a:graphicData uri="http://schemas.openxmlformats.org/drawingml/2006/table">
            <a:tbl>
              <a:tblPr>
                <a:noFill/>
                <a:tableStyleId>{FF98398E-2F48-4A5E-AFF6-13681218C39D}</a:tableStyleId>
              </a:tblPr>
              <a:tblGrid>
                <a:gridCol w="2404225"/>
                <a:gridCol w="1460625"/>
                <a:gridCol w="1397900"/>
                <a:gridCol w="382850"/>
                <a:gridCol w="2084100"/>
              </a:tblGrid>
              <a:tr h="415550">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Mucinous Tumors </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0"/>
                        </a:spcBef>
                        <a:spcAft>
                          <a:spcPts val="0"/>
                        </a:spcAft>
                        <a:buNone/>
                      </a:pPr>
                      <a:r>
                        <a:rPr lang="en-GB" sz="1000">
                          <a:latin typeface="Lora"/>
                          <a:ea typeface="Lora"/>
                          <a:cs typeface="Lora"/>
                          <a:sym typeface="Lora"/>
                        </a:rPr>
                        <a:t>- </a:t>
                      </a:r>
                      <a:r>
                        <a:rPr b="1" lang="en-GB" sz="1000">
                          <a:solidFill>
                            <a:srgbClr val="FF0000"/>
                          </a:solidFill>
                          <a:latin typeface="Lora"/>
                          <a:ea typeface="Lora"/>
                          <a:cs typeface="Lora"/>
                          <a:sym typeface="Lora"/>
                        </a:rPr>
                        <a:t>Mucin producing</a:t>
                      </a:r>
                      <a:r>
                        <a:rPr lang="en-GB" sz="1000">
                          <a:latin typeface="Lora"/>
                          <a:ea typeface="Lora"/>
                          <a:cs typeface="Lora"/>
                          <a:sym typeface="Lora"/>
                        </a:rPr>
                        <a:t> cells within a mucoid filled cysts. </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Less likely bilateral.</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r h="310150">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Endometrioid Tumors</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240"/>
                        </a:spcBef>
                        <a:spcAft>
                          <a:spcPts val="0"/>
                        </a:spcAft>
                        <a:buNone/>
                      </a:pPr>
                      <a:r>
                        <a:rPr lang="en-GB" sz="1000">
                          <a:latin typeface="Lora"/>
                          <a:ea typeface="Lora"/>
                          <a:cs typeface="Lora"/>
                          <a:sym typeface="Lora"/>
                        </a:rPr>
                        <a:t>- Tubular gland that resemble the endometrium, Mostly </a:t>
                      </a:r>
                      <a:r>
                        <a:rPr b="1" lang="en-GB" sz="1000">
                          <a:solidFill>
                            <a:srgbClr val="FF0000"/>
                          </a:solidFill>
                          <a:latin typeface="Lora"/>
                          <a:ea typeface="Lora"/>
                          <a:cs typeface="Lora"/>
                          <a:sym typeface="Lora"/>
                        </a:rPr>
                        <a:t>malignant</a:t>
                      </a:r>
                      <a:r>
                        <a:rPr lang="en-GB" sz="1000">
                          <a:latin typeface="Lora"/>
                          <a:ea typeface="Lora"/>
                          <a:cs typeface="Lora"/>
                          <a:sym typeface="Lora"/>
                        </a:rPr>
                        <a:t>.</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r h="547750">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Transitional cell (Brenner Tumor)</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4">
                  <a:txBody>
                    <a:bodyPr/>
                    <a:lstStyle/>
                    <a:p>
                      <a:pPr indent="0" lvl="0" marL="0" rtl="0" algn="l">
                        <a:lnSpc>
                          <a:spcPct val="115000"/>
                        </a:lnSpc>
                        <a:spcBef>
                          <a:spcPts val="240"/>
                        </a:spcBef>
                        <a:spcAft>
                          <a:spcPts val="0"/>
                        </a:spcAft>
                        <a:buNone/>
                      </a:pPr>
                      <a:r>
                        <a:rPr lang="en-GB" sz="1000">
                          <a:latin typeface="Lora"/>
                          <a:ea typeface="Lora"/>
                          <a:cs typeface="Lora"/>
                          <a:sym typeface="Lora"/>
                        </a:rPr>
                        <a:t>- </a:t>
                      </a:r>
                      <a:r>
                        <a:rPr b="1" lang="en-GB" sz="1000">
                          <a:latin typeface="Lora"/>
                          <a:ea typeface="Lora"/>
                          <a:cs typeface="Lora"/>
                          <a:sym typeface="Lora"/>
                        </a:rPr>
                        <a:t>Benign</a:t>
                      </a:r>
                      <a:r>
                        <a:rPr lang="en-GB" sz="1000">
                          <a:latin typeface="Lora"/>
                          <a:ea typeface="Lora"/>
                          <a:cs typeface="Lora"/>
                          <a:sym typeface="Lora"/>
                        </a:rPr>
                        <a:t> transitional cell type.</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c hMerge="1"/>
                <a:tc hMerge="1"/>
              </a:tr>
            </a:tbl>
          </a:graphicData>
        </a:graphic>
      </p:graphicFrame>
      <p:graphicFrame>
        <p:nvGraphicFramePr>
          <p:cNvPr id="556" name="Google Shape;556;p42"/>
          <p:cNvGraphicFramePr/>
          <p:nvPr/>
        </p:nvGraphicFramePr>
        <p:xfrm>
          <a:off x="95150" y="6810300"/>
          <a:ext cx="3000000" cy="3000000"/>
        </p:xfrm>
        <a:graphic>
          <a:graphicData uri="http://schemas.openxmlformats.org/drawingml/2006/table">
            <a:tbl>
              <a:tblPr>
                <a:noFill/>
                <a:tableStyleId>{FF98398E-2F48-4A5E-AFF6-13681218C39D}</a:tableStyleId>
              </a:tblPr>
              <a:tblGrid>
                <a:gridCol w="1967225"/>
                <a:gridCol w="599175"/>
                <a:gridCol w="1914275"/>
                <a:gridCol w="1169050"/>
                <a:gridCol w="320175"/>
                <a:gridCol w="1759800"/>
              </a:tblGrid>
              <a:tr h="334725">
                <a:tc gridSpan="6">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Germ cell tumor (</a:t>
                      </a:r>
                      <a:r>
                        <a:rPr b="1" lang="en-GB" sz="1000">
                          <a:solidFill>
                            <a:srgbClr val="FF0000"/>
                          </a:solidFill>
                          <a:latin typeface="Lora"/>
                          <a:ea typeface="Lora"/>
                          <a:cs typeface="Lora"/>
                          <a:sym typeface="Lora"/>
                        </a:rPr>
                        <a:t>0-25 years</a:t>
                      </a:r>
                      <a:r>
                        <a:rPr b="1" lang="en-GB" sz="1000">
                          <a:solidFill>
                            <a:srgbClr val="741B47"/>
                          </a:solidFill>
                          <a:latin typeface="Lora"/>
                          <a:ea typeface="Lora"/>
                          <a:cs typeface="Lora"/>
                          <a:sym typeface="Lora"/>
                        </a:rPr>
                        <a:t>)</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5A6BD"/>
                    </a:solidFill>
                  </a:tcPr>
                </a:tc>
                <a:tc hMerge="1"/>
                <a:tc hMerge="1"/>
                <a:tc hMerge="1"/>
                <a:tc hMerge="1"/>
                <a:tc hMerge="1"/>
              </a:tr>
              <a:tr h="334725">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Immature teratoma </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5">
                  <a:txBody>
                    <a:bodyPr/>
                    <a:lstStyle/>
                    <a:p>
                      <a:pPr indent="0" lvl="0" marL="0" rtl="0" algn="l">
                        <a:lnSpc>
                          <a:spcPct val="115000"/>
                        </a:lnSpc>
                        <a:spcBef>
                          <a:spcPts val="0"/>
                        </a:spcBef>
                        <a:spcAft>
                          <a:spcPts val="0"/>
                        </a:spcAft>
                        <a:buNone/>
                      </a:pPr>
                      <a:r>
                        <a:rPr lang="en-GB" sz="1000">
                          <a:latin typeface="Lora"/>
                          <a:ea typeface="Lora"/>
                          <a:cs typeface="Lora"/>
                          <a:sym typeface="Lora"/>
                        </a:rPr>
                        <a:t>- Most common ovarian germ cell tumor</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a:t>
                      </a:r>
                      <a:r>
                        <a:rPr b="1" lang="en-GB" sz="1000">
                          <a:solidFill>
                            <a:srgbClr val="FF0000"/>
                          </a:solidFill>
                          <a:latin typeface="Lora"/>
                          <a:ea typeface="Lora"/>
                          <a:cs typeface="Lora"/>
                          <a:sym typeface="Lora"/>
                        </a:rPr>
                        <a:t>Benign</a:t>
                      </a:r>
                      <a:r>
                        <a:rPr lang="en-GB" sz="1000">
                          <a:latin typeface="Lora"/>
                          <a:ea typeface="Lora"/>
                          <a:cs typeface="Lora"/>
                          <a:sym typeface="Lora"/>
                        </a:rPr>
                        <a:t> neoplasm of mature ectoderm, endoderm and mesoderm.</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 Complications: infertility and torsion. </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c hMerge="1"/>
                <a:tc hMerge="1"/>
                <a:tc hMerge="1"/>
              </a:tr>
              <a:tr h="334725">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Mature teratoma </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5">
                  <a:txBody>
                    <a:bodyPr/>
                    <a:lstStyle/>
                    <a:p>
                      <a:pPr indent="0" lvl="0" marL="0" rtl="0" algn="l">
                        <a:lnSpc>
                          <a:spcPct val="115000"/>
                        </a:lnSpc>
                        <a:spcBef>
                          <a:spcPts val="0"/>
                        </a:spcBef>
                        <a:spcAft>
                          <a:spcPts val="0"/>
                        </a:spcAft>
                        <a:buNone/>
                      </a:pPr>
                      <a:r>
                        <a:rPr lang="en-GB" sz="1000">
                          <a:latin typeface="Lora"/>
                          <a:ea typeface="Lora"/>
                          <a:cs typeface="Lora"/>
                          <a:sym typeface="Lora"/>
                        </a:rPr>
                        <a:t>- </a:t>
                      </a:r>
                      <a:r>
                        <a:rPr b="1" lang="en-GB" sz="1000">
                          <a:solidFill>
                            <a:srgbClr val="FF0000"/>
                          </a:solidFill>
                          <a:latin typeface="Lora"/>
                          <a:ea typeface="Lora"/>
                          <a:cs typeface="Lora"/>
                          <a:sym typeface="Lora"/>
                        </a:rPr>
                        <a:t>Malignant </a:t>
                      </a:r>
                      <a:r>
                        <a:rPr lang="en-GB" sz="1000">
                          <a:latin typeface="Lora"/>
                          <a:ea typeface="Lora"/>
                          <a:cs typeface="Lora"/>
                          <a:sym typeface="Lora"/>
                        </a:rPr>
                        <a:t>Immature elements or minimally differentiated cartilage, </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bone, muscle, nerve, or other tissues.</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c hMerge="1"/>
                <a:tc hMerge="1"/>
                <a:tc hMerge="1"/>
              </a:tr>
              <a:tr h="334725">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Specialized teratoma </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5">
                  <a:txBody>
                    <a:bodyPr/>
                    <a:lstStyle/>
                    <a:p>
                      <a:pPr indent="0" lvl="0" marL="0" rtl="0" algn="l">
                        <a:lnSpc>
                          <a:spcPct val="115000"/>
                        </a:lnSpc>
                        <a:spcBef>
                          <a:spcPts val="0"/>
                        </a:spcBef>
                        <a:spcAft>
                          <a:spcPts val="0"/>
                        </a:spcAft>
                        <a:buNone/>
                      </a:pPr>
                      <a:r>
                        <a:rPr lang="en-GB" sz="1000">
                          <a:latin typeface="Lora"/>
                          <a:ea typeface="Lora"/>
                          <a:cs typeface="Lora"/>
                          <a:sym typeface="Lora"/>
                        </a:rPr>
                        <a:t>- </a:t>
                      </a:r>
                      <a:r>
                        <a:rPr b="1" lang="en-GB" sz="1000">
                          <a:solidFill>
                            <a:srgbClr val="FF0000"/>
                          </a:solidFill>
                          <a:latin typeface="Lora"/>
                          <a:ea typeface="Lora"/>
                          <a:cs typeface="Lora"/>
                          <a:sym typeface="Lora"/>
                        </a:rPr>
                        <a:t>Struma ovarii</a:t>
                      </a:r>
                      <a:r>
                        <a:rPr lang="en-GB" sz="1000">
                          <a:latin typeface="Lora"/>
                          <a:ea typeface="Lora"/>
                          <a:cs typeface="Lora"/>
                          <a:sym typeface="Lora"/>
                        </a:rPr>
                        <a:t>. which is composed entirely of mature </a:t>
                      </a:r>
                      <a:r>
                        <a:rPr b="1" lang="en-GB" sz="1000">
                          <a:solidFill>
                            <a:srgbClr val="FF0000"/>
                          </a:solidFill>
                          <a:latin typeface="Lora"/>
                          <a:ea typeface="Lora"/>
                          <a:cs typeface="Lora"/>
                          <a:sym typeface="Lora"/>
                        </a:rPr>
                        <a:t>thyroid tissue.</a:t>
                      </a:r>
                      <a:endParaRPr b="1" sz="1000">
                        <a:solidFill>
                          <a:srgbClr val="FF0000"/>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c hMerge="1"/>
                <a:tc hMerge="1"/>
                <a:tc hMerge="1"/>
              </a:tr>
            </a:tbl>
          </a:graphicData>
        </a:graphic>
      </p:graphicFrame>
      <p:graphicFrame>
        <p:nvGraphicFramePr>
          <p:cNvPr id="557" name="Google Shape;557;p42"/>
          <p:cNvGraphicFramePr/>
          <p:nvPr/>
        </p:nvGraphicFramePr>
        <p:xfrm>
          <a:off x="95150" y="8699650"/>
          <a:ext cx="3000000" cy="3000000"/>
        </p:xfrm>
        <a:graphic>
          <a:graphicData uri="http://schemas.openxmlformats.org/drawingml/2006/table">
            <a:tbl>
              <a:tblPr>
                <a:noFill/>
                <a:tableStyleId>{FF98398E-2F48-4A5E-AFF6-13681218C39D}</a:tableStyleId>
              </a:tblPr>
              <a:tblGrid>
                <a:gridCol w="1967225"/>
                <a:gridCol w="599175"/>
                <a:gridCol w="1914275"/>
                <a:gridCol w="1169050"/>
                <a:gridCol w="320175"/>
                <a:gridCol w="1759800"/>
              </a:tblGrid>
              <a:tr h="334725">
                <a:tc gridSpan="6">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Sex cord-stromal tumors: </a:t>
                      </a:r>
                      <a:r>
                        <a:rPr lang="en-GB" sz="1000">
                          <a:solidFill>
                            <a:srgbClr val="741B47"/>
                          </a:solidFill>
                          <a:latin typeface="Lora"/>
                          <a:ea typeface="Lora"/>
                          <a:cs typeface="Lora"/>
                          <a:sym typeface="Lora"/>
                        </a:rPr>
                        <a:t>unilateral and </a:t>
                      </a:r>
                      <a:r>
                        <a:rPr lang="en-GB" sz="1000">
                          <a:solidFill>
                            <a:srgbClr val="741B47"/>
                          </a:solidFill>
                          <a:latin typeface="Lora"/>
                          <a:ea typeface="Lora"/>
                          <a:cs typeface="Lora"/>
                          <a:sym typeface="Lora"/>
                        </a:rPr>
                        <a:t>occur</a:t>
                      </a:r>
                      <a:r>
                        <a:rPr lang="en-GB" sz="1000">
                          <a:solidFill>
                            <a:srgbClr val="741B47"/>
                          </a:solidFill>
                          <a:latin typeface="Lora"/>
                          <a:ea typeface="Lora"/>
                          <a:cs typeface="Lora"/>
                          <a:sym typeface="Lora"/>
                        </a:rPr>
                        <a:t> in any age</a:t>
                      </a:r>
                      <a:endParaRPr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5A6BD"/>
                    </a:solidFill>
                  </a:tcPr>
                </a:tc>
                <a:tc hMerge="1"/>
                <a:tc hMerge="1"/>
                <a:tc hMerge="1"/>
                <a:tc hMerge="1"/>
                <a:tc hMerge="1"/>
              </a:tr>
              <a:tr h="334725">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Thecoma &amp; fibroma</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5">
                  <a:txBody>
                    <a:bodyPr/>
                    <a:lstStyle/>
                    <a:p>
                      <a:pPr indent="0" lvl="0" marL="0" rtl="0" algn="l">
                        <a:lnSpc>
                          <a:spcPct val="115000"/>
                        </a:lnSpc>
                        <a:spcBef>
                          <a:spcPts val="0"/>
                        </a:spcBef>
                        <a:spcAft>
                          <a:spcPts val="0"/>
                        </a:spcAft>
                        <a:buNone/>
                      </a:pPr>
                      <a:r>
                        <a:rPr b="1" lang="en-GB" sz="1000">
                          <a:latin typeface="Lora"/>
                          <a:ea typeface="Lora"/>
                          <a:cs typeface="Lora"/>
                          <a:sym typeface="Lora"/>
                        </a:rPr>
                        <a:t>Benign</a:t>
                      </a:r>
                      <a:r>
                        <a:rPr lang="en-GB" sz="1000">
                          <a:latin typeface="Lora"/>
                          <a:ea typeface="Lora"/>
                          <a:cs typeface="Lora"/>
                          <a:sym typeface="Lora"/>
                        </a:rPr>
                        <a:t>: Thecoma: produce estrogen, unlike fobroma. Whem both are mixed called </a:t>
                      </a:r>
                      <a:r>
                        <a:rPr b="1" lang="en-GB" sz="1000">
                          <a:solidFill>
                            <a:srgbClr val="FF0000"/>
                          </a:solidFill>
                          <a:latin typeface="Lora"/>
                          <a:ea typeface="Lora"/>
                          <a:cs typeface="Lora"/>
                          <a:sym typeface="Lora"/>
                        </a:rPr>
                        <a:t>Meig’s Syndrome</a:t>
                      </a:r>
                      <a:endParaRPr b="1"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c hMerge="1"/>
                <a:tc hMerge="1"/>
                <a:tc hMerge="1"/>
              </a:tr>
              <a:tr h="334725">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Granulosa cell</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5">
                  <a:txBody>
                    <a:bodyPr/>
                    <a:lstStyle/>
                    <a:p>
                      <a:pPr indent="0" lvl="0" marL="0" rtl="0" algn="l">
                        <a:lnSpc>
                          <a:spcPct val="115000"/>
                        </a:lnSpc>
                        <a:spcBef>
                          <a:spcPts val="0"/>
                        </a:spcBef>
                        <a:spcAft>
                          <a:spcPts val="0"/>
                        </a:spcAft>
                        <a:buNone/>
                      </a:pPr>
                      <a:r>
                        <a:rPr lang="en-GB" sz="1000">
                          <a:latin typeface="Lora"/>
                          <a:ea typeface="Lora"/>
                          <a:cs typeface="Lora"/>
                          <a:sym typeface="Lora"/>
                        </a:rPr>
                        <a:t>5-25% malignant; produce estrogen. </a:t>
                      </a:r>
                      <a:r>
                        <a:rPr b="1" lang="en-GB" sz="1000">
                          <a:latin typeface="Lora"/>
                          <a:ea typeface="Lora"/>
                          <a:cs typeface="Lora"/>
                          <a:sym typeface="Lora"/>
                        </a:rPr>
                        <a:t>Adult</a:t>
                      </a:r>
                      <a:r>
                        <a:rPr b="1" lang="en-GB" sz="1000">
                          <a:latin typeface="Lora"/>
                          <a:ea typeface="Lora"/>
                          <a:cs typeface="Lora"/>
                          <a:sym typeface="Lora"/>
                        </a:rPr>
                        <a:t> form: </a:t>
                      </a:r>
                      <a:r>
                        <a:rPr lang="en-GB" sz="1000">
                          <a:latin typeface="Lora"/>
                          <a:ea typeface="Lora"/>
                          <a:cs typeface="Lora"/>
                          <a:sym typeface="Lora"/>
                        </a:rPr>
                        <a:t>cause bleeding. </a:t>
                      </a:r>
                      <a:r>
                        <a:rPr b="1" lang="en-GB" sz="1000">
                          <a:latin typeface="Lora"/>
                          <a:ea typeface="Lora"/>
                          <a:cs typeface="Lora"/>
                          <a:sym typeface="Lora"/>
                        </a:rPr>
                        <a:t>Juvenile form: </a:t>
                      </a:r>
                      <a:r>
                        <a:rPr lang="en-GB" sz="1000">
                          <a:latin typeface="Lora"/>
                          <a:ea typeface="Lora"/>
                          <a:cs typeface="Lora"/>
                          <a:sym typeface="Lora"/>
                        </a:rPr>
                        <a:t>isosexual precocity</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associated with endometrial hyperplasia and carcinoma </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c hMerge="1"/>
                <a:tc hMerge="1"/>
                <a:tc hMerge="1"/>
              </a:tr>
              <a:tr h="271775">
                <a:tc>
                  <a:txBody>
                    <a:bodyPr/>
                    <a:lstStyle/>
                    <a:p>
                      <a:pPr indent="0" lvl="0" marL="0" rtl="0" algn="ctr">
                        <a:lnSpc>
                          <a:spcPct val="115000"/>
                        </a:lnSpc>
                        <a:spcBef>
                          <a:spcPts val="0"/>
                        </a:spcBef>
                        <a:spcAft>
                          <a:spcPts val="0"/>
                        </a:spcAft>
                        <a:buNone/>
                      </a:pPr>
                      <a:r>
                        <a:rPr b="1" lang="en-GB" sz="1000">
                          <a:solidFill>
                            <a:srgbClr val="741B47"/>
                          </a:solidFill>
                          <a:latin typeface="Lora"/>
                          <a:ea typeface="Lora"/>
                          <a:cs typeface="Lora"/>
                          <a:sym typeface="Lora"/>
                        </a:rPr>
                        <a:t>Sertoli–Leydig cell tumor</a:t>
                      </a:r>
                      <a:endParaRPr b="1" sz="1000">
                        <a:solidFill>
                          <a:srgbClr val="741B4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5">
                  <a:txBody>
                    <a:bodyPr/>
                    <a:lstStyle/>
                    <a:p>
                      <a:pPr indent="0" lvl="0" marL="0" rtl="0" algn="l">
                        <a:lnSpc>
                          <a:spcPct val="115000"/>
                        </a:lnSpc>
                        <a:spcBef>
                          <a:spcPts val="0"/>
                        </a:spcBef>
                        <a:spcAft>
                          <a:spcPts val="0"/>
                        </a:spcAft>
                        <a:buNone/>
                      </a:pPr>
                      <a:r>
                        <a:rPr lang="en-GB" sz="1000">
                          <a:latin typeface="Lora"/>
                          <a:ea typeface="Lora"/>
                          <a:cs typeface="Lora"/>
                          <a:sym typeface="Lora"/>
                        </a:rPr>
                        <a:t>Low malignant potential: produce androgen, therefor cause </a:t>
                      </a:r>
                      <a:r>
                        <a:rPr lang="en-GB" sz="1000">
                          <a:latin typeface="Lora"/>
                          <a:ea typeface="Lora"/>
                          <a:cs typeface="Lora"/>
                          <a:sym typeface="Lora"/>
                        </a:rPr>
                        <a:t>virilization effect</a:t>
                      </a:r>
                      <a:endParaRPr sz="1000">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c hMerge="1"/>
                <a:tc hMerge="1"/>
                <a:tc hMerge="1"/>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43"/>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Quiz</a:t>
            </a:r>
            <a:endParaRPr b="1" sz="3000">
              <a:solidFill>
                <a:srgbClr val="741B47"/>
              </a:solidFill>
              <a:latin typeface="Lora"/>
              <a:ea typeface="Lora"/>
              <a:cs typeface="Lora"/>
              <a:sym typeface="Lora"/>
            </a:endParaRPr>
          </a:p>
        </p:txBody>
      </p:sp>
      <p:sp>
        <p:nvSpPr>
          <p:cNvPr id="563" name="Google Shape;563;p43"/>
          <p:cNvSpPr txBox="1"/>
          <p:nvPr/>
        </p:nvSpPr>
        <p:spPr>
          <a:xfrm>
            <a:off x="-4325" y="1335525"/>
            <a:ext cx="3888000" cy="82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Lora"/>
                <a:ea typeface="Lora"/>
                <a:cs typeface="Lora"/>
                <a:sym typeface="Lora"/>
              </a:rPr>
              <a:t>1) </a:t>
            </a:r>
            <a:r>
              <a:rPr b="1" lang="en-GB" sz="1200">
                <a:latin typeface="Lora"/>
                <a:ea typeface="Lora"/>
                <a:cs typeface="Lora"/>
                <a:sym typeface="Lora"/>
              </a:rPr>
              <a:t>A 35-year-old woman has had increasing abdominal enlargement for the past 6 months. She states that she feels like she is pregnant, but results of a pregnancy test are negative. On physical examination, there is abdominal distention with a fluid wave. A pelvic ultrasound scan shows bilateral cystic ovarian masses, 10 cm on the right and 7 cm on the left. The masses are surgically removed. On gross examination, the excised masses are unilocular cysts filled with clear fluid, and papillary projections extend into the central lumen of the cyst. Microscopic examination shows that the papillae are covered with atypical cuboidal cells that invade underlying stroma. Psammoma bodies are present. What is the most likely diagnosis?</a:t>
            </a:r>
            <a:endParaRPr b="1"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a:t>
            </a:r>
            <a:r>
              <a:rPr lang="en-GB" sz="1200">
                <a:latin typeface="Lora"/>
                <a:ea typeface="Lora"/>
                <a:cs typeface="Lora"/>
                <a:sym typeface="Lora"/>
              </a:rPr>
              <a:t> </a:t>
            </a:r>
            <a:r>
              <a:rPr lang="en-GB" sz="1200">
                <a:latin typeface="Lora"/>
                <a:ea typeface="Lora"/>
                <a:cs typeface="Lora"/>
                <a:sym typeface="Lora"/>
              </a:rPr>
              <a:t>Endometrioid tumor</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B-</a:t>
            </a:r>
            <a:r>
              <a:rPr lang="en-GB" sz="1200">
                <a:latin typeface="Lora"/>
                <a:ea typeface="Lora"/>
                <a:cs typeface="Lora"/>
                <a:sym typeface="Lora"/>
              </a:rPr>
              <a:t> </a:t>
            </a:r>
            <a:r>
              <a:rPr lang="en-GB" sz="1200">
                <a:latin typeface="Lora"/>
                <a:ea typeface="Lora"/>
                <a:cs typeface="Lora"/>
                <a:sym typeface="Lora"/>
              </a:rPr>
              <a:t>Cystadenocarcinoma</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a:t>
            </a:r>
            <a:r>
              <a:rPr lang="en-GB" sz="1200">
                <a:latin typeface="Lora"/>
                <a:ea typeface="Lora"/>
                <a:cs typeface="Lora"/>
                <a:sym typeface="Lora"/>
              </a:rPr>
              <a:t> </a:t>
            </a:r>
            <a:r>
              <a:rPr lang="en-GB" sz="1200">
                <a:latin typeface="Lora"/>
                <a:ea typeface="Lora"/>
                <a:cs typeface="Lora"/>
                <a:sym typeface="Lora"/>
              </a:rPr>
              <a:t>Dysgerminoma</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a:t>
            </a:r>
            <a:r>
              <a:rPr lang="en-GB" sz="1200">
                <a:latin typeface="Lora"/>
                <a:ea typeface="Lora"/>
                <a:cs typeface="Lora"/>
                <a:sym typeface="Lora"/>
              </a:rPr>
              <a:t> </a:t>
            </a:r>
            <a:r>
              <a:rPr lang="en-GB" sz="1200">
                <a:latin typeface="Lora"/>
                <a:ea typeface="Lora"/>
                <a:cs typeface="Lora"/>
                <a:sym typeface="Lora"/>
              </a:rPr>
              <a:t>Metastatic cervical carcinoma</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2) </a:t>
            </a:r>
            <a:r>
              <a:rPr b="1" lang="en-GB" sz="1200">
                <a:latin typeface="Lora"/>
                <a:ea typeface="Lora"/>
                <a:cs typeface="Lora"/>
                <a:sym typeface="Lora"/>
              </a:rPr>
              <a:t>A 54-year-old female has had weight loss accompanied by abdominal enlargement for the past 6 months. She is concerned because there is a family history of ovarian carcinoma. An abdominal ultrasound reveals a 10-cm cystic mass involving the left adnexal region, with scattered 1-cm peritoneal nodules. peritoneal fluid cytology reveals the presence of malignant cells, consistent with a cystadenocarcinoma. Which of the following mutated genes is most likely a factor in the development of this neoplasm?</a:t>
            </a:r>
            <a:endParaRPr b="1"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a:t>
            </a:r>
            <a:r>
              <a:rPr lang="en-GB" sz="1200">
                <a:latin typeface="Lora"/>
                <a:ea typeface="Lora"/>
                <a:cs typeface="Lora"/>
                <a:sym typeface="Lora"/>
              </a:rPr>
              <a:t> KRAS</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B-</a:t>
            </a:r>
            <a:r>
              <a:rPr lang="en-GB" sz="1200">
                <a:latin typeface="Lora"/>
                <a:ea typeface="Lora"/>
                <a:cs typeface="Lora"/>
                <a:sym typeface="Lora"/>
              </a:rPr>
              <a:t> BRCA1</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a:t>
            </a:r>
            <a:r>
              <a:rPr lang="en-GB" sz="1200">
                <a:latin typeface="Lora"/>
                <a:ea typeface="Lora"/>
                <a:cs typeface="Lora"/>
                <a:sym typeface="Lora"/>
              </a:rPr>
              <a:t> TP53</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a:t>
            </a:r>
            <a:r>
              <a:rPr lang="en-GB" sz="1200">
                <a:latin typeface="Lora"/>
                <a:ea typeface="Lora"/>
                <a:cs typeface="Lora"/>
                <a:sym typeface="Lora"/>
              </a:rPr>
              <a:t> NF1</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3) A 25 year old female was discovered to have a tumor with high levels of alpha-fetoprotein in the serum. What is most likely the diagnosis? </a:t>
            </a:r>
            <a:endParaRPr b="1"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A- </a:t>
            </a:r>
            <a:r>
              <a:rPr lang="en-GB" sz="1200">
                <a:highlight>
                  <a:srgbClr val="FFFFFF"/>
                </a:highlight>
                <a:latin typeface="Lora"/>
                <a:ea typeface="Lora"/>
                <a:cs typeface="Lora"/>
                <a:sym typeface="Lora"/>
              </a:rPr>
              <a:t>Dysgerminoma/seminoma </a:t>
            </a:r>
            <a:endParaRPr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B</a:t>
            </a:r>
            <a:r>
              <a:rPr lang="en-GB" sz="1200">
                <a:highlight>
                  <a:srgbClr val="FFFFFF"/>
                </a:highlight>
                <a:latin typeface="Lora"/>
                <a:ea typeface="Lora"/>
                <a:cs typeface="Lora"/>
                <a:sym typeface="Lora"/>
              </a:rPr>
              <a:t>- Embryonal carcinoma </a:t>
            </a:r>
            <a:endParaRPr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C- </a:t>
            </a:r>
            <a:r>
              <a:rPr lang="en-GB" sz="1200">
                <a:highlight>
                  <a:srgbClr val="FFFFFF"/>
                </a:highlight>
                <a:latin typeface="Lora"/>
                <a:ea typeface="Lora"/>
                <a:cs typeface="Lora"/>
                <a:sym typeface="Lora"/>
              </a:rPr>
              <a:t>Endodermal sinus tumor</a:t>
            </a:r>
            <a:endParaRPr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D- </a:t>
            </a:r>
            <a:r>
              <a:rPr lang="en-GB" sz="1200">
                <a:highlight>
                  <a:srgbClr val="FFFFFF"/>
                </a:highlight>
                <a:latin typeface="Lora"/>
                <a:ea typeface="Lora"/>
                <a:cs typeface="Lora"/>
                <a:sym typeface="Lora"/>
              </a:rPr>
              <a:t>Fibrothecoma</a:t>
            </a:r>
            <a:endParaRPr sz="1200">
              <a:highlight>
                <a:srgbClr val="FFFFFF"/>
              </a:highlight>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t/>
            </a:r>
            <a:endParaRPr sz="1200" u="sng">
              <a:highlight>
                <a:srgbClr val="FFFFFF"/>
              </a:highlight>
              <a:latin typeface="Lora"/>
              <a:ea typeface="Lora"/>
              <a:cs typeface="Lora"/>
              <a:sym typeface="Lora"/>
            </a:endParaRPr>
          </a:p>
          <a:p>
            <a:pPr indent="0" lvl="0" marL="0" rtl="0" algn="l">
              <a:spcBef>
                <a:spcPts val="0"/>
              </a:spcBef>
              <a:spcAft>
                <a:spcPts val="0"/>
              </a:spcAft>
              <a:buNone/>
            </a:pPr>
            <a:r>
              <a:t/>
            </a:r>
            <a:endParaRPr b="1"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p:txBody>
      </p:sp>
      <p:sp>
        <p:nvSpPr>
          <p:cNvPr id="564" name="Google Shape;564;p43"/>
          <p:cNvSpPr txBox="1"/>
          <p:nvPr/>
        </p:nvSpPr>
        <p:spPr>
          <a:xfrm>
            <a:off x="3960000" y="1167825"/>
            <a:ext cx="3888000" cy="809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Lora"/>
                <a:ea typeface="Lora"/>
                <a:cs typeface="Lora"/>
                <a:sym typeface="Lora"/>
              </a:rPr>
              <a:t>4) </a:t>
            </a:r>
            <a:r>
              <a:rPr b="1" lang="en-GB" sz="1200">
                <a:latin typeface="Lora"/>
                <a:ea typeface="Lora"/>
                <a:cs typeface="Lora"/>
                <a:sym typeface="Lora"/>
              </a:rPr>
              <a:t>42 year old female was diagnosed with cystic and multilocular and filled with thick sticky viscous mucoid fluid tumor, which type of tumors is that?</a:t>
            </a:r>
            <a:endParaRPr b="1"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a:t>
            </a:r>
            <a:r>
              <a:rPr lang="en-GB" sz="1200">
                <a:latin typeface="Lora"/>
                <a:ea typeface="Lora"/>
                <a:cs typeface="Lora"/>
                <a:sym typeface="Lora"/>
              </a:rPr>
              <a:t> </a:t>
            </a:r>
            <a:r>
              <a:rPr lang="en-GB" sz="1200">
                <a:latin typeface="Lora"/>
                <a:ea typeface="Lora"/>
                <a:cs typeface="Lora"/>
                <a:sym typeface="Lora"/>
              </a:rPr>
              <a:t>Granulosa Cell Tumor.</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B-</a:t>
            </a:r>
            <a:r>
              <a:rPr lang="en-GB" sz="1200">
                <a:latin typeface="Lora"/>
                <a:ea typeface="Lora"/>
                <a:cs typeface="Lora"/>
                <a:sym typeface="Lora"/>
              </a:rPr>
              <a:t> </a:t>
            </a:r>
            <a:r>
              <a:rPr lang="en-GB" sz="1200">
                <a:latin typeface="Lora"/>
                <a:ea typeface="Lora"/>
                <a:cs typeface="Lora"/>
                <a:sym typeface="Lora"/>
              </a:rPr>
              <a:t>Sertoli – Leydig cell tumor</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 </a:t>
            </a:r>
            <a:r>
              <a:rPr lang="en-GB" sz="1200">
                <a:latin typeface="Lora"/>
                <a:ea typeface="Lora"/>
                <a:cs typeface="Lora"/>
                <a:sym typeface="Lora"/>
              </a:rPr>
              <a:t>Dysgerminoma</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 </a:t>
            </a:r>
            <a:r>
              <a:rPr lang="en-GB" sz="1200">
                <a:latin typeface="Lora"/>
                <a:ea typeface="Lora"/>
                <a:cs typeface="Lora"/>
                <a:sym typeface="Lora"/>
              </a:rPr>
              <a:t>Mucinous tumor</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5) Which of the </a:t>
            </a:r>
            <a:r>
              <a:rPr b="1" lang="en-GB" sz="1200">
                <a:latin typeface="Lora"/>
                <a:ea typeface="Lora"/>
                <a:cs typeface="Lora"/>
                <a:sym typeface="Lora"/>
              </a:rPr>
              <a:t>following</a:t>
            </a:r>
            <a:r>
              <a:rPr b="1" lang="en-GB" sz="1200">
                <a:latin typeface="Lora"/>
                <a:ea typeface="Lora"/>
                <a:cs typeface="Lora"/>
                <a:sym typeface="Lora"/>
              </a:rPr>
              <a:t> tumors is more common in </a:t>
            </a:r>
            <a:r>
              <a:rPr b="1" lang="en-GB" sz="1200">
                <a:latin typeface="Lora"/>
                <a:ea typeface="Lora"/>
                <a:cs typeface="Lora"/>
                <a:sym typeface="Lora"/>
              </a:rPr>
              <a:t>postmenopausal</a:t>
            </a:r>
            <a:r>
              <a:rPr b="1" lang="en-GB" sz="1200">
                <a:latin typeface="Lora"/>
                <a:ea typeface="Lora"/>
                <a:cs typeface="Lora"/>
                <a:sym typeface="Lora"/>
              </a:rPr>
              <a:t> women? </a:t>
            </a:r>
            <a:endParaRPr b="1"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a:t>
            </a:r>
            <a:r>
              <a:rPr lang="en-GB" sz="1200">
                <a:latin typeface="Lora"/>
                <a:ea typeface="Lora"/>
                <a:cs typeface="Lora"/>
                <a:sym typeface="Lora"/>
              </a:rPr>
              <a:t> </a:t>
            </a:r>
            <a:r>
              <a:rPr lang="en-GB" sz="1200">
                <a:latin typeface="Lora"/>
                <a:ea typeface="Lora"/>
                <a:cs typeface="Lora"/>
                <a:sym typeface="Lora"/>
              </a:rPr>
              <a:t>Granulosa Cell Tumor</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B-</a:t>
            </a:r>
            <a:r>
              <a:rPr lang="en-GB" sz="1200">
                <a:latin typeface="Lora"/>
                <a:ea typeface="Lora"/>
                <a:cs typeface="Lora"/>
                <a:sym typeface="Lora"/>
              </a:rPr>
              <a:t> F</a:t>
            </a:r>
            <a:r>
              <a:rPr lang="en-GB" sz="1200">
                <a:latin typeface="Lora"/>
                <a:ea typeface="Lora"/>
                <a:cs typeface="Lora"/>
                <a:sym typeface="Lora"/>
              </a:rPr>
              <a:t>ibrothecoma</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a:t>
            </a:r>
            <a:r>
              <a:rPr lang="en-GB" sz="1200">
                <a:latin typeface="Lora"/>
                <a:ea typeface="Lora"/>
                <a:cs typeface="Lora"/>
                <a:sym typeface="Lora"/>
              </a:rPr>
              <a:t> </a:t>
            </a:r>
            <a:r>
              <a:rPr lang="en-GB" sz="1200">
                <a:latin typeface="Lora"/>
                <a:ea typeface="Lora"/>
                <a:cs typeface="Lora"/>
                <a:sym typeface="Lora"/>
              </a:rPr>
              <a:t>Serous cystadenoma</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a:t>
            </a:r>
            <a:r>
              <a:rPr lang="en-GB" sz="1200">
                <a:latin typeface="Lora"/>
                <a:ea typeface="Lora"/>
                <a:cs typeface="Lora"/>
                <a:sym typeface="Lora"/>
              </a:rPr>
              <a:t> </a:t>
            </a:r>
            <a:r>
              <a:rPr lang="en-GB" sz="1200">
                <a:latin typeface="Lora"/>
                <a:ea typeface="Lora"/>
                <a:cs typeface="Lora"/>
                <a:sym typeface="Lora"/>
              </a:rPr>
              <a:t>Brenner Tumor</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6) Which of the following tumors progress from fimbriated end of the fallopian tube? </a:t>
            </a:r>
            <a:endParaRPr b="1"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a:t>
            </a:r>
            <a:r>
              <a:rPr lang="en-GB" sz="1200">
                <a:latin typeface="Lora"/>
                <a:ea typeface="Lora"/>
                <a:cs typeface="Lora"/>
                <a:sym typeface="Lora"/>
              </a:rPr>
              <a:t> High grade </a:t>
            </a:r>
            <a:r>
              <a:rPr lang="en-GB" sz="1200">
                <a:latin typeface="Lora"/>
                <a:ea typeface="Lora"/>
                <a:cs typeface="Lora"/>
                <a:sym typeface="Lora"/>
              </a:rPr>
              <a:t>serous</a:t>
            </a:r>
            <a:r>
              <a:rPr lang="en-GB" sz="1200">
                <a:latin typeface="Lora"/>
                <a:ea typeface="Lora"/>
                <a:cs typeface="Lora"/>
                <a:sym typeface="Lora"/>
              </a:rPr>
              <a:t> tumor.</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B-</a:t>
            </a:r>
            <a:r>
              <a:rPr lang="en-GB" sz="1200">
                <a:latin typeface="Lora"/>
                <a:ea typeface="Lora"/>
                <a:cs typeface="Lora"/>
                <a:sym typeface="Lora"/>
              </a:rPr>
              <a:t> </a:t>
            </a:r>
            <a:r>
              <a:rPr lang="en-GB" sz="1200">
                <a:latin typeface="Lora"/>
                <a:ea typeface="Lora"/>
                <a:cs typeface="Lora"/>
                <a:sym typeface="Lora"/>
              </a:rPr>
              <a:t>Low grade serous tumor.</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a:t>
            </a:r>
            <a:r>
              <a:rPr lang="en-GB" sz="1200">
                <a:latin typeface="Lora"/>
                <a:ea typeface="Lora"/>
                <a:cs typeface="Lora"/>
                <a:sym typeface="Lora"/>
              </a:rPr>
              <a:t> </a:t>
            </a:r>
            <a:r>
              <a:rPr lang="en-GB" sz="1200">
                <a:latin typeface="Lora"/>
                <a:ea typeface="Lora"/>
                <a:cs typeface="Lora"/>
                <a:sym typeface="Lora"/>
              </a:rPr>
              <a:t>Mucinous Tumors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a:t>
            </a:r>
            <a:r>
              <a:rPr lang="en-GB" sz="1200">
                <a:latin typeface="Lora"/>
                <a:ea typeface="Lora"/>
                <a:cs typeface="Lora"/>
                <a:sym typeface="Lora"/>
              </a:rPr>
              <a:t> </a:t>
            </a:r>
            <a:r>
              <a:rPr lang="en-GB" sz="1200">
                <a:latin typeface="Lora"/>
                <a:ea typeface="Lora"/>
                <a:cs typeface="Lora"/>
                <a:sym typeface="Lora"/>
              </a:rPr>
              <a:t>The Krukenberg tumor.</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7) </a:t>
            </a:r>
            <a:r>
              <a:rPr b="1" lang="en-GB" sz="1200">
                <a:highlight>
                  <a:srgbClr val="FFFFFF"/>
                </a:highlight>
                <a:latin typeface="Lora"/>
                <a:ea typeface="Lora"/>
                <a:cs typeface="Lora"/>
                <a:sym typeface="Lora"/>
              </a:rPr>
              <a:t> A female patient presented to clinic with</a:t>
            </a:r>
            <a:endParaRPr b="1"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symptoms of hyperthyroidism, clinical</a:t>
            </a:r>
            <a:endParaRPr b="1"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examination reports no goiter. Ultrasound</a:t>
            </a:r>
            <a:endParaRPr b="1"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revealed an ovarian mass. What’s most likely the</a:t>
            </a:r>
            <a:endParaRPr b="1"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diagnosis؟</a:t>
            </a:r>
            <a:endParaRPr b="1"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A</a:t>
            </a:r>
            <a:r>
              <a:rPr lang="en-GB" sz="1200">
                <a:highlight>
                  <a:srgbClr val="FFFFFF"/>
                </a:highlight>
                <a:latin typeface="Lora"/>
                <a:ea typeface="Lora"/>
                <a:cs typeface="Lora"/>
                <a:sym typeface="Lora"/>
              </a:rPr>
              <a:t>- Mature cystic teratoma</a:t>
            </a:r>
            <a:endParaRPr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B</a:t>
            </a:r>
            <a:r>
              <a:rPr lang="en-GB" sz="1200">
                <a:highlight>
                  <a:srgbClr val="FFFFFF"/>
                </a:highlight>
                <a:latin typeface="Lora"/>
                <a:ea typeface="Lora"/>
                <a:cs typeface="Lora"/>
                <a:sym typeface="Lora"/>
              </a:rPr>
              <a:t>- Krukenberg tumor</a:t>
            </a:r>
            <a:endParaRPr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C</a:t>
            </a:r>
            <a:r>
              <a:rPr lang="en-GB" sz="1200">
                <a:highlight>
                  <a:srgbClr val="FFFFFF"/>
                </a:highlight>
                <a:latin typeface="Lora"/>
                <a:ea typeface="Lora"/>
                <a:cs typeface="Lora"/>
                <a:sym typeface="Lora"/>
              </a:rPr>
              <a:t>- Struma ovarii</a:t>
            </a:r>
            <a:endParaRPr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D</a:t>
            </a:r>
            <a:r>
              <a:rPr lang="en-GB" sz="1200">
                <a:highlight>
                  <a:srgbClr val="FFFFFF"/>
                </a:highlight>
                <a:latin typeface="Lora"/>
                <a:ea typeface="Lora"/>
                <a:cs typeface="Lora"/>
                <a:sym typeface="Lora"/>
              </a:rPr>
              <a:t>- Dysgerminoma</a:t>
            </a:r>
            <a:endParaRPr sz="1200">
              <a:highlight>
                <a:srgbClr val="FFFFFF"/>
              </a:highlight>
              <a:latin typeface="Lora"/>
              <a:ea typeface="Lora"/>
              <a:cs typeface="Lora"/>
              <a:sym typeface="Lora"/>
            </a:endParaRPr>
          </a:p>
          <a:p>
            <a:pPr indent="0" lvl="0" marL="0" rtl="0" algn="l">
              <a:spcBef>
                <a:spcPts val="0"/>
              </a:spcBef>
              <a:spcAft>
                <a:spcPts val="0"/>
              </a:spcAft>
              <a:buNone/>
            </a:pPr>
            <a:r>
              <a:t/>
            </a:r>
            <a:endParaRPr b="1" sz="1200" u="sng">
              <a:highlight>
                <a:srgbClr val="FFFFFF"/>
              </a:highlight>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8) A 19-year-old woman has the sudden onset of abdominal pain. On physical examination, there is pelvic pain on palpation. Her stool is negative for occult blood. The serum and urine pregnancy tests are negative. Transvaginal ultrasound shows no intrauterine gestational sac, and uterus and adnexa are normal in size. Culdocentesis yields a small amount of blood-tinged fluid. Which of the following has most likely led to these findings?</a:t>
            </a:r>
            <a:endParaRPr b="1"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A-</a:t>
            </a:r>
            <a:r>
              <a:rPr lang="en-GB" sz="1200">
                <a:latin typeface="Lora"/>
                <a:ea typeface="Lora"/>
                <a:cs typeface="Lora"/>
                <a:sym typeface="Lora"/>
              </a:rPr>
              <a:t> Ectopic pregnancy</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B-</a:t>
            </a:r>
            <a:r>
              <a:rPr lang="en-GB" sz="1200">
                <a:latin typeface="Lora"/>
                <a:ea typeface="Lora"/>
                <a:cs typeface="Lora"/>
                <a:sym typeface="Lora"/>
              </a:rPr>
              <a:t> Endometriosis</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C-</a:t>
            </a:r>
            <a:r>
              <a:rPr lang="en-GB" sz="1200">
                <a:latin typeface="Lora"/>
                <a:ea typeface="Lora"/>
                <a:cs typeface="Lora"/>
                <a:sym typeface="Lora"/>
              </a:rPr>
              <a:t> Follicle cyst</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D-</a:t>
            </a:r>
            <a:r>
              <a:rPr lang="en-GB" sz="1200">
                <a:latin typeface="Lora"/>
                <a:ea typeface="Lora"/>
                <a:cs typeface="Lora"/>
                <a:sym typeface="Lora"/>
              </a:rPr>
              <a:t> Invasive mole</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E-</a:t>
            </a:r>
            <a:r>
              <a:rPr lang="en-GB" sz="1200">
                <a:latin typeface="Lora"/>
                <a:ea typeface="Lora"/>
                <a:cs typeface="Lora"/>
                <a:sym typeface="Lora"/>
              </a:rPr>
              <a:t> Pelvic inflammatory disease</a:t>
            </a:r>
            <a:endParaRPr sz="1200">
              <a:latin typeface="Lora"/>
              <a:ea typeface="Lora"/>
              <a:cs typeface="Lora"/>
              <a:sym typeface="Lora"/>
            </a:endParaRPr>
          </a:p>
          <a:p>
            <a:pPr indent="0" lvl="0" marL="0" rtl="0" algn="l">
              <a:spcBef>
                <a:spcPts val="0"/>
              </a:spcBef>
              <a:spcAft>
                <a:spcPts val="0"/>
              </a:spcAft>
              <a:buNone/>
            </a:pPr>
            <a:r>
              <a:t/>
            </a:r>
            <a:endParaRPr b="1" sz="1200">
              <a:highlight>
                <a:srgbClr val="FFFFFF"/>
              </a:highlight>
              <a:latin typeface="Lora"/>
              <a:ea typeface="Lora"/>
              <a:cs typeface="Lora"/>
              <a:sym typeface="Lora"/>
            </a:endParaRPr>
          </a:p>
          <a:p>
            <a:pPr indent="0" lvl="0" marL="0" rtl="0" algn="l">
              <a:spcBef>
                <a:spcPts val="0"/>
              </a:spcBef>
              <a:spcAft>
                <a:spcPts val="0"/>
              </a:spcAft>
              <a:buNone/>
            </a:pPr>
            <a:r>
              <a:rPr b="1" lang="en-GB" sz="1200">
                <a:highlight>
                  <a:srgbClr val="FFFFFF"/>
                </a:highlight>
                <a:latin typeface="Lora"/>
                <a:ea typeface="Lora"/>
                <a:cs typeface="Lora"/>
                <a:sym typeface="Lora"/>
              </a:rPr>
              <a:t> </a:t>
            </a:r>
            <a:endParaRPr sz="1200">
              <a:highlight>
                <a:srgbClr val="FFFFFF"/>
              </a:highlight>
              <a:latin typeface="Lora"/>
              <a:ea typeface="Lora"/>
              <a:cs typeface="Lora"/>
              <a:sym typeface="Lora"/>
            </a:endParaRPr>
          </a:p>
          <a:p>
            <a:pPr indent="0" lvl="0" marL="0" rtl="0" algn="l">
              <a:spcBef>
                <a:spcPts val="0"/>
              </a:spcBef>
              <a:spcAft>
                <a:spcPts val="0"/>
              </a:spcAft>
              <a:buNone/>
            </a:pPr>
            <a:r>
              <a:t/>
            </a:r>
            <a:endParaRPr sz="1200" u="sng">
              <a:highlight>
                <a:srgbClr val="FFFFFF"/>
              </a:highlight>
              <a:latin typeface="Lora"/>
              <a:ea typeface="Lora"/>
              <a:cs typeface="Lora"/>
              <a:sym typeface="Lora"/>
            </a:endParaRPr>
          </a:p>
          <a:p>
            <a:pPr indent="0" lvl="0" marL="0" rtl="0" algn="l">
              <a:spcBef>
                <a:spcPts val="0"/>
              </a:spcBef>
              <a:spcAft>
                <a:spcPts val="0"/>
              </a:spcAft>
              <a:buNone/>
            </a:pPr>
            <a:r>
              <a:t/>
            </a:r>
            <a:endParaRPr b="1" sz="1200">
              <a:latin typeface="Lora"/>
              <a:ea typeface="Lora"/>
              <a:cs typeface="Lora"/>
              <a:sym typeface="Lora"/>
            </a:endParaRPr>
          </a:p>
        </p:txBody>
      </p:sp>
      <p:sp>
        <p:nvSpPr>
          <p:cNvPr id="565" name="Google Shape;565;p43"/>
          <p:cNvSpPr txBox="1"/>
          <p:nvPr/>
        </p:nvSpPr>
        <p:spPr>
          <a:xfrm rot="-5400000">
            <a:off x="993025" y="9151325"/>
            <a:ext cx="904500" cy="17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Lora"/>
                <a:ea typeface="Lora"/>
                <a:cs typeface="Lora"/>
                <a:sym typeface="Lora"/>
              </a:rPr>
              <a:t>1- B</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2- B</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3- C</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4- D</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5- A</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6- A</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7- C</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8- C</a:t>
            </a:r>
            <a:endParaRPr b="1">
              <a:solidFill>
                <a:srgbClr val="EFEFEF"/>
              </a:solidFill>
              <a:latin typeface="Lora"/>
              <a:ea typeface="Lora"/>
              <a:cs typeface="Lora"/>
              <a:sym typeface="Lor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p44"/>
          <p:cNvSpPr txBox="1"/>
          <p:nvPr/>
        </p:nvSpPr>
        <p:spPr>
          <a:xfrm>
            <a:off x="0" y="3271725"/>
            <a:ext cx="6682200" cy="29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Team Subleader</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          Alhanouf Alhaluli</a:t>
            </a:r>
            <a:endParaRPr b="1" sz="3000">
              <a:solidFill>
                <a:srgbClr val="741B47"/>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Done by the brilliant</a:t>
            </a:r>
            <a:endParaRPr sz="3000">
              <a:solidFill>
                <a:srgbClr val="A64D79"/>
              </a:solidFill>
              <a:latin typeface="Pompiere"/>
              <a:ea typeface="Pompiere"/>
              <a:cs typeface="Pompiere"/>
              <a:sym typeface="Pompiere"/>
            </a:endParaRPr>
          </a:p>
          <a:p>
            <a:pPr indent="0" lvl="0" marL="0" rtl="0" algn="l">
              <a:lnSpc>
                <a:spcPct val="115000"/>
              </a:lnSpc>
              <a:spcBef>
                <a:spcPts val="0"/>
              </a:spcBef>
              <a:spcAft>
                <a:spcPts val="0"/>
              </a:spcAft>
              <a:buNone/>
            </a:pPr>
            <a:r>
              <a:t/>
            </a:r>
            <a:endParaRPr sz="3000">
              <a:solidFill>
                <a:srgbClr val="A64D79"/>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Note Takers </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                Mohammed Alhumud &amp; Taibah Alzaid</a:t>
            </a:r>
            <a:endParaRPr b="1" sz="3000">
              <a:solidFill>
                <a:srgbClr val="741B47"/>
              </a:solidFill>
              <a:latin typeface="Pompiere"/>
              <a:ea typeface="Pompiere"/>
              <a:cs typeface="Pompiere"/>
              <a:sym typeface="Pompiere"/>
            </a:endParaRPr>
          </a:p>
          <a:p>
            <a:pPr indent="0" lvl="0" marL="0" rtl="0" algn="ctr">
              <a:lnSpc>
                <a:spcPct val="115000"/>
              </a:lnSpc>
              <a:spcBef>
                <a:spcPts val="0"/>
              </a:spcBef>
              <a:spcAft>
                <a:spcPts val="0"/>
              </a:spcAft>
              <a:buNone/>
            </a:pPr>
            <a:r>
              <a:t/>
            </a:r>
            <a:endParaRPr b="1" sz="3000">
              <a:solidFill>
                <a:srgbClr val="741B47"/>
              </a:solidFill>
              <a:latin typeface="Pompiere"/>
              <a:ea typeface="Pompiere"/>
              <a:cs typeface="Pompiere"/>
              <a:sym typeface="Pompiere"/>
            </a:endParaRPr>
          </a:p>
          <a:p>
            <a:pPr indent="0" lvl="0" marL="0" rtl="0" algn="ctr">
              <a:lnSpc>
                <a:spcPct val="115000"/>
              </a:lnSpc>
              <a:spcBef>
                <a:spcPts val="0"/>
              </a:spcBef>
              <a:spcAft>
                <a:spcPts val="0"/>
              </a:spcAft>
              <a:buNone/>
            </a:pPr>
            <a:r>
              <a:t/>
            </a:r>
            <a:endParaRPr b="1" sz="3000">
              <a:solidFill>
                <a:srgbClr val="741B47"/>
              </a:solidFill>
              <a:latin typeface="Pompiere"/>
              <a:ea typeface="Pompiere"/>
              <a:cs typeface="Pompiere"/>
              <a:sym typeface="Pompiere"/>
            </a:endParaRPr>
          </a:p>
        </p:txBody>
      </p:sp>
      <p:pic>
        <p:nvPicPr>
          <p:cNvPr id="571" name="Google Shape;571;p44"/>
          <p:cNvPicPr preferRelativeResize="0"/>
          <p:nvPr/>
        </p:nvPicPr>
        <p:blipFill rotWithShape="1">
          <a:blip r:embed="rId3">
            <a:alphaModFix/>
          </a:blip>
          <a:srcRect b="21469" l="20504" r="21948" t="22664"/>
          <a:stretch/>
        </p:blipFill>
        <p:spPr>
          <a:xfrm>
            <a:off x="2690400" y="4414325"/>
            <a:ext cx="718401" cy="929875"/>
          </a:xfrm>
          <a:prstGeom prst="rect">
            <a:avLst/>
          </a:prstGeom>
          <a:noFill/>
          <a:ln>
            <a:noFill/>
          </a:ln>
        </p:spPr>
      </p:pic>
      <p:cxnSp>
        <p:nvCxnSpPr>
          <p:cNvPr id="572" name="Google Shape;572;p44"/>
          <p:cNvCxnSpPr/>
          <p:nvPr/>
        </p:nvCxnSpPr>
        <p:spPr>
          <a:xfrm flipH="1">
            <a:off x="2740925" y="5036025"/>
            <a:ext cx="154200" cy="166200"/>
          </a:xfrm>
          <a:prstGeom prst="straightConnector1">
            <a:avLst/>
          </a:prstGeom>
          <a:noFill/>
          <a:ln cap="flat" cmpd="sng" w="9525">
            <a:solidFill>
              <a:srgbClr val="FF0000"/>
            </a:solidFill>
            <a:prstDash val="solid"/>
            <a:round/>
            <a:headEnd len="med" w="med" type="none"/>
            <a:tailEnd len="med" w="med" type="none"/>
          </a:ln>
        </p:spPr>
      </p:cxnSp>
      <p:cxnSp>
        <p:nvCxnSpPr>
          <p:cNvPr id="573" name="Google Shape;573;p44"/>
          <p:cNvCxnSpPr/>
          <p:nvPr/>
        </p:nvCxnSpPr>
        <p:spPr>
          <a:xfrm>
            <a:off x="2765350" y="5048200"/>
            <a:ext cx="121800" cy="146100"/>
          </a:xfrm>
          <a:prstGeom prst="straightConnector1">
            <a:avLst/>
          </a:prstGeom>
          <a:noFill/>
          <a:ln cap="flat" cmpd="sng" w="9525">
            <a:solidFill>
              <a:srgbClr val="FF0000"/>
            </a:solidFill>
            <a:prstDash val="solid"/>
            <a:round/>
            <a:headEnd len="med" w="med" type="none"/>
            <a:tailEnd len="med" w="med" type="none"/>
          </a:ln>
        </p:spPr>
      </p:cxnSp>
      <p:sp>
        <p:nvSpPr>
          <p:cNvPr id="574" name="Google Shape;574;p44"/>
          <p:cNvSpPr txBox="1"/>
          <p:nvPr/>
        </p:nvSpPr>
        <p:spPr>
          <a:xfrm>
            <a:off x="2606375" y="4880175"/>
            <a:ext cx="446100" cy="1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Patrick Hand SC"/>
                <a:ea typeface="Patrick Hand SC"/>
                <a:cs typeface="Patrick Hand SC"/>
                <a:sym typeface="Patrick Hand SC"/>
              </a:rPr>
              <a:t>The</a:t>
            </a:r>
            <a:endParaRPr sz="1100">
              <a:latin typeface="Patrick Hand SC"/>
              <a:ea typeface="Patrick Hand SC"/>
              <a:cs typeface="Patrick Hand SC"/>
              <a:sym typeface="Patrick Hand S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32"/>
          <p:cNvSpPr/>
          <p:nvPr/>
        </p:nvSpPr>
        <p:spPr>
          <a:xfrm>
            <a:off x="5150813" y="6134925"/>
            <a:ext cx="2558700" cy="2036100"/>
          </a:xfrm>
          <a:prstGeom prst="roundRect">
            <a:avLst>
              <a:gd fmla="val 16667" name="adj"/>
            </a:avLst>
          </a:prstGeom>
          <a:solidFill>
            <a:srgbClr val="FFFFFF"/>
          </a:solidFill>
          <a:ln cap="flat" cmpd="sng" w="2857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342900" lvl="0" marL="457200" rtl="0" algn="l">
              <a:spcBef>
                <a:spcPts val="0"/>
              </a:spcBef>
              <a:spcAft>
                <a:spcPts val="0"/>
              </a:spcAft>
              <a:buSzPts val="1800"/>
              <a:buFont typeface="Lora"/>
              <a:buChar char="●"/>
            </a:pPr>
            <a:r>
              <a:rPr lang="en-GB" sz="1800">
                <a:latin typeface="Lora"/>
                <a:ea typeface="Lora"/>
                <a:cs typeface="Lora"/>
                <a:sym typeface="Lora"/>
              </a:rPr>
              <a:t>Teratoma</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Dysgerminoma</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Yolk sac tumor</a:t>
            </a:r>
            <a:endParaRPr sz="1800">
              <a:latin typeface="Lora"/>
              <a:ea typeface="Lora"/>
              <a:cs typeface="Lora"/>
              <a:sym typeface="Lora"/>
            </a:endParaRPr>
          </a:p>
          <a:p>
            <a:pPr indent="-304800" lvl="0" marL="457200" rtl="0" algn="l">
              <a:spcBef>
                <a:spcPts val="0"/>
              </a:spcBef>
              <a:spcAft>
                <a:spcPts val="0"/>
              </a:spcAft>
              <a:buSzPts val="1200"/>
              <a:buFont typeface="Lora"/>
              <a:buChar char="●"/>
            </a:pPr>
            <a:r>
              <a:rPr lang="en-GB" sz="1200">
                <a:latin typeface="Lora"/>
                <a:ea typeface="Lora"/>
                <a:cs typeface="Lora"/>
                <a:sym typeface="Lora"/>
              </a:rPr>
              <a:t>Embryonal Carcinoma</a:t>
            </a:r>
            <a:endParaRPr sz="1200">
              <a:latin typeface="Lora"/>
              <a:ea typeface="Lora"/>
              <a:cs typeface="Lora"/>
              <a:sym typeface="Lora"/>
            </a:endParaRPr>
          </a:p>
          <a:p>
            <a:pPr indent="-330200" lvl="0" marL="457200" rtl="0" algn="l">
              <a:spcBef>
                <a:spcPts val="0"/>
              </a:spcBef>
              <a:spcAft>
                <a:spcPts val="0"/>
              </a:spcAft>
              <a:buSzPts val="1600"/>
              <a:buFont typeface="Lora"/>
              <a:buChar char="●"/>
            </a:pPr>
            <a:r>
              <a:rPr lang="en-GB" sz="1600">
                <a:latin typeface="Lora"/>
                <a:ea typeface="Lora"/>
                <a:cs typeface="Lora"/>
                <a:sym typeface="Lora"/>
              </a:rPr>
              <a:t>Choriocarcinoma</a:t>
            </a:r>
            <a:endParaRPr sz="1600">
              <a:latin typeface="Lora"/>
              <a:ea typeface="Lora"/>
              <a:cs typeface="Lora"/>
              <a:sym typeface="Lora"/>
            </a:endParaRPr>
          </a:p>
        </p:txBody>
      </p:sp>
      <p:sp>
        <p:nvSpPr>
          <p:cNvPr id="412" name="Google Shape;412;p32"/>
          <p:cNvSpPr/>
          <p:nvPr/>
        </p:nvSpPr>
        <p:spPr>
          <a:xfrm>
            <a:off x="2683550" y="7954600"/>
            <a:ext cx="2351400" cy="2036100"/>
          </a:xfrm>
          <a:prstGeom prst="roundRect">
            <a:avLst>
              <a:gd fmla="val 16667" name="adj"/>
            </a:avLst>
          </a:prstGeom>
          <a:solidFill>
            <a:srgbClr val="FFFFFF"/>
          </a:solidFill>
          <a:ln cap="flat" cmpd="sng" w="2857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342900" lvl="0" marL="457200" rtl="0" algn="l">
              <a:spcBef>
                <a:spcPts val="0"/>
              </a:spcBef>
              <a:spcAft>
                <a:spcPts val="0"/>
              </a:spcAft>
              <a:buSzPts val="1800"/>
              <a:buFont typeface="Lora"/>
              <a:buChar char="●"/>
            </a:pPr>
            <a:r>
              <a:rPr lang="en-GB" sz="1800">
                <a:latin typeface="Lora"/>
                <a:ea typeface="Lora"/>
                <a:cs typeface="Lora"/>
                <a:sym typeface="Lora"/>
              </a:rPr>
              <a:t>Thecoma &amp; fibroma</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Granulosa</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sertoli-leydig</a:t>
            </a:r>
            <a:endParaRPr sz="1800">
              <a:latin typeface="Lora"/>
              <a:ea typeface="Lora"/>
              <a:cs typeface="Lora"/>
              <a:sym typeface="Lora"/>
            </a:endParaRPr>
          </a:p>
        </p:txBody>
      </p:sp>
      <p:sp>
        <p:nvSpPr>
          <p:cNvPr id="413" name="Google Shape;413;p32"/>
          <p:cNvSpPr/>
          <p:nvPr/>
        </p:nvSpPr>
        <p:spPr>
          <a:xfrm>
            <a:off x="216263" y="6361900"/>
            <a:ext cx="2351400" cy="2036100"/>
          </a:xfrm>
          <a:prstGeom prst="roundRect">
            <a:avLst>
              <a:gd fmla="val 16667" name="adj"/>
            </a:avLst>
          </a:prstGeom>
          <a:solidFill>
            <a:srgbClr val="FFFFFF"/>
          </a:solidFill>
          <a:ln cap="flat" cmpd="sng" w="2857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342900" lvl="0" marL="457200" rtl="0" algn="l">
              <a:spcBef>
                <a:spcPts val="0"/>
              </a:spcBef>
              <a:spcAft>
                <a:spcPts val="0"/>
              </a:spcAft>
              <a:buSzPts val="1800"/>
              <a:buFont typeface="Lora"/>
              <a:buChar char="●"/>
            </a:pPr>
            <a:r>
              <a:rPr lang="en-GB" sz="1800">
                <a:latin typeface="Lora"/>
                <a:ea typeface="Lora"/>
                <a:cs typeface="Lora"/>
                <a:sym typeface="Lora"/>
              </a:rPr>
              <a:t>Serous</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Mucinous</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Endometrioid</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brunner</a:t>
            </a:r>
            <a:endParaRPr sz="1800">
              <a:latin typeface="Lora"/>
              <a:ea typeface="Lora"/>
              <a:cs typeface="Lora"/>
              <a:sym typeface="Lora"/>
            </a:endParaRPr>
          </a:p>
        </p:txBody>
      </p:sp>
      <p:sp>
        <p:nvSpPr>
          <p:cNvPr id="414" name="Google Shape;414;p32"/>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Lecture content</a:t>
            </a:r>
            <a:endParaRPr b="1" sz="3000">
              <a:solidFill>
                <a:srgbClr val="741B47"/>
              </a:solidFill>
              <a:latin typeface="Lora"/>
              <a:ea typeface="Lora"/>
              <a:cs typeface="Lora"/>
              <a:sym typeface="Lora"/>
            </a:endParaRPr>
          </a:p>
        </p:txBody>
      </p:sp>
      <p:sp>
        <p:nvSpPr>
          <p:cNvPr id="415" name="Google Shape;415;p32"/>
          <p:cNvSpPr/>
          <p:nvPr/>
        </p:nvSpPr>
        <p:spPr>
          <a:xfrm>
            <a:off x="2683538" y="7822951"/>
            <a:ext cx="2351400" cy="836700"/>
          </a:xfrm>
          <a:prstGeom prst="roundRect">
            <a:avLst>
              <a:gd fmla="val 16667" name="adj"/>
            </a:avLst>
          </a:prstGeom>
          <a:solidFill>
            <a:srgbClr val="741B47"/>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Lora"/>
                <a:ea typeface="Lora"/>
                <a:cs typeface="Lora"/>
                <a:sym typeface="Lora"/>
              </a:rPr>
              <a:t>4- Sex cord- Stromal cells</a:t>
            </a:r>
            <a:endParaRPr b="1" sz="2000">
              <a:solidFill>
                <a:srgbClr val="FFFFFF"/>
              </a:solidFill>
              <a:latin typeface="Lora"/>
              <a:ea typeface="Lora"/>
              <a:cs typeface="Lora"/>
              <a:sym typeface="Lora"/>
            </a:endParaRPr>
          </a:p>
        </p:txBody>
      </p:sp>
      <p:pic>
        <p:nvPicPr>
          <p:cNvPr id="416" name="Google Shape;416;p32"/>
          <p:cNvPicPr preferRelativeResize="0"/>
          <p:nvPr/>
        </p:nvPicPr>
        <p:blipFill rotWithShape="1">
          <a:blip r:embed="rId3">
            <a:alphaModFix/>
          </a:blip>
          <a:srcRect b="20780" l="18055" r="44823" t="34044"/>
          <a:stretch/>
        </p:blipFill>
        <p:spPr>
          <a:xfrm>
            <a:off x="1101912" y="3225550"/>
            <a:ext cx="5580297" cy="3136351"/>
          </a:xfrm>
          <a:prstGeom prst="rect">
            <a:avLst/>
          </a:prstGeom>
          <a:noFill/>
          <a:ln>
            <a:noFill/>
          </a:ln>
        </p:spPr>
      </p:pic>
      <p:sp>
        <p:nvSpPr>
          <p:cNvPr id="417" name="Google Shape;417;p32"/>
          <p:cNvSpPr/>
          <p:nvPr/>
        </p:nvSpPr>
        <p:spPr>
          <a:xfrm>
            <a:off x="5150813" y="5824125"/>
            <a:ext cx="2558700" cy="836700"/>
          </a:xfrm>
          <a:prstGeom prst="roundRect">
            <a:avLst>
              <a:gd fmla="val 16667" name="adj"/>
            </a:avLst>
          </a:prstGeom>
          <a:solidFill>
            <a:srgbClr val="741B47"/>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Lora"/>
                <a:ea typeface="Lora"/>
                <a:cs typeface="Lora"/>
                <a:sym typeface="Lora"/>
              </a:rPr>
              <a:t>3- </a:t>
            </a:r>
            <a:r>
              <a:rPr b="1" lang="en-GB" sz="2000">
                <a:solidFill>
                  <a:srgbClr val="FFFFFF"/>
                </a:solidFill>
                <a:latin typeface="Lora"/>
                <a:ea typeface="Lora"/>
                <a:cs typeface="Lora"/>
                <a:sym typeface="Lora"/>
              </a:rPr>
              <a:t>Germ cell tumor “Oocyte”</a:t>
            </a:r>
            <a:endParaRPr b="1" sz="2000">
              <a:solidFill>
                <a:srgbClr val="FFFFFF"/>
              </a:solidFill>
              <a:latin typeface="Lora"/>
              <a:ea typeface="Lora"/>
              <a:cs typeface="Lora"/>
              <a:sym typeface="Lora"/>
            </a:endParaRPr>
          </a:p>
        </p:txBody>
      </p:sp>
      <p:sp>
        <p:nvSpPr>
          <p:cNvPr id="418" name="Google Shape;418;p32"/>
          <p:cNvSpPr/>
          <p:nvPr/>
        </p:nvSpPr>
        <p:spPr>
          <a:xfrm>
            <a:off x="210488" y="6134925"/>
            <a:ext cx="2351400" cy="740400"/>
          </a:xfrm>
          <a:prstGeom prst="roundRect">
            <a:avLst>
              <a:gd fmla="val 16667" name="adj"/>
            </a:avLst>
          </a:prstGeom>
          <a:solidFill>
            <a:srgbClr val="741B47"/>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Lora"/>
                <a:ea typeface="Lora"/>
                <a:cs typeface="Lora"/>
                <a:sym typeface="Lora"/>
              </a:rPr>
              <a:t>2- </a:t>
            </a:r>
            <a:r>
              <a:rPr b="1" lang="en-GB" sz="2000">
                <a:solidFill>
                  <a:srgbClr val="FFFFFF"/>
                </a:solidFill>
                <a:latin typeface="Lora"/>
                <a:ea typeface="Lora"/>
                <a:cs typeface="Lora"/>
                <a:sym typeface="Lora"/>
              </a:rPr>
              <a:t>Epithelial tumors</a:t>
            </a:r>
            <a:endParaRPr b="1" sz="2000">
              <a:solidFill>
                <a:srgbClr val="EAD1DC"/>
              </a:solidFill>
              <a:latin typeface="Lora"/>
              <a:ea typeface="Lora"/>
              <a:cs typeface="Lora"/>
              <a:sym typeface="Lora"/>
            </a:endParaRPr>
          </a:p>
        </p:txBody>
      </p:sp>
      <p:cxnSp>
        <p:nvCxnSpPr>
          <p:cNvPr id="419" name="Google Shape;419;p32"/>
          <p:cNvCxnSpPr>
            <a:endCxn id="417" idx="0"/>
          </p:cNvCxnSpPr>
          <p:nvPr/>
        </p:nvCxnSpPr>
        <p:spPr>
          <a:xfrm>
            <a:off x="3541463" y="4312425"/>
            <a:ext cx="2888700" cy="1511700"/>
          </a:xfrm>
          <a:prstGeom prst="bentConnector2">
            <a:avLst/>
          </a:prstGeom>
          <a:noFill/>
          <a:ln cap="flat" cmpd="sng" w="38100">
            <a:solidFill>
              <a:srgbClr val="000000"/>
            </a:solidFill>
            <a:prstDash val="solid"/>
            <a:round/>
            <a:headEnd len="med" w="med" type="none"/>
            <a:tailEnd len="med" w="med" type="none"/>
          </a:ln>
        </p:spPr>
      </p:cxnSp>
      <p:cxnSp>
        <p:nvCxnSpPr>
          <p:cNvPr id="420" name="Google Shape;420;p32"/>
          <p:cNvCxnSpPr/>
          <p:nvPr/>
        </p:nvCxnSpPr>
        <p:spPr>
          <a:xfrm rot="5400000">
            <a:off x="943663" y="4929325"/>
            <a:ext cx="1625700" cy="763500"/>
          </a:xfrm>
          <a:prstGeom prst="bentConnector3">
            <a:avLst>
              <a:gd fmla="val 1269" name="adj1"/>
            </a:avLst>
          </a:prstGeom>
          <a:noFill/>
          <a:ln cap="flat" cmpd="sng" w="38100">
            <a:solidFill>
              <a:schemeClr val="dk2"/>
            </a:solidFill>
            <a:prstDash val="solid"/>
            <a:round/>
            <a:headEnd len="med" w="med" type="none"/>
            <a:tailEnd len="med" w="med" type="none"/>
          </a:ln>
        </p:spPr>
      </p:cxnSp>
      <p:cxnSp>
        <p:nvCxnSpPr>
          <p:cNvPr id="421" name="Google Shape;421;p32"/>
          <p:cNvCxnSpPr/>
          <p:nvPr/>
        </p:nvCxnSpPr>
        <p:spPr>
          <a:xfrm rot="5400000">
            <a:off x="2683312" y="6491101"/>
            <a:ext cx="2455500" cy="208200"/>
          </a:xfrm>
          <a:prstGeom prst="bentConnector3">
            <a:avLst>
              <a:gd fmla="val -840" name="adj1"/>
            </a:avLst>
          </a:prstGeom>
          <a:noFill/>
          <a:ln cap="flat" cmpd="sng" w="38100">
            <a:solidFill>
              <a:srgbClr val="000000"/>
            </a:solidFill>
            <a:prstDash val="solid"/>
            <a:round/>
            <a:headEnd len="med" w="med" type="none"/>
            <a:tailEnd len="med" w="med" type="none"/>
          </a:ln>
        </p:spPr>
      </p:cxnSp>
      <p:pic>
        <p:nvPicPr>
          <p:cNvPr id="422" name="Google Shape;422;p32"/>
          <p:cNvPicPr preferRelativeResize="0"/>
          <p:nvPr/>
        </p:nvPicPr>
        <p:blipFill>
          <a:blip r:embed="rId4">
            <a:alphaModFix/>
          </a:blip>
          <a:stretch>
            <a:fillRect/>
          </a:stretch>
        </p:blipFill>
        <p:spPr>
          <a:xfrm>
            <a:off x="6449700" y="9208814"/>
            <a:ext cx="763501" cy="577535"/>
          </a:xfrm>
          <a:prstGeom prst="rect">
            <a:avLst/>
          </a:prstGeom>
          <a:noFill/>
          <a:ln>
            <a:noFill/>
          </a:ln>
        </p:spPr>
      </p:pic>
      <p:sp>
        <p:nvSpPr>
          <p:cNvPr id="423" name="Google Shape;423;p32"/>
          <p:cNvSpPr txBox="1"/>
          <p:nvPr/>
        </p:nvSpPr>
        <p:spPr>
          <a:xfrm>
            <a:off x="6332100" y="9703800"/>
            <a:ext cx="1341300" cy="47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ora"/>
                <a:ea typeface="Lora"/>
                <a:cs typeface="Lora"/>
                <a:sym typeface="Lora"/>
              </a:rPr>
              <a:t>5-metastasis</a:t>
            </a:r>
            <a:endParaRPr>
              <a:latin typeface="Lora"/>
              <a:ea typeface="Lora"/>
              <a:cs typeface="Lora"/>
              <a:sym typeface="Lora"/>
            </a:endParaRPr>
          </a:p>
        </p:txBody>
      </p:sp>
      <p:sp>
        <p:nvSpPr>
          <p:cNvPr id="424" name="Google Shape;424;p32"/>
          <p:cNvSpPr/>
          <p:nvPr/>
        </p:nvSpPr>
        <p:spPr>
          <a:xfrm>
            <a:off x="652778" y="1465600"/>
            <a:ext cx="2888700" cy="2036100"/>
          </a:xfrm>
          <a:prstGeom prst="roundRect">
            <a:avLst>
              <a:gd fmla="val 16667" name="adj"/>
            </a:avLst>
          </a:prstGeom>
          <a:solidFill>
            <a:srgbClr val="FFFFFF"/>
          </a:solidFill>
          <a:ln cap="flat" cmpd="sng" w="2857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317500" lvl="0" marL="457200" rtl="0" algn="l">
              <a:spcBef>
                <a:spcPts val="0"/>
              </a:spcBef>
              <a:spcAft>
                <a:spcPts val="0"/>
              </a:spcAft>
              <a:buSzPts val="1400"/>
              <a:buFont typeface="Catamaran Light"/>
              <a:buChar char="●"/>
            </a:pPr>
            <a:r>
              <a:rPr b="1" lang="en-GB" sz="1200">
                <a:latin typeface="Lora"/>
                <a:ea typeface="Lora"/>
                <a:cs typeface="Lora"/>
                <a:sym typeface="Lora"/>
              </a:rPr>
              <a:t>Follicular cyst</a:t>
            </a:r>
            <a:endParaRPr b="1" sz="1200">
              <a:latin typeface="Lora"/>
              <a:ea typeface="Lora"/>
              <a:cs typeface="Lora"/>
              <a:sym typeface="Lora"/>
            </a:endParaRPr>
          </a:p>
          <a:p>
            <a:pPr indent="-317500" lvl="0" marL="457200" rtl="0" algn="l">
              <a:spcBef>
                <a:spcPts val="0"/>
              </a:spcBef>
              <a:spcAft>
                <a:spcPts val="0"/>
              </a:spcAft>
              <a:buSzPts val="1400"/>
              <a:buFont typeface="Catamaran Light"/>
              <a:buChar char="●"/>
            </a:pPr>
            <a:r>
              <a:rPr b="1" lang="en-GB" sz="1200">
                <a:latin typeface="Lora"/>
                <a:ea typeface="Lora"/>
                <a:cs typeface="Lora"/>
                <a:sym typeface="Lora"/>
              </a:rPr>
              <a:t>Corpus luteum cyst</a:t>
            </a:r>
            <a:endParaRPr b="1" sz="1200">
              <a:latin typeface="Lora"/>
              <a:ea typeface="Lora"/>
              <a:cs typeface="Lora"/>
              <a:sym typeface="Lora"/>
            </a:endParaRPr>
          </a:p>
          <a:p>
            <a:pPr indent="-317500" lvl="0" marL="457200" rtl="0" algn="l">
              <a:spcBef>
                <a:spcPts val="0"/>
              </a:spcBef>
              <a:spcAft>
                <a:spcPts val="0"/>
              </a:spcAft>
              <a:buSzPts val="1400"/>
              <a:buFont typeface="Catamaran Light"/>
              <a:buChar char="●"/>
            </a:pPr>
            <a:r>
              <a:rPr b="1" lang="en-GB" sz="1200">
                <a:latin typeface="Lora"/>
                <a:ea typeface="Lora"/>
                <a:cs typeface="Lora"/>
                <a:sym typeface="Lora"/>
              </a:rPr>
              <a:t>Theca lutein cyst or hyperreactio luteinalis</a:t>
            </a:r>
            <a:endParaRPr b="1" sz="1200">
              <a:latin typeface="Lora"/>
              <a:ea typeface="Lora"/>
              <a:cs typeface="Lora"/>
              <a:sym typeface="Lora"/>
            </a:endParaRPr>
          </a:p>
          <a:p>
            <a:pPr indent="-317500" lvl="0" marL="457200" rtl="0" algn="l">
              <a:spcBef>
                <a:spcPts val="0"/>
              </a:spcBef>
              <a:spcAft>
                <a:spcPts val="0"/>
              </a:spcAft>
              <a:buSzPts val="1400"/>
              <a:buFont typeface="Catamaran Light"/>
              <a:buChar char="●"/>
            </a:pPr>
            <a:r>
              <a:rPr b="1" lang="en-GB" sz="1200">
                <a:latin typeface="Lora"/>
                <a:ea typeface="Lora"/>
                <a:cs typeface="Lora"/>
                <a:sym typeface="Lora"/>
              </a:rPr>
              <a:t>Chocolate</a:t>
            </a:r>
            <a:r>
              <a:rPr baseline="30000" lang="en-GB" sz="1200">
                <a:latin typeface="Lora"/>
                <a:ea typeface="Lora"/>
                <a:cs typeface="Lora"/>
                <a:sym typeface="Lora"/>
              </a:rPr>
              <a:t>4</a:t>
            </a:r>
            <a:r>
              <a:rPr b="1" lang="en-GB" sz="1200">
                <a:latin typeface="Lora"/>
                <a:ea typeface="Lora"/>
                <a:cs typeface="Lora"/>
                <a:sym typeface="Lora"/>
              </a:rPr>
              <a:t> cyst or Endometriotic cyst</a:t>
            </a:r>
            <a:endParaRPr sz="1800">
              <a:latin typeface="Lora"/>
              <a:ea typeface="Lora"/>
              <a:cs typeface="Lora"/>
              <a:sym typeface="Lora"/>
            </a:endParaRPr>
          </a:p>
        </p:txBody>
      </p:sp>
      <p:sp>
        <p:nvSpPr>
          <p:cNvPr id="425" name="Google Shape;425;p32"/>
          <p:cNvSpPr/>
          <p:nvPr/>
        </p:nvSpPr>
        <p:spPr>
          <a:xfrm>
            <a:off x="652775" y="1100875"/>
            <a:ext cx="2888700" cy="909600"/>
          </a:xfrm>
          <a:prstGeom prst="roundRect">
            <a:avLst>
              <a:gd fmla="val 16667" name="adj"/>
            </a:avLst>
          </a:prstGeom>
          <a:solidFill>
            <a:srgbClr val="741B47"/>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Lora"/>
                <a:ea typeface="Lora"/>
                <a:cs typeface="Lora"/>
                <a:sym typeface="Lora"/>
              </a:rPr>
              <a:t>1- Non-neoplastic ovarian cysts</a:t>
            </a:r>
            <a:endParaRPr b="1" sz="2000">
              <a:solidFill>
                <a:srgbClr val="FFFFFF"/>
              </a:solidFill>
              <a:latin typeface="Lora"/>
              <a:ea typeface="Lora"/>
              <a:cs typeface="Lora"/>
              <a:sym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33"/>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Ovarian Cysts</a:t>
            </a:r>
            <a:endParaRPr b="1" sz="3000">
              <a:solidFill>
                <a:srgbClr val="741B47"/>
              </a:solidFill>
              <a:latin typeface="Lora"/>
              <a:ea typeface="Lora"/>
              <a:cs typeface="Lora"/>
              <a:sym typeface="Lora"/>
            </a:endParaRPr>
          </a:p>
        </p:txBody>
      </p:sp>
      <p:sp>
        <p:nvSpPr>
          <p:cNvPr id="431" name="Google Shape;431;p33"/>
          <p:cNvSpPr txBox="1"/>
          <p:nvPr/>
        </p:nvSpPr>
        <p:spPr>
          <a:xfrm>
            <a:off x="0" y="733250"/>
            <a:ext cx="7607700" cy="268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Causes</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Non neoplastic </a:t>
            </a:r>
            <a:r>
              <a:rPr b="1" lang="en-GB">
                <a:solidFill>
                  <a:srgbClr val="B45F06"/>
                </a:solidFill>
                <a:latin typeface="Lora"/>
                <a:ea typeface="Lora"/>
                <a:cs typeface="Lora"/>
                <a:sym typeface="Lora"/>
              </a:rPr>
              <a:t>functional </a:t>
            </a:r>
            <a:r>
              <a:rPr b="1" lang="en-GB">
                <a:latin typeface="Lora"/>
                <a:ea typeface="Lora"/>
                <a:cs typeface="Lora"/>
                <a:sym typeface="Lora"/>
              </a:rPr>
              <a:t>cysts.</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Inflammation of ovaries: </a:t>
            </a:r>
            <a:r>
              <a:rPr lang="en-GB">
                <a:latin typeface="Lora"/>
                <a:ea typeface="Lora"/>
                <a:cs typeface="Lora"/>
                <a:sym typeface="Lora"/>
              </a:rPr>
              <a:t>rare. It is associated with salpingitis of fallopian tubes (salpingo-oophoritis: </a:t>
            </a:r>
            <a:r>
              <a:rPr lang="en-GB">
                <a:solidFill>
                  <a:srgbClr val="666666"/>
                </a:solidFill>
                <a:latin typeface="Lora"/>
                <a:ea typeface="Lora"/>
                <a:cs typeface="Lora"/>
                <a:sym typeface="Lora"/>
              </a:rPr>
              <a:t>inflammation of a fallopian tube and an ovary</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Endometriosis</a:t>
            </a:r>
            <a:r>
              <a:rPr lang="en-GB">
                <a:latin typeface="Lora"/>
                <a:ea typeface="Lora"/>
                <a:cs typeface="Lora"/>
                <a:sym typeface="Lora"/>
              </a:rPr>
              <a:t>: </a:t>
            </a:r>
            <a:r>
              <a:rPr lang="en-GB">
                <a:solidFill>
                  <a:srgbClr val="666666"/>
                </a:solidFill>
                <a:latin typeface="Lora"/>
                <a:ea typeface="Lora"/>
                <a:cs typeface="Lora"/>
                <a:sym typeface="Lora"/>
              </a:rPr>
              <a:t>the presence of endometrial tissue outside the endomyometrium.</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Ovarian Tumors (neoplasms).</a:t>
            </a:r>
            <a:endParaRPr>
              <a:latin typeface="Lora"/>
              <a:ea typeface="Lora"/>
              <a:cs typeface="Lora"/>
              <a:sym typeface="Lora"/>
            </a:endParaRPr>
          </a:p>
          <a:p>
            <a:pPr indent="0" lvl="0" marL="0" rtl="0" algn="l">
              <a:lnSpc>
                <a:spcPct val="115000"/>
              </a:lnSpc>
              <a:spcBef>
                <a:spcPts val="1000"/>
              </a:spcBef>
              <a:spcAft>
                <a:spcPts val="0"/>
              </a:spcAft>
              <a:buNone/>
            </a:pPr>
            <a:r>
              <a:rPr b="1" lang="en-GB" sz="1800">
                <a:solidFill>
                  <a:srgbClr val="A64D79"/>
                </a:solidFill>
                <a:latin typeface="Lora"/>
                <a:ea typeface="Lora"/>
                <a:cs typeface="Lora"/>
                <a:sym typeface="Lora"/>
              </a:rPr>
              <a:t>Non-Neoplastic Cysts</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More common than neoplastic</a:t>
            </a:r>
            <a:r>
              <a:rPr lang="en-GB">
                <a:latin typeface="Lora"/>
                <a:ea typeface="Lora"/>
                <a:cs typeface="Lora"/>
                <a:sym typeface="Lora"/>
              </a:rPr>
              <a:t> and usually cause no problems.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Rarely can rupture and cause acute pain and intra abdominal hemorrhage.</a:t>
            </a:r>
            <a:endParaRPr>
              <a:latin typeface="Lora"/>
              <a:ea typeface="Lora"/>
              <a:cs typeface="Lora"/>
              <a:sym typeface="Lora"/>
            </a:endParaRPr>
          </a:p>
        </p:txBody>
      </p:sp>
      <p:graphicFrame>
        <p:nvGraphicFramePr>
          <p:cNvPr id="432" name="Google Shape;432;p33"/>
          <p:cNvGraphicFramePr/>
          <p:nvPr/>
        </p:nvGraphicFramePr>
        <p:xfrm>
          <a:off x="257663" y="3319563"/>
          <a:ext cx="3000000" cy="3000000"/>
        </p:xfrm>
        <a:graphic>
          <a:graphicData uri="http://schemas.openxmlformats.org/drawingml/2006/table">
            <a:tbl>
              <a:tblPr>
                <a:noFill/>
                <a:tableStyleId>{FF98398E-2F48-4A5E-AFF6-13681218C39D}</a:tableStyleId>
              </a:tblPr>
              <a:tblGrid>
                <a:gridCol w="1998375"/>
                <a:gridCol w="5519475"/>
              </a:tblGrid>
              <a:tr h="519425">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Follicular cyst</a:t>
                      </a:r>
                      <a:endParaRPr b="1" sz="1200">
                        <a:solidFill>
                          <a:srgbClr val="FFFFFF"/>
                        </a:solidFill>
                        <a:latin typeface="Lora"/>
                        <a:ea typeface="Lora"/>
                        <a:cs typeface="Lora"/>
                        <a:sym typeface="Lor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741B47"/>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Arise </a:t>
                      </a:r>
                      <a:r>
                        <a:rPr b="1" lang="en-GB" sz="1200">
                          <a:latin typeface="Lora"/>
                          <a:ea typeface="Lora"/>
                          <a:cs typeface="Lora"/>
                          <a:sym typeface="Lora"/>
                        </a:rPr>
                        <a:t>from the ovarian follicles</a:t>
                      </a:r>
                      <a:r>
                        <a:rPr lang="en-GB" sz="1200">
                          <a:latin typeface="Lora"/>
                          <a:ea typeface="Lora"/>
                          <a:cs typeface="Lora"/>
                          <a:sym typeface="Lora"/>
                        </a:rPr>
                        <a:t> due to distension of </a:t>
                      </a:r>
                      <a:r>
                        <a:rPr b="1" lang="en-GB" sz="1200">
                          <a:latin typeface="Lora"/>
                          <a:ea typeface="Lora"/>
                          <a:cs typeface="Lora"/>
                          <a:sym typeface="Lora"/>
                        </a:rPr>
                        <a:t>unruptured Graafian follicle.</a:t>
                      </a:r>
                      <a:endParaRPr b="1" sz="12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Corpus luteum cyst</a:t>
                      </a:r>
                      <a:endParaRPr b="1" sz="1200">
                        <a:solidFill>
                          <a:srgbClr val="FFFFFF"/>
                        </a:solidFill>
                        <a:latin typeface="Lora"/>
                        <a:ea typeface="Lora"/>
                        <a:cs typeface="Lora"/>
                        <a:sym typeface="Lor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741B47"/>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Results from </a:t>
                      </a:r>
                      <a:r>
                        <a:rPr b="1" lang="en-GB" sz="1200">
                          <a:latin typeface="Lora"/>
                          <a:ea typeface="Lora"/>
                          <a:cs typeface="Lora"/>
                          <a:sym typeface="Lora"/>
                        </a:rPr>
                        <a:t>hemorrhage</a:t>
                      </a:r>
                      <a:r>
                        <a:rPr lang="en-GB" sz="1200">
                          <a:latin typeface="Lora"/>
                          <a:ea typeface="Lora"/>
                          <a:cs typeface="Lora"/>
                          <a:sym typeface="Lora"/>
                        </a:rPr>
                        <a:t> into a persistent </a:t>
                      </a:r>
                      <a:r>
                        <a:rPr b="1" lang="en-GB" sz="1200">
                          <a:latin typeface="Lora"/>
                          <a:ea typeface="Lora"/>
                          <a:cs typeface="Lora"/>
                          <a:sym typeface="Lora"/>
                        </a:rPr>
                        <a:t>mature corpus luteum.</a:t>
                      </a:r>
                      <a:r>
                        <a:rPr lang="en-GB" sz="1200">
                          <a:latin typeface="Lora"/>
                          <a:ea typeface="Lora"/>
                          <a:cs typeface="Lora"/>
                          <a:sym typeface="Lora"/>
                        </a:rPr>
                        <a:t> </a:t>
                      </a:r>
                      <a:endParaRPr sz="12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08325">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Theca lutein cyst or hyperreactio luteinalis</a:t>
                      </a:r>
                      <a:endParaRPr b="1" sz="1200">
                        <a:solidFill>
                          <a:srgbClr val="FFFFFF"/>
                        </a:solidFill>
                        <a:latin typeface="Lora"/>
                        <a:ea typeface="Lora"/>
                        <a:cs typeface="Lora"/>
                        <a:sym typeface="Lor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741B47"/>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Thin walled cysts lined by </a:t>
                      </a:r>
                      <a:r>
                        <a:rPr b="1" lang="en-GB" sz="1200">
                          <a:latin typeface="Lora"/>
                          <a:ea typeface="Lora"/>
                          <a:cs typeface="Lora"/>
                          <a:sym typeface="Lora"/>
                        </a:rPr>
                        <a:t>luteinized theca cells</a:t>
                      </a:r>
                      <a:r>
                        <a:rPr lang="en-GB" sz="1200">
                          <a:latin typeface="Lora"/>
                          <a:ea typeface="Lora"/>
                          <a:cs typeface="Lora"/>
                          <a:sym typeface="Lora"/>
                        </a:rPr>
                        <a:t>.</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Associated with high levels of circulating gonadotropins</a:t>
                      </a:r>
                      <a:r>
                        <a:rPr baseline="30000" lang="en-GB" sz="1200">
                          <a:latin typeface="Lora"/>
                          <a:ea typeface="Lora"/>
                          <a:cs typeface="Lora"/>
                          <a:sym typeface="Lora"/>
                        </a:rPr>
                        <a:t>1</a:t>
                      </a:r>
                      <a:r>
                        <a:rPr lang="en-GB" sz="1200">
                          <a:latin typeface="Lora"/>
                          <a:ea typeface="Lora"/>
                          <a:cs typeface="Lora"/>
                          <a:sym typeface="Lora"/>
                        </a:rPr>
                        <a:t> (e.g. </a:t>
                      </a:r>
                      <a:r>
                        <a:rPr b="1" lang="en-GB" sz="1200">
                          <a:latin typeface="Lora"/>
                          <a:ea typeface="Lora"/>
                          <a:cs typeface="Lora"/>
                          <a:sym typeface="Lora"/>
                        </a:rPr>
                        <a:t>pregnancy</a:t>
                      </a:r>
                      <a:r>
                        <a:rPr lang="en-GB" sz="1200">
                          <a:latin typeface="Lora"/>
                          <a:ea typeface="Lora"/>
                          <a:cs typeface="Lora"/>
                          <a:sym typeface="Lora"/>
                        </a:rPr>
                        <a:t>, hydatidiform mole</a:t>
                      </a:r>
                      <a:r>
                        <a:rPr baseline="30000" lang="en-GB" sz="1200">
                          <a:latin typeface="Lora"/>
                          <a:ea typeface="Lora"/>
                          <a:cs typeface="Lora"/>
                          <a:sym typeface="Lora"/>
                        </a:rPr>
                        <a:t>2</a:t>
                      </a:r>
                      <a:r>
                        <a:rPr lang="en-GB" sz="1200">
                          <a:latin typeface="Lora"/>
                          <a:ea typeface="Lora"/>
                          <a:cs typeface="Lora"/>
                          <a:sym typeface="Lora"/>
                        </a:rPr>
                        <a:t>, etc).</a:t>
                      </a:r>
                      <a:endParaRPr sz="12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Chocolate</a:t>
                      </a:r>
                      <a:r>
                        <a:rPr baseline="30000" lang="en-GB" sz="1200">
                          <a:solidFill>
                            <a:srgbClr val="FFFFFF"/>
                          </a:solidFill>
                          <a:latin typeface="Lora"/>
                          <a:ea typeface="Lora"/>
                          <a:cs typeface="Lora"/>
                          <a:sym typeface="Lora"/>
                        </a:rPr>
                        <a:t>4</a:t>
                      </a:r>
                      <a:r>
                        <a:rPr b="1" lang="en-GB" sz="1200">
                          <a:solidFill>
                            <a:srgbClr val="FFFFFF"/>
                          </a:solidFill>
                          <a:latin typeface="Lora"/>
                          <a:ea typeface="Lora"/>
                          <a:cs typeface="Lora"/>
                          <a:sym typeface="Lora"/>
                        </a:rPr>
                        <a:t> cyst or Endometriotic cyst</a:t>
                      </a:r>
                      <a:endParaRPr b="1" sz="1200">
                        <a:solidFill>
                          <a:srgbClr val="FFFFFF"/>
                        </a:solidFill>
                        <a:latin typeface="Lora"/>
                        <a:ea typeface="Lora"/>
                        <a:cs typeface="Lora"/>
                        <a:sym typeface="Lora"/>
                      </a:endParaRPr>
                    </a:p>
                  </a:txBody>
                  <a:tcPr marT="91425" marB="91425" marR="91425" marL="9142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741B47"/>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Ovary is the most frequent site of endometriosis.</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Chocolate cyst is a blood filled</a:t>
                      </a:r>
                      <a:r>
                        <a:rPr lang="en-GB" sz="1200">
                          <a:latin typeface="Lora"/>
                          <a:ea typeface="Lora"/>
                          <a:cs typeface="Lora"/>
                          <a:sym typeface="Lora"/>
                        </a:rPr>
                        <a:t> (</a:t>
                      </a:r>
                      <a:r>
                        <a:rPr lang="en-GB" sz="1200">
                          <a:solidFill>
                            <a:srgbClr val="B45F06"/>
                          </a:solidFill>
                          <a:latin typeface="Lora"/>
                          <a:ea typeface="Lora"/>
                          <a:cs typeface="Lora"/>
                          <a:sym typeface="Lora"/>
                        </a:rPr>
                        <a:t>thick brown fluid</a:t>
                      </a:r>
                      <a:r>
                        <a:rPr lang="en-GB" sz="1200">
                          <a:latin typeface="Lora"/>
                          <a:ea typeface="Lora"/>
                          <a:cs typeface="Lora"/>
                          <a:sym typeface="Lora"/>
                        </a:rPr>
                        <a:t>)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cyst of the ovary </a:t>
                      </a:r>
                      <a:r>
                        <a:rPr b="1" lang="en-GB" sz="1200">
                          <a:latin typeface="Lora"/>
                          <a:ea typeface="Lora"/>
                          <a:cs typeface="Lora"/>
                          <a:sym typeface="Lora"/>
                        </a:rPr>
                        <a:t>due to endometriosis</a:t>
                      </a:r>
                      <a:r>
                        <a:rPr lang="en-GB" sz="1200">
                          <a:latin typeface="Lora"/>
                          <a:ea typeface="Lora"/>
                          <a:cs typeface="Lora"/>
                          <a:sym typeface="Lora"/>
                        </a:rPr>
                        <a:t> with hemorrhage.</a:t>
                      </a:r>
                      <a:endParaRPr sz="12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pic>
        <p:nvPicPr>
          <p:cNvPr id="433" name="Google Shape;433;p33"/>
          <p:cNvPicPr preferRelativeResize="0"/>
          <p:nvPr/>
        </p:nvPicPr>
        <p:blipFill>
          <a:blip r:embed="rId3">
            <a:alphaModFix/>
          </a:blip>
          <a:stretch>
            <a:fillRect/>
          </a:stretch>
        </p:blipFill>
        <p:spPr>
          <a:xfrm>
            <a:off x="6684688" y="7131574"/>
            <a:ext cx="1178725" cy="873594"/>
          </a:xfrm>
          <a:prstGeom prst="rect">
            <a:avLst/>
          </a:prstGeom>
          <a:noFill/>
          <a:ln>
            <a:noFill/>
          </a:ln>
        </p:spPr>
      </p:pic>
      <p:pic>
        <p:nvPicPr>
          <p:cNvPr id="434" name="Google Shape;434;p33"/>
          <p:cNvPicPr preferRelativeResize="0"/>
          <p:nvPr/>
        </p:nvPicPr>
        <p:blipFill rotWithShape="1">
          <a:blip r:embed="rId4">
            <a:alphaModFix/>
          </a:blip>
          <a:srcRect b="0" l="0" r="5562" t="0"/>
          <a:stretch/>
        </p:blipFill>
        <p:spPr>
          <a:xfrm>
            <a:off x="6658688" y="5133525"/>
            <a:ext cx="1113150" cy="811500"/>
          </a:xfrm>
          <a:prstGeom prst="rect">
            <a:avLst/>
          </a:prstGeom>
          <a:noFill/>
          <a:ln>
            <a:noFill/>
          </a:ln>
        </p:spPr>
      </p:pic>
      <p:sp>
        <p:nvSpPr>
          <p:cNvPr id="435" name="Google Shape;435;p33"/>
          <p:cNvSpPr txBox="1"/>
          <p:nvPr/>
        </p:nvSpPr>
        <p:spPr>
          <a:xfrm>
            <a:off x="56588" y="5936925"/>
            <a:ext cx="7336800" cy="229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Polycystic ovarian syndrome (females slides)</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Formerly called Stein-Leventhal syndrome.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Complex </a:t>
            </a:r>
            <a:r>
              <a:rPr b="1" lang="en-GB">
                <a:latin typeface="Lora"/>
                <a:ea typeface="Lora"/>
                <a:cs typeface="Lora"/>
                <a:sym typeface="Lora"/>
              </a:rPr>
              <a:t>endocrine</a:t>
            </a:r>
            <a:r>
              <a:rPr lang="en-GB">
                <a:latin typeface="Lora"/>
                <a:ea typeface="Lora"/>
                <a:cs typeface="Lora"/>
                <a:sym typeface="Lora"/>
              </a:rPr>
              <a:t> disorder characterized by:</a:t>
            </a:r>
            <a:endParaRPr>
              <a:latin typeface="Lora"/>
              <a:ea typeface="Lora"/>
              <a:cs typeface="Lora"/>
              <a:sym typeface="Lora"/>
            </a:endParaRPr>
          </a:p>
          <a:p>
            <a:pPr indent="-203200" lvl="1" marL="561975" rtl="0" algn="l">
              <a:lnSpc>
                <a:spcPct val="115000"/>
              </a:lnSpc>
              <a:spcBef>
                <a:spcPts val="0"/>
              </a:spcBef>
              <a:spcAft>
                <a:spcPts val="0"/>
              </a:spcAft>
              <a:buSzPts val="1400"/>
              <a:buFont typeface="Lora"/>
              <a:buChar char="○"/>
            </a:pPr>
            <a:r>
              <a:rPr lang="en-GB">
                <a:latin typeface="Lora"/>
                <a:ea typeface="Lora"/>
                <a:cs typeface="Lora"/>
                <a:sym typeface="Lora"/>
              </a:rPr>
              <a:t>Hyperandrogenism, menstrual abnormalities, polycystic ovaries, chronic anovulation, and decreased fertility.</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Diagnosed after menarche</a:t>
            </a:r>
            <a:r>
              <a:rPr baseline="30000" lang="en-GB">
                <a:latin typeface="Lora"/>
                <a:ea typeface="Lora"/>
                <a:cs typeface="Lora"/>
                <a:sym typeface="Lora"/>
              </a:rPr>
              <a:t>3</a:t>
            </a:r>
            <a:r>
              <a:rPr lang="en-GB">
                <a:latin typeface="Lora"/>
                <a:ea typeface="Lora"/>
                <a:cs typeface="Lora"/>
                <a:sym typeface="Lora"/>
              </a:rPr>
              <a:t> in teenage girls or young adults who present </a:t>
            </a:r>
            <a:endParaRPr>
              <a:latin typeface="Lora"/>
              <a:ea typeface="Lora"/>
              <a:cs typeface="Lora"/>
              <a:sym typeface="Lora"/>
            </a:endParaRPr>
          </a:p>
          <a:p>
            <a:pPr indent="0" lvl="0" marL="0" rtl="0" algn="l">
              <a:lnSpc>
                <a:spcPct val="115000"/>
              </a:lnSpc>
              <a:spcBef>
                <a:spcPts val="0"/>
              </a:spcBef>
              <a:spcAft>
                <a:spcPts val="0"/>
              </a:spcAft>
              <a:buNone/>
            </a:pPr>
            <a:r>
              <a:rPr lang="en-GB">
                <a:latin typeface="Lora"/>
                <a:ea typeface="Lora"/>
                <a:cs typeface="Lora"/>
                <a:sym typeface="Lora"/>
              </a:rPr>
              <a:t>with oligomenorrhea, hirsutism, infertility, and sometimes with obesity.</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Morphology</a:t>
            </a:r>
            <a:endParaRPr sz="1200">
              <a:latin typeface="Lora"/>
              <a:ea typeface="Lora"/>
              <a:cs typeface="Lora"/>
              <a:sym typeface="Lora"/>
            </a:endParaRPr>
          </a:p>
        </p:txBody>
      </p:sp>
      <p:graphicFrame>
        <p:nvGraphicFramePr>
          <p:cNvPr id="436" name="Google Shape;436;p33"/>
          <p:cNvGraphicFramePr/>
          <p:nvPr/>
        </p:nvGraphicFramePr>
        <p:xfrm>
          <a:off x="235300" y="8340950"/>
          <a:ext cx="3000000" cy="3000000"/>
        </p:xfrm>
        <a:graphic>
          <a:graphicData uri="http://schemas.openxmlformats.org/drawingml/2006/table">
            <a:tbl>
              <a:tblPr>
                <a:noFill/>
                <a:tableStyleId>{FF98398E-2F48-4A5E-AFF6-13681218C39D}</a:tableStyleId>
              </a:tblPr>
              <a:tblGrid>
                <a:gridCol w="3413275"/>
                <a:gridCol w="4036125"/>
              </a:tblGrid>
              <a:tr h="208275">
                <a:tc>
                  <a:txBody>
                    <a:bodyPr/>
                    <a:lstStyle/>
                    <a:p>
                      <a:pPr indent="0" lvl="0" marL="0" rtl="0" algn="ctr">
                        <a:lnSpc>
                          <a:spcPct val="115000"/>
                        </a:lnSpc>
                        <a:spcBef>
                          <a:spcPts val="0"/>
                        </a:spcBef>
                        <a:spcAft>
                          <a:spcPts val="0"/>
                        </a:spcAft>
                        <a:buNone/>
                      </a:pPr>
                      <a:r>
                        <a:rPr b="1" lang="en-GB" sz="1100">
                          <a:solidFill>
                            <a:srgbClr val="741B47"/>
                          </a:solidFill>
                          <a:latin typeface="Lora"/>
                          <a:ea typeface="Lora"/>
                          <a:cs typeface="Lora"/>
                          <a:sym typeface="Lora"/>
                        </a:rPr>
                        <a:t>Gross</a:t>
                      </a:r>
                      <a:endParaRPr sz="1100">
                        <a:solidFill>
                          <a:srgbClr val="741B47"/>
                        </a:solidFill>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b="1" lang="en-GB" sz="1100">
                          <a:solidFill>
                            <a:srgbClr val="741B47"/>
                          </a:solidFill>
                          <a:latin typeface="Lora"/>
                          <a:ea typeface="Lora"/>
                          <a:cs typeface="Lora"/>
                          <a:sym typeface="Lora"/>
                        </a:rPr>
                        <a:t>Microscopic</a:t>
                      </a:r>
                      <a:r>
                        <a:rPr b="1" baseline="30000" lang="en-GB" sz="1100">
                          <a:solidFill>
                            <a:srgbClr val="741B47"/>
                          </a:solidFill>
                          <a:latin typeface="Lora"/>
                          <a:ea typeface="Lora"/>
                          <a:cs typeface="Lora"/>
                          <a:sym typeface="Lora"/>
                        </a:rPr>
                        <a:t>4</a:t>
                      </a:r>
                      <a:endParaRPr b="1" baseline="30000" sz="1100">
                        <a:solidFill>
                          <a:srgbClr val="741B47"/>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AD1DC"/>
                    </a:solidFill>
                  </a:tcPr>
                </a:tc>
              </a:tr>
              <a:tr h="945200">
                <a:tc>
                  <a:txBody>
                    <a:bodyPr/>
                    <a:lstStyle/>
                    <a:p>
                      <a:pPr indent="0" lvl="0" marL="0" rtl="0" algn="l">
                        <a:lnSpc>
                          <a:spcPct val="115000"/>
                        </a:lnSpc>
                        <a:spcBef>
                          <a:spcPts val="0"/>
                        </a:spcBef>
                        <a:spcAft>
                          <a:spcPts val="0"/>
                        </a:spcAft>
                        <a:buNone/>
                      </a:pPr>
                      <a:r>
                        <a:rPr lang="en-GB" sz="1100">
                          <a:latin typeface="Lora"/>
                          <a:ea typeface="Lora"/>
                          <a:cs typeface="Lora"/>
                          <a:sym typeface="Lora"/>
                        </a:rPr>
                        <a:t>- Ovaries are usually twice the normal size.</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Gray white with a smooth outer cortex.</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Studded with subcortical cysts 0.5 to 1.5 cm.</a:t>
                      </a:r>
                      <a:endParaRPr sz="11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100">
                          <a:latin typeface="Lora"/>
                          <a:ea typeface="Lora"/>
                          <a:cs typeface="Lora"/>
                          <a:sym typeface="Lora"/>
                        </a:rPr>
                        <a:t>- Thickened, fibrotic ovarian capsule.</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Innumerable cystic follicles lined by granulosa cells.</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Hyperplastic luteinized theca interna.</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Conspicuous absence of corpora lutea in the ovary.</a:t>
                      </a:r>
                      <a:endParaRPr sz="11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437" name="Google Shape;437;p33"/>
          <p:cNvSpPr txBox="1"/>
          <p:nvPr/>
        </p:nvSpPr>
        <p:spPr>
          <a:xfrm>
            <a:off x="69750" y="9920650"/>
            <a:ext cx="7336800" cy="5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latin typeface="Lora"/>
                <a:ea typeface="Lora"/>
                <a:cs typeface="Lora"/>
                <a:sym typeface="Lora"/>
              </a:rPr>
              <a:t>1.</a:t>
            </a:r>
            <a:r>
              <a:rPr lang="en-GB" sz="900">
                <a:solidFill>
                  <a:srgbClr val="B45F06"/>
                </a:solidFill>
                <a:latin typeface="Lora"/>
                <a:ea typeface="Lora"/>
                <a:cs typeface="Lora"/>
                <a:sym typeface="Lora"/>
              </a:rPr>
              <a:t> Especially progesterone since it causes luteinization.</a:t>
            </a:r>
            <a:endParaRPr sz="900">
              <a:solidFill>
                <a:srgbClr val="B45F06"/>
              </a:solidFill>
              <a:latin typeface="Lora"/>
              <a:ea typeface="Lora"/>
              <a:cs typeface="Lora"/>
              <a:sym typeface="Lora"/>
            </a:endParaRPr>
          </a:p>
          <a:p>
            <a:pPr indent="0" lvl="0" marL="0" rtl="0" algn="l">
              <a:spcBef>
                <a:spcPts val="0"/>
              </a:spcBef>
              <a:spcAft>
                <a:spcPts val="0"/>
              </a:spcAft>
              <a:buNone/>
            </a:pPr>
            <a:r>
              <a:rPr lang="en-GB" sz="900">
                <a:latin typeface="Lora"/>
                <a:ea typeface="Lora"/>
                <a:cs typeface="Lora"/>
                <a:sym typeface="Lora"/>
              </a:rPr>
              <a:t>3. Growth of an abnormal fertilized egg or an overgrowth of tissue from the placenta causes uterus enlargement.</a:t>
            </a:r>
            <a:endParaRPr sz="900">
              <a:latin typeface="Lora"/>
              <a:ea typeface="Lora"/>
              <a:cs typeface="Lora"/>
              <a:sym typeface="Lora"/>
            </a:endParaRPr>
          </a:p>
          <a:p>
            <a:pPr indent="0" lvl="0" marL="0" rtl="0" algn="l">
              <a:spcBef>
                <a:spcPts val="0"/>
              </a:spcBef>
              <a:spcAft>
                <a:spcPts val="0"/>
              </a:spcAft>
              <a:buNone/>
            </a:pPr>
            <a:r>
              <a:rPr lang="en-GB" sz="900">
                <a:latin typeface="Lora"/>
                <a:ea typeface="Lora"/>
                <a:cs typeface="Lora"/>
                <a:sym typeface="Lora"/>
              </a:rPr>
              <a:t>4. The first occurrence of menstruation.</a:t>
            </a:r>
            <a:endParaRPr sz="900">
              <a:latin typeface="Lora"/>
              <a:ea typeface="Lora"/>
              <a:cs typeface="Lora"/>
              <a:sym typeface="Lora"/>
            </a:endParaRPr>
          </a:p>
          <a:p>
            <a:pPr indent="0" lvl="0" marL="0" rtl="0" algn="l">
              <a:spcBef>
                <a:spcPts val="0"/>
              </a:spcBef>
              <a:spcAft>
                <a:spcPts val="0"/>
              </a:spcAft>
              <a:buNone/>
            </a:pPr>
            <a:r>
              <a:rPr lang="en-GB" sz="900">
                <a:latin typeface="Lora"/>
                <a:ea typeface="Lora"/>
                <a:cs typeface="Lora"/>
                <a:sym typeface="Lora"/>
              </a:rPr>
              <a:t>5. </a:t>
            </a:r>
            <a:r>
              <a:rPr lang="en-GB" sz="900">
                <a:solidFill>
                  <a:srgbClr val="B45F06"/>
                </a:solidFill>
                <a:latin typeface="Lora"/>
                <a:ea typeface="Lora"/>
                <a:cs typeface="Lora"/>
                <a:sym typeface="Lora"/>
              </a:rPr>
              <a:t>PCOS is not diagnosed by histology.</a:t>
            </a:r>
            <a:endParaRPr sz="900">
              <a:solidFill>
                <a:srgbClr val="B45F06"/>
              </a:solidFill>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34"/>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Ovarian Tumors</a:t>
            </a:r>
            <a:endParaRPr b="1" sz="3000">
              <a:solidFill>
                <a:srgbClr val="741B47"/>
              </a:solidFill>
              <a:latin typeface="Lora"/>
              <a:ea typeface="Lora"/>
              <a:cs typeface="Lora"/>
              <a:sym typeface="Lora"/>
            </a:endParaRPr>
          </a:p>
        </p:txBody>
      </p:sp>
      <p:sp>
        <p:nvSpPr>
          <p:cNvPr id="443" name="Google Shape;443;p34"/>
          <p:cNvSpPr txBox="1"/>
          <p:nvPr/>
        </p:nvSpPr>
        <p:spPr>
          <a:xfrm>
            <a:off x="20625" y="857050"/>
            <a:ext cx="7554900" cy="225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Neoplasms are the </a:t>
            </a:r>
            <a:r>
              <a:rPr b="1" lang="en-GB">
                <a:latin typeface="Lora"/>
                <a:ea typeface="Lora"/>
                <a:cs typeface="Lora"/>
                <a:sym typeface="Lora"/>
              </a:rPr>
              <a:t>most important medical problems in ovaries.</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One of the leading cause of cancer death in women. </a:t>
            </a:r>
            <a:endParaRPr sz="900">
              <a:solidFill>
                <a:srgbClr val="B45F06"/>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Death from ovarian cancers is more common</a:t>
            </a:r>
            <a:r>
              <a:rPr lang="en-GB">
                <a:latin typeface="Lora"/>
                <a:ea typeface="Lora"/>
                <a:cs typeface="Lora"/>
                <a:sym typeface="Lora"/>
              </a:rPr>
              <a:t> than that of cervix and uterus together:</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because ovarian tumors </a:t>
            </a:r>
            <a:r>
              <a:rPr b="1" lang="en-GB">
                <a:latin typeface="Lora"/>
                <a:ea typeface="Lora"/>
                <a:cs typeface="Lora"/>
                <a:sym typeface="Lora"/>
              </a:rPr>
              <a:t>grow silently </a:t>
            </a:r>
            <a:r>
              <a:rPr lang="en-GB">
                <a:latin typeface="Lora"/>
                <a:ea typeface="Lora"/>
                <a:cs typeface="Lora"/>
                <a:sym typeface="Lora"/>
              </a:rPr>
              <a:t>and are usually </a:t>
            </a:r>
            <a:r>
              <a:rPr b="1" lang="en-GB">
                <a:latin typeface="Lora"/>
                <a:ea typeface="Lora"/>
                <a:cs typeface="Lora"/>
                <a:sym typeface="Lora"/>
              </a:rPr>
              <a:t>diagnosed late</a:t>
            </a:r>
            <a:r>
              <a:rPr lang="en-GB">
                <a:latin typeface="Lora"/>
                <a:ea typeface="Lora"/>
                <a:cs typeface="Lora"/>
                <a:sym typeface="Lora"/>
              </a:rPr>
              <a:t>, after the occurrence of metastasis. </a:t>
            </a:r>
            <a:endParaRPr>
              <a:latin typeface="Lora"/>
              <a:ea typeface="Lora"/>
              <a:cs typeface="Lora"/>
              <a:sym typeface="Lora"/>
            </a:endParaRPr>
          </a:p>
          <a:p>
            <a:pPr indent="0" lvl="0" marL="0" rtl="0" algn="l">
              <a:lnSpc>
                <a:spcPct val="115000"/>
              </a:lnSpc>
              <a:spcBef>
                <a:spcPts val="1000"/>
              </a:spcBef>
              <a:spcAft>
                <a:spcPts val="0"/>
              </a:spcAft>
              <a:buNone/>
            </a:pPr>
            <a:r>
              <a:rPr b="1" lang="en-GB" sz="1800">
                <a:solidFill>
                  <a:srgbClr val="A64D79"/>
                </a:solidFill>
                <a:latin typeface="Lora"/>
                <a:ea typeface="Lora"/>
                <a:cs typeface="Lora"/>
                <a:sym typeface="Lora"/>
              </a:rPr>
              <a:t>Classification</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Secondary metastatic tumors (5%).</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Primary tumors: </a:t>
            </a:r>
            <a:r>
              <a:rPr lang="en-GB">
                <a:latin typeface="Lora"/>
                <a:ea typeface="Lora"/>
                <a:cs typeface="Lora"/>
                <a:sym typeface="Lora"/>
              </a:rPr>
              <a:t>based on the origin of the tumor cell:</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b="1">
              <a:latin typeface="Lora"/>
              <a:ea typeface="Lora"/>
              <a:cs typeface="Lora"/>
              <a:sym typeface="Lora"/>
            </a:endParaRPr>
          </a:p>
        </p:txBody>
      </p:sp>
      <p:grpSp>
        <p:nvGrpSpPr>
          <p:cNvPr id="444" name="Google Shape;444;p34"/>
          <p:cNvGrpSpPr/>
          <p:nvPr/>
        </p:nvGrpSpPr>
        <p:grpSpPr>
          <a:xfrm>
            <a:off x="359981" y="3842377"/>
            <a:ext cx="428695" cy="644011"/>
            <a:chOff x="219906" y="1124884"/>
            <a:chExt cx="502455" cy="736349"/>
          </a:xfrm>
        </p:grpSpPr>
        <p:grpSp>
          <p:nvGrpSpPr>
            <p:cNvPr id="445" name="Google Shape;445;p34"/>
            <p:cNvGrpSpPr/>
            <p:nvPr/>
          </p:nvGrpSpPr>
          <p:grpSpPr>
            <a:xfrm>
              <a:off x="219906" y="1124884"/>
              <a:ext cx="502455" cy="736349"/>
              <a:chOff x="4041649" y="1707654"/>
              <a:chExt cx="1060704" cy="1429526"/>
            </a:xfrm>
          </p:grpSpPr>
          <p:sp>
            <p:nvSpPr>
              <p:cNvPr id="446" name="Google Shape;446;p3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D5A6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47" name="Google Shape;447;p3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48" name="Google Shape;448;p34"/>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solidFill>
                    <a:srgbClr val="741B47"/>
                  </a:solidFill>
                  <a:latin typeface="Trebuchet MS"/>
                  <a:ea typeface="Trebuchet MS"/>
                  <a:cs typeface="Trebuchet MS"/>
                  <a:sym typeface="Trebuchet MS"/>
                </a:rPr>
                <a:t>1</a:t>
              </a:r>
              <a:endParaRPr b="1" sz="1700">
                <a:solidFill>
                  <a:srgbClr val="741B47"/>
                </a:solidFill>
                <a:latin typeface="Trebuchet MS"/>
                <a:ea typeface="Trebuchet MS"/>
                <a:cs typeface="Trebuchet MS"/>
                <a:sym typeface="Trebuchet MS"/>
              </a:endParaRPr>
            </a:p>
          </p:txBody>
        </p:sp>
      </p:grpSp>
      <p:grpSp>
        <p:nvGrpSpPr>
          <p:cNvPr id="449" name="Google Shape;449;p34"/>
          <p:cNvGrpSpPr/>
          <p:nvPr/>
        </p:nvGrpSpPr>
        <p:grpSpPr>
          <a:xfrm>
            <a:off x="2906417" y="3851899"/>
            <a:ext cx="428695" cy="644011"/>
            <a:chOff x="219906" y="1124884"/>
            <a:chExt cx="502455" cy="736349"/>
          </a:xfrm>
        </p:grpSpPr>
        <p:grpSp>
          <p:nvGrpSpPr>
            <p:cNvPr id="450" name="Google Shape;450;p34"/>
            <p:cNvGrpSpPr/>
            <p:nvPr/>
          </p:nvGrpSpPr>
          <p:grpSpPr>
            <a:xfrm>
              <a:off x="219906" y="1124884"/>
              <a:ext cx="502455" cy="736349"/>
              <a:chOff x="4041649" y="1707654"/>
              <a:chExt cx="1060704" cy="1429526"/>
            </a:xfrm>
          </p:grpSpPr>
          <p:sp>
            <p:nvSpPr>
              <p:cNvPr id="451" name="Google Shape;451;p3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D5A6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52" name="Google Shape;452;p3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53" name="Google Shape;453;p34"/>
            <p:cNvSpPr txBox="1"/>
            <p:nvPr/>
          </p:nvSpPr>
          <p:spPr>
            <a:xfrm>
              <a:off x="279218" y="1152220"/>
              <a:ext cx="288600" cy="29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GB" sz="1700">
                  <a:solidFill>
                    <a:srgbClr val="741B47"/>
                  </a:solidFill>
                  <a:latin typeface="Trebuchet MS"/>
                  <a:ea typeface="Trebuchet MS"/>
                  <a:cs typeface="Trebuchet MS"/>
                  <a:sym typeface="Trebuchet MS"/>
                </a:rPr>
                <a:t>2</a:t>
              </a:r>
              <a:endParaRPr b="1" sz="1700">
                <a:solidFill>
                  <a:srgbClr val="741B47"/>
                </a:solidFill>
                <a:latin typeface="Trebuchet MS"/>
                <a:ea typeface="Trebuchet MS"/>
                <a:cs typeface="Trebuchet MS"/>
                <a:sym typeface="Trebuchet MS"/>
              </a:endParaRPr>
            </a:p>
          </p:txBody>
        </p:sp>
      </p:grpSp>
      <p:grpSp>
        <p:nvGrpSpPr>
          <p:cNvPr id="454" name="Google Shape;454;p34"/>
          <p:cNvGrpSpPr/>
          <p:nvPr/>
        </p:nvGrpSpPr>
        <p:grpSpPr>
          <a:xfrm>
            <a:off x="5500579" y="3856773"/>
            <a:ext cx="428695" cy="644011"/>
            <a:chOff x="219906" y="1124884"/>
            <a:chExt cx="502455" cy="736349"/>
          </a:xfrm>
        </p:grpSpPr>
        <p:grpSp>
          <p:nvGrpSpPr>
            <p:cNvPr id="455" name="Google Shape;455;p34"/>
            <p:cNvGrpSpPr/>
            <p:nvPr/>
          </p:nvGrpSpPr>
          <p:grpSpPr>
            <a:xfrm>
              <a:off x="219906" y="1124884"/>
              <a:ext cx="502455" cy="736349"/>
              <a:chOff x="4041649" y="1707654"/>
              <a:chExt cx="1060704" cy="1429526"/>
            </a:xfrm>
          </p:grpSpPr>
          <p:sp>
            <p:nvSpPr>
              <p:cNvPr id="456" name="Google Shape;456;p3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D5A6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57" name="Google Shape;457;p3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58" name="Google Shape;458;p34"/>
            <p:cNvSpPr txBox="1"/>
            <p:nvPr/>
          </p:nvSpPr>
          <p:spPr>
            <a:xfrm>
              <a:off x="289816" y="1168964"/>
              <a:ext cx="325500" cy="29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GB" sz="1700">
                  <a:solidFill>
                    <a:srgbClr val="741B47"/>
                  </a:solidFill>
                  <a:latin typeface="Trebuchet MS"/>
                  <a:ea typeface="Trebuchet MS"/>
                  <a:cs typeface="Trebuchet MS"/>
                  <a:sym typeface="Trebuchet MS"/>
                </a:rPr>
                <a:t>3</a:t>
              </a:r>
              <a:endParaRPr b="1" sz="1700">
                <a:solidFill>
                  <a:srgbClr val="741B47"/>
                </a:solidFill>
                <a:latin typeface="Trebuchet MS"/>
                <a:ea typeface="Trebuchet MS"/>
                <a:cs typeface="Trebuchet MS"/>
                <a:sym typeface="Trebuchet MS"/>
              </a:endParaRPr>
            </a:p>
          </p:txBody>
        </p:sp>
      </p:grpSp>
      <p:sp>
        <p:nvSpPr>
          <p:cNvPr id="459" name="Google Shape;459;p34"/>
          <p:cNvSpPr txBox="1"/>
          <p:nvPr/>
        </p:nvSpPr>
        <p:spPr>
          <a:xfrm>
            <a:off x="788675" y="3796450"/>
            <a:ext cx="1871400" cy="644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200">
                <a:latin typeface="Lora"/>
                <a:ea typeface="Lora"/>
                <a:cs typeface="Lora"/>
                <a:sym typeface="Lora"/>
              </a:rPr>
              <a:t>Surface epithelial ovarian tumors (65%)</a:t>
            </a:r>
            <a:endParaRPr b="1" sz="1200">
              <a:latin typeface="Lora"/>
              <a:ea typeface="Lora"/>
              <a:cs typeface="Lora"/>
              <a:sym typeface="Lora"/>
            </a:endParaRPr>
          </a:p>
        </p:txBody>
      </p:sp>
      <p:sp>
        <p:nvSpPr>
          <p:cNvPr id="460" name="Google Shape;460;p34"/>
          <p:cNvSpPr txBox="1"/>
          <p:nvPr/>
        </p:nvSpPr>
        <p:spPr>
          <a:xfrm>
            <a:off x="3382850" y="3804200"/>
            <a:ext cx="2035800" cy="64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Lora"/>
                <a:ea typeface="Lora"/>
                <a:cs typeface="Lora"/>
                <a:sym typeface="Lora"/>
              </a:rPr>
              <a:t>Germ cell tumors (15%)</a:t>
            </a:r>
            <a:endParaRPr b="1" sz="1200">
              <a:latin typeface="Lora"/>
              <a:ea typeface="Lora"/>
              <a:cs typeface="Lora"/>
              <a:sym typeface="Lora"/>
            </a:endParaRPr>
          </a:p>
        </p:txBody>
      </p:sp>
      <p:sp>
        <p:nvSpPr>
          <p:cNvPr id="461" name="Google Shape;461;p34"/>
          <p:cNvSpPr txBox="1"/>
          <p:nvPr/>
        </p:nvSpPr>
        <p:spPr>
          <a:xfrm>
            <a:off x="5921125" y="3827988"/>
            <a:ext cx="1638900" cy="64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Lora"/>
                <a:ea typeface="Lora"/>
                <a:cs typeface="Lora"/>
                <a:sym typeface="Lora"/>
              </a:rPr>
              <a:t>Sex cord stromal tumors (10%)</a:t>
            </a:r>
            <a:endParaRPr b="1" sz="1200">
              <a:latin typeface="Lora"/>
              <a:ea typeface="Lora"/>
              <a:cs typeface="Lora"/>
              <a:sym typeface="Lora"/>
            </a:endParaRPr>
          </a:p>
        </p:txBody>
      </p:sp>
      <p:graphicFrame>
        <p:nvGraphicFramePr>
          <p:cNvPr id="462" name="Google Shape;462;p34"/>
          <p:cNvGraphicFramePr/>
          <p:nvPr/>
        </p:nvGraphicFramePr>
        <p:xfrm>
          <a:off x="3975538" y="4612000"/>
          <a:ext cx="3000000" cy="3000000"/>
        </p:xfrm>
        <a:graphic>
          <a:graphicData uri="http://schemas.openxmlformats.org/drawingml/2006/table">
            <a:tbl>
              <a:tblPr>
                <a:noFill/>
                <a:tableStyleId>{FF98398E-2F48-4A5E-AFF6-13681218C39D}</a:tableStyleId>
              </a:tblPr>
              <a:tblGrid>
                <a:gridCol w="3600050"/>
              </a:tblGrid>
              <a:tr h="375525">
                <a:tc>
                  <a:txBody>
                    <a:bodyPr/>
                    <a:lstStyle/>
                    <a:p>
                      <a:pPr indent="0" lvl="0" marL="0" rtl="0" algn="ctr">
                        <a:spcBef>
                          <a:spcPts val="0"/>
                        </a:spcBef>
                        <a:spcAft>
                          <a:spcPts val="0"/>
                        </a:spcAft>
                        <a:buNone/>
                      </a:pPr>
                      <a:r>
                        <a:rPr b="1" i="1" lang="en-GB" sz="1200">
                          <a:solidFill>
                            <a:srgbClr val="FFFFFF"/>
                          </a:solidFill>
                          <a:latin typeface="Lora"/>
                          <a:ea typeface="Lora"/>
                          <a:cs typeface="Lora"/>
                          <a:sym typeface="Lora"/>
                        </a:rPr>
                        <a:t>Sex cord stromal tumors</a:t>
                      </a:r>
                      <a:endParaRPr b="1" i="1" sz="1200">
                        <a:solidFill>
                          <a:srgbClr val="FFFFFF"/>
                        </a:solidFill>
                        <a:latin typeface="Lora"/>
                        <a:ea typeface="Lora"/>
                        <a:cs typeface="Lora"/>
                        <a:sym typeface="Lora"/>
                      </a:endParaRPr>
                    </a:p>
                  </a:txBody>
                  <a:tcPr marT="91425" marB="91425" marR="91425" marL="91425">
                    <a:solidFill>
                      <a:srgbClr val="741B47"/>
                    </a:solidFill>
                  </a:tcPr>
                </a:tc>
              </a:tr>
              <a:tr h="576875">
                <a:tc>
                  <a:txBody>
                    <a:bodyPr/>
                    <a:lstStyle/>
                    <a:p>
                      <a:pPr indent="0" lvl="0" marL="0" rtl="0" algn="l">
                        <a:spcBef>
                          <a:spcPts val="0"/>
                        </a:spcBef>
                        <a:spcAft>
                          <a:spcPts val="0"/>
                        </a:spcAft>
                        <a:buNone/>
                      </a:pPr>
                      <a:r>
                        <a:rPr b="1" lang="en-GB" sz="1000">
                          <a:latin typeface="Lora"/>
                          <a:ea typeface="Lora"/>
                          <a:cs typeface="Lora"/>
                          <a:sym typeface="Lora"/>
                        </a:rPr>
                        <a:t>Almost always Benign:</a:t>
                      </a:r>
                      <a:endParaRPr b="1" sz="1000">
                        <a:latin typeface="Lora"/>
                        <a:ea typeface="Lora"/>
                        <a:cs typeface="Lora"/>
                        <a:sym typeface="Lora"/>
                      </a:endParaRPr>
                    </a:p>
                    <a:p>
                      <a:pPr indent="-292100" lvl="0" marL="457200" rtl="0" algn="l">
                        <a:spcBef>
                          <a:spcPts val="0"/>
                        </a:spcBef>
                        <a:spcAft>
                          <a:spcPts val="0"/>
                        </a:spcAft>
                        <a:buSzPts val="1000"/>
                        <a:buFont typeface="Lora"/>
                        <a:buChar char="-"/>
                      </a:pPr>
                      <a:r>
                        <a:rPr lang="en-GB" sz="1000">
                          <a:latin typeface="Lora"/>
                          <a:ea typeface="Lora"/>
                          <a:cs typeface="Lora"/>
                          <a:sym typeface="Lora"/>
                        </a:rPr>
                        <a:t>Fibromas/ Fibrothecomas /Thecomas.</a:t>
                      </a:r>
                      <a:endParaRPr sz="1000">
                        <a:latin typeface="Lora"/>
                        <a:ea typeface="Lora"/>
                        <a:cs typeface="Lora"/>
                        <a:sym typeface="Lora"/>
                      </a:endParaRPr>
                    </a:p>
                  </a:txBody>
                  <a:tcPr marT="91425" marB="91425" marR="91425" marL="91425"/>
                </a:tc>
              </a:tr>
              <a:tr h="660625">
                <a:tc>
                  <a:txBody>
                    <a:bodyPr/>
                    <a:lstStyle/>
                    <a:p>
                      <a:pPr indent="0" lvl="0" marL="0" rtl="0" algn="l">
                        <a:spcBef>
                          <a:spcPts val="0"/>
                        </a:spcBef>
                        <a:spcAft>
                          <a:spcPts val="0"/>
                        </a:spcAft>
                        <a:buNone/>
                      </a:pPr>
                      <a:r>
                        <a:rPr b="1" lang="en-GB" sz="1000">
                          <a:latin typeface="Lora"/>
                          <a:ea typeface="Lora"/>
                          <a:cs typeface="Lora"/>
                          <a:sym typeface="Lora"/>
                        </a:rPr>
                        <a:t>With Malignant Potential:</a:t>
                      </a:r>
                      <a:endParaRPr b="1" sz="1000">
                        <a:latin typeface="Lora"/>
                        <a:ea typeface="Lora"/>
                        <a:cs typeface="Lora"/>
                        <a:sym typeface="Lora"/>
                      </a:endParaRPr>
                    </a:p>
                    <a:p>
                      <a:pPr indent="-292100" lvl="0" marL="457200" rtl="0" algn="l">
                        <a:spcBef>
                          <a:spcPts val="0"/>
                        </a:spcBef>
                        <a:spcAft>
                          <a:spcPts val="0"/>
                        </a:spcAft>
                        <a:buSzPts val="1000"/>
                        <a:buFont typeface="Lora"/>
                        <a:buChar char="-"/>
                      </a:pPr>
                      <a:r>
                        <a:rPr lang="en-GB" sz="1000">
                          <a:latin typeface="Lora"/>
                          <a:ea typeface="Lora"/>
                          <a:cs typeface="Lora"/>
                          <a:sym typeface="Lora"/>
                        </a:rPr>
                        <a:t>Granulosa cell tumors.</a:t>
                      </a:r>
                      <a:endParaRPr sz="1000">
                        <a:latin typeface="Lora"/>
                        <a:ea typeface="Lora"/>
                        <a:cs typeface="Lora"/>
                        <a:sym typeface="Lora"/>
                      </a:endParaRPr>
                    </a:p>
                    <a:p>
                      <a:pPr indent="-292100" lvl="0" marL="457200" rtl="0" algn="l">
                        <a:spcBef>
                          <a:spcPts val="0"/>
                        </a:spcBef>
                        <a:spcAft>
                          <a:spcPts val="0"/>
                        </a:spcAft>
                        <a:buSzPts val="1000"/>
                        <a:buFont typeface="Lora"/>
                        <a:buChar char="-"/>
                      </a:pPr>
                      <a:r>
                        <a:rPr lang="en-GB" sz="1000">
                          <a:latin typeface="Lora"/>
                          <a:ea typeface="Lora"/>
                          <a:cs typeface="Lora"/>
                          <a:sym typeface="Lora"/>
                        </a:rPr>
                        <a:t>Sertoli-Leydig cell tumors.</a:t>
                      </a:r>
                      <a:endParaRPr sz="1000">
                        <a:latin typeface="Lora"/>
                        <a:ea typeface="Lora"/>
                        <a:cs typeface="Lora"/>
                        <a:sym typeface="Lora"/>
                      </a:endParaRPr>
                    </a:p>
                  </a:txBody>
                  <a:tcPr marT="91425" marB="91425" marR="91425" marL="91425"/>
                </a:tc>
              </a:tr>
              <a:tr h="385250">
                <a:tc>
                  <a:txBody>
                    <a:bodyPr/>
                    <a:lstStyle/>
                    <a:p>
                      <a:pPr indent="0" lvl="0" marL="0" rtl="0" algn="l">
                        <a:spcBef>
                          <a:spcPts val="0"/>
                        </a:spcBef>
                        <a:spcAft>
                          <a:spcPts val="0"/>
                        </a:spcAft>
                        <a:buNone/>
                      </a:pPr>
                      <a:r>
                        <a:rPr b="1" lang="en-GB" sz="1000">
                          <a:latin typeface="Lora"/>
                          <a:ea typeface="Lora"/>
                          <a:cs typeface="Lora"/>
                          <a:sym typeface="Lora"/>
                        </a:rPr>
                        <a:t>Others</a:t>
                      </a:r>
                      <a:endParaRPr b="1" sz="1000">
                        <a:latin typeface="Lora"/>
                        <a:ea typeface="Lora"/>
                        <a:cs typeface="Lora"/>
                        <a:sym typeface="Lora"/>
                      </a:endParaRPr>
                    </a:p>
                  </a:txBody>
                  <a:tcPr marT="91425" marB="91425" marR="91425" marL="91425"/>
                </a:tc>
              </a:tr>
              <a:tr h="375525">
                <a:tc>
                  <a:txBody>
                    <a:bodyPr/>
                    <a:lstStyle/>
                    <a:p>
                      <a:pPr indent="0" lvl="0" marL="0" rtl="0" algn="ctr">
                        <a:spcBef>
                          <a:spcPts val="0"/>
                        </a:spcBef>
                        <a:spcAft>
                          <a:spcPts val="0"/>
                        </a:spcAft>
                        <a:buNone/>
                      </a:pPr>
                      <a:r>
                        <a:rPr b="1" i="1" lang="en-GB" sz="1200">
                          <a:solidFill>
                            <a:srgbClr val="FFFFFF"/>
                          </a:solidFill>
                          <a:latin typeface="Lora"/>
                          <a:ea typeface="Lora"/>
                          <a:cs typeface="Lora"/>
                          <a:sym typeface="Lora"/>
                        </a:rPr>
                        <a:t>Germ cell tumors</a:t>
                      </a:r>
                      <a:endParaRPr b="1" i="1" sz="1200">
                        <a:solidFill>
                          <a:srgbClr val="FFFFFF"/>
                        </a:solidFill>
                        <a:latin typeface="Lora"/>
                        <a:ea typeface="Lora"/>
                        <a:cs typeface="Lora"/>
                        <a:sym typeface="Lora"/>
                      </a:endParaRPr>
                    </a:p>
                  </a:txBody>
                  <a:tcPr marT="91425" marB="91425" marR="91425" marL="91425" anchor="ctr">
                    <a:solidFill>
                      <a:srgbClr val="741B47"/>
                    </a:solidFill>
                  </a:tcPr>
                </a:tc>
              </a:tr>
              <a:tr h="386125">
                <a:tc>
                  <a:txBody>
                    <a:bodyPr/>
                    <a:lstStyle/>
                    <a:p>
                      <a:pPr indent="0" lvl="0" marL="0" rtl="0" algn="l">
                        <a:spcBef>
                          <a:spcPts val="0"/>
                        </a:spcBef>
                        <a:spcAft>
                          <a:spcPts val="0"/>
                        </a:spcAft>
                        <a:buNone/>
                      </a:pPr>
                      <a:r>
                        <a:rPr b="1" lang="en-GB" sz="1100">
                          <a:solidFill>
                            <a:srgbClr val="FF0000"/>
                          </a:solidFill>
                          <a:latin typeface="Lora"/>
                          <a:ea typeface="Lora"/>
                          <a:cs typeface="Lora"/>
                          <a:sym typeface="Lora"/>
                        </a:rPr>
                        <a:t>Teratoma: </a:t>
                      </a:r>
                      <a:endParaRPr b="1" sz="1100">
                        <a:solidFill>
                          <a:srgbClr val="FF0000"/>
                        </a:solidFill>
                        <a:latin typeface="Lora"/>
                        <a:ea typeface="Lora"/>
                        <a:cs typeface="Lora"/>
                        <a:sym typeface="Lora"/>
                      </a:endParaRPr>
                    </a:p>
                  </a:txBody>
                  <a:tcPr marT="91425" marB="91425" marR="91425" marL="91425">
                    <a:solidFill>
                      <a:srgbClr val="EAD1DC"/>
                    </a:solidFill>
                  </a:tcPr>
                </a:tc>
              </a:tr>
              <a:tr h="1151750">
                <a:tc>
                  <a:txBody>
                    <a:bodyPr/>
                    <a:lstStyle/>
                    <a:p>
                      <a:pPr indent="0" lvl="0" marL="0" rtl="0" algn="l">
                        <a:spcBef>
                          <a:spcPts val="0"/>
                        </a:spcBef>
                        <a:spcAft>
                          <a:spcPts val="0"/>
                        </a:spcAft>
                        <a:buNone/>
                      </a:pPr>
                      <a:r>
                        <a:rPr lang="en-GB" sz="1000">
                          <a:latin typeface="Lora"/>
                          <a:ea typeface="Lora"/>
                          <a:cs typeface="Lora"/>
                          <a:sym typeface="Lora"/>
                        </a:rPr>
                        <a:t>- Immature (malignant).</a:t>
                      </a:r>
                      <a:endParaRPr sz="1000">
                        <a:latin typeface="Lora"/>
                        <a:ea typeface="Lora"/>
                        <a:cs typeface="Lora"/>
                        <a:sym typeface="Lora"/>
                      </a:endParaRPr>
                    </a:p>
                    <a:p>
                      <a:pPr indent="0" lvl="0" marL="0" rtl="0" algn="l">
                        <a:spcBef>
                          <a:spcPts val="0"/>
                        </a:spcBef>
                        <a:spcAft>
                          <a:spcPts val="0"/>
                        </a:spcAft>
                        <a:buNone/>
                      </a:pPr>
                      <a:r>
                        <a:rPr lang="en-GB" sz="1000">
                          <a:latin typeface="Lora"/>
                          <a:ea typeface="Lora"/>
                          <a:cs typeface="Lora"/>
                          <a:sym typeface="Lora"/>
                        </a:rPr>
                        <a:t>- Mature (benign).</a:t>
                      </a:r>
                      <a:endParaRPr sz="1000">
                        <a:latin typeface="Lora"/>
                        <a:ea typeface="Lora"/>
                        <a:cs typeface="Lora"/>
                        <a:sym typeface="Lora"/>
                      </a:endParaRPr>
                    </a:p>
                    <a:p>
                      <a:pPr indent="-160699" lvl="0" marL="457200" rtl="0" algn="l">
                        <a:spcBef>
                          <a:spcPts val="0"/>
                        </a:spcBef>
                        <a:spcAft>
                          <a:spcPts val="0"/>
                        </a:spcAft>
                        <a:buSzPts val="1000"/>
                        <a:buFont typeface="Lora"/>
                        <a:buChar char="●"/>
                      </a:pPr>
                      <a:r>
                        <a:rPr lang="en-GB" sz="1000">
                          <a:latin typeface="Lora"/>
                          <a:ea typeface="Lora"/>
                          <a:cs typeface="Lora"/>
                          <a:sym typeface="Lora"/>
                        </a:rPr>
                        <a:t>Solid </a:t>
                      </a:r>
                      <a:endParaRPr sz="1000">
                        <a:latin typeface="Lora"/>
                        <a:ea typeface="Lora"/>
                        <a:cs typeface="Lora"/>
                        <a:sym typeface="Lora"/>
                      </a:endParaRPr>
                    </a:p>
                    <a:p>
                      <a:pPr indent="-160699" lvl="0" marL="457200" rtl="0" algn="l">
                        <a:spcBef>
                          <a:spcPts val="0"/>
                        </a:spcBef>
                        <a:spcAft>
                          <a:spcPts val="0"/>
                        </a:spcAft>
                        <a:buSzPts val="1000"/>
                        <a:buFont typeface="Lora"/>
                        <a:buChar char="●"/>
                      </a:pPr>
                      <a:r>
                        <a:rPr lang="en-GB" sz="1000">
                          <a:latin typeface="Lora"/>
                          <a:ea typeface="Lora"/>
                          <a:cs typeface="Lora"/>
                          <a:sym typeface="Lora"/>
                        </a:rPr>
                        <a:t>Cystic (dermoid cyst)</a:t>
                      </a:r>
                      <a:endParaRPr sz="1000">
                        <a:latin typeface="Lora"/>
                        <a:ea typeface="Lora"/>
                        <a:cs typeface="Lora"/>
                        <a:sym typeface="Lora"/>
                      </a:endParaRPr>
                    </a:p>
                    <a:p>
                      <a:pPr indent="0" lvl="0" marL="0" rtl="0" algn="l">
                        <a:spcBef>
                          <a:spcPts val="0"/>
                        </a:spcBef>
                        <a:spcAft>
                          <a:spcPts val="0"/>
                        </a:spcAft>
                        <a:buNone/>
                      </a:pPr>
                      <a:r>
                        <a:rPr lang="en-GB" sz="1000">
                          <a:latin typeface="Lora"/>
                          <a:ea typeface="Lora"/>
                          <a:cs typeface="Lora"/>
                          <a:sym typeface="Lora"/>
                        </a:rPr>
                        <a:t>- Monodermal (e.g., struma ovarii, carcinoid).</a:t>
                      </a:r>
                      <a:endParaRPr sz="1000">
                        <a:latin typeface="Lora"/>
                        <a:ea typeface="Lora"/>
                        <a:cs typeface="Lora"/>
                        <a:sym typeface="Lora"/>
                      </a:endParaRPr>
                    </a:p>
                  </a:txBody>
                  <a:tcPr marT="91425" marB="91425" marR="91425" marL="91425"/>
                </a:tc>
              </a:tr>
              <a:tr h="386125">
                <a:tc>
                  <a:txBody>
                    <a:bodyPr/>
                    <a:lstStyle/>
                    <a:p>
                      <a:pPr indent="0" lvl="0" marL="0" rtl="0" algn="l">
                        <a:spcBef>
                          <a:spcPts val="0"/>
                        </a:spcBef>
                        <a:spcAft>
                          <a:spcPts val="0"/>
                        </a:spcAft>
                        <a:buNone/>
                      </a:pPr>
                      <a:r>
                        <a:rPr b="1" lang="en-GB" sz="1100">
                          <a:latin typeface="Lora"/>
                          <a:ea typeface="Lora"/>
                          <a:cs typeface="Lora"/>
                          <a:sym typeface="Lora"/>
                        </a:rPr>
                        <a:t>Dysgerminoma </a:t>
                      </a:r>
                      <a:endParaRPr b="1" sz="1100">
                        <a:latin typeface="Lora"/>
                        <a:ea typeface="Lora"/>
                        <a:cs typeface="Lora"/>
                        <a:sym typeface="Lora"/>
                      </a:endParaRPr>
                    </a:p>
                  </a:txBody>
                  <a:tcPr marT="91425" marB="91425" marR="91425" marL="91425">
                    <a:solidFill>
                      <a:srgbClr val="FFFFFF"/>
                    </a:solidFill>
                  </a:tcPr>
                </a:tc>
              </a:tr>
              <a:tr h="386125">
                <a:tc>
                  <a:txBody>
                    <a:bodyPr/>
                    <a:lstStyle/>
                    <a:p>
                      <a:pPr indent="0" lvl="0" marL="0" rtl="0" algn="l">
                        <a:spcBef>
                          <a:spcPts val="0"/>
                        </a:spcBef>
                        <a:spcAft>
                          <a:spcPts val="0"/>
                        </a:spcAft>
                        <a:buNone/>
                      </a:pPr>
                      <a:r>
                        <a:rPr b="1" lang="en-GB" sz="1100">
                          <a:latin typeface="Lora"/>
                          <a:ea typeface="Lora"/>
                          <a:cs typeface="Lora"/>
                          <a:sym typeface="Lora"/>
                        </a:rPr>
                        <a:t>Yolk sac tumor (endodermal sinus tumor) </a:t>
                      </a:r>
                      <a:endParaRPr b="1" sz="1100">
                        <a:latin typeface="Lora"/>
                        <a:ea typeface="Lora"/>
                        <a:cs typeface="Lora"/>
                        <a:sym typeface="Lora"/>
                      </a:endParaRPr>
                    </a:p>
                  </a:txBody>
                  <a:tcPr marT="91425" marB="91425" marR="91425" marL="91425">
                    <a:solidFill>
                      <a:srgbClr val="FFFFFF"/>
                    </a:solidFill>
                  </a:tcPr>
                </a:tc>
              </a:tr>
              <a:tr h="386125">
                <a:tc>
                  <a:txBody>
                    <a:bodyPr/>
                    <a:lstStyle/>
                    <a:p>
                      <a:pPr indent="0" lvl="0" marL="0" rtl="0" algn="l">
                        <a:spcBef>
                          <a:spcPts val="0"/>
                        </a:spcBef>
                        <a:spcAft>
                          <a:spcPts val="0"/>
                        </a:spcAft>
                        <a:buNone/>
                      </a:pPr>
                      <a:r>
                        <a:rPr b="1" lang="en-GB" sz="1100">
                          <a:latin typeface="Lora"/>
                          <a:ea typeface="Lora"/>
                          <a:cs typeface="Lora"/>
                          <a:sym typeface="Lora"/>
                        </a:rPr>
                        <a:t>Choriocarcinoma</a:t>
                      </a:r>
                      <a:endParaRPr b="1" sz="1100">
                        <a:latin typeface="Lora"/>
                        <a:ea typeface="Lora"/>
                        <a:cs typeface="Lora"/>
                        <a:sym typeface="Lora"/>
                      </a:endParaRPr>
                    </a:p>
                  </a:txBody>
                  <a:tcPr marT="91425" marB="91425" marR="91425" marL="91425">
                    <a:solidFill>
                      <a:srgbClr val="FFFFFF"/>
                    </a:solidFill>
                  </a:tcPr>
                </a:tc>
              </a:tr>
              <a:tr h="386125">
                <a:tc>
                  <a:txBody>
                    <a:bodyPr/>
                    <a:lstStyle/>
                    <a:p>
                      <a:pPr indent="0" lvl="0" marL="0" rtl="0" algn="l">
                        <a:spcBef>
                          <a:spcPts val="0"/>
                        </a:spcBef>
                        <a:spcAft>
                          <a:spcPts val="0"/>
                        </a:spcAft>
                        <a:buNone/>
                      </a:pPr>
                      <a:r>
                        <a:rPr b="1" lang="en-GB" sz="1100">
                          <a:latin typeface="Lora"/>
                          <a:ea typeface="Lora"/>
                          <a:cs typeface="Lora"/>
                          <a:sym typeface="Lora"/>
                        </a:rPr>
                        <a:t>Embryonal carcinoma </a:t>
                      </a:r>
                      <a:endParaRPr b="1" sz="1100">
                        <a:latin typeface="Lora"/>
                        <a:ea typeface="Lora"/>
                        <a:cs typeface="Lora"/>
                        <a:sym typeface="Lora"/>
                      </a:endParaRPr>
                    </a:p>
                  </a:txBody>
                  <a:tcPr marT="91425" marB="91425" marR="91425" marL="91425">
                    <a:solidFill>
                      <a:srgbClr val="FFFFFF"/>
                    </a:solidFill>
                  </a:tcPr>
                </a:tc>
              </a:tr>
              <a:tr h="386125">
                <a:tc>
                  <a:txBody>
                    <a:bodyPr/>
                    <a:lstStyle/>
                    <a:p>
                      <a:pPr indent="0" lvl="0" marL="0" rtl="0" algn="l">
                        <a:spcBef>
                          <a:spcPts val="0"/>
                        </a:spcBef>
                        <a:spcAft>
                          <a:spcPts val="0"/>
                        </a:spcAft>
                        <a:buNone/>
                      </a:pPr>
                      <a:r>
                        <a:rPr b="1" lang="en-GB" sz="1100">
                          <a:latin typeface="Lora"/>
                          <a:ea typeface="Lora"/>
                          <a:cs typeface="Lora"/>
                          <a:sym typeface="Lora"/>
                        </a:rPr>
                        <a:t>Mixed germ cell tumors</a:t>
                      </a:r>
                      <a:endParaRPr b="1" sz="1100">
                        <a:latin typeface="Lora"/>
                        <a:ea typeface="Lora"/>
                        <a:cs typeface="Lora"/>
                        <a:sym typeface="Lora"/>
                      </a:endParaRPr>
                    </a:p>
                  </a:txBody>
                  <a:tcPr marT="91425" marB="91425" marR="91425" marL="91425">
                    <a:solidFill>
                      <a:srgbClr val="FFFFFF"/>
                    </a:solidFill>
                  </a:tcPr>
                </a:tc>
              </a:tr>
            </a:tbl>
          </a:graphicData>
        </a:graphic>
      </p:graphicFrame>
      <p:graphicFrame>
        <p:nvGraphicFramePr>
          <p:cNvPr id="463" name="Google Shape;463;p34"/>
          <p:cNvGraphicFramePr/>
          <p:nvPr/>
        </p:nvGraphicFramePr>
        <p:xfrm>
          <a:off x="344413" y="4612000"/>
          <a:ext cx="3000000" cy="3000000"/>
        </p:xfrm>
        <a:graphic>
          <a:graphicData uri="http://schemas.openxmlformats.org/drawingml/2006/table">
            <a:tbl>
              <a:tblPr>
                <a:noFill/>
                <a:tableStyleId>{FF98398E-2F48-4A5E-AFF6-13681218C39D}</a:tableStyleId>
              </a:tblPr>
              <a:tblGrid>
                <a:gridCol w="3600050"/>
              </a:tblGrid>
              <a:tr h="282175">
                <a:tc>
                  <a:txBody>
                    <a:bodyPr/>
                    <a:lstStyle/>
                    <a:p>
                      <a:pPr indent="0" lvl="0" marL="0" rtl="0" algn="ctr">
                        <a:lnSpc>
                          <a:spcPct val="100000"/>
                        </a:lnSpc>
                        <a:spcBef>
                          <a:spcPts val="0"/>
                        </a:spcBef>
                        <a:spcAft>
                          <a:spcPts val="0"/>
                        </a:spcAft>
                        <a:buNone/>
                      </a:pPr>
                      <a:r>
                        <a:rPr b="1" i="1" lang="en-GB" sz="1200">
                          <a:solidFill>
                            <a:srgbClr val="FFFFFF"/>
                          </a:solidFill>
                          <a:latin typeface="Lora"/>
                          <a:ea typeface="Lora"/>
                          <a:cs typeface="Lora"/>
                          <a:sym typeface="Lora"/>
                        </a:rPr>
                        <a:t>Surface epithelial tumors</a:t>
                      </a:r>
                      <a:endParaRPr b="1" i="1" sz="1200">
                        <a:solidFill>
                          <a:srgbClr val="FFFFFF"/>
                        </a:solidFill>
                        <a:latin typeface="Lora"/>
                        <a:ea typeface="Lora"/>
                        <a:cs typeface="Lora"/>
                        <a:sym typeface="Lora"/>
                      </a:endParaRPr>
                    </a:p>
                  </a:txBody>
                  <a:tcPr marT="91425" marB="91425" marR="91425" marL="91425">
                    <a:solidFill>
                      <a:srgbClr val="741B47"/>
                    </a:solidFill>
                  </a:tcPr>
                </a:tc>
              </a:tr>
              <a:tr h="268475">
                <a:tc>
                  <a:txBody>
                    <a:bodyPr/>
                    <a:lstStyle/>
                    <a:p>
                      <a:pPr indent="0" lvl="0" marL="0" rtl="0" algn="l">
                        <a:lnSpc>
                          <a:spcPct val="100000"/>
                        </a:lnSpc>
                        <a:spcBef>
                          <a:spcPts val="0"/>
                        </a:spcBef>
                        <a:spcAft>
                          <a:spcPts val="0"/>
                        </a:spcAft>
                        <a:buNone/>
                      </a:pPr>
                      <a:r>
                        <a:rPr b="1" lang="en-GB" sz="1100">
                          <a:solidFill>
                            <a:srgbClr val="FF0000"/>
                          </a:solidFill>
                          <a:latin typeface="Lora"/>
                          <a:ea typeface="Lora"/>
                          <a:cs typeface="Lora"/>
                          <a:sym typeface="Lora"/>
                        </a:rPr>
                        <a:t>Serous</a:t>
                      </a:r>
                      <a:r>
                        <a:rPr b="1" lang="en-GB" sz="1100">
                          <a:latin typeface="Lora"/>
                          <a:ea typeface="Lora"/>
                          <a:cs typeface="Lora"/>
                          <a:sym typeface="Lora"/>
                        </a:rPr>
                        <a:t> tumors: </a:t>
                      </a:r>
                      <a:endParaRPr b="1" sz="1100">
                        <a:latin typeface="Lora"/>
                        <a:ea typeface="Lora"/>
                        <a:cs typeface="Lora"/>
                        <a:sym typeface="Lora"/>
                      </a:endParaRPr>
                    </a:p>
                  </a:txBody>
                  <a:tcPr marT="91425" marB="91425" marR="91425" marL="91425">
                    <a:solidFill>
                      <a:srgbClr val="EAD1DC"/>
                    </a:solidFill>
                  </a:tcPr>
                </a:tc>
              </a:tr>
              <a:tr h="501350">
                <a:tc>
                  <a:txBody>
                    <a:bodyPr/>
                    <a:lstStyle/>
                    <a:p>
                      <a:pPr indent="0" lvl="0" marL="0" rtl="0" algn="l">
                        <a:lnSpc>
                          <a:spcPct val="100000"/>
                        </a:lnSpc>
                        <a:spcBef>
                          <a:spcPts val="0"/>
                        </a:spcBef>
                        <a:spcAft>
                          <a:spcPts val="0"/>
                        </a:spcAft>
                        <a:buNone/>
                      </a:pPr>
                      <a:r>
                        <a:rPr lang="en-GB" sz="1000">
                          <a:latin typeface="Lora"/>
                          <a:ea typeface="Lora"/>
                          <a:cs typeface="Lora"/>
                          <a:sym typeface="Lora"/>
                        </a:rPr>
                        <a:t>- </a:t>
                      </a:r>
                      <a:r>
                        <a:rPr lang="en-GB" sz="1000">
                          <a:latin typeface="Lora"/>
                          <a:ea typeface="Lora"/>
                          <a:cs typeface="Lora"/>
                          <a:sym typeface="Lora"/>
                        </a:rPr>
                        <a:t>Benign (cystadenoma).</a:t>
                      </a:r>
                      <a:endParaRPr sz="1000">
                        <a:latin typeface="Lora"/>
                        <a:ea typeface="Lora"/>
                        <a:cs typeface="Lora"/>
                        <a:sym typeface="Lora"/>
                      </a:endParaRPr>
                    </a:p>
                    <a:p>
                      <a:pPr indent="0" lvl="0" marL="0" rtl="0" algn="l">
                        <a:lnSpc>
                          <a:spcPct val="100000"/>
                        </a:lnSpc>
                        <a:spcBef>
                          <a:spcPts val="0"/>
                        </a:spcBef>
                        <a:spcAft>
                          <a:spcPts val="0"/>
                        </a:spcAft>
                        <a:buNone/>
                      </a:pPr>
                      <a:r>
                        <a:rPr lang="en-GB" sz="1000">
                          <a:latin typeface="Lora"/>
                          <a:ea typeface="Lora"/>
                          <a:cs typeface="Lora"/>
                          <a:sym typeface="Lora"/>
                        </a:rPr>
                        <a:t>- Borderline tumors (serous borderline tumor).</a:t>
                      </a:r>
                      <a:endParaRPr sz="1000">
                        <a:latin typeface="Lora"/>
                        <a:ea typeface="Lora"/>
                        <a:cs typeface="Lora"/>
                        <a:sym typeface="Lora"/>
                      </a:endParaRPr>
                    </a:p>
                    <a:p>
                      <a:pPr indent="0" lvl="0" marL="0" rtl="0" algn="l">
                        <a:lnSpc>
                          <a:spcPct val="100000"/>
                        </a:lnSpc>
                        <a:spcBef>
                          <a:spcPts val="0"/>
                        </a:spcBef>
                        <a:spcAft>
                          <a:spcPts val="0"/>
                        </a:spcAft>
                        <a:buNone/>
                      </a:pPr>
                      <a:r>
                        <a:rPr lang="en-GB" sz="1000">
                          <a:latin typeface="Lora"/>
                          <a:ea typeface="Lora"/>
                          <a:cs typeface="Lora"/>
                          <a:sym typeface="Lora"/>
                        </a:rPr>
                        <a:t>- Malignant (serous adenocarcinoma).</a:t>
                      </a:r>
                      <a:endParaRPr sz="1000">
                        <a:latin typeface="Lora"/>
                        <a:ea typeface="Lora"/>
                        <a:cs typeface="Lora"/>
                        <a:sym typeface="Lora"/>
                      </a:endParaRPr>
                    </a:p>
                  </a:txBody>
                  <a:tcPr marT="91425" marB="91425" marR="91425" marL="91425"/>
                </a:tc>
              </a:tr>
              <a:tr h="268475">
                <a:tc>
                  <a:txBody>
                    <a:bodyPr/>
                    <a:lstStyle/>
                    <a:p>
                      <a:pPr indent="0" lvl="0" marL="0" rtl="0" algn="l">
                        <a:lnSpc>
                          <a:spcPct val="100000"/>
                        </a:lnSpc>
                        <a:spcBef>
                          <a:spcPts val="0"/>
                        </a:spcBef>
                        <a:spcAft>
                          <a:spcPts val="0"/>
                        </a:spcAft>
                        <a:buNone/>
                      </a:pPr>
                      <a:r>
                        <a:rPr b="1" lang="en-GB" sz="1100">
                          <a:solidFill>
                            <a:srgbClr val="FF0000"/>
                          </a:solidFill>
                          <a:latin typeface="Lora"/>
                          <a:ea typeface="Lora"/>
                          <a:cs typeface="Lora"/>
                          <a:sym typeface="Lora"/>
                        </a:rPr>
                        <a:t>Mucinous</a:t>
                      </a:r>
                      <a:r>
                        <a:rPr b="1" lang="en-GB" sz="1100">
                          <a:latin typeface="Lora"/>
                          <a:ea typeface="Lora"/>
                          <a:cs typeface="Lora"/>
                          <a:sym typeface="Lora"/>
                        </a:rPr>
                        <a:t> tumors: </a:t>
                      </a:r>
                      <a:endParaRPr b="1" sz="1100">
                        <a:latin typeface="Lora"/>
                        <a:ea typeface="Lora"/>
                        <a:cs typeface="Lora"/>
                        <a:sym typeface="Lora"/>
                      </a:endParaRPr>
                    </a:p>
                  </a:txBody>
                  <a:tcPr marT="91425" marB="91425" marR="91425" marL="91425">
                    <a:solidFill>
                      <a:srgbClr val="EAD1DC"/>
                    </a:solidFill>
                  </a:tcPr>
                </a:tc>
              </a:tr>
              <a:tr h="501350">
                <a:tc>
                  <a:txBody>
                    <a:bodyPr/>
                    <a:lstStyle/>
                    <a:p>
                      <a:pPr indent="0" lvl="0" marL="0" rtl="0" algn="l">
                        <a:lnSpc>
                          <a:spcPct val="100000"/>
                        </a:lnSpc>
                        <a:spcBef>
                          <a:spcPts val="0"/>
                        </a:spcBef>
                        <a:spcAft>
                          <a:spcPts val="0"/>
                        </a:spcAft>
                        <a:buNone/>
                      </a:pPr>
                      <a:r>
                        <a:rPr lang="en-GB" sz="1000">
                          <a:latin typeface="Lora"/>
                          <a:ea typeface="Lora"/>
                          <a:cs typeface="Lora"/>
                          <a:sym typeface="Lora"/>
                        </a:rPr>
                        <a:t>- </a:t>
                      </a:r>
                      <a:r>
                        <a:rPr lang="en-GB" sz="1000">
                          <a:latin typeface="Lora"/>
                          <a:ea typeface="Lora"/>
                          <a:cs typeface="Lora"/>
                          <a:sym typeface="Lora"/>
                        </a:rPr>
                        <a:t>Benign (cystadenoma).</a:t>
                      </a:r>
                      <a:endParaRPr sz="1000">
                        <a:latin typeface="Lora"/>
                        <a:ea typeface="Lora"/>
                        <a:cs typeface="Lora"/>
                        <a:sym typeface="Lora"/>
                      </a:endParaRPr>
                    </a:p>
                    <a:p>
                      <a:pPr indent="0" lvl="0" marL="0" rtl="0" algn="l">
                        <a:lnSpc>
                          <a:spcPct val="100000"/>
                        </a:lnSpc>
                        <a:spcBef>
                          <a:spcPts val="0"/>
                        </a:spcBef>
                        <a:spcAft>
                          <a:spcPts val="0"/>
                        </a:spcAft>
                        <a:buNone/>
                      </a:pPr>
                      <a:r>
                        <a:rPr lang="en-GB" sz="1000">
                          <a:latin typeface="Lora"/>
                          <a:ea typeface="Lora"/>
                          <a:cs typeface="Lora"/>
                          <a:sym typeface="Lora"/>
                        </a:rPr>
                        <a:t>- Borderline tumors (mucinous borderline tumor).</a:t>
                      </a:r>
                      <a:endParaRPr sz="1000">
                        <a:latin typeface="Lora"/>
                        <a:ea typeface="Lora"/>
                        <a:cs typeface="Lora"/>
                        <a:sym typeface="Lora"/>
                      </a:endParaRPr>
                    </a:p>
                    <a:p>
                      <a:pPr indent="0" lvl="0" marL="0" rtl="0" algn="l">
                        <a:lnSpc>
                          <a:spcPct val="100000"/>
                        </a:lnSpc>
                        <a:spcBef>
                          <a:spcPts val="0"/>
                        </a:spcBef>
                        <a:spcAft>
                          <a:spcPts val="0"/>
                        </a:spcAft>
                        <a:buNone/>
                      </a:pPr>
                      <a:r>
                        <a:rPr lang="en-GB" sz="1000">
                          <a:latin typeface="Lora"/>
                          <a:ea typeface="Lora"/>
                          <a:cs typeface="Lora"/>
                          <a:sym typeface="Lora"/>
                        </a:rPr>
                        <a:t>- Malignant (mucinous adenocarcinoma).</a:t>
                      </a:r>
                      <a:endParaRPr sz="1000">
                        <a:latin typeface="Lora"/>
                        <a:ea typeface="Lora"/>
                        <a:cs typeface="Lora"/>
                        <a:sym typeface="Lora"/>
                      </a:endParaRPr>
                    </a:p>
                  </a:txBody>
                  <a:tcPr marT="91425" marB="91425" marR="91425" marL="91425"/>
                </a:tc>
              </a:tr>
              <a:tr h="268475">
                <a:tc>
                  <a:txBody>
                    <a:bodyPr/>
                    <a:lstStyle/>
                    <a:p>
                      <a:pPr indent="0" lvl="0" marL="0" rtl="0" algn="l">
                        <a:lnSpc>
                          <a:spcPct val="100000"/>
                        </a:lnSpc>
                        <a:spcBef>
                          <a:spcPts val="0"/>
                        </a:spcBef>
                        <a:spcAft>
                          <a:spcPts val="0"/>
                        </a:spcAft>
                        <a:buNone/>
                      </a:pPr>
                      <a:r>
                        <a:rPr b="1" lang="en-GB" sz="1100">
                          <a:latin typeface="Lora"/>
                          <a:ea typeface="Lora"/>
                          <a:cs typeface="Lora"/>
                          <a:sym typeface="Lora"/>
                        </a:rPr>
                        <a:t>Endometrioid tumors: </a:t>
                      </a:r>
                      <a:endParaRPr b="1" sz="1100">
                        <a:latin typeface="Lora"/>
                        <a:ea typeface="Lora"/>
                        <a:cs typeface="Lora"/>
                        <a:sym typeface="Lora"/>
                      </a:endParaRPr>
                    </a:p>
                  </a:txBody>
                  <a:tcPr marT="91425" marB="91425" marR="91425" marL="91425">
                    <a:solidFill>
                      <a:srgbClr val="EAD1DC"/>
                    </a:solidFill>
                  </a:tcPr>
                </a:tc>
              </a:tr>
              <a:tr h="501350">
                <a:tc>
                  <a:txBody>
                    <a:bodyPr/>
                    <a:lstStyle/>
                    <a:p>
                      <a:pPr indent="0" lvl="0" marL="0" rtl="0" algn="l">
                        <a:lnSpc>
                          <a:spcPct val="100000"/>
                        </a:lnSpc>
                        <a:spcBef>
                          <a:spcPts val="0"/>
                        </a:spcBef>
                        <a:spcAft>
                          <a:spcPts val="0"/>
                        </a:spcAft>
                        <a:buNone/>
                      </a:pPr>
                      <a:r>
                        <a:rPr lang="en-GB" sz="1000">
                          <a:latin typeface="Lora"/>
                          <a:ea typeface="Lora"/>
                          <a:cs typeface="Lora"/>
                          <a:sym typeface="Lora"/>
                        </a:rPr>
                        <a:t>- </a:t>
                      </a:r>
                      <a:r>
                        <a:rPr lang="en-GB" sz="1000">
                          <a:latin typeface="Lora"/>
                          <a:ea typeface="Lora"/>
                          <a:cs typeface="Lora"/>
                          <a:sym typeface="Lora"/>
                        </a:rPr>
                        <a:t>Benign (cystadenoma).</a:t>
                      </a:r>
                      <a:endParaRPr sz="1000">
                        <a:latin typeface="Lora"/>
                        <a:ea typeface="Lora"/>
                        <a:cs typeface="Lora"/>
                        <a:sym typeface="Lora"/>
                      </a:endParaRPr>
                    </a:p>
                    <a:p>
                      <a:pPr indent="0" lvl="0" marL="0" rtl="0" algn="l">
                        <a:lnSpc>
                          <a:spcPct val="100000"/>
                        </a:lnSpc>
                        <a:spcBef>
                          <a:spcPts val="0"/>
                        </a:spcBef>
                        <a:spcAft>
                          <a:spcPts val="0"/>
                        </a:spcAft>
                        <a:buNone/>
                      </a:pPr>
                      <a:r>
                        <a:rPr lang="en-GB" sz="1000">
                          <a:latin typeface="Lora"/>
                          <a:ea typeface="Lora"/>
                          <a:cs typeface="Lora"/>
                          <a:sym typeface="Lora"/>
                        </a:rPr>
                        <a:t>- Borderline tumors (endometrioid borderline tumor).</a:t>
                      </a:r>
                      <a:endParaRPr sz="1000">
                        <a:latin typeface="Lora"/>
                        <a:ea typeface="Lora"/>
                        <a:cs typeface="Lora"/>
                        <a:sym typeface="Lora"/>
                      </a:endParaRPr>
                    </a:p>
                    <a:p>
                      <a:pPr indent="0" lvl="0" marL="0" rtl="0" algn="l">
                        <a:lnSpc>
                          <a:spcPct val="100000"/>
                        </a:lnSpc>
                        <a:spcBef>
                          <a:spcPts val="0"/>
                        </a:spcBef>
                        <a:spcAft>
                          <a:spcPts val="0"/>
                        </a:spcAft>
                        <a:buNone/>
                      </a:pPr>
                      <a:r>
                        <a:rPr lang="en-GB" sz="1000">
                          <a:latin typeface="Lora"/>
                          <a:ea typeface="Lora"/>
                          <a:cs typeface="Lora"/>
                          <a:sym typeface="Lora"/>
                        </a:rPr>
                        <a:t>- Malignant (endometrioid adenocarcinoma).</a:t>
                      </a:r>
                      <a:endParaRPr sz="1000">
                        <a:latin typeface="Lora"/>
                        <a:ea typeface="Lora"/>
                        <a:cs typeface="Lora"/>
                        <a:sym typeface="Lora"/>
                      </a:endParaRPr>
                    </a:p>
                  </a:txBody>
                  <a:tcPr marT="91425" marB="91425" marR="91425" marL="91425"/>
                </a:tc>
              </a:tr>
              <a:tr h="268475">
                <a:tc>
                  <a:txBody>
                    <a:bodyPr/>
                    <a:lstStyle/>
                    <a:p>
                      <a:pPr indent="0" lvl="0" marL="0" rtl="0" algn="l">
                        <a:lnSpc>
                          <a:spcPct val="100000"/>
                        </a:lnSpc>
                        <a:spcBef>
                          <a:spcPts val="0"/>
                        </a:spcBef>
                        <a:spcAft>
                          <a:spcPts val="0"/>
                        </a:spcAft>
                        <a:buNone/>
                      </a:pPr>
                      <a:r>
                        <a:rPr b="1" lang="en-GB" sz="1100">
                          <a:latin typeface="Lora"/>
                          <a:ea typeface="Lora"/>
                          <a:cs typeface="Lora"/>
                          <a:sym typeface="Lora"/>
                        </a:rPr>
                        <a:t>Clear cell tumors: </a:t>
                      </a:r>
                      <a:endParaRPr b="1" sz="1100">
                        <a:latin typeface="Lora"/>
                        <a:ea typeface="Lora"/>
                        <a:cs typeface="Lora"/>
                        <a:sym typeface="Lora"/>
                      </a:endParaRPr>
                    </a:p>
                  </a:txBody>
                  <a:tcPr marT="91425" marB="91425" marR="91425" marL="91425">
                    <a:solidFill>
                      <a:srgbClr val="EAD1DC"/>
                    </a:solidFill>
                  </a:tcPr>
                </a:tc>
              </a:tr>
              <a:tr h="501350">
                <a:tc>
                  <a:txBody>
                    <a:bodyPr/>
                    <a:lstStyle/>
                    <a:p>
                      <a:pPr indent="0" lvl="0" marL="0" rtl="0" algn="l">
                        <a:lnSpc>
                          <a:spcPct val="100000"/>
                        </a:lnSpc>
                        <a:spcBef>
                          <a:spcPts val="0"/>
                        </a:spcBef>
                        <a:spcAft>
                          <a:spcPts val="0"/>
                        </a:spcAft>
                        <a:buNone/>
                      </a:pPr>
                      <a:r>
                        <a:rPr lang="en-GB" sz="1000">
                          <a:latin typeface="Lora"/>
                          <a:ea typeface="Lora"/>
                          <a:cs typeface="Lora"/>
                          <a:sym typeface="Lora"/>
                        </a:rPr>
                        <a:t>- </a:t>
                      </a:r>
                      <a:r>
                        <a:rPr lang="en-GB" sz="1000">
                          <a:latin typeface="Lora"/>
                          <a:ea typeface="Lora"/>
                          <a:cs typeface="Lora"/>
                          <a:sym typeface="Lora"/>
                        </a:rPr>
                        <a:t>Benign.</a:t>
                      </a:r>
                      <a:endParaRPr sz="1000">
                        <a:latin typeface="Lora"/>
                        <a:ea typeface="Lora"/>
                        <a:cs typeface="Lora"/>
                        <a:sym typeface="Lora"/>
                      </a:endParaRPr>
                    </a:p>
                    <a:p>
                      <a:pPr indent="0" lvl="0" marL="0" rtl="0" algn="l">
                        <a:lnSpc>
                          <a:spcPct val="100000"/>
                        </a:lnSpc>
                        <a:spcBef>
                          <a:spcPts val="0"/>
                        </a:spcBef>
                        <a:spcAft>
                          <a:spcPts val="0"/>
                        </a:spcAft>
                        <a:buNone/>
                      </a:pPr>
                      <a:r>
                        <a:rPr lang="en-GB" sz="1000">
                          <a:latin typeface="Lora"/>
                          <a:ea typeface="Lora"/>
                          <a:cs typeface="Lora"/>
                          <a:sym typeface="Lora"/>
                        </a:rPr>
                        <a:t>- Borderline tumors.</a:t>
                      </a:r>
                      <a:endParaRPr sz="1000">
                        <a:latin typeface="Lora"/>
                        <a:ea typeface="Lora"/>
                        <a:cs typeface="Lora"/>
                        <a:sym typeface="Lora"/>
                      </a:endParaRPr>
                    </a:p>
                    <a:p>
                      <a:pPr indent="0" lvl="0" marL="0" rtl="0" algn="l">
                        <a:lnSpc>
                          <a:spcPct val="100000"/>
                        </a:lnSpc>
                        <a:spcBef>
                          <a:spcPts val="0"/>
                        </a:spcBef>
                        <a:spcAft>
                          <a:spcPts val="0"/>
                        </a:spcAft>
                        <a:buNone/>
                      </a:pPr>
                      <a:r>
                        <a:rPr lang="en-GB" sz="1000">
                          <a:latin typeface="Lora"/>
                          <a:ea typeface="Lora"/>
                          <a:cs typeface="Lora"/>
                          <a:sym typeface="Lora"/>
                        </a:rPr>
                        <a:t>- Malignant (clear cell adenocarcinoma).</a:t>
                      </a:r>
                      <a:endParaRPr sz="1000">
                        <a:latin typeface="Lora"/>
                        <a:ea typeface="Lora"/>
                        <a:cs typeface="Lora"/>
                        <a:sym typeface="Lora"/>
                      </a:endParaRPr>
                    </a:p>
                  </a:txBody>
                  <a:tcPr marT="91425" marB="91425" marR="91425" marL="91425"/>
                </a:tc>
              </a:tr>
              <a:tr h="268475">
                <a:tc>
                  <a:txBody>
                    <a:bodyPr/>
                    <a:lstStyle/>
                    <a:p>
                      <a:pPr indent="0" lvl="0" marL="0" rtl="0" algn="l">
                        <a:lnSpc>
                          <a:spcPct val="100000"/>
                        </a:lnSpc>
                        <a:spcBef>
                          <a:spcPts val="0"/>
                        </a:spcBef>
                        <a:spcAft>
                          <a:spcPts val="0"/>
                        </a:spcAft>
                        <a:buNone/>
                      </a:pPr>
                      <a:r>
                        <a:rPr b="1" lang="en-GB" sz="1100">
                          <a:latin typeface="Lora"/>
                          <a:ea typeface="Lora"/>
                          <a:cs typeface="Lora"/>
                          <a:sym typeface="Lora"/>
                        </a:rPr>
                        <a:t>Transitional cell tumors: </a:t>
                      </a:r>
                      <a:endParaRPr b="1" sz="1100">
                        <a:latin typeface="Lora"/>
                        <a:ea typeface="Lora"/>
                        <a:cs typeface="Lora"/>
                        <a:sym typeface="Lora"/>
                      </a:endParaRPr>
                    </a:p>
                  </a:txBody>
                  <a:tcPr marT="91425" marB="91425" marR="91425" marL="91425">
                    <a:solidFill>
                      <a:srgbClr val="EAD1DC"/>
                    </a:solidFill>
                  </a:tcPr>
                </a:tc>
              </a:tr>
              <a:tr h="624650">
                <a:tc>
                  <a:txBody>
                    <a:bodyPr/>
                    <a:lstStyle/>
                    <a:p>
                      <a:pPr indent="0" lvl="0" marL="0" rtl="0" algn="l">
                        <a:lnSpc>
                          <a:spcPct val="100000"/>
                        </a:lnSpc>
                        <a:spcBef>
                          <a:spcPts val="0"/>
                        </a:spcBef>
                        <a:spcAft>
                          <a:spcPts val="0"/>
                        </a:spcAft>
                        <a:buNone/>
                      </a:pPr>
                      <a:r>
                        <a:rPr lang="en-GB" sz="1000">
                          <a:latin typeface="Lora"/>
                          <a:ea typeface="Lora"/>
                          <a:cs typeface="Lora"/>
                          <a:sym typeface="Lora"/>
                        </a:rPr>
                        <a:t>- </a:t>
                      </a:r>
                      <a:r>
                        <a:rPr lang="en-GB" sz="1000">
                          <a:latin typeface="Lora"/>
                          <a:ea typeface="Lora"/>
                          <a:cs typeface="Lora"/>
                          <a:sym typeface="Lora"/>
                        </a:rPr>
                        <a:t>Brenner tumor. </a:t>
                      </a:r>
                      <a:endParaRPr sz="1000">
                        <a:latin typeface="Lora"/>
                        <a:ea typeface="Lora"/>
                        <a:cs typeface="Lora"/>
                        <a:sym typeface="Lora"/>
                      </a:endParaRPr>
                    </a:p>
                    <a:p>
                      <a:pPr indent="0" lvl="0" marL="0" rtl="0" algn="l">
                        <a:lnSpc>
                          <a:spcPct val="100000"/>
                        </a:lnSpc>
                        <a:spcBef>
                          <a:spcPts val="0"/>
                        </a:spcBef>
                        <a:spcAft>
                          <a:spcPts val="0"/>
                        </a:spcAft>
                        <a:buNone/>
                      </a:pPr>
                      <a:r>
                        <a:rPr lang="en-GB" sz="1000">
                          <a:latin typeface="Lora"/>
                          <a:ea typeface="Lora"/>
                          <a:cs typeface="Lora"/>
                          <a:sym typeface="Lora"/>
                        </a:rPr>
                        <a:t>- Brenner tumor of borderline malignancy.</a:t>
                      </a:r>
                      <a:endParaRPr sz="1000">
                        <a:latin typeface="Lora"/>
                        <a:ea typeface="Lora"/>
                        <a:cs typeface="Lora"/>
                        <a:sym typeface="Lora"/>
                      </a:endParaRPr>
                    </a:p>
                    <a:p>
                      <a:pPr indent="0" lvl="0" marL="0" rtl="0" algn="l">
                        <a:lnSpc>
                          <a:spcPct val="100000"/>
                        </a:lnSpc>
                        <a:spcBef>
                          <a:spcPts val="0"/>
                        </a:spcBef>
                        <a:spcAft>
                          <a:spcPts val="0"/>
                        </a:spcAft>
                        <a:buNone/>
                      </a:pPr>
                      <a:r>
                        <a:rPr lang="en-GB" sz="1000">
                          <a:latin typeface="Lora"/>
                          <a:ea typeface="Lora"/>
                          <a:cs typeface="Lora"/>
                          <a:sym typeface="Lora"/>
                        </a:rPr>
                        <a:t>- Malignant Brenner tumor.</a:t>
                      </a:r>
                      <a:endParaRPr sz="1000">
                        <a:latin typeface="Lora"/>
                        <a:ea typeface="Lora"/>
                        <a:cs typeface="Lora"/>
                        <a:sym typeface="Lora"/>
                      </a:endParaRPr>
                    </a:p>
                    <a:p>
                      <a:pPr indent="0" lvl="0" marL="0" rtl="0" algn="l">
                        <a:lnSpc>
                          <a:spcPct val="100000"/>
                        </a:lnSpc>
                        <a:spcBef>
                          <a:spcPts val="0"/>
                        </a:spcBef>
                        <a:spcAft>
                          <a:spcPts val="0"/>
                        </a:spcAft>
                        <a:buNone/>
                      </a:pPr>
                      <a:r>
                        <a:rPr lang="en-GB" sz="1000">
                          <a:latin typeface="Lora"/>
                          <a:ea typeface="Lora"/>
                          <a:cs typeface="Lora"/>
                          <a:sym typeface="Lora"/>
                        </a:rPr>
                        <a:t>- Transitional cell carcinoma (non-Brenner type).</a:t>
                      </a:r>
                      <a:endParaRPr sz="1000">
                        <a:latin typeface="Lora"/>
                        <a:ea typeface="Lora"/>
                        <a:cs typeface="Lora"/>
                        <a:sym typeface="Lora"/>
                      </a:endParaRPr>
                    </a:p>
                  </a:txBody>
                  <a:tcPr marT="91425" marB="91425" marR="91425" marL="91425">
                    <a:solidFill>
                      <a:srgbClr val="FFFFFF"/>
                    </a:solidFill>
                  </a:tcPr>
                </a:tc>
              </a:tr>
              <a:tr h="268475">
                <a:tc>
                  <a:txBody>
                    <a:bodyPr/>
                    <a:lstStyle/>
                    <a:p>
                      <a:pPr indent="0" lvl="0" marL="0" rtl="0" algn="l">
                        <a:lnSpc>
                          <a:spcPct val="100000"/>
                        </a:lnSpc>
                        <a:spcBef>
                          <a:spcPts val="0"/>
                        </a:spcBef>
                        <a:spcAft>
                          <a:spcPts val="0"/>
                        </a:spcAft>
                        <a:buNone/>
                      </a:pPr>
                      <a:r>
                        <a:rPr b="1" lang="en-GB" sz="1100">
                          <a:latin typeface="Lora"/>
                          <a:ea typeface="Lora"/>
                          <a:cs typeface="Lora"/>
                          <a:sym typeface="Lora"/>
                        </a:rPr>
                        <a:t>Others</a:t>
                      </a:r>
                      <a:endParaRPr b="1" sz="1100">
                        <a:latin typeface="Lora"/>
                        <a:ea typeface="Lora"/>
                        <a:cs typeface="Lora"/>
                        <a:sym typeface="Lora"/>
                      </a:endParaRPr>
                    </a:p>
                  </a:txBody>
                  <a:tcPr marT="91425" marB="91425" marR="91425" marL="91425">
                    <a:solidFill>
                      <a:srgbClr val="EAD1DC"/>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35"/>
          <p:cNvSpPr txBox="1"/>
          <p:nvPr/>
        </p:nvSpPr>
        <p:spPr>
          <a:xfrm>
            <a:off x="570300" y="76200"/>
            <a:ext cx="67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800">
                <a:solidFill>
                  <a:srgbClr val="741B47"/>
                </a:solidFill>
                <a:latin typeface="Lora"/>
                <a:ea typeface="Lora"/>
                <a:cs typeface="Lora"/>
                <a:sym typeface="Lora"/>
              </a:rPr>
              <a:t>Surface Epithelial Ovarian Tumors</a:t>
            </a:r>
            <a:endParaRPr b="1" sz="2800">
              <a:solidFill>
                <a:srgbClr val="741B47"/>
              </a:solidFill>
              <a:latin typeface="Lora"/>
              <a:ea typeface="Lora"/>
              <a:cs typeface="Lora"/>
              <a:sym typeface="Lora"/>
            </a:endParaRPr>
          </a:p>
        </p:txBody>
      </p:sp>
      <p:sp>
        <p:nvSpPr>
          <p:cNvPr id="469" name="Google Shape;469;p35"/>
          <p:cNvSpPr txBox="1"/>
          <p:nvPr/>
        </p:nvSpPr>
        <p:spPr>
          <a:xfrm>
            <a:off x="0" y="982475"/>
            <a:ext cx="6374100" cy="602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Neoplasms d</a:t>
            </a:r>
            <a:r>
              <a:rPr lang="en-GB">
                <a:latin typeface="Lora"/>
                <a:ea typeface="Lora"/>
                <a:cs typeface="Lora"/>
                <a:sym typeface="Lora"/>
              </a:rPr>
              <a:t>erived from the </a:t>
            </a:r>
            <a:r>
              <a:rPr b="1" lang="en-GB">
                <a:latin typeface="Lora"/>
                <a:ea typeface="Lora"/>
                <a:cs typeface="Lora"/>
                <a:sym typeface="Lora"/>
              </a:rPr>
              <a:t>cells on the surface of the ovary.</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Account for </a:t>
            </a:r>
            <a:r>
              <a:rPr b="1" lang="en-GB">
                <a:latin typeface="Lora"/>
                <a:ea typeface="Lora"/>
                <a:cs typeface="Lora"/>
                <a:sym typeface="Lora"/>
              </a:rPr>
              <a:t>majority of all primary ovarian tumors</a:t>
            </a:r>
            <a:r>
              <a:rPr lang="en-GB">
                <a:latin typeface="Lora"/>
                <a:ea typeface="Lora"/>
                <a:cs typeface="Lora"/>
                <a:sym typeface="Lora"/>
              </a:rPr>
              <a:t>:</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65–70%</a:t>
            </a:r>
            <a:r>
              <a:rPr lang="en-GB">
                <a:latin typeface="Lora"/>
                <a:ea typeface="Lora"/>
                <a:cs typeface="Lora"/>
                <a:sym typeface="Lora"/>
              </a:rPr>
              <a:t> of overall tumors.</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90%</a:t>
            </a:r>
            <a:r>
              <a:rPr lang="en-GB">
                <a:latin typeface="Lora"/>
                <a:ea typeface="Lora"/>
                <a:cs typeface="Lora"/>
                <a:sym typeface="Lora"/>
              </a:rPr>
              <a:t> of primary ovarian cancer.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Occurs in </a:t>
            </a:r>
            <a:r>
              <a:rPr b="1" lang="en-GB">
                <a:solidFill>
                  <a:srgbClr val="FF0000"/>
                </a:solidFill>
                <a:latin typeface="Lora"/>
                <a:ea typeface="Lora"/>
                <a:cs typeface="Lora"/>
                <a:sym typeface="Lora"/>
              </a:rPr>
              <a:t>adults &gt;20.</a:t>
            </a:r>
            <a:endParaRPr b="1">
              <a:solidFill>
                <a:srgbClr val="FF0000"/>
              </a:solidFill>
              <a:latin typeface="Lora"/>
              <a:ea typeface="Lora"/>
              <a:cs typeface="Lora"/>
              <a:sym typeface="Lora"/>
            </a:endParaRPr>
          </a:p>
          <a:p>
            <a:pPr indent="0" lvl="0" marL="0" rtl="0" algn="l">
              <a:lnSpc>
                <a:spcPct val="115000"/>
              </a:lnSpc>
              <a:spcBef>
                <a:spcPts val="1000"/>
              </a:spcBef>
              <a:spcAft>
                <a:spcPts val="0"/>
              </a:spcAft>
              <a:buNone/>
            </a:pPr>
            <a:r>
              <a:rPr b="1" lang="en-GB" sz="1800">
                <a:solidFill>
                  <a:srgbClr val="A64D79"/>
                </a:solidFill>
                <a:latin typeface="Lora"/>
                <a:ea typeface="Lora"/>
                <a:cs typeface="Lora"/>
                <a:sym typeface="Lora"/>
              </a:rPr>
              <a:t>Pathogenesis (</a:t>
            </a:r>
            <a:r>
              <a:rPr b="1" lang="en-GB" sz="1800">
                <a:solidFill>
                  <a:srgbClr val="38761D"/>
                </a:solidFill>
                <a:latin typeface="Lora"/>
                <a:ea typeface="Lora"/>
                <a:cs typeface="Lora"/>
                <a:sym typeface="Lora"/>
              </a:rPr>
              <a:t>females slides</a:t>
            </a:r>
            <a:r>
              <a:rPr b="1" lang="en-GB" sz="1800">
                <a:solidFill>
                  <a:srgbClr val="A64D79"/>
                </a:solidFill>
                <a:latin typeface="Lora"/>
                <a:ea typeface="Lora"/>
                <a:cs typeface="Lora"/>
                <a:sym typeface="Lora"/>
              </a:rPr>
              <a:t>)</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Not all tumors under this category actually arise from the epithelium of the ovaries. recently, it was discovered that some arise from fallopian tubes.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Type I: </a:t>
            </a:r>
            <a:endParaRPr b="1">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Tumor progress from </a:t>
            </a:r>
            <a:r>
              <a:rPr b="1" lang="en-GB">
                <a:latin typeface="Lora"/>
                <a:ea typeface="Lora"/>
                <a:cs typeface="Lora"/>
                <a:sym typeface="Lora"/>
              </a:rPr>
              <a:t>benign</a:t>
            </a:r>
            <a:r>
              <a:rPr lang="en-GB">
                <a:latin typeface="Lora"/>
                <a:ea typeface="Lora"/>
                <a:cs typeface="Lora"/>
                <a:sym typeface="Lora"/>
              </a:rPr>
              <a:t> cortical epithelial cysts through </a:t>
            </a:r>
            <a:endParaRPr>
              <a:latin typeface="Lora"/>
              <a:ea typeface="Lora"/>
              <a:cs typeface="Lora"/>
              <a:sym typeface="Lora"/>
            </a:endParaRPr>
          </a:p>
          <a:p>
            <a:pPr indent="0" lvl="0" marL="457200" rtl="0" algn="l">
              <a:lnSpc>
                <a:spcPct val="115000"/>
              </a:lnSpc>
              <a:spcBef>
                <a:spcPts val="0"/>
              </a:spcBef>
              <a:spcAft>
                <a:spcPts val="0"/>
              </a:spcAft>
              <a:buNone/>
            </a:pPr>
            <a:r>
              <a:rPr b="1" lang="en-GB">
                <a:latin typeface="Lora"/>
                <a:ea typeface="Lora"/>
                <a:cs typeface="Lora"/>
                <a:sym typeface="Lora"/>
              </a:rPr>
              <a:t>borderline</a:t>
            </a:r>
            <a:r>
              <a:rPr lang="en-GB">
                <a:latin typeface="Lora"/>
                <a:ea typeface="Lora"/>
                <a:cs typeface="Lora"/>
                <a:sym typeface="Lora"/>
              </a:rPr>
              <a:t> tumor. Progress slowly to low grade carcinoma.</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E.g: </a:t>
            </a:r>
            <a:r>
              <a:rPr b="1" lang="en-GB">
                <a:solidFill>
                  <a:srgbClr val="FF0000"/>
                </a:solidFill>
                <a:latin typeface="Lora"/>
                <a:ea typeface="Lora"/>
                <a:cs typeface="Lora"/>
                <a:sym typeface="Lora"/>
              </a:rPr>
              <a:t>Low grade serous </a:t>
            </a:r>
            <a:r>
              <a:rPr lang="en-GB">
                <a:latin typeface="Lora"/>
                <a:ea typeface="Lora"/>
                <a:cs typeface="Lora"/>
                <a:sym typeface="Lora"/>
              </a:rPr>
              <a:t>associated with </a:t>
            </a:r>
            <a:r>
              <a:rPr b="1" lang="en-GB">
                <a:solidFill>
                  <a:srgbClr val="FF0000"/>
                </a:solidFill>
                <a:latin typeface="Lora"/>
                <a:ea typeface="Lora"/>
                <a:cs typeface="Lora"/>
                <a:sym typeface="Lora"/>
              </a:rPr>
              <a:t>KRAS</a:t>
            </a:r>
            <a:r>
              <a:rPr b="1" baseline="30000" lang="en-GB">
                <a:solidFill>
                  <a:srgbClr val="FF0000"/>
                </a:solidFill>
                <a:latin typeface="Lora"/>
                <a:ea typeface="Lora"/>
                <a:cs typeface="Lora"/>
                <a:sym typeface="Lora"/>
              </a:rPr>
              <a:t>1</a:t>
            </a:r>
            <a:r>
              <a:rPr b="1" lang="en-GB">
                <a:solidFill>
                  <a:srgbClr val="FF0000"/>
                </a:solidFill>
                <a:latin typeface="Lora"/>
                <a:ea typeface="Lora"/>
                <a:cs typeface="Lora"/>
                <a:sym typeface="Lora"/>
              </a:rPr>
              <a:t> </a:t>
            </a:r>
            <a:r>
              <a:rPr lang="en-GB">
                <a:latin typeface="Lora"/>
                <a:ea typeface="Lora"/>
                <a:cs typeface="Lora"/>
                <a:sym typeface="Lora"/>
              </a:rPr>
              <a:t>gene mutation.</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Type II:</a:t>
            </a:r>
            <a:endParaRPr b="1">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Develop rapidly in the </a:t>
            </a:r>
            <a:r>
              <a:rPr b="1" lang="en-GB">
                <a:solidFill>
                  <a:srgbClr val="FF0000"/>
                </a:solidFill>
                <a:latin typeface="Lora"/>
                <a:ea typeface="Lora"/>
                <a:cs typeface="Lora"/>
                <a:sym typeface="Lora"/>
              </a:rPr>
              <a:t>fimbriated end of the fallopian tube</a:t>
            </a:r>
            <a:r>
              <a:rPr lang="en-GB">
                <a:latin typeface="Lora"/>
                <a:ea typeface="Lora"/>
                <a:cs typeface="Lora"/>
                <a:sym typeface="Lora"/>
              </a:rPr>
              <a:t>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via serous tubal intraepithelial carcinoma (</a:t>
            </a:r>
            <a:r>
              <a:rPr b="1" lang="en-GB">
                <a:latin typeface="Lora"/>
                <a:ea typeface="Lora"/>
                <a:cs typeface="Lora"/>
                <a:sym typeface="Lora"/>
              </a:rPr>
              <a:t>STIC</a:t>
            </a:r>
            <a:r>
              <a:rPr lang="en-GB">
                <a:latin typeface="Lora"/>
                <a:ea typeface="Lora"/>
                <a:cs typeface="Lora"/>
                <a:sym typeface="Lora"/>
              </a:rPr>
              <a:t>), rather than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ovarian coelomic epithelium.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E.g: </a:t>
            </a:r>
            <a:r>
              <a:rPr b="1" lang="en-GB">
                <a:solidFill>
                  <a:srgbClr val="FF0000"/>
                </a:solidFill>
                <a:latin typeface="Lora"/>
                <a:ea typeface="Lora"/>
                <a:cs typeface="Lora"/>
                <a:sym typeface="Lora"/>
              </a:rPr>
              <a:t>High grade serous </a:t>
            </a:r>
            <a:r>
              <a:rPr lang="en-GB">
                <a:latin typeface="Lora"/>
                <a:ea typeface="Lora"/>
                <a:cs typeface="Lora"/>
                <a:sym typeface="Lora"/>
              </a:rPr>
              <a:t>95% of cases present with </a:t>
            </a:r>
            <a:r>
              <a:rPr b="1" lang="en-GB">
                <a:solidFill>
                  <a:srgbClr val="FF0000"/>
                </a:solidFill>
                <a:latin typeface="Lora"/>
                <a:ea typeface="Lora"/>
                <a:cs typeface="Lora"/>
                <a:sym typeface="Lora"/>
              </a:rPr>
              <a:t>TP53</a:t>
            </a:r>
            <a:r>
              <a:rPr lang="en-GB">
                <a:latin typeface="Lora"/>
                <a:ea typeface="Lora"/>
                <a:cs typeface="Lora"/>
                <a:sym typeface="Lora"/>
              </a:rPr>
              <a:t> mutations.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epithelium lining the cortical cysts may be derived from displaced ovarian surface epithelium or the fallopian tube. These can become metaplastic or neoplastic.</a:t>
            </a:r>
            <a:endParaRPr>
              <a:latin typeface="Lora"/>
              <a:ea typeface="Lora"/>
              <a:cs typeface="Lora"/>
              <a:sym typeface="Lora"/>
            </a:endParaRPr>
          </a:p>
          <a:p>
            <a:pPr indent="0" lvl="0" marL="0" rtl="0" algn="l">
              <a:lnSpc>
                <a:spcPct val="115000"/>
              </a:lnSpc>
              <a:spcBef>
                <a:spcPts val="1000"/>
              </a:spcBef>
              <a:spcAft>
                <a:spcPts val="0"/>
              </a:spcAft>
              <a:buNone/>
            </a:pPr>
            <a:r>
              <a:rPr b="1" lang="en-GB" sz="1800">
                <a:solidFill>
                  <a:srgbClr val="A64D79"/>
                </a:solidFill>
                <a:latin typeface="Lora"/>
                <a:ea typeface="Lora"/>
                <a:cs typeface="Lora"/>
                <a:sym typeface="Lora"/>
              </a:rPr>
              <a:t>Risk factors (</a:t>
            </a:r>
            <a:r>
              <a:rPr b="1" lang="en-GB" sz="1800">
                <a:solidFill>
                  <a:srgbClr val="38761D"/>
                </a:solidFill>
                <a:latin typeface="Lora"/>
                <a:ea typeface="Lora"/>
                <a:cs typeface="Lora"/>
                <a:sym typeface="Lora"/>
              </a:rPr>
              <a:t>females slides</a:t>
            </a:r>
            <a:r>
              <a:rPr b="1" lang="en-GB" sz="1800">
                <a:solidFill>
                  <a:srgbClr val="A64D79"/>
                </a:solidFill>
                <a:latin typeface="Lora"/>
                <a:ea typeface="Lora"/>
                <a:cs typeface="Lora"/>
                <a:sym typeface="Lora"/>
              </a:rPr>
              <a:t>)</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Nulliparity.</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5% to 10% of ovarian cancers are </a:t>
            </a:r>
            <a:r>
              <a:rPr b="1" lang="en-GB">
                <a:latin typeface="Lora"/>
                <a:ea typeface="Lora"/>
                <a:cs typeface="Lora"/>
                <a:sym typeface="Lora"/>
              </a:rPr>
              <a:t>familial</a:t>
            </a:r>
            <a:r>
              <a:rPr lang="en-GB">
                <a:latin typeface="Lora"/>
                <a:ea typeface="Lora"/>
                <a:cs typeface="Lora"/>
                <a:sym typeface="Lora"/>
              </a:rPr>
              <a:t> and associated with germline mutations in certain tumor suppressor genes:</a:t>
            </a:r>
            <a:endParaRPr>
              <a:latin typeface="Lora"/>
              <a:ea typeface="Lora"/>
              <a:cs typeface="Lora"/>
              <a:sym typeface="Lora"/>
            </a:endParaRPr>
          </a:p>
          <a:p>
            <a:pPr indent="-317500" lvl="0" marL="630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BRCA1</a:t>
            </a:r>
            <a:r>
              <a:rPr lang="en-GB">
                <a:latin typeface="Lora"/>
                <a:ea typeface="Lora"/>
                <a:cs typeface="Lora"/>
                <a:sym typeface="Lora"/>
              </a:rPr>
              <a:t> </a:t>
            </a:r>
            <a:r>
              <a:rPr b="1" lang="en-GB">
                <a:latin typeface="Lora"/>
                <a:ea typeface="Lora"/>
                <a:cs typeface="Lora"/>
                <a:sym typeface="Lora"/>
              </a:rPr>
              <a:t>→ </a:t>
            </a:r>
            <a:r>
              <a:rPr lang="en-GB">
                <a:latin typeface="Lora"/>
                <a:ea typeface="Lora"/>
                <a:cs typeface="Lora"/>
                <a:sym typeface="Lora"/>
              </a:rPr>
              <a:t>30% increase risk in carriers.</a:t>
            </a:r>
            <a:endParaRPr>
              <a:latin typeface="Lora"/>
              <a:ea typeface="Lora"/>
              <a:cs typeface="Lora"/>
              <a:sym typeface="Lora"/>
            </a:endParaRPr>
          </a:p>
          <a:p>
            <a:pPr indent="-317500" lvl="0" marL="630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BRCA2</a:t>
            </a:r>
            <a:r>
              <a:rPr b="1" lang="en-GB">
                <a:latin typeface="Lora"/>
                <a:ea typeface="Lora"/>
                <a:cs typeface="Lora"/>
                <a:sym typeface="Lora"/>
              </a:rPr>
              <a:t> → </a:t>
            </a:r>
            <a:r>
              <a:rPr lang="en-GB">
                <a:latin typeface="Lora"/>
                <a:ea typeface="Lora"/>
                <a:cs typeface="Lora"/>
                <a:sym typeface="Lora"/>
              </a:rPr>
              <a:t>lower risk.</a:t>
            </a:r>
            <a:endParaRPr>
              <a:latin typeface="Lora"/>
              <a:ea typeface="Lora"/>
              <a:cs typeface="Lora"/>
              <a:sym typeface="Lora"/>
            </a:endParaRPr>
          </a:p>
          <a:p>
            <a:pPr indent="-317500" lvl="0" marL="630000" rtl="0" algn="l">
              <a:lnSpc>
                <a:spcPct val="115000"/>
              </a:lnSpc>
              <a:spcBef>
                <a:spcPts val="0"/>
              </a:spcBef>
              <a:spcAft>
                <a:spcPts val="0"/>
              </a:spcAft>
              <a:buSzPts val="1400"/>
              <a:buFont typeface="Lora"/>
              <a:buChar char="○"/>
            </a:pPr>
            <a:r>
              <a:rPr lang="en-GB">
                <a:latin typeface="Lora"/>
                <a:ea typeface="Lora"/>
                <a:cs typeface="Lora"/>
                <a:sym typeface="Lora"/>
              </a:rPr>
              <a:t>Both are associated with hereditary breast cancer.</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Other frequently mutated genes include the tumor suppressors NF1 and RB.</a:t>
            </a:r>
            <a:endParaRPr>
              <a:latin typeface="Lora"/>
              <a:ea typeface="Lora"/>
              <a:cs typeface="Lora"/>
              <a:sym typeface="Lora"/>
            </a:endParaRPr>
          </a:p>
          <a:p>
            <a:pPr indent="0" lvl="0" marL="0" rtl="0" algn="l">
              <a:lnSpc>
                <a:spcPct val="115000"/>
              </a:lnSpc>
              <a:spcBef>
                <a:spcPts val="0"/>
              </a:spcBef>
              <a:spcAft>
                <a:spcPts val="0"/>
              </a:spcAft>
              <a:buNone/>
            </a:pPr>
            <a:r>
              <a:rPr b="1" lang="en-GB">
                <a:latin typeface="Lora"/>
                <a:ea typeface="Lora"/>
                <a:cs typeface="Lora"/>
                <a:sym typeface="Lora"/>
              </a:rPr>
              <a:t>Protective factor: prolonged use of oral contraceptive.</a:t>
            </a:r>
            <a:endParaRPr>
              <a:latin typeface="Lora"/>
              <a:ea typeface="Lora"/>
              <a:cs typeface="Lora"/>
              <a:sym typeface="Lora"/>
            </a:endParaRPr>
          </a:p>
        </p:txBody>
      </p:sp>
      <p:pic>
        <p:nvPicPr>
          <p:cNvPr id="470" name="Google Shape;470;p35"/>
          <p:cNvPicPr preferRelativeResize="0"/>
          <p:nvPr/>
        </p:nvPicPr>
        <p:blipFill rotWithShape="1">
          <a:blip r:embed="rId3">
            <a:alphaModFix/>
          </a:blip>
          <a:srcRect b="0" l="3855" r="0" t="0"/>
          <a:stretch/>
        </p:blipFill>
        <p:spPr>
          <a:xfrm>
            <a:off x="5903750" y="3412775"/>
            <a:ext cx="1905924" cy="2226524"/>
          </a:xfrm>
          <a:prstGeom prst="rect">
            <a:avLst/>
          </a:prstGeom>
          <a:noFill/>
          <a:ln>
            <a:noFill/>
          </a:ln>
        </p:spPr>
      </p:pic>
      <p:sp>
        <p:nvSpPr>
          <p:cNvPr id="471" name="Google Shape;471;p35"/>
          <p:cNvSpPr txBox="1"/>
          <p:nvPr/>
        </p:nvSpPr>
        <p:spPr>
          <a:xfrm>
            <a:off x="69750" y="9920650"/>
            <a:ext cx="7336800" cy="51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latin typeface="Lora"/>
                <a:ea typeface="Lora"/>
                <a:cs typeface="Lora"/>
                <a:sym typeface="Lora"/>
              </a:rPr>
              <a:t>1. a member of the RAS gene family, encoding signaling proteins.</a:t>
            </a:r>
            <a:endParaRPr sz="1000">
              <a:latin typeface="Lora"/>
              <a:ea typeface="Lora"/>
              <a:cs typeface="Lora"/>
              <a:sym typeface="Lora"/>
            </a:endParaRPr>
          </a:p>
          <a:p>
            <a:pPr indent="0" lvl="0" marL="0" rtl="0" algn="l">
              <a:lnSpc>
                <a:spcPct val="115000"/>
              </a:lnSpc>
              <a:spcBef>
                <a:spcPts val="0"/>
              </a:spcBef>
              <a:spcAft>
                <a:spcPts val="0"/>
              </a:spcAft>
              <a:buNone/>
            </a:pPr>
            <a:r>
              <a:rPr lang="en-GB" sz="1000">
                <a:solidFill>
                  <a:srgbClr val="B45F06"/>
                </a:solidFill>
                <a:latin typeface="Lora"/>
                <a:ea typeface="Lora"/>
                <a:cs typeface="Lora"/>
                <a:sym typeface="Lora"/>
              </a:rPr>
              <a:t>2. Requires close follow up. </a:t>
            </a:r>
            <a:endParaRPr sz="1000">
              <a:solidFill>
                <a:srgbClr val="B45F06"/>
              </a:solidFill>
              <a:latin typeface="Lora"/>
              <a:ea typeface="Lora"/>
              <a:cs typeface="Lora"/>
              <a:sym typeface="Lora"/>
            </a:endParaRPr>
          </a:p>
          <a:p>
            <a:pPr indent="0" lvl="0" marL="0" rtl="0" algn="l">
              <a:lnSpc>
                <a:spcPct val="115000"/>
              </a:lnSpc>
              <a:spcBef>
                <a:spcPts val="0"/>
              </a:spcBef>
              <a:spcAft>
                <a:spcPts val="0"/>
              </a:spcAft>
              <a:buNone/>
            </a:pPr>
            <a:r>
              <a:t/>
            </a:r>
            <a:endParaRPr sz="1000">
              <a:solidFill>
                <a:srgbClr val="B45F06"/>
              </a:solidFill>
              <a:latin typeface="Lora"/>
              <a:ea typeface="Lora"/>
              <a:cs typeface="Lora"/>
              <a:sym typeface="Lor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36"/>
          <p:cNvSpPr txBox="1"/>
          <p:nvPr/>
        </p:nvSpPr>
        <p:spPr>
          <a:xfrm>
            <a:off x="570300" y="76200"/>
            <a:ext cx="67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800">
                <a:solidFill>
                  <a:srgbClr val="741B47"/>
                </a:solidFill>
                <a:latin typeface="Lora"/>
                <a:ea typeface="Lora"/>
                <a:cs typeface="Lora"/>
                <a:sym typeface="Lora"/>
              </a:rPr>
              <a:t>Surface Epithelial Ovarian Tumors</a:t>
            </a:r>
            <a:endParaRPr b="1" sz="2800">
              <a:solidFill>
                <a:srgbClr val="741B47"/>
              </a:solidFill>
              <a:latin typeface="Lora"/>
              <a:ea typeface="Lora"/>
              <a:cs typeface="Lora"/>
              <a:sym typeface="Lora"/>
            </a:endParaRPr>
          </a:p>
        </p:txBody>
      </p:sp>
      <p:sp>
        <p:nvSpPr>
          <p:cNvPr id="477" name="Google Shape;477;p36"/>
          <p:cNvSpPr txBox="1"/>
          <p:nvPr/>
        </p:nvSpPr>
        <p:spPr>
          <a:xfrm>
            <a:off x="0" y="3169675"/>
            <a:ext cx="7040700" cy="310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sz="1800">
                <a:solidFill>
                  <a:srgbClr val="A64D79"/>
                </a:solidFill>
                <a:latin typeface="Lora"/>
                <a:ea typeface="Lora"/>
                <a:cs typeface="Lora"/>
                <a:sym typeface="Lora"/>
              </a:rPr>
              <a:t>Serous tumors</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a:t>
            </a:r>
            <a:r>
              <a:rPr b="1" lang="en-GB">
                <a:latin typeface="Lora"/>
                <a:ea typeface="Lora"/>
                <a:cs typeface="Lora"/>
                <a:sym typeface="Lora"/>
              </a:rPr>
              <a:t>most common of the ovarian epithelial tumors and</a:t>
            </a:r>
            <a:r>
              <a:rPr b="1" lang="en-GB">
                <a:solidFill>
                  <a:srgbClr val="3C78D8"/>
                </a:solidFill>
                <a:latin typeface="Lora"/>
                <a:ea typeface="Lora"/>
                <a:cs typeface="Lora"/>
                <a:sym typeface="Lora"/>
              </a:rPr>
              <a:t> most common overall</a:t>
            </a:r>
            <a:r>
              <a:rPr lang="en-GB">
                <a:latin typeface="Lora"/>
                <a:ea typeface="Lora"/>
                <a:cs typeface="Lora"/>
                <a:sym typeface="Lora"/>
              </a:rPr>
              <a:t>, with greatest fraction of malignancy. </a:t>
            </a:r>
            <a:endParaRPr>
              <a:solidFill>
                <a:srgbClr val="3C78D8"/>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About 60% are benign, 15% are borderline, and 25% are malignant.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Benign</a:t>
            </a:r>
            <a:r>
              <a:rPr lang="en-GB">
                <a:latin typeface="Lora"/>
                <a:ea typeface="Lora"/>
                <a:cs typeface="Lora"/>
                <a:sym typeface="Lora"/>
              </a:rPr>
              <a:t> lesions → seen between </a:t>
            </a:r>
            <a:r>
              <a:rPr b="1" lang="en-GB">
                <a:latin typeface="Lora"/>
                <a:ea typeface="Lora"/>
                <a:cs typeface="Lora"/>
                <a:sym typeface="Lora"/>
              </a:rPr>
              <a:t>30 and 40 years of age. </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38761D"/>
                </a:solidFill>
                <a:latin typeface="Lora"/>
                <a:ea typeface="Lora"/>
                <a:cs typeface="Lora"/>
                <a:sym typeface="Lora"/>
              </a:rPr>
              <a:t>Malignant</a:t>
            </a:r>
            <a:r>
              <a:rPr lang="en-GB">
                <a:solidFill>
                  <a:srgbClr val="38761D"/>
                </a:solidFill>
                <a:latin typeface="Lora"/>
                <a:ea typeface="Lora"/>
                <a:cs typeface="Lora"/>
                <a:sym typeface="Lora"/>
              </a:rPr>
              <a:t> serous tumors → seen between 45 and 65 years of age. </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Morphology</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Large, spherical to ovoid, cystic structures up to 30 - 40 cm.</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Cut section:</a:t>
            </a:r>
            <a:r>
              <a:rPr lang="en-GB">
                <a:latin typeface="Lora"/>
                <a:ea typeface="Lora"/>
                <a:cs typeface="Lora"/>
                <a:sym typeface="Lora"/>
              </a:rPr>
              <a:t> Small cysts have single cavity, while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Large cysts → divided by multiple septa into multiloculated masses.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cystic spaces </a:t>
            </a:r>
            <a:r>
              <a:rPr b="1" lang="en-GB">
                <a:latin typeface="Lora"/>
                <a:ea typeface="Lora"/>
                <a:cs typeface="Lora"/>
                <a:sym typeface="Lora"/>
              </a:rPr>
              <a:t>lined by serous cells and contain thin, clear yellow fluid.</a:t>
            </a:r>
            <a:endParaRPr b="1">
              <a:latin typeface="Lora"/>
              <a:ea typeface="Lora"/>
              <a:cs typeface="Lora"/>
              <a:sym typeface="Lora"/>
            </a:endParaRPr>
          </a:p>
        </p:txBody>
      </p:sp>
      <p:pic>
        <p:nvPicPr>
          <p:cNvPr id="478" name="Google Shape;478;p36"/>
          <p:cNvPicPr preferRelativeResize="0"/>
          <p:nvPr/>
        </p:nvPicPr>
        <p:blipFill>
          <a:blip r:embed="rId3">
            <a:alphaModFix/>
          </a:blip>
          <a:stretch>
            <a:fillRect/>
          </a:stretch>
        </p:blipFill>
        <p:spPr>
          <a:xfrm>
            <a:off x="6246751" y="6523337"/>
            <a:ext cx="1440850" cy="1080623"/>
          </a:xfrm>
          <a:prstGeom prst="rect">
            <a:avLst/>
          </a:prstGeom>
          <a:noFill/>
          <a:ln>
            <a:noFill/>
          </a:ln>
        </p:spPr>
      </p:pic>
      <p:pic>
        <p:nvPicPr>
          <p:cNvPr id="479" name="Google Shape;479;p36"/>
          <p:cNvPicPr preferRelativeResize="0"/>
          <p:nvPr/>
        </p:nvPicPr>
        <p:blipFill>
          <a:blip r:embed="rId4">
            <a:alphaModFix/>
          </a:blip>
          <a:stretch>
            <a:fillRect/>
          </a:stretch>
        </p:blipFill>
        <p:spPr>
          <a:xfrm>
            <a:off x="6158103" y="7771897"/>
            <a:ext cx="1618109" cy="1080625"/>
          </a:xfrm>
          <a:prstGeom prst="rect">
            <a:avLst/>
          </a:prstGeom>
          <a:noFill/>
          <a:ln>
            <a:noFill/>
          </a:ln>
        </p:spPr>
      </p:pic>
      <p:sp>
        <p:nvSpPr>
          <p:cNvPr id="480" name="Google Shape;480;p36"/>
          <p:cNvSpPr txBox="1"/>
          <p:nvPr/>
        </p:nvSpPr>
        <p:spPr>
          <a:xfrm>
            <a:off x="0" y="6174775"/>
            <a:ext cx="6552600" cy="310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Serous Cystadenoma</a:t>
            </a:r>
            <a:endParaRPr>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Gross: </a:t>
            </a:r>
            <a:endParaRPr b="1">
              <a:highlight>
                <a:srgbClr val="EAD1DC"/>
              </a:highlight>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25% are bilateral. 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Smooth and </a:t>
            </a:r>
            <a:r>
              <a:rPr lang="en-GB">
                <a:highlight>
                  <a:srgbClr val="F4CCCC"/>
                </a:highlight>
                <a:latin typeface="Lora"/>
                <a:ea typeface="Lora"/>
                <a:cs typeface="Lora"/>
                <a:sym typeface="Lora"/>
              </a:rPr>
              <a:t>glistening</a:t>
            </a:r>
            <a:r>
              <a:rPr lang="en-GB">
                <a:latin typeface="Lora"/>
                <a:ea typeface="Lora"/>
                <a:cs typeface="Lora"/>
                <a:sym typeface="Lora"/>
              </a:rPr>
              <a:t> serosal covering.</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Large thin walled </a:t>
            </a:r>
            <a:r>
              <a:rPr b="1" lang="en-GB">
                <a:latin typeface="Lora"/>
                <a:ea typeface="Lora"/>
                <a:cs typeface="Lora"/>
                <a:sym typeface="Lora"/>
              </a:rPr>
              <a:t>unilocular</a:t>
            </a:r>
            <a:r>
              <a:rPr lang="en-GB">
                <a:latin typeface="Lora"/>
                <a:ea typeface="Lora"/>
                <a:cs typeface="Lora"/>
                <a:sym typeface="Lora"/>
              </a:rPr>
              <a:t> cyst. </a:t>
            </a:r>
            <a:endParaRPr b="1">
              <a:latin typeface="Lora"/>
              <a:ea typeface="Lora"/>
              <a:cs typeface="Lora"/>
              <a:sym typeface="Lora"/>
            </a:endParaRPr>
          </a:p>
          <a:p>
            <a:pPr indent="0" lvl="0" marL="0" rtl="0" algn="l">
              <a:lnSpc>
                <a:spcPct val="115000"/>
              </a:lnSpc>
              <a:spcBef>
                <a:spcPts val="0"/>
              </a:spcBef>
              <a:spcAft>
                <a:spcPts val="0"/>
              </a:spcAft>
              <a:buNone/>
            </a:pPr>
            <a:r>
              <a:rPr b="1" lang="en-GB">
                <a:highlight>
                  <a:schemeClr val="accent3"/>
                </a:highlight>
                <a:latin typeface="Lora"/>
                <a:ea typeface="Lora"/>
                <a:cs typeface="Lora"/>
                <a:sym typeface="Lora"/>
              </a:rPr>
              <a:t>Microscopic</a:t>
            </a:r>
            <a:r>
              <a:rPr b="1" lang="en-GB">
                <a:latin typeface="Lora"/>
                <a:ea typeface="Lora"/>
                <a:cs typeface="Lora"/>
                <a:sym typeface="Lora"/>
              </a:rPr>
              <a:t>: </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GB">
                <a:latin typeface="Lora"/>
                <a:ea typeface="Lora"/>
                <a:cs typeface="Lora"/>
                <a:sym typeface="Lora"/>
              </a:rPr>
              <a:t>Single layer of columnar epithelial cells lining the cyst(s).  </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GB">
                <a:latin typeface="Lora"/>
                <a:ea typeface="Lora"/>
                <a:cs typeface="Lora"/>
                <a:sym typeface="Lora"/>
              </a:rPr>
              <a:t>The cells often are ciliated. </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GB">
                <a:latin typeface="Lora"/>
                <a:ea typeface="Lora"/>
                <a:cs typeface="Lora"/>
                <a:sym typeface="Lora"/>
              </a:rPr>
              <a:t>Psammoma bodies (concentrically laminated calcified concretions).</a:t>
            </a:r>
            <a:endParaRPr>
              <a:latin typeface="Lora"/>
              <a:ea typeface="Lora"/>
              <a:cs typeface="Lora"/>
              <a:sym typeface="Lora"/>
            </a:endParaRPr>
          </a:p>
        </p:txBody>
      </p:sp>
      <p:sp>
        <p:nvSpPr>
          <p:cNvPr id="481" name="Google Shape;481;p36"/>
          <p:cNvSpPr/>
          <p:nvPr/>
        </p:nvSpPr>
        <p:spPr>
          <a:xfrm>
            <a:off x="14278625" y="5001675"/>
            <a:ext cx="291900" cy="243300"/>
          </a:xfrm>
          <a:prstGeom prst="ellipse">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2" name="Google Shape;482;p36"/>
          <p:cNvCxnSpPr/>
          <p:nvPr/>
        </p:nvCxnSpPr>
        <p:spPr>
          <a:xfrm flipH="1">
            <a:off x="7208025" y="6818588"/>
            <a:ext cx="154200" cy="129900"/>
          </a:xfrm>
          <a:prstGeom prst="straightConnector1">
            <a:avLst/>
          </a:prstGeom>
          <a:noFill/>
          <a:ln cap="flat" cmpd="sng" w="9525">
            <a:solidFill>
              <a:srgbClr val="FF0000"/>
            </a:solidFill>
            <a:prstDash val="solid"/>
            <a:round/>
            <a:headEnd len="med" w="med" type="none"/>
            <a:tailEnd len="med" w="med" type="triangle"/>
          </a:ln>
        </p:spPr>
      </p:cxnSp>
      <p:sp>
        <p:nvSpPr>
          <p:cNvPr id="483" name="Google Shape;483;p36"/>
          <p:cNvSpPr txBox="1"/>
          <p:nvPr/>
        </p:nvSpPr>
        <p:spPr>
          <a:xfrm>
            <a:off x="0" y="951675"/>
            <a:ext cx="7655100" cy="206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Further divisions</a:t>
            </a:r>
            <a:r>
              <a:rPr b="1" lang="en-GB" sz="1800">
                <a:solidFill>
                  <a:srgbClr val="A64D79"/>
                </a:solidFill>
                <a:latin typeface="Lora"/>
                <a:ea typeface="Lora"/>
                <a:cs typeface="Lora"/>
                <a:sym typeface="Lora"/>
              </a:rPr>
              <a:t>: </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Each subtype of Epithelial tumor is further divided based on malignancy:</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Benign:</a:t>
            </a:r>
            <a:r>
              <a:rPr lang="en-GB">
                <a:latin typeface="Lora"/>
                <a:ea typeface="Lora"/>
                <a:cs typeface="Lora"/>
                <a:sym typeface="Lora"/>
              </a:rPr>
              <a:t> they do not spread and invade other tissues.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Malignant:</a:t>
            </a:r>
            <a:r>
              <a:rPr lang="en-GB">
                <a:latin typeface="Lora"/>
                <a:ea typeface="Lora"/>
                <a:cs typeface="Lora"/>
                <a:sym typeface="Lora"/>
              </a:rPr>
              <a:t> are carcinomas and have potential to metastasize beyond the ovary.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Borderline/intermediate: </a:t>
            </a:r>
            <a:r>
              <a:rPr lang="en-GB">
                <a:latin typeface="Lora"/>
                <a:ea typeface="Lora"/>
                <a:cs typeface="Lora"/>
                <a:sym typeface="Lora"/>
              </a:rPr>
              <a:t>this is a gray zone</a:t>
            </a:r>
            <a:r>
              <a:rPr baseline="30000" lang="en-GB">
                <a:latin typeface="Lora"/>
                <a:ea typeface="Lora"/>
                <a:cs typeface="Lora"/>
                <a:sym typeface="Lora"/>
              </a:rPr>
              <a:t>2</a:t>
            </a:r>
            <a:endParaRPr baseline="30000">
              <a:solidFill>
                <a:srgbClr val="B45F06"/>
              </a:solidFill>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They are ‘semi-malignant’ with better prognosis.</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These tumors may seed or implant into the peritoneum.</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These appear to be low grade cancers with limited invasive potential.</a:t>
            </a:r>
            <a:endParaRPr>
              <a:latin typeface="Lora"/>
              <a:ea typeface="Lora"/>
              <a:cs typeface="Lora"/>
              <a:sym typeface="Lora"/>
            </a:endParaRPr>
          </a:p>
        </p:txBody>
      </p:sp>
      <p:sp>
        <p:nvSpPr>
          <p:cNvPr id="484" name="Google Shape;484;p36"/>
          <p:cNvSpPr txBox="1"/>
          <p:nvPr/>
        </p:nvSpPr>
        <p:spPr>
          <a:xfrm>
            <a:off x="309500" y="9883650"/>
            <a:ext cx="26205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B45F06"/>
                </a:solidFill>
                <a:latin typeface="Lora"/>
                <a:ea typeface="Lora"/>
                <a:cs typeface="Lora"/>
                <a:sym typeface="Lora"/>
              </a:rPr>
              <a:t>2. Requires close follow up.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37"/>
          <p:cNvSpPr txBox="1"/>
          <p:nvPr/>
        </p:nvSpPr>
        <p:spPr>
          <a:xfrm>
            <a:off x="570300" y="76200"/>
            <a:ext cx="67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800">
                <a:solidFill>
                  <a:srgbClr val="741B47"/>
                </a:solidFill>
                <a:latin typeface="Lora"/>
                <a:ea typeface="Lora"/>
                <a:cs typeface="Lora"/>
                <a:sym typeface="Lora"/>
              </a:rPr>
              <a:t>Surface Epithelial Ovarian Tumors</a:t>
            </a:r>
            <a:endParaRPr b="1" sz="2800">
              <a:solidFill>
                <a:srgbClr val="741B47"/>
              </a:solidFill>
              <a:latin typeface="Lora"/>
              <a:ea typeface="Lora"/>
              <a:cs typeface="Lora"/>
              <a:sym typeface="Lora"/>
            </a:endParaRPr>
          </a:p>
        </p:txBody>
      </p:sp>
      <p:sp>
        <p:nvSpPr>
          <p:cNvPr id="490" name="Google Shape;490;p37"/>
          <p:cNvSpPr txBox="1"/>
          <p:nvPr/>
        </p:nvSpPr>
        <p:spPr>
          <a:xfrm>
            <a:off x="0" y="7903700"/>
            <a:ext cx="7329000" cy="205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Prognosis of Serous Tumors (</a:t>
            </a:r>
            <a:r>
              <a:rPr b="1" lang="en-GB" sz="1600">
                <a:solidFill>
                  <a:srgbClr val="38761D"/>
                </a:solidFill>
                <a:latin typeface="Lora"/>
                <a:ea typeface="Lora"/>
                <a:cs typeface="Lora"/>
                <a:sym typeface="Lora"/>
              </a:rPr>
              <a:t>females slides</a:t>
            </a:r>
            <a:r>
              <a:rPr b="1" lang="en-GB" sz="1600">
                <a:solidFill>
                  <a:srgbClr val="C27BA0"/>
                </a:solidFill>
                <a:latin typeface="Lora"/>
                <a:ea typeface="Lora"/>
                <a:cs typeface="Lora"/>
                <a:sym typeface="Lora"/>
              </a:rPr>
              <a:t>)</a:t>
            </a:r>
            <a:endParaRPr b="1"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 Malignant serous tumors spread to:</a:t>
            </a:r>
            <a:endParaRPr>
              <a:latin typeface="Lora"/>
              <a:ea typeface="Lora"/>
              <a:cs typeface="Lora"/>
              <a:sym typeface="Lora"/>
            </a:endParaRPr>
          </a:p>
          <a:p>
            <a:pPr indent="-181824" lvl="0" marL="542925" rtl="0" algn="l">
              <a:lnSpc>
                <a:spcPct val="115000"/>
              </a:lnSpc>
              <a:spcBef>
                <a:spcPts val="0"/>
              </a:spcBef>
              <a:spcAft>
                <a:spcPts val="0"/>
              </a:spcAft>
              <a:buSzPts val="1400"/>
              <a:buFont typeface="Lora"/>
              <a:buChar char="○"/>
            </a:pPr>
            <a:r>
              <a:rPr lang="en-GB">
                <a:latin typeface="Lora"/>
                <a:ea typeface="Lora"/>
                <a:cs typeface="Lora"/>
                <a:sym typeface="Lora"/>
              </a:rPr>
              <a:t>The peritoneal cavity.</a:t>
            </a:r>
            <a:endParaRPr>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lang="en-GB">
                <a:latin typeface="Lora"/>
                <a:ea typeface="Lora"/>
                <a:cs typeface="Lora"/>
                <a:sym typeface="Lora"/>
              </a:rPr>
              <a:t>Regional lymph nodes, including periaortic lymph nodes.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Distant lymphatic and hematogenous metastase</a:t>
            </a:r>
            <a:r>
              <a:rPr lang="en-GB">
                <a:latin typeface="Lora"/>
                <a:ea typeface="Lora"/>
                <a:cs typeface="Lora"/>
                <a:sym typeface="Lora"/>
              </a:rPr>
              <a:t>s </a:t>
            </a:r>
            <a:r>
              <a:rPr lang="en-GB">
                <a:latin typeface="Lora"/>
                <a:ea typeface="Lora"/>
                <a:cs typeface="Lora"/>
                <a:sym typeface="Lora"/>
              </a:rPr>
              <a:t>are infrequent.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H</a:t>
            </a:r>
            <a:r>
              <a:rPr lang="en-GB">
                <a:latin typeface="Lora"/>
                <a:ea typeface="Lora"/>
                <a:cs typeface="Lora"/>
                <a:sym typeface="Lora"/>
              </a:rPr>
              <a:t>igh-grade serous carcinoma has poor prognosis, even after surgery and chemotherapy, and depends on the stage of the disease at diagnosis.</a:t>
            </a:r>
            <a:endParaRPr>
              <a:latin typeface="Lora"/>
              <a:ea typeface="Lora"/>
              <a:cs typeface="Lora"/>
              <a:sym typeface="Lora"/>
            </a:endParaRPr>
          </a:p>
        </p:txBody>
      </p:sp>
      <p:sp>
        <p:nvSpPr>
          <p:cNvPr id="491" name="Google Shape;491;p37"/>
          <p:cNvSpPr txBox="1"/>
          <p:nvPr/>
        </p:nvSpPr>
        <p:spPr>
          <a:xfrm>
            <a:off x="0" y="3847875"/>
            <a:ext cx="5741700" cy="3109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Serous cystadenocarcinoma</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a:t>
            </a:r>
            <a:r>
              <a:rPr b="1" lang="en-GB">
                <a:latin typeface="Lora"/>
                <a:ea typeface="Lora"/>
                <a:cs typeface="Lora"/>
                <a:sym typeface="Lora"/>
              </a:rPr>
              <a:t>commonest malignant ovarian tumor. ⅓ of all ovarian cancer</a:t>
            </a:r>
            <a:r>
              <a:rPr lang="en-GB">
                <a:latin typeface="Lora"/>
                <a:ea typeface="Lora"/>
                <a:cs typeface="Lora"/>
                <a:sym typeface="Lora"/>
              </a:rPr>
              <a: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Present with ascites due to abdominal metastases.</a:t>
            </a:r>
            <a:endParaRPr>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Morphology: </a:t>
            </a:r>
            <a:endParaRPr b="1">
              <a:highlight>
                <a:srgbClr val="EAD1DC"/>
              </a:highlight>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Gross: </a:t>
            </a:r>
            <a:r>
              <a:rPr lang="en-GB">
                <a:latin typeface="Lora"/>
                <a:ea typeface="Lora"/>
                <a:cs typeface="Lora"/>
                <a:sym typeface="Lora"/>
              </a:rPr>
              <a:t>Nodular irregularities invading serosa.</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Cut section: </a:t>
            </a:r>
            <a:r>
              <a:rPr b="1" lang="en-GB">
                <a:solidFill>
                  <a:srgbClr val="FF0000"/>
                </a:solidFill>
                <a:latin typeface="Lora"/>
                <a:ea typeface="Lora"/>
                <a:cs typeface="Lora"/>
                <a:sym typeface="Lora"/>
              </a:rPr>
              <a:t>Papillary projections: </a:t>
            </a:r>
            <a:r>
              <a:rPr lang="en-GB">
                <a:latin typeface="Lora"/>
                <a:ea typeface="Lora"/>
                <a:cs typeface="Lora"/>
                <a:sym typeface="Lora"/>
              </a:rPr>
              <a:t>Protruding into the cystic cavities.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Microscopic: </a:t>
            </a:r>
            <a:endParaRPr>
              <a:latin typeface="Lora"/>
              <a:ea typeface="Lora"/>
              <a:cs typeface="Lora"/>
              <a:sym typeface="Lora"/>
            </a:endParaRPr>
          </a:p>
          <a:p>
            <a:pPr indent="-317499" lvl="0" marL="899999" rtl="0" algn="l">
              <a:lnSpc>
                <a:spcPct val="115000"/>
              </a:lnSpc>
              <a:spcBef>
                <a:spcPts val="0"/>
              </a:spcBef>
              <a:spcAft>
                <a:spcPts val="0"/>
              </a:spcAft>
              <a:buSzPts val="1400"/>
              <a:buFont typeface="Lora"/>
              <a:buChar char="○"/>
            </a:pPr>
            <a:r>
              <a:rPr lang="en-GB">
                <a:latin typeface="Lora"/>
                <a:ea typeface="Lora"/>
                <a:cs typeface="Lora"/>
                <a:sym typeface="Lora"/>
              </a:rPr>
              <a:t>Atypical cells with necrosis and hemorrhage.</a:t>
            </a:r>
            <a:endParaRPr>
              <a:latin typeface="Lora"/>
              <a:ea typeface="Lora"/>
              <a:cs typeface="Lora"/>
              <a:sym typeface="Lora"/>
            </a:endParaRPr>
          </a:p>
          <a:p>
            <a:pPr indent="-317499" lvl="0" marL="899999" rtl="0" algn="l">
              <a:lnSpc>
                <a:spcPct val="115000"/>
              </a:lnSpc>
              <a:spcBef>
                <a:spcPts val="0"/>
              </a:spcBef>
              <a:spcAft>
                <a:spcPts val="0"/>
              </a:spcAft>
              <a:buSzPts val="1400"/>
              <a:buFont typeface="Lora"/>
              <a:buChar char="○"/>
            </a:pPr>
            <a:r>
              <a:rPr lang="en-GB">
                <a:latin typeface="Lora"/>
                <a:ea typeface="Lora"/>
                <a:cs typeface="Lora"/>
                <a:sym typeface="Lora"/>
              </a:rPr>
              <a:t>Multilayered and complex papillary formations: nests or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sheets of malignant cells invade the ovarian stroma.</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Treatment:</a:t>
            </a:r>
            <a:r>
              <a:rPr lang="en-GB">
                <a:latin typeface="Lora"/>
                <a:ea typeface="Lora"/>
                <a:cs typeface="Lora"/>
                <a:sym typeface="Lora"/>
              </a:rPr>
              <a:t> surgery, chemotherapy and radiotherapy.</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Poor prognosis.</a:t>
            </a:r>
            <a:endParaRPr b="1">
              <a:latin typeface="Lora"/>
              <a:ea typeface="Lora"/>
              <a:cs typeface="Lora"/>
              <a:sym typeface="Lora"/>
            </a:endParaRPr>
          </a:p>
        </p:txBody>
      </p:sp>
      <p:pic>
        <p:nvPicPr>
          <p:cNvPr id="492" name="Google Shape;492;p37"/>
          <p:cNvPicPr preferRelativeResize="0"/>
          <p:nvPr/>
        </p:nvPicPr>
        <p:blipFill>
          <a:blip r:embed="rId3">
            <a:alphaModFix/>
          </a:blip>
          <a:stretch>
            <a:fillRect/>
          </a:stretch>
        </p:blipFill>
        <p:spPr>
          <a:xfrm>
            <a:off x="6167673" y="4700948"/>
            <a:ext cx="1645200" cy="999897"/>
          </a:xfrm>
          <a:prstGeom prst="rect">
            <a:avLst/>
          </a:prstGeom>
          <a:noFill/>
          <a:ln>
            <a:noFill/>
          </a:ln>
        </p:spPr>
      </p:pic>
      <p:pic>
        <p:nvPicPr>
          <p:cNvPr id="493" name="Google Shape;493;p37"/>
          <p:cNvPicPr preferRelativeResize="0"/>
          <p:nvPr/>
        </p:nvPicPr>
        <p:blipFill>
          <a:blip r:embed="rId4">
            <a:alphaModFix/>
          </a:blip>
          <a:stretch>
            <a:fillRect/>
          </a:stretch>
        </p:blipFill>
        <p:spPr>
          <a:xfrm>
            <a:off x="6228301" y="5883924"/>
            <a:ext cx="1523950" cy="1412251"/>
          </a:xfrm>
          <a:prstGeom prst="rect">
            <a:avLst/>
          </a:prstGeom>
          <a:noFill/>
          <a:ln>
            <a:noFill/>
          </a:ln>
        </p:spPr>
      </p:pic>
      <p:sp>
        <p:nvSpPr>
          <p:cNvPr id="494" name="Google Shape;494;p37"/>
          <p:cNvSpPr txBox="1"/>
          <p:nvPr/>
        </p:nvSpPr>
        <p:spPr>
          <a:xfrm>
            <a:off x="6167675" y="4438688"/>
            <a:ext cx="1645200" cy="34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800">
                <a:solidFill>
                  <a:srgbClr val="4A86E8"/>
                </a:solidFill>
                <a:latin typeface="Lora"/>
                <a:ea typeface="Lora"/>
                <a:cs typeface="Lora"/>
                <a:sym typeface="Lora"/>
              </a:rPr>
              <a:t>Partly cystic and partly solid </a:t>
            </a:r>
            <a:endParaRPr b="1" sz="800">
              <a:solidFill>
                <a:srgbClr val="4A86E8"/>
              </a:solidFill>
              <a:latin typeface="Lora"/>
              <a:ea typeface="Lora"/>
              <a:cs typeface="Lora"/>
              <a:sym typeface="Lora"/>
            </a:endParaRPr>
          </a:p>
        </p:txBody>
      </p:sp>
      <p:pic>
        <p:nvPicPr>
          <p:cNvPr id="495" name="Google Shape;495;p37"/>
          <p:cNvPicPr preferRelativeResize="0"/>
          <p:nvPr/>
        </p:nvPicPr>
        <p:blipFill rotWithShape="1">
          <a:blip r:embed="rId5">
            <a:alphaModFix/>
          </a:blip>
          <a:srcRect b="0" l="0" r="51704" t="0"/>
          <a:stretch/>
        </p:blipFill>
        <p:spPr>
          <a:xfrm>
            <a:off x="6231170" y="1167917"/>
            <a:ext cx="1440851" cy="1246987"/>
          </a:xfrm>
          <a:prstGeom prst="rect">
            <a:avLst/>
          </a:prstGeom>
          <a:noFill/>
          <a:ln>
            <a:noFill/>
          </a:ln>
        </p:spPr>
      </p:pic>
      <p:pic>
        <p:nvPicPr>
          <p:cNvPr id="496" name="Google Shape;496;p37"/>
          <p:cNvPicPr preferRelativeResize="0"/>
          <p:nvPr/>
        </p:nvPicPr>
        <p:blipFill rotWithShape="1">
          <a:blip r:embed="rId6">
            <a:alphaModFix/>
          </a:blip>
          <a:srcRect b="0" l="51193" r="0" t="0"/>
          <a:stretch/>
        </p:blipFill>
        <p:spPr>
          <a:xfrm>
            <a:off x="6189613" y="2554498"/>
            <a:ext cx="1523974" cy="1305164"/>
          </a:xfrm>
          <a:prstGeom prst="rect">
            <a:avLst/>
          </a:prstGeom>
          <a:noFill/>
          <a:ln>
            <a:noFill/>
          </a:ln>
        </p:spPr>
      </p:pic>
      <p:sp>
        <p:nvSpPr>
          <p:cNvPr id="497" name="Google Shape;497;p37"/>
          <p:cNvSpPr/>
          <p:nvPr/>
        </p:nvSpPr>
        <p:spPr>
          <a:xfrm>
            <a:off x="6790477" y="1380203"/>
            <a:ext cx="399600" cy="333000"/>
          </a:xfrm>
          <a:prstGeom prst="ellipse">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7"/>
          <p:cNvSpPr txBox="1"/>
          <p:nvPr/>
        </p:nvSpPr>
        <p:spPr>
          <a:xfrm>
            <a:off x="0" y="1119145"/>
            <a:ext cx="6398400" cy="193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Borderline serous tumor</a:t>
            </a:r>
            <a:endParaRPr>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Gross: </a:t>
            </a:r>
            <a:endParaRPr b="1">
              <a:highlight>
                <a:srgbClr val="EAD1DC"/>
              </a:highlight>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Multiple </a:t>
            </a:r>
            <a:r>
              <a:rPr b="1" lang="en-GB">
                <a:highlight>
                  <a:srgbClr val="FFF2CC"/>
                </a:highlight>
                <a:latin typeface="Lora"/>
                <a:ea typeface="Lora"/>
                <a:cs typeface="Lora"/>
                <a:sym typeface="Lora"/>
              </a:rPr>
              <a:t>papillary excrescences</a:t>
            </a:r>
            <a:r>
              <a:rPr b="1" lang="en-GB">
                <a:latin typeface="Lora"/>
                <a:ea typeface="Lora"/>
                <a:cs typeface="Lora"/>
                <a:sym typeface="Lora"/>
              </a:rPr>
              <a:t> </a:t>
            </a:r>
            <a:r>
              <a:rPr lang="en-GB">
                <a:latin typeface="Lora"/>
                <a:ea typeface="Lora"/>
                <a:cs typeface="Lora"/>
                <a:sym typeface="Lora"/>
              </a:rPr>
              <a:t>(grape-like clusters),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protruding the lumen.</a:t>
            </a:r>
            <a:endParaRPr b="1">
              <a:latin typeface="Lora"/>
              <a:ea typeface="Lora"/>
              <a:cs typeface="Lora"/>
              <a:sym typeface="Lora"/>
            </a:endParaRPr>
          </a:p>
          <a:p>
            <a:pPr indent="0" lvl="0" marL="0" rtl="0" algn="l">
              <a:lnSpc>
                <a:spcPct val="115000"/>
              </a:lnSpc>
              <a:spcBef>
                <a:spcPts val="0"/>
              </a:spcBef>
              <a:spcAft>
                <a:spcPts val="0"/>
              </a:spcAft>
              <a:buNone/>
            </a:pPr>
            <a:r>
              <a:rPr b="1" lang="en-GB">
                <a:highlight>
                  <a:schemeClr val="accent3"/>
                </a:highlight>
                <a:latin typeface="Lora"/>
                <a:ea typeface="Lora"/>
                <a:cs typeface="Lora"/>
                <a:sym typeface="Lora"/>
              </a:rPr>
              <a:t>Microscopic</a:t>
            </a:r>
            <a:r>
              <a:rPr b="1" lang="en-GB">
                <a:latin typeface="Lora"/>
                <a:ea typeface="Lora"/>
                <a:cs typeface="Lora"/>
                <a:sym typeface="Lora"/>
              </a:rPr>
              <a:t>: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Cytologic atypia.</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No stromal invasion.</a:t>
            </a:r>
            <a:endParaRPr>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38"/>
          <p:cNvSpPr txBox="1"/>
          <p:nvPr/>
        </p:nvSpPr>
        <p:spPr>
          <a:xfrm>
            <a:off x="570300" y="76200"/>
            <a:ext cx="67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800">
                <a:solidFill>
                  <a:srgbClr val="741B47"/>
                </a:solidFill>
                <a:latin typeface="Lora"/>
                <a:ea typeface="Lora"/>
                <a:cs typeface="Lora"/>
                <a:sym typeface="Lora"/>
              </a:rPr>
              <a:t>Surface Epithelial Ovarian Tumors</a:t>
            </a:r>
            <a:endParaRPr b="1" sz="2800">
              <a:solidFill>
                <a:srgbClr val="741B47"/>
              </a:solidFill>
              <a:latin typeface="Lora"/>
              <a:ea typeface="Lora"/>
              <a:cs typeface="Lora"/>
              <a:sym typeface="Lora"/>
            </a:endParaRPr>
          </a:p>
        </p:txBody>
      </p:sp>
      <p:sp>
        <p:nvSpPr>
          <p:cNvPr id="504" name="Google Shape;504;p38"/>
          <p:cNvSpPr txBox="1"/>
          <p:nvPr/>
        </p:nvSpPr>
        <p:spPr>
          <a:xfrm>
            <a:off x="20625" y="857050"/>
            <a:ext cx="7329000" cy="662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A64D79"/>
                </a:solidFill>
                <a:latin typeface="Lora"/>
                <a:ea typeface="Lora"/>
                <a:cs typeface="Lora"/>
                <a:sym typeface="Lora"/>
              </a:rPr>
              <a:t>Mucinous Tumors </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tumor cells are:</a:t>
            </a:r>
            <a:endParaRPr>
              <a:latin typeface="Lora"/>
              <a:ea typeface="Lora"/>
              <a:cs typeface="Lora"/>
              <a:sym typeface="Lora"/>
            </a:endParaRPr>
          </a:p>
          <a:p>
            <a:pPr indent="-181824" lvl="0" marL="542925"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Mucin-producing cells</a:t>
            </a:r>
            <a:r>
              <a:rPr lang="en-GB">
                <a:latin typeface="Lora"/>
                <a:ea typeface="Lora"/>
                <a:cs typeface="Lora"/>
                <a:sym typeface="Lora"/>
              </a:rPr>
              <a:t>: either endocervical or intestinal type cells.</a:t>
            </a:r>
            <a:endParaRPr>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lang="en-GB">
                <a:latin typeface="Lora"/>
                <a:ea typeface="Lora"/>
                <a:cs typeface="Lora"/>
                <a:sym typeface="Lora"/>
              </a:rPr>
              <a:t>Can be very large.</a:t>
            </a:r>
            <a:endParaRPr>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lang="en-GB">
                <a:latin typeface="Lora"/>
                <a:ea typeface="Lora"/>
                <a:cs typeface="Lora"/>
                <a:sym typeface="Lora"/>
              </a:rPr>
              <a:t>Cystic and multilocular and filled with thick sticky, viscous mucoid fluid.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25%</a:t>
            </a:r>
            <a:r>
              <a:rPr b="1" lang="en-GB">
                <a:latin typeface="Lora"/>
                <a:ea typeface="Lora"/>
                <a:cs typeface="Lora"/>
                <a:sym typeface="Lora"/>
              </a:rPr>
              <a:t> of all ovarian neoplasms</a:t>
            </a:r>
            <a:r>
              <a:rPr lang="en-GB">
                <a:latin typeface="Lora"/>
                <a:ea typeface="Lora"/>
                <a:cs typeface="Lora"/>
                <a:sym typeface="Lora"/>
              </a:rPr>
              <a:t> and less likely to be malignant.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80% are benign</a:t>
            </a:r>
            <a:r>
              <a:rPr lang="en-GB">
                <a:latin typeface="Lora"/>
                <a:ea typeface="Lora"/>
                <a:cs typeface="Lora"/>
                <a:sym typeface="Lora"/>
              </a:rPr>
              <a:t>, 10% are borderline, 10% malignant.</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Morphology (</a:t>
            </a:r>
            <a:r>
              <a:rPr b="1" lang="en-GB" sz="1600">
                <a:solidFill>
                  <a:srgbClr val="38761D"/>
                </a:solidFill>
                <a:latin typeface="Lora"/>
                <a:ea typeface="Lora"/>
                <a:cs typeface="Lora"/>
                <a:sym typeface="Lora"/>
              </a:rPr>
              <a:t>females slides</a:t>
            </a:r>
            <a:r>
              <a:rPr b="1" lang="en-GB" sz="1600">
                <a:solidFill>
                  <a:srgbClr val="C27BA0"/>
                </a:solidFill>
                <a:latin typeface="Lora"/>
                <a:ea typeface="Lora"/>
                <a:cs typeface="Lora"/>
                <a:sym typeface="Lora"/>
              </a:rPr>
              <a:t>)</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Mucinous cystadenoma:</a:t>
            </a:r>
            <a:endParaRPr b="1">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b="1" lang="en-GB">
                <a:latin typeface="Lora"/>
                <a:ea typeface="Lora"/>
                <a:cs typeface="Lora"/>
                <a:sym typeface="Lora"/>
              </a:rPr>
              <a:t>Gross (A): </a:t>
            </a:r>
            <a:r>
              <a:rPr lang="en-GB">
                <a:latin typeface="Lora"/>
                <a:ea typeface="Lora"/>
                <a:cs typeface="Lora"/>
                <a:sym typeface="Lora"/>
              </a:rPr>
              <a:t>multicystic cut section with </a:t>
            </a:r>
            <a:r>
              <a:rPr b="1" lang="en-GB">
                <a:solidFill>
                  <a:srgbClr val="FF0000"/>
                </a:solidFill>
                <a:latin typeface="Lora"/>
                <a:ea typeface="Lora"/>
                <a:cs typeface="Lora"/>
                <a:sym typeface="Lora"/>
              </a:rPr>
              <a:t>glistening mucoid material.</a:t>
            </a:r>
            <a:endParaRPr b="1">
              <a:solidFill>
                <a:srgbClr val="FF0000"/>
              </a:solidFill>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b="1" lang="en-GB">
                <a:latin typeface="Lora"/>
                <a:ea typeface="Lora"/>
                <a:cs typeface="Lora"/>
                <a:sym typeface="Lora"/>
              </a:rPr>
              <a:t>Micro (B):</a:t>
            </a:r>
            <a:r>
              <a:rPr lang="en-GB">
                <a:latin typeface="Lora"/>
                <a:ea typeface="Lora"/>
                <a:cs typeface="Lora"/>
                <a:sym typeface="Lora"/>
              </a:rPr>
              <a:t> cyst is lined by mucin producing columnar epithelium.</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Malignant tumors: </a:t>
            </a:r>
            <a:endParaRPr>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lang="en-GB">
                <a:latin typeface="Lora"/>
                <a:ea typeface="Lora"/>
                <a:cs typeface="Lora"/>
                <a:sym typeface="Lora"/>
              </a:rPr>
              <a:t>Solid areas of growth, piling up stratification of lining cells.</a:t>
            </a:r>
            <a:endParaRPr>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lang="en-GB">
                <a:latin typeface="Lora"/>
                <a:ea typeface="Lora"/>
                <a:cs typeface="Lora"/>
                <a:sym typeface="Lora"/>
              </a:rPr>
              <a:t>Cytologic atypia and stromal invasion.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To differentiate primary from metastatic:</a:t>
            </a:r>
            <a:endParaRPr b="1">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lang="en-GB">
                <a:latin typeface="Lora"/>
                <a:ea typeface="Lora"/>
                <a:cs typeface="Lora"/>
                <a:sym typeface="Lora"/>
              </a:rPr>
              <a:t>Primary Mucinous Tumors → </a:t>
            </a:r>
            <a:r>
              <a:rPr b="1" lang="en-GB">
                <a:solidFill>
                  <a:srgbClr val="FF0000"/>
                </a:solidFill>
                <a:latin typeface="Lora"/>
                <a:ea typeface="Lora"/>
                <a:cs typeface="Lora"/>
                <a:sym typeface="Lora"/>
              </a:rPr>
              <a:t>less likely bilateral. </a:t>
            </a:r>
            <a:endParaRPr b="1">
              <a:solidFill>
                <a:srgbClr val="FF0000"/>
              </a:solidFill>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lang="en-GB">
                <a:latin typeface="Lora"/>
                <a:ea typeface="Lora"/>
                <a:cs typeface="Lora"/>
                <a:sym typeface="Lora"/>
              </a:rPr>
              <a:t>Mucinous tumors metastasized from mucinous adenocarcinoma of gastrointestinal tract</a:t>
            </a:r>
            <a:r>
              <a:rPr baseline="30000" lang="en-GB">
                <a:latin typeface="Lora"/>
                <a:ea typeface="Lora"/>
                <a:cs typeface="Lora"/>
                <a:sym typeface="Lora"/>
              </a:rPr>
              <a:t>1</a:t>
            </a:r>
            <a:r>
              <a:rPr lang="en-GB">
                <a:latin typeface="Lora"/>
                <a:ea typeface="Lora"/>
                <a:cs typeface="Lora"/>
                <a:sym typeface="Lora"/>
              </a:rPr>
              <a:t> → more often bilateral masses. </a:t>
            </a:r>
            <a:endParaRPr>
              <a:latin typeface="Lora"/>
              <a:ea typeface="Lora"/>
              <a:cs typeface="Lora"/>
              <a:sym typeface="Lora"/>
            </a:endParaRPr>
          </a:p>
        </p:txBody>
      </p:sp>
      <p:pic>
        <p:nvPicPr>
          <p:cNvPr id="505" name="Google Shape;505;p38"/>
          <p:cNvPicPr preferRelativeResize="0"/>
          <p:nvPr/>
        </p:nvPicPr>
        <p:blipFill rotWithShape="1">
          <a:blip r:embed="rId3">
            <a:alphaModFix/>
          </a:blip>
          <a:srcRect b="7304" l="0" r="46518" t="0"/>
          <a:stretch/>
        </p:blipFill>
        <p:spPr>
          <a:xfrm>
            <a:off x="1093404" y="5901925"/>
            <a:ext cx="1629109" cy="1686000"/>
          </a:xfrm>
          <a:prstGeom prst="rect">
            <a:avLst/>
          </a:prstGeom>
          <a:noFill/>
          <a:ln>
            <a:noFill/>
          </a:ln>
        </p:spPr>
      </p:pic>
      <p:pic>
        <p:nvPicPr>
          <p:cNvPr id="506" name="Google Shape;506;p38"/>
          <p:cNvPicPr preferRelativeResize="0"/>
          <p:nvPr/>
        </p:nvPicPr>
        <p:blipFill rotWithShape="1">
          <a:blip r:embed="rId4">
            <a:alphaModFix/>
          </a:blip>
          <a:srcRect b="6524" l="52550" r="0" t="0"/>
          <a:stretch/>
        </p:blipFill>
        <p:spPr>
          <a:xfrm>
            <a:off x="4618275" y="5857824"/>
            <a:ext cx="1433314" cy="1686000"/>
          </a:xfrm>
          <a:prstGeom prst="rect">
            <a:avLst/>
          </a:prstGeom>
          <a:noFill/>
          <a:ln>
            <a:noFill/>
          </a:ln>
        </p:spPr>
      </p:pic>
      <p:sp>
        <p:nvSpPr>
          <p:cNvPr id="507" name="Google Shape;507;p38"/>
          <p:cNvSpPr/>
          <p:nvPr/>
        </p:nvSpPr>
        <p:spPr>
          <a:xfrm>
            <a:off x="939150" y="8063525"/>
            <a:ext cx="2865000" cy="1686000"/>
          </a:xfrm>
          <a:prstGeom prst="rect">
            <a:avLst/>
          </a:prstGeom>
          <a:solidFill>
            <a:srgbClr val="F2F2F2"/>
          </a:solidFill>
          <a:ln>
            <a:noFill/>
          </a:ln>
        </p:spPr>
        <p:txBody>
          <a:bodyPr anchorCtr="0" anchor="ctr" bIns="45700" lIns="91425" spcFirstLastPara="1" rIns="91425" wrap="square" tIns="45700">
            <a:noAutofit/>
          </a:bodyPr>
          <a:lstStyle/>
          <a:p>
            <a:pPr indent="0" lvl="0" marL="0" rtl="0" algn="l">
              <a:lnSpc>
                <a:spcPct val="115000"/>
              </a:lnSpc>
              <a:spcBef>
                <a:spcPts val="240"/>
              </a:spcBef>
              <a:spcAft>
                <a:spcPts val="0"/>
              </a:spcAft>
              <a:buNone/>
            </a:pPr>
            <a:r>
              <a:rPr lang="en-GB" sz="1200">
                <a:latin typeface="Lora"/>
                <a:ea typeface="Lora"/>
                <a:cs typeface="Lora"/>
                <a:sym typeface="Lora"/>
              </a:rPr>
              <a:t>- Tubular gland that resemble the endometrium. </a:t>
            </a:r>
            <a:endParaRPr sz="1200">
              <a:latin typeface="Lora"/>
              <a:ea typeface="Lora"/>
              <a:cs typeface="Lora"/>
              <a:sym typeface="Lora"/>
            </a:endParaRPr>
          </a:p>
          <a:p>
            <a:pPr indent="0" lvl="0" marL="0" rtl="0" algn="l">
              <a:lnSpc>
                <a:spcPct val="115000"/>
              </a:lnSpc>
              <a:spcBef>
                <a:spcPts val="240"/>
              </a:spcBef>
              <a:spcAft>
                <a:spcPts val="0"/>
              </a:spcAft>
              <a:buNone/>
            </a:pPr>
            <a:r>
              <a:rPr lang="en-GB" sz="1200">
                <a:latin typeface="Lora"/>
                <a:ea typeface="Lora"/>
                <a:cs typeface="Lora"/>
                <a:sym typeface="Lora"/>
              </a:rPr>
              <a:t>- </a:t>
            </a:r>
            <a:r>
              <a:rPr b="1" lang="en-GB" sz="1200">
                <a:latin typeface="Lora"/>
                <a:ea typeface="Lora"/>
                <a:cs typeface="Lora"/>
                <a:sym typeface="Lora"/>
              </a:rPr>
              <a:t>10% - 20% of all ovarian tumors</a:t>
            </a:r>
            <a:r>
              <a:rPr lang="en-GB" sz="1200">
                <a:latin typeface="Lora"/>
                <a:ea typeface="Lora"/>
                <a:cs typeface="Lora"/>
                <a:sym typeface="Lora"/>
              </a:rPr>
              <a:t>.</a:t>
            </a:r>
            <a:endParaRPr sz="1200">
              <a:latin typeface="Lora"/>
              <a:ea typeface="Lora"/>
              <a:cs typeface="Lora"/>
              <a:sym typeface="Lora"/>
            </a:endParaRPr>
          </a:p>
          <a:p>
            <a:pPr indent="0" lvl="0" marL="0" rtl="0" algn="l">
              <a:lnSpc>
                <a:spcPct val="115000"/>
              </a:lnSpc>
              <a:spcBef>
                <a:spcPts val="240"/>
              </a:spcBef>
              <a:spcAft>
                <a:spcPts val="0"/>
              </a:spcAft>
              <a:buNone/>
            </a:pPr>
            <a:r>
              <a:rPr lang="en-GB" sz="1200">
                <a:latin typeface="Lora"/>
                <a:ea typeface="Lora"/>
                <a:cs typeface="Lora"/>
                <a:sym typeface="Lora"/>
              </a:rPr>
              <a:t>- Mostly </a:t>
            </a:r>
            <a:r>
              <a:rPr b="1" lang="en-GB" sz="1200">
                <a:solidFill>
                  <a:srgbClr val="FF0000"/>
                </a:solidFill>
                <a:latin typeface="Lora"/>
                <a:ea typeface="Lora"/>
                <a:cs typeface="Lora"/>
                <a:sym typeface="Lora"/>
              </a:rPr>
              <a:t>malignant</a:t>
            </a:r>
            <a:r>
              <a:rPr lang="en-GB" sz="1200">
                <a:latin typeface="Lora"/>
                <a:ea typeface="Lora"/>
                <a:cs typeface="Lora"/>
                <a:sym typeface="Lora"/>
              </a:rPr>
              <a:t> (carcinoma)</a:t>
            </a:r>
            <a:endParaRPr sz="1200">
              <a:latin typeface="Lora"/>
              <a:ea typeface="Lora"/>
              <a:cs typeface="Lora"/>
              <a:sym typeface="Lora"/>
            </a:endParaRPr>
          </a:p>
          <a:p>
            <a:pPr indent="0" lvl="0" marL="0" rtl="0" algn="l">
              <a:lnSpc>
                <a:spcPct val="115000"/>
              </a:lnSpc>
              <a:spcBef>
                <a:spcPts val="240"/>
              </a:spcBef>
              <a:spcAft>
                <a:spcPts val="0"/>
              </a:spcAft>
              <a:buNone/>
            </a:pPr>
            <a:r>
              <a:rPr lang="en-GB" sz="1200">
                <a:latin typeface="Lora"/>
                <a:ea typeface="Lora"/>
                <a:cs typeface="Lora"/>
                <a:sym typeface="Lora"/>
              </a:rPr>
              <a:t>- Some are </a:t>
            </a:r>
            <a:r>
              <a:rPr b="1" lang="en-GB" sz="1200">
                <a:latin typeface="Lora"/>
                <a:ea typeface="Lora"/>
                <a:cs typeface="Lora"/>
                <a:sym typeface="Lora"/>
              </a:rPr>
              <a:t>accompanied by</a:t>
            </a:r>
            <a:r>
              <a:rPr lang="en-GB" sz="1200">
                <a:latin typeface="Lora"/>
                <a:ea typeface="Lora"/>
                <a:cs typeface="Lora"/>
                <a:sym typeface="Lora"/>
              </a:rPr>
              <a:t> an endometrial carcinoma in the uterus and/or </a:t>
            </a:r>
            <a:r>
              <a:rPr b="1" lang="en-GB" sz="1200">
                <a:latin typeface="Lora"/>
                <a:ea typeface="Lora"/>
                <a:cs typeface="Lora"/>
                <a:sym typeface="Lora"/>
              </a:rPr>
              <a:t>endometriosis</a:t>
            </a:r>
            <a:r>
              <a:rPr lang="en-GB" sz="1200">
                <a:latin typeface="Lora"/>
                <a:ea typeface="Lora"/>
                <a:cs typeface="Lora"/>
                <a:sym typeface="Lora"/>
              </a:rPr>
              <a:t> of ovaries.</a:t>
            </a:r>
            <a:endParaRPr sz="1200">
              <a:latin typeface="Lora"/>
              <a:ea typeface="Lora"/>
              <a:cs typeface="Lora"/>
              <a:sym typeface="Lora"/>
            </a:endParaRPr>
          </a:p>
        </p:txBody>
      </p:sp>
      <p:sp>
        <p:nvSpPr>
          <p:cNvPr id="508" name="Google Shape;508;p38"/>
          <p:cNvSpPr/>
          <p:nvPr/>
        </p:nvSpPr>
        <p:spPr>
          <a:xfrm>
            <a:off x="4134450" y="8063524"/>
            <a:ext cx="2846400" cy="1686000"/>
          </a:xfrm>
          <a:prstGeom prst="rect">
            <a:avLst/>
          </a:prstGeom>
          <a:solidFill>
            <a:srgbClr val="F2F2F2"/>
          </a:solidFill>
          <a:ln>
            <a:noFill/>
          </a:ln>
        </p:spPr>
        <p:txBody>
          <a:bodyPr anchorCtr="0" anchor="ctr" bIns="45700" lIns="91425" spcFirstLastPara="1" rIns="91425" wrap="square" tIns="45700">
            <a:noAutofit/>
          </a:bodyPr>
          <a:lstStyle/>
          <a:p>
            <a:pPr indent="0" lvl="0" marL="0" rtl="0" algn="l">
              <a:lnSpc>
                <a:spcPct val="115000"/>
              </a:lnSpc>
              <a:spcBef>
                <a:spcPts val="240"/>
              </a:spcBef>
              <a:spcAft>
                <a:spcPts val="0"/>
              </a:spcAft>
              <a:buNone/>
            </a:pPr>
            <a:r>
              <a:rPr lang="en-GB" sz="1200">
                <a:latin typeface="Lora"/>
                <a:ea typeface="Lora"/>
                <a:cs typeface="Lora"/>
                <a:sym typeface="Lora"/>
              </a:rPr>
              <a:t>- Cells are transitional-type epithelium </a:t>
            </a:r>
            <a:r>
              <a:rPr lang="en-GB" sz="1200">
                <a:solidFill>
                  <a:srgbClr val="B45F06"/>
                </a:solidFill>
                <a:latin typeface="Lora"/>
                <a:ea typeface="Lora"/>
                <a:cs typeface="Lora"/>
                <a:sym typeface="Lora"/>
              </a:rPr>
              <a:t>resembling that of the urinary tract.</a:t>
            </a:r>
            <a:endParaRPr sz="1200">
              <a:solidFill>
                <a:srgbClr val="B45F06"/>
              </a:solidFill>
              <a:latin typeface="Lora"/>
              <a:ea typeface="Lora"/>
              <a:cs typeface="Lora"/>
              <a:sym typeface="Lora"/>
            </a:endParaRPr>
          </a:p>
          <a:p>
            <a:pPr indent="0" lvl="0" marL="0" rtl="0" algn="l">
              <a:lnSpc>
                <a:spcPct val="115000"/>
              </a:lnSpc>
              <a:spcBef>
                <a:spcPts val="240"/>
              </a:spcBef>
              <a:spcAft>
                <a:spcPts val="0"/>
              </a:spcAft>
              <a:buNone/>
            </a:pPr>
            <a:r>
              <a:rPr lang="en-GB" sz="1200">
                <a:latin typeface="Lora"/>
                <a:ea typeface="Lora"/>
                <a:cs typeface="Lora"/>
                <a:sym typeface="Lora"/>
              </a:rPr>
              <a:t>- Most are benign.</a:t>
            </a:r>
            <a:endParaRPr sz="1200">
              <a:latin typeface="Lora"/>
              <a:ea typeface="Lora"/>
              <a:cs typeface="Lora"/>
              <a:sym typeface="Lora"/>
            </a:endParaRPr>
          </a:p>
        </p:txBody>
      </p:sp>
      <p:sp>
        <p:nvSpPr>
          <p:cNvPr id="509" name="Google Shape;509;p38"/>
          <p:cNvSpPr txBox="1"/>
          <p:nvPr/>
        </p:nvSpPr>
        <p:spPr>
          <a:xfrm>
            <a:off x="4143739" y="7653075"/>
            <a:ext cx="2827800" cy="450300"/>
          </a:xfrm>
          <a:prstGeom prst="rect">
            <a:avLst/>
          </a:prstGeom>
          <a:solidFill>
            <a:srgbClr val="741B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a:solidFill>
                  <a:srgbClr val="FFFFFF"/>
                </a:solidFill>
                <a:latin typeface="Lora"/>
                <a:ea typeface="Lora"/>
                <a:cs typeface="Lora"/>
                <a:sym typeface="Lora"/>
              </a:rPr>
              <a:t>Transitional cell</a:t>
            </a:r>
            <a:endParaRPr b="1">
              <a:solidFill>
                <a:srgbClr val="FFFFFF"/>
              </a:solidFill>
              <a:latin typeface="Lora"/>
              <a:ea typeface="Lora"/>
              <a:cs typeface="Lora"/>
              <a:sym typeface="Lora"/>
            </a:endParaRPr>
          </a:p>
          <a:p>
            <a:pPr indent="0" lvl="0" marL="0" marR="0" rtl="0" algn="ctr">
              <a:spcBef>
                <a:spcPts val="0"/>
              </a:spcBef>
              <a:spcAft>
                <a:spcPts val="0"/>
              </a:spcAft>
              <a:buNone/>
            </a:pPr>
            <a:r>
              <a:rPr b="1" lang="en-GB">
                <a:solidFill>
                  <a:srgbClr val="FFFFFF"/>
                </a:solidFill>
                <a:latin typeface="Lora"/>
                <a:ea typeface="Lora"/>
                <a:cs typeface="Lora"/>
                <a:sym typeface="Lora"/>
              </a:rPr>
              <a:t>(Brenner Tumor)</a:t>
            </a:r>
            <a:endParaRPr b="1" sz="1400">
              <a:solidFill>
                <a:srgbClr val="FFFFFF"/>
              </a:solidFill>
              <a:latin typeface="Lora"/>
              <a:ea typeface="Lora"/>
              <a:cs typeface="Lora"/>
              <a:sym typeface="Lora"/>
            </a:endParaRPr>
          </a:p>
        </p:txBody>
      </p:sp>
      <p:sp>
        <p:nvSpPr>
          <p:cNvPr id="510" name="Google Shape;510;p38"/>
          <p:cNvSpPr txBox="1"/>
          <p:nvPr/>
        </p:nvSpPr>
        <p:spPr>
          <a:xfrm>
            <a:off x="957725" y="7653075"/>
            <a:ext cx="2846400" cy="450300"/>
          </a:xfrm>
          <a:prstGeom prst="rect">
            <a:avLst/>
          </a:prstGeom>
          <a:solidFill>
            <a:srgbClr val="741B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a:solidFill>
                  <a:srgbClr val="FFFFFF"/>
                </a:solidFill>
                <a:latin typeface="Lora"/>
                <a:ea typeface="Lora"/>
                <a:cs typeface="Lora"/>
                <a:sym typeface="Lora"/>
              </a:rPr>
              <a:t>Endometrioid Tumors</a:t>
            </a:r>
            <a:endParaRPr b="1" sz="1400">
              <a:solidFill>
                <a:srgbClr val="FFFFFF"/>
              </a:solidFill>
              <a:latin typeface="Lora"/>
              <a:ea typeface="Lora"/>
              <a:cs typeface="Lora"/>
              <a:sym typeface="Lora"/>
            </a:endParaRPr>
          </a:p>
        </p:txBody>
      </p:sp>
      <p:sp>
        <p:nvSpPr>
          <p:cNvPr id="511" name="Google Shape;511;p38"/>
          <p:cNvSpPr txBox="1"/>
          <p:nvPr/>
        </p:nvSpPr>
        <p:spPr>
          <a:xfrm>
            <a:off x="69750" y="9920650"/>
            <a:ext cx="7336800" cy="51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latin typeface="Lora"/>
                <a:ea typeface="Lora"/>
                <a:cs typeface="Lora"/>
                <a:sym typeface="Lora"/>
              </a:rPr>
              <a:t>1. Called “Kurkenberg tumor”.</a:t>
            </a:r>
            <a:endParaRPr sz="1000">
              <a:solidFill>
                <a:srgbClr val="B45F06"/>
              </a:solidFill>
              <a:latin typeface="Lora"/>
              <a:ea typeface="Lora"/>
              <a:cs typeface="Lora"/>
              <a:sym typeface="Lora"/>
            </a:endParaRPr>
          </a:p>
        </p:txBody>
      </p:sp>
      <p:sp>
        <p:nvSpPr>
          <p:cNvPr id="512" name="Google Shape;512;p38"/>
          <p:cNvSpPr txBox="1"/>
          <p:nvPr/>
        </p:nvSpPr>
        <p:spPr>
          <a:xfrm>
            <a:off x="1093404" y="5901925"/>
            <a:ext cx="325500" cy="4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FF00FF"/>
                </a:solidFill>
                <a:latin typeface="Lora"/>
                <a:ea typeface="Lora"/>
                <a:cs typeface="Lora"/>
                <a:sym typeface="Lora"/>
              </a:rPr>
              <a:t>A</a:t>
            </a:r>
            <a:endParaRPr b="1" sz="1200">
              <a:solidFill>
                <a:srgbClr val="FF00FF"/>
              </a:solidFill>
              <a:latin typeface="Lora"/>
              <a:ea typeface="Lora"/>
              <a:cs typeface="Lora"/>
              <a:sym typeface="Lora"/>
            </a:endParaRPr>
          </a:p>
        </p:txBody>
      </p:sp>
      <p:sp>
        <p:nvSpPr>
          <p:cNvPr id="513" name="Google Shape;513;p38"/>
          <p:cNvSpPr txBox="1"/>
          <p:nvPr/>
        </p:nvSpPr>
        <p:spPr>
          <a:xfrm>
            <a:off x="5765185" y="5857824"/>
            <a:ext cx="286500" cy="3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FF00FF"/>
                </a:solidFill>
                <a:latin typeface="Lora"/>
                <a:ea typeface="Lora"/>
                <a:cs typeface="Lora"/>
                <a:sym typeface="Lora"/>
              </a:rPr>
              <a:t>B</a:t>
            </a:r>
            <a:endParaRPr b="1">
              <a:solidFill>
                <a:srgbClr val="FF00FF"/>
              </a:solidFill>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39"/>
          <p:cNvSpPr txBox="1"/>
          <p:nvPr/>
        </p:nvSpPr>
        <p:spPr>
          <a:xfrm>
            <a:off x="570300" y="76200"/>
            <a:ext cx="67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800">
                <a:solidFill>
                  <a:srgbClr val="741B47"/>
                </a:solidFill>
                <a:latin typeface="Lora"/>
                <a:ea typeface="Lora"/>
                <a:cs typeface="Lora"/>
                <a:sym typeface="Lora"/>
              </a:rPr>
              <a:t>Germ Cell Tumors</a:t>
            </a:r>
            <a:endParaRPr b="1" sz="2800">
              <a:solidFill>
                <a:srgbClr val="741B47"/>
              </a:solidFill>
              <a:latin typeface="Lora"/>
              <a:ea typeface="Lora"/>
              <a:cs typeface="Lora"/>
              <a:sym typeface="Lora"/>
            </a:endParaRPr>
          </a:p>
        </p:txBody>
      </p:sp>
      <p:sp>
        <p:nvSpPr>
          <p:cNvPr id="519" name="Google Shape;519;p39"/>
          <p:cNvSpPr txBox="1"/>
          <p:nvPr/>
        </p:nvSpPr>
        <p:spPr>
          <a:xfrm>
            <a:off x="0" y="1374000"/>
            <a:ext cx="6877500" cy="138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Teratoma</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15% to 20% of ovarian tumors.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Arise in the first 2 </a:t>
            </a:r>
            <a:r>
              <a:rPr lang="en-GB">
                <a:latin typeface="Lora"/>
                <a:ea typeface="Lora"/>
                <a:cs typeface="Lora"/>
                <a:sym typeface="Lora"/>
              </a:rPr>
              <a:t>decades</a:t>
            </a:r>
            <a:r>
              <a:rPr lang="en-GB">
                <a:latin typeface="Lora"/>
                <a:ea typeface="Lora"/>
                <a:cs typeface="Lora"/>
                <a:sym typeface="Lora"/>
              </a:rPr>
              <a:t> of life </a:t>
            </a:r>
            <a:r>
              <a:rPr b="1" lang="en-GB">
                <a:solidFill>
                  <a:srgbClr val="FF0000"/>
                </a:solidFill>
                <a:latin typeface="Lora"/>
                <a:ea typeface="Lora"/>
                <a:cs typeface="Lora"/>
                <a:sym typeface="Lora"/>
              </a:rPr>
              <a:t>0-25 years</a:t>
            </a:r>
            <a:r>
              <a:rPr lang="en-GB">
                <a:latin typeface="Lora"/>
                <a:ea typeface="Lora"/>
                <a:cs typeface="Lora"/>
                <a:sym typeface="Lora"/>
              </a:rPr>
              <a:t>, </a:t>
            </a:r>
            <a:r>
              <a:rPr b="1" lang="en-GB">
                <a:latin typeface="Lora"/>
                <a:ea typeface="Lora"/>
                <a:cs typeface="Lora"/>
                <a:sym typeface="Lora"/>
              </a:rPr>
              <a:t>younger age increases the risk of malignancy.</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90% are benign (mature cystic teratomas), rarely malignant (immature).</a:t>
            </a:r>
            <a:endParaRPr b="1">
              <a:latin typeface="Lora"/>
              <a:ea typeface="Lora"/>
              <a:cs typeface="Lora"/>
              <a:sym typeface="Lora"/>
            </a:endParaRPr>
          </a:p>
        </p:txBody>
      </p:sp>
      <p:sp>
        <p:nvSpPr>
          <p:cNvPr id="520" name="Google Shape;520;p39"/>
          <p:cNvSpPr txBox="1"/>
          <p:nvPr/>
        </p:nvSpPr>
        <p:spPr>
          <a:xfrm>
            <a:off x="0" y="2745600"/>
            <a:ext cx="7329000" cy="744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Benign mature cystic teratoma</a:t>
            </a:r>
            <a:endParaRPr b="1" baseline="30000" sz="1800">
              <a:solidFill>
                <a:srgbClr val="B45F06"/>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Benign neoplasm of </a:t>
            </a:r>
            <a:r>
              <a:rPr b="1" lang="en-GB">
                <a:solidFill>
                  <a:srgbClr val="FF0000"/>
                </a:solidFill>
                <a:latin typeface="Lora"/>
                <a:ea typeface="Lora"/>
                <a:cs typeface="Lora"/>
                <a:sym typeface="Lora"/>
              </a:rPr>
              <a:t>mature tissues of all 3 germ cell layers: ectoderm, endoderm and mesoderm.</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Contains</a:t>
            </a:r>
            <a:r>
              <a:rPr b="1" lang="en-GB">
                <a:latin typeface="Lora"/>
                <a:ea typeface="Lora"/>
                <a:cs typeface="Lora"/>
                <a:sym typeface="Lora"/>
              </a:rPr>
              <a:t> Dermoid cysts: </a:t>
            </a:r>
            <a:r>
              <a:rPr lang="en-GB">
                <a:latin typeface="Lora"/>
                <a:ea typeface="Lora"/>
                <a:cs typeface="Lora"/>
                <a:sym typeface="Lora"/>
              </a:rPr>
              <a:t>cysts lined by epidermis with adnexal appendages and filled with sebaceous material, hair and teeth.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Most common ovarian germ cell tumor, and ovarian teratoma.</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D</a:t>
            </a:r>
            <a:r>
              <a:rPr lang="en-GB">
                <a:latin typeface="Lora"/>
                <a:ea typeface="Lora"/>
                <a:cs typeface="Lora"/>
                <a:sym typeface="Lora"/>
              </a:rPr>
              <a:t>iscovered in young women (</a:t>
            </a:r>
            <a:r>
              <a:rPr b="1" lang="en-GB">
                <a:latin typeface="Lora"/>
                <a:ea typeface="Lora"/>
                <a:cs typeface="Lora"/>
                <a:sym typeface="Lora"/>
              </a:rPr>
              <a:t>reproductive</a:t>
            </a:r>
            <a:r>
              <a:rPr lang="en-GB">
                <a:latin typeface="Lora"/>
                <a:ea typeface="Lora"/>
                <a:cs typeface="Lora"/>
                <a:sym typeface="Lora"/>
              </a:rPr>
              <a:t> </a:t>
            </a:r>
            <a:r>
              <a:rPr b="1" lang="en-GB">
                <a:latin typeface="Lora"/>
                <a:ea typeface="Lora"/>
                <a:cs typeface="Lora"/>
                <a:sym typeface="Lora"/>
              </a:rPr>
              <a:t>years</a:t>
            </a:r>
            <a:r>
              <a:rPr lang="en-GB">
                <a:latin typeface="Lora"/>
                <a:ea typeface="Lora"/>
                <a:cs typeface="Lora"/>
                <a:sym typeface="Lora"/>
              </a:rPr>
              <a:t>) as:</a:t>
            </a:r>
            <a:endParaRPr>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lang="en-GB">
                <a:latin typeface="Lora"/>
                <a:ea typeface="Lora"/>
                <a:cs typeface="Lora"/>
                <a:sym typeface="Lora"/>
              </a:rPr>
              <a:t>Ovarian masses.</a:t>
            </a:r>
            <a:endParaRPr>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lang="en-GB">
                <a:latin typeface="Lora"/>
                <a:ea typeface="Lora"/>
                <a:cs typeface="Lora"/>
                <a:sym typeface="Lora"/>
              </a:rPr>
              <a:t>Or found incidentally on abdominal radiographs or scans due to the foci of calcification produced by toothlike structures within the tumor.</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Morphology</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90% are unilateral.</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Cut section: </a:t>
            </a:r>
            <a:r>
              <a:rPr lang="en-GB">
                <a:latin typeface="Lora"/>
                <a:ea typeface="Lora"/>
                <a:cs typeface="Lora"/>
                <a:sym typeface="Lora"/>
              </a:rPr>
              <a:t>Filled with sebaceous secretion and matted hair that, when removed, reveal a hair-bearing epidermal lining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Nodular projection from which teeth protrude.</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Foci of bone and cartilage.</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Nests of bronchial or gastrointestinal epithelium, or other tissues.</a:t>
            </a:r>
            <a:endParaRPr>
              <a:latin typeface="Lora"/>
              <a:ea typeface="Lora"/>
              <a:cs typeface="Lora"/>
              <a:sym typeface="Lora"/>
            </a:endParaRPr>
          </a:p>
          <a:p>
            <a:pPr indent="0" lvl="0" marL="0" rtl="0" algn="l">
              <a:lnSpc>
                <a:spcPct val="115000"/>
              </a:lnSpc>
              <a:spcBef>
                <a:spcPts val="1000"/>
              </a:spcBef>
              <a:spcAft>
                <a:spcPts val="0"/>
              </a:spcAft>
              <a:buNone/>
            </a:pPr>
            <a:r>
              <a:t/>
            </a:r>
            <a:endParaRPr b="1" sz="1600">
              <a:solidFill>
                <a:srgbClr val="C27BA0"/>
              </a:solidFill>
              <a:latin typeface="Lora"/>
              <a:ea typeface="Lora"/>
              <a:cs typeface="Lora"/>
              <a:sym typeface="Lora"/>
            </a:endParaRPr>
          </a:p>
          <a:p>
            <a:pPr indent="0" lvl="0" marL="0" rtl="0" algn="l">
              <a:lnSpc>
                <a:spcPct val="115000"/>
              </a:lnSpc>
              <a:spcBef>
                <a:spcPts val="1000"/>
              </a:spcBef>
              <a:spcAft>
                <a:spcPts val="0"/>
              </a:spcAft>
              <a:buNone/>
            </a:pPr>
            <a:r>
              <a:t/>
            </a:r>
            <a:endParaRPr b="1" sz="1600">
              <a:solidFill>
                <a:srgbClr val="C27BA0"/>
              </a:solidFill>
              <a:latin typeface="Lora"/>
              <a:ea typeface="Lora"/>
              <a:cs typeface="Lora"/>
              <a:sym typeface="Lora"/>
            </a:endParaRPr>
          </a:p>
          <a:p>
            <a:pPr indent="0" lvl="0" marL="0" rtl="0" algn="l">
              <a:lnSpc>
                <a:spcPct val="115000"/>
              </a:lnSpc>
              <a:spcBef>
                <a:spcPts val="1000"/>
              </a:spcBef>
              <a:spcAft>
                <a:spcPts val="0"/>
              </a:spcAft>
              <a:buNone/>
            </a:pPr>
            <a:r>
              <a:t/>
            </a:r>
            <a:endParaRPr b="1" sz="1600">
              <a:solidFill>
                <a:srgbClr val="C27BA0"/>
              </a:solidFill>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Complications</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10-15% of cases produce infertility and prone to ovarian </a:t>
            </a:r>
            <a:r>
              <a:rPr b="1" lang="en-GB">
                <a:solidFill>
                  <a:srgbClr val="FF0000"/>
                </a:solidFill>
                <a:latin typeface="Lora"/>
                <a:ea typeface="Lora"/>
                <a:cs typeface="Lora"/>
                <a:sym typeface="Lora"/>
              </a:rPr>
              <a:t>torsion</a:t>
            </a:r>
            <a:r>
              <a:rPr b="1" baseline="30000" lang="en-GB">
                <a:solidFill>
                  <a:srgbClr val="FF0000"/>
                </a:solidFill>
                <a:latin typeface="Lora"/>
                <a:ea typeface="Lora"/>
                <a:cs typeface="Lora"/>
                <a:sym typeface="Lora"/>
              </a:rPr>
              <a:t>1</a:t>
            </a:r>
            <a:r>
              <a:rPr lang="en-GB">
                <a:latin typeface="Lora"/>
                <a:ea typeface="Lora"/>
                <a:cs typeface="Lora"/>
                <a:sym typeface="Lora"/>
              </a:rPr>
              <a: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1% of cases undergo malignant transformation to squamous cell carcinoma.</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Rupture or infection.</a:t>
            </a:r>
            <a:endParaRPr>
              <a:latin typeface="Lora"/>
              <a:ea typeface="Lora"/>
              <a:cs typeface="Lora"/>
              <a:sym typeface="Lora"/>
            </a:endParaRPr>
          </a:p>
        </p:txBody>
      </p:sp>
      <p:pic>
        <p:nvPicPr>
          <p:cNvPr id="521" name="Google Shape;521;p39"/>
          <p:cNvPicPr preferRelativeResize="0"/>
          <p:nvPr/>
        </p:nvPicPr>
        <p:blipFill>
          <a:blip r:embed="rId3">
            <a:alphaModFix/>
          </a:blip>
          <a:stretch>
            <a:fillRect/>
          </a:stretch>
        </p:blipFill>
        <p:spPr>
          <a:xfrm>
            <a:off x="877025" y="7347550"/>
            <a:ext cx="1874150" cy="1252825"/>
          </a:xfrm>
          <a:prstGeom prst="rect">
            <a:avLst/>
          </a:prstGeom>
          <a:noFill/>
          <a:ln>
            <a:noFill/>
          </a:ln>
        </p:spPr>
      </p:pic>
      <p:pic>
        <p:nvPicPr>
          <p:cNvPr id="522" name="Google Shape;522;p39"/>
          <p:cNvPicPr preferRelativeResize="0"/>
          <p:nvPr/>
        </p:nvPicPr>
        <p:blipFill>
          <a:blip r:embed="rId4">
            <a:alphaModFix/>
          </a:blip>
          <a:stretch>
            <a:fillRect/>
          </a:stretch>
        </p:blipFill>
        <p:spPr>
          <a:xfrm>
            <a:off x="3054769" y="7353038"/>
            <a:ext cx="1874150" cy="1241848"/>
          </a:xfrm>
          <a:prstGeom prst="rect">
            <a:avLst/>
          </a:prstGeom>
          <a:noFill/>
          <a:ln>
            <a:noFill/>
          </a:ln>
        </p:spPr>
      </p:pic>
      <p:pic>
        <p:nvPicPr>
          <p:cNvPr id="523" name="Google Shape;523;p39"/>
          <p:cNvPicPr preferRelativeResize="0"/>
          <p:nvPr/>
        </p:nvPicPr>
        <p:blipFill>
          <a:blip r:embed="rId5">
            <a:alphaModFix/>
          </a:blip>
          <a:stretch>
            <a:fillRect/>
          </a:stretch>
        </p:blipFill>
        <p:spPr>
          <a:xfrm>
            <a:off x="5232526" y="7347547"/>
            <a:ext cx="1769200" cy="1252824"/>
          </a:xfrm>
          <a:prstGeom prst="rect">
            <a:avLst/>
          </a:prstGeom>
          <a:noFill/>
          <a:ln>
            <a:noFill/>
          </a:ln>
        </p:spPr>
      </p:pic>
      <p:sp>
        <p:nvSpPr>
          <p:cNvPr id="524" name="Google Shape;524;p39"/>
          <p:cNvSpPr txBox="1"/>
          <p:nvPr/>
        </p:nvSpPr>
        <p:spPr>
          <a:xfrm>
            <a:off x="69750" y="9920650"/>
            <a:ext cx="7336800" cy="5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latin typeface="Average"/>
                <a:ea typeface="Average"/>
                <a:cs typeface="Average"/>
                <a:sym typeface="Average"/>
              </a:rPr>
              <a:t>1</a:t>
            </a:r>
            <a:r>
              <a:rPr lang="en-GB" sz="900">
                <a:latin typeface="Average"/>
                <a:ea typeface="Average"/>
                <a:cs typeface="Average"/>
                <a:sym typeface="Average"/>
              </a:rPr>
              <a:t>. Ovarian twist around the ligaments.</a:t>
            </a:r>
            <a:endParaRPr sz="900">
              <a:solidFill>
                <a:srgbClr val="B45F06"/>
              </a:solidFill>
              <a:latin typeface="Average"/>
              <a:ea typeface="Average"/>
              <a:cs typeface="Average"/>
              <a:sym typeface="Average"/>
            </a:endParaRPr>
          </a:p>
        </p:txBody>
      </p:sp>
      <p:sp>
        <p:nvSpPr>
          <p:cNvPr id="525" name="Google Shape;525;p39"/>
          <p:cNvSpPr txBox="1"/>
          <p:nvPr/>
        </p:nvSpPr>
        <p:spPr>
          <a:xfrm>
            <a:off x="0" y="866625"/>
            <a:ext cx="7001700" cy="743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Lora"/>
              <a:buChar char="●"/>
            </a:pPr>
            <a:r>
              <a:rPr lang="en-GB">
                <a:latin typeface="Lora"/>
                <a:ea typeface="Lora"/>
                <a:cs typeface="Lora"/>
                <a:sym typeface="Lora"/>
              </a:rPr>
              <a:t>Are Tumors derived from the egg producing cell of the ovaries.</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GB">
                <a:latin typeface="Lora"/>
                <a:ea typeface="Lora"/>
                <a:cs typeface="Lora"/>
                <a:sym typeface="Lora"/>
              </a:rPr>
              <a:t>All Ovarian Germ cell tumors are malignant except for mature teratomas.</a:t>
            </a:r>
            <a:endParaRPr>
              <a:latin typeface="Lora"/>
              <a:ea typeface="Lora"/>
              <a:cs typeface="Lora"/>
              <a:sym typeface="Lora"/>
            </a:endParaRPr>
          </a:p>
        </p:txBody>
      </p:sp>
    </p:spTree>
  </p:cSld>
  <p:clrMapOvr>
    <a:masterClrMapping/>
  </p:clrMapOvr>
</p:sld>
</file>

<file path=ppt/theme/theme1.xml><?xml version="1.0" encoding="utf-8"?>
<a:theme xmlns:a="http://schemas.openxmlformats.org/drawingml/2006/main" xmlns:r="http://schemas.openxmlformats.org/officeDocument/2006/relationships" name="Scientific Project Proposal by Slidesgo">
  <a:themeElements>
    <a:clrScheme name="Simple Light">
      <a:dk1>
        <a:srgbClr val="EEE7EA"/>
      </a:dk1>
      <a:lt1>
        <a:srgbClr val="4C1130"/>
      </a:lt1>
      <a:dk2>
        <a:srgbClr val="741B47"/>
      </a:dk2>
      <a:lt2>
        <a:srgbClr val="A64D79"/>
      </a:lt2>
      <a:accent1>
        <a:srgbClr val="C27BA0"/>
      </a:accent1>
      <a:accent2>
        <a:srgbClr val="D5A6BD"/>
      </a:accent2>
      <a:accent3>
        <a:srgbClr val="EAD1DC"/>
      </a:accent3>
      <a:accent4>
        <a:srgbClr val="C27BA0"/>
      </a:accent4>
      <a:accent5>
        <a:srgbClr val="A64D79"/>
      </a:accent5>
      <a:accent6>
        <a:srgbClr val="741B47"/>
      </a:accent6>
      <a:hlink>
        <a:srgbClr val="4C1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