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10688400" cx="7920000"/>
  <p:notesSz cx="6858000" cy="9144000"/>
  <p:embeddedFontLst>
    <p:embeddedFont>
      <p:font typeface="Roboto Slab"/>
      <p:regular r:id="rId20"/>
      <p:bold r:id="rId21"/>
    </p:embeddedFont>
    <p:embeddedFont>
      <p:font typeface="Fira Sans Extra Condensed Medium"/>
      <p:regular r:id="rId22"/>
      <p:bold r:id="rId23"/>
      <p:italic r:id="rId24"/>
      <p:boldItalic r:id="rId25"/>
    </p:embeddedFont>
    <p:embeddedFont>
      <p:font typeface="Lora"/>
      <p:regular r:id="rId26"/>
      <p:bold r:id="rId27"/>
      <p:italic r:id="rId28"/>
      <p:boldItalic r:id="rId29"/>
    </p:embeddedFont>
    <p:embeddedFont>
      <p:font typeface="Catamaran Light"/>
      <p:regular r:id="rId30"/>
      <p:bold r:id="rId31"/>
    </p:embeddedFont>
    <p:embeddedFont>
      <p:font typeface="Pompiere"/>
      <p:regular r:id="rId32"/>
    </p:embeddedFont>
    <p:embeddedFont>
      <p:font typeface="DM Sans"/>
      <p:regular r:id="rId33"/>
      <p:bold r:id="rId34"/>
      <p:italic r:id="rId35"/>
      <p:boldItalic r:id="rId36"/>
    </p:embeddedFont>
    <p:embeddedFont>
      <p:font typeface="Patrick Hand SC"/>
      <p:regular r:id="rId37"/>
    </p:embeddedFont>
    <p:embeddedFont>
      <p:font typeface="CG Time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guide id="3" orient="horz" pos="2324">
          <p15:clr>
            <a:srgbClr val="9AA0A6"/>
          </p15:clr>
        </p15:guide>
        <p15:guide id="4" orient="horz" pos="768">
          <p15:clr>
            <a:srgbClr val="9AA0A6"/>
          </p15:clr>
        </p15:guide>
        <p15:guide id="5" orient="horz" pos="194">
          <p15:clr>
            <a:srgbClr val="9AA0A6"/>
          </p15:clr>
        </p15:guide>
        <p15:guide id="6" orient="horz" pos="2041">
          <p15:clr>
            <a:srgbClr val="9AA0A6"/>
          </p15:clr>
        </p15:guide>
        <p15:guide id="7" orient="horz" pos="3152">
          <p15:clr>
            <a:srgbClr val="9AA0A6"/>
          </p15:clr>
        </p15:guide>
        <p15:guide id="8" orient="horz" pos="1814">
          <p15:clr>
            <a:srgbClr val="9AA0A6"/>
          </p15:clr>
        </p15:guide>
        <p15:guide id="9" orient="horz" pos="1928">
          <p15:clr>
            <a:srgbClr val="9AA0A6"/>
          </p15:clr>
        </p15:guide>
        <p15:guide id="10" orient="horz" pos="29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94D3699-98B8-49F6-9974-BCF0990587B8}">
  <a:tblStyle styleId="{394D3699-98B8-49F6-9974-BCF0990587B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 pos="2324" orient="horz"/>
        <p:guide pos="768" orient="horz"/>
        <p:guide pos="194" orient="horz"/>
        <p:guide pos="2041" orient="horz"/>
        <p:guide pos="3152" orient="horz"/>
        <p:guide pos="1814" orient="horz"/>
        <p:guide pos="1928" orient="horz"/>
        <p:guide pos="294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GTimes-italic.fntdata"/><Relationship Id="rId20" Type="http://schemas.openxmlformats.org/officeDocument/2006/relationships/font" Target="fonts/RobotoSlab-regular.fntdata"/><Relationship Id="rId41" Type="http://schemas.openxmlformats.org/officeDocument/2006/relationships/font" Target="fonts/CGTimes-boldItalic.fntdata"/><Relationship Id="rId22" Type="http://schemas.openxmlformats.org/officeDocument/2006/relationships/font" Target="fonts/FiraSansExtraCondensedMedium-regular.fntdata"/><Relationship Id="rId21" Type="http://schemas.openxmlformats.org/officeDocument/2006/relationships/font" Target="fonts/RobotoSlab-bold.fntdata"/><Relationship Id="rId24" Type="http://schemas.openxmlformats.org/officeDocument/2006/relationships/font" Target="fonts/FiraSansExtraCondensedMedium-italic.fntdata"/><Relationship Id="rId23" Type="http://schemas.openxmlformats.org/officeDocument/2006/relationships/font" Target="fonts/FiraSansExtraCondensed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ora-regular.fntdata"/><Relationship Id="rId25" Type="http://schemas.openxmlformats.org/officeDocument/2006/relationships/font" Target="fonts/FiraSansExtraCondensedMedium-boldItalic.fntdata"/><Relationship Id="rId28" Type="http://schemas.openxmlformats.org/officeDocument/2006/relationships/font" Target="fonts/Lora-italic.fntdata"/><Relationship Id="rId27" Type="http://schemas.openxmlformats.org/officeDocument/2006/relationships/font" Target="fonts/Lora-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ora-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tamaranLight-bold.fntdata"/><Relationship Id="rId30" Type="http://schemas.openxmlformats.org/officeDocument/2006/relationships/font" Target="fonts/CatamaranLight-regular.fntdata"/><Relationship Id="rId11" Type="http://schemas.openxmlformats.org/officeDocument/2006/relationships/slide" Target="slides/slide5.xml"/><Relationship Id="rId33" Type="http://schemas.openxmlformats.org/officeDocument/2006/relationships/font" Target="fonts/DMSans-regular.fntdata"/><Relationship Id="rId10" Type="http://schemas.openxmlformats.org/officeDocument/2006/relationships/slide" Target="slides/slide4.xml"/><Relationship Id="rId32" Type="http://schemas.openxmlformats.org/officeDocument/2006/relationships/font" Target="fonts/Pompiere-regular.fntdata"/><Relationship Id="rId13" Type="http://schemas.openxmlformats.org/officeDocument/2006/relationships/slide" Target="slides/slide7.xml"/><Relationship Id="rId35" Type="http://schemas.openxmlformats.org/officeDocument/2006/relationships/font" Target="fonts/DMSans-italic.fntdata"/><Relationship Id="rId12" Type="http://schemas.openxmlformats.org/officeDocument/2006/relationships/slide" Target="slides/slide6.xml"/><Relationship Id="rId34" Type="http://schemas.openxmlformats.org/officeDocument/2006/relationships/font" Target="fonts/DMSans-bold.fntdata"/><Relationship Id="rId15" Type="http://schemas.openxmlformats.org/officeDocument/2006/relationships/slide" Target="slides/slide9.xml"/><Relationship Id="rId37" Type="http://schemas.openxmlformats.org/officeDocument/2006/relationships/font" Target="fonts/PatrickHandSC-regular.fntdata"/><Relationship Id="rId14" Type="http://schemas.openxmlformats.org/officeDocument/2006/relationships/slide" Target="slides/slide8.xml"/><Relationship Id="rId36" Type="http://schemas.openxmlformats.org/officeDocument/2006/relationships/font" Target="fonts/DMSans-boldItalic.fntdata"/><Relationship Id="rId17" Type="http://schemas.openxmlformats.org/officeDocument/2006/relationships/slide" Target="slides/slide11.xml"/><Relationship Id="rId39" Type="http://schemas.openxmlformats.org/officeDocument/2006/relationships/font" Target="fonts/CGTimes-bold.fntdata"/><Relationship Id="rId16" Type="http://schemas.openxmlformats.org/officeDocument/2006/relationships/slide" Target="slides/slide10.xml"/><Relationship Id="rId38" Type="http://schemas.openxmlformats.org/officeDocument/2006/relationships/font" Target="fonts/CGTime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732c9c088a_0_2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732c9c088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739a84908b_0_3: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739a84908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71c23c8a38_0_39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71c23c8a38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71c23c8a38_0_40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71c23c8a38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835f5489b9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835f5489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835f5489b9_0_8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835f5489b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835f5489b9_0_10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835f5489b9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835f5489b9_0_12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835f5489b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835f5489b9_0_14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835f5489b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835f5489b9_0_18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835f5489b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732c9c088a_0_6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732c9c088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732c9c088a_0_11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732c9c088a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7570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7" name="Shape 137"/>
        <p:cNvGrpSpPr/>
        <p:nvPr/>
      </p:nvGrpSpPr>
      <p:grpSpPr>
        <a:xfrm>
          <a:off x="0" y="0"/>
          <a:ext cx="0" cy="0"/>
          <a:chOff x="0" y="0"/>
          <a:chExt cx="0" cy="0"/>
        </a:xfrm>
      </p:grpSpPr>
      <p:cxnSp>
        <p:nvCxnSpPr>
          <p:cNvPr id="138" name="Google Shape;138;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39" name="Google Shape;139;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0" name="Google Shape;140;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1" name="Google Shape;141;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2" name="Shape 142"/>
        <p:cNvGrpSpPr/>
        <p:nvPr/>
      </p:nvGrpSpPr>
      <p:grpSpPr>
        <a:xfrm>
          <a:off x="0" y="0"/>
          <a:ext cx="0" cy="0"/>
          <a:chOff x="0" y="0"/>
          <a:chExt cx="0" cy="0"/>
        </a:xfrm>
      </p:grpSpPr>
      <p:sp>
        <p:nvSpPr>
          <p:cNvPr id="143" name="Google Shape;143;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5" name="Shape 145"/>
        <p:cNvGrpSpPr/>
        <p:nvPr/>
      </p:nvGrpSpPr>
      <p:grpSpPr>
        <a:xfrm>
          <a:off x="0" y="0"/>
          <a:ext cx="0" cy="0"/>
          <a:chOff x="0" y="0"/>
          <a:chExt cx="0" cy="0"/>
        </a:xfrm>
      </p:grpSpPr>
      <p:grpSp>
        <p:nvGrpSpPr>
          <p:cNvPr id="146" name="Google Shape;146;p15"/>
          <p:cNvGrpSpPr/>
          <p:nvPr/>
        </p:nvGrpSpPr>
        <p:grpSpPr>
          <a:xfrm>
            <a:off x="4335306" y="5933468"/>
            <a:ext cx="4647917" cy="4773048"/>
            <a:chOff x="5005549" y="2855375"/>
            <a:chExt cx="5366490" cy="2296943"/>
          </a:xfrm>
        </p:grpSpPr>
        <p:sp>
          <p:nvSpPr>
            <p:cNvPr id="147" name="Google Shape;147;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 name="Google Shape;151;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2" name="Google Shape;152;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3" name="Google Shape;153;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6" name="Google Shape;156;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7" name="Google Shape;157;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8" name="Google Shape;158;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 name="Google Shape;159;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 name="Google Shape;160;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1" name="Google Shape;161;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3" name="Google Shape;163;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4" name="Google Shape;164;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5" name="Google Shape;165;p15"/>
          <p:cNvGrpSpPr/>
          <p:nvPr/>
        </p:nvGrpSpPr>
        <p:grpSpPr>
          <a:xfrm>
            <a:off x="623454" y="419696"/>
            <a:ext cx="3813354" cy="3682399"/>
            <a:chOff x="3982947" y="764924"/>
            <a:chExt cx="4402902" cy="1772088"/>
          </a:xfrm>
        </p:grpSpPr>
        <p:sp>
          <p:nvSpPr>
            <p:cNvPr id="166" name="Google Shape;166;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3" name="Shape 173"/>
        <p:cNvGrpSpPr/>
        <p:nvPr/>
      </p:nvGrpSpPr>
      <p:grpSpPr>
        <a:xfrm>
          <a:off x="0" y="0"/>
          <a:ext cx="0" cy="0"/>
          <a:chOff x="0" y="0"/>
          <a:chExt cx="0" cy="0"/>
        </a:xfrm>
      </p:grpSpPr>
      <p:grpSp>
        <p:nvGrpSpPr>
          <p:cNvPr id="174" name="Google Shape;174;p16"/>
          <p:cNvGrpSpPr/>
          <p:nvPr/>
        </p:nvGrpSpPr>
        <p:grpSpPr>
          <a:xfrm>
            <a:off x="-6141" y="4614236"/>
            <a:ext cx="7925737" cy="6073914"/>
            <a:chOff x="-7091" y="2220518"/>
            <a:chExt cx="9151065" cy="2922962"/>
          </a:xfrm>
        </p:grpSpPr>
        <p:sp>
          <p:nvSpPr>
            <p:cNvPr id="175" name="Google Shape;175;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720053" y="4703864"/>
              <a:ext cx="545456" cy="283819"/>
              <a:chOff x="510100" y="3797400"/>
              <a:chExt cx="734225" cy="821950"/>
            </a:xfrm>
          </p:grpSpPr>
          <p:sp>
            <p:nvSpPr>
              <p:cNvPr id="177" name="Google Shape;177;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1" name="Google Shape;181;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2" name="Google Shape;182;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3" name="Google Shape;183;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4" name="Google Shape;184;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5" name="Google Shape;185;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6" name="Google Shape;186;p16"/>
          <p:cNvGrpSpPr/>
          <p:nvPr/>
        </p:nvGrpSpPr>
        <p:grpSpPr>
          <a:xfrm>
            <a:off x="623454" y="927033"/>
            <a:ext cx="3813354" cy="3682399"/>
            <a:chOff x="3982947" y="764924"/>
            <a:chExt cx="4402902" cy="1772088"/>
          </a:xfrm>
        </p:grpSpPr>
        <p:sp>
          <p:nvSpPr>
            <p:cNvPr id="187" name="Google Shape;187;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4" name="Shape 194"/>
        <p:cNvGrpSpPr/>
        <p:nvPr/>
      </p:nvGrpSpPr>
      <p:grpSpPr>
        <a:xfrm>
          <a:off x="0" y="0"/>
          <a:ext cx="0" cy="0"/>
          <a:chOff x="0" y="0"/>
          <a:chExt cx="0" cy="0"/>
        </a:xfrm>
      </p:grpSpPr>
      <p:grpSp>
        <p:nvGrpSpPr>
          <p:cNvPr id="195" name="Google Shape;195;p17"/>
          <p:cNvGrpSpPr/>
          <p:nvPr/>
        </p:nvGrpSpPr>
        <p:grpSpPr>
          <a:xfrm>
            <a:off x="-49086" y="2380747"/>
            <a:ext cx="7972642" cy="8473154"/>
            <a:chOff x="-56675" y="1145692"/>
            <a:chExt cx="9205221" cy="4077553"/>
          </a:xfrm>
        </p:grpSpPr>
        <p:sp>
          <p:nvSpPr>
            <p:cNvPr id="196" name="Google Shape;196;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17"/>
            <p:cNvGrpSpPr/>
            <p:nvPr/>
          </p:nvGrpSpPr>
          <p:grpSpPr>
            <a:xfrm rot="10637337">
              <a:off x="449973" y="3757208"/>
              <a:ext cx="1594500" cy="934544"/>
              <a:chOff x="6829525" y="3715075"/>
              <a:chExt cx="1594469" cy="934526"/>
            </a:xfrm>
          </p:grpSpPr>
          <p:sp>
            <p:nvSpPr>
              <p:cNvPr id="198" name="Google Shape;198;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2" name="Google Shape;202;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3" name="Google Shape;203;p17"/>
          <p:cNvGrpSpPr/>
          <p:nvPr/>
        </p:nvGrpSpPr>
        <p:grpSpPr>
          <a:xfrm>
            <a:off x="623454" y="927033"/>
            <a:ext cx="3813354" cy="3682399"/>
            <a:chOff x="3982947" y="764924"/>
            <a:chExt cx="4402902" cy="1772088"/>
          </a:xfrm>
        </p:grpSpPr>
        <p:sp>
          <p:nvSpPr>
            <p:cNvPr id="204" name="Google Shape;204;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1" name="Shape 211"/>
        <p:cNvGrpSpPr/>
        <p:nvPr/>
      </p:nvGrpSpPr>
      <p:grpSpPr>
        <a:xfrm>
          <a:off x="0" y="0"/>
          <a:ext cx="0" cy="0"/>
          <a:chOff x="0" y="0"/>
          <a:chExt cx="0" cy="0"/>
        </a:xfrm>
      </p:grpSpPr>
      <p:sp>
        <p:nvSpPr>
          <p:cNvPr id="212" name="Google Shape;212;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4" name="Google Shape;214;p18"/>
          <p:cNvGrpSpPr/>
          <p:nvPr/>
        </p:nvGrpSpPr>
        <p:grpSpPr>
          <a:xfrm>
            <a:off x="623454" y="927033"/>
            <a:ext cx="3813354" cy="3682399"/>
            <a:chOff x="3982947" y="764924"/>
            <a:chExt cx="4402902" cy="1772088"/>
          </a:xfrm>
        </p:grpSpPr>
        <p:sp>
          <p:nvSpPr>
            <p:cNvPr id="215" name="Google Shape;215;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8"/>
          <p:cNvGrpSpPr/>
          <p:nvPr/>
        </p:nvGrpSpPr>
        <p:grpSpPr>
          <a:xfrm>
            <a:off x="623454" y="927033"/>
            <a:ext cx="3813354" cy="3682399"/>
            <a:chOff x="3982947" y="764924"/>
            <a:chExt cx="4402902" cy="1772088"/>
          </a:xfrm>
        </p:grpSpPr>
        <p:sp>
          <p:nvSpPr>
            <p:cNvPr id="223" name="Google Shape;223;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0" name="Shape 230"/>
        <p:cNvGrpSpPr/>
        <p:nvPr/>
      </p:nvGrpSpPr>
      <p:grpSpPr>
        <a:xfrm>
          <a:off x="0" y="0"/>
          <a:ext cx="0" cy="0"/>
          <a:chOff x="0" y="0"/>
          <a:chExt cx="0" cy="0"/>
        </a:xfrm>
      </p:grpSpPr>
      <p:sp>
        <p:nvSpPr>
          <p:cNvPr id="231" name="Google Shape;231;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2" name="Google Shape;232;p19"/>
          <p:cNvGrpSpPr/>
          <p:nvPr/>
        </p:nvGrpSpPr>
        <p:grpSpPr>
          <a:xfrm>
            <a:off x="623454" y="927033"/>
            <a:ext cx="3813354" cy="3682399"/>
            <a:chOff x="3982947" y="764924"/>
            <a:chExt cx="4402902" cy="1772088"/>
          </a:xfrm>
        </p:grpSpPr>
        <p:sp>
          <p:nvSpPr>
            <p:cNvPr id="233" name="Google Shape;233;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623454" y="927033"/>
            <a:ext cx="3813354" cy="3682399"/>
            <a:chOff x="3982947" y="764924"/>
            <a:chExt cx="4402902" cy="1772088"/>
          </a:xfrm>
        </p:grpSpPr>
        <p:sp>
          <p:nvSpPr>
            <p:cNvPr id="241" name="Google Shape;241;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49" name="Shape 249"/>
        <p:cNvGrpSpPr/>
        <p:nvPr/>
      </p:nvGrpSpPr>
      <p:grpSpPr>
        <a:xfrm>
          <a:off x="0" y="0"/>
          <a:ext cx="0" cy="0"/>
          <a:chOff x="0" y="0"/>
          <a:chExt cx="0" cy="0"/>
        </a:xfrm>
      </p:grpSpPr>
      <p:sp>
        <p:nvSpPr>
          <p:cNvPr id="250" name="Google Shape;250;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1" name="Google Shape;251;p20"/>
          <p:cNvGrpSpPr/>
          <p:nvPr/>
        </p:nvGrpSpPr>
        <p:grpSpPr>
          <a:xfrm>
            <a:off x="623454" y="927033"/>
            <a:ext cx="3813354" cy="3682399"/>
            <a:chOff x="3982947" y="764924"/>
            <a:chExt cx="4402902" cy="1772088"/>
          </a:xfrm>
        </p:grpSpPr>
        <p:sp>
          <p:nvSpPr>
            <p:cNvPr id="252" name="Google Shape;252;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0"/>
          <p:cNvGrpSpPr/>
          <p:nvPr/>
        </p:nvGrpSpPr>
        <p:grpSpPr>
          <a:xfrm>
            <a:off x="623454" y="927033"/>
            <a:ext cx="3813354" cy="3682399"/>
            <a:chOff x="3982947" y="764924"/>
            <a:chExt cx="4402902" cy="1772088"/>
          </a:xfrm>
        </p:grpSpPr>
        <p:sp>
          <p:nvSpPr>
            <p:cNvPr id="260" name="Google Shape;260;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68" name="Shape 268"/>
        <p:cNvGrpSpPr/>
        <p:nvPr/>
      </p:nvGrpSpPr>
      <p:grpSpPr>
        <a:xfrm>
          <a:off x="0" y="0"/>
          <a:ext cx="0" cy="0"/>
          <a:chOff x="0" y="0"/>
          <a:chExt cx="0" cy="0"/>
        </a:xfrm>
      </p:grpSpPr>
      <p:grpSp>
        <p:nvGrpSpPr>
          <p:cNvPr id="269" name="Google Shape;269;p21"/>
          <p:cNvGrpSpPr/>
          <p:nvPr/>
        </p:nvGrpSpPr>
        <p:grpSpPr>
          <a:xfrm>
            <a:off x="623454" y="927033"/>
            <a:ext cx="3813354" cy="3682399"/>
            <a:chOff x="3982947" y="764924"/>
            <a:chExt cx="4402902" cy="1772088"/>
          </a:xfrm>
        </p:grpSpPr>
        <p:sp>
          <p:nvSpPr>
            <p:cNvPr id="270" name="Google Shape;270;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21"/>
          <p:cNvGrpSpPr/>
          <p:nvPr/>
        </p:nvGrpSpPr>
        <p:grpSpPr>
          <a:xfrm>
            <a:off x="-6141" y="4614236"/>
            <a:ext cx="7925737" cy="6073914"/>
            <a:chOff x="-7091" y="2220518"/>
            <a:chExt cx="9151065" cy="2922962"/>
          </a:xfrm>
        </p:grpSpPr>
        <p:sp>
          <p:nvSpPr>
            <p:cNvPr id="278" name="Google Shape;278;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 name="Google Shape;279;p21"/>
            <p:cNvGrpSpPr/>
            <p:nvPr/>
          </p:nvGrpSpPr>
          <p:grpSpPr>
            <a:xfrm>
              <a:off x="720053" y="4703864"/>
              <a:ext cx="545456" cy="283819"/>
              <a:chOff x="510100" y="3797400"/>
              <a:chExt cx="734225" cy="821950"/>
            </a:xfrm>
          </p:grpSpPr>
          <p:sp>
            <p:nvSpPr>
              <p:cNvPr id="280" name="Google Shape;280;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2" name="Shape 282"/>
        <p:cNvGrpSpPr/>
        <p:nvPr/>
      </p:nvGrpSpPr>
      <p:grpSpPr>
        <a:xfrm>
          <a:off x="0" y="0"/>
          <a:ext cx="0" cy="0"/>
          <a:chOff x="0" y="0"/>
          <a:chExt cx="0" cy="0"/>
        </a:xfrm>
      </p:grpSpPr>
      <p:grpSp>
        <p:nvGrpSpPr>
          <p:cNvPr id="283" name="Google Shape;283;p22"/>
          <p:cNvGrpSpPr/>
          <p:nvPr/>
        </p:nvGrpSpPr>
        <p:grpSpPr>
          <a:xfrm>
            <a:off x="-49086" y="2380747"/>
            <a:ext cx="7972642" cy="8473154"/>
            <a:chOff x="-56675" y="1145692"/>
            <a:chExt cx="9205221" cy="4077553"/>
          </a:xfrm>
        </p:grpSpPr>
        <p:sp>
          <p:nvSpPr>
            <p:cNvPr id="284" name="Google Shape;284;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 name="Google Shape;285;p22"/>
            <p:cNvGrpSpPr/>
            <p:nvPr/>
          </p:nvGrpSpPr>
          <p:grpSpPr>
            <a:xfrm rot="10637337">
              <a:off x="449973" y="3757208"/>
              <a:ext cx="1594500" cy="934544"/>
              <a:chOff x="6829525" y="3715075"/>
              <a:chExt cx="1594469" cy="934526"/>
            </a:xfrm>
          </p:grpSpPr>
          <p:sp>
            <p:nvSpPr>
              <p:cNvPr id="286" name="Google Shape;286;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0" name="Google Shape;290;p22"/>
          <p:cNvGrpSpPr/>
          <p:nvPr/>
        </p:nvGrpSpPr>
        <p:grpSpPr>
          <a:xfrm>
            <a:off x="623454" y="927033"/>
            <a:ext cx="3813354" cy="3682399"/>
            <a:chOff x="3982947" y="764924"/>
            <a:chExt cx="4402902" cy="1772088"/>
          </a:xfrm>
        </p:grpSpPr>
        <p:sp>
          <p:nvSpPr>
            <p:cNvPr id="291" name="Google Shape;291;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22"/>
          <p:cNvGrpSpPr/>
          <p:nvPr/>
        </p:nvGrpSpPr>
        <p:grpSpPr>
          <a:xfrm>
            <a:off x="623454" y="927033"/>
            <a:ext cx="3813354" cy="3682399"/>
            <a:chOff x="3982947" y="764924"/>
            <a:chExt cx="4402902" cy="1772088"/>
          </a:xfrm>
        </p:grpSpPr>
        <p:sp>
          <p:nvSpPr>
            <p:cNvPr id="299" name="Google Shape;299;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6" name="Shape 306"/>
        <p:cNvGrpSpPr/>
        <p:nvPr/>
      </p:nvGrpSpPr>
      <p:grpSpPr>
        <a:xfrm>
          <a:off x="0" y="0"/>
          <a:ext cx="0" cy="0"/>
          <a:chOff x="0" y="0"/>
          <a:chExt cx="0" cy="0"/>
        </a:xfrm>
      </p:grpSpPr>
      <p:sp>
        <p:nvSpPr>
          <p:cNvPr id="307" name="Google Shape;307;p2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2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09" name="Google Shape;309;p2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3" name="Google Shape;313;p2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4" name="Google Shape;314;p2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5" name="Shape 315"/>
        <p:cNvGrpSpPr/>
        <p:nvPr/>
      </p:nvGrpSpPr>
      <p:grpSpPr>
        <a:xfrm>
          <a:off x="0" y="0"/>
          <a:ext cx="0" cy="0"/>
          <a:chOff x="0" y="0"/>
          <a:chExt cx="0" cy="0"/>
        </a:xfrm>
      </p:grpSpPr>
      <p:sp>
        <p:nvSpPr>
          <p:cNvPr id="316" name="Google Shape;316;p2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8" name="Google Shape;318;p2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9" name="Google Shape;319;p2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1" name="Google Shape;321;p2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2" name="Google Shape;322;p2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4" name="Google Shape;324;p2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5" name="Google Shape;325;p2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7" name="Google Shape;327;p2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8" name="Google Shape;328;p2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0" name="Google Shape;330;p24"/>
          <p:cNvGrpSpPr/>
          <p:nvPr/>
        </p:nvGrpSpPr>
        <p:grpSpPr>
          <a:xfrm>
            <a:off x="623454" y="927033"/>
            <a:ext cx="3813354" cy="3682399"/>
            <a:chOff x="3982947" y="764924"/>
            <a:chExt cx="4402902" cy="1772088"/>
          </a:xfrm>
        </p:grpSpPr>
        <p:sp>
          <p:nvSpPr>
            <p:cNvPr id="331" name="Google Shape;331;p2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38" name="Shape 338"/>
        <p:cNvGrpSpPr/>
        <p:nvPr/>
      </p:nvGrpSpPr>
      <p:grpSpPr>
        <a:xfrm>
          <a:off x="0" y="0"/>
          <a:ext cx="0" cy="0"/>
          <a:chOff x="0" y="0"/>
          <a:chExt cx="0" cy="0"/>
        </a:xfrm>
      </p:grpSpPr>
      <p:sp>
        <p:nvSpPr>
          <p:cNvPr id="339" name="Google Shape;339;p2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0" name="Google Shape;340;p2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1" name="Google Shape;341;p2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2" name="Google Shape;342;p2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3" name="Google Shape;343;p2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4" name="Google Shape;344;p2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5" name="Google Shape;345;p2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6" name="Google Shape;346;p2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7" name="Google Shape;347;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8" name="Google Shape;348;p25"/>
          <p:cNvGrpSpPr/>
          <p:nvPr/>
        </p:nvGrpSpPr>
        <p:grpSpPr>
          <a:xfrm>
            <a:off x="623454" y="927033"/>
            <a:ext cx="3813354" cy="3682399"/>
            <a:chOff x="3982947" y="764924"/>
            <a:chExt cx="4402902" cy="1772088"/>
          </a:xfrm>
        </p:grpSpPr>
        <p:sp>
          <p:nvSpPr>
            <p:cNvPr id="349" name="Google Shape;349;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6" name="Shape 356"/>
        <p:cNvGrpSpPr/>
        <p:nvPr/>
      </p:nvGrpSpPr>
      <p:grpSpPr>
        <a:xfrm>
          <a:off x="0" y="0"/>
          <a:ext cx="0" cy="0"/>
          <a:chOff x="0" y="0"/>
          <a:chExt cx="0" cy="0"/>
        </a:xfrm>
      </p:grpSpPr>
      <p:sp>
        <p:nvSpPr>
          <p:cNvPr id="357" name="Google Shape;357;p2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2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9" name="Google Shape;359;p2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0" name="Google Shape;360;p2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1" name="Google Shape;361;p26"/>
          <p:cNvGrpSpPr/>
          <p:nvPr/>
        </p:nvGrpSpPr>
        <p:grpSpPr>
          <a:xfrm>
            <a:off x="623454" y="927033"/>
            <a:ext cx="3813354" cy="3682399"/>
            <a:chOff x="3982947" y="764924"/>
            <a:chExt cx="4402902" cy="1772088"/>
          </a:xfrm>
        </p:grpSpPr>
        <p:sp>
          <p:nvSpPr>
            <p:cNvPr id="362" name="Google Shape;362;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2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0" name="Google Shape;370;p2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1" name="Google Shape;371;p2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2" name="Shape 372"/>
        <p:cNvGrpSpPr/>
        <p:nvPr/>
      </p:nvGrpSpPr>
      <p:grpSpPr>
        <a:xfrm>
          <a:off x="0" y="0"/>
          <a:ext cx="0" cy="0"/>
          <a:chOff x="0" y="0"/>
          <a:chExt cx="0" cy="0"/>
        </a:xfrm>
      </p:grpSpPr>
      <p:grpSp>
        <p:nvGrpSpPr>
          <p:cNvPr id="373" name="Google Shape;373;p27"/>
          <p:cNvGrpSpPr/>
          <p:nvPr/>
        </p:nvGrpSpPr>
        <p:grpSpPr>
          <a:xfrm>
            <a:off x="-139707" y="7064900"/>
            <a:ext cx="3546713" cy="3641803"/>
            <a:chOff x="-199351" y="2855375"/>
            <a:chExt cx="5366490" cy="2296943"/>
          </a:xfrm>
        </p:grpSpPr>
        <p:grpSp>
          <p:nvGrpSpPr>
            <p:cNvPr id="374" name="Google Shape;374;p27"/>
            <p:cNvGrpSpPr/>
            <p:nvPr/>
          </p:nvGrpSpPr>
          <p:grpSpPr>
            <a:xfrm flipH="1">
              <a:off x="-199351" y="2855375"/>
              <a:ext cx="5366490" cy="2296943"/>
              <a:chOff x="5005549" y="2855375"/>
              <a:chExt cx="5366490" cy="2296943"/>
            </a:xfrm>
          </p:grpSpPr>
          <p:sp>
            <p:nvSpPr>
              <p:cNvPr id="375" name="Google Shape;375;p27"/>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2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2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79" name="Google Shape;379;p2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80" name="Google Shape;380;p27"/>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381" name="Google Shape;381;p27"/>
          <p:cNvPicPr preferRelativeResize="0"/>
          <p:nvPr/>
        </p:nvPicPr>
        <p:blipFill>
          <a:blip r:embed="rId3">
            <a:alphaModFix/>
          </a:blip>
          <a:stretch>
            <a:fillRect/>
          </a:stretch>
        </p:blipFill>
        <p:spPr>
          <a:xfrm>
            <a:off x="0" y="340424"/>
            <a:ext cx="1604751" cy="616500"/>
          </a:xfrm>
          <a:prstGeom prst="rect">
            <a:avLst/>
          </a:prstGeom>
          <a:noFill/>
          <a:ln>
            <a:noFill/>
          </a:ln>
        </p:spPr>
      </p:pic>
      <p:pic>
        <p:nvPicPr>
          <p:cNvPr id="382" name="Google Shape;382;p27"/>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3" name="Shape 383"/>
        <p:cNvGrpSpPr/>
        <p:nvPr/>
      </p:nvGrpSpPr>
      <p:grpSpPr>
        <a:xfrm>
          <a:off x="0" y="0"/>
          <a:ext cx="0" cy="0"/>
          <a:chOff x="0" y="0"/>
          <a:chExt cx="0" cy="0"/>
        </a:xfrm>
      </p:grpSpPr>
      <p:sp>
        <p:nvSpPr>
          <p:cNvPr id="384" name="Google Shape;384;p2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5" name="Google Shape;385;p2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6" name="Google Shape;386;p2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87" name="Shape 387"/>
        <p:cNvGrpSpPr/>
        <p:nvPr/>
      </p:nvGrpSpPr>
      <p:grpSpPr>
        <a:xfrm>
          <a:off x="0" y="0"/>
          <a:ext cx="0" cy="0"/>
          <a:chOff x="0" y="0"/>
          <a:chExt cx="0" cy="0"/>
        </a:xfrm>
      </p:grpSpPr>
      <p:sp>
        <p:nvSpPr>
          <p:cNvPr id="388" name="Google Shape;388;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9" name="Google Shape;389;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0" name="Google Shape;390;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91" name="Shape 391"/>
        <p:cNvGrpSpPr/>
        <p:nvPr/>
      </p:nvGrpSpPr>
      <p:grpSpPr>
        <a:xfrm>
          <a:off x="0" y="0"/>
          <a:ext cx="0" cy="0"/>
          <a:chOff x="0" y="0"/>
          <a:chExt cx="0" cy="0"/>
        </a:xfrm>
      </p:grpSpPr>
      <p:sp>
        <p:nvSpPr>
          <p:cNvPr id="392" name="Google Shape;392;p3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3" name="Google Shape;393;p3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4" name="Google Shape;394;p3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FFFFFF"/>
        </a:solidFill>
      </p:bgPr>
    </p:bg>
    <p:spTree>
      <p:nvGrpSpPr>
        <p:cNvPr id="395" name="Shape 395"/>
        <p:cNvGrpSpPr/>
        <p:nvPr/>
      </p:nvGrpSpPr>
      <p:grpSpPr>
        <a:xfrm>
          <a:off x="0" y="0"/>
          <a:ext cx="0" cy="0"/>
          <a:chOff x="0" y="0"/>
          <a:chExt cx="0" cy="0"/>
        </a:xfrm>
      </p:grpSpPr>
      <p:sp>
        <p:nvSpPr>
          <p:cNvPr id="396" name="Google Shape;396;p31"/>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397" name="Google Shape;397;p31"/>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hyperlink" Target="https://drive.google.com/file/d/12Fb_xrNfWzb__su4DMkAO6XbCpenj6LU/view?usp=sharing" TargetMode="External"/><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3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32"/>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Pathology of Cervix </a:t>
            </a:r>
            <a:endParaRPr b="1" sz="4200">
              <a:solidFill>
                <a:srgbClr val="741B47"/>
              </a:solidFill>
              <a:latin typeface="Lora"/>
              <a:ea typeface="Lora"/>
              <a:cs typeface="Lora"/>
              <a:sym typeface="Lora"/>
            </a:endParaRPr>
          </a:p>
        </p:txBody>
      </p:sp>
      <p:cxnSp>
        <p:nvCxnSpPr>
          <p:cNvPr id="403" name="Google Shape;403;p32"/>
          <p:cNvCxnSpPr/>
          <p:nvPr/>
        </p:nvCxnSpPr>
        <p:spPr>
          <a:xfrm>
            <a:off x="105125" y="42456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404" name="Google Shape;404;p32"/>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405" name="Google Shape;405;p32"/>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406" name="Google Shape;406;p32"/>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408" name="Google Shape;408;p32"/>
          <p:cNvSpPr txBox="1"/>
          <p:nvPr/>
        </p:nvSpPr>
        <p:spPr>
          <a:xfrm>
            <a:off x="0" y="4362950"/>
            <a:ext cx="7558200" cy="1681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Some common benign conditions and infections.</a:t>
            </a:r>
            <a:endParaRPr b="1">
              <a:solidFill>
                <a:srgbClr val="741B47"/>
              </a:solidFill>
              <a:latin typeface="Lora"/>
              <a:ea typeface="Lora"/>
              <a:cs typeface="Lora"/>
              <a:sym typeface="Lora"/>
            </a:endParaRPr>
          </a:p>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Understand the concepts of dysplasia and intraepithelial neoplasia in the female genital tract and the role of a cervical screening program.</a:t>
            </a:r>
            <a:endParaRPr b="1">
              <a:solidFill>
                <a:srgbClr val="741B47"/>
              </a:solidFill>
              <a:latin typeface="Lora"/>
              <a:ea typeface="Lora"/>
              <a:cs typeface="Lora"/>
              <a:sym typeface="Lora"/>
            </a:endParaRPr>
          </a:p>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Know the incidence, risk factors, clinical presentation, pathological features and prognosis of cervical squamous cell carcinoma.</a:t>
            </a:r>
            <a:endParaRPr b="1">
              <a:solidFill>
                <a:srgbClr val="741B47"/>
              </a:solidFill>
              <a:latin typeface="Lora"/>
              <a:ea typeface="Lora"/>
              <a:cs typeface="Lora"/>
              <a:sym typeface="Lora"/>
            </a:endParaRPr>
          </a:p>
        </p:txBody>
      </p:sp>
      <p:sp>
        <p:nvSpPr>
          <p:cNvPr id="409" name="Google Shape;409;p32"/>
          <p:cNvSpPr/>
          <p:nvPr/>
        </p:nvSpPr>
        <p:spPr>
          <a:xfrm rot="10800000">
            <a:off x="6195625" y="1804550"/>
            <a:ext cx="1735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txBox="1"/>
          <p:nvPr/>
        </p:nvSpPr>
        <p:spPr>
          <a:xfrm>
            <a:off x="6374125" y="1804550"/>
            <a:ext cx="15570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4"/>
              </a:rPr>
              <a:t>Pathoma Video</a:t>
            </a:r>
            <a:endParaRPr b="1" u="sng">
              <a:solidFill>
                <a:srgbClr val="4C1130"/>
              </a:solidFill>
              <a:latin typeface="Lora"/>
              <a:ea typeface="Lora"/>
              <a:cs typeface="Lora"/>
              <a:sym typeface="Lora"/>
            </a:endParaRPr>
          </a:p>
        </p:txBody>
      </p:sp>
      <p:pic>
        <p:nvPicPr>
          <p:cNvPr id="411" name="Google Shape;411;p32"/>
          <p:cNvPicPr preferRelativeResize="0"/>
          <p:nvPr/>
        </p:nvPicPr>
        <p:blipFill>
          <a:blip r:embed="rId5">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41"/>
          <p:cNvSpPr txBox="1"/>
          <p:nvPr/>
        </p:nvSpPr>
        <p:spPr>
          <a:xfrm>
            <a:off x="1469688"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553" name="Google Shape;553;p41"/>
          <p:cNvGraphicFramePr/>
          <p:nvPr/>
        </p:nvGraphicFramePr>
        <p:xfrm>
          <a:off x="201938" y="1332900"/>
          <a:ext cx="3000000" cy="3000000"/>
        </p:xfrm>
        <a:graphic>
          <a:graphicData uri="http://schemas.openxmlformats.org/drawingml/2006/table">
            <a:tbl>
              <a:tblPr>
                <a:noFill/>
                <a:tableStyleId>{394D3699-98B8-49F6-9974-BCF0990587B8}</a:tableStyleId>
              </a:tblPr>
              <a:tblGrid>
                <a:gridCol w="1539125"/>
                <a:gridCol w="5988025"/>
              </a:tblGrid>
              <a:tr h="288050">
                <a:tc gridSpan="2">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Pathology of Uterine Cervix</a:t>
                      </a:r>
                      <a:endParaRPr b="1" sz="12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r>
              <a:tr h="515775">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Cervical erosions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Benign, </a:t>
                      </a:r>
                      <a:r>
                        <a:rPr lang="en-GB" sz="1200">
                          <a:latin typeface="Lora"/>
                          <a:ea typeface="Lora"/>
                          <a:cs typeface="Lora"/>
                          <a:sym typeface="Lora"/>
                        </a:rPr>
                        <a:t>Squamous Epithelium is replaced by columna</a:t>
                      </a:r>
                      <a:r>
                        <a:rPr lang="en-GB" sz="1200">
                          <a:latin typeface="Lora"/>
                          <a:ea typeface="Lora"/>
                          <a:cs typeface="Lora"/>
                          <a:sym typeface="Lora"/>
                        </a:rPr>
                        <a:t>r epithelium.</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Cause</a:t>
                      </a:r>
                      <a:r>
                        <a:rPr lang="en-GB" sz="1200">
                          <a:latin typeface="Lora"/>
                          <a:ea typeface="Lora"/>
                          <a:cs typeface="Lora"/>
                          <a:sym typeface="Lora"/>
                        </a:rPr>
                        <a:t>s</a:t>
                      </a:r>
                      <a:r>
                        <a:rPr lang="en-GB" sz="1200">
                          <a:latin typeface="Lora"/>
                          <a:ea typeface="Lora"/>
                          <a:cs typeface="Lora"/>
                          <a:sym typeface="Lora"/>
                        </a:rPr>
                        <a:t> </a:t>
                      </a:r>
                      <a:r>
                        <a:rPr b="1" lang="en-GB" sz="1200">
                          <a:latin typeface="Lora"/>
                          <a:ea typeface="Lora"/>
                          <a:cs typeface="Lora"/>
                          <a:sym typeface="Lora"/>
                        </a:rPr>
                        <a:t>erythematous</a:t>
                      </a:r>
                      <a:r>
                        <a:rPr lang="en-GB" sz="1200">
                          <a:latin typeface="Lora"/>
                          <a:ea typeface="Lora"/>
                          <a:cs typeface="Lora"/>
                          <a:sym typeface="Lora"/>
                        </a:rPr>
                        <a:t> area.</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15775">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S</a:t>
                      </a:r>
                      <a:r>
                        <a:rPr b="1" lang="en-GB" sz="1200">
                          <a:solidFill>
                            <a:srgbClr val="741B47"/>
                          </a:solidFill>
                          <a:latin typeface="Lora"/>
                          <a:ea typeface="Lora"/>
                          <a:cs typeface="Lora"/>
                          <a:sym typeface="Lora"/>
                        </a:rPr>
                        <a:t>quamous metaplasia</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Benign, </a:t>
                      </a:r>
                      <a:r>
                        <a:rPr lang="en-GB" sz="1200">
                          <a:latin typeface="Lora"/>
                          <a:ea typeface="Lora"/>
                          <a:cs typeface="Lora"/>
                          <a:sym typeface="Lora"/>
                        </a:rPr>
                        <a:t>The columnar cells are replaced by squamous cells.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Seen at the squamocolumnar junction</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a:t>
                      </a:r>
                      <a:r>
                        <a:rPr lang="en-GB" sz="1200">
                          <a:latin typeface="Lora"/>
                          <a:ea typeface="Lora"/>
                          <a:cs typeface="Lora"/>
                          <a:sym typeface="Lora"/>
                        </a:rPr>
                        <a:t> Most affected area by </a:t>
                      </a:r>
                      <a:r>
                        <a:rPr b="1" lang="en-GB" sz="1200">
                          <a:solidFill>
                            <a:srgbClr val="FF0000"/>
                          </a:solidFill>
                          <a:latin typeface="Lora"/>
                          <a:ea typeface="Lora"/>
                          <a:cs typeface="Lora"/>
                          <a:sym typeface="Lora"/>
                        </a:rPr>
                        <a:t>HPV</a:t>
                      </a:r>
                      <a:r>
                        <a:rPr lang="en-GB" sz="1200">
                          <a:latin typeface="Lora"/>
                          <a:ea typeface="Lora"/>
                          <a:cs typeface="Lora"/>
                          <a:sym typeface="Lora"/>
                        </a:rPr>
                        <a:t>.</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8050">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Cervical polyp</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Non neoplastic small, pedunculated mass, can be endo or ectocervix.</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Overgrowth of </a:t>
                      </a:r>
                      <a:r>
                        <a:rPr b="1" lang="en-GB" sz="1200">
                          <a:solidFill>
                            <a:srgbClr val="FF0000"/>
                          </a:solidFill>
                          <a:latin typeface="Lora"/>
                          <a:ea typeface="Lora"/>
                          <a:cs typeface="Lora"/>
                          <a:sym typeface="Lora"/>
                        </a:rPr>
                        <a:t>benign </a:t>
                      </a:r>
                      <a:r>
                        <a:rPr lang="en-GB" sz="1200">
                          <a:latin typeface="Lora"/>
                          <a:ea typeface="Lora"/>
                          <a:cs typeface="Lora"/>
                          <a:sym typeface="Lora"/>
                        </a:rPr>
                        <a:t>cervical stroma covered by cervical epithelium (commonly </a:t>
                      </a:r>
                      <a:r>
                        <a:rPr b="1" lang="en-GB" sz="1200">
                          <a:solidFill>
                            <a:srgbClr val="FF0000"/>
                          </a:solidFill>
                          <a:latin typeface="Lora"/>
                          <a:ea typeface="Lora"/>
                          <a:cs typeface="Lora"/>
                          <a:sym typeface="Lora"/>
                        </a:rPr>
                        <a:t>columnar</a:t>
                      </a:r>
                      <a:r>
                        <a:rPr lang="en-GB" sz="1200">
                          <a:latin typeface="Lora"/>
                          <a:ea typeface="Lora"/>
                          <a:cs typeface="Lora"/>
                          <a:sym typeface="Lora"/>
                        </a:rPr>
                        <a:t>).</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54" name="Google Shape;554;p41"/>
          <p:cNvGraphicFramePr/>
          <p:nvPr/>
        </p:nvGraphicFramePr>
        <p:xfrm>
          <a:off x="192113" y="3947925"/>
          <a:ext cx="3000000" cy="3000000"/>
        </p:xfrm>
        <a:graphic>
          <a:graphicData uri="http://schemas.openxmlformats.org/drawingml/2006/table">
            <a:tbl>
              <a:tblPr>
                <a:noFill/>
                <a:tableStyleId>{394D3699-98B8-49F6-9974-BCF0990587B8}</a:tableStyleId>
              </a:tblPr>
              <a:tblGrid>
                <a:gridCol w="1548950"/>
                <a:gridCol w="2214400"/>
                <a:gridCol w="1361200"/>
                <a:gridCol w="383075"/>
                <a:gridCol w="2029350"/>
              </a:tblGrid>
              <a:tr h="296925">
                <a:tc gridSpan="5">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Cervicitis</a:t>
                      </a:r>
                      <a:endParaRPr b="1" sz="12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c hMerge="1"/>
                <a:tc hMerge="1"/>
              </a:tr>
              <a:tr h="296925">
                <a:tc gridSpan="5">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Infectious</a:t>
                      </a:r>
                      <a:r>
                        <a:rPr b="1" lang="en-GB" sz="1200">
                          <a:solidFill>
                            <a:srgbClr val="741B47"/>
                          </a:solidFill>
                          <a:latin typeface="Lora"/>
                          <a:ea typeface="Lora"/>
                          <a:cs typeface="Lora"/>
                          <a:sym typeface="Lora"/>
                        </a:rPr>
                        <a:t> </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5A6BD"/>
                    </a:solidFill>
                  </a:tcPr>
                </a:tc>
                <a:tc hMerge="1"/>
                <a:tc hMerge="1"/>
                <a:tc hMerge="1"/>
                <a:tc hMerge="1"/>
              </a:tr>
              <a:tr h="134925">
                <a:tc rowSpan="3">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Candidiasis (moniliasis)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rowSpan="3">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Common </a:t>
                      </a:r>
                      <a:r>
                        <a:rPr lang="en-GB" sz="1200">
                          <a:latin typeface="Lora"/>
                          <a:ea typeface="Lora"/>
                          <a:cs typeface="Lora"/>
                          <a:sym typeface="Lora"/>
                        </a:rPr>
                        <a:t>and Involves both of the cervix and vagina.</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a:t>
                      </a:r>
                      <a:r>
                        <a:rPr lang="en-GB" sz="1200">
                          <a:latin typeface="Lora"/>
                          <a:ea typeface="Lora"/>
                          <a:cs typeface="Lora"/>
                          <a:sym typeface="Lora"/>
                        </a:rPr>
                        <a:t> In </a:t>
                      </a:r>
                      <a:r>
                        <a:rPr lang="en-GB" sz="1200">
                          <a:latin typeface="Lora"/>
                          <a:ea typeface="Lora"/>
                          <a:cs typeface="Lora"/>
                          <a:sym typeface="Lora"/>
                        </a:rPr>
                        <a:t>immunosuppression.</a:t>
                      </a:r>
                      <a:r>
                        <a:rPr lang="en-GB" sz="1200">
                          <a:latin typeface="Lora"/>
                          <a:ea typeface="Lora"/>
                          <a:cs typeface="Lora"/>
                          <a:sym typeface="Lora"/>
                        </a:rPr>
                        <a:t>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Characterized by </a:t>
                      </a:r>
                      <a:r>
                        <a:rPr b="1" lang="en-GB" sz="1200">
                          <a:solidFill>
                            <a:srgbClr val="FF0000"/>
                          </a:solidFill>
                          <a:latin typeface="Lora"/>
                          <a:ea typeface="Lora"/>
                          <a:cs typeface="Lora"/>
                          <a:sym typeface="Lora"/>
                        </a:rPr>
                        <a:t>white patchy mucosal lesions with thick curdy white discharge.</a:t>
                      </a:r>
                      <a:endParaRPr b="1" sz="12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rowSpan="3" hMerge="1"/>
                <a:tc rowSpan="3" hMerge="1"/>
                <a:tc rowSpan="3" hMerge="1"/>
              </a:tr>
              <a:tr h="200225">
                <a:tc vMerge="1"/>
                <a:tc gridSpan="4" vMerge="1"/>
                <a:tc hMerge="1" vMerge="1"/>
                <a:tc hMerge="1" vMerge="1"/>
                <a:tc hMerge="1" vMerge="1"/>
              </a:tr>
              <a:tr h="42675">
                <a:tc vMerge="1"/>
                <a:tc gridSpan="4" vMerge="1"/>
                <a:tc hMerge="1" vMerge="1"/>
                <a:tc hMerge="1" vMerge="1"/>
                <a:tc hMerge="1" vMerge="1"/>
              </a:tr>
              <a:tr h="276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Trichomoniasis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It is </a:t>
                      </a:r>
                      <a:r>
                        <a:rPr b="1" lang="en-GB" sz="1200">
                          <a:latin typeface="Lora"/>
                          <a:ea typeface="Lora"/>
                          <a:cs typeface="Lora"/>
                          <a:sym typeface="Lora"/>
                        </a:rPr>
                        <a:t>sexually transmitted disease</a:t>
                      </a:r>
                      <a:r>
                        <a:rPr lang="en-GB" sz="1200">
                          <a:latin typeface="Lora"/>
                          <a:ea typeface="Lora"/>
                          <a:cs typeface="Lora"/>
                          <a:sym typeface="Lora"/>
                        </a:rPr>
                        <a:t> and Involves the vagina and cervix.</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Greenish-yellow frothy and foul smelling vaginal discharge + Painful urination.</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48777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Chlamydia trachomatis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200">
                          <a:latin typeface="Lora"/>
                          <a:ea typeface="Lora"/>
                          <a:cs typeface="Lora"/>
                          <a:sym typeface="Lora"/>
                        </a:rPr>
                        <a:t>- Chlamydia</a:t>
                      </a:r>
                      <a:r>
                        <a:rPr lang="en-GB" sz="1200">
                          <a:latin typeface="Lora"/>
                          <a:ea typeface="Lora"/>
                          <a:cs typeface="Lora"/>
                          <a:sym typeface="Lora"/>
                        </a:rPr>
                        <a:t> trachomatis is an obligate, gram -ve </a:t>
                      </a:r>
                      <a:r>
                        <a:rPr b="1" lang="en-GB" sz="1200">
                          <a:latin typeface="Lora"/>
                          <a:ea typeface="Lora"/>
                          <a:cs typeface="Lora"/>
                          <a:sym typeface="Lora"/>
                        </a:rPr>
                        <a:t>intracellular</a:t>
                      </a:r>
                      <a:r>
                        <a:rPr lang="en-GB" sz="1200">
                          <a:latin typeface="Lora"/>
                          <a:ea typeface="Lora"/>
                          <a:cs typeface="Lora"/>
                          <a:sym typeface="Lora"/>
                        </a:rPr>
                        <a:t> pathogen.</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solidFill>
                            <a:srgbClr val="FF0000"/>
                          </a:solidFill>
                          <a:latin typeface="Lora"/>
                          <a:ea typeface="Lora"/>
                          <a:cs typeface="Lora"/>
                          <a:sym typeface="Lora"/>
                        </a:rPr>
                        <a:t>Most common </a:t>
                      </a:r>
                      <a:r>
                        <a:rPr b="1" lang="en-GB" sz="1200">
                          <a:solidFill>
                            <a:srgbClr val="FF0000"/>
                          </a:solidFill>
                          <a:latin typeface="Lora"/>
                          <a:ea typeface="Lora"/>
                          <a:cs typeface="Lora"/>
                          <a:sym typeface="Lora"/>
                        </a:rPr>
                        <a:t>sexually transmitted disease</a:t>
                      </a:r>
                      <a:r>
                        <a:rPr b="1" lang="en-GB" sz="1200">
                          <a:latin typeface="Lora"/>
                          <a:ea typeface="Lora"/>
                          <a:cs typeface="Lora"/>
                          <a:sym typeface="Lora"/>
                        </a:rPr>
                        <a:t> also</a:t>
                      </a:r>
                      <a:r>
                        <a:rPr lang="en-GB" sz="1200">
                          <a:latin typeface="Lora"/>
                          <a:ea typeface="Lora"/>
                          <a:cs typeface="Lora"/>
                          <a:sym typeface="Lora"/>
                        </a:rPr>
                        <a:t> coexist with Neisseria gonorrhoeae infection.</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Mucopurulent cervical discharge + associated urethritis.</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276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Herpes simplex virus (HSV)</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It produces vesicles and ulcers.</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solidFill>
                            <a:srgbClr val="FF0000"/>
                          </a:solidFill>
                          <a:latin typeface="Lora"/>
                          <a:ea typeface="Lora"/>
                          <a:cs typeface="Lora"/>
                          <a:sym typeface="Lora"/>
                        </a:rPr>
                        <a:t>- Cytology: </a:t>
                      </a:r>
                      <a:r>
                        <a:rPr b="1" lang="en-GB" sz="1200">
                          <a:latin typeface="Lora"/>
                          <a:ea typeface="Lora"/>
                          <a:cs typeface="Lora"/>
                          <a:sym typeface="Lora"/>
                        </a:rPr>
                        <a:t>intracellular</a:t>
                      </a:r>
                      <a:r>
                        <a:rPr b="1" lang="en-GB" sz="1200">
                          <a:latin typeface="Lora"/>
                          <a:ea typeface="Lora"/>
                          <a:cs typeface="Lora"/>
                          <a:sym typeface="Lora"/>
                        </a:rPr>
                        <a:t> “Cowdry type A” viral inclusion and the 3 Ms → </a:t>
                      </a:r>
                      <a:r>
                        <a:rPr lang="en-GB" sz="1200" u="sng">
                          <a:latin typeface="Lora"/>
                          <a:ea typeface="Lora"/>
                          <a:cs typeface="Lora"/>
                          <a:sym typeface="Lora"/>
                        </a:rPr>
                        <a:t>m</a:t>
                      </a:r>
                      <a:r>
                        <a:rPr lang="en-GB" sz="1200">
                          <a:latin typeface="Lora"/>
                          <a:ea typeface="Lora"/>
                          <a:cs typeface="Lora"/>
                          <a:sym typeface="Lora"/>
                        </a:rPr>
                        <a:t>ultinucleated cells, </a:t>
                      </a:r>
                      <a:r>
                        <a:rPr lang="en-GB" sz="1200" u="sng">
                          <a:latin typeface="Lora"/>
                          <a:ea typeface="Lora"/>
                          <a:cs typeface="Lora"/>
                          <a:sym typeface="Lora"/>
                        </a:rPr>
                        <a:t>m</a:t>
                      </a:r>
                      <a:r>
                        <a:rPr lang="en-GB" sz="1200">
                          <a:latin typeface="Lora"/>
                          <a:ea typeface="Lora"/>
                          <a:cs typeface="Lora"/>
                          <a:sym typeface="Lora"/>
                        </a:rPr>
                        <a:t>olding of nuclei, </a:t>
                      </a:r>
                      <a:r>
                        <a:rPr lang="en-GB" sz="1200" u="sng">
                          <a:latin typeface="Lora"/>
                          <a:ea typeface="Lora"/>
                          <a:cs typeface="Lora"/>
                          <a:sym typeface="Lora"/>
                        </a:rPr>
                        <a:t>m</a:t>
                      </a:r>
                      <a:r>
                        <a:rPr lang="en-GB" sz="1200">
                          <a:latin typeface="Lora"/>
                          <a:ea typeface="Lora"/>
                          <a:cs typeface="Lora"/>
                          <a:sym typeface="Lora"/>
                        </a:rPr>
                        <a:t>argination of chromatin.</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27625">
                <a:tc>
                  <a:txBody>
                    <a:bodyPr/>
                    <a:lstStyle/>
                    <a:p>
                      <a:pPr indent="0" lvl="0" marL="0" rtl="0" algn="ctr">
                        <a:lnSpc>
                          <a:spcPct val="115000"/>
                        </a:lnSpc>
                        <a:spcBef>
                          <a:spcPts val="0"/>
                        </a:spcBef>
                        <a:spcAft>
                          <a:spcPts val="0"/>
                        </a:spcAft>
                        <a:buNone/>
                      </a:pPr>
                      <a:r>
                        <a:rPr b="1" lang="en-GB" sz="1200">
                          <a:solidFill>
                            <a:srgbClr val="FF0000"/>
                          </a:solidFill>
                          <a:latin typeface="Lora"/>
                          <a:ea typeface="Lora"/>
                          <a:cs typeface="Lora"/>
                          <a:sym typeface="Lora"/>
                        </a:rPr>
                        <a:t>Human papillomavirus (HPV)</a:t>
                      </a:r>
                      <a:endParaRPr b="1" sz="12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200">
                          <a:latin typeface="Lora"/>
                          <a:ea typeface="Lora"/>
                          <a:cs typeface="Lora"/>
                          <a:sym typeface="Lora"/>
                        </a:rPr>
                        <a:t>- Most important because it increases the risk of cervical cancer.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Pathology: </a:t>
                      </a:r>
                      <a:endParaRPr sz="1200">
                        <a:solidFill>
                          <a:srgbClr val="FF0000"/>
                        </a:solidFill>
                        <a:latin typeface="Lora"/>
                        <a:ea typeface="Lora"/>
                        <a:cs typeface="Lora"/>
                        <a:sym typeface="Lora"/>
                      </a:endParaRPr>
                    </a:p>
                    <a:p>
                      <a:pPr indent="0" lvl="0" marL="269999" rtl="0" algn="l">
                        <a:lnSpc>
                          <a:spcPct val="115000"/>
                        </a:lnSpc>
                        <a:spcBef>
                          <a:spcPts val="0"/>
                        </a:spcBef>
                        <a:spcAft>
                          <a:spcPts val="0"/>
                        </a:spcAft>
                        <a:buNone/>
                      </a:pPr>
                      <a:r>
                        <a:rPr lang="en-GB" sz="1200">
                          <a:latin typeface="Lora"/>
                          <a:ea typeface="Lora"/>
                          <a:cs typeface="Lora"/>
                          <a:sym typeface="Lora"/>
                        </a:rPr>
                        <a:t>-</a:t>
                      </a:r>
                      <a:r>
                        <a:rPr lang="en-GB" sz="1200">
                          <a:solidFill>
                            <a:srgbClr val="FF0000"/>
                          </a:solidFill>
                          <a:latin typeface="Lora"/>
                          <a:ea typeface="Lora"/>
                          <a:cs typeface="Lora"/>
                          <a:sym typeface="Lora"/>
                        </a:rPr>
                        <a:t> </a:t>
                      </a:r>
                      <a:r>
                        <a:rPr b="1" lang="en-GB" sz="1200">
                          <a:latin typeface="Lora"/>
                          <a:ea typeface="Lora"/>
                          <a:cs typeface="Lora"/>
                          <a:sym typeface="Lora"/>
                        </a:rPr>
                        <a:t>Condyloma: </a:t>
                      </a:r>
                      <a:r>
                        <a:rPr lang="en-GB" sz="1200">
                          <a:latin typeface="Lora"/>
                          <a:ea typeface="Lora"/>
                          <a:cs typeface="Lora"/>
                          <a:sym typeface="Lora"/>
                        </a:rPr>
                        <a:t>caused by serotypes 6 &amp; 11.</a:t>
                      </a:r>
                      <a:endParaRPr sz="1200">
                        <a:latin typeface="Lora"/>
                        <a:ea typeface="Lora"/>
                        <a:cs typeface="Lora"/>
                        <a:sym typeface="Lora"/>
                      </a:endParaRPr>
                    </a:p>
                    <a:p>
                      <a:pPr indent="0" lvl="0" marL="269999"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Low grade dysplasia: </a:t>
                      </a:r>
                      <a:r>
                        <a:rPr lang="en-GB" sz="1200">
                          <a:latin typeface="Lora"/>
                          <a:ea typeface="Lora"/>
                          <a:cs typeface="Lora"/>
                          <a:sym typeface="Lora"/>
                        </a:rPr>
                        <a:t>caused by </a:t>
                      </a:r>
                      <a:r>
                        <a:rPr b="1" lang="en-GB" sz="1200">
                          <a:latin typeface="Lora"/>
                          <a:ea typeface="Lora"/>
                          <a:cs typeface="Lora"/>
                          <a:sym typeface="Lora"/>
                        </a:rPr>
                        <a:t>low risk</a:t>
                      </a:r>
                      <a:r>
                        <a:rPr lang="en-GB" sz="1200">
                          <a:latin typeface="Lora"/>
                          <a:ea typeface="Lora"/>
                          <a:cs typeface="Lora"/>
                          <a:sym typeface="Lora"/>
                        </a:rPr>
                        <a:t> serotypes 6 &amp; 11.</a:t>
                      </a:r>
                      <a:endParaRPr sz="1200">
                        <a:latin typeface="Lora"/>
                        <a:ea typeface="Lora"/>
                        <a:cs typeface="Lora"/>
                        <a:sym typeface="Lora"/>
                      </a:endParaRPr>
                    </a:p>
                    <a:p>
                      <a:pPr indent="0" lvl="0" marL="269999" rtl="0" algn="l">
                        <a:lnSpc>
                          <a:spcPct val="115000"/>
                        </a:lnSpc>
                        <a:spcBef>
                          <a:spcPts val="0"/>
                        </a:spcBef>
                        <a:spcAft>
                          <a:spcPts val="0"/>
                        </a:spcAft>
                        <a:buNone/>
                      </a:pPr>
                      <a:r>
                        <a:rPr b="1" lang="en-GB" sz="1200">
                          <a:latin typeface="Lora"/>
                          <a:ea typeface="Lora"/>
                          <a:cs typeface="Lora"/>
                          <a:sym typeface="Lora"/>
                        </a:rPr>
                        <a:t>- High grade dysplasia: </a:t>
                      </a:r>
                      <a:r>
                        <a:rPr lang="en-GB" sz="1200">
                          <a:latin typeface="Lora"/>
                          <a:ea typeface="Lora"/>
                          <a:cs typeface="Lora"/>
                          <a:sym typeface="Lora"/>
                        </a:rPr>
                        <a:t>caused by </a:t>
                      </a:r>
                      <a:r>
                        <a:rPr b="1" lang="en-GB" sz="1200">
                          <a:latin typeface="Lora"/>
                          <a:ea typeface="Lora"/>
                          <a:cs typeface="Lora"/>
                          <a:sym typeface="Lora"/>
                        </a:rPr>
                        <a:t>moderate risk </a:t>
                      </a:r>
                      <a:r>
                        <a:rPr lang="en-GB" sz="1200">
                          <a:latin typeface="Lora"/>
                          <a:ea typeface="Lora"/>
                          <a:cs typeface="Lora"/>
                          <a:sym typeface="Lora"/>
                        </a:rPr>
                        <a:t>serotypes 31, 33 &amp; 35 and </a:t>
                      </a:r>
                      <a:r>
                        <a:rPr b="1" lang="en-GB" sz="1200">
                          <a:latin typeface="Lora"/>
                          <a:ea typeface="Lora"/>
                          <a:cs typeface="Lora"/>
                          <a:sym typeface="Lora"/>
                        </a:rPr>
                        <a:t>high risk </a:t>
                      </a:r>
                      <a:r>
                        <a:rPr lang="en-GB" sz="1200">
                          <a:latin typeface="Lora"/>
                          <a:ea typeface="Lora"/>
                          <a:cs typeface="Lora"/>
                          <a:sym typeface="Lora"/>
                        </a:rPr>
                        <a:t>serotypes 16 &amp; 18.</a:t>
                      </a:r>
                      <a:endParaRPr sz="1200">
                        <a:latin typeface="Lora"/>
                        <a:ea typeface="Lora"/>
                        <a:cs typeface="Lora"/>
                        <a:sym typeface="Lora"/>
                      </a:endParaRPr>
                    </a:p>
                    <a:p>
                      <a:pPr indent="0" lvl="0" marL="269999"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Koilocytosis.</a:t>
                      </a:r>
                      <a:endParaRPr b="1"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graphicFrame>
        <p:nvGraphicFramePr>
          <p:cNvPr id="559" name="Google Shape;559;p42"/>
          <p:cNvGraphicFramePr/>
          <p:nvPr/>
        </p:nvGraphicFramePr>
        <p:xfrm>
          <a:off x="118625" y="1111825"/>
          <a:ext cx="3000000" cy="3000000"/>
        </p:xfrm>
        <a:graphic>
          <a:graphicData uri="http://schemas.openxmlformats.org/drawingml/2006/table">
            <a:tbl>
              <a:tblPr>
                <a:noFill/>
                <a:tableStyleId>{394D3699-98B8-49F6-9974-BCF0990587B8}</a:tableStyleId>
              </a:tblPr>
              <a:tblGrid>
                <a:gridCol w="1236450"/>
                <a:gridCol w="2526375"/>
                <a:gridCol w="1361000"/>
                <a:gridCol w="528700"/>
                <a:gridCol w="2029025"/>
              </a:tblGrid>
              <a:tr h="211175">
                <a:tc gridSpan="5">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Neoplasia of the cervix</a:t>
                      </a:r>
                      <a:endParaRPr b="1" sz="12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c hMerge="1"/>
                <a:tc hMerge="1"/>
              </a:tr>
              <a:tr h="134925">
                <a:tc>
                  <a:txBody>
                    <a:bodyPr/>
                    <a:lstStyle/>
                    <a:p>
                      <a:pPr indent="0" lvl="0" marL="0" rtl="0" algn="ctr">
                        <a:lnSpc>
                          <a:spcPct val="115000"/>
                        </a:lnSpc>
                        <a:spcBef>
                          <a:spcPts val="0"/>
                        </a:spcBef>
                        <a:spcAft>
                          <a:spcPts val="0"/>
                        </a:spcAft>
                        <a:buNone/>
                      </a:pPr>
                      <a:r>
                        <a:rPr b="1" lang="en-GB" sz="1200">
                          <a:solidFill>
                            <a:srgbClr val="FF0000"/>
                          </a:solidFill>
                          <a:latin typeface="Lora"/>
                          <a:ea typeface="Lora"/>
                          <a:cs typeface="Lora"/>
                          <a:sym typeface="Lora"/>
                        </a:rPr>
                        <a:t>Grading</a:t>
                      </a:r>
                      <a:endParaRPr b="1" sz="12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CIN: </a:t>
                      </a:r>
                      <a:r>
                        <a:rPr lang="en-GB" sz="1200">
                          <a:latin typeface="Lora"/>
                          <a:ea typeface="Lora"/>
                          <a:cs typeface="Lora"/>
                          <a:sym typeface="Lora"/>
                        </a:rPr>
                        <a:t>Terminology used for </a:t>
                      </a:r>
                      <a:r>
                        <a:rPr b="1" lang="en-GB" sz="1200">
                          <a:latin typeface="Lora"/>
                          <a:ea typeface="Lora"/>
                          <a:cs typeface="Lora"/>
                          <a:sym typeface="Lora"/>
                        </a:rPr>
                        <a:t>histological</a:t>
                      </a:r>
                      <a:r>
                        <a:rPr lang="en-GB" sz="1200">
                          <a:latin typeface="Lora"/>
                          <a:ea typeface="Lora"/>
                          <a:cs typeface="Lora"/>
                          <a:sym typeface="Lora"/>
                        </a:rPr>
                        <a:t> reporting.</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SIL: </a:t>
                      </a:r>
                      <a:r>
                        <a:rPr lang="en-GB" sz="1200">
                          <a:latin typeface="Lora"/>
                          <a:ea typeface="Lora"/>
                          <a:cs typeface="Lora"/>
                          <a:sym typeface="Lora"/>
                        </a:rPr>
                        <a:t>Terminology used in </a:t>
                      </a:r>
                      <a:r>
                        <a:rPr b="1" lang="en-GB" sz="1200">
                          <a:latin typeface="Lora"/>
                          <a:ea typeface="Lora"/>
                          <a:cs typeface="Lora"/>
                          <a:sym typeface="Lora"/>
                        </a:rPr>
                        <a:t>Pap smears (cytology).</a:t>
                      </a:r>
                      <a:endParaRPr b="1"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Low grade SIL (LSIL): </a:t>
                      </a:r>
                      <a:endParaRPr b="1" sz="1200">
                        <a:solidFill>
                          <a:srgbClr val="FF0000"/>
                        </a:solidFill>
                        <a:latin typeface="Lora"/>
                        <a:ea typeface="Lora"/>
                        <a:cs typeface="Lora"/>
                        <a:sym typeface="Lora"/>
                      </a:endParaRPr>
                    </a:p>
                    <a:p>
                      <a:pPr indent="0" lvl="0" marL="26670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CIN I: </a:t>
                      </a:r>
                      <a:r>
                        <a:rPr lang="en-GB" sz="1200">
                          <a:latin typeface="Lora"/>
                          <a:ea typeface="Lora"/>
                          <a:cs typeface="Lora"/>
                          <a:sym typeface="Lora"/>
                        </a:rPr>
                        <a:t>low dysplasia, loss of maturation in the lower ⅓ epithelium on histology.</a:t>
                      </a:r>
                      <a:endParaRPr sz="1200">
                        <a:latin typeface="Lora"/>
                        <a:ea typeface="Lora"/>
                        <a:cs typeface="Lora"/>
                        <a:sym typeface="Lora"/>
                      </a:endParaRPr>
                    </a:p>
                    <a:p>
                      <a:pPr indent="0" lvl="0" marL="26670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1-5%</a:t>
                      </a:r>
                      <a:r>
                        <a:rPr lang="en-GB" sz="1200">
                          <a:latin typeface="Lora"/>
                          <a:ea typeface="Lora"/>
                          <a:cs typeface="Lora"/>
                          <a:sym typeface="Lora"/>
                        </a:rPr>
                        <a:t> become invasive.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High grade SIL (HSIL):</a:t>
                      </a:r>
                      <a:endParaRPr b="1" sz="1200">
                        <a:solidFill>
                          <a:srgbClr val="FF0000"/>
                        </a:solidFill>
                        <a:latin typeface="Lora"/>
                        <a:ea typeface="Lora"/>
                        <a:cs typeface="Lora"/>
                        <a:sym typeface="Lora"/>
                      </a:endParaRPr>
                    </a:p>
                    <a:p>
                      <a:pPr indent="0" lvl="0" marL="269999" rtl="0" algn="l">
                        <a:lnSpc>
                          <a:spcPct val="115000"/>
                        </a:lnSpc>
                        <a:spcBef>
                          <a:spcPts val="0"/>
                        </a:spcBef>
                        <a:spcAft>
                          <a:spcPts val="0"/>
                        </a:spcAft>
                        <a:buNone/>
                      </a:pPr>
                      <a:r>
                        <a:rPr b="1" lang="en-GB" sz="1200">
                          <a:latin typeface="Lora"/>
                          <a:ea typeface="Lora"/>
                          <a:cs typeface="Lora"/>
                          <a:sym typeface="Lora"/>
                        </a:rPr>
                        <a:t>- CIN II: </a:t>
                      </a:r>
                      <a:r>
                        <a:rPr lang="en-GB" sz="1200">
                          <a:latin typeface="Lora"/>
                          <a:ea typeface="Lora"/>
                          <a:cs typeface="Lora"/>
                          <a:sym typeface="Lora"/>
                        </a:rPr>
                        <a:t>moderate dysplasia, loss of maturation in the lower ⅔ epithelium. </a:t>
                      </a:r>
                      <a:endParaRPr sz="1200">
                        <a:latin typeface="Lora"/>
                        <a:ea typeface="Lora"/>
                        <a:cs typeface="Lora"/>
                        <a:sym typeface="Lora"/>
                      </a:endParaRPr>
                    </a:p>
                    <a:p>
                      <a:pPr indent="0" lvl="0" marL="269999" rtl="0" algn="l">
                        <a:lnSpc>
                          <a:spcPct val="115000"/>
                        </a:lnSpc>
                        <a:spcBef>
                          <a:spcPts val="0"/>
                        </a:spcBef>
                        <a:spcAft>
                          <a:spcPts val="0"/>
                        </a:spcAft>
                        <a:buNone/>
                      </a:pPr>
                      <a:r>
                        <a:rPr b="1" lang="en-GB" sz="1200">
                          <a:latin typeface="Lora"/>
                          <a:ea typeface="Lora"/>
                          <a:cs typeface="Lora"/>
                          <a:sym typeface="Lora"/>
                        </a:rPr>
                        <a:t>- CIN III and CIS: </a:t>
                      </a:r>
                      <a:r>
                        <a:rPr lang="en-GB" sz="1200">
                          <a:latin typeface="Lora"/>
                          <a:ea typeface="Lora"/>
                          <a:cs typeface="Lora"/>
                          <a:sym typeface="Lora"/>
                        </a:rPr>
                        <a:t>severe dysplasia, loss of maturation in all epithelium on histology.</a:t>
                      </a:r>
                      <a:endParaRPr sz="1200">
                        <a:latin typeface="Lora"/>
                        <a:ea typeface="Lora"/>
                        <a:cs typeface="Lora"/>
                        <a:sym typeface="Lora"/>
                      </a:endParaRPr>
                    </a:p>
                    <a:p>
                      <a:pPr indent="0" lvl="0" marL="269999"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6-74%</a:t>
                      </a:r>
                      <a:r>
                        <a:rPr lang="en-GB" sz="1200">
                          <a:latin typeface="Lora"/>
                          <a:ea typeface="Lora"/>
                          <a:cs typeface="Lora"/>
                          <a:sym typeface="Lora"/>
                        </a:rPr>
                        <a:t> become invasive.</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134925">
                <a:tc rowSpan="3">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Risk Factors </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rowSpan="3">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Early age at first intercourse, </a:t>
                      </a:r>
                      <a:r>
                        <a:rPr lang="en-GB" sz="1200">
                          <a:latin typeface="Lora"/>
                          <a:ea typeface="Lora"/>
                          <a:cs typeface="Lora"/>
                          <a:sym typeface="Lora"/>
                        </a:rPr>
                        <a:t>M</a:t>
                      </a:r>
                      <a:r>
                        <a:rPr lang="en-GB" sz="1200">
                          <a:latin typeface="Lora"/>
                          <a:ea typeface="Lora"/>
                          <a:cs typeface="Lora"/>
                          <a:sym typeface="Lora"/>
                        </a:rPr>
                        <a:t>ultiple sexual partners, Persistent infection.</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rowSpan="3" hMerge="1"/>
                <a:tc rowSpan="3" hMerge="1"/>
                <a:tc rowSpan="3" hMerge="1"/>
              </a:tr>
              <a:tr h="200225">
                <a:tc vMerge="1"/>
                <a:tc gridSpan="4" vMerge="1"/>
                <a:tc hMerge="1" vMerge="1"/>
                <a:tc hMerge="1" vMerge="1"/>
                <a:tc hMerge="1" vMerge="1"/>
              </a:tr>
              <a:tr h="27625">
                <a:tc vMerge="1"/>
                <a:tc gridSpan="4" vMerge="1"/>
                <a:tc hMerge="1" vMerge="1"/>
                <a:tc hMerge="1" vMerge="1"/>
                <a:tc hMerge="1" vMerge="1"/>
              </a:tr>
              <a:tr h="10000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    Causes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The </a:t>
                      </a:r>
                      <a:r>
                        <a:rPr b="1" lang="en-GB" sz="1200">
                          <a:solidFill>
                            <a:srgbClr val="FF0000"/>
                          </a:solidFill>
                          <a:latin typeface="Lora"/>
                          <a:ea typeface="Lora"/>
                          <a:cs typeface="Lora"/>
                          <a:sym typeface="Lora"/>
                        </a:rPr>
                        <a:t>HPV virus</a:t>
                      </a:r>
                      <a:r>
                        <a:rPr lang="en-GB" sz="1200">
                          <a:solidFill>
                            <a:srgbClr val="FF0000"/>
                          </a:solidFill>
                          <a:latin typeface="Lora"/>
                          <a:ea typeface="Lora"/>
                          <a:cs typeface="Lora"/>
                          <a:sym typeface="Lora"/>
                        </a:rPr>
                        <a:t> </a:t>
                      </a:r>
                      <a:r>
                        <a:rPr b="1" lang="en-GB" sz="1200">
                          <a:solidFill>
                            <a:srgbClr val="FF0000"/>
                          </a:solidFill>
                          <a:latin typeface="Lora"/>
                          <a:ea typeface="Lora"/>
                          <a:cs typeface="Lora"/>
                          <a:sym typeface="Lora"/>
                        </a:rPr>
                        <a:t>number one </a:t>
                      </a:r>
                      <a:r>
                        <a:rPr lang="en-GB" sz="1200">
                          <a:latin typeface="Lora"/>
                          <a:ea typeface="Lora"/>
                          <a:cs typeface="Lora"/>
                          <a:sym typeface="Lora"/>
                        </a:rPr>
                        <a:t>cause for abnormal cells of the cervix.</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2809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  Treatment</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Laser or cone biopsy.</a:t>
                      </a:r>
                      <a:endParaRPr b="1"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bl>
          </a:graphicData>
        </a:graphic>
      </p:graphicFrame>
      <p:graphicFrame>
        <p:nvGraphicFramePr>
          <p:cNvPr id="560" name="Google Shape;560;p42"/>
          <p:cNvGraphicFramePr/>
          <p:nvPr/>
        </p:nvGraphicFramePr>
        <p:xfrm>
          <a:off x="119238" y="4937663"/>
          <a:ext cx="3000000" cy="3000000"/>
        </p:xfrm>
        <a:graphic>
          <a:graphicData uri="http://schemas.openxmlformats.org/drawingml/2006/table">
            <a:tbl>
              <a:tblPr>
                <a:noFill/>
                <a:tableStyleId>{394D3699-98B8-49F6-9974-BCF0990587B8}</a:tableStyleId>
              </a:tblPr>
              <a:tblGrid>
                <a:gridCol w="1235825"/>
                <a:gridCol w="2526975"/>
                <a:gridCol w="1361000"/>
                <a:gridCol w="528700"/>
                <a:gridCol w="2029025"/>
              </a:tblGrid>
              <a:tr h="296925">
                <a:tc gridSpan="5">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Invasive Cervical Carcinoma</a:t>
                      </a:r>
                      <a:endParaRPr b="1" sz="12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c hMerge="1"/>
                <a:tc hMerge="1"/>
              </a:tr>
              <a:tr h="134925">
                <a:tc rowSpan="3">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 Introduction </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rowSpan="3">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75-90%</a:t>
                      </a:r>
                      <a:r>
                        <a:rPr lang="en-GB" sz="1200">
                          <a:latin typeface="Lora"/>
                          <a:ea typeface="Lora"/>
                          <a:cs typeface="Lora"/>
                          <a:sym typeface="Lora"/>
                        </a:rPr>
                        <a:t> of invasive cancers are ectocervical </a:t>
                      </a:r>
                      <a:r>
                        <a:rPr b="1" lang="en-GB" sz="1200">
                          <a:solidFill>
                            <a:srgbClr val="FF0000"/>
                          </a:solidFill>
                          <a:latin typeface="Lora"/>
                          <a:ea typeface="Lora"/>
                          <a:cs typeface="Lora"/>
                          <a:sym typeface="Lora"/>
                        </a:rPr>
                        <a:t>squamous cell carcinomas </a:t>
                      </a:r>
                      <a:r>
                        <a:rPr lang="en-GB" sz="1200">
                          <a:latin typeface="Lora"/>
                          <a:ea typeface="Lora"/>
                          <a:cs typeface="Lora"/>
                          <a:sym typeface="Lora"/>
                        </a:rPr>
                        <a:t>which arise from CIN/SIL lesions at the transformation zone.</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a:t>
                      </a:r>
                      <a:r>
                        <a:rPr lang="en-GB" sz="1200">
                          <a:latin typeface="Lora"/>
                          <a:ea typeface="Lora"/>
                          <a:cs typeface="Lora"/>
                          <a:sym typeface="Lora"/>
                        </a:rPr>
                        <a:t> </a:t>
                      </a:r>
                      <a:r>
                        <a:rPr lang="en-GB" sz="1200">
                          <a:latin typeface="Lora"/>
                          <a:ea typeface="Lora"/>
                          <a:cs typeface="Lora"/>
                          <a:sym typeface="Lora"/>
                        </a:rPr>
                        <a:t>The remainder are</a:t>
                      </a:r>
                      <a:r>
                        <a:rPr lang="en-GB" sz="1200">
                          <a:solidFill>
                            <a:srgbClr val="FF0000"/>
                          </a:solidFill>
                          <a:latin typeface="Lora"/>
                          <a:ea typeface="Lora"/>
                          <a:cs typeface="Lora"/>
                          <a:sym typeface="Lora"/>
                        </a:rPr>
                        <a:t> </a:t>
                      </a:r>
                      <a:r>
                        <a:rPr lang="en-GB" sz="1200">
                          <a:latin typeface="Lora"/>
                          <a:ea typeface="Lora"/>
                          <a:cs typeface="Lora"/>
                          <a:sym typeface="Lora"/>
                        </a:rPr>
                        <a:t>endocervical</a:t>
                      </a:r>
                      <a:r>
                        <a:rPr lang="en-GB" sz="1200">
                          <a:solidFill>
                            <a:srgbClr val="FF0000"/>
                          </a:solidFill>
                          <a:latin typeface="Lora"/>
                          <a:ea typeface="Lora"/>
                          <a:cs typeface="Lora"/>
                          <a:sym typeface="Lora"/>
                        </a:rPr>
                        <a:t> </a:t>
                      </a:r>
                      <a:r>
                        <a:rPr b="1" lang="en-GB" sz="1200">
                          <a:solidFill>
                            <a:srgbClr val="FF0000"/>
                          </a:solidFill>
                          <a:latin typeface="Lora"/>
                          <a:ea typeface="Lora"/>
                          <a:cs typeface="Lora"/>
                          <a:sym typeface="Lora"/>
                        </a:rPr>
                        <a:t>a</a:t>
                      </a:r>
                      <a:r>
                        <a:rPr b="1" lang="en-GB" sz="1200">
                          <a:solidFill>
                            <a:srgbClr val="FF0000"/>
                          </a:solidFill>
                          <a:latin typeface="Lora"/>
                          <a:ea typeface="Lora"/>
                          <a:cs typeface="Lora"/>
                          <a:sym typeface="Lora"/>
                        </a:rPr>
                        <a:t>denocarcinoma. </a:t>
                      </a:r>
                      <a:endParaRPr b="1"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rowSpan="3" hMerge="1"/>
                <a:tc rowSpan="3" hMerge="1"/>
                <a:tc rowSpan="3" hMerge="1"/>
              </a:tr>
              <a:tr h="200225">
                <a:tc vMerge="1"/>
                <a:tc gridSpan="4" vMerge="1"/>
                <a:tc hMerge="1" vMerge="1"/>
                <a:tc hMerge="1" vMerge="1"/>
                <a:tc hMerge="1" vMerge="1"/>
              </a:tr>
              <a:tr h="27625">
                <a:tc vMerge="1"/>
                <a:tc gridSpan="4" vMerge="1"/>
                <a:tc hMerge="1" vMerge="1"/>
                <a:tc hMerge="1" vMerge="1"/>
                <a:tc hMerge="1" vMerge="1"/>
              </a:tr>
              <a:tr h="276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Morphology</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b="1" lang="en-GB" sz="1200">
                          <a:latin typeface="Lora"/>
                          <a:ea typeface="Lora"/>
                          <a:cs typeface="Lora"/>
                          <a:sym typeface="Lora"/>
                        </a:rPr>
                        <a:t>- Invisible or visible as an exophytic mass.</a:t>
                      </a:r>
                      <a:endParaRPr b="1"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2809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Clinical features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b="1" lang="en-GB" sz="1200">
                          <a:latin typeface="Lora"/>
                          <a:ea typeface="Lora"/>
                          <a:cs typeface="Lora"/>
                          <a:sym typeface="Lora"/>
                        </a:rPr>
                        <a:t>-</a:t>
                      </a:r>
                      <a:r>
                        <a:rPr b="1" lang="en-GB" sz="1200">
                          <a:solidFill>
                            <a:srgbClr val="FF0000"/>
                          </a:solidFill>
                          <a:latin typeface="Lora"/>
                          <a:ea typeface="Lora"/>
                          <a:cs typeface="Lora"/>
                          <a:sym typeface="Lora"/>
                        </a:rPr>
                        <a:t> </a:t>
                      </a:r>
                      <a:r>
                        <a:rPr b="1" lang="en-GB" sz="1200">
                          <a:solidFill>
                            <a:srgbClr val="FF0000"/>
                          </a:solidFill>
                          <a:latin typeface="Lora"/>
                          <a:ea typeface="Lora"/>
                          <a:cs typeface="Lora"/>
                          <a:sym typeface="Lora"/>
                        </a:rPr>
                        <a:t>Vaginal bleeding</a:t>
                      </a:r>
                      <a:r>
                        <a:rPr b="1" lang="en-GB" sz="1200">
                          <a:latin typeface="Lora"/>
                          <a:ea typeface="Lora"/>
                          <a:cs typeface="Lora"/>
                          <a:sym typeface="Lora"/>
                        </a:rPr>
                        <a:t>, </a:t>
                      </a:r>
                      <a:r>
                        <a:rPr b="1" lang="en-GB" sz="1200">
                          <a:solidFill>
                            <a:srgbClr val="FF0000"/>
                          </a:solidFill>
                          <a:latin typeface="Lora"/>
                          <a:ea typeface="Lora"/>
                          <a:cs typeface="Lora"/>
                          <a:sym typeface="Lora"/>
                        </a:rPr>
                        <a:t>contact bleeding</a:t>
                      </a:r>
                      <a:r>
                        <a:rPr b="1" lang="en-GB" sz="1200">
                          <a:latin typeface="Lora"/>
                          <a:ea typeface="Lora"/>
                          <a:cs typeface="Lora"/>
                          <a:sym typeface="Lora"/>
                        </a:rPr>
                        <a:t>,</a:t>
                      </a:r>
                      <a:r>
                        <a:rPr lang="en-GB" sz="1200">
                          <a:latin typeface="Lora"/>
                          <a:ea typeface="Lora"/>
                          <a:cs typeface="Lora"/>
                          <a:sym typeface="Lora"/>
                        </a:rPr>
                        <a:t> or </a:t>
                      </a:r>
                      <a:r>
                        <a:rPr b="1" lang="en-GB" sz="1200">
                          <a:solidFill>
                            <a:srgbClr val="FF0000"/>
                          </a:solidFill>
                          <a:latin typeface="Lora"/>
                          <a:ea typeface="Lora"/>
                          <a:cs typeface="Lora"/>
                          <a:sym typeface="Lora"/>
                        </a:rPr>
                        <a:t>cervical mass</a:t>
                      </a:r>
                      <a:r>
                        <a:rPr lang="en-GB" sz="1200">
                          <a:solidFill>
                            <a:srgbClr val="FF0000"/>
                          </a:solidFill>
                          <a:latin typeface="Lora"/>
                          <a:ea typeface="Lora"/>
                          <a:cs typeface="Lora"/>
                          <a:sym typeface="Lora"/>
                        </a:rPr>
                        <a:t> </a:t>
                      </a:r>
                      <a:r>
                        <a:rPr lang="en-GB" sz="1200">
                          <a:latin typeface="Lora"/>
                          <a:ea typeface="Lora"/>
                          <a:cs typeface="Lora"/>
                          <a:sym typeface="Lora"/>
                        </a:rPr>
                        <a:t>In </a:t>
                      </a:r>
                      <a:r>
                        <a:rPr b="1" lang="en-GB" sz="1200">
                          <a:latin typeface="Lora"/>
                          <a:ea typeface="Lora"/>
                          <a:cs typeface="Lora"/>
                          <a:sym typeface="Lora"/>
                        </a:rPr>
                        <a:t>advanced disease</a:t>
                      </a:r>
                      <a:r>
                        <a:rPr lang="en-GB" sz="1200">
                          <a:latin typeface="Lora"/>
                          <a:ea typeface="Lora"/>
                          <a:cs typeface="Lora"/>
                          <a:sym typeface="Lora"/>
                        </a:rPr>
                        <a:t>, </a:t>
                      </a:r>
                      <a:r>
                        <a:rPr b="1" lang="en-GB" sz="1200">
                          <a:solidFill>
                            <a:srgbClr val="FF0000"/>
                          </a:solidFill>
                          <a:latin typeface="Lora"/>
                          <a:ea typeface="Lora"/>
                          <a:cs typeface="Lora"/>
                          <a:sym typeface="Lora"/>
                        </a:rPr>
                        <a:t>metastases</a:t>
                      </a:r>
                      <a:r>
                        <a:rPr lang="en-GB" sz="1200">
                          <a:latin typeface="Lora"/>
                          <a:ea typeface="Lora"/>
                          <a:cs typeface="Lora"/>
                          <a:sym typeface="Lora"/>
                        </a:rPr>
                        <a:t> may be present.</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2809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   Treatment</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Simple hysterectomy </a:t>
                      </a:r>
                      <a:r>
                        <a:rPr lang="en-GB" sz="1200">
                          <a:latin typeface="Lora"/>
                          <a:ea typeface="Lora"/>
                          <a:cs typeface="Lora"/>
                          <a:sym typeface="Lora"/>
                        </a:rPr>
                        <a:t>● </a:t>
                      </a:r>
                      <a:r>
                        <a:rPr b="1" lang="en-GB" sz="1200">
                          <a:latin typeface="Lora"/>
                          <a:ea typeface="Lora"/>
                          <a:cs typeface="Lora"/>
                          <a:sym typeface="Lora"/>
                        </a:rPr>
                        <a:t>Radical hysterectomy  </a:t>
                      </a:r>
                      <a:r>
                        <a:rPr lang="en-GB" sz="1200">
                          <a:latin typeface="Lora"/>
                          <a:ea typeface="Lora"/>
                          <a:cs typeface="Lora"/>
                          <a:sym typeface="Lora"/>
                        </a:rPr>
                        <a:t>● </a:t>
                      </a:r>
                      <a:r>
                        <a:rPr b="1" lang="en-GB" sz="1200">
                          <a:solidFill>
                            <a:srgbClr val="FF0000"/>
                          </a:solidFill>
                          <a:latin typeface="Lora"/>
                          <a:ea typeface="Lora"/>
                          <a:cs typeface="Lora"/>
                          <a:sym typeface="Lora"/>
                        </a:rPr>
                        <a:t>Chemotherapy and radiotherapy</a:t>
                      </a:r>
                      <a:endParaRPr b="1"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bl>
          </a:graphicData>
        </a:graphic>
      </p:graphicFrame>
      <p:sp>
        <p:nvSpPr>
          <p:cNvPr id="561" name="Google Shape;561;p42"/>
          <p:cNvSpPr txBox="1"/>
          <p:nvPr/>
        </p:nvSpPr>
        <p:spPr>
          <a:xfrm>
            <a:off x="1469688"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4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Quiz</a:t>
            </a:r>
            <a:endParaRPr b="1" sz="3000">
              <a:solidFill>
                <a:srgbClr val="741B47"/>
              </a:solidFill>
              <a:latin typeface="Lora"/>
              <a:ea typeface="Lora"/>
              <a:cs typeface="Lora"/>
              <a:sym typeface="Lora"/>
            </a:endParaRPr>
          </a:p>
        </p:txBody>
      </p:sp>
      <p:sp>
        <p:nvSpPr>
          <p:cNvPr id="567" name="Google Shape;567;p43"/>
          <p:cNvSpPr txBox="1"/>
          <p:nvPr/>
        </p:nvSpPr>
        <p:spPr>
          <a:xfrm>
            <a:off x="0" y="951900"/>
            <a:ext cx="3960000" cy="87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1) </a:t>
            </a:r>
            <a:r>
              <a:rPr b="1" lang="en-GB" sz="1100">
                <a:latin typeface="Lora"/>
                <a:ea typeface="Lora"/>
                <a:cs typeface="Lora"/>
                <a:sym typeface="Lora"/>
              </a:rPr>
              <a:t>A 31-year-old, sexually active woman has had a mucopurulent vaginal discharge for 1 week. On pelvic examination, the cervix appears reddened around the os, but no erosions or mass lesions are present. A Pap smear shows numerous neutrophils, but no dysplastic cells. A cervical biopsy specimen shows marked follicular cervicitis. Which of the following infectious agents is most likely to produce these findings?</a:t>
            </a:r>
            <a:endParaRPr b="1"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A- Candida albicans</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B- Chlamydia trachomatis</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C- Gardnerella vaginalis</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D- Herpes simplex virus</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2) A 31-year-old woman has had vulvar pruritus along with a thick, whitish, odorless, globular vaginal discharge for the past week. On pelvic examination, the cervix appears erythematous, but there are no erosions or masses. A Pap smear shows budding cells and pseudohyphae. No dysplastic cells are present. Which of the following infectious agents is most likely to produce these findings?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 Candida albicans</a:t>
            </a:r>
            <a:endParaRPr b="1"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B- Chlamydia trachomatis</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C- Neisseria gonorrhoeae</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D- Trichomonas vaginalis</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3) A healthy 30-year-old woman comes to the physician for a routine health maintenance examination. No abnormalities are found on physical examination. A screening Pap smear shows cells consistent with a low-grade squamous intraepith</a:t>
            </a:r>
            <a:r>
              <a:rPr b="1" lang="en-GB" sz="1100">
                <a:latin typeface="Lora"/>
                <a:ea typeface="Lora"/>
                <a:cs typeface="Lora"/>
                <a:sym typeface="Lora"/>
              </a:rPr>
              <a:t>e</a:t>
            </a:r>
            <a:r>
              <a:rPr b="1" lang="en-GB" sz="1100">
                <a:latin typeface="Lora"/>
                <a:ea typeface="Lora"/>
                <a:cs typeface="Lora"/>
                <a:sym typeface="Lora"/>
              </a:rPr>
              <a:t>lial lesion (LSIL). Subsequent cervical biopsy specimens confirm the presence of cervical intraepithelial neoplasia (CIN) I. Which of the following risk factors is most likely related to her Pap smear findings?</a:t>
            </a:r>
            <a:endParaRPr b="1"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A- Diethylstilbestrol (DES) exposure </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B- Multiple sexual partners</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C- Oral contraceptive use</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D- Prior treatment for a malignancy</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4) </a:t>
            </a:r>
            <a:r>
              <a:rPr b="1" lang="en-GB" sz="1100">
                <a:highlight>
                  <a:srgbClr val="FFFFFF"/>
                </a:highlight>
                <a:latin typeface="Lora"/>
                <a:ea typeface="Lora"/>
                <a:cs typeface="Lora"/>
                <a:sym typeface="Lora"/>
              </a:rPr>
              <a:t>A 33-year-old woman comes to her nurse practitioner for a routine health maintenance examination. On physical examination, there are no abnormal findings. A Pap smear reveals Dysplasia extending to the middle third of epithelium with some pleomorphism and mitosis. In which stage is she?</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CIN I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lang="en-GB" sz="1100">
                <a:highlight>
                  <a:srgbClr val="FFFFFF"/>
                </a:highlight>
                <a:latin typeface="Lora"/>
                <a:ea typeface="Lora"/>
                <a:cs typeface="Lora"/>
                <a:sym typeface="Lora"/>
              </a:rPr>
              <a:t>B- CIN II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a:t>
            </a:r>
            <a:r>
              <a:rPr lang="en-GB" sz="1100">
                <a:highlight>
                  <a:srgbClr val="FFFFFF"/>
                </a:highlight>
                <a:latin typeface="Lora"/>
                <a:ea typeface="Lora"/>
                <a:cs typeface="Lora"/>
                <a:sym typeface="Lora"/>
              </a:rPr>
              <a:t> CIN III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SCC</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p:txBody>
      </p:sp>
      <p:sp>
        <p:nvSpPr>
          <p:cNvPr id="568" name="Google Shape;568;p43"/>
          <p:cNvSpPr txBox="1"/>
          <p:nvPr/>
        </p:nvSpPr>
        <p:spPr>
          <a:xfrm>
            <a:off x="3960000" y="951900"/>
            <a:ext cx="3960000" cy="87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5) </a:t>
            </a:r>
            <a:r>
              <a:rPr b="1" lang="en-GB" sz="1100">
                <a:latin typeface="Lora"/>
                <a:ea typeface="Lora"/>
                <a:cs typeface="Lora"/>
                <a:sym typeface="Lora"/>
              </a:rPr>
              <a:t>A 42-year-old woman has a Pap smear as part of a routine health maintenance examination. There are no remarkable findings on physical examination. The Pap smear shows cells consistent with a high-grade squamous intraepithelial lesion (HSIL) with human papillomavirus type 18. Cervical biopsy specimens are obtained, and microscopic examination confirms the presence of extensive moderate dysplasia (CIN II) along with intense chronic inflammation with squamous metaplasia in the endocervical canal. What is the most likely explanation for proceeding with cervical conization for this patient?</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Her reproductive years are over</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HPV infection cannot be treated</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C- Risk for invasive 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Presence of chronic cervicitis</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6)</a:t>
            </a:r>
            <a:r>
              <a:rPr b="1" lang="en-GB" sz="1100">
                <a:latin typeface="Lora"/>
                <a:ea typeface="Lora"/>
                <a:cs typeface="Lora"/>
                <a:sym typeface="Lora"/>
              </a:rPr>
              <a:t> </a:t>
            </a:r>
            <a:r>
              <a:rPr b="1" lang="en-GB" sz="1100">
                <a:latin typeface="Lora"/>
                <a:ea typeface="Lora"/>
                <a:cs typeface="Lora"/>
                <a:sym typeface="Lora"/>
              </a:rPr>
              <a:t>A 43-year-old woman has had postcoital bleeding for 6 months. She experienced menarche at age 11 years and has had 12 sexual partners during her life. She continues to have regular menstrual cycles without abnormal intermenstrual bleeding. Pelvic examination shows a focal, slightly raised area of erythema on the cervix at the 5 o’clock position. A Pap smear shows a high-grade squamous intraepithelial lesion (HSIL), also termed severe cervical intraepithelial neoplasia (CIN III). Analysis of cells from the cervix shows the presence of human papillomavirus type 16. Which of the following malignancies is she at greatest risk of developing if the lesion is not treated?</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 </a:t>
            </a:r>
            <a:r>
              <a:rPr lang="en-GB" sz="1100">
                <a:latin typeface="Lora"/>
                <a:ea typeface="Lora"/>
                <a:cs typeface="Lora"/>
                <a:sym typeface="Lora"/>
              </a:rPr>
              <a:t>Clear cell 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Immature teratoma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Krukenberg tumor</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D- Squamous cell carcinoma</a:t>
            </a:r>
            <a:endParaRPr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7) A 34-year-old woman has a routine Pap smear for the first time. The results indicate that dysplastic cells are present, consistent with a high-grade squamous intraepithelial lesion (HSIL), also called cervical intraepithelial neoplasia (CIN) III. She is referred to a gynecologist, who performs colposcopy and takes multiple cervical biopsy specimens that all show CIN III. Conization of the cervix shows a focus of microinvasion at the squamocolumnar junction. Based on these findings, what is the next most likely step in treating this patient?</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Bone scan for metastatic lesions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Course of radiation therapy</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No further therapy</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Vaginal hysterectomy</a:t>
            </a:r>
            <a:endParaRPr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p:txBody>
      </p:sp>
      <p:sp>
        <p:nvSpPr>
          <p:cNvPr id="569" name="Google Shape;569;p43"/>
          <p:cNvSpPr txBox="1"/>
          <p:nvPr/>
        </p:nvSpPr>
        <p:spPr>
          <a:xfrm rot="-5400000">
            <a:off x="1223575" y="9344800"/>
            <a:ext cx="706800" cy="16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Lora"/>
                <a:ea typeface="Lora"/>
                <a:cs typeface="Lora"/>
                <a:sym typeface="Lora"/>
              </a:rPr>
              <a:t>1-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2-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3-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4-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5-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6- D</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7- C</a:t>
            </a:r>
            <a:endParaRPr b="1">
              <a:solidFill>
                <a:srgbClr val="EFEFEF"/>
              </a:solidFill>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44"/>
          <p:cNvSpPr txBox="1"/>
          <p:nvPr/>
        </p:nvSpPr>
        <p:spPr>
          <a:xfrm>
            <a:off x="0" y="3119325"/>
            <a:ext cx="79200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 minds</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Alwaleed ALarabi, Mohammed ajarem</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Note taker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t/>
            </a:r>
            <a:endParaRPr sz="3000">
              <a:solidFill>
                <a:srgbClr val="A64D79"/>
              </a:solidFill>
              <a:latin typeface="Pompiere"/>
              <a:ea typeface="Pompiere"/>
              <a:cs typeface="Pompiere"/>
              <a:sym typeface="Pompiere"/>
            </a:endParaRPr>
          </a:p>
          <a:p>
            <a:pPr indent="0" lvl="0" marL="0" rtl="0" algn="l">
              <a:lnSpc>
                <a:spcPct val="115000"/>
              </a:lnSpc>
              <a:spcBef>
                <a:spcPts val="0"/>
              </a:spcBef>
              <a:spcAft>
                <a:spcPts val="0"/>
              </a:spcAft>
              <a:buNone/>
            </a:pPr>
            <a:r>
              <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33"/>
          <p:cNvSpPr txBox="1"/>
          <p:nvPr/>
        </p:nvSpPr>
        <p:spPr>
          <a:xfrm>
            <a:off x="518250" y="0"/>
            <a:ext cx="68835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Pathology of Uterine Cervix</a:t>
            </a:r>
            <a:endParaRPr b="1" sz="3000">
              <a:solidFill>
                <a:srgbClr val="741B47"/>
              </a:solidFill>
              <a:latin typeface="Lora"/>
              <a:ea typeface="Lora"/>
              <a:cs typeface="Lora"/>
              <a:sym typeface="Lora"/>
            </a:endParaRPr>
          </a:p>
        </p:txBody>
      </p:sp>
      <p:sp>
        <p:nvSpPr>
          <p:cNvPr id="417" name="Google Shape;417;p33"/>
          <p:cNvSpPr txBox="1"/>
          <p:nvPr/>
        </p:nvSpPr>
        <p:spPr>
          <a:xfrm>
            <a:off x="0" y="910975"/>
            <a:ext cx="7401600" cy="323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Endocervix: </a:t>
            </a:r>
            <a:r>
              <a:rPr lang="en-GB">
                <a:latin typeface="Lora"/>
                <a:ea typeface="Lora"/>
                <a:cs typeface="Lora"/>
                <a:sym typeface="Lora"/>
              </a:rPr>
              <a:t>lined by columnar epithelium.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Ectocervix: </a:t>
            </a:r>
            <a:r>
              <a:rPr lang="en-GB">
                <a:latin typeface="Lora"/>
                <a:ea typeface="Lora"/>
                <a:cs typeface="Lora"/>
                <a:sym typeface="Lora"/>
              </a:rPr>
              <a:t>lined by Stratified squamous  epithelium.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Transformation zone: </a:t>
            </a:r>
            <a:r>
              <a:rPr lang="en-GB">
                <a:latin typeface="Lora"/>
                <a:ea typeface="Lora"/>
                <a:cs typeface="Lora"/>
                <a:sym typeface="Lora"/>
              </a:rPr>
              <a:t>the area in between. Most common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place of cervical pathology.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Cervical Ectropion </a:t>
            </a:r>
            <a:r>
              <a:rPr b="1" lang="en-GB" sz="1800">
                <a:solidFill>
                  <a:srgbClr val="A64D79"/>
                </a:solidFill>
                <a:latin typeface="Lora"/>
                <a:ea typeface="Lora"/>
                <a:cs typeface="Lora"/>
                <a:sym typeface="Lora"/>
              </a:rPr>
              <a:t>(Erosions)</a:t>
            </a:r>
            <a:r>
              <a:rPr b="1" lang="en-GB" sz="1800">
                <a:solidFill>
                  <a:srgbClr val="A64D79"/>
                </a:solidFill>
                <a:latin typeface="Lora"/>
                <a:ea typeface="Lora"/>
                <a:cs typeface="Lora"/>
                <a:sym typeface="Lora"/>
              </a:rPr>
              <a:t> </a:t>
            </a:r>
            <a:r>
              <a:rPr b="1" lang="en-GB" sz="1800">
                <a:solidFill>
                  <a:srgbClr val="6AA84F"/>
                </a:solidFill>
                <a:latin typeface="Lora"/>
                <a:ea typeface="Lora"/>
                <a:cs typeface="Lora"/>
                <a:sym typeface="Lora"/>
              </a:rPr>
              <a:t>(Female slides)</a:t>
            </a:r>
            <a:endParaRPr b="1" sz="1800">
              <a:solidFill>
                <a:srgbClr val="6AA84F"/>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Squamous Epithelium is replaced by columnar epithelium.</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Resulting in an </a:t>
            </a:r>
            <a:r>
              <a:rPr lang="en-GB">
                <a:highlight>
                  <a:srgbClr val="F4CCCC"/>
                </a:highlight>
                <a:latin typeface="Lora"/>
                <a:ea typeface="Lora"/>
                <a:cs typeface="Lora"/>
                <a:sym typeface="Lora"/>
              </a:rPr>
              <a:t>erythematous</a:t>
            </a:r>
            <a:r>
              <a:rPr lang="en-GB">
                <a:latin typeface="Lora"/>
                <a:ea typeface="Lora"/>
                <a:cs typeface="Lora"/>
                <a:sym typeface="Lora"/>
              </a:rPr>
              <a:t> area</a:t>
            </a:r>
            <a:r>
              <a:rPr baseline="30000" lang="en-GB">
                <a:latin typeface="Lora"/>
                <a:ea typeface="Lora"/>
                <a:cs typeface="Lora"/>
                <a:sym typeface="Lora"/>
              </a:rPr>
              <a:t>1</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Benign</a:t>
            </a:r>
            <a:r>
              <a:rPr lang="en-GB">
                <a:latin typeface="Lora"/>
                <a:ea typeface="Lora"/>
                <a:cs typeface="Lora"/>
                <a:sym typeface="Lora"/>
              </a:rPr>
              <a:t>, with no malignant potential.</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occurs in response to (causes): </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Hormones, irritation, </a:t>
            </a:r>
            <a:r>
              <a:rPr lang="en-GB">
                <a:solidFill>
                  <a:srgbClr val="B45F06"/>
                </a:solidFill>
                <a:latin typeface="Lora"/>
                <a:ea typeface="Lora"/>
                <a:cs typeface="Lora"/>
                <a:sym typeface="Lora"/>
              </a:rPr>
              <a:t>oral contraceptives</a:t>
            </a:r>
            <a:r>
              <a:rPr lang="en-GB">
                <a:latin typeface="Lora"/>
                <a:ea typeface="Lora"/>
                <a:cs typeface="Lora"/>
                <a:sym typeface="Lora"/>
              </a:rPr>
              <a:t> and inflammation (chronic cervicitis).</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418" name="Google Shape;418;p33"/>
          <p:cNvPicPr preferRelativeResize="0"/>
          <p:nvPr/>
        </p:nvPicPr>
        <p:blipFill>
          <a:blip r:embed="rId3">
            <a:alphaModFix/>
          </a:blip>
          <a:stretch>
            <a:fillRect/>
          </a:stretch>
        </p:blipFill>
        <p:spPr>
          <a:xfrm>
            <a:off x="6593626" y="1095800"/>
            <a:ext cx="1131801" cy="1142451"/>
          </a:xfrm>
          <a:prstGeom prst="rect">
            <a:avLst/>
          </a:prstGeom>
          <a:noFill/>
          <a:ln>
            <a:noFill/>
          </a:ln>
        </p:spPr>
      </p:pic>
      <p:pic>
        <p:nvPicPr>
          <p:cNvPr id="419" name="Google Shape;419;p33"/>
          <p:cNvPicPr preferRelativeResize="0"/>
          <p:nvPr/>
        </p:nvPicPr>
        <p:blipFill rotWithShape="1">
          <a:blip r:embed="rId4">
            <a:alphaModFix/>
          </a:blip>
          <a:srcRect b="813" l="0" r="1400" t="0"/>
          <a:stretch/>
        </p:blipFill>
        <p:spPr>
          <a:xfrm>
            <a:off x="5495055" y="1095800"/>
            <a:ext cx="1041246" cy="1142451"/>
          </a:xfrm>
          <a:prstGeom prst="rect">
            <a:avLst/>
          </a:prstGeom>
          <a:noFill/>
          <a:ln>
            <a:noFill/>
          </a:ln>
        </p:spPr>
      </p:pic>
      <p:sp>
        <p:nvSpPr>
          <p:cNvPr id="420" name="Google Shape;420;p33"/>
          <p:cNvSpPr txBox="1"/>
          <p:nvPr/>
        </p:nvSpPr>
        <p:spPr>
          <a:xfrm>
            <a:off x="352425" y="10020300"/>
            <a:ext cx="7115100" cy="4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1. Extending distally out of the external OS.</a:t>
            </a:r>
            <a:endParaRPr sz="900">
              <a:solidFill>
                <a:srgbClr val="B45F06"/>
              </a:solidFill>
              <a:latin typeface="Lora"/>
              <a:ea typeface="Lora"/>
              <a:cs typeface="Lora"/>
              <a:sym typeface="Lora"/>
            </a:endParaRPr>
          </a:p>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2. Extend proximal. </a:t>
            </a:r>
            <a:endParaRPr sz="900">
              <a:solidFill>
                <a:srgbClr val="B45F06"/>
              </a:solidFill>
              <a:latin typeface="Lora"/>
              <a:ea typeface="Lora"/>
              <a:cs typeface="Lora"/>
              <a:sym typeface="Lora"/>
            </a:endParaRPr>
          </a:p>
        </p:txBody>
      </p:sp>
      <p:pic>
        <p:nvPicPr>
          <p:cNvPr id="421" name="Google Shape;421;p33"/>
          <p:cNvPicPr preferRelativeResize="0"/>
          <p:nvPr/>
        </p:nvPicPr>
        <p:blipFill>
          <a:blip r:embed="rId5">
            <a:alphaModFix/>
          </a:blip>
          <a:stretch>
            <a:fillRect/>
          </a:stretch>
        </p:blipFill>
        <p:spPr>
          <a:xfrm>
            <a:off x="6389068" y="2667000"/>
            <a:ext cx="1336357" cy="1142450"/>
          </a:xfrm>
          <a:prstGeom prst="rect">
            <a:avLst/>
          </a:prstGeom>
          <a:noFill/>
          <a:ln>
            <a:noFill/>
          </a:ln>
        </p:spPr>
      </p:pic>
      <p:cxnSp>
        <p:nvCxnSpPr>
          <p:cNvPr id="422" name="Google Shape;422;p33"/>
          <p:cNvCxnSpPr/>
          <p:nvPr/>
        </p:nvCxnSpPr>
        <p:spPr>
          <a:xfrm rot="10800000">
            <a:off x="7143600" y="3462925"/>
            <a:ext cx="209700" cy="266700"/>
          </a:xfrm>
          <a:prstGeom prst="straightConnector1">
            <a:avLst/>
          </a:prstGeom>
          <a:noFill/>
          <a:ln cap="flat" cmpd="sng" w="9525">
            <a:solidFill>
              <a:srgbClr val="FF0000"/>
            </a:solidFill>
            <a:prstDash val="solid"/>
            <a:round/>
            <a:headEnd len="med" w="med" type="none"/>
            <a:tailEnd len="med" w="med" type="stealth"/>
          </a:ln>
        </p:spPr>
      </p:cxnSp>
      <p:sp>
        <p:nvSpPr>
          <p:cNvPr id="423" name="Google Shape;423;p33"/>
          <p:cNvSpPr txBox="1"/>
          <p:nvPr/>
        </p:nvSpPr>
        <p:spPr>
          <a:xfrm>
            <a:off x="0" y="4288375"/>
            <a:ext cx="6883500" cy="20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Squamous Metaplasia</a:t>
            </a:r>
            <a:endParaRPr b="1" sz="1800">
              <a:solidFill>
                <a:srgbClr val="CCCCCC"/>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T</a:t>
            </a:r>
            <a:r>
              <a:rPr b="1" lang="en-GB">
                <a:latin typeface="Lora"/>
                <a:ea typeface="Lora"/>
                <a:cs typeface="Lora"/>
                <a:sym typeface="Lora"/>
              </a:rPr>
              <a:t>he columnar cells are replaced by squamous cells</a:t>
            </a:r>
            <a:r>
              <a:rPr b="1" baseline="30000" lang="en-GB">
                <a:latin typeface="Lora"/>
                <a:ea typeface="Lora"/>
                <a:cs typeface="Lora"/>
                <a:sym typeface="Lora"/>
              </a:rPr>
              <a:t>2</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seen in the cervix at the </a:t>
            </a:r>
            <a:r>
              <a:rPr b="1" lang="en-GB">
                <a:latin typeface="Lora"/>
                <a:ea typeface="Lora"/>
                <a:cs typeface="Lora"/>
                <a:sym typeface="Lora"/>
              </a:rPr>
              <a:t>squamocolumnar junction</a:t>
            </a:r>
            <a:r>
              <a:rPr lang="en-GB">
                <a:latin typeface="Lora"/>
                <a:ea typeface="Lora"/>
                <a:cs typeface="Lora"/>
                <a:sym typeface="Lora"/>
              </a:rPr>
              <a:t> (</a:t>
            </a:r>
            <a:r>
              <a:rPr lang="en-GB">
                <a:solidFill>
                  <a:srgbClr val="999999"/>
                </a:solidFill>
                <a:latin typeface="Lora"/>
                <a:ea typeface="Lora"/>
                <a:cs typeface="Lora"/>
                <a:sym typeface="Lora"/>
              </a:rPr>
              <a:t>transitional zone</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Squamous metaplastic epithelium is a </a:t>
            </a:r>
            <a:r>
              <a:rPr lang="en-GB">
                <a:latin typeface="Lora"/>
                <a:ea typeface="Lora"/>
                <a:cs typeface="Lora"/>
                <a:sym typeface="Lora"/>
              </a:rPr>
              <a:t>sensitive</a:t>
            </a:r>
            <a:r>
              <a:rPr lang="en-GB">
                <a:latin typeface="Lora"/>
                <a:ea typeface="Lora"/>
                <a:cs typeface="Lora"/>
                <a:sym typeface="Lora"/>
              </a:rPr>
              <a:t> area that is most affected by human </a:t>
            </a:r>
            <a:r>
              <a:rPr lang="en-GB">
                <a:latin typeface="Lora"/>
                <a:ea typeface="Lora"/>
                <a:cs typeface="Lora"/>
                <a:sym typeface="Lora"/>
              </a:rPr>
              <a:t>papillomavirus</a:t>
            </a:r>
            <a:r>
              <a:rPr lang="en-GB">
                <a:latin typeface="Lora"/>
                <a:ea typeface="Lora"/>
                <a:cs typeface="Lora"/>
                <a:sym typeface="Lora"/>
              </a:rPr>
              <a:t> (</a:t>
            </a:r>
            <a:r>
              <a:rPr b="1" lang="en-GB">
                <a:solidFill>
                  <a:srgbClr val="FF0000"/>
                </a:solidFill>
                <a:latin typeface="Lora"/>
                <a:ea typeface="Lora"/>
                <a:cs typeface="Lora"/>
                <a:sym typeface="Lora"/>
              </a:rPr>
              <a:t>HPV</a:t>
            </a:r>
            <a:r>
              <a:rPr b="1" lang="en-GB">
                <a:latin typeface="Lora"/>
                <a:ea typeface="Lora"/>
                <a:cs typeface="Lora"/>
                <a:sym typeface="Lora"/>
              </a:rPr>
              <a:t>)</a:t>
            </a:r>
            <a:r>
              <a:rPr lang="en-GB">
                <a:latin typeface="Lora"/>
                <a:ea typeface="Lora"/>
                <a:cs typeface="Lora"/>
                <a:sym typeface="Lora"/>
              </a:rPr>
              <a:t> infection.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area where dysplasia and malignant transformation starts.</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However, it is </a:t>
            </a:r>
            <a:r>
              <a:rPr b="1" lang="en-GB">
                <a:solidFill>
                  <a:srgbClr val="FF0000"/>
                </a:solidFill>
                <a:latin typeface="Lora"/>
                <a:ea typeface="Lora"/>
                <a:cs typeface="Lora"/>
                <a:sym typeface="Lora"/>
              </a:rPr>
              <a:t>benign</a:t>
            </a:r>
            <a:r>
              <a:rPr lang="en-GB">
                <a:latin typeface="Lora"/>
                <a:ea typeface="Lora"/>
                <a:cs typeface="Lora"/>
                <a:sym typeface="Lora"/>
              </a:rPr>
              <a:t> and by itself not considered premalignant.</a:t>
            </a:r>
            <a:endParaRPr>
              <a:latin typeface="Lora"/>
              <a:ea typeface="Lora"/>
              <a:cs typeface="Lora"/>
              <a:sym typeface="Lora"/>
            </a:endParaRPr>
          </a:p>
        </p:txBody>
      </p:sp>
      <p:sp>
        <p:nvSpPr>
          <p:cNvPr id="424" name="Google Shape;424;p33"/>
          <p:cNvSpPr txBox="1"/>
          <p:nvPr/>
        </p:nvSpPr>
        <p:spPr>
          <a:xfrm>
            <a:off x="0" y="6298075"/>
            <a:ext cx="7027200" cy="87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Cervical polyp</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This is a </a:t>
            </a:r>
            <a:r>
              <a:rPr b="1" lang="en-GB">
                <a:latin typeface="Lora"/>
                <a:ea typeface="Lora"/>
                <a:cs typeface="Lora"/>
                <a:sym typeface="Lora"/>
              </a:rPr>
              <a:t>small, pedunculated mass</a:t>
            </a:r>
            <a:r>
              <a:rPr lang="en-GB">
                <a:latin typeface="Lora"/>
                <a:ea typeface="Lora"/>
                <a:cs typeface="Lora"/>
                <a:sym typeface="Lora"/>
              </a:rPr>
              <a:t> (</a:t>
            </a:r>
            <a:r>
              <a:rPr lang="en-GB">
                <a:latin typeface="Lora"/>
                <a:ea typeface="Lora"/>
                <a:cs typeface="Lora"/>
                <a:sym typeface="Lora"/>
              </a:rPr>
              <a:t>not a true neoplasm)</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Types:</a:t>
            </a:r>
            <a:endParaRPr b="1">
              <a:latin typeface="Lora"/>
              <a:ea typeface="Lora"/>
              <a:cs typeface="Lora"/>
              <a:sym typeface="Lora"/>
            </a:endParaRPr>
          </a:p>
          <a:p>
            <a:pPr indent="0" lvl="0" marL="457200" rtl="0" algn="l">
              <a:lnSpc>
                <a:spcPct val="115000"/>
              </a:lnSpc>
              <a:spcBef>
                <a:spcPts val="0"/>
              </a:spcBef>
              <a:spcAft>
                <a:spcPts val="0"/>
              </a:spcAft>
              <a:buNone/>
            </a:pPr>
            <a:r>
              <a:t/>
            </a:r>
            <a:endParaRPr b="1">
              <a:latin typeface="Lora"/>
              <a:ea typeface="Lora"/>
              <a:cs typeface="Lora"/>
              <a:sym typeface="Lora"/>
            </a:endParaRPr>
          </a:p>
        </p:txBody>
      </p:sp>
      <p:grpSp>
        <p:nvGrpSpPr>
          <p:cNvPr id="425" name="Google Shape;425;p33"/>
          <p:cNvGrpSpPr/>
          <p:nvPr/>
        </p:nvGrpSpPr>
        <p:grpSpPr>
          <a:xfrm>
            <a:off x="407194" y="7353498"/>
            <a:ext cx="385082" cy="475976"/>
            <a:chOff x="219906" y="1124884"/>
            <a:chExt cx="502455" cy="736349"/>
          </a:xfrm>
        </p:grpSpPr>
        <p:grpSp>
          <p:nvGrpSpPr>
            <p:cNvPr id="426" name="Google Shape;426;p33"/>
            <p:cNvGrpSpPr/>
            <p:nvPr/>
          </p:nvGrpSpPr>
          <p:grpSpPr>
            <a:xfrm>
              <a:off x="219906" y="1124884"/>
              <a:ext cx="502455" cy="736349"/>
              <a:chOff x="4041649" y="1707654"/>
              <a:chExt cx="1060704" cy="1429526"/>
            </a:xfrm>
          </p:grpSpPr>
          <p:sp>
            <p:nvSpPr>
              <p:cNvPr id="427" name="Google Shape;427;p3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64D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28" name="Google Shape;428;p3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29" name="Google Shape;429;p33"/>
            <p:cNvSpPr txBox="1"/>
            <p:nvPr/>
          </p:nvSpPr>
          <p:spPr>
            <a:xfrm>
              <a:off x="304775" y="1197192"/>
              <a:ext cx="270600" cy="319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Lora"/>
                  <a:ea typeface="Lora"/>
                  <a:cs typeface="Lora"/>
                  <a:sym typeface="Lora"/>
                </a:rPr>
                <a:t>1</a:t>
              </a:r>
              <a:endParaRPr b="1">
                <a:solidFill>
                  <a:srgbClr val="666666"/>
                </a:solidFill>
                <a:latin typeface="Lora"/>
                <a:ea typeface="Lora"/>
                <a:cs typeface="Lora"/>
                <a:sym typeface="Lora"/>
              </a:endParaRPr>
            </a:p>
          </p:txBody>
        </p:sp>
      </p:grpSp>
      <p:sp>
        <p:nvSpPr>
          <p:cNvPr id="430" name="Google Shape;430;p33"/>
          <p:cNvSpPr txBox="1"/>
          <p:nvPr/>
        </p:nvSpPr>
        <p:spPr>
          <a:xfrm>
            <a:off x="792284" y="7291025"/>
            <a:ext cx="22533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Endocervical polyps:</a:t>
            </a:r>
            <a:endParaRPr b="1"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 Originate from endocervix.</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 Most common polyps.</a:t>
            </a:r>
            <a:endParaRPr sz="1100">
              <a:latin typeface="Lora"/>
              <a:ea typeface="Lora"/>
              <a:cs typeface="Lora"/>
              <a:sym typeface="Lora"/>
            </a:endParaRPr>
          </a:p>
        </p:txBody>
      </p:sp>
      <p:grpSp>
        <p:nvGrpSpPr>
          <p:cNvPr id="431" name="Google Shape;431;p33"/>
          <p:cNvGrpSpPr/>
          <p:nvPr/>
        </p:nvGrpSpPr>
        <p:grpSpPr>
          <a:xfrm>
            <a:off x="3807619" y="7370448"/>
            <a:ext cx="385082" cy="475976"/>
            <a:chOff x="219906" y="1124884"/>
            <a:chExt cx="502455" cy="736349"/>
          </a:xfrm>
        </p:grpSpPr>
        <p:grpSp>
          <p:nvGrpSpPr>
            <p:cNvPr id="432" name="Google Shape;432;p33"/>
            <p:cNvGrpSpPr/>
            <p:nvPr/>
          </p:nvGrpSpPr>
          <p:grpSpPr>
            <a:xfrm>
              <a:off x="219906" y="1124884"/>
              <a:ext cx="502455" cy="736349"/>
              <a:chOff x="4041649" y="1707654"/>
              <a:chExt cx="1060704" cy="1429526"/>
            </a:xfrm>
          </p:grpSpPr>
          <p:sp>
            <p:nvSpPr>
              <p:cNvPr id="433" name="Google Shape;433;p3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64D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34" name="Google Shape;434;p3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35" name="Google Shape;435;p33"/>
            <p:cNvSpPr txBox="1"/>
            <p:nvPr/>
          </p:nvSpPr>
          <p:spPr>
            <a:xfrm>
              <a:off x="304775" y="1197192"/>
              <a:ext cx="270600" cy="319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Lora"/>
                  <a:ea typeface="Lora"/>
                  <a:cs typeface="Lora"/>
                  <a:sym typeface="Lora"/>
                </a:rPr>
                <a:t>2</a:t>
              </a:r>
              <a:endParaRPr b="1">
                <a:solidFill>
                  <a:srgbClr val="666666"/>
                </a:solidFill>
                <a:latin typeface="Lora"/>
                <a:ea typeface="Lora"/>
                <a:cs typeface="Lora"/>
                <a:sym typeface="Lora"/>
              </a:endParaRPr>
            </a:p>
          </p:txBody>
        </p:sp>
      </p:grpSp>
      <p:sp>
        <p:nvSpPr>
          <p:cNvPr id="436" name="Google Shape;436;p33"/>
          <p:cNvSpPr txBox="1"/>
          <p:nvPr/>
        </p:nvSpPr>
        <p:spPr>
          <a:xfrm>
            <a:off x="4192709" y="7291025"/>
            <a:ext cx="22533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Ectocervical polyps:</a:t>
            </a:r>
            <a:endParaRPr b="1"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 Originate from ectocervix.</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 Less common.</a:t>
            </a:r>
            <a:endParaRPr sz="1100">
              <a:latin typeface="Lora"/>
              <a:ea typeface="Lora"/>
              <a:cs typeface="Lora"/>
              <a:sym typeface="Lora"/>
            </a:endParaRPr>
          </a:p>
        </p:txBody>
      </p:sp>
      <p:pic>
        <p:nvPicPr>
          <p:cNvPr id="437" name="Google Shape;437;p33"/>
          <p:cNvPicPr preferRelativeResize="0"/>
          <p:nvPr/>
        </p:nvPicPr>
        <p:blipFill>
          <a:blip r:embed="rId6">
            <a:alphaModFix/>
          </a:blip>
          <a:stretch>
            <a:fillRect/>
          </a:stretch>
        </p:blipFill>
        <p:spPr>
          <a:xfrm>
            <a:off x="6056547" y="7873413"/>
            <a:ext cx="1541131" cy="1142450"/>
          </a:xfrm>
          <a:prstGeom prst="rect">
            <a:avLst/>
          </a:prstGeom>
          <a:noFill/>
          <a:ln>
            <a:noFill/>
          </a:ln>
        </p:spPr>
      </p:pic>
      <p:sp>
        <p:nvSpPr>
          <p:cNvPr id="438" name="Google Shape;438;p33"/>
          <p:cNvSpPr txBox="1"/>
          <p:nvPr/>
        </p:nvSpPr>
        <p:spPr>
          <a:xfrm>
            <a:off x="0" y="7985650"/>
            <a:ext cx="6057900" cy="204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Overgrowth of </a:t>
            </a:r>
            <a:r>
              <a:rPr b="1" lang="en-GB">
                <a:solidFill>
                  <a:srgbClr val="FF0000"/>
                </a:solidFill>
                <a:latin typeface="Lora"/>
                <a:ea typeface="Lora"/>
                <a:cs typeface="Lora"/>
                <a:sym typeface="Lora"/>
              </a:rPr>
              <a:t>benign</a:t>
            </a:r>
            <a:r>
              <a:rPr lang="en-GB">
                <a:latin typeface="Lora"/>
                <a:ea typeface="Lora"/>
                <a:cs typeface="Lora"/>
                <a:sym typeface="Lora"/>
              </a:rPr>
              <a:t> cervical stroma covered by cervical epithelium:</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The epithelium covering the polyp:</a:t>
            </a:r>
            <a:r>
              <a:rPr lang="en-GB">
                <a:latin typeface="Lora"/>
                <a:ea typeface="Lora"/>
                <a:cs typeface="Lora"/>
                <a:sym typeface="Lora"/>
              </a:rPr>
              <a:t> can be</a:t>
            </a:r>
            <a:r>
              <a:rPr lang="en-GB">
                <a:latin typeface="Lora"/>
                <a:ea typeface="Lora"/>
                <a:cs typeface="Lora"/>
                <a:sym typeface="Lora"/>
              </a:rPr>
              <a:t> </a:t>
            </a:r>
            <a:r>
              <a:rPr b="1" lang="en-GB">
                <a:solidFill>
                  <a:srgbClr val="FF0000"/>
                </a:solidFill>
                <a:latin typeface="Lora"/>
                <a:ea typeface="Lora"/>
                <a:cs typeface="Lora"/>
                <a:sym typeface="Lora"/>
              </a:rPr>
              <a:t>columnar </a:t>
            </a:r>
            <a:r>
              <a:rPr b="1" lang="en-GB">
                <a:latin typeface="Lora"/>
                <a:ea typeface="Lora"/>
                <a:cs typeface="Lora"/>
                <a:sym typeface="Lora"/>
              </a:rPr>
              <a:t>(</a:t>
            </a:r>
            <a:r>
              <a:rPr b="1" lang="en-GB">
                <a:solidFill>
                  <a:srgbClr val="B45F06"/>
                </a:solidFill>
                <a:latin typeface="Lora"/>
                <a:ea typeface="Lora"/>
                <a:cs typeface="Lora"/>
                <a:sym typeface="Lora"/>
              </a:rPr>
              <a:t>most common</a:t>
            </a:r>
            <a:r>
              <a:rPr b="1" lang="en-GB">
                <a:latin typeface="Lora"/>
                <a:ea typeface="Lora"/>
                <a:cs typeface="Lora"/>
                <a:sym typeface="Lora"/>
              </a:rPr>
              <a:t>)</a:t>
            </a:r>
            <a:r>
              <a:rPr lang="en-GB">
                <a:latin typeface="Lora"/>
                <a:ea typeface="Lora"/>
                <a:cs typeface="Lora"/>
                <a:sym typeface="Lora"/>
              </a:rPr>
              <a:t> or stratified squamous or sometimes partly both.</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The stroma:</a:t>
            </a:r>
            <a:r>
              <a:rPr b="1" lang="en-GB">
                <a:latin typeface="Lora"/>
                <a:ea typeface="Lora"/>
                <a:cs typeface="Lora"/>
                <a:sym typeface="Lora"/>
              </a:rPr>
              <a:t> </a:t>
            </a:r>
            <a:r>
              <a:rPr lang="en-GB">
                <a:latin typeface="Lora"/>
                <a:ea typeface="Lora"/>
                <a:cs typeface="Lora"/>
                <a:sym typeface="Lora"/>
              </a:rPr>
              <a:t>is made up of fibrous tissue with thick-walled blood vessels and inflammatory cells.</a:t>
            </a:r>
            <a:endParaRPr>
              <a:latin typeface="Lora"/>
              <a:ea typeface="Lora"/>
              <a:cs typeface="Lora"/>
              <a:sym typeface="Lora"/>
            </a:endParaRPr>
          </a:p>
        </p:txBody>
      </p:sp>
      <p:sp>
        <p:nvSpPr>
          <p:cNvPr id="439" name="Google Shape;439;p33"/>
          <p:cNvSpPr txBox="1"/>
          <p:nvPr/>
        </p:nvSpPr>
        <p:spPr>
          <a:xfrm>
            <a:off x="5967450" y="7735700"/>
            <a:ext cx="1719300" cy="1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B45F06"/>
                </a:solidFill>
                <a:latin typeface="Lora"/>
                <a:ea typeface="Lora"/>
                <a:cs typeface="Lora"/>
                <a:sym typeface="Lora"/>
              </a:rPr>
              <a:t>Polypoidal in shape</a:t>
            </a:r>
            <a:endParaRPr b="1" sz="1000">
              <a:solidFill>
                <a:srgbClr val="B45F06"/>
              </a:solidFill>
              <a:latin typeface="Lora"/>
              <a:ea typeface="Lora"/>
              <a:cs typeface="Lora"/>
              <a:sym typeface="Lora"/>
            </a:endParaRPr>
          </a:p>
        </p:txBody>
      </p:sp>
      <p:pic>
        <p:nvPicPr>
          <p:cNvPr id="440" name="Google Shape;440;p33"/>
          <p:cNvPicPr preferRelativeResize="0"/>
          <p:nvPr/>
        </p:nvPicPr>
        <p:blipFill>
          <a:blip r:embed="rId7">
            <a:alphaModFix/>
          </a:blip>
          <a:stretch>
            <a:fillRect/>
          </a:stretch>
        </p:blipFill>
        <p:spPr>
          <a:xfrm>
            <a:off x="6056550" y="9015850"/>
            <a:ext cx="1541124" cy="999652"/>
          </a:xfrm>
          <a:prstGeom prst="rect">
            <a:avLst/>
          </a:prstGeom>
          <a:noFill/>
          <a:ln>
            <a:noFill/>
          </a:ln>
        </p:spPr>
      </p:pic>
      <p:pic>
        <p:nvPicPr>
          <p:cNvPr id="441" name="Google Shape;441;p33"/>
          <p:cNvPicPr preferRelativeResize="0"/>
          <p:nvPr/>
        </p:nvPicPr>
        <p:blipFill rotWithShape="1">
          <a:blip r:embed="rId8">
            <a:alphaModFix/>
          </a:blip>
          <a:srcRect b="6138" l="0" r="0" t="0"/>
          <a:stretch/>
        </p:blipFill>
        <p:spPr>
          <a:xfrm>
            <a:off x="2704074" y="7265265"/>
            <a:ext cx="1041250" cy="720387"/>
          </a:xfrm>
          <a:prstGeom prst="rect">
            <a:avLst/>
          </a:prstGeom>
          <a:noFill/>
          <a:ln>
            <a:noFill/>
          </a:ln>
        </p:spPr>
      </p:pic>
      <p:pic>
        <p:nvPicPr>
          <p:cNvPr id="442" name="Google Shape;442;p33"/>
          <p:cNvPicPr preferRelativeResize="0"/>
          <p:nvPr/>
        </p:nvPicPr>
        <p:blipFill>
          <a:blip r:embed="rId9">
            <a:alphaModFix/>
          </a:blip>
          <a:stretch>
            <a:fillRect/>
          </a:stretch>
        </p:blipFill>
        <p:spPr>
          <a:xfrm>
            <a:off x="6158938" y="6469249"/>
            <a:ext cx="1336351" cy="8878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4"/>
          <p:cNvSpPr txBox="1"/>
          <p:nvPr/>
        </p:nvSpPr>
        <p:spPr>
          <a:xfrm>
            <a:off x="1470300" y="61775"/>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Cervicitis</a:t>
            </a:r>
            <a:endParaRPr b="1" sz="3000">
              <a:solidFill>
                <a:srgbClr val="741B47"/>
              </a:solidFill>
              <a:latin typeface="Lora"/>
              <a:ea typeface="Lora"/>
              <a:cs typeface="Lora"/>
              <a:sym typeface="Lora"/>
            </a:endParaRPr>
          </a:p>
        </p:txBody>
      </p:sp>
      <p:sp>
        <p:nvSpPr>
          <p:cNvPr id="448" name="Google Shape;448;p34"/>
          <p:cNvSpPr txBox="1"/>
          <p:nvPr/>
        </p:nvSpPr>
        <p:spPr>
          <a:xfrm>
            <a:off x="0" y="861275"/>
            <a:ext cx="7350600" cy="29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Non-infectious Cervicitis</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Is inflammation (acute or chronic) of the cervix caused by:</a:t>
            </a:r>
            <a:endParaRPr>
              <a:latin typeface="Lora"/>
              <a:ea typeface="Lora"/>
              <a:cs typeface="Lora"/>
              <a:sym typeface="Lora"/>
            </a:endParaRPr>
          </a:p>
          <a:p>
            <a:pPr indent="-203200" lvl="1" marL="561975" rtl="0" algn="l">
              <a:lnSpc>
                <a:spcPct val="115000"/>
              </a:lnSpc>
              <a:spcBef>
                <a:spcPts val="0"/>
              </a:spcBef>
              <a:spcAft>
                <a:spcPts val="0"/>
              </a:spcAft>
              <a:buSzPts val="1400"/>
              <a:buFont typeface="Lora"/>
              <a:buChar char="○"/>
            </a:pPr>
            <a:r>
              <a:rPr lang="en-GB">
                <a:latin typeface="Lora"/>
                <a:ea typeface="Lora"/>
                <a:cs typeface="Lora"/>
                <a:sym typeface="Lora"/>
              </a:rPr>
              <a:t>Chemical irritation (e.g. douche).</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Mechanical irritation (e.g. tampon, diaphragm).</a:t>
            </a:r>
            <a:endParaRPr>
              <a:latin typeface="Lora"/>
              <a:ea typeface="Lora"/>
              <a:cs typeface="Lora"/>
              <a:sym typeface="Lora"/>
            </a:endParaRPr>
          </a:p>
          <a:p>
            <a:pPr indent="0" lvl="0" marL="0" rtl="0" algn="l">
              <a:lnSpc>
                <a:spcPct val="115000"/>
              </a:lnSpc>
              <a:spcBef>
                <a:spcPts val="1000"/>
              </a:spcBef>
              <a:spcAft>
                <a:spcPts val="0"/>
              </a:spcAft>
              <a:buNone/>
            </a:pPr>
            <a:r>
              <a:rPr b="1" lang="en-GB" sz="1500">
                <a:solidFill>
                  <a:srgbClr val="C27BA0"/>
                </a:solidFill>
                <a:latin typeface="Lora"/>
                <a:ea typeface="Lora"/>
                <a:cs typeface="Lora"/>
                <a:sym typeface="Lora"/>
              </a:rPr>
              <a:t>Clinical appearances</a:t>
            </a:r>
            <a:endParaRPr b="1" sz="15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Often </a:t>
            </a:r>
            <a:r>
              <a:rPr b="1" lang="en-GB">
                <a:latin typeface="Lora"/>
                <a:ea typeface="Lora"/>
                <a:cs typeface="Lora"/>
                <a:sym typeface="Lora"/>
              </a:rPr>
              <a:t>asymptomatic</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cervix appears red and swollen.</a:t>
            </a:r>
            <a:endParaRPr>
              <a:latin typeface="Lora"/>
              <a:ea typeface="Lora"/>
              <a:cs typeface="Lora"/>
              <a:sym typeface="Lora"/>
            </a:endParaRPr>
          </a:p>
          <a:p>
            <a:pPr indent="0" lvl="0" marL="0" rtl="0" algn="l">
              <a:lnSpc>
                <a:spcPct val="115000"/>
              </a:lnSpc>
              <a:spcBef>
                <a:spcPts val="1000"/>
              </a:spcBef>
              <a:spcAft>
                <a:spcPts val="0"/>
              </a:spcAft>
              <a:buNone/>
            </a:pPr>
            <a:r>
              <a:rPr b="1" lang="en-GB" sz="1500">
                <a:solidFill>
                  <a:srgbClr val="C27BA0"/>
                </a:solidFill>
                <a:latin typeface="Lora"/>
                <a:ea typeface="Lora"/>
                <a:cs typeface="Lora"/>
                <a:sym typeface="Lora"/>
              </a:rPr>
              <a:t>Histology</a:t>
            </a:r>
            <a:endParaRPr b="1" sz="15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a:t>
            </a:r>
            <a:r>
              <a:rPr lang="en-GB">
                <a:latin typeface="Lora"/>
                <a:ea typeface="Lora"/>
                <a:cs typeface="Lora"/>
                <a:sym typeface="Lora"/>
              </a:rPr>
              <a:t>nflammatory cells: neutrophils in acute, plasma cells and lymphocytes in chronic.</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Squamous metaplasia is common in chronic cervicitis.</a:t>
            </a:r>
            <a:endParaRPr>
              <a:latin typeface="Lora"/>
              <a:ea typeface="Lora"/>
              <a:cs typeface="Lora"/>
              <a:sym typeface="Lora"/>
            </a:endParaRPr>
          </a:p>
        </p:txBody>
      </p:sp>
      <p:sp>
        <p:nvSpPr>
          <p:cNvPr id="449" name="Google Shape;449;p34"/>
          <p:cNvSpPr txBox="1"/>
          <p:nvPr/>
        </p:nvSpPr>
        <p:spPr>
          <a:xfrm>
            <a:off x="0" y="3901500"/>
            <a:ext cx="7804200" cy="187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Infectious cervicitis</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Can be caused by </a:t>
            </a:r>
            <a:r>
              <a:rPr b="1" lang="en-GB">
                <a:latin typeface="Lora"/>
                <a:ea typeface="Lora"/>
                <a:cs typeface="Lora"/>
                <a:sym typeface="Lora"/>
              </a:rPr>
              <a:t>various organisms:</a:t>
            </a:r>
            <a:r>
              <a:rPr lang="en-GB">
                <a:latin typeface="Lora"/>
                <a:ea typeface="Lora"/>
                <a:cs typeface="Lora"/>
                <a:sym typeface="Lora"/>
              </a:rPr>
              <a:t> </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lang="en-GB">
                <a:latin typeface="Lora"/>
                <a:ea typeface="Lora"/>
                <a:cs typeface="Lora"/>
                <a:sym typeface="Lora"/>
              </a:rPr>
              <a:t>e.g. staphylococci, enterococci, Gardnerella vaginalis, Trichomonas vaginalis, </a:t>
            </a:r>
            <a:r>
              <a:rPr b="1" lang="en-GB">
                <a:latin typeface="Lora"/>
                <a:ea typeface="Lora"/>
                <a:cs typeface="Lora"/>
                <a:sym typeface="Lora"/>
              </a:rPr>
              <a:t>Candida albicans, Chlamydia trachomatis and HPV.</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Most often involves the </a:t>
            </a:r>
            <a:r>
              <a:rPr b="1" lang="en-GB">
                <a:latin typeface="Lora"/>
                <a:ea typeface="Lora"/>
                <a:cs typeface="Lora"/>
                <a:sym typeface="Lora"/>
              </a:rPr>
              <a:t>endocervix</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May be asymptomatic.</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May manifest as vaginal discharge or itching.</a:t>
            </a:r>
            <a:endParaRPr>
              <a:latin typeface="Lora"/>
              <a:ea typeface="Lora"/>
              <a:cs typeface="Lora"/>
              <a:sym typeface="Lora"/>
            </a:endParaRPr>
          </a:p>
        </p:txBody>
      </p:sp>
      <p:graphicFrame>
        <p:nvGraphicFramePr>
          <p:cNvPr id="450" name="Google Shape;450;p34"/>
          <p:cNvGraphicFramePr/>
          <p:nvPr/>
        </p:nvGraphicFramePr>
        <p:xfrm>
          <a:off x="115875" y="5869750"/>
          <a:ext cx="3000000" cy="3000000"/>
        </p:xfrm>
        <a:graphic>
          <a:graphicData uri="http://schemas.openxmlformats.org/drawingml/2006/table">
            <a:tbl>
              <a:tblPr>
                <a:noFill/>
                <a:tableStyleId>{394D3699-98B8-49F6-9974-BCF0990587B8}</a:tableStyleId>
              </a:tblPr>
              <a:tblGrid>
                <a:gridCol w="1099025"/>
                <a:gridCol w="2120450"/>
                <a:gridCol w="2084600"/>
                <a:gridCol w="2384150"/>
              </a:tblGrid>
              <a:tr h="334950">
                <a:tc>
                  <a:txBody>
                    <a:bodyPr/>
                    <a:lstStyle/>
                    <a:p>
                      <a:pPr indent="0" lvl="0" marL="0" rtl="0" algn="l">
                        <a:spcBef>
                          <a:spcPts val="0"/>
                        </a:spcBef>
                        <a:spcAft>
                          <a:spcPts val="0"/>
                        </a:spcAft>
                        <a:buNone/>
                      </a:pPr>
                      <a:r>
                        <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FFFFFF"/>
                          </a:solidFill>
                          <a:latin typeface="Lora"/>
                          <a:ea typeface="Lora"/>
                          <a:cs typeface="Lora"/>
                          <a:sym typeface="Lora"/>
                        </a:rPr>
                        <a:t>1. Candidiasis (moniliasis)</a:t>
                      </a:r>
                      <a:endParaRPr b="1" sz="1000">
                        <a:solidFill>
                          <a:srgbClr val="FFFFFF"/>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GB" sz="1000">
                          <a:solidFill>
                            <a:srgbClr val="FFFFFF"/>
                          </a:solidFill>
                          <a:latin typeface="Lora"/>
                          <a:ea typeface="Lora"/>
                          <a:cs typeface="Lora"/>
                          <a:sym typeface="Lora"/>
                        </a:rPr>
                        <a:t>2. Trichomoniasis</a:t>
                      </a:r>
                      <a:endParaRPr b="1" sz="1000">
                        <a:solidFill>
                          <a:srgbClr val="FFFFFF"/>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GB" sz="1000">
                          <a:solidFill>
                            <a:srgbClr val="FFFFFF"/>
                          </a:solidFill>
                          <a:latin typeface="Lora"/>
                          <a:ea typeface="Lora"/>
                          <a:cs typeface="Lora"/>
                          <a:sym typeface="Lora"/>
                        </a:rPr>
                        <a:t>3. Chlamydia trachomatis</a:t>
                      </a:r>
                      <a:endParaRPr b="1" sz="1000">
                        <a:solidFill>
                          <a:srgbClr val="FFFFFF"/>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741B47"/>
                    </a:solidFill>
                  </a:tcPr>
                </a:tc>
              </a:tr>
              <a:tr h="696575">
                <a:tc>
                  <a:txBody>
                    <a:bodyPr/>
                    <a:lstStyle/>
                    <a:p>
                      <a:pPr indent="0" lvl="0" marL="0" rtl="0" algn="ctr">
                        <a:spcBef>
                          <a:spcPts val="0"/>
                        </a:spcBef>
                        <a:spcAft>
                          <a:spcPts val="0"/>
                        </a:spcAft>
                        <a:buNone/>
                      </a:pPr>
                      <a:r>
                        <a:rPr b="1" lang="en-GB" sz="1000">
                          <a:solidFill>
                            <a:srgbClr val="741B47"/>
                          </a:solidFill>
                          <a:latin typeface="Lora"/>
                          <a:ea typeface="Lora"/>
                          <a:cs typeface="Lora"/>
                          <a:sym typeface="Lora"/>
                        </a:rPr>
                        <a:t>Organism</a:t>
                      </a:r>
                      <a:endParaRPr b="1" sz="1000">
                        <a:solidFill>
                          <a:srgbClr val="741B47"/>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D5A6BD"/>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latin typeface="Lora"/>
                          <a:ea typeface="Lora"/>
                          <a:cs typeface="Lora"/>
                          <a:sym typeface="Lora"/>
                        </a:rPr>
                        <a:t>Candida Albicans.</a:t>
                      </a:r>
                      <a:endParaRPr b="1"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Fungal colonies.</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Vaginal flora.</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b="1" lang="en-GB" sz="1000">
                          <a:latin typeface="Lora"/>
                          <a:ea typeface="Lora"/>
                          <a:cs typeface="Lora"/>
                          <a:sym typeface="Lora"/>
                        </a:rPr>
                        <a:t>Trichomonas vaginalis</a:t>
                      </a:r>
                      <a:r>
                        <a:rPr lang="en-GB" sz="1000">
                          <a:latin typeface="Lora"/>
                          <a:ea typeface="Lora"/>
                          <a:cs typeface="Lora"/>
                          <a:sym typeface="Lora"/>
                        </a:rPr>
                        <a:t>: unicellular flagellated protozoa.</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O</a:t>
                      </a:r>
                      <a:r>
                        <a:rPr lang="en-GB" sz="1000">
                          <a:latin typeface="Lora"/>
                          <a:ea typeface="Lora"/>
                          <a:cs typeface="Lora"/>
                          <a:sym typeface="Lora"/>
                        </a:rPr>
                        <a:t>bligate, gram -ve intracellular pathogen.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May coexist with N. gonorrhoeae.</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696575">
                <a:tc>
                  <a:txBody>
                    <a:bodyPr/>
                    <a:lstStyle/>
                    <a:p>
                      <a:pPr indent="0" lvl="0" marL="0" rtl="0" algn="ctr">
                        <a:spcBef>
                          <a:spcPts val="0"/>
                        </a:spcBef>
                        <a:spcAft>
                          <a:spcPts val="0"/>
                        </a:spcAft>
                        <a:buNone/>
                      </a:pPr>
                      <a:r>
                        <a:rPr b="1" lang="en-GB" sz="1000">
                          <a:solidFill>
                            <a:srgbClr val="741B47"/>
                          </a:solidFill>
                          <a:latin typeface="Lora"/>
                          <a:ea typeface="Lora"/>
                          <a:cs typeface="Lora"/>
                          <a:sym typeface="Lora"/>
                        </a:rPr>
                        <a:t>T</a:t>
                      </a:r>
                      <a:r>
                        <a:rPr b="1" lang="en-GB" sz="1000">
                          <a:solidFill>
                            <a:srgbClr val="741B47"/>
                          </a:solidFill>
                          <a:latin typeface="Lora"/>
                          <a:ea typeface="Lora"/>
                          <a:cs typeface="Lora"/>
                          <a:sym typeface="Lora"/>
                        </a:rPr>
                        <a:t>ransmission/Association</a:t>
                      </a:r>
                      <a:endParaRPr b="1" sz="1000">
                        <a:solidFill>
                          <a:srgbClr val="741B47"/>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D5A6BD"/>
                    </a:solidFill>
                  </a:tcPr>
                </a:tc>
                <a:tc>
                  <a:txBody>
                    <a:bodyPr/>
                    <a:lstStyle/>
                    <a:p>
                      <a:pPr indent="0" lvl="0" marL="0" rtl="0" algn="l">
                        <a:lnSpc>
                          <a:spcPct val="115000"/>
                        </a:lnSpc>
                        <a:spcBef>
                          <a:spcPts val="0"/>
                        </a:spcBef>
                        <a:spcAft>
                          <a:spcPts val="0"/>
                        </a:spcAft>
                        <a:buNone/>
                      </a:pPr>
                      <a:r>
                        <a:rPr b="1" lang="en-GB" sz="1000">
                          <a:solidFill>
                            <a:srgbClr val="FF0000"/>
                          </a:solidFill>
                          <a:latin typeface="Lora"/>
                          <a:ea typeface="Lora"/>
                          <a:cs typeface="Lora"/>
                          <a:sym typeface="Lora"/>
                        </a:rPr>
                        <a:t>Immunosuppression</a:t>
                      </a:r>
                      <a:r>
                        <a:rPr lang="en-GB" sz="1000">
                          <a:latin typeface="Lora"/>
                          <a:ea typeface="Lora"/>
                          <a:cs typeface="Lora"/>
                          <a:sym typeface="Lora"/>
                        </a:rPr>
                        <a:t>: </a:t>
                      </a:r>
                      <a:r>
                        <a:rPr lang="en-GB" sz="1000">
                          <a:latin typeface="Lora"/>
                          <a:ea typeface="Lora"/>
                          <a:cs typeface="Lora"/>
                          <a:sym typeface="Lora"/>
                        </a:rPr>
                        <a:t>DM, pregnancy, antibiotic therapy, oral contraceptives.</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solidFill>
                            <a:srgbClr val="FF0000"/>
                          </a:solidFill>
                          <a:latin typeface="Lora"/>
                          <a:ea typeface="Lora"/>
                          <a:cs typeface="Lora"/>
                          <a:sym typeface="Lora"/>
                        </a:rPr>
                        <a:t>S</a:t>
                      </a:r>
                      <a:r>
                        <a:rPr b="1" lang="en-GB" sz="1000">
                          <a:solidFill>
                            <a:srgbClr val="FF0000"/>
                          </a:solidFill>
                          <a:latin typeface="Lora"/>
                          <a:ea typeface="Lora"/>
                          <a:cs typeface="Lora"/>
                          <a:sym typeface="Lora"/>
                        </a:rPr>
                        <a:t>exually transmitted disease </a:t>
                      </a:r>
                      <a:r>
                        <a:rPr lang="en-GB" sz="1000">
                          <a:latin typeface="Lora"/>
                          <a:ea typeface="Lora"/>
                          <a:cs typeface="Lora"/>
                          <a:sym typeface="Lora"/>
                        </a:rPr>
                        <a:t>involves the vagina and cervix.</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M</a:t>
                      </a:r>
                      <a:r>
                        <a:rPr b="1" lang="en-GB" sz="1000">
                          <a:solidFill>
                            <a:srgbClr val="FF0000"/>
                          </a:solidFill>
                          <a:latin typeface="Lora"/>
                          <a:ea typeface="Lora"/>
                          <a:cs typeface="Lora"/>
                          <a:sym typeface="Lora"/>
                        </a:rPr>
                        <a:t>ost common sexually transmitted disease</a:t>
                      </a:r>
                      <a:r>
                        <a:rPr lang="en-GB" sz="1000">
                          <a:latin typeface="Lora"/>
                          <a:ea typeface="Lora"/>
                          <a:cs typeface="Lora"/>
                          <a:sym typeface="Lora"/>
                        </a:rPr>
                        <a:t> in the developed countries.</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1039150">
                <a:tc>
                  <a:txBody>
                    <a:bodyPr/>
                    <a:lstStyle/>
                    <a:p>
                      <a:pPr indent="0" lvl="0" marL="0" rtl="0" algn="ctr">
                        <a:spcBef>
                          <a:spcPts val="0"/>
                        </a:spcBef>
                        <a:spcAft>
                          <a:spcPts val="0"/>
                        </a:spcAft>
                        <a:buNone/>
                      </a:pPr>
                      <a:r>
                        <a:rPr b="1" lang="en-GB" sz="1000">
                          <a:solidFill>
                            <a:srgbClr val="741B47"/>
                          </a:solidFill>
                          <a:latin typeface="Lora"/>
                          <a:ea typeface="Lora"/>
                          <a:cs typeface="Lora"/>
                          <a:sym typeface="Lora"/>
                        </a:rPr>
                        <a:t>Clinical Features</a:t>
                      </a:r>
                      <a:endParaRPr b="1" sz="1000">
                        <a:solidFill>
                          <a:srgbClr val="741B47"/>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D5A6BD"/>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Involve cervix &amp; vagina.</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a:t>
                      </a:r>
                      <a:r>
                        <a:rPr lang="en-GB" sz="1000">
                          <a:solidFill>
                            <a:srgbClr val="FF0000"/>
                          </a:solidFill>
                          <a:latin typeface="Lora"/>
                          <a:ea typeface="Lora"/>
                          <a:cs typeface="Lora"/>
                          <a:sym typeface="Lora"/>
                        </a:rPr>
                        <a:t> </a:t>
                      </a:r>
                      <a:r>
                        <a:rPr b="1" lang="en-GB" sz="1000">
                          <a:solidFill>
                            <a:srgbClr val="FF0000"/>
                          </a:solidFill>
                          <a:latin typeface="Lora"/>
                          <a:ea typeface="Lora"/>
                          <a:cs typeface="Lora"/>
                          <a:sym typeface="Lora"/>
                        </a:rPr>
                        <a:t>White patchy mucosal lesion.</a:t>
                      </a:r>
                      <a:endParaRPr b="1" sz="1000">
                        <a:solidFill>
                          <a:srgbClr val="FF0000"/>
                        </a:solidFill>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a:t>
                      </a:r>
                      <a:r>
                        <a:rPr lang="en-GB" sz="1000">
                          <a:solidFill>
                            <a:srgbClr val="FF0000"/>
                          </a:solidFill>
                          <a:latin typeface="Lora"/>
                          <a:ea typeface="Lora"/>
                          <a:cs typeface="Lora"/>
                          <a:sym typeface="Lora"/>
                        </a:rPr>
                        <a:t> </a:t>
                      </a:r>
                      <a:r>
                        <a:rPr b="1" lang="en-GB" sz="1000">
                          <a:solidFill>
                            <a:srgbClr val="FF0000"/>
                          </a:solidFill>
                          <a:latin typeface="Lora"/>
                          <a:ea typeface="Lora"/>
                          <a:cs typeface="Lora"/>
                          <a:sym typeface="Lora"/>
                        </a:rPr>
                        <a:t>Thick curdy white discharge.</a:t>
                      </a:r>
                      <a:endParaRPr b="1" sz="1000">
                        <a:solidFill>
                          <a:srgbClr val="FF0000"/>
                        </a:solidFill>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Vulvovaginal pruritus (itching).</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Ulcers in </a:t>
                      </a:r>
                      <a:r>
                        <a:rPr lang="en-GB" sz="1000">
                          <a:latin typeface="Lora"/>
                          <a:ea typeface="Lora"/>
                          <a:cs typeface="Lora"/>
                          <a:sym typeface="Lora"/>
                        </a:rPr>
                        <a:t>severe</a:t>
                      </a:r>
                      <a:r>
                        <a:rPr lang="en-GB" sz="1000">
                          <a:latin typeface="Lora"/>
                          <a:ea typeface="Lora"/>
                          <a:cs typeface="Lora"/>
                          <a:sym typeface="Lora"/>
                        </a:rPr>
                        <a:t> cases.</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Greenish-yellow frothy </a:t>
                      </a:r>
                      <a:r>
                        <a:rPr lang="en-GB" sz="1000">
                          <a:latin typeface="Lora"/>
                          <a:ea typeface="Lora"/>
                          <a:cs typeface="Lora"/>
                          <a:sym typeface="Lora"/>
                        </a:rPr>
                        <a:t>and </a:t>
                      </a:r>
                      <a:r>
                        <a:rPr b="1" lang="en-GB" sz="1000">
                          <a:solidFill>
                            <a:srgbClr val="FF0000"/>
                          </a:solidFill>
                          <a:latin typeface="Lora"/>
                          <a:ea typeface="Lora"/>
                          <a:cs typeface="Lora"/>
                          <a:sym typeface="Lora"/>
                        </a:rPr>
                        <a:t>foul smelling</a:t>
                      </a:r>
                      <a:r>
                        <a:rPr lang="en-GB" sz="1000">
                          <a:latin typeface="Lora"/>
                          <a:ea typeface="Lora"/>
                          <a:cs typeface="Lora"/>
                          <a:sym typeface="Lora"/>
                        </a:rPr>
                        <a:t> vaginal discharge.</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Painful urination,</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Vulvovaginal itching.</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Dyspareunia.</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rowSpan="3">
                  <a:txBody>
                    <a:bodyPr/>
                    <a:lstStyle/>
                    <a:p>
                      <a:pPr indent="0" lvl="0" marL="0" rtl="0" algn="l">
                        <a:lnSpc>
                          <a:spcPct val="115000"/>
                        </a:lnSpc>
                        <a:spcBef>
                          <a:spcPts val="0"/>
                        </a:spcBef>
                        <a:spcAft>
                          <a:spcPts val="0"/>
                        </a:spcAft>
                        <a:buNone/>
                      </a:pPr>
                      <a:r>
                        <a:rPr lang="en-GB" sz="1000">
                          <a:latin typeface="Lora"/>
                          <a:ea typeface="Lora"/>
                          <a:cs typeface="Lora"/>
                          <a:sym typeface="Lora"/>
                        </a:rPr>
                        <a:t>- Most often asymptomatic.</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latin typeface="Lora"/>
                          <a:ea typeface="Lora"/>
                          <a:cs typeface="Lora"/>
                          <a:sym typeface="Lora"/>
                        </a:rPr>
                        <a:t>Mucopurulent cervical discharge.</a:t>
                      </a:r>
                      <a:endParaRPr b="1"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Reddened, congested and edematous cervix.</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Maybe associated with </a:t>
                      </a:r>
                      <a:r>
                        <a:rPr b="1" lang="en-GB" sz="1000">
                          <a:solidFill>
                            <a:srgbClr val="FF0000"/>
                          </a:solidFill>
                          <a:latin typeface="Lora"/>
                          <a:ea typeface="Lora"/>
                          <a:cs typeface="Lora"/>
                          <a:sym typeface="Lora"/>
                        </a:rPr>
                        <a:t>urethritis</a:t>
                      </a:r>
                      <a:r>
                        <a:rPr lang="en-GB" sz="1000">
                          <a:latin typeface="Lora"/>
                          <a:ea typeface="Lora"/>
                          <a:cs typeface="Lora"/>
                          <a:sym typeface="Lora"/>
                        </a:rPr>
                        <a:t>.</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Common cause of pelvic inflammatory disease </a:t>
                      </a:r>
                      <a:r>
                        <a:rPr lang="en-GB" sz="1000">
                          <a:solidFill>
                            <a:srgbClr val="B45F06"/>
                          </a:solidFill>
                          <a:latin typeface="Lora"/>
                          <a:ea typeface="Lora"/>
                          <a:cs typeface="Lora"/>
                          <a:sym typeface="Lora"/>
                        </a:rPr>
                        <a:t>which leads to ectopic pregnancy and </a:t>
                      </a:r>
                      <a:r>
                        <a:rPr lang="en-GB" sz="1000">
                          <a:solidFill>
                            <a:srgbClr val="B45F06"/>
                          </a:solidFill>
                          <a:latin typeface="Lora"/>
                          <a:ea typeface="Lora"/>
                          <a:cs typeface="Lora"/>
                          <a:sym typeface="Lora"/>
                        </a:rPr>
                        <a:t>infertility</a:t>
                      </a:r>
                      <a:r>
                        <a:rPr lang="en-GB" sz="1000">
                          <a:solidFill>
                            <a:srgbClr val="B45F06"/>
                          </a:solidFill>
                          <a:latin typeface="Lora"/>
                          <a:ea typeface="Lora"/>
                          <a:cs typeface="Lora"/>
                          <a:sym typeface="Lora"/>
                        </a:rPr>
                        <a:t>.</a:t>
                      </a:r>
                      <a:endParaRPr sz="1000">
                        <a:solidFill>
                          <a:srgbClr val="B45F06"/>
                        </a:solidFill>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Can cause</a:t>
                      </a:r>
                      <a:r>
                        <a:rPr i="1" lang="en-GB" sz="1000">
                          <a:latin typeface="Lora"/>
                          <a:ea typeface="Lora"/>
                          <a:cs typeface="Lora"/>
                          <a:sym typeface="Lora"/>
                        </a:rPr>
                        <a:t> lymphogranuloma venereum</a:t>
                      </a:r>
                      <a:r>
                        <a:rPr lang="en-GB" sz="1000">
                          <a:latin typeface="Lora"/>
                          <a:ea typeface="Lora"/>
                          <a:cs typeface="Lora"/>
                          <a:sym typeface="Lora"/>
                        </a:rPr>
                        <a:t> (</a:t>
                      </a:r>
                      <a:r>
                        <a:rPr lang="en-GB" sz="1000">
                          <a:solidFill>
                            <a:srgbClr val="666666"/>
                          </a:solidFill>
                          <a:latin typeface="Lora"/>
                          <a:ea typeface="Lora"/>
                          <a:cs typeface="Lora"/>
                          <a:sym typeface="Lora"/>
                        </a:rPr>
                        <a:t>ulcerative disease of the genital area caused by the L1,L2,L3 serotypes</a:t>
                      </a:r>
                      <a:r>
                        <a:rPr lang="en-GB" sz="1000">
                          <a:latin typeface="Lora"/>
                          <a:ea typeface="Lora"/>
                          <a:cs typeface="Lora"/>
                          <a:sym typeface="Lora"/>
                        </a:rPr>
                        <a:t>).</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494600">
                <a:tc rowSpan="2">
                  <a:txBody>
                    <a:bodyPr/>
                    <a:lstStyle/>
                    <a:p>
                      <a:pPr indent="0" lvl="0" marL="0" rtl="0" algn="ctr">
                        <a:spcBef>
                          <a:spcPts val="0"/>
                        </a:spcBef>
                        <a:spcAft>
                          <a:spcPts val="0"/>
                        </a:spcAft>
                        <a:buNone/>
                      </a:pPr>
                      <a:r>
                        <a:rPr b="1" lang="en-GB" sz="1000">
                          <a:solidFill>
                            <a:srgbClr val="741B47"/>
                          </a:solidFill>
                          <a:latin typeface="Lora"/>
                          <a:ea typeface="Lora"/>
                          <a:cs typeface="Lora"/>
                          <a:sym typeface="Lora"/>
                        </a:rPr>
                        <a:t>Pap smear</a:t>
                      </a:r>
                      <a:endParaRPr b="1" sz="1000">
                        <a:solidFill>
                          <a:srgbClr val="741B47"/>
                        </a:solidFill>
                        <a:latin typeface="Lora"/>
                        <a:ea typeface="Lora"/>
                        <a:cs typeface="Lora"/>
                        <a:sym typeface="Lora"/>
                      </a:endParaRPr>
                    </a:p>
                    <a:p>
                      <a:pPr indent="0" lvl="0" marL="0" rtl="0" algn="ctr">
                        <a:spcBef>
                          <a:spcPts val="0"/>
                        </a:spcBef>
                        <a:spcAft>
                          <a:spcPts val="0"/>
                        </a:spcAft>
                        <a:buNone/>
                      </a:pPr>
                      <a:r>
                        <a:rPr b="1" lang="en-GB" sz="1000">
                          <a:solidFill>
                            <a:srgbClr val="741B47"/>
                          </a:solidFill>
                          <a:latin typeface="Lora"/>
                          <a:ea typeface="Lora"/>
                          <a:cs typeface="Lora"/>
                          <a:sym typeface="Lora"/>
                        </a:rPr>
                        <a:t>(</a:t>
                      </a:r>
                      <a:r>
                        <a:rPr b="1" lang="en-GB" sz="1000">
                          <a:solidFill>
                            <a:srgbClr val="741B47"/>
                          </a:solidFill>
                          <a:latin typeface="Lora"/>
                          <a:ea typeface="Lora"/>
                          <a:cs typeface="Lora"/>
                          <a:sym typeface="Lora"/>
                        </a:rPr>
                        <a:t>Cytology)</a:t>
                      </a:r>
                      <a:endParaRPr b="1" sz="1000">
                        <a:solidFill>
                          <a:srgbClr val="741B47"/>
                        </a:solidFill>
                        <a:latin typeface="Lora"/>
                        <a:ea typeface="Lora"/>
                        <a:cs typeface="Lora"/>
                        <a:sym typeface="Lora"/>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D5A6BD"/>
                    </a:solidFill>
                  </a:tcPr>
                </a:tc>
                <a:tc rowSpan="2">
                  <a:txBody>
                    <a:bodyPr/>
                    <a:lstStyle/>
                    <a:p>
                      <a:pPr indent="0" lvl="0" marL="0" rtl="0" algn="l">
                        <a:lnSpc>
                          <a:spcPct val="115000"/>
                        </a:lnSpc>
                        <a:spcBef>
                          <a:spcPts val="0"/>
                        </a:spcBef>
                        <a:spcAft>
                          <a:spcPts val="0"/>
                        </a:spcAft>
                        <a:buNone/>
                      </a:pPr>
                      <a:r>
                        <a:rPr lang="en-GB" sz="1000">
                          <a:latin typeface="Lora"/>
                          <a:ea typeface="Lora"/>
                          <a:cs typeface="Lora"/>
                          <a:sym typeface="Lora"/>
                        </a:rPr>
                        <a:t>- Appear as spores.</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Branching pseudohyphae on the cervical epithelium.</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Chronic inflammatory cells.</a:t>
                      </a:r>
                      <a:endParaRPr sz="1000">
                        <a:latin typeface="Lora"/>
                        <a:ea typeface="Lora"/>
                        <a:cs typeface="Lora"/>
                        <a:sym typeface="Lora"/>
                      </a:endParaRPr>
                    </a:p>
                    <a:p>
                      <a:pPr indent="0" lvl="0" marL="0" rtl="0" algn="l">
                        <a:lnSpc>
                          <a:spcPct val="115000"/>
                        </a:lnSpc>
                        <a:spcBef>
                          <a:spcPts val="0"/>
                        </a:spcBef>
                        <a:spcAft>
                          <a:spcPts val="0"/>
                        </a:spcAft>
                        <a:buNone/>
                      </a:pPr>
                      <a:r>
                        <a:t/>
                      </a:r>
                      <a:endParaRPr sz="1000">
                        <a:latin typeface="Lora"/>
                        <a:ea typeface="Lora"/>
                        <a:cs typeface="Lora"/>
                        <a:sym typeface="Lora"/>
                      </a:endParaRPr>
                    </a:p>
                    <a:p>
                      <a:pPr indent="0" lvl="0" marL="0" rtl="0" algn="l">
                        <a:lnSpc>
                          <a:spcPct val="115000"/>
                        </a:lnSpc>
                        <a:spcBef>
                          <a:spcPts val="0"/>
                        </a:spcBef>
                        <a:spcAft>
                          <a:spcPts val="0"/>
                        </a:spcAft>
                        <a:buNone/>
                      </a:pPr>
                      <a:r>
                        <a:t/>
                      </a:r>
                      <a:endParaRPr sz="1000">
                        <a:latin typeface="Lora"/>
                        <a:ea typeface="Lora"/>
                        <a:cs typeface="Lora"/>
                        <a:sym typeface="Lora"/>
                      </a:endParaRPr>
                    </a:p>
                    <a:p>
                      <a:pPr indent="0" lvl="0" marL="0" rtl="0" algn="l">
                        <a:lnSpc>
                          <a:spcPct val="115000"/>
                        </a:lnSpc>
                        <a:spcBef>
                          <a:spcPts val="0"/>
                        </a:spcBef>
                        <a:spcAft>
                          <a:spcPts val="0"/>
                        </a:spcAft>
                        <a:buNone/>
                      </a:pPr>
                      <a:r>
                        <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rowSpan="2">
                  <a:txBody>
                    <a:bodyPr/>
                    <a:lstStyle/>
                    <a:p>
                      <a:pPr indent="0" lvl="0" marL="0" rtl="0" algn="l">
                        <a:spcBef>
                          <a:spcPts val="0"/>
                        </a:spcBef>
                        <a:spcAft>
                          <a:spcPts val="0"/>
                        </a:spcAft>
                        <a:buNone/>
                      </a:pPr>
                      <a:r>
                        <a:rPr lang="en-GB" sz="1000">
                          <a:latin typeface="Lora"/>
                          <a:ea typeface="Lora"/>
                          <a:cs typeface="Lora"/>
                          <a:sym typeface="Lora"/>
                        </a:rPr>
                        <a:t>- Seen in a background of inflammatory cells.</a:t>
                      </a:r>
                      <a:endParaRPr sz="1000">
                        <a:latin typeface="Lora"/>
                        <a:ea typeface="Lora"/>
                        <a:cs typeface="Lora"/>
                        <a:sym typeface="Lora"/>
                      </a:endParaRPr>
                    </a:p>
                    <a:p>
                      <a:pPr indent="0" lvl="0" marL="0" rtl="0" algn="l">
                        <a:spcBef>
                          <a:spcPts val="0"/>
                        </a:spcBef>
                        <a:spcAft>
                          <a:spcPts val="0"/>
                        </a:spcAft>
                        <a:buNone/>
                      </a:pPr>
                      <a:r>
                        <a:rPr b="1" lang="en-GB" sz="1000">
                          <a:latin typeface="Lora"/>
                          <a:ea typeface="Lora"/>
                          <a:cs typeface="Lora"/>
                          <a:sym typeface="Lora"/>
                        </a:rPr>
                        <a:t>- </a:t>
                      </a:r>
                      <a:r>
                        <a:rPr b="1" lang="en-GB" sz="1000">
                          <a:latin typeface="Lora"/>
                          <a:ea typeface="Lora"/>
                          <a:cs typeface="Lora"/>
                          <a:sym typeface="Lora"/>
                        </a:rPr>
                        <a:t>Saline wet preparation</a:t>
                      </a:r>
                      <a:r>
                        <a:rPr lang="en-GB" sz="1000">
                          <a:latin typeface="Lora"/>
                          <a:ea typeface="Lora"/>
                          <a:cs typeface="Lora"/>
                          <a:sym typeface="Lora"/>
                        </a:rPr>
                        <a:t>: motile trophozoites are seen.</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vMerge="1"/>
              </a:tr>
              <a:tr h="1205925">
                <a:tc vMerge="1"/>
                <a:tc vMerge="1"/>
                <a:tc vMerge="1"/>
                <a:tc vMerge="1"/>
              </a:tr>
            </a:tbl>
          </a:graphicData>
        </a:graphic>
      </p:graphicFrame>
      <p:pic>
        <p:nvPicPr>
          <p:cNvPr id="451" name="Google Shape;451;p34"/>
          <p:cNvPicPr preferRelativeResize="0"/>
          <p:nvPr/>
        </p:nvPicPr>
        <p:blipFill>
          <a:blip r:embed="rId3">
            <a:alphaModFix/>
          </a:blip>
          <a:stretch>
            <a:fillRect/>
          </a:stretch>
        </p:blipFill>
        <p:spPr>
          <a:xfrm>
            <a:off x="1630025" y="9462200"/>
            <a:ext cx="1256974" cy="841100"/>
          </a:xfrm>
          <a:prstGeom prst="rect">
            <a:avLst/>
          </a:prstGeom>
          <a:noFill/>
          <a:ln>
            <a:noFill/>
          </a:ln>
        </p:spPr>
      </p:pic>
      <p:pic>
        <p:nvPicPr>
          <p:cNvPr id="452" name="Google Shape;452;p34"/>
          <p:cNvPicPr preferRelativeResize="0"/>
          <p:nvPr/>
        </p:nvPicPr>
        <p:blipFill>
          <a:blip r:embed="rId4">
            <a:alphaModFix/>
          </a:blip>
          <a:stretch>
            <a:fillRect/>
          </a:stretch>
        </p:blipFill>
        <p:spPr>
          <a:xfrm>
            <a:off x="3372901" y="9614575"/>
            <a:ext cx="860300" cy="688724"/>
          </a:xfrm>
          <a:prstGeom prst="rect">
            <a:avLst/>
          </a:prstGeom>
          <a:noFill/>
          <a:ln>
            <a:noFill/>
          </a:ln>
        </p:spPr>
      </p:pic>
      <p:pic>
        <p:nvPicPr>
          <p:cNvPr id="453" name="Google Shape;453;p34"/>
          <p:cNvPicPr preferRelativeResize="0"/>
          <p:nvPr/>
        </p:nvPicPr>
        <p:blipFill rotWithShape="1">
          <a:blip r:embed="rId5">
            <a:alphaModFix/>
          </a:blip>
          <a:srcRect b="0" l="0" r="5159" t="0"/>
          <a:stretch/>
        </p:blipFill>
        <p:spPr>
          <a:xfrm>
            <a:off x="4306200" y="9614575"/>
            <a:ext cx="1005575" cy="688726"/>
          </a:xfrm>
          <a:prstGeom prst="rect">
            <a:avLst/>
          </a:prstGeom>
          <a:noFill/>
          <a:ln>
            <a:noFill/>
          </a:ln>
        </p:spPr>
      </p:pic>
      <p:sp>
        <p:nvSpPr>
          <p:cNvPr id="454" name="Google Shape;454;p34"/>
          <p:cNvSpPr txBox="1"/>
          <p:nvPr/>
        </p:nvSpPr>
        <p:spPr>
          <a:xfrm>
            <a:off x="3174550" y="9462200"/>
            <a:ext cx="1257000" cy="15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
                <a:latin typeface="Lora"/>
                <a:ea typeface="Lora"/>
                <a:cs typeface="Lora"/>
                <a:sym typeface="Lora"/>
              </a:rPr>
              <a:t>Saline wet preparation</a:t>
            </a:r>
            <a:endParaRPr b="1" sz="600">
              <a:latin typeface="Lora"/>
              <a:ea typeface="Lora"/>
              <a:cs typeface="Lora"/>
              <a:sym typeface="Lora"/>
            </a:endParaRPr>
          </a:p>
        </p:txBody>
      </p:sp>
      <p:sp>
        <p:nvSpPr>
          <p:cNvPr id="455" name="Google Shape;455;p34"/>
          <p:cNvSpPr txBox="1"/>
          <p:nvPr/>
        </p:nvSpPr>
        <p:spPr>
          <a:xfrm>
            <a:off x="4378787" y="9462200"/>
            <a:ext cx="860400" cy="15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
                <a:latin typeface="Lora"/>
                <a:ea typeface="Lora"/>
                <a:cs typeface="Lora"/>
                <a:sym typeface="Lora"/>
              </a:rPr>
              <a:t>Cytology</a:t>
            </a:r>
            <a:endParaRPr b="1" sz="600">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35"/>
          <p:cNvSpPr txBox="1"/>
          <p:nvPr/>
        </p:nvSpPr>
        <p:spPr>
          <a:xfrm>
            <a:off x="450" y="780475"/>
            <a:ext cx="7739700" cy="26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4. Herpes simplex virus (HSV) </a:t>
            </a:r>
            <a:endParaRPr b="1" sz="1800">
              <a:solidFill>
                <a:srgbClr val="A64D79"/>
              </a:solidFill>
              <a:latin typeface="Lora"/>
              <a:ea typeface="Lora"/>
              <a:cs typeface="Lora"/>
              <a:sym typeface="Lora"/>
            </a:endParaRPr>
          </a:p>
          <a:p>
            <a:pPr indent="-203200" lvl="0" marL="381000" rtl="0" algn="l">
              <a:lnSpc>
                <a:spcPct val="115000"/>
              </a:lnSpc>
              <a:spcBef>
                <a:spcPts val="0"/>
              </a:spcBef>
              <a:spcAft>
                <a:spcPts val="0"/>
              </a:spcAft>
              <a:buSzPts val="1400"/>
              <a:buFont typeface="Lora"/>
              <a:buChar char="●"/>
            </a:pPr>
            <a:r>
              <a:rPr lang="en-GB">
                <a:latin typeface="Lora"/>
                <a:ea typeface="Lora"/>
                <a:cs typeface="Lora"/>
                <a:sym typeface="Lora"/>
              </a:rPr>
              <a:t>HSV </a:t>
            </a:r>
            <a:r>
              <a:rPr b="1" lang="en-GB">
                <a:latin typeface="Lora"/>
                <a:ea typeface="Lora"/>
                <a:cs typeface="Lora"/>
                <a:sym typeface="Lora"/>
              </a:rPr>
              <a:t>Type 2</a:t>
            </a:r>
            <a:r>
              <a:rPr lang="en-GB">
                <a:latin typeface="Lora"/>
                <a:ea typeface="Lora"/>
                <a:cs typeface="Lora"/>
                <a:sym typeface="Lora"/>
              </a:rPr>
              <a:t> infection (most common cause of genital herpes)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Sexual transmission.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produces vesicles and </a:t>
            </a:r>
            <a:r>
              <a:rPr b="1" lang="en-GB">
                <a:latin typeface="Lora"/>
                <a:ea typeface="Lora"/>
                <a:cs typeface="Lora"/>
                <a:sym typeface="Lora"/>
              </a:rPr>
              <a:t>ulcers</a:t>
            </a:r>
            <a:r>
              <a:rPr lang="en-GB">
                <a:latin typeface="Lora"/>
                <a:ea typeface="Lora"/>
                <a:cs typeface="Lora"/>
                <a:sym typeface="Lora"/>
              </a:rPr>
              <a:t> that can involve the cervix,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vagina ,vulva, urethra, and perianal skin.</a:t>
            </a:r>
            <a:endParaRPr>
              <a:latin typeface="Lora"/>
              <a:ea typeface="Lora"/>
              <a:cs typeface="Lora"/>
              <a:sym typeface="Lora"/>
            </a:endParaRPr>
          </a:p>
          <a:p>
            <a:pPr indent="0" lvl="0" marL="0" rtl="0" algn="l">
              <a:lnSpc>
                <a:spcPct val="115000"/>
              </a:lnSpc>
              <a:spcBef>
                <a:spcPts val="1000"/>
              </a:spcBef>
              <a:spcAft>
                <a:spcPts val="0"/>
              </a:spcAft>
              <a:buNone/>
            </a:pPr>
            <a:r>
              <a:rPr b="1" lang="en-GB" sz="1500">
                <a:solidFill>
                  <a:srgbClr val="C27BA0"/>
                </a:solidFill>
                <a:latin typeface="Lora"/>
                <a:ea typeface="Lora"/>
                <a:cs typeface="Lora"/>
                <a:sym typeface="Lora"/>
              </a:rPr>
              <a:t>Pap smears (cytology): </a:t>
            </a:r>
            <a:endParaRPr b="1" sz="1500">
              <a:solidFill>
                <a:srgbClr val="C27BA0"/>
              </a:solidFill>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b="1" lang="en-GB">
                <a:solidFill>
                  <a:srgbClr val="B45F06"/>
                </a:solidFill>
                <a:latin typeface="Lora"/>
                <a:ea typeface="Lora"/>
                <a:cs typeface="Lora"/>
                <a:sym typeface="Lora"/>
              </a:rPr>
              <a:t>3 Ms:</a:t>
            </a:r>
            <a:r>
              <a:rPr b="1" lang="en-GB">
                <a:solidFill>
                  <a:srgbClr val="FF0000"/>
                </a:solidFill>
                <a:latin typeface="Lora"/>
                <a:ea typeface="Lora"/>
                <a:cs typeface="Lora"/>
                <a:sym typeface="Lora"/>
              </a:rPr>
              <a:t> </a:t>
            </a:r>
            <a:r>
              <a:rPr b="1" lang="en-GB" u="sng">
                <a:solidFill>
                  <a:srgbClr val="FF0000"/>
                </a:solidFill>
                <a:latin typeface="Lora"/>
                <a:ea typeface="Lora"/>
                <a:cs typeface="Lora"/>
                <a:sym typeface="Lora"/>
              </a:rPr>
              <a:t>M</a:t>
            </a:r>
            <a:r>
              <a:rPr b="1" lang="en-GB">
                <a:solidFill>
                  <a:srgbClr val="FF0000"/>
                </a:solidFill>
                <a:latin typeface="Lora"/>
                <a:ea typeface="Lora"/>
                <a:cs typeface="Lora"/>
                <a:sym typeface="Lora"/>
              </a:rPr>
              <a:t>ultinucleation, </a:t>
            </a:r>
            <a:r>
              <a:rPr b="1" lang="en-GB" u="sng">
                <a:solidFill>
                  <a:srgbClr val="B45F06"/>
                </a:solidFill>
                <a:latin typeface="Lora"/>
                <a:ea typeface="Lora"/>
                <a:cs typeface="Lora"/>
                <a:sym typeface="Lora"/>
              </a:rPr>
              <a:t>m</a:t>
            </a:r>
            <a:r>
              <a:rPr b="1" lang="en-GB">
                <a:solidFill>
                  <a:srgbClr val="B45F06"/>
                </a:solidFill>
                <a:latin typeface="Lora"/>
                <a:ea typeface="Lora"/>
                <a:cs typeface="Lora"/>
                <a:sym typeface="Lora"/>
              </a:rPr>
              <a:t>olding of nuclei and </a:t>
            </a:r>
            <a:r>
              <a:rPr b="1" lang="en-GB" u="sng">
                <a:solidFill>
                  <a:srgbClr val="B45F06"/>
                </a:solidFill>
                <a:latin typeface="Lora"/>
                <a:ea typeface="Lora"/>
                <a:cs typeface="Lora"/>
                <a:sym typeface="Lora"/>
              </a:rPr>
              <a:t>m</a:t>
            </a:r>
            <a:r>
              <a:rPr b="1" lang="en-GB">
                <a:solidFill>
                  <a:srgbClr val="B45F06"/>
                </a:solidFill>
                <a:latin typeface="Lora"/>
                <a:ea typeface="Lora"/>
                <a:cs typeface="Lora"/>
                <a:sym typeface="Lora"/>
              </a:rPr>
              <a:t>argination of </a:t>
            </a:r>
            <a:endParaRPr b="1">
              <a:solidFill>
                <a:srgbClr val="B45F06"/>
              </a:solidFill>
              <a:latin typeface="Lora"/>
              <a:ea typeface="Lora"/>
              <a:cs typeface="Lora"/>
              <a:sym typeface="Lora"/>
            </a:endParaRPr>
          </a:p>
          <a:p>
            <a:pPr indent="0" lvl="0" marL="0" rtl="0" algn="l">
              <a:lnSpc>
                <a:spcPct val="115000"/>
              </a:lnSpc>
              <a:spcBef>
                <a:spcPts val="0"/>
              </a:spcBef>
              <a:spcAft>
                <a:spcPts val="0"/>
              </a:spcAft>
              <a:buNone/>
            </a:pPr>
            <a:r>
              <a:rPr b="1" lang="en-GB">
                <a:solidFill>
                  <a:srgbClr val="B45F06"/>
                </a:solidFill>
                <a:latin typeface="Lora"/>
                <a:ea typeface="Lora"/>
                <a:cs typeface="Lora"/>
                <a:sym typeface="Lora"/>
              </a:rPr>
              <a:t>        chromatin.</a:t>
            </a:r>
            <a:endParaRPr>
              <a:solidFill>
                <a:srgbClr val="B45F06"/>
              </a:solidFill>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Intranuclear “Cowdry type A” viral inclusions.</a:t>
            </a:r>
            <a:endParaRPr b="1">
              <a:solidFill>
                <a:srgbClr val="FF0000"/>
              </a:solidFill>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highlight>
                  <a:srgbClr val="CFE2F3"/>
                </a:highlight>
                <a:latin typeface="Lora"/>
                <a:ea typeface="Lora"/>
                <a:cs typeface="Lora"/>
                <a:sym typeface="Lora"/>
              </a:rPr>
              <a:t>N</a:t>
            </a:r>
            <a:r>
              <a:rPr lang="en-GB">
                <a:highlight>
                  <a:srgbClr val="CFE2F3"/>
                </a:highlight>
                <a:latin typeface="Lora"/>
                <a:ea typeface="Lora"/>
                <a:cs typeface="Lora"/>
                <a:sym typeface="Lora"/>
              </a:rPr>
              <a:t>ucleic </a:t>
            </a:r>
            <a:r>
              <a:rPr lang="en-GB">
                <a:latin typeface="Lora"/>
                <a:ea typeface="Lora"/>
                <a:cs typeface="Lora"/>
                <a:sym typeface="Lora"/>
              </a:rPr>
              <a:t>Ground glass appearance</a:t>
            </a:r>
            <a:r>
              <a:rPr lang="en-GB">
                <a:latin typeface="Lora"/>
                <a:ea typeface="Lora"/>
                <a:cs typeface="Lora"/>
                <a:sym typeface="Lora"/>
              </a:rPr>
              <a:t> due to accumulation of viral particles.</a:t>
            </a:r>
            <a:endParaRPr>
              <a:latin typeface="Lora"/>
              <a:ea typeface="Lora"/>
              <a:cs typeface="Lora"/>
              <a:sym typeface="Lora"/>
            </a:endParaRPr>
          </a:p>
        </p:txBody>
      </p:sp>
      <p:sp>
        <p:nvSpPr>
          <p:cNvPr id="461" name="Google Shape;461;p35"/>
          <p:cNvSpPr txBox="1"/>
          <p:nvPr/>
        </p:nvSpPr>
        <p:spPr>
          <a:xfrm>
            <a:off x="1470300" y="61775"/>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Cervicitis</a:t>
            </a:r>
            <a:endParaRPr b="1" sz="3000">
              <a:solidFill>
                <a:srgbClr val="741B47"/>
              </a:solidFill>
              <a:latin typeface="Lora"/>
              <a:ea typeface="Lora"/>
              <a:cs typeface="Lora"/>
              <a:sym typeface="Lora"/>
            </a:endParaRPr>
          </a:p>
        </p:txBody>
      </p:sp>
      <p:pic>
        <p:nvPicPr>
          <p:cNvPr id="462" name="Google Shape;462;p35"/>
          <p:cNvPicPr preferRelativeResize="0"/>
          <p:nvPr/>
        </p:nvPicPr>
        <p:blipFill>
          <a:blip r:embed="rId3">
            <a:alphaModFix/>
          </a:blip>
          <a:stretch>
            <a:fillRect/>
          </a:stretch>
        </p:blipFill>
        <p:spPr>
          <a:xfrm>
            <a:off x="6316342" y="1358763"/>
            <a:ext cx="1500009" cy="966425"/>
          </a:xfrm>
          <a:prstGeom prst="rect">
            <a:avLst/>
          </a:prstGeom>
          <a:noFill/>
          <a:ln>
            <a:noFill/>
          </a:ln>
        </p:spPr>
      </p:pic>
      <p:pic>
        <p:nvPicPr>
          <p:cNvPr id="463" name="Google Shape;463;p35"/>
          <p:cNvPicPr preferRelativeResize="0"/>
          <p:nvPr/>
        </p:nvPicPr>
        <p:blipFill>
          <a:blip r:embed="rId4">
            <a:alphaModFix/>
          </a:blip>
          <a:stretch>
            <a:fillRect/>
          </a:stretch>
        </p:blipFill>
        <p:spPr>
          <a:xfrm>
            <a:off x="6373988" y="2549242"/>
            <a:ext cx="1384725" cy="1021508"/>
          </a:xfrm>
          <a:prstGeom prst="rect">
            <a:avLst/>
          </a:prstGeom>
          <a:noFill/>
          <a:ln>
            <a:noFill/>
          </a:ln>
        </p:spPr>
      </p:pic>
      <p:cxnSp>
        <p:nvCxnSpPr>
          <p:cNvPr id="464" name="Google Shape;464;p35"/>
          <p:cNvCxnSpPr/>
          <p:nvPr/>
        </p:nvCxnSpPr>
        <p:spPr>
          <a:xfrm flipH="1">
            <a:off x="7154600" y="3251925"/>
            <a:ext cx="269700" cy="158100"/>
          </a:xfrm>
          <a:prstGeom prst="straightConnector1">
            <a:avLst/>
          </a:prstGeom>
          <a:noFill/>
          <a:ln cap="flat" cmpd="sng" w="9525">
            <a:solidFill>
              <a:srgbClr val="0000FF"/>
            </a:solidFill>
            <a:prstDash val="solid"/>
            <a:round/>
            <a:headEnd len="med" w="med" type="none"/>
            <a:tailEnd len="med" w="med" type="stealth"/>
          </a:ln>
        </p:spPr>
      </p:cxnSp>
      <p:sp>
        <p:nvSpPr>
          <p:cNvPr id="465" name="Google Shape;465;p35"/>
          <p:cNvSpPr txBox="1"/>
          <p:nvPr/>
        </p:nvSpPr>
        <p:spPr>
          <a:xfrm>
            <a:off x="450" y="3557350"/>
            <a:ext cx="7739700" cy="235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5. Human papillomavirus infection </a:t>
            </a:r>
            <a:r>
              <a:rPr b="1" lang="en-GB" sz="1800">
                <a:solidFill>
                  <a:srgbClr val="FF0000"/>
                </a:solidFill>
                <a:latin typeface="Lora"/>
                <a:ea typeface="Lora"/>
                <a:cs typeface="Lora"/>
                <a:sym typeface="Lora"/>
              </a:rPr>
              <a:t>(HPV)</a:t>
            </a:r>
            <a:endParaRPr sz="1800">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HPV infection of the cervix is common.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Over 20 serotypes </a:t>
            </a:r>
            <a:r>
              <a:rPr lang="en-GB">
                <a:latin typeface="Lora"/>
                <a:ea typeface="Lora"/>
                <a:cs typeface="Lora"/>
                <a:sym typeface="Lora"/>
              </a:rPr>
              <a:t>of HPV infect the female genital areas.</a:t>
            </a:r>
            <a:endParaRPr>
              <a:latin typeface="Lora"/>
              <a:ea typeface="Lora"/>
              <a:cs typeface="Lora"/>
              <a:sym typeface="Lora"/>
            </a:endParaRPr>
          </a:p>
          <a:p>
            <a:pPr indent="0" lvl="0" marL="0" rtl="0" algn="l">
              <a:lnSpc>
                <a:spcPct val="115000"/>
              </a:lnSpc>
              <a:spcBef>
                <a:spcPts val="1000"/>
              </a:spcBef>
              <a:spcAft>
                <a:spcPts val="0"/>
              </a:spcAft>
              <a:buNone/>
            </a:pPr>
            <a:r>
              <a:rPr b="1" lang="en-GB" sz="1500">
                <a:solidFill>
                  <a:srgbClr val="C27BA0"/>
                </a:solidFill>
                <a:latin typeface="Lora"/>
                <a:ea typeface="Lora"/>
                <a:cs typeface="Lora"/>
                <a:sym typeface="Lora"/>
              </a:rPr>
              <a:t>Clinical behavior</a:t>
            </a:r>
            <a:endParaRPr b="1" sz="15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koilocytic</a:t>
            </a:r>
            <a:r>
              <a:rPr lang="en-GB">
                <a:latin typeface="Lora"/>
                <a:ea typeface="Lora"/>
                <a:cs typeface="Lora"/>
                <a:sym typeface="Lora"/>
              </a:rPr>
              <a:t> atypia in the cervical squamous epithelium.</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Associated with increased risk of subsequent </a:t>
            </a:r>
            <a:r>
              <a:rPr b="1" lang="en-GB">
                <a:solidFill>
                  <a:srgbClr val="FF0000"/>
                </a:solidFill>
                <a:latin typeface="Lora"/>
                <a:ea typeface="Lora"/>
                <a:cs typeface="Lora"/>
                <a:sym typeface="Lora"/>
              </a:rPr>
              <a:t>cervical cancer</a:t>
            </a:r>
            <a:r>
              <a:rPr lang="en-GB">
                <a:solidFill>
                  <a:srgbClr val="FF0000"/>
                </a:solidFill>
                <a:latin typeface="Lora"/>
                <a:ea typeface="Lora"/>
                <a:cs typeface="Lora"/>
                <a:sym typeface="Lora"/>
              </a:rPr>
              <a:t>.</a:t>
            </a:r>
            <a:endParaRPr>
              <a:solidFill>
                <a:srgbClr val="FF0000"/>
              </a:solidFill>
              <a:latin typeface="Lora"/>
              <a:ea typeface="Lora"/>
              <a:cs typeface="Lora"/>
              <a:sym typeface="Lora"/>
            </a:endParaRPr>
          </a:p>
          <a:p>
            <a:pPr indent="0" lvl="0" marL="0" rtl="0" algn="l">
              <a:lnSpc>
                <a:spcPct val="115000"/>
              </a:lnSpc>
              <a:spcBef>
                <a:spcPts val="1000"/>
              </a:spcBef>
              <a:spcAft>
                <a:spcPts val="0"/>
              </a:spcAft>
              <a:buNone/>
            </a:pPr>
            <a:r>
              <a:rPr b="1" lang="en-GB" sz="1500">
                <a:solidFill>
                  <a:srgbClr val="C27BA0"/>
                </a:solidFill>
                <a:latin typeface="Lora"/>
                <a:ea typeface="Lora"/>
                <a:cs typeface="Lora"/>
                <a:sym typeface="Lora"/>
              </a:rPr>
              <a:t>HPV may cause any of the following depending on the serotype:</a:t>
            </a:r>
            <a:endParaRPr b="1">
              <a:latin typeface="Lora"/>
              <a:ea typeface="Lora"/>
              <a:cs typeface="Lora"/>
              <a:sym typeface="Lora"/>
            </a:endParaRPr>
          </a:p>
        </p:txBody>
      </p:sp>
      <p:graphicFrame>
        <p:nvGraphicFramePr>
          <p:cNvPr id="466" name="Google Shape;466;p35"/>
          <p:cNvGraphicFramePr/>
          <p:nvPr/>
        </p:nvGraphicFramePr>
        <p:xfrm>
          <a:off x="259125" y="5837650"/>
          <a:ext cx="3000000" cy="3000000"/>
        </p:xfrm>
        <a:graphic>
          <a:graphicData uri="http://schemas.openxmlformats.org/drawingml/2006/table">
            <a:tbl>
              <a:tblPr>
                <a:noFill/>
                <a:tableStyleId>{394D3699-98B8-49F6-9974-BCF0990587B8}</a:tableStyleId>
              </a:tblPr>
              <a:tblGrid>
                <a:gridCol w="2840300"/>
                <a:gridCol w="2305050"/>
                <a:gridCol w="2256400"/>
              </a:tblGrid>
              <a:tr h="381000">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1. </a:t>
                      </a:r>
                      <a:r>
                        <a:rPr b="1" lang="en-GB" sz="1200">
                          <a:solidFill>
                            <a:srgbClr val="FFFFFF"/>
                          </a:solidFill>
                          <a:latin typeface="Lora"/>
                          <a:ea typeface="Lora"/>
                          <a:cs typeface="Lora"/>
                          <a:sym typeface="Lora"/>
                        </a:rPr>
                        <a:t>Condyloma</a:t>
                      </a:r>
                      <a:endParaRPr b="1" sz="1200">
                        <a:solidFill>
                          <a:srgbClr val="FFFFFF"/>
                        </a:solidFill>
                        <a:latin typeface="Lora"/>
                        <a:ea typeface="Lora"/>
                        <a:cs typeface="Lora"/>
                        <a:sym typeface="Lora"/>
                      </a:endParaRPr>
                    </a:p>
                  </a:txBody>
                  <a:tcPr marT="91425" marB="91425" marR="91425" marL="91425">
                    <a:solidFill>
                      <a:srgbClr val="A64D79"/>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2. </a:t>
                      </a:r>
                      <a:r>
                        <a:rPr b="1" lang="en-GB" sz="1200">
                          <a:solidFill>
                            <a:srgbClr val="FFFFFF"/>
                          </a:solidFill>
                          <a:latin typeface="Lora"/>
                          <a:ea typeface="Lora"/>
                          <a:cs typeface="Lora"/>
                          <a:sym typeface="Lora"/>
                        </a:rPr>
                        <a:t>Low grade (Mild) dysplasia</a:t>
                      </a:r>
                      <a:endParaRPr b="1" sz="1200">
                        <a:solidFill>
                          <a:srgbClr val="FFFFFF"/>
                        </a:solidFill>
                        <a:latin typeface="Lora"/>
                        <a:ea typeface="Lora"/>
                        <a:cs typeface="Lora"/>
                        <a:sym typeface="Lora"/>
                      </a:endParaRPr>
                    </a:p>
                  </a:txBody>
                  <a:tcPr marT="91425" marB="91425" marR="91425" marL="91425">
                    <a:solidFill>
                      <a:srgbClr val="A64D79"/>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3. </a:t>
                      </a:r>
                      <a:r>
                        <a:rPr b="1" lang="en-GB" sz="1200">
                          <a:solidFill>
                            <a:srgbClr val="FFFFFF"/>
                          </a:solidFill>
                          <a:latin typeface="Lora"/>
                          <a:ea typeface="Lora"/>
                          <a:cs typeface="Lora"/>
                          <a:sym typeface="Lora"/>
                        </a:rPr>
                        <a:t>High-grade dysplasia</a:t>
                      </a:r>
                      <a:endParaRPr b="1" sz="1200">
                        <a:solidFill>
                          <a:srgbClr val="FFFFFF"/>
                        </a:solidFill>
                        <a:latin typeface="Lora"/>
                        <a:ea typeface="Lora"/>
                        <a:cs typeface="Lora"/>
                        <a:sym typeface="Lora"/>
                      </a:endParaRPr>
                    </a:p>
                  </a:txBody>
                  <a:tcPr marT="91425" marB="91425" marR="91425" marL="91425">
                    <a:solidFill>
                      <a:srgbClr val="A64D79"/>
                    </a:solidFill>
                  </a:tcPr>
                </a:tc>
              </a:tr>
              <a:tr h="381000">
                <a:tc>
                  <a:txBody>
                    <a:bodyPr/>
                    <a:lstStyle/>
                    <a:p>
                      <a:pPr indent="-166199" lvl="0" marL="179999" rtl="0" algn="l">
                        <a:lnSpc>
                          <a:spcPct val="115000"/>
                        </a:lnSpc>
                        <a:spcBef>
                          <a:spcPts val="0"/>
                        </a:spcBef>
                        <a:spcAft>
                          <a:spcPts val="0"/>
                        </a:spcAft>
                        <a:buSzPts val="1200"/>
                        <a:buFont typeface="Lora"/>
                        <a:buChar char="-"/>
                      </a:pPr>
                      <a:r>
                        <a:rPr lang="en-GB" sz="1200">
                          <a:latin typeface="Lora"/>
                          <a:ea typeface="Lora"/>
                          <a:cs typeface="Lora"/>
                          <a:sym typeface="Lora"/>
                        </a:rPr>
                        <a:t>I</a:t>
                      </a:r>
                      <a:r>
                        <a:rPr lang="en-GB" sz="1200">
                          <a:latin typeface="Lora"/>
                          <a:ea typeface="Lora"/>
                          <a:cs typeface="Lora"/>
                          <a:sym typeface="Lora"/>
                        </a:rPr>
                        <a:t>n the </a:t>
                      </a:r>
                      <a:r>
                        <a:rPr b="1" lang="en-GB" sz="1200">
                          <a:latin typeface="Lora"/>
                          <a:ea typeface="Lora"/>
                          <a:cs typeface="Lora"/>
                          <a:sym typeface="Lora"/>
                        </a:rPr>
                        <a:t>squamous epithelium</a:t>
                      </a:r>
                      <a:r>
                        <a:rPr lang="en-GB" sz="1200">
                          <a:latin typeface="Lora"/>
                          <a:ea typeface="Lora"/>
                          <a:cs typeface="Lora"/>
                          <a:sym typeface="Lora"/>
                        </a:rPr>
                        <a:t> of the ectocervix. </a:t>
                      </a:r>
                      <a:endParaRPr sz="1200">
                        <a:latin typeface="Lora"/>
                        <a:ea typeface="Lora"/>
                        <a:cs typeface="Lora"/>
                        <a:sym typeface="Lora"/>
                      </a:endParaRPr>
                    </a:p>
                    <a:p>
                      <a:pPr indent="-166199" lvl="0" marL="179999" rtl="0" algn="l">
                        <a:lnSpc>
                          <a:spcPct val="115000"/>
                        </a:lnSpc>
                        <a:spcBef>
                          <a:spcPts val="0"/>
                        </a:spcBef>
                        <a:spcAft>
                          <a:spcPts val="0"/>
                        </a:spcAft>
                        <a:buSzPts val="1200"/>
                        <a:buFont typeface="Lora"/>
                        <a:buChar char="-"/>
                      </a:pPr>
                      <a:r>
                        <a:rPr lang="en-GB" sz="1200">
                          <a:latin typeface="Lora"/>
                          <a:ea typeface="Lora"/>
                          <a:cs typeface="Lora"/>
                          <a:sym typeface="Lora"/>
                        </a:rPr>
                        <a:t>The lesions may be </a:t>
                      </a:r>
                      <a:r>
                        <a:rPr b="1" lang="en-GB" sz="1200">
                          <a:latin typeface="Lora"/>
                          <a:ea typeface="Lora"/>
                          <a:cs typeface="Lora"/>
                          <a:sym typeface="Lora"/>
                        </a:rPr>
                        <a:t>flat</a:t>
                      </a:r>
                      <a:r>
                        <a:rPr lang="en-GB" sz="1200">
                          <a:latin typeface="Lora"/>
                          <a:ea typeface="Lora"/>
                          <a:cs typeface="Lora"/>
                          <a:sym typeface="Lora"/>
                        </a:rPr>
                        <a:t> or </a:t>
                      </a:r>
                      <a:r>
                        <a:rPr b="1" lang="en-GB" sz="1200">
                          <a:latin typeface="Lora"/>
                          <a:ea typeface="Lora"/>
                          <a:cs typeface="Lora"/>
                          <a:sym typeface="Lora"/>
                        </a:rPr>
                        <a:t>exophytic</a:t>
                      </a:r>
                      <a:r>
                        <a:rPr lang="en-GB" sz="1200">
                          <a:latin typeface="Lora"/>
                          <a:ea typeface="Lora"/>
                          <a:cs typeface="Lora"/>
                          <a:sym typeface="Lora"/>
                        </a:rPr>
                        <a:t> (called </a:t>
                      </a:r>
                      <a:r>
                        <a:rPr i="1" lang="en-GB" sz="1200">
                          <a:latin typeface="Lora"/>
                          <a:ea typeface="Lora"/>
                          <a:cs typeface="Lora"/>
                          <a:sym typeface="Lora"/>
                        </a:rPr>
                        <a:t>exophytic condyloma acuminatum</a:t>
                      </a:r>
                      <a:r>
                        <a:rPr lang="en-GB" sz="1200">
                          <a:latin typeface="Lora"/>
                          <a:ea typeface="Lora"/>
                          <a:cs typeface="Lora"/>
                          <a:sym typeface="Lora"/>
                        </a:rPr>
                        <a:t>).</a:t>
                      </a:r>
                      <a:endParaRPr sz="1200">
                        <a:latin typeface="Lora"/>
                        <a:ea typeface="Lora"/>
                        <a:cs typeface="Lora"/>
                        <a:sym typeface="Lora"/>
                      </a:endParaRPr>
                    </a:p>
                    <a:p>
                      <a:pPr indent="-166199" lvl="0" marL="179999" rtl="0" algn="l">
                        <a:lnSpc>
                          <a:spcPct val="115000"/>
                        </a:lnSpc>
                        <a:spcBef>
                          <a:spcPts val="0"/>
                        </a:spcBef>
                        <a:spcAft>
                          <a:spcPts val="0"/>
                        </a:spcAft>
                        <a:buSzPts val="1200"/>
                        <a:buFont typeface="Lora"/>
                        <a:buChar char="-"/>
                      </a:pPr>
                      <a:r>
                        <a:rPr lang="en-GB" sz="1200">
                          <a:latin typeface="Lora"/>
                          <a:ea typeface="Lora"/>
                          <a:cs typeface="Lora"/>
                          <a:sym typeface="Lora"/>
                        </a:rPr>
                        <a:t>Usually caused by serotypes </a:t>
                      </a:r>
                      <a:r>
                        <a:rPr b="1" lang="en-GB" sz="1200">
                          <a:solidFill>
                            <a:srgbClr val="FF0000"/>
                          </a:solidFill>
                          <a:latin typeface="Lora"/>
                          <a:ea typeface="Lora"/>
                          <a:cs typeface="Lora"/>
                          <a:sym typeface="Lora"/>
                        </a:rPr>
                        <a:t>6</a:t>
                      </a:r>
                      <a:r>
                        <a:rPr lang="en-GB" sz="1200">
                          <a:latin typeface="Lora"/>
                          <a:ea typeface="Lora"/>
                          <a:cs typeface="Lora"/>
                          <a:sym typeface="Lora"/>
                        </a:rPr>
                        <a:t> &amp; </a:t>
                      </a:r>
                      <a:r>
                        <a:rPr b="1" lang="en-GB" sz="1200">
                          <a:solidFill>
                            <a:srgbClr val="FF0000"/>
                          </a:solidFill>
                          <a:latin typeface="Lora"/>
                          <a:ea typeface="Lora"/>
                          <a:cs typeface="Lora"/>
                          <a:sym typeface="Lora"/>
                        </a:rPr>
                        <a:t>11</a:t>
                      </a:r>
                      <a:r>
                        <a:rPr lang="en-GB" sz="1200">
                          <a:latin typeface="Lora"/>
                          <a:ea typeface="Lora"/>
                          <a:cs typeface="Lora"/>
                          <a:sym typeface="Lora"/>
                        </a:rPr>
                        <a:t>.</a:t>
                      </a:r>
                      <a:endParaRPr sz="1200">
                        <a:latin typeface="Lora"/>
                        <a:ea typeface="Lora"/>
                        <a:cs typeface="Lora"/>
                        <a:sym typeface="Lora"/>
                      </a:endParaRPr>
                    </a:p>
                  </a:txBody>
                  <a:tcPr marT="91425" marB="91425" marR="91425" marL="91425"/>
                </a:tc>
                <a:tc>
                  <a:txBody>
                    <a:bodyPr/>
                    <a:lstStyle/>
                    <a:p>
                      <a:pPr indent="0" lvl="0" marL="0" rtl="0" algn="l">
                        <a:lnSpc>
                          <a:spcPct val="115000"/>
                        </a:lnSpc>
                        <a:spcBef>
                          <a:spcPts val="0"/>
                        </a:spcBef>
                        <a:spcAft>
                          <a:spcPts val="0"/>
                        </a:spcAft>
                        <a:buNone/>
                      </a:pPr>
                      <a:r>
                        <a:rPr lang="en-GB" sz="1200">
                          <a:latin typeface="Lora"/>
                          <a:ea typeface="Lora"/>
                          <a:cs typeface="Lora"/>
                          <a:sym typeface="Lora"/>
                        </a:rPr>
                        <a:t>usually caused by:</a:t>
                      </a:r>
                      <a:endParaRPr sz="1200">
                        <a:latin typeface="Lora"/>
                        <a:ea typeface="Lora"/>
                        <a:cs typeface="Lora"/>
                        <a:sym typeface="Lora"/>
                      </a:endParaRPr>
                    </a:p>
                    <a:p>
                      <a:pPr indent="-161925" lvl="0" marL="179999" rtl="0" algn="l">
                        <a:lnSpc>
                          <a:spcPct val="115000"/>
                        </a:lnSpc>
                        <a:spcBef>
                          <a:spcPts val="0"/>
                        </a:spcBef>
                        <a:spcAft>
                          <a:spcPts val="0"/>
                        </a:spcAft>
                        <a:buSzPts val="1200"/>
                        <a:buFont typeface="Lora"/>
                        <a:buChar char="-"/>
                      </a:pPr>
                      <a:r>
                        <a:rPr b="1" lang="en-GB" sz="1200">
                          <a:solidFill>
                            <a:srgbClr val="FF0000"/>
                          </a:solidFill>
                          <a:latin typeface="Lora"/>
                          <a:ea typeface="Lora"/>
                          <a:cs typeface="Lora"/>
                          <a:sym typeface="Lora"/>
                        </a:rPr>
                        <a:t>Low risk </a:t>
                      </a:r>
                      <a:r>
                        <a:rPr lang="en-GB" sz="1200">
                          <a:latin typeface="Lora"/>
                          <a:ea typeface="Lora"/>
                          <a:cs typeface="Lora"/>
                          <a:sym typeface="Lora"/>
                        </a:rPr>
                        <a:t>HPV serotypes, </a:t>
                      </a:r>
                      <a:endParaRPr sz="1200">
                        <a:latin typeface="Lora"/>
                        <a:ea typeface="Lora"/>
                        <a:cs typeface="Lora"/>
                        <a:sym typeface="Lora"/>
                      </a:endParaRPr>
                    </a:p>
                    <a:p>
                      <a:pPr indent="0" lvl="0" marL="179999" rtl="0" algn="l">
                        <a:lnSpc>
                          <a:spcPct val="115000"/>
                        </a:lnSpc>
                        <a:spcBef>
                          <a:spcPts val="0"/>
                        </a:spcBef>
                        <a:spcAft>
                          <a:spcPts val="0"/>
                        </a:spcAft>
                        <a:buNone/>
                      </a:pPr>
                      <a:r>
                        <a:rPr b="1" lang="en-GB" sz="1200">
                          <a:solidFill>
                            <a:srgbClr val="FF0000"/>
                          </a:solidFill>
                          <a:latin typeface="Lora"/>
                          <a:ea typeface="Lora"/>
                          <a:cs typeface="Lora"/>
                          <a:sym typeface="Lora"/>
                        </a:rPr>
                        <a:t>6</a:t>
                      </a:r>
                      <a:r>
                        <a:rPr lang="en-GB" sz="1200">
                          <a:latin typeface="Lora"/>
                          <a:ea typeface="Lora"/>
                          <a:cs typeface="Lora"/>
                          <a:sym typeface="Lora"/>
                        </a:rPr>
                        <a:t> and </a:t>
                      </a:r>
                      <a:r>
                        <a:rPr b="1" lang="en-GB" sz="1200">
                          <a:solidFill>
                            <a:srgbClr val="FF0000"/>
                          </a:solidFill>
                          <a:latin typeface="Lora"/>
                          <a:ea typeface="Lora"/>
                          <a:cs typeface="Lora"/>
                          <a:sym typeface="Lora"/>
                        </a:rPr>
                        <a:t>11</a:t>
                      </a:r>
                      <a:r>
                        <a:rPr lang="en-GB" sz="1200">
                          <a:latin typeface="Lora"/>
                          <a:ea typeface="Lora"/>
                          <a:cs typeface="Lora"/>
                          <a:sym typeface="Lora"/>
                        </a:rPr>
                        <a:t>.</a:t>
                      </a:r>
                      <a:endParaRPr sz="1200">
                        <a:latin typeface="Lora"/>
                        <a:ea typeface="Lora"/>
                        <a:cs typeface="Lora"/>
                        <a:sym typeface="Lora"/>
                      </a:endParaRPr>
                    </a:p>
                    <a:p>
                      <a:pPr indent="-161925" lvl="0" marL="179999" rtl="0" algn="l">
                        <a:lnSpc>
                          <a:spcPct val="115000"/>
                        </a:lnSpc>
                        <a:spcBef>
                          <a:spcPts val="0"/>
                        </a:spcBef>
                        <a:spcAft>
                          <a:spcPts val="0"/>
                        </a:spcAft>
                        <a:buSzPts val="1200"/>
                        <a:buFont typeface="Lora"/>
                        <a:buChar char="-"/>
                      </a:pPr>
                      <a:r>
                        <a:rPr lang="en-GB" sz="1200">
                          <a:solidFill>
                            <a:srgbClr val="B45F06"/>
                          </a:solidFill>
                          <a:latin typeface="Lora"/>
                          <a:ea typeface="Lora"/>
                          <a:cs typeface="Lora"/>
                          <a:sym typeface="Lora"/>
                        </a:rPr>
                        <a:t>Usually associated with condyloma.</a:t>
                      </a:r>
                      <a:endParaRPr sz="1200">
                        <a:solidFill>
                          <a:srgbClr val="B45F06"/>
                        </a:solidFill>
                        <a:latin typeface="Lora"/>
                        <a:ea typeface="Lora"/>
                        <a:cs typeface="Lora"/>
                        <a:sym typeface="Lora"/>
                      </a:endParaRPr>
                    </a:p>
                    <a:p>
                      <a:pPr indent="0" lvl="0" marL="0" rtl="0" algn="l">
                        <a:lnSpc>
                          <a:spcPct val="115000"/>
                        </a:lnSpc>
                        <a:spcBef>
                          <a:spcPts val="0"/>
                        </a:spcBef>
                        <a:spcAft>
                          <a:spcPts val="0"/>
                        </a:spcAft>
                        <a:buNone/>
                      </a:pPr>
                      <a:r>
                        <a:t/>
                      </a:r>
                      <a:endParaRPr sz="1200">
                        <a:latin typeface="Lora"/>
                        <a:ea typeface="Lora"/>
                        <a:cs typeface="Lora"/>
                        <a:sym typeface="Lora"/>
                      </a:endParaRPr>
                    </a:p>
                  </a:txBody>
                  <a:tcPr marT="91425" marB="91425" marR="91425" marL="91425"/>
                </a:tc>
                <a:tc>
                  <a:txBody>
                    <a:bodyPr/>
                    <a:lstStyle/>
                    <a:p>
                      <a:pPr indent="0" lvl="0" marL="0" rtl="0" algn="l">
                        <a:lnSpc>
                          <a:spcPct val="115000"/>
                        </a:lnSpc>
                        <a:spcBef>
                          <a:spcPts val="0"/>
                        </a:spcBef>
                        <a:spcAft>
                          <a:spcPts val="0"/>
                        </a:spcAft>
                        <a:buNone/>
                      </a:pPr>
                      <a:r>
                        <a:rPr lang="en-GB" sz="1200">
                          <a:latin typeface="Lora"/>
                          <a:ea typeface="Lora"/>
                          <a:cs typeface="Lora"/>
                          <a:sym typeface="Lora"/>
                        </a:rPr>
                        <a:t>usually caused by:</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High risk</a:t>
                      </a:r>
                      <a:r>
                        <a:rPr lang="en-GB" sz="1200">
                          <a:latin typeface="Lora"/>
                          <a:ea typeface="Lora"/>
                          <a:cs typeface="Lora"/>
                          <a:sym typeface="Lora"/>
                        </a:rPr>
                        <a:t> HPV (types </a:t>
                      </a:r>
                      <a:r>
                        <a:rPr b="1" lang="en-GB" sz="1200">
                          <a:solidFill>
                            <a:srgbClr val="FF0000"/>
                          </a:solidFill>
                          <a:latin typeface="Lora"/>
                          <a:ea typeface="Lora"/>
                          <a:cs typeface="Lora"/>
                          <a:sym typeface="Lora"/>
                        </a:rPr>
                        <a:t>16</a:t>
                      </a:r>
                      <a:r>
                        <a:rPr lang="en-GB" sz="1200">
                          <a:latin typeface="Lora"/>
                          <a:ea typeface="Lora"/>
                          <a:cs typeface="Lora"/>
                          <a:sym typeface="Lora"/>
                        </a:rPr>
                        <a:t> and </a:t>
                      </a:r>
                      <a:r>
                        <a:rPr b="1" lang="en-GB" sz="1200">
                          <a:solidFill>
                            <a:srgbClr val="FF0000"/>
                          </a:solidFill>
                          <a:latin typeface="Lora"/>
                          <a:ea typeface="Lora"/>
                          <a:cs typeface="Lora"/>
                          <a:sym typeface="Lora"/>
                        </a:rPr>
                        <a:t>18</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solidFill>
                            <a:srgbClr val="FF0000"/>
                          </a:solidFill>
                          <a:latin typeface="Lora"/>
                          <a:ea typeface="Lora"/>
                          <a:cs typeface="Lora"/>
                          <a:sym typeface="Lora"/>
                        </a:rPr>
                        <a:t>Moderate risk</a:t>
                      </a:r>
                      <a:r>
                        <a:rPr lang="en-GB" sz="1200">
                          <a:latin typeface="Lora"/>
                          <a:ea typeface="Lora"/>
                          <a:cs typeface="Lora"/>
                          <a:sym typeface="Lora"/>
                        </a:rPr>
                        <a:t> HPV (types </a:t>
                      </a:r>
                      <a:r>
                        <a:rPr b="1" lang="en-GB" sz="1200">
                          <a:solidFill>
                            <a:srgbClr val="FF0000"/>
                          </a:solidFill>
                          <a:latin typeface="Lora"/>
                          <a:ea typeface="Lora"/>
                          <a:cs typeface="Lora"/>
                          <a:sym typeface="Lora"/>
                        </a:rPr>
                        <a:t>31, 33 and 35</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t/>
                      </a:r>
                      <a:endParaRPr sz="1200">
                        <a:latin typeface="Lora"/>
                        <a:ea typeface="Lora"/>
                        <a:cs typeface="Lora"/>
                        <a:sym typeface="Lora"/>
                      </a:endParaRPr>
                    </a:p>
                  </a:txBody>
                  <a:tcPr marT="91425" marB="91425" marR="91425" marL="91425"/>
                </a:tc>
              </a:tr>
            </a:tbl>
          </a:graphicData>
        </a:graphic>
      </p:graphicFrame>
      <p:sp>
        <p:nvSpPr>
          <p:cNvPr id="467" name="Google Shape;467;p35"/>
          <p:cNvSpPr txBox="1"/>
          <p:nvPr/>
        </p:nvSpPr>
        <p:spPr>
          <a:xfrm>
            <a:off x="450" y="7758375"/>
            <a:ext cx="5676300" cy="223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500">
                <a:solidFill>
                  <a:srgbClr val="C27BA0"/>
                </a:solidFill>
                <a:latin typeface="Lora"/>
                <a:ea typeface="Lora"/>
                <a:cs typeface="Lora"/>
                <a:sym typeface="Lora"/>
              </a:rPr>
              <a:t>4. </a:t>
            </a:r>
            <a:r>
              <a:rPr b="1" lang="en-GB" sz="1500">
                <a:solidFill>
                  <a:srgbClr val="C27BA0"/>
                </a:solidFill>
                <a:latin typeface="Lora"/>
                <a:ea typeface="Lora"/>
                <a:cs typeface="Lora"/>
                <a:sym typeface="Lora"/>
              </a:rPr>
              <a:t>Koilocytes: </a:t>
            </a:r>
            <a:r>
              <a:rPr lang="en-GB">
                <a:latin typeface="Lora"/>
                <a:ea typeface="Lora"/>
                <a:cs typeface="Lora"/>
                <a:sym typeface="Lora"/>
              </a:rPr>
              <a:t>are squamous epithelial cells that have undergone </a:t>
            </a:r>
            <a:endParaRPr>
              <a:latin typeface="Lora"/>
              <a:ea typeface="Lora"/>
              <a:cs typeface="Lora"/>
              <a:sym typeface="Lora"/>
            </a:endParaRPr>
          </a:p>
          <a:p>
            <a:pPr indent="0" lvl="0" marL="0" rtl="0" algn="l">
              <a:lnSpc>
                <a:spcPct val="115000"/>
              </a:lnSpc>
              <a:spcBef>
                <a:spcPts val="0"/>
              </a:spcBef>
              <a:spcAft>
                <a:spcPts val="0"/>
              </a:spcAft>
              <a:buNone/>
            </a:pPr>
            <a:r>
              <a:rPr b="1" lang="en-GB">
                <a:latin typeface="Lora"/>
                <a:ea typeface="Lora"/>
                <a:cs typeface="Lora"/>
                <a:sym typeface="Lora"/>
              </a:rPr>
              <a:t>structural change </a:t>
            </a:r>
            <a:r>
              <a:rPr lang="en-GB">
                <a:latin typeface="Lora"/>
                <a:ea typeface="Lora"/>
                <a:cs typeface="Lora"/>
                <a:sym typeface="Lora"/>
              </a:rPr>
              <a:t>due to infection of the cell by HPV.</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They show koilocytosis or </a:t>
            </a:r>
            <a:r>
              <a:rPr b="1" lang="en-GB">
                <a:latin typeface="Lora"/>
                <a:ea typeface="Lora"/>
                <a:cs typeface="Lora"/>
                <a:sym typeface="Lora"/>
              </a:rPr>
              <a:t>koilocytic atypia </a:t>
            </a:r>
            <a:r>
              <a:rPr lang="en-GB">
                <a:latin typeface="Lora"/>
                <a:ea typeface="Lora"/>
                <a:cs typeface="Lora"/>
                <a:sym typeface="Lora"/>
              </a:rPr>
              <a:t>which include the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following cellular changes:</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Nuclear enlargement.</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Irregular nuclear membrane.</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Nuclear hyperchromasia (</a:t>
            </a:r>
            <a:r>
              <a:rPr lang="en-GB">
                <a:solidFill>
                  <a:srgbClr val="B45F06"/>
                </a:solidFill>
                <a:latin typeface="Lora"/>
                <a:ea typeface="Lora"/>
                <a:cs typeface="Lora"/>
                <a:sym typeface="Lora"/>
              </a:rPr>
              <a:t>Dark </a:t>
            </a:r>
            <a:r>
              <a:rPr lang="en-GB">
                <a:solidFill>
                  <a:srgbClr val="B45F06"/>
                </a:solidFill>
                <a:latin typeface="Lora"/>
                <a:ea typeface="Lora"/>
                <a:cs typeface="Lora"/>
                <a:sym typeface="Lora"/>
              </a:rPr>
              <a:t>nuclei</a:t>
            </a:r>
            <a:r>
              <a:rPr lang="en-GB">
                <a:latin typeface="Lora"/>
                <a:ea typeface="Lora"/>
                <a:cs typeface="Lora"/>
                <a:sym typeface="Lora"/>
              </a:rPr>
              <a:t>).</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b="1" lang="en-GB">
                <a:latin typeface="Lora"/>
                <a:ea typeface="Lora"/>
                <a:cs typeface="Lora"/>
                <a:sym typeface="Lora"/>
              </a:rPr>
              <a:t>Perinuclear </a:t>
            </a:r>
            <a:r>
              <a:rPr b="1" lang="en-GB">
                <a:highlight>
                  <a:srgbClr val="F4CCCC"/>
                </a:highlight>
                <a:latin typeface="Lora"/>
                <a:ea typeface="Lora"/>
                <a:cs typeface="Lora"/>
                <a:sym typeface="Lora"/>
              </a:rPr>
              <a:t>halo</a:t>
            </a:r>
            <a:r>
              <a:rPr b="1" lang="en-GB">
                <a:latin typeface="Lora"/>
                <a:ea typeface="Lora"/>
                <a:cs typeface="Lora"/>
                <a:sym typeface="Lora"/>
              </a:rPr>
              <a:t> (clear area around the nucleus).</a:t>
            </a:r>
            <a:endParaRPr b="1">
              <a:latin typeface="Lora"/>
              <a:ea typeface="Lora"/>
              <a:cs typeface="Lora"/>
              <a:sym typeface="Lora"/>
            </a:endParaRPr>
          </a:p>
        </p:txBody>
      </p:sp>
      <p:sp>
        <p:nvSpPr>
          <p:cNvPr id="468" name="Google Shape;468;p35"/>
          <p:cNvSpPr txBox="1"/>
          <p:nvPr/>
        </p:nvSpPr>
        <p:spPr>
          <a:xfrm>
            <a:off x="5404516" y="8753050"/>
            <a:ext cx="6660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Lora"/>
                <a:ea typeface="Lora"/>
                <a:cs typeface="Lora"/>
                <a:sym typeface="Lora"/>
              </a:rPr>
              <a:t>Normal</a:t>
            </a:r>
            <a:endParaRPr b="1" sz="800">
              <a:latin typeface="Lora"/>
              <a:ea typeface="Lora"/>
              <a:cs typeface="Lora"/>
              <a:sym typeface="Lora"/>
            </a:endParaRPr>
          </a:p>
        </p:txBody>
      </p:sp>
      <p:pic>
        <p:nvPicPr>
          <p:cNvPr id="469" name="Google Shape;469;p35"/>
          <p:cNvPicPr preferRelativeResize="0"/>
          <p:nvPr/>
        </p:nvPicPr>
        <p:blipFill>
          <a:blip r:embed="rId5">
            <a:alphaModFix/>
          </a:blip>
          <a:stretch>
            <a:fillRect/>
          </a:stretch>
        </p:blipFill>
        <p:spPr>
          <a:xfrm>
            <a:off x="6176775" y="8980074"/>
            <a:ext cx="1581924" cy="1015099"/>
          </a:xfrm>
          <a:prstGeom prst="rect">
            <a:avLst/>
          </a:prstGeom>
          <a:noFill/>
          <a:ln>
            <a:noFill/>
          </a:ln>
        </p:spPr>
      </p:pic>
      <p:sp>
        <p:nvSpPr>
          <p:cNvPr id="470" name="Google Shape;470;p35"/>
          <p:cNvSpPr txBox="1"/>
          <p:nvPr/>
        </p:nvSpPr>
        <p:spPr>
          <a:xfrm>
            <a:off x="6534707" y="8753050"/>
            <a:ext cx="866100" cy="27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800">
                <a:latin typeface="Lora"/>
                <a:ea typeface="Lora"/>
                <a:cs typeface="Lora"/>
                <a:sym typeface="Lora"/>
              </a:rPr>
              <a:t>koilocytosis</a:t>
            </a:r>
            <a:endParaRPr b="1" sz="800">
              <a:latin typeface="Lora"/>
              <a:ea typeface="Lora"/>
              <a:cs typeface="Lora"/>
              <a:sym typeface="Lora"/>
            </a:endParaRPr>
          </a:p>
        </p:txBody>
      </p:sp>
      <p:cxnSp>
        <p:nvCxnSpPr>
          <p:cNvPr id="471" name="Google Shape;471;p35"/>
          <p:cNvCxnSpPr/>
          <p:nvPr/>
        </p:nvCxnSpPr>
        <p:spPr>
          <a:xfrm flipH="1" rot="10800000">
            <a:off x="6637675" y="9173450"/>
            <a:ext cx="233100" cy="135900"/>
          </a:xfrm>
          <a:prstGeom prst="straightConnector1">
            <a:avLst/>
          </a:prstGeom>
          <a:noFill/>
          <a:ln cap="flat" cmpd="sng" w="9525">
            <a:solidFill>
              <a:srgbClr val="FF0000"/>
            </a:solidFill>
            <a:prstDash val="solid"/>
            <a:round/>
            <a:headEnd len="med" w="med" type="none"/>
            <a:tailEnd len="med" w="med" type="stealth"/>
          </a:ln>
        </p:spPr>
      </p:cxnSp>
      <p:pic>
        <p:nvPicPr>
          <p:cNvPr id="472" name="Google Shape;472;p35"/>
          <p:cNvPicPr preferRelativeResize="0"/>
          <p:nvPr/>
        </p:nvPicPr>
        <p:blipFill>
          <a:blip r:embed="rId6">
            <a:alphaModFix/>
          </a:blip>
          <a:stretch>
            <a:fillRect/>
          </a:stretch>
        </p:blipFill>
        <p:spPr>
          <a:xfrm>
            <a:off x="5404475" y="8980075"/>
            <a:ext cx="666082" cy="101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36"/>
          <p:cNvSpPr txBox="1"/>
          <p:nvPr/>
        </p:nvSpPr>
        <p:spPr>
          <a:xfrm>
            <a:off x="0" y="0"/>
            <a:ext cx="79200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741B47"/>
                </a:solidFill>
                <a:latin typeface="Lora"/>
                <a:ea typeface="Lora"/>
                <a:cs typeface="Lora"/>
                <a:sym typeface="Lora"/>
              </a:rPr>
              <a:t>Neoplasia of the cervix</a:t>
            </a:r>
            <a:endParaRPr b="1" sz="2600">
              <a:solidFill>
                <a:srgbClr val="741B47"/>
              </a:solidFill>
              <a:latin typeface="Lora"/>
              <a:ea typeface="Lora"/>
              <a:cs typeface="Lora"/>
              <a:sym typeface="Lora"/>
            </a:endParaRPr>
          </a:p>
        </p:txBody>
      </p:sp>
      <p:sp>
        <p:nvSpPr>
          <p:cNvPr id="478" name="Google Shape;478;p36"/>
          <p:cNvSpPr txBox="1"/>
          <p:nvPr/>
        </p:nvSpPr>
        <p:spPr>
          <a:xfrm>
            <a:off x="0" y="818000"/>
            <a:ext cx="7428300" cy="285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CIN - SIL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most common cervical cancer is </a:t>
            </a:r>
            <a:r>
              <a:rPr b="1" lang="en-GB">
                <a:solidFill>
                  <a:srgbClr val="FF0000"/>
                </a:solidFill>
                <a:latin typeface="Lora"/>
                <a:ea typeface="Lora"/>
                <a:cs typeface="Lora"/>
                <a:sym typeface="Lora"/>
              </a:rPr>
              <a:t>squamous cell carcinoma</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All invasive squamous cell carcinomas arise from non invasive </a:t>
            </a:r>
            <a:r>
              <a:rPr b="1" lang="en-GB">
                <a:latin typeface="Lora"/>
                <a:ea typeface="Lora"/>
                <a:cs typeface="Lora"/>
                <a:sym typeface="Lora"/>
              </a:rPr>
              <a:t>precancerous</a:t>
            </a:r>
            <a:r>
              <a:rPr lang="en-GB">
                <a:latin typeface="Lora"/>
                <a:ea typeface="Lora"/>
                <a:cs typeface="Lora"/>
                <a:sym typeface="Lora"/>
              </a:rPr>
              <a:t> cervical squamous epithelium called: </a:t>
            </a:r>
            <a:r>
              <a:rPr b="1" lang="en-GB">
                <a:solidFill>
                  <a:srgbClr val="FF0000"/>
                </a:solidFill>
                <a:latin typeface="Lora"/>
                <a:ea typeface="Lora"/>
                <a:cs typeface="Lora"/>
                <a:sym typeface="Lora"/>
              </a:rPr>
              <a:t>cervical intraepithelial neoplasia (CIN) or squamous intraepithelial lesions (SIL).</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NOT </a:t>
            </a:r>
            <a:r>
              <a:rPr lang="en-GB">
                <a:latin typeface="Lora"/>
                <a:ea typeface="Lora"/>
                <a:cs typeface="Lora"/>
                <a:sym typeface="Lora"/>
              </a:rPr>
              <a:t>all cases of CIN/SIL progress to invasive cancer, some cases may spontaneously regress.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Cases of</a:t>
            </a:r>
            <a:r>
              <a:rPr b="1" lang="en-GB">
                <a:latin typeface="Lora"/>
                <a:ea typeface="Lora"/>
                <a:cs typeface="Lora"/>
                <a:sym typeface="Lora"/>
              </a:rPr>
              <a:t> high grade</a:t>
            </a:r>
            <a:r>
              <a:rPr lang="en-GB">
                <a:latin typeface="Lora"/>
                <a:ea typeface="Lora"/>
                <a:cs typeface="Lora"/>
                <a:sym typeface="Lora"/>
              </a:rPr>
              <a:t> CIN/SIL are </a:t>
            </a:r>
            <a:r>
              <a:rPr lang="en-GB">
                <a:latin typeface="Lora"/>
                <a:ea typeface="Lora"/>
                <a:cs typeface="Lora"/>
                <a:sym typeface="Lora"/>
              </a:rPr>
              <a:t>associated with</a:t>
            </a:r>
            <a:r>
              <a:rPr lang="en-GB">
                <a:latin typeface="Lora"/>
                <a:ea typeface="Lora"/>
                <a:cs typeface="Lora"/>
                <a:sym typeface="Lora"/>
              </a:rPr>
              <a:t>: </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b="1" lang="en-GB">
                <a:latin typeface="Lora"/>
                <a:ea typeface="Lora"/>
                <a:cs typeface="Lora"/>
                <a:sym typeface="Lora"/>
              </a:rPr>
              <a:t>H</a:t>
            </a:r>
            <a:r>
              <a:rPr b="1" lang="en-GB">
                <a:latin typeface="Lora"/>
                <a:ea typeface="Lora"/>
                <a:cs typeface="Lora"/>
                <a:sym typeface="Lora"/>
              </a:rPr>
              <a:t>igh-risk HPV </a:t>
            </a:r>
            <a:r>
              <a:rPr lang="en-GB">
                <a:latin typeface="Lora"/>
                <a:ea typeface="Lora"/>
                <a:cs typeface="Lora"/>
                <a:sym typeface="Lora"/>
              </a:rPr>
              <a:t>serotypes and </a:t>
            </a:r>
            <a:r>
              <a:rPr lang="en-GB">
                <a:latin typeface="Lora"/>
                <a:ea typeface="Lora"/>
                <a:cs typeface="Lora"/>
                <a:sym typeface="Lora"/>
              </a:rPr>
              <a:t>a </a:t>
            </a:r>
            <a:r>
              <a:rPr b="1" lang="en-GB">
                <a:latin typeface="Lora"/>
                <a:ea typeface="Lora"/>
                <a:cs typeface="Lora"/>
                <a:sym typeface="Lora"/>
              </a:rPr>
              <a:t>higher risk</a:t>
            </a:r>
            <a:r>
              <a:rPr lang="en-GB">
                <a:latin typeface="Lora"/>
                <a:ea typeface="Lora"/>
                <a:cs typeface="Lora"/>
                <a:sym typeface="Lora"/>
              </a:rPr>
              <a:t> of progression to cancer.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Timely detection and diagnosis of CIN/SIL is essential in preventing the development of invasive carcinoma.</a:t>
            </a:r>
            <a:endParaRPr>
              <a:latin typeface="Lora"/>
              <a:ea typeface="Lora"/>
              <a:cs typeface="Lora"/>
              <a:sym typeface="Lora"/>
            </a:endParaRPr>
          </a:p>
        </p:txBody>
      </p:sp>
      <p:sp>
        <p:nvSpPr>
          <p:cNvPr id="479" name="Google Shape;479;p36"/>
          <p:cNvSpPr txBox="1"/>
          <p:nvPr/>
        </p:nvSpPr>
        <p:spPr>
          <a:xfrm>
            <a:off x="0" y="3768275"/>
            <a:ext cx="7838700" cy="259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FF0000"/>
                </a:solidFill>
                <a:latin typeface="Lora"/>
                <a:ea typeface="Lora"/>
                <a:cs typeface="Lora"/>
                <a:sym typeface="Lora"/>
              </a:rPr>
              <a:t>CIN Histological Reporting </a:t>
            </a:r>
            <a:endParaRPr>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a:t>
            </a:r>
            <a:r>
              <a:rPr lang="en-GB">
                <a:latin typeface="Lora"/>
                <a:ea typeface="Lora"/>
                <a:cs typeface="Lora"/>
                <a:sym typeface="Lora"/>
              </a:rPr>
              <a:t>erminology used for histological reporting is </a:t>
            </a:r>
            <a:r>
              <a:rPr b="1" lang="en-GB">
                <a:solidFill>
                  <a:srgbClr val="FF0000"/>
                </a:solidFill>
                <a:latin typeface="Lora"/>
                <a:ea typeface="Lora"/>
                <a:cs typeface="Lora"/>
                <a:sym typeface="Lora"/>
              </a:rPr>
              <a:t>Cervical intraepithelial neoplasia (CIN).</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CIN lesions may </a:t>
            </a:r>
            <a:r>
              <a:rPr b="1" lang="en-GB">
                <a:latin typeface="Lora"/>
                <a:ea typeface="Lora"/>
                <a:cs typeface="Lora"/>
                <a:sym typeface="Lora"/>
              </a:rPr>
              <a:t>begin as Low Grade</a:t>
            </a:r>
            <a:r>
              <a:rPr lang="en-GB">
                <a:latin typeface="Lora"/>
                <a:ea typeface="Lora"/>
                <a:cs typeface="Lora"/>
                <a:sym typeface="Lora"/>
              </a:rPr>
              <a:t> CIN and progress to High Grade.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Or they might</a:t>
            </a:r>
            <a:r>
              <a:rPr b="1" lang="en-GB">
                <a:latin typeface="Lora"/>
                <a:ea typeface="Lora"/>
                <a:cs typeface="Lora"/>
                <a:sym typeface="Lora"/>
              </a:rPr>
              <a:t> begin straight away as High</a:t>
            </a:r>
            <a:r>
              <a:rPr lang="en-GB">
                <a:latin typeface="Lora"/>
                <a:ea typeface="Lora"/>
                <a:cs typeface="Lora"/>
                <a:sym typeface="Lora"/>
              </a:rPr>
              <a:t> </a:t>
            </a:r>
            <a:r>
              <a:rPr b="1" lang="en-GB">
                <a:latin typeface="Lora"/>
                <a:ea typeface="Lora"/>
                <a:cs typeface="Lora"/>
                <a:sym typeface="Lora"/>
              </a:rPr>
              <a:t>Grade</a:t>
            </a:r>
            <a:r>
              <a:rPr lang="en-GB">
                <a:latin typeface="Lora"/>
                <a:ea typeface="Lora"/>
                <a:cs typeface="Lora"/>
                <a:sym typeface="Lora"/>
              </a:rPr>
              <a:t> CIN.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Based on histology, pre-cancer lesions are graded as:</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b="1" lang="en-GB">
                <a:latin typeface="Lora"/>
                <a:ea typeface="Lora"/>
                <a:cs typeface="Lora"/>
                <a:sym typeface="Lora"/>
              </a:rPr>
              <a:t>CIN I</a:t>
            </a:r>
            <a:r>
              <a:rPr lang="en-GB">
                <a:latin typeface="Lora"/>
                <a:ea typeface="Lora"/>
                <a:cs typeface="Lora"/>
                <a:sym typeface="Lora"/>
              </a:rPr>
              <a:t>: Mild Dysplasia.</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b="1" lang="en-GB">
                <a:latin typeface="Lora"/>
                <a:ea typeface="Lora"/>
                <a:cs typeface="Lora"/>
                <a:sym typeface="Lora"/>
              </a:rPr>
              <a:t>CIN II</a:t>
            </a:r>
            <a:r>
              <a:rPr lang="en-GB">
                <a:latin typeface="Lora"/>
                <a:ea typeface="Lora"/>
                <a:cs typeface="Lora"/>
                <a:sym typeface="Lora"/>
              </a:rPr>
              <a:t>: Moderate Dysplasia .</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b="1" lang="en-GB">
                <a:latin typeface="Lora"/>
                <a:ea typeface="Lora"/>
                <a:cs typeface="Lora"/>
                <a:sym typeface="Lora"/>
              </a:rPr>
              <a:t>CIN III</a:t>
            </a:r>
            <a:r>
              <a:rPr lang="en-GB">
                <a:latin typeface="Lora"/>
                <a:ea typeface="Lora"/>
                <a:cs typeface="Lora"/>
                <a:sym typeface="Lora"/>
              </a:rPr>
              <a:t>: Severe Dysplasia and</a:t>
            </a:r>
            <a:r>
              <a:rPr b="1" lang="en-GB">
                <a:latin typeface="Lora"/>
                <a:ea typeface="Lora"/>
                <a:cs typeface="Lora"/>
                <a:sym typeface="Lora"/>
              </a:rPr>
              <a:t> Carcinoma in situ</a:t>
            </a:r>
            <a:r>
              <a:rPr lang="en-GB">
                <a:latin typeface="Lora"/>
                <a:ea typeface="Lora"/>
                <a:cs typeface="Lora"/>
                <a:sym typeface="Lora"/>
              </a:rPr>
              <a:t> (CIS).</a:t>
            </a:r>
            <a:endParaRPr b="1">
              <a:latin typeface="Lora"/>
              <a:ea typeface="Lora"/>
              <a:cs typeface="Lora"/>
              <a:sym typeface="Lora"/>
            </a:endParaRPr>
          </a:p>
        </p:txBody>
      </p:sp>
      <p:pic>
        <p:nvPicPr>
          <p:cNvPr id="480" name="Google Shape;480;p36"/>
          <p:cNvPicPr preferRelativeResize="0"/>
          <p:nvPr/>
        </p:nvPicPr>
        <p:blipFill>
          <a:blip r:embed="rId3">
            <a:alphaModFix/>
          </a:blip>
          <a:stretch>
            <a:fillRect/>
          </a:stretch>
        </p:blipFill>
        <p:spPr>
          <a:xfrm>
            <a:off x="5372177" y="4908150"/>
            <a:ext cx="2466522" cy="1263926"/>
          </a:xfrm>
          <a:prstGeom prst="rect">
            <a:avLst/>
          </a:prstGeom>
          <a:noFill/>
          <a:ln>
            <a:noFill/>
          </a:ln>
        </p:spPr>
      </p:pic>
      <p:graphicFrame>
        <p:nvGraphicFramePr>
          <p:cNvPr id="481" name="Google Shape;481;p36"/>
          <p:cNvGraphicFramePr/>
          <p:nvPr/>
        </p:nvGraphicFramePr>
        <p:xfrm>
          <a:off x="40575" y="6266150"/>
          <a:ext cx="3000000" cy="3000000"/>
        </p:xfrm>
        <a:graphic>
          <a:graphicData uri="http://schemas.openxmlformats.org/drawingml/2006/table">
            <a:tbl>
              <a:tblPr>
                <a:noFill/>
                <a:tableStyleId>{394D3699-98B8-49F6-9974-BCF0990587B8}</a:tableStyleId>
              </a:tblPr>
              <a:tblGrid>
                <a:gridCol w="1739000"/>
                <a:gridCol w="1583325"/>
                <a:gridCol w="1505500"/>
                <a:gridCol w="1505500"/>
                <a:gridCol w="1505500"/>
              </a:tblGrid>
              <a:tr h="341350">
                <a:tc>
                  <a:txBody>
                    <a:bodyPr/>
                    <a:lstStyle/>
                    <a:p>
                      <a:pPr indent="0" lvl="0" marL="0" rtl="0" algn="ctr">
                        <a:spcBef>
                          <a:spcPts val="0"/>
                        </a:spcBef>
                        <a:spcAft>
                          <a:spcPts val="0"/>
                        </a:spcAft>
                        <a:buNone/>
                      </a:pPr>
                      <a:r>
                        <a:rPr b="1" lang="en-GB" sz="1200">
                          <a:solidFill>
                            <a:srgbClr val="4C1130"/>
                          </a:solidFill>
                          <a:latin typeface="Lora"/>
                          <a:ea typeface="Lora"/>
                          <a:cs typeface="Lora"/>
                          <a:sym typeface="Lora"/>
                        </a:rPr>
                        <a:t>Normal</a:t>
                      </a:r>
                      <a:endParaRPr b="1" sz="1200">
                        <a:solidFill>
                          <a:srgbClr val="4C1130"/>
                        </a:solidFill>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4C1130"/>
                          </a:solidFill>
                          <a:latin typeface="Lora"/>
                          <a:ea typeface="Lora"/>
                          <a:cs typeface="Lora"/>
                          <a:sym typeface="Lora"/>
                        </a:rPr>
                        <a:t>Koilocytes of HPV</a:t>
                      </a:r>
                      <a:endParaRPr b="1" sz="1200">
                        <a:solidFill>
                          <a:srgbClr val="4C1130"/>
                        </a:solidFill>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4C1130"/>
                          </a:solidFill>
                          <a:latin typeface="Lora"/>
                          <a:ea typeface="Lora"/>
                          <a:cs typeface="Lora"/>
                          <a:sym typeface="Lora"/>
                        </a:rPr>
                        <a:t>CIN I</a:t>
                      </a:r>
                      <a:endParaRPr b="1" sz="1200">
                        <a:solidFill>
                          <a:srgbClr val="4C1130"/>
                        </a:solidFill>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4C1130"/>
                          </a:solidFill>
                          <a:latin typeface="Lora"/>
                          <a:ea typeface="Lora"/>
                          <a:cs typeface="Lora"/>
                          <a:sym typeface="Lora"/>
                        </a:rPr>
                        <a:t>CIN II.</a:t>
                      </a:r>
                      <a:endParaRPr b="1" sz="1200">
                        <a:solidFill>
                          <a:srgbClr val="4C1130"/>
                        </a:solidFill>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4C1130"/>
                          </a:solidFill>
                          <a:latin typeface="Lora"/>
                          <a:ea typeface="Lora"/>
                          <a:cs typeface="Lora"/>
                          <a:sym typeface="Lora"/>
                        </a:rPr>
                        <a:t>CIN III (CIS)</a:t>
                      </a:r>
                      <a:endParaRPr b="1" sz="1200">
                        <a:solidFill>
                          <a:srgbClr val="4C1130"/>
                        </a:solidFill>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D5A6BD"/>
                    </a:solidFill>
                  </a:tcPr>
                </a:tc>
              </a:tr>
              <a:tr h="2101800">
                <a:tc>
                  <a:txBody>
                    <a:bodyPr/>
                    <a:lstStyle/>
                    <a:p>
                      <a:pPr indent="0" lvl="0" marL="0" rtl="0" algn="l">
                        <a:spcBef>
                          <a:spcPts val="0"/>
                        </a:spcBef>
                        <a:spcAft>
                          <a:spcPts val="0"/>
                        </a:spcAft>
                        <a:buNone/>
                      </a:pPr>
                      <a:r>
                        <a:t/>
                      </a:r>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100">
                        <a:latin typeface="Lora"/>
                        <a:ea typeface="Lora"/>
                        <a:cs typeface="Lora"/>
                        <a:sym typeface="Lora"/>
                      </a:endParaRPr>
                    </a:p>
                    <a:p>
                      <a:pPr indent="0" lvl="0" marL="0" rtl="0" algn="ctr">
                        <a:spcBef>
                          <a:spcPts val="0"/>
                        </a:spcBef>
                        <a:spcAft>
                          <a:spcPts val="0"/>
                        </a:spcAft>
                        <a:buNone/>
                      </a:pPr>
                      <a:r>
                        <a:rPr b="1" lang="en-GB" sz="1100">
                          <a:latin typeface="Lora"/>
                          <a:ea typeface="Lora"/>
                          <a:cs typeface="Lora"/>
                          <a:sym typeface="Lora"/>
                        </a:rPr>
                        <a:t>Mild dysplasia</a:t>
                      </a:r>
                      <a:endParaRPr b="1" sz="11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100">
                        <a:latin typeface="Lora"/>
                        <a:ea typeface="Lora"/>
                        <a:cs typeface="Lora"/>
                        <a:sym typeface="Lora"/>
                      </a:endParaRPr>
                    </a:p>
                    <a:p>
                      <a:pPr indent="0" lvl="0" marL="0" rtl="0" algn="ctr">
                        <a:spcBef>
                          <a:spcPts val="0"/>
                        </a:spcBef>
                        <a:spcAft>
                          <a:spcPts val="0"/>
                        </a:spcAft>
                        <a:buNone/>
                      </a:pPr>
                      <a:r>
                        <a:rPr b="1" lang="en-GB" sz="1100">
                          <a:latin typeface="Lora"/>
                          <a:ea typeface="Lora"/>
                          <a:cs typeface="Lora"/>
                          <a:sym typeface="Lora"/>
                        </a:rPr>
                        <a:t>Moderate dysplasia</a:t>
                      </a:r>
                      <a:endParaRPr b="1" sz="11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ctr">
                        <a:spcBef>
                          <a:spcPts val="0"/>
                        </a:spcBef>
                        <a:spcAft>
                          <a:spcPts val="0"/>
                        </a:spcAft>
                        <a:buNone/>
                      </a:pPr>
                      <a:r>
                        <a:rPr b="1" lang="en-GB" sz="1100">
                          <a:latin typeface="Lora"/>
                          <a:ea typeface="Lora"/>
                          <a:cs typeface="Lora"/>
                          <a:sym typeface="Lora"/>
                        </a:rPr>
                        <a:t>Severe dysplasia</a:t>
                      </a:r>
                      <a:endParaRPr b="1" sz="11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717250">
                <a:tc rowSpan="2">
                  <a:txBody>
                    <a:bodyPr/>
                    <a:lstStyle/>
                    <a:p>
                      <a:pPr indent="0" lvl="0" marL="0" rtl="0" algn="l">
                        <a:spcBef>
                          <a:spcPts val="0"/>
                        </a:spcBef>
                        <a:spcAft>
                          <a:spcPts val="0"/>
                        </a:spcAft>
                        <a:buNone/>
                      </a:pPr>
                      <a:r>
                        <a:t/>
                      </a:r>
                      <a:endParaRPr sz="11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rowSpan="2">
                  <a:txBody>
                    <a:bodyPr/>
                    <a:lstStyle/>
                    <a:p>
                      <a:pPr indent="0" lvl="0" marL="0" rtl="0" algn="ctr">
                        <a:spcBef>
                          <a:spcPts val="0"/>
                        </a:spcBef>
                        <a:spcAft>
                          <a:spcPts val="0"/>
                        </a:spcAft>
                        <a:buNone/>
                      </a:pPr>
                      <a:r>
                        <a:rPr lang="en-GB" sz="1100">
                          <a:solidFill>
                            <a:srgbClr val="999999"/>
                          </a:solidFill>
                          <a:latin typeface="Lora"/>
                          <a:ea typeface="Lora"/>
                          <a:cs typeface="Lora"/>
                          <a:sym typeface="Lora"/>
                        </a:rPr>
                        <a:t>To differentiate</a:t>
                      </a:r>
                      <a:r>
                        <a:rPr lang="en-GB" sz="1100">
                          <a:solidFill>
                            <a:srgbClr val="999999"/>
                          </a:solidFill>
                        </a:rPr>
                        <a:t> </a:t>
                      </a:r>
                      <a:endParaRPr sz="1100">
                        <a:solidFill>
                          <a:srgbClr val="999999"/>
                        </a:solidFill>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rowSpan="2">
                  <a:txBody>
                    <a:bodyPr/>
                    <a:lstStyle/>
                    <a:p>
                      <a:pPr indent="0" lvl="0" marL="0" rtl="0" algn="l">
                        <a:spcBef>
                          <a:spcPts val="0"/>
                        </a:spcBef>
                        <a:spcAft>
                          <a:spcPts val="0"/>
                        </a:spcAft>
                        <a:buNone/>
                      </a:pPr>
                      <a:r>
                        <a:rPr lang="en-GB" sz="1000">
                          <a:latin typeface="Lora"/>
                          <a:ea typeface="Lora"/>
                          <a:cs typeface="Lora"/>
                          <a:sym typeface="Lora"/>
                        </a:rPr>
                        <a:t>- Koilocytes in the upper part.</a:t>
                      </a:r>
                      <a:endParaRPr sz="1000">
                        <a:solidFill>
                          <a:srgbClr val="FF0000"/>
                        </a:solidFill>
                        <a:latin typeface="Lora"/>
                        <a:ea typeface="Lora"/>
                        <a:cs typeface="Lora"/>
                        <a:sym typeface="Lora"/>
                      </a:endParaRPr>
                    </a:p>
                    <a:p>
                      <a:pPr indent="0" lvl="0" marL="0" rtl="0" algn="l">
                        <a:spcBef>
                          <a:spcPts val="0"/>
                        </a:spcBef>
                        <a:spcAft>
                          <a:spcPts val="0"/>
                        </a:spcAft>
                        <a:buNone/>
                      </a:pPr>
                      <a:r>
                        <a:rPr lang="en-GB" sz="1000">
                          <a:solidFill>
                            <a:srgbClr val="FF0000"/>
                          </a:solidFill>
                          <a:latin typeface="Lora"/>
                          <a:ea typeface="Lora"/>
                          <a:cs typeface="Lora"/>
                          <a:sym typeface="Lora"/>
                        </a:rPr>
                        <a:t>- In the lower ⅓ </a:t>
                      </a:r>
                      <a:r>
                        <a:rPr lang="en-GB" sz="1000">
                          <a:latin typeface="Lora"/>
                          <a:ea typeface="Lora"/>
                          <a:cs typeface="Lora"/>
                          <a:sym typeface="Lora"/>
                        </a:rPr>
                        <a:t> of</a:t>
                      </a:r>
                      <a:r>
                        <a:rPr lang="en-GB" sz="1000">
                          <a:solidFill>
                            <a:srgbClr val="FF0000"/>
                          </a:solidFill>
                          <a:latin typeface="Lora"/>
                          <a:ea typeface="Lora"/>
                          <a:cs typeface="Lora"/>
                          <a:sym typeface="Lora"/>
                        </a:rPr>
                        <a:t> epithelium </a:t>
                      </a:r>
                      <a:r>
                        <a:rPr lang="en-GB" sz="1000">
                          <a:latin typeface="Lora"/>
                          <a:ea typeface="Lora"/>
                          <a:cs typeface="Lora"/>
                          <a:sym typeface="Lora"/>
                        </a:rPr>
                        <a:t>the maturation is lost</a:t>
                      </a:r>
                      <a:endParaRPr sz="1000">
                        <a:latin typeface="Lora"/>
                        <a:ea typeface="Lora"/>
                        <a:cs typeface="Lora"/>
                        <a:sym typeface="Lora"/>
                      </a:endParaRPr>
                    </a:p>
                    <a:p>
                      <a:pPr indent="0" lvl="0" marL="0" rtl="0" algn="l">
                        <a:spcBef>
                          <a:spcPts val="0"/>
                        </a:spcBef>
                        <a:spcAft>
                          <a:spcPts val="0"/>
                        </a:spcAft>
                        <a:buNone/>
                      </a:pPr>
                      <a:r>
                        <a:rPr lang="en-GB" sz="1000">
                          <a:latin typeface="Lora"/>
                          <a:ea typeface="Lora"/>
                          <a:cs typeface="Lora"/>
                          <a:sym typeface="Lora"/>
                        </a:rPr>
                        <a:t>and the cells are replaced by pleomorphic cells.</a:t>
                      </a:r>
                      <a:endParaRPr sz="10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rowSpan="2">
                  <a:txBody>
                    <a:bodyPr/>
                    <a:lstStyle/>
                    <a:p>
                      <a:pPr indent="0" lvl="0" marL="0" rtl="0" algn="l">
                        <a:spcBef>
                          <a:spcPts val="0"/>
                        </a:spcBef>
                        <a:spcAft>
                          <a:spcPts val="0"/>
                        </a:spcAft>
                        <a:buNone/>
                      </a:pPr>
                      <a:r>
                        <a:rPr lang="en-GB" sz="1000">
                          <a:latin typeface="Lora"/>
                          <a:ea typeface="Lora"/>
                          <a:cs typeface="Lora"/>
                          <a:sym typeface="Lora"/>
                        </a:rPr>
                        <a:t>- Progressive koilocytic atypia in the upper layers.</a:t>
                      </a:r>
                      <a:endParaRPr sz="1000">
                        <a:latin typeface="Lora"/>
                        <a:ea typeface="Lora"/>
                        <a:cs typeface="Lora"/>
                        <a:sym typeface="Lora"/>
                      </a:endParaRPr>
                    </a:p>
                    <a:p>
                      <a:pPr indent="0" lvl="0" marL="0" rtl="0" algn="l">
                        <a:spcBef>
                          <a:spcPts val="0"/>
                        </a:spcBef>
                        <a:spcAft>
                          <a:spcPts val="0"/>
                        </a:spcAft>
                        <a:buNone/>
                      </a:pPr>
                      <a:r>
                        <a:rPr lang="en-GB" sz="1000">
                          <a:solidFill>
                            <a:srgbClr val="FF0000"/>
                          </a:solidFill>
                          <a:latin typeface="Lora"/>
                          <a:ea typeface="Lora"/>
                          <a:cs typeface="Lora"/>
                          <a:sym typeface="Lora"/>
                        </a:rPr>
                        <a:t>- In the lower ⅔ </a:t>
                      </a:r>
                      <a:r>
                        <a:rPr lang="en-GB" sz="1000">
                          <a:latin typeface="Lora"/>
                          <a:ea typeface="Lora"/>
                          <a:cs typeface="Lora"/>
                          <a:sym typeface="Lora"/>
                        </a:rPr>
                        <a:t> </a:t>
                      </a:r>
                      <a:r>
                        <a:rPr lang="en-GB" sz="1000">
                          <a:solidFill>
                            <a:srgbClr val="FF0000"/>
                          </a:solidFill>
                          <a:latin typeface="Lora"/>
                          <a:ea typeface="Lora"/>
                          <a:cs typeface="Lora"/>
                          <a:sym typeface="Lora"/>
                        </a:rPr>
                        <a:t>of</a:t>
                      </a:r>
                      <a:endParaRPr sz="1000">
                        <a:solidFill>
                          <a:srgbClr val="FF0000"/>
                        </a:solidFill>
                        <a:latin typeface="Lora"/>
                        <a:ea typeface="Lora"/>
                        <a:cs typeface="Lora"/>
                        <a:sym typeface="Lora"/>
                      </a:endParaRPr>
                    </a:p>
                    <a:p>
                      <a:pPr indent="0" lvl="0" marL="0" rtl="0" algn="l">
                        <a:spcBef>
                          <a:spcPts val="0"/>
                        </a:spcBef>
                        <a:spcAft>
                          <a:spcPts val="0"/>
                        </a:spcAft>
                        <a:buNone/>
                      </a:pPr>
                      <a:r>
                        <a:rPr lang="en-GB" sz="1000">
                          <a:solidFill>
                            <a:srgbClr val="FF0000"/>
                          </a:solidFill>
                          <a:latin typeface="Lora"/>
                          <a:ea typeface="Lora"/>
                          <a:cs typeface="Lora"/>
                          <a:sym typeface="Lora"/>
                        </a:rPr>
                        <a:t>the epithelium </a:t>
                      </a:r>
                      <a:r>
                        <a:rPr lang="en-GB" sz="1000">
                          <a:latin typeface="Lora"/>
                          <a:ea typeface="Lora"/>
                          <a:cs typeface="Lora"/>
                          <a:sym typeface="Lora"/>
                        </a:rPr>
                        <a:t>the maturation is lost</a:t>
                      </a:r>
                      <a:endParaRPr sz="1000">
                        <a:latin typeface="Lora"/>
                        <a:ea typeface="Lora"/>
                        <a:cs typeface="Lora"/>
                        <a:sym typeface="Lora"/>
                      </a:endParaRPr>
                    </a:p>
                    <a:p>
                      <a:pPr indent="0" lvl="0" marL="0" rtl="0" algn="l">
                        <a:spcBef>
                          <a:spcPts val="0"/>
                        </a:spcBef>
                        <a:spcAft>
                          <a:spcPts val="0"/>
                        </a:spcAft>
                        <a:buNone/>
                      </a:pPr>
                      <a:r>
                        <a:rPr lang="en-GB" sz="1000">
                          <a:latin typeface="Lora"/>
                          <a:ea typeface="Lora"/>
                          <a:cs typeface="Lora"/>
                          <a:sym typeface="Lora"/>
                        </a:rPr>
                        <a:t>and the cells are replaced by pleomorphic cells.</a:t>
                      </a:r>
                      <a:endParaRPr sz="10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rowSpan="2">
                  <a:txBody>
                    <a:bodyPr/>
                    <a:lstStyle/>
                    <a:p>
                      <a:pPr indent="0" lvl="0" marL="0" rtl="0" algn="l">
                        <a:spcBef>
                          <a:spcPts val="0"/>
                        </a:spcBef>
                        <a:spcAft>
                          <a:spcPts val="0"/>
                        </a:spcAft>
                        <a:buNone/>
                      </a:pPr>
                      <a:r>
                        <a:rPr lang="en-GB" sz="1000">
                          <a:latin typeface="Lora"/>
                          <a:ea typeface="Lora"/>
                          <a:cs typeface="Lora"/>
                          <a:sym typeface="Lora"/>
                        </a:rPr>
                        <a:t>- There is </a:t>
                      </a:r>
                      <a:r>
                        <a:rPr b="1" lang="en-GB" sz="1000">
                          <a:latin typeface="Lora"/>
                          <a:ea typeface="Lora"/>
                          <a:cs typeface="Lora"/>
                          <a:sym typeface="Lora"/>
                        </a:rPr>
                        <a:t>diffuse</a:t>
                      </a:r>
                      <a:r>
                        <a:rPr lang="en-GB" sz="1000">
                          <a:latin typeface="Lora"/>
                          <a:ea typeface="Lora"/>
                          <a:cs typeface="Lora"/>
                          <a:sym typeface="Lora"/>
                        </a:rPr>
                        <a:t> koilocytic atypia and </a:t>
                      </a:r>
                      <a:endParaRPr sz="1000">
                        <a:latin typeface="Lora"/>
                        <a:ea typeface="Lora"/>
                        <a:cs typeface="Lora"/>
                        <a:sym typeface="Lora"/>
                      </a:endParaRPr>
                    </a:p>
                    <a:p>
                      <a:pPr indent="0" lvl="0" marL="0" rtl="0" algn="l">
                        <a:spcBef>
                          <a:spcPts val="0"/>
                        </a:spcBef>
                        <a:spcAft>
                          <a:spcPts val="0"/>
                        </a:spcAft>
                        <a:buNone/>
                      </a:pPr>
                      <a:r>
                        <a:rPr b="1" lang="en-GB" sz="1000">
                          <a:latin typeface="Lora"/>
                          <a:ea typeface="Lora"/>
                          <a:cs typeface="Lora"/>
                          <a:sym typeface="Lora"/>
                        </a:rPr>
                        <a:t>- All</a:t>
                      </a:r>
                      <a:r>
                        <a:rPr lang="en-GB" sz="1000">
                          <a:solidFill>
                            <a:srgbClr val="FF0000"/>
                          </a:solidFill>
                          <a:latin typeface="Lora"/>
                          <a:ea typeface="Lora"/>
                          <a:cs typeface="Lora"/>
                          <a:sym typeface="Lora"/>
                        </a:rPr>
                        <a:t> of the epithelium</a:t>
                      </a:r>
                      <a:r>
                        <a:rPr lang="en-GB" sz="1000">
                          <a:latin typeface="Lora"/>
                          <a:ea typeface="Lora"/>
                          <a:cs typeface="Lora"/>
                          <a:sym typeface="Lora"/>
                        </a:rPr>
                        <a:t> lost its maturation and the cells are replaced by</a:t>
                      </a:r>
                      <a:endParaRPr sz="1000">
                        <a:latin typeface="Lora"/>
                        <a:ea typeface="Lora"/>
                        <a:cs typeface="Lora"/>
                        <a:sym typeface="Lora"/>
                      </a:endParaRPr>
                    </a:p>
                    <a:p>
                      <a:pPr indent="0" lvl="0" marL="0" rtl="0" algn="l">
                        <a:spcBef>
                          <a:spcPts val="0"/>
                        </a:spcBef>
                        <a:spcAft>
                          <a:spcPts val="0"/>
                        </a:spcAft>
                        <a:buNone/>
                      </a:pPr>
                      <a:r>
                        <a:rPr lang="en-GB" sz="1000">
                          <a:latin typeface="Lora"/>
                          <a:ea typeface="Lora"/>
                          <a:cs typeface="Lora"/>
                          <a:sym typeface="Lora"/>
                        </a:rPr>
                        <a:t>pleomorphic cells, (full thickness).</a:t>
                      </a:r>
                      <a:endParaRPr sz="1000">
                        <a:latin typeface="Lora"/>
                        <a:ea typeface="Lora"/>
                        <a:cs typeface="Lora"/>
                        <a:sym typeface="Lor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r>
              <a:tr h="772150">
                <a:tc vMerge="1"/>
                <a:tc vMerge="1"/>
                <a:tc vMerge="1"/>
                <a:tc vMerge="1"/>
                <a:tc vMerge="1"/>
              </a:tr>
            </a:tbl>
          </a:graphicData>
        </a:graphic>
      </p:graphicFrame>
      <p:pic>
        <p:nvPicPr>
          <p:cNvPr id="482" name="Google Shape;482;p36"/>
          <p:cNvPicPr preferRelativeResize="0"/>
          <p:nvPr/>
        </p:nvPicPr>
        <p:blipFill rotWithShape="1">
          <a:blip r:embed="rId4">
            <a:alphaModFix/>
          </a:blip>
          <a:srcRect b="2518" l="2048" r="73705" t="5915"/>
          <a:stretch/>
        </p:blipFill>
        <p:spPr>
          <a:xfrm>
            <a:off x="40588" y="6637275"/>
            <a:ext cx="1739001" cy="1854400"/>
          </a:xfrm>
          <a:prstGeom prst="rect">
            <a:avLst/>
          </a:prstGeom>
          <a:noFill/>
          <a:ln>
            <a:noFill/>
          </a:ln>
        </p:spPr>
      </p:pic>
      <p:pic>
        <p:nvPicPr>
          <p:cNvPr id="483" name="Google Shape;483;p36"/>
          <p:cNvPicPr preferRelativeResize="0"/>
          <p:nvPr/>
        </p:nvPicPr>
        <p:blipFill rotWithShape="1">
          <a:blip r:embed="rId5">
            <a:alphaModFix/>
          </a:blip>
          <a:srcRect b="4607" l="2505" r="0" t="0"/>
          <a:stretch/>
        </p:blipFill>
        <p:spPr>
          <a:xfrm>
            <a:off x="1779588" y="6653450"/>
            <a:ext cx="1583325" cy="1854400"/>
          </a:xfrm>
          <a:prstGeom prst="rect">
            <a:avLst/>
          </a:prstGeom>
          <a:noFill/>
          <a:ln>
            <a:noFill/>
          </a:ln>
        </p:spPr>
      </p:pic>
      <p:pic>
        <p:nvPicPr>
          <p:cNvPr id="484" name="Google Shape;484;p36"/>
          <p:cNvPicPr preferRelativeResize="0"/>
          <p:nvPr/>
        </p:nvPicPr>
        <p:blipFill rotWithShape="1">
          <a:blip r:embed="rId6">
            <a:alphaModFix/>
          </a:blip>
          <a:srcRect b="0" l="0" r="0" t="11229"/>
          <a:stretch/>
        </p:blipFill>
        <p:spPr>
          <a:xfrm>
            <a:off x="3362913" y="6653450"/>
            <a:ext cx="1505500" cy="1854399"/>
          </a:xfrm>
          <a:prstGeom prst="rect">
            <a:avLst/>
          </a:prstGeom>
          <a:noFill/>
          <a:ln>
            <a:noFill/>
          </a:ln>
        </p:spPr>
      </p:pic>
      <p:pic>
        <p:nvPicPr>
          <p:cNvPr id="485" name="Google Shape;485;p36"/>
          <p:cNvPicPr preferRelativeResize="0"/>
          <p:nvPr/>
        </p:nvPicPr>
        <p:blipFill>
          <a:blip r:embed="rId7">
            <a:alphaModFix/>
          </a:blip>
          <a:stretch>
            <a:fillRect/>
          </a:stretch>
        </p:blipFill>
        <p:spPr>
          <a:xfrm>
            <a:off x="4868413" y="6653450"/>
            <a:ext cx="1505500" cy="1854401"/>
          </a:xfrm>
          <a:prstGeom prst="rect">
            <a:avLst/>
          </a:prstGeom>
          <a:noFill/>
          <a:ln>
            <a:noFill/>
          </a:ln>
        </p:spPr>
      </p:pic>
      <p:pic>
        <p:nvPicPr>
          <p:cNvPr id="486" name="Google Shape;486;p36"/>
          <p:cNvPicPr preferRelativeResize="0"/>
          <p:nvPr/>
        </p:nvPicPr>
        <p:blipFill>
          <a:blip r:embed="rId8">
            <a:alphaModFix/>
          </a:blip>
          <a:stretch>
            <a:fillRect/>
          </a:stretch>
        </p:blipFill>
        <p:spPr>
          <a:xfrm>
            <a:off x="6373913" y="6653450"/>
            <a:ext cx="1505500" cy="1822050"/>
          </a:xfrm>
          <a:prstGeom prst="rect">
            <a:avLst/>
          </a:prstGeom>
          <a:noFill/>
          <a:ln>
            <a:noFill/>
          </a:ln>
        </p:spPr>
      </p:pic>
      <p:pic>
        <p:nvPicPr>
          <p:cNvPr id="487" name="Google Shape;487;p36"/>
          <p:cNvPicPr preferRelativeResize="0"/>
          <p:nvPr/>
        </p:nvPicPr>
        <p:blipFill rotWithShape="1">
          <a:blip r:embed="rId9">
            <a:alphaModFix/>
          </a:blip>
          <a:srcRect b="0" l="10031" r="0" t="0"/>
          <a:stretch/>
        </p:blipFill>
        <p:spPr>
          <a:xfrm>
            <a:off x="6590100" y="2517238"/>
            <a:ext cx="1359325" cy="1445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37"/>
          <p:cNvSpPr txBox="1"/>
          <p:nvPr/>
        </p:nvSpPr>
        <p:spPr>
          <a:xfrm>
            <a:off x="0" y="886425"/>
            <a:ext cx="7628100" cy="175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PAP Screening Test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Cytological examination (</a:t>
            </a:r>
            <a:r>
              <a:rPr b="1" lang="en-GB">
                <a:latin typeface="Lora"/>
                <a:ea typeface="Lora"/>
                <a:cs typeface="Lora"/>
                <a:sym typeface="Lora"/>
              </a:rPr>
              <a:t>PAP screening test)</a:t>
            </a:r>
            <a:r>
              <a:rPr lang="en-GB">
                <a:latin typeface="Lora"/>
                <a:ea typeface="Lora"/>
                <a:cs typeface="Lora"/>
                <a:sym typeface="Lora"/>
              </a:rPr>
              <a:t> can detect</a:t>
            </a:r>
            <a:r>
              <a:rPr b="1" lang="en-GB">
                <a:latin typeface="Lora"/>
                <a:ea typeface="Lora"/>
                <a:cs typeface="Lora"/>
                <a:sym typeface="Lora"/>
              </a:rPr>
              <a:t> SIL</a:t>
            </a:r>
            <a:r>
              <a:rPr lang="en-GB">
                <a:latin typeface="Lora"/>
                <a:ea typeface="Lora"/>
                <a:cs typeface="Lora"/>
                <a:sym typeface="Lora"/>
              </a:rPr>
              <a:t> </a:t>
            </a:r>
            <a:r>
              <a:rPr b="1" lang="en-GB">
                <a:solidFill>
                  <a:srgbClr val="FF0000"/>
                </a:solidFill>
                <a:latin typeface="Lora"/>
                <a:ea typeface="Lora"/>
                <a:cs typeface="Lora"/>
                <a:sym typeface="Lora"/>
              </a:rPr>
              <a:t>long </a:t>
            </a:r>
            <a:endParaRPr b="1">
              <a:solidFill>
                <a:srgbClr val="FF0000"/>
              </a:solidFill>
              <a:latin typeface="Lora"/>
              <a:ea typeface="Lora"/>
              <a:cs typeface="Lora"/>
              <a:sym typeface="Lora"/>
            </a:endParaRPr>
          </a:p>
          <a:p>
            <a:pPr indent="0" lvl="0" marL="378000" rtl="0" algn="l">
              <a:lnSpc>
                <a:spcPct val="115000"/>
              </a:lnSpc>
              <a:spcBef>
                <a:spcPts val="0"/>
              </a:spcBef>
              <a:spcAft>
                <a:spcPts val="0"/>
              </a:spcAft>
              <a:buNone/>
            </a:pPr>
            <a:r>
              <a:rPr b="1" lang="en-GB">
                <a:solidFill>
                  <a:srgbClr val="FF0000"/>
                </a:solidFill>
                <a:latin typeface="Lora"/>
                <a:ea typeface="Lora"/>
                <a:cs typeface="Lora"/>
                <a:sym typeface="Lora"/>
              </a:rPr>
              <a:t>before any abnormality</a:t>
            </a:r>
            <a:r>
              <a:rPr lang="en-GB">
                <a:latin typeface="Lora"/>
                <a:ea typeface="Lora"/>
                <a:cs typeface="Lora"/>
                <a:sym typeface="Lora"/>
              </a:rPr>
              <a:t> can be seen grossly.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Deaths from cervical carcinoma are decreasing and there is an improvement of treatment due to the early diagnosis by PAP screening test.</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PAP test </a:t>
            </a:r>
            <a:r>
              <a:rPr lang="en-GB">
                <a:latin typeface="Lora"/>
                <a:ea typeface="Lora"/>
                <a:cs typeface="Lora"/>
                <a:sym typeface="Lora"/>
              </a:rPr>
              <a:t>is the cytological examination of the cells of cervix. </a:t>
            </a:r>
            <a:endParaRPr b="1" sz="1800">
              <a:solidFill>
                <a:schemeClr val="lt2"/>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grpSp>
        <p:nvGrpSpPr>
          <p:cNvPr id="493" name="Google Shape;493;p37"/>
          <p:cNvGrpSpPr/>
          <p:nvPr/>
        </p:nvGrpSpPr>
        <p:grpSpPr>
          <a:xfrm>
            <a:off x="346718" y="2956307"/>
            <a:ext cx="2550753" cy="1121682"/>
            <a:chOff x="108400" y="4105513"/>
            <a:chExt cx="2373898" cy="1164900"/>
          </a:xfrm>
        </p:grpSpPr>
        <p:sp>
          <p:nvSpPr>
            <p:cNvPr id="494" name="Google Shape;494;p37"/>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rPr lang="en-GB" sz="1100">
                  <a:latin typeface="Lora"/>
                  <a:ea typeface="Lora"/>
                  <a:cs typeface="Lora"/>
                  <a:sym typeface="Lora"/>
                </a:rPr>
                <a:t>1. The cells lining the cervical wall at the </a:t>
              </a:r>
              <a:r>
                <a:rPr b="1" lang="en-GB" sz="1100">
                  <a:solidFill>
                    <a:srgbClr val="FF0000"/>
                  </a:solidFill>
                  <a:latin typeface="Lora"/>
                  <a:ea typeface="Lora"/>
                  <a:cs typeface="Lora"/>
                  <a:sym typeface="Lora"/>
                </a:rPr>
                <a:t>transformation zone </a:t>
              </a:r>
              <a:r>
                <a:rPr lang="en-GB" sz="1100">
                  <a:latin typeface="Lora"/>
                  <a:ea typeface="Lora"/>
                  <a:cs typeface="Lora"/>
                  <a:sym typeface="Lora"/>
                </a:rPr>
                <a:t>are scrapped off (sampled) with a spatula.</a:t>
              </a:r>
              <a:endParaRPr sz="1100">
                <a:latin typeface="Lora"/>
                <a:ea typeface="Lora"/>
                <a:cs typeface="Lora"/>
                <a:sym typeface="Lora"/>
              </a:endParaRPr>
            </a:p>
          </p:txBody>
        </p:sp>
        <p:sp>
          <p:nvSpPr>
            <p:cNvPr id="495" name="Google Shape;495;p37"/>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sz="2100">
                <a:solidFill>
                  <a:srgbClr val="FFFFFF"/>
                </a:solidFill>
                <a:latin typeface="Trebuchet MS"/>
                <a:ea typeface="Trebuchet MS"/>
                <a:cs typeface="Trebuchet MS"/>
                <a:sym typeface="Trebuchet MS"/>
              </a:endParaRPr>
            </a:p>
          </p:txBody>
        </p:sp>
      </p:grpSp>
      <p:grpSp>
        <p:nvGrpSpPr>
          <p:cNvPr id="496" name="Google Shape;496;p37"/>
          <p:cNvGrpSpPr/>
          <p:nvPr/>
        </p:nvGrpSpPr>
        <p:grpSpPr>
          <a:xfrm>
            <a:off x="2897262" y="2956439"/>
            <a:ext cx="2550753" cy="1121682"/>
            <a:chOff x="108400" y="4105513"/>
            <a:chExt cx="2373898" cy="1164900"/>
          </a:xfrm>
        </p:grpSpPr>
        <p:sp>
          <p:nvSpPr>
            <p:cNvPr id="497" name="Google Shape;497;p37"/>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rPr lang="en-GB" sz="1100">
                  <a:latin typeface="Lora"/>
                  <a:ea typeface="Lora"/>
                  <a:cs typeface="Lora"/>
                  <a:sym typeface="Lora"/>
                </a:rPr>
                <a:t>2. </a:t>
              </a:r>
              <a:r>
                <a:rPr lang="en-GB" sz="1100">
                  <a:latin typeface="Lora"/>
                  <a:ea typeface="Lora"/>
                  <a:cs typeface="Lora"/>
                  <a:sym typeface="Lora"/>
                </a:rPr>
                <a:t>Then transferred onto a slide, processed, stained (Papanicolaou stain).</a:t>
              </a:r>
              <a:endParaRPr b="1" sz="1100">
                <a:latin typeface="Lora"/>
                <a:ea typeface="Lora"/>
                <a:cs typeface="Lora"/>
                <a:sym typeface="Lora"/>
              </a:endParaRPr>
            </a:p>
          </p:txBody>
        </p:sp>
        <p:sp>
          <p:nvSpPr>
            <p:cNvPr id="498" name="Google Shape;498;p37"/>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sz="2100">
                <a:solidFill>
                  <a:srgbClr val="FFFFFF"/>
                </a:solidFill>
                <a:latin typeface="Trebuchet MS"/>
                <a:ea typeface="Trebuchet MS"/>
                <a:cs typeface="Trebuchet MS"/>
                <a:sym typeface="Trebuchet MS"/>
              </a:endParaRPr>
            </a:p>
          </p:txBody>
        </p:sp>
      </p:grpSp>
      <p:sp>
        <p:nvSpPr>
          <p:cNvPr id="499" name="Google Shape;499;p37"/>
          <p:cNvSpPr/>
          <p:nvPr/>
        </p:nvSpPr>
        <p:spPr>
          <a:xfrm>
            <a:off x="5447796" y="2956428"/>
            <a:ext cx="2125500" cy="11217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rPr lang="en-GB" sz="1100">
                <a:latin typeface="Lora"/>
                <a:ea typeface="Lora"/>
                <a:cs typeface="Lora"/>
                <a:sym typeface="Lora"/>
              </a:rPr>
              <a:t>3. </a:t>
            </a:r>
            <a:r>
              <a:rPr lang="en-GB" sz="1100">
                <a:latin typeface="Lora"/>
                <a:ea typeface="Lora"/>
                <a:cs typeface="Lora"/>
                <a:sym typeface="Lora"/>
              </a:rPr>
              <a:t>Then examined under a light microscope to look for squamous intraepithelial lesions (SIL) and a diagnosis is made. </a:t>
            </a:r>
            <a:endParaRPr b="1" sz="1100">
              <a:latin typeface="Lora"/>
              <a:ea typeface="Lora"/>
              <a:cs typeface="Lora"/>
              <a:sym typeface="Lora"/>
            </a:endParaRPr>
          </a:p>
        </p:txBody>
      </p:sp>
      <p:sp>
        <p:nvSpPr>
          <p:cNvPr id="500" name="Google Shape;500;p37"/>
          <p:cNvSpPr txBox="1"/>
          <p:nvPr/>
        </p:nvSpPr>
        <p:spPr>
          <a:xfrm>
            <a:off x="0" y="4132588"/>
            <a:ext cx="7628100" cy="238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Cytology Pap Smear </a:t>
            </a:r>
            <a:endParaRPr b="1" sz="1800">
              <a:solidFill>
                <a:schemeClr val="lt2"/>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a:t>
            </a:r>
            <a:r>
              <a:rPr lang="en-GB">
                <a:latin typeface="Lora"/>
                <a:ea typeface="Lora"/>
                <a:cs typeface="Lora"/>
                <a:sym typeface="Lora"/>
              </a:rPr>
              <a:t>erminology used in Pap smears</a:t>
            </a:r>
            <a:r>
              <a:rPr b="1" lang="en-GB">
                <a:latin typeface="Lora"/>
                <a:ea typeface="Lora"/>
                <a:cs typeface="Lora"/>
                <a:sym typeface="Lora"/>
              </a:rPr>
              <a:t> </a:t>
            </a:r>
            <a:r>
              <a:rPr lang="en-GB">
                <a:latin typeface="Lora"/>
                <a:ea typeface="Lora"/>
                <a:cs typeface="Lora"/>
                <a:sym typeface="Lora"/>
              </a:rPr>
              <a:t>is</a:t>
            </a:r>
            <a:r>
              <a:rPr b="1" lang="en-GB">
                <a:latin typeface="Lora"/>
                <a:ea typeface="Lora"/>
                <a:cs typeface="Lora"/>
                <a:sym typeface="Lora"/>
              </a:rPr>
              <a:t> </a:t>
            </a:r>
            <a:r>
              <a:rPr b="1" lang="en-GB">
                <a:solidFill>
                  <a:srgbClr val="FF0000"/>
                </a:solidFill>
                <a:latin typeface="Lora"/>
                <a:ea typeface="Lora"/>
                <a:cs typeface="Lora"/>
                <a:sym typeface="Lora"/>
              </a:rPr>
              <a:t>squamous Intraepithelial lesions (SIL)</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 cytology smear report these are few of the possible diagnoses:</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b="1" lang="en-GB">
                <a:latin typeface="Lora"/>
                <a:ea typeface="Lora"/>
                <a:cs typeface="Lora"/>
                <a:sym typeface="Lora"/>
              </a:rPr>
              <a:t>Normal cells</a:t>
            </a:r>
            <a:r>
              <a:rPr lang="en-GB">
                <a:latin typeface="Lora"/>
                <a:ea typeface="Lora"/>
                <a:cs typeface="Lora"/>
                <a:sym typeface="Lora"/>
              </a:rPr>
              <a:t>: </a:t>
            </a:r>
            <a:r>
              <a:rPr lang="en-GB">
                <a:latin typeface="Lora"/>
                <a:ea typeface="Lora"/>
                <a:cs typeface="Lora"/>
                <a:sym typeface="Lora"/>
              </a:rPr>
              <a:t>Negative for squamous intraepithelial lesion. </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b="1" lang="en-GB">
                <a:latin typeface="Lora"/>
                <a:ea typeface="Lora"/>
                <a:cs typeface="Lora"/>
                <a:sym typeface="Lora"/>
              </a:rPr>
              <a:t>Low Grade SIL </a:t>
            </a:r>
            <a:r>
              <a:rPr lang="en-GB">
                <a:latin typeface="Lora"/>
                <a:ea typeface="Lora"/>
                <a:cs typeface="Lora"/>
                <a:sym typeface="Lora"/>
              </a:rPr>
              <a:t>(LSIL): CIN 1 (mild dysplasia on histology). </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b="1" lang="en-GB">
                <a:latin typeface="Lora"/>
                <a:ea typeface="Lora"/>
                <a:cs typeface="Lora"/>
                <a:sym typeface="Lora"/>
              </a:rPr>
              <a:t>High Grade SIL</a:t>
            </a:r>
            <a:r>
              <a:rPr b="1" baseline="30000" lang="en-GB">
                <a:latin typeface="Lora"/>
                <a:ea typeface="Lora"/>
                <a:cs typeface="Lora"/>
                <a:sym typeface="Lora"/>
              </a:rPr>
              <a:t>1</a:t>
            </a:r>
            <a:r>
              <a:rPr b="1" lang="en-GB">
                <a:latin typeface="Lora"/>
                <a:ea typeface="Lora"/>
                <a:cs typeface="Lora"/>
                <a:sym typeface="Lora"/>
              </a:rPr>
              <a:t>  </a:t>
            </a:r>
            <a:r>
              <a:rPr lang="en-GB">
                <a:latin typeface="Lora"/>
                <a:ea typeface="Lora"/>
                <a:cs typeface="Lora"/>
                <a:sym typeface="Lora"/>
              </a:rPr>
              <a:t>(HSIL): CIN 2 and CIN 3 (moderate to severe dysplasia on histology).</a:t>
            </a:r>
            <a:endParaRPr>
              <a:latin typeface="Lora"/>
              <a:ea typeface="Lora"/>
              <a:cs typeface="Lora"/>
              <a:sym typeface="Lora"/>
            </a:endParaRPr>
          </a:p>
          <a:p>
            <a:pPr indent="-317500" lvl="0" marL="457200" rtl="0" algn="l">
              <a:lnSpc>
                <a:spcPct val="115000"/>
              </a:lnSpc>
              <a:spcBef>
                <a:spcPts val="0"/>
              </a:spcBef>
              <a:spcAft>
                <a:spcPts val="0"/>
              </a:spcAft>
              <a:buSzPts val="1400"/>
              <a:buFont typeface="Catamaran Light"/>
              <a:buChar char="●"/>
            </a:pPr>
            <a:r>
              <a:rPr lang="en-GB">
                <a:latin typeface="Lora"/>
                <a:ea typeface="Lora"/>
                <a:cs typeface="Lora"/>
                <a:sym typeface="Lora"/>
              </a:rPr>
              <a:t>About </a:t>
            </a:r>
            <a:r>
              <a:rPr b="1" lang="en-GB">
                <a:solidFill>
                  <a:srgbClr val="FF0000"/>
                </a:solidFill>
                <a:latin typeface="Lora"/>
                <a:ea typeface="Lora"/>
                <a:cs typeface="Lora"/>
                <a:sym typeface="Lora"/>
              </a:rPr>
              <a:t>1 to 5%</a:t>
            </a:r>
            <a:r>
              <a:rPr lang="en-GB">
                <a:latin typeface="Lora"/>
                <a:ea typeface="Lora"/>
                <a:cs typeface="Lora"/>
                <a:sym typeface="Lora"/>
              </a:rPr>
              <a:t> of</a:t>
            </a:r>
            <a:r>
              <a:rPr b="1" lang="en-GB">
                <a:latin typeface="Lora"/>
                <a:ea typeface="Lora"/>
                <a:cs typeface="Lora"/>
                <a:sym typeface="Lora"/>
              </a:rPr>
              <a:t> low Grade SIL</a:t>
            </a:r>
            <a:r>
              <a:rPr lang="en-GB">
                <a:latin typeface="Lora"/>
                <a:ea typeface="Lora"/>
                <a:cs typeface="Lora"/>
                <a:sym typeface="Lora"/>
              </a:rPr>
              <a:t> become invasive squamous cell carcinomas. </a:t>
            </a:r>
            <a:endParaRPr>
              <a:latin typeface="Lora"/>
              <a:ea typeface="Lora"/>
              <a:cs typeface="Lora"/>
              <a:sym typeface="Lora"/>
            </a:endParaRPr>
          </a:p>
          <a:p>
            <a:pPr indent="-317500" lvl="0" marL="457200" rtl="0" algn="l">
              <a:lnSpc>
                <a:spcPct val="115000"/>
              </a:lnSpc>
              <a:spcBef>
                <a:spcPts val="0"/>
              </a:spcBef>
              <a:spcAft>
                <a:spcPts val="0"/>
              </a:spcAft>
              <a:buSzPts val="1400"/>
              <a:buFont typeface="Catamaran Light"/>
              <a:buChar char="●"/>
            </a:pPr>
            <a:r>
              <a:rPr lang="en-GB">
                <a:latin typeface="Lora"/>
                <a:ea typeface="Lora"/>
                <a:cs typeface="Lora"/>
                <a:sym typeface="Lora"/>
              </a:rPr>
              <a:t>About </a:t>
            </a:r>
            <a:r>
              <a:rPr b="1" lang="en-GB">
                <a:solidFill>
                  <a:srgbClr val="FF0000"/>
                </a:solidFill>
                <a:latin typeface="Lora"/>
                <a:ea typeface="Lora"/>
                <a:cs typeface="Lora"/>
                <a:sym typeface="Lora"/>
              </a:rPr>
              <a:t>6 to 74%</a:t>
            </a:r>
            <a:r>
              <a:rPr lang="en-GB">
                <a:latin typeface="Lora"/>
                <a:ea typeface="Lora"/>
                <a:cs typeface="Lora"/>
                <a:sym typeface="Lora"/>
              </a:rPr>
              <a:t> of </a:t>
            </a:r>
            <a:r>
              <a:rPr b="1" lang="en-GB">
                <a:latin typeface="Lora"/>
                <a:ea typeface="Lora"/>
                <a:cs typeface="Lora"/>
                <a:sym typeface="Lora"/>
              </a:rPr>
              <a:t>high Grade SIL</a:t>
            </a:r>
            <a:r>
              <a:rPr lang="en-GB">
                <a:latin typeface="Lora"/>
                <a:ea typeface="Lora"/>
                <a:cs typeface="Lora"/>
                <a:sym typeface="Lora"/>
              </a:rPr>
              <a:t> become invasive squamous cell carcinomas.</a:t>
            </a:r>
            <a:endParaRPr/>
          </a:p>
        </p:txBody>
      </p:sp>
      <p:pic>
        <p:nvPicPr>
          <p:cNvPr id="501" name="Google Shape;501;p37"/>
          <p:cNvPicPr preferRelativeResize="0"/>
          <p:nvPr/>
        </p:nvPicPr>
        <p:blipFill>
          <a:blip r:embed="rId3">
            <a:alphaModFix/>
          </a:blip>
          <a:stretch>
            <a:fillRect/>
          </a:stretch>
        </p:blipFill>
        <p:spPr>
          <a:xfrm>
            <a:off x="5945400" y="2086040"/>
            <a:ext cx="1627899" cy="870399"/>
          </a:xfrm>
          <a:prstGeom prst="rect">
            <a:avLst/>
          </a:prstGeom>
          <a:noFill/>
          <a:ln>
            <a:noFill/>
          </a:ln>
        </p:spPr>
      </p:pic>
      <p:pic>
        <p:nvPicPr>
          <p:cNvPr id="502" name="Google Shape;502;p37"/>
          <p:cNvPicPr preferRelativeResize="0"/>
          <p:nvPr/>
        </p:nvPicPr>
        <p:blipFill rotWithShape="1">
          <a:blip r:embed="rId4">
            <a:alphaModFix/>
          </a:blip>
          <a:srcRect b="53323" l="50864" r="835" t="1022"/>
          <a:stretch/>
        </p:blipFill>
        <p:spPr>
          <a:xfrm>
            <a:off x="2142525" y="6820975"/>
            <a:ext cx="1687375" cy="1089774"/>
          </a:xfrm>
          <a:prstGeom prst="rect">
            <a:avLst/>
          </a:prstGeom>
          <a:noFill/>
          <a:ln>
            <a:noFill/>
          </a:ln>
        </p:spPr>
      </p:pic>
      <p:pic>
        <p:nvPicPr>
          <p:cNvPr id="503" name="Google Shape;503;p37"/>
          <p:cNvPicPr preferRelativeResize="0"/>
          <p:nvPr/>
        </p:nvPicPr>
        <p:blipFill rotWithShape="1">
          <a:blip r:embed="rId4">
            <a:alphaModFix/>
          </a:blip>
          <a:srcRect b="52220" l="853" r="49785" t="1119"/>
          <a:stretch/>
        </p:blipFill>
        <p:spPr>
          <a:xfrm>
            <a:off x="312225" y="6827950"/>
            <a:ext cx="1687375" cy="1089774"/>
          </a:xfrm>
          <a:prstGeom prst="rect">
            <a:avLst/>
          </a:prstGeom>
          <a:noFill/>
          <a:ln>
            <a:noFill/>
          </a:ln>
        </p:spPr>
      </p:pic>
      <p:pic>
        <p:nvPicPr>
          <p:cNvPr id="504" name="Google Shape;504;p37"/>
          <p:cNvPicPr preferRelativeResize="0"/>
          <p:nvPr/>
        </p:nvPicPr>
        <p:blipFill rotWithShape="1">
          <a:blip r:embed="rId4">
            <a:alphaModFix/>
          </a:blip>
          <a:srcRect b="4156" l="853" r="49785" t="48069"/>
          <a:stretch/>
        </p:blipFill>
        <p:spPr>
          <a:xfrm>
            <a:off x="4058775" y="6795725"/>
            <a:ext cx="1687375" cy="1115901"/>
          </a:xfrm>
          <a:prstGeom prst="rect">
            <a:avLst/>
          </a:prstGeom>
          <a:noFill/>
          <a:ln>
            <a:noFill/>
          </a:ln>
        </p:spPr>
      </p:pic>
      <p:pic>
        <p:nvPicPr>
          <p:cNvPr id="505" name="Google Shape;505;p37"/>
          <p:cNvPicPr preferRelativeResize="0"/>
          <p:nvPr/>
        </p:nvPicPr>
        <p:blipFill rotWithShape="1">
          <a:blip r:embed="rId4">
            <a:alphaModFix/>
          </a:blip>
          <a:srcRect b="4013" l="51202" r="706" t="48545"/>
          <a:stretch/>
        </p:blipFill>
        <p:spPr>
          <a:xfrm>
            <a:off x="5967200" y="6795725"/>
            <a:ext cx="1716599" cy="1157025"/>
          </a:xfrm>
          <a:prstGeom prst="rect">
            <a:avLst/>
          </a:prstGeom>
          <a:noFill/>
          <a:ln>
            <a:noFill/>
          </a:ln>
        </p:spPr>
      </p:pic>
      <p:sp>
        <p:nvSpPr>
          <p:cNvPr id="506" name="Google Shape;506;p37"/>
          <p:cNvSpPr txBox="1"/>
          <p:nvPr/>
        </p:nvSpPr>
        <p:spPr>
          <a:xfrm>
            <a:off x="283000" y="7817950"/>
            <a:ext cx="1716600" cy="64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latin typeface="Lora"/>
                <a:ea typeface="Lora"/>
                <a:cs typeface="Lora"/>
                <a:sym typeface="Lora"/>
              </a:rPr>
              <a:t>Normal exfoliated superficial squamous epithelial cells</a:t>
            </a:r>
            <a:endParaRPr sz="1000"/>
          </a:p>
        </p:txBody>
      </p:sp>
      <p:sp>
        <p:nvSpPr>
          <p:cNvPr id="507" name="Google Shape;507;p37"/>
          <p:cNvSpPr txBox="1"/>
          <p:nvPr/>
        </p:nvSpPr>
        <p:spPr>
          <a:xfrm>
            <a:off x="2142525" y="7895525"/>
            <a:ext cx="1716600" cy="34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100">
                <a:latin typeface="Lora"/>
                <a:ea typeface="Lora"/>
                <a:cs typeface="Lora"/>
                <a:sym typeface="Lora"/>
              </a:rPr>
              <a:t>CIN I = low grade SIL </a:t>
            </a:r>
            <a:endParaRPr b="1" sz="1100"/>
          </a:p>
        </p:txBody>
      </p:sp>
      <p:sp>
        <p:nvSpPr>
          <p:cNvPr id="508" name="Google Shape;508;p37"/>
          <p:cNvSpPr txBox="1"/>
          <p:nvPr/>
        </p:nvSpPr>
        <p:spPr>
          <a:xfrm>
            <a:off x="3964100" y="7911625"/>
            <a:ext cx="1792500" cy="44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100">
                <a:latin typeface="Lora"/>
                <a:ea typeface="Lora"/>
                <a:cs typeface="Lora"/>
                <a:sym typeface="Lora"/>
              </a:rPr>
              <a:t>CIN II = high grade SIL</a:t>
            </a:r>
            <a:endParaRPr b="1" sz="1100"/>
          </a:p>
        </p:txBody>
      </p:sp>
      <p:sp>
        <p:nvSpPr>
          <p:cNvPr id="509" name="Google Shape;509;p37"/>
          <p:cNvSpPr txBox="1"/>
          <p:nvPr/>
        </p:nvSpPr>
        <p:spPr>
          <a:xfrm>
            <a:off x="5550206" y="7917700"/>
            <a:ext cx="2550600" cy="44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100">
                <a:latin typeface="Lora"/>
                <a:ea typeface="Lora"/>
                <a:cs typeface="Lora"/>
                <a:sym typeface="Lora"/>
              </a:rPr>
              <a:t>CIN III = high grade SIL</a:t>
            </a:r>
            <a:endParaRPr b="1" sz="1100"/>
          </a:p>
        </p:txBody>
      </p:sp>
      <p:sp>
        <p:nvSpPr>
          <p:cNvPr id="510" name="Google Shape;510;p37"/>
          <p:cNvSpPr txBox="1"/>
          <p:nvPr/>
        </p:nvSpPr>
        <p:spPr>
          <a:xfrm>
            <a:off x="0" y="8525475"/>
            <a:ext cx="7628100" cy="16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Lora"/>
                <a:ea typeface="Lora"/>
                <a:cs typeface="Lora"/>
                <a:sym typeface="Lora"/>
              </a:rPr>
              <a:t>Cytoplasmic staining in superficial cells (PIC A&amp;B) may be either red or blue.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 </a:t>
            </a:r>
            <a:r>
              <a:rPr b="1" lang="en-GB">
                <a:latin typeface="Lora"/>
                <a:ea typeface="Lora"/>
                <a:cs typeface="Lora"/>
                <a:sym typeface="Lora"/>
              </a:rPr>
              <a:t>higher grade lesions: </a:t>
            </a:r>
            <a:r>
              <a:rPr lang="en-GB">
                <a:latin typeface="Lora"/>
                <a:ea typeface="Lora"/>
                <a:cs typeface="Lora"/>
                <a:sym typeface="Lora"/>
              </a:rPr>
              <a:t>there is reduction in cytoplasm and increase in the nucleus to cytoplasm ratio.</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This reflects the progressive </a:t>
            </a:r>
            <a:r>
              <a:rPr b="1" lang="en-GB">
                <a:latin typeface="Lora"/>
                <a:ea typeface="Lora"/>
                <a:cs typeface="Lora"/>
                <a:sym typeface="Lora"/>
              </a:rPr>
              <a:t>loss of cellular differentiation</a:t>
            </a:r>
            <a:r>
              <a:rPr lang="en-GB">
                <a:latin typeface="Lora"/>
                <a:ea typeface="Lora"/>
                <a:cs typeface="Lora"/>
                <a:sym typeface="Lora"/>
              </a:rPr>
              <a:t> on the surface of the lesions from which these cells are exfoliated.</a:t>
            </a:r>
            <a:endParaRPr/>
          </a:p>
        </p:txBody>
      </p:sp>
      <p:sp>
        <p:nvSpPr>
          <p:cNvPr id="511" name="Google Shape;511;p37"/>
          <p:cNvSpPr txBox="1"/>
          <p:nvPr/>
        </p:nvSpPr>
        <p:spPr>
          <a:xfrm>
            <a:off x="352425" y="10020300"/>
            <a:ext cx="7115100" cy="4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1. </a:t>
            </a:r>
            <a:r>
              <a:rPr lang="en-GB" sz="900">
                <a:solidFill>
                  <a:srgbClr val="B45F06"/>
                </a:solidFill>
                <a:latin typeface="Lora"/>
                <a:ea typeface="Lora"/>
                <a:cs typeface="Lora"/>
                <a:sym typeface="Lora"/>
              </a:rPr>
              <a:t>Difficult</a:t>
            </a:r>
            <a:r>
              <a:rPr lang="en-GB" sz="900">
                <a:solidFill>
                  <a:srgbClr val="B45F06"/>
                </a:solidFill>
                <a:latin typeface="Lora"/>
                <a:ea typeface="Lora"/>
                <a:cs typeface="Lora"/>
                <a:sym typeface="Lora"/>
              </a:rPr>
              <a:t> to </a:t>
            </a:r>
            <a:r>
              <a:rPr lang="en-GB" sz="900">
                <a:solidFill>
                  <a:srgbClr val="B45F06"/>
                </a:solidFill>
                <a:latin typeface="Lora"/>
                <a:ea typeface="Lora"/>
                <a:cs typeface="Lora"/>
                <a:sym typeface="Lora"/>
              </a:rPr>
              <a:t>differentiate CIN 1 from CIN 2</a:t>
            </a:r>
            <a:r>
              <a:rPr lang="en-GB" sz="900">
                <a:solidFill>
                  <a:srgbClr val="B45F06"/>
                </a:solidFill>
                <a:latin typeface="Lora"/>
                <a:ea typeface="Lora"/>
                <a:cs typeface="Lora"/>
                <a:sym typeface="Lora"/>
              </a:rPr>
              <a:t> on cytology, easier on histology.</a:t>
            </a:r>
            <a:endParaRPr sz="900">
              <a:solidFill>
                <a:srgbClr val="B45F06"/>
              </a:solidFill>
              <a:latin typeface="Lora"/>
              <a:ea typeface="Lora"/>
              <a:cs typeface="Lora"/>
              <a:sym typeface="Lora"/>
            </a:endParaRPr>
          </a:p>
        </p:txBody>
      </p:sp>
      <p:sp>
        <p:nvSpPr>
          <p:cNvPr id="512" name="Google Shape;512;p37"/>
          <p:cNvSpPr txBox="1"/>
          <p:nvPr/>
        </p:nvSpPr>
        <p:spPr>
          <a:xfrm>
            <a:off x="0" y="0"/>
            <a:ext cx="79200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741B47"/>
                </a:solidFill>
                <a:latin typeface="Lora"/>
                <a:ea typeface="Lora"/>
                <a:cs typeface="Lora"/>
                <a:sym typeface="Lora"/>
              </a:rPr>
              <a:t>Neoplasia of the cervix</a:t>
            </a:r>
            <a:endParaRPr b="1" sz="2600">
              <a:solidFill>
                <a:srgbClr val="741B47"/>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38"/>
          <p:cNvSpPr txBox="1"/>
          <p:nvPr/>
        </p:nvSpPr>
        <p:spPr>
          <a:xfrm>
            <a:off x="0" y="901350"/>
            <a:ext cx="7527000" cy="41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Rules for PAP TEST</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Women may not show visible signs or symptoms so it is difficult to diagnose SIL/CIN without a Pap smear.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Therefore a regular pap exams should be done on women, to detect any SIL.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a common testing procedure for HPV infection. it detects HPV infection early.</a:t>
            </a:r>
            <a:endParaRPr>
              <a:latin typeface="Lora"/>
              <a:ea typeface="Lora"/>
              <a:cs typeface="Lora"/>
              <a:sym typeface="Lora"/>
            </a:endParaRPr>
          </a:p>
          <a:p>
            <a:pPr indent="0" lvl="0" marL="0" rtl="0" algn="l">
              <a:lnSpc>
                <a:spcPct val="115000"/>
              </a:lnSpc>
              <a:spcBef>
                <a:spcPts val="1000"/>
              </a:spcBef>
              <a:spcAft>
                <a:spcPts val="0"/>
              </a:spcAft>
              <a:buNone/>
            </a:pPr>
            <a:r>
              <a:rPr b="1" lang="en-GB" sz="1500">
                <a:solidFill>
                  <a:srgbClr val="C27BA0"/>
                </a:solidFill>
                <a:latin typeface="Lora"/>
                <a:ea typeface="Lora"/>
                <a:cs typeface="Lora"/>
                <a:sym typeface="Lora"/>
              </a:rPr>
              <a:t>General rules of pap smear test are: </a:t>
            </a:r>
            <a:endParaRPr b="1" sz="15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Should start pap test by the age of </a:t>
            </a:r>
            <a:r>
              <a:rPr b="1" lang="en-GB">
                <a:latin typeface="Lora"/>
                <a:ea typeface="Lora"/>
                <a:cs typeface="Lora"/>
                <a:sym typeface="Lora"/>
              </a:rPr>
              <a:t>21</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Catamaran Light"/>
              <a:buChar char="●"/>
            </a:pPr>
            <a:r>
              <a:rPr lang="en-GB">
                <a:latin typeface="Lora"/>
                <a:ea typeface="Lora"/>
                <a:cs typeface="Lora"/>
                <a:sym typeface="Lora"/>
              </a:rPr>
              <a:t>For women between age</a:t>
            </a:r>
            <a:r>
              <a:rPr b="1" lang="en-GB">
                <a:latin typeface="Lora"/>
                <a:ea typeface="Lora"/>
                <a:cs typeface="Lora"/>
                <a:sym typeface="Lora"/>
              </a:rPr>
              <a:t> 21 to 29</a:t>
            </a:r>
            <a:r>
              <a:rPr lang="en-GB">
                <a:latin typeface="Lora"/>
                <a:ea typeface="Lora"/>
                <a:cs typeface="Lora"/>
                <a:sym typeface="Lora"/>
              </a:rPr>
              <a:t>: pap test should be done every 3 years.</a:t>
            </a:r>
            <a:endParaRPr>
              <a:latin typeface="Lora"/>
              <a:ea typeface="Lora"/>
              <a:cs typeface="Lora"/>
              <a:sym typeface="Lora"/>
            </a:endParaRPr>
          </a:p>
          <a:p>
            <a:pPr indent="-196900" lvl="0" marL="378000" rtl="0" algn="l">
              <a:lnSpc>
                <a:spcPct val="115000"/>
              </a:lnSpc>
              <a:spcBef>
                <a:spcPts val="0"/>
              </a:spcBef>
              <a:spcAft>
                <a:spcPts val="0"/>
              </a:spcAft>
              <a:buSzPts val="1400"/>
              <a:buFont typeface="Catamaran Light"/>
              <a:buChar char="●"/>
            </a:pPr>
            <a:r>
              <a:rPr lang="en-GB">
                <a:latin typeface="Lora"/>
                <a:ea typeface="Lora"/>
                <a:cs typeface="Lora"/>
                <a:sym typeface="Lora"/>
              </a:rPr>
              <a:t>For women between age </a:t>
            </a:r>
            <a:r>
              <a:rPr b="1" lang="en-GB">
                <a:latin typeface="Lora"/>
                <a:ea typeface="Lora"/>
                <a:cs typeface="Lora"/>
                <a:sym typeface="Lora"/>
              </a:rPr>
              <a:t>30-64</a:t>
            </a:r>
            <a:r>
              <a:rPr lang="en-GB">
                <a:latin typeface="Lora"/>
                <a:ea typeface="Lora"/>
                <a:cs typeface="Lora"/>
                <a:sym typeface="Lora"/>
              </a:rPr>
              <a:t> : there are</a:t>
            </a:r>
            <a:r>
              <a:rPr b="1" lang="en-GB">
                <a:latin typeface="Lora"/>
                <a:ea typeface="Lora"/>
                <a:cs typeface="Lora"/>
                <a:sym typeface="Lora"/>
              </a:rPr>
              <a:t> 2 possibilities. </a:t>
            </a:r>
            <a:endParaRPr b="1">
              <a:latin typeface="Lora"/>
              <a:ea typeface="Lora"/>
              <a:cs typeface="Lora"/>
              <a:sym typeface="Lora"/>
            </a:endParaRPr>
          </a:p>
          <a:p>
            <a:pPr indent="-317500" lvl="1" marL="914400" rtl="0" algn="l">
              <a:lnSpc>
                <a:spcPct val="115000"/>
              </a:lnSpc>
              <a:spcBef>
                <a:spcPts val="0"/>
              </a:spcBef>
              <a:spcAft>
                <a:spcPts val="0"/>
              </a:spcAft>
              <a:buSzPts val="1400"/>
              <a:buFont typeface="Catamaran Light"/>
              <a:buChar char="○"/>
            </a:pPr>
            <a:r>
              <a:rPr lang="en-GB">
                <a:latin typeface="Lora"/>
                <a:ea typeface="Lora"/>
                <a:cs typeface="Lora"/>
                <a:sym typeface="Lora"/>
              </a:rPr>
              <a:t>Either do </a:t>
            </a:r>
            <a:r>
              <a:rPr b="1" lang="en-GB">
                <a:latin typeface="Lora"/>
                <a:ea typeface="Lora"/>
                <a:cs typeface="Lora"/>
                <a:sym typeface="Lora"/>
              </a:rPr>
              <a:t>only pap test</a:t>
            </a:r>
            <a:r>
              <a:rPr lang="en-GB">
                <a:latin typeface="Lora"/>
                <a:ea typeface="Lora"/>
                <a:cs typeface="Lora"/>
                <a:sym typeface="Lora"/>
              </a:rPr>
              <a:t> once every </a:t>
            </a:r>
            <a:r>
              <a:rPr b="1" lang="en-GB">
                <a:latin typeface="Lora"/>
                <a:ea typeface="Lora"/>
                <a:cs typeface="Lora"/>
                <a:sym typeface="Lora"/>
              </a:rPr>
              <a:t>3 years</a:t>
            </a:r>
            <a:r>
              <a:rPr lang="en-GB">
                <a:latin typeface="Lora"/>
                <a:ea typeface="Lora"/>
                <a:cs typeface="Lora"/>
                <a:sym typeface="Lora"/>
              </a:rPr>
              <a:t>.</a:t>
            </a:r>
            <a:endParaRPr>
              <a:latin typeface="Lora"/>
              <a:ea typeface="Lora"/>
              <a:cs typeface="Lora"/>
              <a:sym typeface="Lora"/>
            </a:endParaRPr>
          </a:p>
          <a:p>
            <a:pPr indent="-317500" lvl="1" marL="914400" rtl="0" algn="l">
              <a:lnSpc>
                <a:spcPct val="115000"/>
              </a:lnSpc>
              <a:spcBef>
                <a:spcPts val="0"/>
              </a:spcBef>
              <a:spcAft>
                <a:spcPts val="0"/>
              </a:spcAft>
              <a:buSzPts val="1400"/>
              <a:buFont typeface="Catamaran Light"/>
              <a:buChar char="○"/>
            </a:pPr>
            <a:r>
              <a:rPr lang="en-GB">
                <a:latin typeface="Lora"/>
                <a:ea typeface="Lora"/>
                <a:cs typeface="Lora"/>
                <a:sym typeface="Lora"/>
              </a:rPr>
              <a:t>Or do </a:t>
            </a:r>
            <a:r>
              <a:rPr b="1" lang="en-GB">
                <a:latin typeface="Lora"/>
                <a:ea typeface="Lora"/>
                <a:cs typeface="Lora"/>
                <a:sym typeface="Lora"/>
              </a:rPr>
              <a:t>two tests</a:t>
            </a:r>
            <a:r>
              <a:rPr lang="en-GB">
                <a:latin typeface="Lora"/>
                <a:ea typeface="Lora"/>
                <a:cs typeface="Lora"/>
                <a:sym typeface="Lora"/>
              </a:rPr>
              <a:t> (co-testing) at the same time</a:t>
            </a:r>
            <a:r>
              <a:rPr b="1" lang="en-GB">
                <a:latin typeface="Lora"/>
                <a:ea typeface="Lora"/>
                <a:cs typeface="Lora"/>
                <a:sym typeface="Lora"/>
              </a:rPr>
              <a:t> </a:t>
            </a:r>
            <a:r>
              <a:rPr lang="en-GB">
                <a:latin typeface="Lora"/>
                <a:ea typeface="Lora"/>
                <a:cs typeface="Lora"/>
                <a:sym typeface="Lora"/>
              </a:rPr>
              <a:t>the pap test </a:t>
            </a:r>
            <a:r>
              <a:rPr b="1" lang="en-GB">
                <a:latin typeface="Lora"/>
                <a:ea typeface="Lora"/>
                <a:cs typeface="Lora"/>
                <a:sym typeface="Lora"/>
              </a:rPr>
              <a:t>+ DNA in-situ  hybridization (ISH) </a:t>
            </a:r>
            <a:r>
              <a:rPr lang="en-GB">
                <a:latin typeface="Lora"/>
                <a:ea typeface="Lora"/>
                <a:cs typeface="Lora"/>
                <a:sym typeface="Lora"/>
              </a:rPr>
              <a:t>HPV testing,</a:t>
            </a:r>
            <a:r>
              <a:rPr b="1" lang="en-GB">
                <a:latin typeface="Lora"/>
                <a:ea typeface="Lora"/>
                <a:cs typeface="Lora"/>
                <a:sym typeface="Lora"/>
              </a:rPr>
              <a:t> every 5 years</a:t>
            </a:r>
            <a:r>
              <a:rPr lang="en-GB">
                <a:latin typeface="Lora"/>
                <a:ea typeface="Lora"/>
                <a:cs typeface="Lora"/>
                <a:sym typeface="Lora"/>
              </a:rPr>
              <a:t>.</a:t>
            </a:r>
            <a:endParaRPr>
              <a:latin typeface="Lora"/>
              <a:ea typeface="Lora"/>
              <a:cs typeface="Lora"/>
              <a:sym typeface="Lora"/>
            </a:endParaRPr>
          </a:p>
          <a:p>
            <a:pPr indent="0" lvl="0" marL="0" rtl="0" algn="l">
              <a:lnSpc>
                <a:spcPct val="115000"/>
              </a:lnSpc>
              <a:spcBef>
                <a:spcPts val="1000"/>
              </a:spcBef>
              <a:spcAft>
                <a:spcPts val="0"/>
              </a:spcAft>
              <a:buNone/>
            </a:pPr>
            <a:r>
              <a:rPr b="1" lang="en-GB">
                <a:latin typeface="Lora"/>
                <a:ea typeface="Lora"/>
                <a:cs typeface="Lora"/>
                <a:sym typeface="Lora"/>
              </a:rPr>
              <a:t>Side note: ISH</a:t>
            </a:r>
            <a:r>
              <a:rPr lang="en-GB">
                <a:latin typeface="Lora"/>
                <a:ea typeface="Lora"/>
                <a:cs typeface="Lora"/>
                <a:sym typeface="Lora"/>
              </a:rPr>
              <a:t> is done to identify the serotype of the HPV. This test will determine whether you carry high or low risk strains of the virus. It should not be used before age 30 if pap test is normal.</a:t>
            </a:r>
            <a:endParaRPr>
              <a:latin typeface="Lora"/>
              <a:ea typeface="Lora"/>
              <a:cs typeface="Lora"/>
              <a:sym typeface="Lora"/>
            </a:endParaRPr>
          </a:p>
        </p:txBody>
      </p:sp>
      <p:sp>
        <p:nvSpPr>
          <p:cNvPr id="518" name="Google Shape;518;p38"/>
          <p:cNvSpPr txBox="1"/>
          <p:nvPr/>
        </p:nvSpPr>
        <p:spPr>
          <a:xfrm>
            <a:off x="0" y="5085275"/>
            <a:ext cx="7527000" cy="501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FF0000"/>
                </a:solidFill>
                <a:latin typeface="Lora"/>
                <a:ea typeface="Lora"/>
                <a:cs typeface="Lora"/>
                <a:sym typeface="Lora"/>
              </a:rPr>
              <a:t>Risk Factors</a:t>
            </a:r>
            <a:endParaRPr b="1" sz="1800">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solidFill>
                  <a:srgbClr val="B45F06"/>
                </a:solidFill>
                <a:latin typeface="Lora"/>
                <a:ea typeface="Lora"/>
                <a:cs typeface="Lora"/>
                <a:sym typeface="Lora"/>
              </a:rPr>
              <a:t>Smoking.</a:t>
            </a:r>
            <a:endParaRPr>
              <a:solidFill>
                <a:srgbClr val="B45F06"/>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Early age at first intercourse.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Multiple sexual partners.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Male partner with multiple previous sexual partners.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Persistent infection by high risk papillomaviruses.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Other risk factors: low socioeconomic groups.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Rare among virgins and multiple pregnancies</a:t>
            </a:r>
            <a:r>
              <a:rPr baseline="30000" lang="en-GB">
                <a:latin typeface="Lora"/>
                <a:ea typeface="Lora"/>
                <a:cs typeface="Lora"/>
                <a:sym typeface="Lora"/>
              </a:rPr>
              <a:t>1</a:t>
            </a:r>
            <a:r>
              <a:rPr lang="en-GB">
                <a:latin typeface="Lora"/>
                <a:ea typeface="Lora"/>
                <a:cs typeface="Lora"/>
                <a:sym typeface="Lora"/>
              </a:rPr>
              <a:t>.</a:t>
            </a:r>
            <a:endParaRPr b="1" sz="1800">
              <a:solidFill>
                <a:srgbClr val="FF0000"/>
              </a:solidFill>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FF0000"/>
                </a:solidFill>
                <a:latin typeface="Lora"/>
                <a:ea typeface="Lora"/>
                <a:cs typeface="Lora"/>
                <a:sym typeface="Lora"/>
              </a:rPr>
              <a:t>Causes</a:t>
            </a:r>
            <a:endParaRPr b="1" sz="1800">
              <a:solidFill>
                <a:srgbClr val="FF0000"/>
              </a:solidFill>
              <a:latin typeface="Lora"/>
              <a:ea typeface="Lora"/>
              <a:cs typeface="Lora"/>
              <a:sym typeface="Lora"/>
            </a:endParaRPr>
          </a:p>
          <a:p>
            <a:pPr indent="-317500" lvl="0" marL="457200" rtl="0" algn="l">
              <a:lnSpc>
                <a:spcPct val="115000"/>
              </a:lnSpc>
              <a:spcBef>
                <a:spcPts val="0"/>
              </a:spcBef>
              <a:spcAft>
                <a:spcPts val="0"/>
              </a:spcAft>
              <a:buSzPts val="1400"/>
              <a:buFont typeface="Catamaran Light"/>
              <a:buChar char="●"/>
            </a:pPr>
            <a:r>
              <a:rPr b="1" lang="en-GB">
                <a:latin typeface="Lora"/>
                <a:ea typeface="Lora"/>
                <a:cs typeface="Lora"/>
                <a:sym typeface="Lora"/>
              </a:rPr>
              <a:t>The HPV virus </a:t>
            </a:r>
            <a:r>
              <a:rPr lang="en-GB">
                <a:latin typeface="Lora"/>
                <a:ea typeface="Lora"/>
                <a:cs typeface="Lora"/>
                <a:sym typeface="Lora"/>
              </a:rPr>
              <a:t>is the</a:t>
            </a:r>
            <a:r>
              <a:rPr lang="en-GB">
                <a:solidFill>
                  <a:srgbClr val="FF0000"/>
                </a:solidFill>
                <a:latin typeface="Lora"/>
                <a:ea typeface="Lora"/>
                <a:cs typeface="Lora"/>
                <a:sym typeface="Lora"/>
              </a:rPr>
              <a:t> </a:t>
            </a:r>
            <a:r>
              <a:rPr b="1" lang="en-GB">
                <a:solidFill>
                  <a:srgbClr val="FF0000"/>
                </a:solidFill>
                <a:latin typeface="Lora"/>
                <a:ea typeface="Lora"/>
                <a:cs typeface="Lora"/>
                <a:sym typeface="Lora"/>
              </a:rPr>
              <a:t>number one cause.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HPV can be detected in 85 -90 % of pre-cancer lesions.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High risk types HPV: </a:t>
            </a:r>
            <a:r>
              <a:rPr b="1" lang="en-GB">
                <a:solidFill>
                  <a:srgbClr val="FF0000"/>
                </a:solidFill>
                <a:latin typeface="Lora"/>
                <a:ea typeface="Lora"/>
                <a:cs typeface="Lora"/>
                <a:sym typeface="Lora"/>
              </a:rPr>
              <a:t>16</a:t>
            </a:r>
            <a:r>
              <a:rPr lang="en-GB">
                <a:latin typeface="Lora"/>
                <a:ea typeface="Lora"/>
                <a:cs typeface="Lora"/>
                <a:sym typeface="Lora"/>
              </a:rPr>
              <a:t>, </a:t>
            </a:r>
            <a:r>
              <a:rPr b="1" lang="en-GB">
                <a:solidFill>
                  <a:srgbClr val="FF0000"/>
                </a:solidFill>
                <a:latin typeface="Lora"/>
                <a:ea typeface="Lora"/>
                <a:cs typeface="Lora"/>
                <a:sym typeface="Lora"/>
              </a:rPr>
              <a:t>18</a:t>
            </a:r>
            <a:r>
              <a:rPr lang="en-GB">
                <a:latin typeface="Lora"/>
                <a:ea typeface="Lora"/>
                <a:cs typeface="Lora"/>
                <a:sym typeface="Lora"/>
              </a:rPr>
              <a:t>, 31, 33, 35, 39, 45, 52, 56, 58, and 59.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Low risk types HPV: </a:t>
            </a:r>
            <a:r>
              <a:rPr b="1" lang="en-GB">
                <a:solidFill>
                  <a:srgbClr val="FF0000"/>
                </a:solidFill>
                <a:latin typeface="Lora"/>
                <a:ea typeface="Lora"/>
                <a:cs typeface="Lora"/>
                <a:sym typeface="Lora"/>
              </a:rPr>
              <a:t>6</a:t>
            </a:r>
            <a:r>
              <a:rPr lang="en-GB">
                <a:latin typeface="Lora"/>
                <a:ea typeface="Lora"/>
                <a:cs typeface="Lora"/>
                <a:sym typeface="Lora"/>
              </a:rPr>
              <a:t>, </a:t>
            </a:r>
            <a:r>
              <a:rPr b="1" lang="en-GB">
                <a:solidFill>
                  <a:srgbClr val="FF0000"/>
                </a:solidFill>
                <a:latin typeface="Lora"/>
                <a:ea typeface="Lora"/>
                <a:cs typeface="Lora"/>
                <a:sym typeface="Lora"/>
              </a:rPr>
              <a:t>11</a:t>
            </a:r>
            <a:r>
              <a:rPr lang="en-GB">
                <a:latin typeface="Lora"/>
                <a:ea typeface="Lora"/>
                <a:cs typeface="Lora"/>
                <a:sym typeface="Lora"/>
              </a:rPr>
              <a:t>, 42, 44 . These types result in </a:t>
            </a:r>
            <a:r>
              <a:rPr b="1" lang="en-GB">
                <a:latin typeface="Lora"/>
                <a:ea typeface="Lora"/>
                <a:cs typeface="Lora"/>
                <a:sym typeface="Lora"/>
              </a:rPr>
              <a:t>condylomas</a:t>
            </a:r>
            <a:r>
              <a:rPr lang="en-GB">
                <a:latin typeface="Lora"/>
                <a:ea typeface="Lora"/>
                <a:cs typeface="Lora"/>
                <a:sym typeface="Lora"/>
              </a:rPr>
              <a:t>.</a:t>
            </a:r>
            <a:endParaRPr b="1" sz="1800">
              <a:solidFill>
                <a:srgbClr val="A64D79"/>
              </a:solidFill>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Treatment</a:t>
            </a:r>
            <a:endParaRPr>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Laser or cone biopsy</a:t>
            </a:r>
            <a:r>
              <a:rPr b="1" baseline="30000" lang="en-GB">
                <a:latin typeface="Lora"/>
                <a:ea typeface="Lora"/>
                <a:cs typeface="Lora"/>
                <a:sym typeface="Lora"/>
              </a:rPr>
              <a:t>2</a:t>
            </a:r>
            <a:r>
              <a:rPr b="1" lang="en-GB">
                <a:latin typeface="Lora"/>
                <a:ea typeface="Lora"/>
                <a:cs typeface="Lora"/>
                <a:sym typeface="Lora"/>
              </a:rPr>
              <a:t>:</a:t>
            </a:r>
            <a:r>
              <a:rPr b="1" lang="en-GB">
                <a:solidFill>
                  <a:srgbClr val="B45F06"/>
                </a:solidFill>
                <a:latin typeface="Lora"/>
                <a:ea typeface="Lora"/>
                <a:cs typeface="Lora"/>
                <a:sym typeface="Lora"/>
              </a:rPr>
              <a:t> </a:t>
            </a:r>
            <a:r>
              <a:rPr lang="en-GB">
                <a:latin typeface="Lora"/>
                <a:ea typeface="Lora"/>
                <a:cs typeface="Lora"/>
                <a:sym typeface="Lora"/>
              </a:rPr>
              <a:t>is the most effective method of managing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patients with High grade SIL in cancer prevention.</a:t>
            </a:r>
            <a:endParaRPr>
              <a:latin typeface="Lora"/>
              <a:ea typeface="Lora"/>
              <a:cs typeface="Lora"/>
              <a:sym typeface="Lora"/>
            </a:endParaRPr>
          </a:p>
          <a:p>
            <a:pPr indent="0" lvl="0" marL="0" rtl="0" algn="l">
              <a:lnSpc>
                <a:spcPct val="115000"/>
              </a:lnSpc>
              <a:spcBef>
                <a:spcPts val="0"/>
              </a:spcBef>
              <a:spcAft>
                <a:spcPts val="0"/>
              </a:spcAft>
              <a:buNone/>
            </a:pPr>
            <a:r>
              <a:t/>
            </a:r>
            <a:endParaRPr b="1" sz="1800">
              <a:solidFill>
                <a:srgbClr val="741B47"/>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19" name="Google Shape;519;p38"/>
          <p:cNvSpPr txBox="1"/>
          <p:nvPr/>
        </p:nvSpPr>
        <p:spPr>
          <a:xfrm>
            <a:off x="352425" y="10020300"/>
            <a:ext cx="7115100" cy="4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1. Protective factor.</a:t>
            </a:r>
            <a:endParaRPr sz="900">
              <a:solidFill>
                <a:srgbClr val="B45F06"/>
              </a:solidFill>
              <a:latin typeface="Lora"/>
              <a:ea typeface="Lora"/>
              <a:cs typeface="Lora"/>
              <a:sym typeface="Lora"/>
            </a:endParaRPr>
          </a:p>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2. By removing part of cervix (transformation zone).</a:t>
            </a:r>
            <a:endParaRPr sz="900">
              <a:solidFill>
                <a:srgbClr val="B45F06"/>
              </a:solidFill>
              <a:latin typeface="Lora"/>
              <a:ea typeface="Lora"/>
              <a:cs typeface="Lora"/>
              <a:sym typeface="Lora"/>
            </a:endParaRPr>
          </a:p>
        </p:txBody>
      </p:sp>
      <p:pic>
        <p:nvPicPr>
          <p:cNvPr id="520" name="Google Shape;520;p38"/>
          <p:cNvPicPr preferRelativeResize="0"/>
          <p:nvPr/>
        </p:nvPicPr>
        <p:blipFill rotWithShape="1">
          <a:blip r:embed="rId3">
            <a:alphaModFix/>
          </a:blip>
          <a:srcRect b="0" l="0" r="2827" t="0"/>
          <a:stretch/>
        </p:blipFill>
        <p:spPr>
          <a:xfrm>
            <a:off x="6116925" y="8793450"/>
            <a:ext cx="1587149" cy="1074450"/>
          </a:xfrm>
          <a:prstGeom prst="rect">
            <a:avLst/>
          </a:prstGeom>
          <a:noFill/>
          <a:ln>
            <a:noFill/>
          </a:ln>
        </p:spPr>
      </p:pic>
      <p:sp>
        <p:nvSpPr>
          <p:cNvPr id="521" name="Google Shape;521;p38"/>
          <p:cNvSpPr txBox="1"/>
          <p:nvPr/>
        </p:nvSpPr>
        <p:spPr>
          <a:xfrm>
            <a:off x="0" y="0"/>
            <a:ext cx="79200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741B47"/>
                </a:solidFill>
                <a:latin typeface="Lora"/>
                <a:ea typeface="Lora"/>
                <a:cs typeface="Lora"/>
                <a:sym typeface="Lora"/>
              </a:rPr>
              <a:t>Neoplasia of the cervix</a:t>
            </a:r>
            <a:endParaRPr b="1" sz="2600">
              <a:solidFill>
                <a:srgbClr val="741B47"/>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39"/>
          <p:cNvSpPr txBox="1"/>
          <p:nvPr/>
        </p:nvSpPr>
        <p:spPr>
          <a:xfrm>
            <a:off x="630750" y="181600"/>
            <a:ext cx="66585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Cervical Carcinoma</a:t>
            </a:r>
            <a:endParaRPr b="1" sz="3000">
              <a:solidFill>
                <a:srgbClr val="741B47"/>
              </a:solidFill>
              <a:latin typeface="Lora"/>
              <a:ea typeface="Lora"/>
              <a:cs typeface="Lora"/>
              <a:sym typeface="Lora"/>
            </a:endParaRPr>
          </a:p>
        </p:txBody>
      </p:sp>
      <p:sp>
        <p:nvSpPr>
          <p:cNvPr id="527" name="Google Shape;527;p39"/>
          <p:cNvSpPr txBox="1"/>
          <p:nvPr/>
        </p:nvSpPr>
        <p:spPr>
          <a:xfrm>
            <a:off x="0" y="911600"/>
            <a:ext cx="7071000" cy="365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Invasive Cervical Carcinoma</a:t>
            </a:r>
            <a:endParaRPr b="1">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Catamaran Light"/>
              <a:buChar char="●"/>
            </a:pPr>
            <a:r>
              <a:rPr lang="en-GB">
                <a:latin typeface="Lora"/>
                <a:ea typeface="Lora"/>
                <a:cs typeface="Lora"/>
                <a:sym typeface="Lora"/>
              </a:rPr>
              <a:t>About </a:t>
            </a:r>
            <a:r>
              <a:rPr b="1" lang="en-GB">
                <a:latin typeface="Lora"/>
                <a:ea typeface="Lora"/>
                <a:cs typeface="Lora"/>
                <a:sym typeface="Lora"/>
              </a:rPr>
              <a:t>75-90%</a:t>
            </a:r>
            <a:r>
              <a:rPr lang="en-GB">
                <a:latin typeface="Lora"/>
                <a:ea typeface="Lora"/>
                <a:cs typeface="Lora"/>
                <a:sym typeface="Lora"/>
              </a:rPr>
              <a:t> of invasive cancers are </a:t>
            </a:r>
            <a:r>
              <a:rPr b="1" lang="en-GB">
                <a:solidFill>
                  <a:srgbClr val="FF0000"/>
                </a:solidFill>
                <a:latin typeface="Lora"/>
                <a:ea typeface="Lora"/>
                <a:cs typeface="Lora"/>
                <a:sym typeface="Lora"/>
              </a:rPr>
              <a:t>squamous cell carcinomas (ectocervix).</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remainder are</a:t>
            </a:r>
            <a:r>
              <a:rPr lang="en-GB">
                <a:solidFill>
                  <a:srgbClr val="FF0000"/>
                </a:solidFill>
                <a:latin typeface="Lora"/>
                <a:ea typeface="Lora"/>
                <a:cs typeface="Lora"/>
                <a:sym typeface="Lora"/>
              </a:rPr>
              <a:t> </a:t>
            </a:r>
            <a:r>
              <a:rPr b="1" lang="en-GB">
                <a:solidFill>
                  <a:srgbClr val="FF0000"/>
                </a:solidFill>
                <a:latin typeface="Lora"/>
                <a:ea typeface="Lora"/>
                <a:cs typeface="Lora"/>
                <a:sym typeface="Lora"/>
              </a:rPr>
              <a:t>adenocarcinoma (endocervix)</a:t>
            </a:r>
            <a:r>
              <a:rPr lang="en-GB">
                <a:solidFill>
                  <a:srgbClr val="FF0000"/>
                </a:solidFill>
                <a:latin typeface="Lora"/>
                <a:ea typeface="Lora"/>
                <a:cs typeface="Lora"/>
                <a:sym typeface="Lora"/>
              </a:rPr>
              <a:t>, </a:t>
            </a:r>
            <a:r>
              <a:rPr lang="en-GB">
                <a:latin typeface="Lora"/>
                <a:ea typeface="Lora"/>
                <a:cs typeface="Lora"/>
                <a:sym typeface="Lora"/>
              </a:rPr>
              <a:t>and neuroendocrine carcinoma.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Reduction in the West is due to PAP smear test which detects premalignant lesions.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28" name="Google Shape;528;p39"/>
          <p:cNvSpPr txBox="1"/>
          <p:nvPr/>
        </p:nvSpPr>
        <p:spPr>
          <a:xfrm>
            <a:off x="0" y="4976500"/>
            <a:ext cx="7361100" cy="30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Invasive Squamous Cell Carcinoma</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Catamaran Light"/>
              <a:buChar char="●"/>
            </a:pPr>
            <a:r>
              <a:rPr b="1" lang="en-GB">
                <a:solidFill>
                  <a:srgbClr val="FF0000"/>
                </a:solidFill>
                <a:latin typeface="Lora"/>
                <a:ea typeface="Lora"/>
                <a:cs typeface="Lora"/>
                <a:sym typeface="Lora"/>
              </a:rPr>
              <a:t>Squamous cell carcinomas</a:t>
            </a:r>
            <a:r>
              <a:rPr lang="en-GB">
                <a:latin typeface="Lora"/>
                <a:ea typeface="Lora"/>
                <a:cs typeface="Lora"/>
                <a:sym typeface="Lora"/>
              </a:rPr>
              <a:t> </a:t>
            </a:r>
            <a:r>
              <a:rPr b="1" lang="en-GB">
                <a:latin typeface="Lora"/>
                <a:ea typeface="Lora"/>
                <a:cs typeface="Lora"/>
                <a:sym typeface="Lora"/>
              </a:rPr>
              <a:t>typically arise from pre-cancer CIN/SIL lesions at the transformation zone.</a:t>
            </a:r>
            <a:endParaRPr b="1">
              <a:latin typeface="Lora"/>
              <a:ea typeface="Lora"/>
              <a:cs typeface="Lora"/>
              <a:sym typeface="Lora"/>
            </a:endParaRPr>
          </a:p>
          <a:p>
            <a:pPr indent="-196900" lvl="0" marL="378000" rtl="0" algn="l">
              <a:lnSpc>
                <a:spcPct val="115000"/>
              </a:lnSpc>
              <a:spcBef>
                <a:spcPts val="0"/>
              </a:spcBef>
              <a:spcAft>
                <a:spcPts val="0"/>
              </a:spcAft>
              <a:buSzPts val="1400"/>
              <a:buFont typeface="Catamaran Light"/>
              <a:buChar char="●"/>
            </a:pPr>
            <a:r>
              <a:rPr lang="en-GB">
                <a:latin typeface="Lora"/>
                <a:ea typeface="Lora"/>
                <a:cs typeface="Lora"/>
                <a:sym typeface="Lora"/>
              </a:rPr>
              <a:t>Peak incidence at the age of about </a:t>
            </a:r>
            <a:r>
              <a:rPr b="1" lang="en-GB">
                <a:latin typeface="Lora"/>
                <a:ea typeface="Lora"/>
                <a:cs typeface="Lora"/>
                <a:sym typeface="Lora"/>
              </a:rPr>
              <a:t>45</a:t>
            </a:r>
            <a:r>
              <a:rPr lang="en-GB">
                <a:latin typeface="Lora"/>
                <a:ea typeface="Lora"/>
                <a:cs typeface="Lora"/>
                <a:sym typeface="Lora"/>
              </a:rPr>
              <a:t> </a:t>
            </a:r>
            <a:r>
              <a:rPr b="1" lang="en-GB">
                <a:latin typeface="Lora"/>
                <a:ea typeface="Lora"/>
                <a:cs typeface="Lora"/>
                <a:sym typeface="Lora"/>
              </a:rPr>
              <a:t>years</a:t>
            </a:r>
            <a:r>
              <a:rPr lang="en-GB">
                <a:latin typeface="Lora"/>
                <a:ea typeface="Lora"/>
                <a:cs typeface="Lora"/>
                <a:sym typeface="Lora"/>
              </a:rPr>
              <a:t>, some 10 to 15 years after detection of precursor SIL.</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Majority are diagnosed in the pre-invasive CIN/SIL phase due to pap test.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Advanced cases</a:t>
            </a:r>
            <a:r>
              <a:rPr lang="en-GB">
                <a:latin typeface="Lora"/>
                <a:ea typeface="Lora"/>
                <a:cs typeface="Lora"/>
                <a:sym typeface="Lora"/>
              </a:rPr>
              <a:t> of Squamous cell carcinoma are seen in: </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Women who either have never had a PAP smear.</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Have waited many years since the last PAP smear.</a:t>
            </a:r>
            <a:endParaRPr>
              <a:latin typeface="Lora"/>
              <a:ea typeface="Lora"/>
              <a:cs typeface="Lora"/>
              <a:sym typeface="Lora"/>
            </a:endParaRPr>
          </a:p>
          <a:p>
            <a:pPr indent="0" lvl="0" marL="0" rtl="0" algn="l">
              <a:lnSpc>
                <a:spcPct val="115000"/>
              </a:lnSpc>
              <a:spcBef>
                <a:spcPts val="0"/>
              </a:spcBef>
              <a:spcAft>
                <a:spcPts val="0"/>
              </a:spcAft>
              <a:buNone/>
            </a:pPr>
            <a:r>
              <a:t/>
            </a:r>
            <a:endParaRPr b="1" sz="1800">
              <a:solidFill>
                <a:srgbClr val="741B47"/>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29" name="Google Shape;529;p39"/>
          <p:cNvSpPr txBox="1"/>
          <p:nvPr/>
        </p:nvSpPr>
        <p:spPr>
          <a:xfrm>
            <a:off x="0" y="2602800"/>
            <a:ext cx="6422700" cy="18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Morphology</a:t>
            </a:r>
            <a:endParaRPr b="1" sz="1600">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tumors may be invisible or present as an exophytic mass.</a:t>
            </a:r>
            <a:endParaRPr>
              <a:latin typeface="Lora"/>
              <a:ea typeface="Lora"/>
              <a:cs typeface="Lora"/>
              <a:sym typeface="Lora"/>
            </a:endParaRPr>
          </a:p>
          <a:p>
            <a:pPr indent="-317500" lvl="0" marL="457200" rtl="0" algn="l">
              <a:lnSpc>
                <a:spcPct val="115000"/>
              </a:lnSpc>
              <a:spcBef>
                <a:spcPts val="0"/>
              </a:spcBef>
              <a:spcAft>
                <a:spcPts val="0"/>
              </a:spcAft>
              <a:buSzPts val="1400"/>
              <a:buFont typeface="Catamaran Light"/>
              <a:buChar char="●"/>
            </a:pPr>
            <a:r>
              <a:rPr b="1" lang="en-GB">
                <a:latin typeface="Lora"/>
                <a:ea typeface="Lora"/>
                <a:cs typeface="Lora"/>
                <a:sym typeface="Lora"/>
              </a:rPr>
              <a:t>Cervical carcinomas are:</a:t>
            </a:r>
            <a:endParaRPr b="1">
              <a:latin typeface="Lora"/>
              <a:ea typeface="Lora"/>
              <a:cs typeface="Lora"/>
              <a:sym typeface="Lora"/>
            </a:endParaRPr>
          </a:p>
          <a:p>
            <a:pPr indent="-317500" lvl="1" marL="914400" rtl="0" algn="l">
              <a:lnSpc>
                <a:spcPct val="115000"/>
              </a:lnSpc>
              <a:spcBef>
                <a:spcPts val="0"/>
              </a:spcBef>
              <a:spcAft>
                <a:spcPts val="0"/>
              </a:spcAft>
              <a:buSzPts val="1400"/>
              <a:buFont typeface="Catamaran Light"/>
              <a:buChar char="○"/>
            </a:pPr>
            <a:r>
              <a:rPr b="1" lang="en-GB">
                <a:latin typeface="Lora"/>
                <a:ea typeface="Lora"/>
                <a:cs typeface="Lora"/>
                <a:sym typeface="Lora"/>
              </a:rPr>
              <a:t>Graded </a:t>
            </a:r>
            <a:r>
              <a:rPr lang="en-GB">
                <a:latin typeface="Lora"/>
                <a:ea typeface="Lora"/>
                <a:cs typeface="Lora"/>
                <a:sym typeface="Lora"/>
              </a:rPr>
              <a:t>from</a:t>
            </a:r>
            <a:r>
              <a:rPr b="1" lang="en-GB">
                <a:latin typeface="Lora"/>
                <a:ea typeface="Lora"/>
                <a:cs typeface="Lora"/>
                <a:sym typeface="Lora"/>
              </a:rPr>
              <a:t> 1 to 3</a:t>
            </a:r>
            <a:r>
              <a:rPr b="1" baseline="30000" lang="en-GB">
                <a:latin typeface="Lora"/>
                <a:ea typeface="Lora"/>
                <a:cs typeface="Lora"/>
                <a:sym typeface="Lora"/>
              </a:rPr>
              <a:t>1</a:t>
            </a:r>
            <a:r>
              <a:rPr lang="en-GB">
                <a:latin typeface="Lora"/>
                <a:ea typeface="Lora"/>
                <a:cs typeface="Lora"/>
                <a:sym typeface="Lora"/>
              </a:rPr>
              <a:t> (i.e. well, moderately and poorly differentiated) based on cellular differentiation.</a:t>
            </a:r>
            <a:endParaRPr>
              <a:latin typeface="Lora"/>
              <a:ea typeface="Lora"/>
              <a:cs typeface="Lora"/>
              <a:sym typeface="Lora"/>
            </a:endParaRPr>
          </a:p>
          <a:p>
            <a:pPr indent="-317500" lvl="1" marL="914400" rtl="0" algn="l">
              <a:lnSpc>
                <a:spcPct val="115000"/>
              </a:lnSpc>
              <a:spcBef>
                <a:spcPts val="0"/>
              </a:spcBef>
              <a:spcAft>
                <a:spcPts val="0"/>
              </a:spcAft>
              <a:buSzPts val="1400"/>
              <a:buFont typeface="Catamaran Light"/>
              <a:buChar char="○"/>
            </a:pPr>
            <a:r>
              <a:rPr b="1" lang="en-GB">
                <a:latin typeface="Lora"/>
                <a:ea typeface="Lora"/>
                <a:cs typeface="Lora"/>
                <a:sym typeface="Lora"/>
              </a:rPr>
              <a:t>S</a:t>
            </a:r>
            <a:r>
              <a:rPr b="1" lang="en-GB">
                <a:latin typeface="Lora"/>
                <a:ea typeface="Lora"/>
                <a:cs typeface="Lora"/>
                <a:sym typeface="Lora"/>
              </a:rPr>
              <a:t>taged</a:t>
            </a:r>
            <a:r>
              <a:rPr lang="en-GB">
                <a:latin typeface="Lora"/>
                <a:ea typeface="Lora"/>
                <a:cs typeface="Lora"/>
                <a:sym typeface="Lora"/>
              </a:rPr>
              <a:t> From</a:t>
            </a:r>
            <a:r>
              <a:rPr b="1" lang="en-GB">
                <a:latin typeface="Lora"/>
                <a:ea typeface="Lora"/>
                <a:cs typeface="Lora"/>
                <a:sym typeface="Lora"/>
              </a:rPr>
              <a:t> 1 to 4</a:t>
            </a:r>
            <a:r>
              <a:rPr lang="en-GB">
                <a:latin typeface="Lora"/>
                <a:ea typeface="Lora"/>
                <a:cs typeface="Lora"/>
                <a:sym typeface="Lora"/>
              </a:rPr>
              <a:t> depending on clinical spread.</a:t>
            </a:r>
            <a:endParaRPr/>
          </a:p>
        </p:txBody>
      </p:sp>
      <p:pic>
        <p:nvPicPr>
          <p:cNvPr id="530" name="Google Shape;530;p39"/>
          <p:cNvPicPr preferRelativeResize="0"/>
          <p:nvPr/>
        </p:nvPicPr>
        <p:blipFill>
          <a:blip r:embed="rId3">
            <a:alphaModFix/>
          </a:blip>
          <a:stretch>
            <a:fillRect/>
          </a:stretch>
        </p:blipFill>
        <p:spPr>
          <a:xfrm>
            <a:off x="6019463" y="3963813"/>
            <a:ext cx="1446201" cy="962825"/>
          </a:xfrm>
          <a:prstGeom prst="rect">
            <a:avLst/>
          </a:prstGeom>
          <a:noFill/>
          <a:ln>
            <a:noFill/>
          </a:ln>
        </p:spPr>
      </p:pic>
      <p:pic>
        <p:nvPicPr>
          <p:cNvPr id="531" name="Google Shape;531;p39"/>
          <p:cNvPicPr preferRelativeResize="0"/>
          <p:nvPr/>
        </p:nvPicPr>
        <p:blipFill>
          <a:blip r:embed="rId4">
            <a:alphaModFix/>
          </a:blip>
          <a:stretch>
            <a:fillRect/>
          </a:stretch>
        </p:blipFill>
        <p:spPr>
          <a:xfrm>
            <a:off x="2403388" y="7558113"/>
            <a:ext cx="1875275" cy="1414065"/>
          </a:xfrm>
          <a:prstGeom prst="rect">
            <a:avLst/>
          </a:prstGeom>
          <a:noFill/>
          <a:ln>
            <a:noFill/>
          </a:ln>
        </p:spPr>
      </p:pic>
      <p:pic>
        <p:nvPicPr>
          <p:cNvPr id="532" name="Google Shape;532;p39"/>
          <p:cNvPicPr preferRelativeResize="0"/>
          <p:nvPr/>
        </p:nvPicPr>
        <p:blipFill rotWithShape="1">
          <a:blip r:embed="rId5">
            <a:alphaModFix/>
          </a:blip>
          <a:srcRect b="6147" l="0" r="0" t="0"/>
          <a:stretch/>
        </p:blipFill>
        <p:spPr>
          <a:xfrm>
            <a:off x="4454225" y="7600850"/>
            <a:ext cx="3352225" cy="1328603"/>
          </a:xfrm>
          <a:prstGeom prst="rect">
            <a:avLst/>
          </a:prstGeom>
          <a:noFill/>
          <a:ln>
            <a:noFill/>
          </a:ln>
        </p:spPr>
      </p:pic>
      <p:pic>
        <p:nvPicPr>
          <p:cNvPr id="533" name="Google Shape;533;p39"/>
          <p:cNvPicPr preferRelativeResize="0"/>
          <p:nvPr/>
        </p:nvPicPr>
        <p:blipFill>
          <a:blip r:embed="rId6">
            <a:alphaModFix/>
          </a:blip>
          <a:stretch>
            <a:fillRect/>
          </a:stretch>
        </p:blipFill>
        <p:spPr>
          <a:xfrm>
            <a:off x="352550" y="7562800"/>
            <a:ext cx="1875266" cy="1404700"/>
          </a:xfrm>
          <a:prstGeom prst="rect">
            <a:avLst/>
          </a:prstGeom>
          <a:noFill/>
          <a:ln>
            <a:noFill/>
          </a:ln>
        </p:spPr>
      </p:pic>
      <p:sp>
        <p:nvSpPr>
          <p:cNvPr id="534" name="Google Shape;534;p39"/>
          <p:cNvSpPr txBox="1"/>
          <p:nvPr/>
        </p:nvSpPr>
        <p:spPr>
          <a:xfrm>
            <a:off x="352425" y="10020300"/>
            <a:ext cx="7115100" cy="4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1. Sometimes 4 = </a:t>
            </a:r>
            <a:r>
              <a:rPr lang="en-GB" sz="900">
                <a:solidFill>
                  <a:srgbClr val="B45F06"/>
                </a:solidFill>
                <a:latin typeface="Lora"/>
                <a:ea typeface="Lora"/>
                <a:cs typeface="Lora"/>
                <a:sym typeface="Lora"/>
              </a:rPr>
              <a:t>undifferentiated</a:t>
            </a:r>
            <a:r>
              <a:rPr lang="en-GB" sz="900">
                <a:solidFill>
                  <a:srgbClr val="B45F06"/>
                </a:solidFill>
                <a:latin typeface="Lora"/>
                <a:ea typeface="Lora"/>
                <a:cs typeface="Lora"/>
                <a:sym typeface="Lora"/>
              </a:rPr>
              <a:t>. </a:t>
            </a:r>
            <a:endParaRPr sz="900">
              <a:solidFill>
                <a:srgbClr val="B45F06"/>
              </a:solidFill>
              <a:latin typeface="Lora"/>
              <a:ea typeface="Lora"/>
              <a:cs typeface="Lora"/>
              <a:sym typeface="Lora"/>
            </a:endParaRPr>
          </a:p>
          <a:p>
            <a:pPr indent="0" lvl="0" marL="0" rtl="0" algn="l">
              <a:lnSpc>
                <a:spcPct val="115000"/>
              </a:lnSpc>
              <a:spcBef>
                <a:spcPts val="0"/>
              </a:spcBef>
              <a:spcAft>
                <a:spcPts val="0"/>
              </a:spcAft>
              <a:buNone/>
            </a:pPr>
            <a:r>
              <a:t/>
            </a:r>
            <a:endParaRPr sz="900">
              <a:solidFill>
                <a:srgbClr val="B45F06"/>
              </a:solidFill>
              <a:latin typeface="Lora"/>
              <a:ea typeface="Lora"/>
              <a:cs typeface="Lora"/>
              <a:sym typeface="Lora"/>
            </a:endParaRPr>
          </a:p>
        </p:txBody>
      </p:sp>
      <p:pic>
        <p:nvPicPr>
          <p:cNvPr id="535" name="Google Shape;535;p39"/>
          <p:cNvPicPr preferRelativeResize="0"/>
          <p:nvPr/>
        </p:nvPicPr>
        <p:blipFill>
          <a:blip r:embed="rId7">
            <a:alphaModFix/>
          </a:blip>
          <a:stretch>
            <a:fillRect/>
          </a:stretch>
        </p:blipFill>
        <p:spPr>
          <a:xfrm>
            <a:off x="6017609" y="2874937"/>
            <a:ext cx="1449915" cy="962800"/>
          </a:xfrm>
          <a:prstGeom prst="rect">
            <a:avLst/>
          </a:prstGeom>
          <a:noFill/>
          <a:ln>
            <a:noFill/>
          </a:ln>
        </p:spPr>
      </p:pic>
      <p:sp>
        <p:nvSpPr>
          <p:cNvPr id="536" name="Google Shape;536;p39"/>
          <p:cNvSpPr txBox="1"/>
          <p:nvPr/>
        </p:nvSpPr>
        <p:spPr>
          <a:xfrm>
            <a:off x="6019413" y="2601350"/>
            <a:ext cx="1446300" cy="34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Lora"/>
                <a:ea typeface="Lora"/>
                <a:cs typeface="Lora"/>
                <a:sym typeface="Lora"/>
              </a:rPr>
              <a:t>Well differentiated</a:t>
            </a:r>
            <a:endParaRPr b="1" sz="1000">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40"/>
          <p:cNvSpPr txBox="1"/>
          <p:nvPr/>
        </p:nvSpPr>
        <p:spPr>
          <a:xfrm>
            <a:off x="630750" y="181600"/>
            <a:ext cx="66585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Cervical Carcinoma</a:t>
            </a:r>
            <a:endParaRPr b="1" sz="3000">
              <a:solidFill>
                <a:srgbClr val="741B47"/>
              </a:solidFill>
              <a:latin typeface="Lora"/>
              <a:ea typeface="Lora"/>
              <a:cs typeface="Lora"/>
              <a:sym typeface="Lora"/>
            </a:endParaRPr>
          </a:p>
        </p:txBody>
      </p:sp>
      <p:sp>
        <p:nvSpPr>
          <p:cNvPr id="542" name="Google Shape;542;p40"/>
          <p:cNvSpPr txBox="1"/>
          <p:nvPr/>
        </p:nvSpPr>
        <p:spPr>
          <a:xfrm>
            <a:off x="-7175" y="999975"/>
            <a:ext cx="7361100" cy="60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Clinical features</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early stages may be completely </a:t>
            </a:r>
            <a:r>
              <a:rPr b="1" lang="en-GB">
                <a:latin typeface="Lora"/>
                <a:ea typeface="Lora"/>
                <a:cs typeface="Lora"/>
                <a:sym typeface="Lora"/>
              </a:rPr>
              <a:t>asymptomatic </a:t>
            </a:r>
            <a:r>
              <a:rPr b="1" lang="en-GB">
                <a:solidFill>
                  <a:srgbClr val="B45F06"/>
                </a:solidFill>
                <a:latin typeface="Lora"/>
                <a:ea typeface="Lora"/>
                <a:cs typeface="Lora"/>
                <a:sym typeface="Lora"/>
              </a:rPr>
              <a:t>(invisible lesions)</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On </a:t>
            </a:r>
            <a:r>
              <a:rPr b="1" lang="en-GB">
                <a:latin typeface="Lora"/>
                <a:ea typeface="Lora"/>
                <a:cs typeface="Lora"/>
                <a:sym typeface="Lora"/>
              </a:rPr>
              <a:t>colposcopy</a:t>
            </a:r>
            <a:r>
              <a:rPr lang="en-GB">
                <a:latin typeface="Lora"/>
                <a:ea typeface="Lora"/>
                <a:cs typeface="Lora"/>
                <a:sym typeface="Lora"/>
              </a:rPr>
              <a:t>: cervix shows a </a:t>
            </a:r>
            <a:r>
              <a:rPr b="1" lang="en-GB">
                <a:solidFill>
                  <a:srgbClr val="FF0000"/>
                </a:solidFill>
                <a:latin typeface="Lora"/>
                <a:ea typeface="Lora"/>
                <a:cs typeface="Lora"/>
                <a:sym typeface="Lora"/>
              </a:rPr>
              <a:t>mosaic</a:t>
            </a:r>
            <a:r>
              <a:rPr b="1" baseline="30000" lang="en-GB">
                <a:solidFill>
                  <a:srgbClr val="FF0000"/>
                </a:solidFill>
                <a:latin typeface="Lora"/>
                <a:ea typeface="Lora"/>
                <a:cs typeface="Lora"/>
                <a:sym typeface="Lora"/>
              </a:rPr>
              <a:t>1</a:t>
            </a:r>
            <a:r>
              <a:rPr b="1" lang="en-GB">
                <a:solidFill>
                  <a:srgbClr val="FF0000"/>
                </a:solidFill>
                <a:latin typeface="Lora"/>
                <a:ea typeface="Lora"/>
                <a:cs typeface="Lora"/>
                <a:sym typeface="Lora"/>
              </a:rPr>
              <a:t> vascular pattern</a:t>
            </a:r>
            <a:r>
              <a:rPr b="1" lang="en-GB">
                <a:latin typeface="Lora"/>
                <a:ea typeface="Lora"/>
                <a:cs typeface="Lora"/>
                <a:sym typeface="Lora"/>
              </a:rPr>
              <a:t> </a:t>
            </a:r>
            <a:r>
              <a:rPr lang="en-GB">
                <a:latin typeface="Lora"/>
                <a:ea typeface="Lora"/>
                <a:cs typeface="Lora"/>
                <a:sym typeface="Lora"/>
              </a:rPr>
              <a:t>and the lesions appear as </a:t>
            </a:r>
            <a:r>
              <a:rPr b="1" lang="en-GB">
                <a:latin typeface="Lora"/>
                <a:ea typeface="Lora"/>
                <a:cs typeface="Lora"/>
                <a:sym typeface="Lora"/>
              </a:rPr>
              <a:t>white patches </a:t>
            </a:r>
            <a:r>
              <a:rPr lang="en-GB">
                <a:latin typeface="Lora"/>
                <a:ea typeface="Lora"/>
                <a:cs typeface="Lora"/>
                <a:sym typeface="Lora"/>
              </a:rPr>
              <a:t>after application of acetic acid to cervix.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Vaginal bleeding, contact bleeding, or cervical mass. </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 </a:t>
            </a:r>
            <a:r>
              <a:rPr b="1" lang="en-GB">
                <a:latin typeface="Lora"/>
                <a:ea typeface="Lora"/>
                <a:cs typeface="Lora"/>
                <a:sym typeface="Lora"/>
              </a:rPr>
              <a:t>advanced disease</a:t>
            </a:r>
            <a:r>
              <a:rPr lang="en-GB">
                <a:latin typeface="Lora"/>
                <a:ea typeface="Lora"/>
                <a:cs typeface="Lora"/>
                <a:sym typeface="Lora"/>
              </a:rPr>
              <a:t>, </a:t>
            </a:r>
            <a:r>
              <a:rPr b="1" lang="en-GB">
                <a:solidFill>
                  <a:srgbClr val="FF0000"/>
                </a:solidFill>
                <a:latin typeface="Lora"/>
                <a:ea typeface="Lora"/>
                <a:cs typeface="Lora"/>
                <a:sym typeface="Lora"/>
              </a:rPr>
              <a:t>metastases</a:t>
            </a:r>
            <a:r>
              <a:rPr lang="en-GB">
                <a:latin typeface="Lora"/>
                <a:ea typeface="Lora"/>
                <a:cs typeface="Lora"/>
                <a:sym typeface="Lora"/>
              </a:rPr>
              <a:t> may be present in the abdomen, lungs or elsewhere.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Symptoms</a:t>
            </a:r>
            <a:r>
              <a:rPr lang="en-GB">
                <a:latin typeface="Lora"/>
                <a:ea typeface="Lora"/>
                <a:cs typeface="Lora"/>
                <a:sym typeface="Lora"/>
              </a:rPr>
              <a:t> of advanced cervical cancer may include: </a:t>
            </a:r>
            <a:endParaRPr>
              <a:latin typeface="Lora"/>
              <a:ea typeface="Lora"/>
              <a:cs typeface="Lora"/>
              <a:sym typeface="Lora"/>
            </a:endParaRPr>
          </a:p>
          <a:p>
            <a:pPr indent="-196899" lvl="1" marL="557999" rtl="0" algn="l">
              <a:lnSpc>
                <a:spcPct val="115000"/>
              </a:lnSpc>
              <a:spcBef>
                <a:spcPts val="0"/>
              </a:spcBef>
              <a:spcAft>
                <a:spcPts val="0"/>
              </a:spcAft>
              <a:buSzPts val="1400"/>
              <a:buChar char="○"/>
            </a:pPr>
            <a:r>
              <a:rPr lang="en-GB">
                <a:latin typeface="Lora"/>
                <a:ea typeface="Lora"/>
                <a:cs typeface="Lora"/>
                <a:sym typeface="Lora"/>
              </a:rPr>
              <a:t>Loss of appetite, weight loss.</a:t>
            </a:r>
            <a:endParaRPr>
              <a:latin typeface="Lora"/>
              <a:ea typeface="Lora"/>
              <a:cs typeface="Lora"/>
              <a:sym typeface="Lora"/>
            </a:endParaRPr>
          </a:p>
          <a:p>
            <a:pPr indent="-196899" lvl="1" marL="557999" rtl="0" algn="l">
              <a:lnSpc>
                <a:spcPct val="115000"/>
              </a:lnSpc>
              <a:spcBef>
                <a:spcPts val="0"/>
              </a:spcBef>
              <a:spcAft>
                <a:spcPts val="0"/>
              </a:spcAft>
              <a:buSzPts val="1400"/>
              <a:buChar char="○"/>
            </a:pPr>
            <a:r>
              <a:rPr lang="en-GB">
                <a:latin typeface="Lora"/>
                <a:ea typeface="Lora"/>
                <a:cs typeface="Lora"/>
                <a:sym typeface="Lora"/>
              </a:rPr>
              <a:t>Fatigue.</a:t>
            </a:r>
            <a:endParaRPr>
              <a:latin typeface="Lora"/>
              <a:ea typeface="Lora"/>
              <a:cs typeface="Lora"/>
              <a:sym typeface="Lora"/>
            </a:endParaRPr>
          </a:p>
          <a:p>
            <a:pPr indent="-196899" lvl="1" marL="557999" rtl="0" algn="l">
              <a:lnSpc>
                <a:spcPct val="115000"/>
              </a:lnSpc>
              <a:spcBef>
                <a:spcPts val="0"/>
              </a:spcBef>
              <a:spcAft>
                <a:spcPts val="0"/>
              </a:spcAft>
              <a:buSzPts val="1400"/>
              <a:buChar char="○"/>
            </a:pPr>
            <a:r>
              <a:rPr lang="en-GB">
                <a:latin typeface="Lora"/>
                <a:ea typeface="Lora"/>
                <a:cs typeface="Lora"/>
                <a:sym typeface="Lora"/>
              </a:rPr>
              <a:t>Pelvic pain, back pain, leg pain, swollen legs.</a:t>
            </a:r>
            <a:endParaRPr>
              <a:latin typeface="Lora"/>
              <a:ea typeface="Lora"/>
              <a:cs typeface="Lora"/>
              <a:sym typeface="Lora"/>
            </a:endParaRPr>
          </a:p>
          <a:p>
            <a:pPr indent="-196899" lvl="1" marL="557999" rtl="0" algn="l">
              <a:lnSpc>
                <a:spcPct val="115000"/>
              </a:lnSpc>
              <a:spcBef>
                <a:spcPts val="0"/>
              </a:spcBef>
              <a:spcAft>
                <a:spcPts val="0"/>
              </a:spcAft>
              <a:buSzPts val="1400"/>
              <a:buChar char="○"/>
            </a:pPr>
            <a:r>
              <a:rPr lang="en-GB">
                <a:latin typeface="Lora"/>
                <a:ea typeface="Lora"/>
                <a:cs typeface="Lora"/>
                <a:sym typeface="Lora"/>
              </a:rPr>
              <a:t>Heavy bleeding from the vagina.</a:t>
            </a:r>
            <a:endParaRPr>
              <a:latin typeface="Lora"/>
              <a:ea typeface="Lora"/>
              <a:cs typeface="Lora"/>
              <a:sym typeface="Lora"/>
            </a:endParaRPr>
          </a:p>
          <a:p>
            <a:pPr indent="-196899" lvl="1" marL="557999" rtl="0" algn="l">
              <a:lnSpc>
                <a:spcPct val="115000"/>
              </a:lnSpc>
              <a:spcBef>
                <a:spcPts val="0"/>
              </a:spcBef>
              <a:spcAft>
                <a:spcPts val="0"/>
              </a:spcAft>
              <a:buSzPts val="1400"/>
              <a:buChar char="○"/>
            </a:pPr>
            <a:r>
              <a:rPr lang="en-GB">
                <a:latin typeface="Lora"/>
                <a:ea typeface="Lora"/>
                <a:cs typeface="Lora"/>
                <a:sym typeface="Lora"/>
              </a:rPr>
              <a:t>Bone fractures.</a:t>
            </a:r>
            <a:endParaRPr>
              <a:latin typeface="Lora"/>
              <a:ea typeface="Lora"/>
              <a:cs typeface="Lora"/>
              <a:sym typeface="Lora"/>
            </a:endParaRPr>
          </a:p>
          <a:p>
            <a:pPr indent="0" lvl="0" marL="0" rtl="0" algn="l">
              <a:lnSpc>
                <a:spcPct val="115000"/>
              </a:lnSpc>
              <a:spcBef>
                <a:spcPts val="0"/>
              </a:spcBef>
              <a:spcAft>
                <a:spcPts val="0"/>
              </a:spcAft>
              <a:buNone/>
            </a:pPr>
            <a:r>
              <a:t/>
            </a:r>
            <a:endParaRPr b="1" sz="1800">
              <a:solidFill>
                <a:srgbClr val="741B47"/>
              </a:solidFill>
              <a:latin typeface="Lora"/>
              <a:ea typeface="Lora"/>
              <a:cs typeface="Lora"/>
              <a:sym typeface="Lora"/>
            </a:endParaRPr>
          </a:p>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Treatment</a:t>
            </a:r>
            <a:endParaRPr b="1" sz="1600">
              <a:solidFill>
                <a:srgbClr val="C27BA0"/>
              </a:solidFill>
              <a:latin typeface="Lora"/>
              <a:ea typeface="Lora"/>
              <a:cs typeface="Lora"/>
              <a:sym typeface="Lora"/>
            </a:endParaRPr>
          </a:p>
          <a:p>
            <a:pPr indent="0" lvl="0" marL="0" rtl="0" algn="l">
              <a:lnSpc>
                <a:spcPct val="115000"/>
              </a:lnSpc>
              <a:spcBef>
                <a:spcPts val="0"/>
              </a:spcBef>
              <a:spcAft>
                <a:spcPts val="0"/>
              </a:spcAft>
              <a:buNone/>
            </a:pPr>
            <a:r>
              <a:rPr b="1" lang="en-GB">
                <a:latin typeface="Lora"/>
                <a:ea typeface="Lora"/>
                <a:cs typeface="Lora"/>
                <a:sym typeface="Lora"/>
              </a:rPr>
              <a:t>Depending on the stage there are different treatment options: </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a:pPr>
            <a:r>
              <a:rPr lang="en-GB">
                <a:latin typeface="Lora"/>
                <a:ea typeface="Lora"/>
                <a:cs typeface="Lora"/>
                <a:sym typeface="Lora"/>
              </a:rPr>
              <a:t>If patient wants to have children, the cancer is removed with a </a:t>
            </a:r>
            <a:r>
              <a:rPr b="1" lang="en-GB">
                <a:latin typeface="Lora"/>
                <a:ea typeface="Lora"/>
                <a:cs typeface="Lora"/>
                <a:sym typeface="Lora"/>
              </a:rPr>
              <a:t>cone biopsy </a:t>
            </a:r>
            <a:r>
              <a:rPr lang="en-GB">
                <a:latin typeface="Lora"/>
                <a:ea typeface="Lora"/>
                <a:cs typeface="Lora"/>
                <a:sym typeface="Lora"/>
              </a:rPr>
              <a:t>(cervical conization), and then followed up regularly. </a:t>
            </a:r>
            <a:endParaRPr>
              <a:latin typeface="Lora"/>
              <a:ea typeface="Lora"/>
              <a:cs typeface="Lora"/>
              <a:sym typeface="Lora"/>
            </a:endParaRPr>
          </a:p>
          <a:p>
            <a:pPr indent="-196900" lvl="0" marL="378000" rtl="0" algn="l">
              <a:lnSpc>
                <a:spcPct val="115000"/>
              </a:lnSpc>
              <a:spcBef>
                <a:spcPts val="0"/>
              </a:spcBef>
              <a:spcAft>
                <a:spcPts val="0"/>
              </a:spcAft>
              <a:buSzPts val="1400"/>
              <a:buFont typeface="Catamaran"/>
              <a:buAutoNum type="arabicPeriod"/>
            </a:pPr>
            <a:r>
              <a:rPr b="1" lang="en-GB">
                <a:latin typeface="Lora"/>
                <a:ea typeface="Lora"/>
                <a:cs typeface="Lora"/>
                <a:sym typeface="Lora"/>
              </a:rPr>
              <a:t>Simple hysterectomy</a:t>
            </a:r>
            <a:r>
              <a:rPr lang="en-GB">
                <a:latin typeface="Lora"/>
                <a:ea typeface="Lora"/>
                <a:cs typeface="Lora"/>
                <a:sym typeface="Lora"/>
              </a:rPr>
              <a:t> (removal of the whole uterus including part of the vagina). </a:t>
            </a:r>
            <a:endParaRPr>
              <a:latin typeface="Lora"/>
              <a:ea typeface="Lora"/>
              <a:cs typeface="Lora"/>
              <a:sym typeface="Lora"/>
            </a:endParaRPr>
          </a:p>
          <a:p>
            <a:pPr indent="-196900" lvl="0" marL="378000" rtl="0" algn="l">
              <a:lnSpc>
                <a:spcPct val="115000"/>
              </a:lnSpc>
              <a:spcBef>
                <a:spcPts val="0"/>
              </a:spcBef>
              <a:spcAft>
                <a:spcPts val="0"/>
              </a:spcAft>
              <a:buSzPts val="1400"/>
              <a:buFont typeface="Catamaran"/>
              <a:buAutoNum type="arabicPeriod"/>
            </a:pPr>
            <a:r>
              <a:rPr b="1" lang="en-GB">
                <a:latin typeface="Lora"/>
                <a:ea typeface="Lora"/>
                <a:cs typeface="Lora"/>
                <a:sym typeface="Lora"/>
              </a:rPr>
              <a:t>Radical hysterectomy</a:t>
            </a:r>
            <a:r>
              <a:rPr lang="en-GB">
                <a:latin typeface="Lora"/>
                <a:ea typeface="Lora"/>
                <a:cs typeface="Lora"/>
                <a:sym typeface="Lora"/>
              </a:rPr>
              <a:t> (removal of the whole uterus including part of the vagina along with the removal of lymph nodes in the pelvis)</a:t>
            </a:r>
            <a:endParaRPr>
              <a:latin typeface="Lora"/>
              <a:ea typeface="Lora"/>
              <a:cs typeface="Lora"/>
              <a:sym typeface="Lora"/>
            </a:endParaRPr>
          </a:p>
          <a:p>
            <a:pPr indent="-196900" lvl="0" marL="378000" rtl="0" algn="l">
              <a:lnSpc>
                <a:spcPct val="115000"/>
              </a:lnSpc>
              <a:spcBef>
                <a:spcPts val="0"/>
              </a:spcBef>
              <a:spcAft>
                <a:spcPts val="0"/>
              </a:spcAft>
              <a:buSzPts val="1400"/>
              <a:buFont typeface="Catamaran"/>
              <a:buAutoNum type="arabicPeriod"/>
            </a:pPr>
            <a:r>
              <a:rPr b="1" lang="en-GB">
                <a:solidFill>
                  <a:srgbClr val="FF0000"/>
                </a:solidFill>
                <a:latin typeface="Lora"/>
                <a:ea typeface="Lora"/>
                <a:cs typeface="Lora"/>
                <a:sym typeface="Lora"/>
              </a:rPr>
              <a:t>Chemotherapy and radiotherapy</a:t>
            </a:r>
            <a:r>
              <a:rPr lang="en-GB">
                <a:latin typeface="Lora"/>
                <a:ea typeface="Lora"/>
                <a:cs typeface="Lora"/>
                <a:sym typeface="Lora"/>
              </a:rPr>
              <a:t> maybe needed in advanced cases.</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43" name="Google Shape;543;p40"/>
          <p:cNvSpPr txBox="1"/>
          <p:nvPr/>
        </p:nvSpPr>
        <p:spPr>
          <a:xfrm>
            <a:off x="-7175" y="7148175"/>
            <a:ext cx="5008200" cy="268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Cervical Carcinoma Staging</a:t>
            </a:r>
            <a:r>
              <a:rPr b="1" baseline="30000" lang="en-GB" sz="1600">
                <a:solidFill>
                  <a:schemeClr val="accent1"/>
                </a:solidFill>
                <a:latin typeface="Lora"/>
                <a:ea typeface="Lora"/>
                <a:cs typeface="Lora"/>
                <a:sym typeface="Lora"/>
              </a:rPr>
              <a:t>2</a:t>
            </a:r>
            <a:endParaRPr baseline="30000"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0"/>
            </a:pPr>
            <a:r>
              <a:rPr lang="en-GB">
                <a:latin typeface="Lora"/>
                <a:ea typeface="Lora"/>
                <a:cs typeface="Lora"/>
                <a:sym typeface="Lora"/>
              </a:rPr>
              <a:t>Carcinoma in Situ.</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0"/>
            </a:pPr>
            <a:r>
              <a:rPr lang="en-GB">
                <a:latin typeface="Lora"/>
                <a:ea typeface="Lora"/>
                <a:cs typeface="Lora"/>
                <a:sym typeface="Lora"/>
              </a:rPr>
              <a:t>Confined to the cervix.</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0"/>
            </a:pPr>
            <a:r>
              <a:rPr lang="en-GB">
                <a:latin typeface="Lora"/>
                <a:ea typeface="Lora"/>
                <a:cs typeface="Lora"/>
                <a:sym typeface="Lora"/>
              </a:rPr>
              <a:t>Extension beyond the cervix without extension to the lower third of Vagina or Pelvic Wall.</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0"/>
            </a:pPr>
            <a:r>
              <a:rPr lang="en-GB">
                <a:latin typeface="Lora"/>
                <a:ea typeface="Lora"/>
                <a:cs typeface="Lora"/>
                <a:sym typeface="Lora"/>
              </a:rPr>
              <a:t>Extension to the pelvic wall and/or lower third of the vagina.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0"/>
            </a:pPr>
            <a:r>
              <a:rPr lang="en-GB">
                <a:latin typeface="Lora"/>
                <a:ea typeface="Lora"/>
                <a:cs typeface="Lora"/>
                <a:sym typeface="Lora"/>
              </a:rPr>
              <a:t>Extends to adjacent organs. </a:t>
            </a:r>
            <a:endParaRPr/>
          </a:p>
        </p:txBody>
      </p:sp>
      <p:sp>
        <p:nvSpPr>
          <p:cNvPr id="544" name="Google Shape;544;p40"/>
          <p:cNvSpPr txBox="1"/>
          <p:nvPr/>
        </p:nvSpPr>
        <p:spPr>
          <a:xfrm>
            <a:off x="352425" y="10020300"/>
            <a:ext cx="7115100" cy="4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1. Heterogenous. </a:t>
            </a:r>
            <a:endParaRPr sz="900">
              <a:solidFill>
                <a:srgbClr val="B45F06"/>
              </a:solidFill>
              <a:latin typeface="Lora"/>
              <a:ea typeface="Lora"/>
              <a:cs typeface="Lora"/>
              <a:sym typeface="Lora"/>
            </a:endParaRPr>
          </a:p>
          <a:p>
            <a:pPr indent="0" lvl="0" marL="0" rtl="0" algn="l">
              <a:lnSpc>
                <a:spcPct val="115000"/>
              </a:lnSpc>
              <a:spcBef>
                <a:spcPts val="0"/>
              </a:spcBef>
              <a:spcAft>
                <a:spcPts val="0"/>
              </a:spcAft>
              <a:buNone/>
            </a:pPr>
            <a:r>
              <a:rPr lang="en-GB" sz="900">
                <a:solidFill>
                  <a:srgbClr val="B45F06"/>
                </a:solidFill>
                <a:latin typeface="Lora"/>
                <a:ea typeface="Lora"/>
                <a:cs typeface="Lora"/>
                <a:sym typeface="Lora"/>
              </a:rPr>
              <a:t>2</a:t>
            </a:r>
            <a:r>
              <a:rPr lang="en-GB" sz="900">
                <a:solidFill>
                  <a:srgbClr val="B45F06"/>
                </a:solidFill>
                <a:latin typeface="Lora"/>
                <a:ea typeface="Lora"/>
                <a:cs typeface="Lora"/>
                <a:sym typeface="Lora"/>
              </a:rPr>
              <a:t>. Dr Maria: for your knowledge.</a:t>
            </a:r>
            <a:endParaRPr sz="900">
              <a:solidFill>
                <a:srgbClr val="B45F06"/>
              </a:solidFill>
              <a:latin typeface="Lora"/>
              <a:ea typeface="Lora"/>
              <a:cs typeface="Lora"/>
              <a:sym typeface="Lora"/>
            </a:endParaRPr>
          </a:p>
          <a:p>
            <a:pPr indent="0" lvl="0" marL="0" rtl="0" algn="l">
              <a:lnSpc>
                <a:spcPct val="115000"/>
              </a:lnSpc>
              <a:spcBef>
                <a:spcPts val="0"/>
              </a:spcBef>
              <a:spcAft>
                <a:spcPts val="0"/>
              </a:spcAft>
              <a:buNone/>
            </a:pPr>
            <a:r>
              <a:t/>
            </a:r>
            <a:endParaRPr sz="900">
              <a:solidFill>
                <a:srgbClr val="B45F06"/>
              </a:solidFill>
              <a:latin typeface="Lora"/>
              <a:ea typeface="Lora"/>
              <a:cs typeface="Lora"/>
              <a:sym typeface="Lora"/>
            </a:endParaRPr>
          </a:p>
        </p:txBody>
      </p:sp>
      <p:pic>
        <p:nvPicPr>
          <p:cNvPr id="545" name="Google Shape;545;p40"/>
          <p:cNvPicPr preferRelativeResize="0"/>
          <p:nvPr/>
        </p:nvPicPr>
        <p:blipFill>
          <a:blip r:embed="rId3">
            <a:alphaModFix/>
          </a:blip>
          <a:stretch>
            <a:fillRect/>
          </a:stretch>
        </p:blipFill>
        <p:spPr>
          <a:xfrm>
            <a:off x="5322350" y="6937600"/>
            <a:ext cx="2145166" cy="2687025"/>
          </a:xfrm>
          <a:prstGeom prst="rect">
            <a:avLst/>
          </a:prstGeom>
          <a:noFill/>
          <a:ln>
            <a:noFill/>
          </a:ln>
        </p:spPr>
      </p:pic>
      <p:pic>
        <p:nvPicPr>
          <p:cNvPr id="546" name="Google Shape;546;p40"/>
          <p:cNvPicPr preferRelativeResize="0"/>
          <p:nvPr/>
        </p:nvPicPr>
        <p:blipFill rotWithShape="1">
          <a:blip r:embed="rId4">
            <a:alphaModFix/>
          </a:blip>
          <a:srcRect b="2421" l="44143" r="3892" t="11111"/>
          <a:stretch/>
        </p:blipFill>
        <p:spPr>
          <a:xfrm>
            <a:off x="6129225" y="2880000"/>
            <a:ext cx="1468950" cy="1164900"/>
          </a:xfrm>
          <a:prstGeom prst="rect">
            <a:avLst/>
          </a:prstGeom>
          <a:noFill/>
          <a:ln cap="flat" cmpd="sng" w="28575">
            <a:solidFill>
              <a:srgbClr val="666666"/>
            </a:solidFill>
            <a:prstDash val="solid"/>
            <a:round/>
            <a:headEnd len="sm" w="sm" type="none"/>
            <a:tailEnd len="sm" w="sm" type="none"/>
          </a:ln>
        </p:spPr>
      </p:pic>
      <p:sp>
        <p:nvSpPr>
          <p:cNvPr id="547" name="Google Shape;547;p40"/>
          <p:cNvSpPr txBox="1"/>
          <p:nvPr/>
        </p:nvSpPr>
        <p:spPr>
          <a:xfrm>
            <a:off x="5903675" y="4044900"/>
            <a:ext cx="20301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66666"/>
                </a:solidFill>
                <a:latin typeface="Lora"/>
                <a:ea typeface="Lora"/>
                <a:cs typeface="Lora"/>
                <a:sym typeface="Lora"/>
              </a:rPr>
              <a:t>Mosaic vascular pattern</a:t>
            </a:r>
            <a:endParaRPr b="1" sz="1200">
              <a:solidFill>
                <a:srgbClr val="666666"/>
              </a:solidFill>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