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Lst>
  <p:sldSz cy="10688400" cx="7920000"/>
  <p:notesSz cx="6858000" cy="9144000"/>
  <p:embeddedFontLst>
    <p:embeddedFont>
      <p:font typeface="Roboto Slab"/>
      <p:regular r:id="rId16"/>
      <p:bold r:id="rId17"/>
    </p:embeddedFont>
    <p:embeddedFont>
      <p:font typeface="Fira Sans Extra Condensed Medium"/>
      <p:regular r:id="rId18"/>
      <p:bold r:id="rId19"/>
      <p:italic r:id="rId20"/>
      <p:boldItalic r:id="rId21"/>
    </p:embeddedFont>
    <p:embeddedFont>
      <p:font typeface="Lora"/>
      <p:regular r:id="rId22"/>
      <p:bold r:id="rId23"/>
      <p:italic r:id="rId24"/>
      <p:boldItalic r:id="rId25"/>
    </p:embeddedFont>
    <p:embeddedFont>
      <p:font typeface="Catamaran Light"/>
      <p:regular r:id="rId26"/>
      <p:bold r:id="rId27"/>
    </p:embeddedFont>
    <p:embeddedFont>
      <p:font typeface="Pompiere"/>
      <p:regular r:id="rId28"/>
    </p:embeddedFont>
    <p:embeddedFont>
      <p:font typeface="DM Sans"/>
      <p:regular r:id="rId29"/>
      <p:bold r:id="rId30"/>
      <p:italic r:id="rId31"/>
      <p:boldItalic r:id="rId32"/>
    </p:embeddedFont>
    <p:embeddedFont>
      <p:font typeface="Patrick Hand SC"/>
      <p:regular r:id="rId33"/>
    </p:embeddedFont>
    <p:embeddedFont>
      <p:font typeface="CG Times"/>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6">
          <p15:clr>
            <a:srgbClr val="A4A3A4"/>
          </p15:clr>
        </p15:guide>
        <p15:guide id="2" pos="2494">
          <p15:clr>
            <a:srgbClr val="A4A3A4"/>
          </p15:clr>
        </p15:guide>
        <p15:guide id="3" orient="horz" pos="242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B976D95D-F604-4F36-8163-8ACFED39F17B}">
  <a:tblStyle styleId="{B976D95D-F604-4F36-8163-8ACFED39F17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366" orient="horz"/>
        <p:guide pos="2494"/>
        <p:guide pos="2428"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FiraSansExtraCondensedMedium-italic.fntdata"/><Relationship Id="rId22" Type="http://schemas.openxmlformats.org/officeDocument/2006/relationships/font" Target="fonts/Lora-regular.fntdata"/><Relationship Id="rId21" Type="http://schemas.openxmlformats.org/officeDocument/2006/relationships/font" Target="fonts/FiraSansExtraCondensedMedium-boldItalic.fntdata"/><Relationship Id="rId24" Type="http://schemas.openxmlformats.org/officeDocument/2006/relationships/font" Target="fonts/Lora-italic.fntdata"/><Relationship Id="rId23" Type="http://schemas.openxmlformats.org/officeDocument/2006/relationships/font" Target="fonts/Lora-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CatamaranLight-regular.fntdata"/><Relationship Id="rId25" Type="http://schemas.openxmlformats.org/officeDocument/2006/relationships/font" Target="fonts/Lora-boldItalic.fntdata"/><Relationship Id="rId28" Type="http://schemas.openxmlformats.org/officeDocument/2006/relationships/font" Target="fonts/Pompiere-regular.fntdata"/><Relationship Id="rId27" Type="http://schemas.openxmlformats.org/officeDocument/2006/relationships/font" Target="fonts/CatamaranLight-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DMSans-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DMSans-italic.fntdata"/><Relationship Id="rId30" Type="http://schemas.openxmlformats.org/officeDocument/2006/relationships/font" Target="fonts/DMSans-bold.fntdata"/><Relationship Id="rId11" Type="http://schemas.openxmlformats.org/officeDocument/2006/relationships/slide" Target="slides/slide5.xml"/><Relationship Id="rId33" Type="http://schemas.openxmlformats.org/officeDocument/2006/relationships/font" Target="fonts/PatrickHandSC-regular.fntdata"/><Relationship Id="rId10" Type="http://schemas.openxmlformats.org/officeDocument/2006/relationships/slide" Target="slides/slide4.xml"/><Relationship Id="rId32" Type="http://schemas.openxmlformats.org/officeDocument/2006/relationships/font" Target="fonts/DMSans-boldItalic.fntdata"/><Relationship Id="rId13" Type="http://schemas.openxmlformats.org/officeDocument/2006/relationships/slide" Target="slides/slide7.xml"/><Relationship Id="rId35" Type="http://schemas.openxmlformats.org/officeDocument/2006/relationships/font" Target="fonts/CGTimes-bold.fntdata"/><Relationship Id="rId12" Type="http://schemas.openxmlformats.org/officeDocument/2006/relationships/slide" Target="slides/slide6.xml"/><Relationship Id="rId34" Type="http://schemas.openxmlformats.org/officeDocument/2006/relationships/font" Target="fonts/CGTimes-regular.fntdata"/><Relationship Id="rId15" Type="http://schemas.openxmlformats.org/officeDocument/2006/relationships/slide" Target="slides/slide9.xml"/><Relationship Id="rId37" Type="http://schemas.openxmlformats.org/officeDocument/2006/relationships/font" Target="fonts/CGTimes-boldItalic.fntdata"/><Relationship Id="rId14" Type="http://schemas.openxmlformats.org/officeDocument/2006/relationships/slide" Target="slides/slide8.xml"/><Relationship Id="rId36" Type="http://schemas.openxmlformats.org/officeDocument/2006/relationships/font" Target="fonts/CGTimes-italic.fntdata"/><Relationship Id="rId17" Type="http://schemas.openxmlformats.org/officeDocument/2006/relationships/font" Target="fonts/RobotoSlab-bold.fntdata"/><Relationship Id="rId16" Type="http://schemas.openxmlformats.org/officeDocument/2006/relationships/font" Target="fonts/RobotoSlab-regular.fntdata"/><Relationship Id="rId19" Type="http://schemas.openxmlformats.org/officeDocument/2006/relationships/font" Target="fonts/FiraSansExtraCondensedMedium-bold.fntdata"/><Relationship Id="rId18" Type="http://schemas.openxmlformats.org/officeDocument/2006/relationships/font" Target="fonts/FiraSansExtraCondensedMedium-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p: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g733c920d05_0_0: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733c920d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733c920d05_0_27: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733c920d0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733c920d05_0_42: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733c920d05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g733c920d05_0_58: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733c920d05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g469a4bca7930ba78_16: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469a4bca7930ba78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Google Shape;490;g71c413c3d9_0_420: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71c413c3d9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g733c920d05_0_85: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733c920d05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Google Shape;504;g71c413c3d9_0_403: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71c413c3d9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flipH="1">
            <a:off x="3318678" y="4021060"/>
            <a:ext cx="3977700" cy="3703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p:txBody>
      </p:sp>
      <p:sp>
        <p:nvSpPr>
          <p:cNvPr id="10" name="Google Shape;10;p2"/>
          <p:cNvSpPr txBox="1"/>
          <p:nvPr>
            <p:ph idx="1" type="subTitle"/>
          </p:nvPr>
        </p:nvSpPr>
        <p:spPr>
          <a:xfrm flipH="1">
            <a:off x="5592378" y="7531649"/>
            <a:ext cx="1704000" cy="771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800"/>
              <a:buNone/>
              <a:defRPr sz="1400"/>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p:txBody>
      </p:sp>
      <p:grpSp>
        <p:nvGrpSpPr>
          <p:cNvPr id="11" name="Google Shape;11;p2"/>
          <p:cNvGrpSpPr/>
          <p:nvPr/>
        </p:nvGrpSpPr>
        <p:grpSpPr>
          <a:xfrm>
            <a:off x="726461" y="1546740"/>
            <a:ext cx="3813354" cy="5626009"/>
            <a:chOff x="838772" y="744341"/>
            <a:chExt cx="4402902" cy="2707415"/>
          </a:xfrm>
        </p:grpSpPr>
        <p:sp>
          <p:nvSpPr>
            <p:cNvPr id="12" name="Google Shape;12;p2"/>
            <p:cNvSpPr/>
            <p:nvPr/>
          </p:nvSpPr>
          <p:spPr>
            <a:xfrm>
              <a:off x="2521176" y="744341"/>
              <a:ext cx="111728" cy="102414"/>
            </a:xfrm>
            <a:custGeom>
              <a:rect b="b" l="l" r="r" t="t"/>
              <a:pathLst>
                <a:path extrusionOk="0" h="2045" w="2231">
                  <a:moveTo>
                    <a:pt x="1115" y="1"/>
                  </a:moveTo>
                  <a:cubicBezTo>
                    <a:pt x="1057" y="1"/>
                    <a:pt x="999" y="31"/>
                    <a:pt x="970" y="91"/>
                  </a:cubicBezTo>
                  <a:lnTo>
                    <a:pt x="765" y="501"/>
                  </a:lnTo>
                  <a:cubicBezTo>
                    <a:pt x="741" y="552"/>
                    <a:pt x="695" y="583"/>
                    <a:pt x="645" y="590"/>
                  </a:cubicBezTo>
                  <a:lnTo>
                    <a:pt x="191" y="657"/>
                  </a:lnTo>
                  <a:cubicBezTo>
                    <a:pt x="56" y="676"/>
                    <a:pt x="1" y="843"/>
                    <a:pt x="98" y="936"/>
                  </a:cubicBezTo>
                  <a:lnTo>
                    <a:pt x="428" y="1258"/>
                  </a:lnTo>
                  <a:cubicBezTo>
                    <a:pt x="466" y="1292"/>
                    <a:pt x="482" y="1347"/>
                    <a:pt x="474" y="1401"/>
                  </a:cubicBezTo>
                  <a:lnTo>
                    <a:pt x="396" y="1850"/>
                  </a:lnTo>
                  <a:cubicBezTo>
                    <a:pt x="378" y="1958"/>
                    <a:pt x="462" y="2044"/>
                    <a:pt x="557" y="2044"/>
                  </a:cubicBezTo>
                  <a:cubicBezTo>
                    <a:pt x="582" y="2044"/>
                    <a:pt x="608" y="2038"/>
                    <a:pt x="633" y="2025"/>
                  </a:cubicBezTo>
                  <a:lnTo>
                    <a:pt x="1040" y="1812"/>
                  </a:lnTo>
                  <a:cubicBezTo>
                    <a:pt x="1063" y="1801"/>
                    <a:pt x="1089" y="1795"/>
                    <a:pt x="1115" y="1795"/>
                  </a:cubicBezTo>
                  <a:cubicBezTo>
                    <a:pt x="1142" y="1795"/>
                    <a:pt x="1168" y="1801"/>
                    <a:pt x="1191" y="1812"/>
                  </a:cubicBezTo>
                  <a:lnTo>
                    <a:pt x="1598" y="2025"/>
                  </a:lnTo>
                  <a:cubicBezTo>
                    <a:pt x="1623" y="2038"/>
                    <a:pt x="1649" y="2044"/>
                    <a:pt x="1674" y="2044"/>
                  </a:cubicBezTo>
                  <a:cubicBezTo>
                    <a:pt x="1769" y="2044"/>
                    <a:pt x="1853" y="1958"/>
                    <a:pt x="1835" y="1850"/>
                  </a:cubicBezTo>
                  <a:lnTo>
                    <a:pt x="1757" y="1401"/>
                  </a:lnTo>
                  <a:cubicBezTo>
                    <a:pt x="1749" y="1347"/>
                    <a:pt x="1765" y="1292"/>
                    <a:pt x="1804" y="1258"/>
                  </a:cubicBezTo>
                  <a:lnTo>
                    <a:pt x="2133" y="936"/>
                  </a:lnTo>
                  <a:cubicBezTo>
                    <a:pt x="2230" y="843"/>
                    <a:pt x="2176" y="676"/>
                    <a:pt x="2040" y="657"/>
                  </a:cubicBezTo>
                  <a:lnTo>
                    <a:pt x="1586" y="590"/>
                  </a:lnTo>
                  <a:cubicBezTo>
                    <a:pt x="1536" y="583"/>
                    <a:pt x="1490" y="552"/>
                    <a:pt x="1466" y="501"/>
                  </a:cubicBezTo>
                  <a:lnTo>
                    <a:pt x="1261" y="91"/>
                  </a:lnTo>
                  <a:cubicBezTo>
                    <a:pt x="1232" y="31"/>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1027131"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38772"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1773252" y="1818243"/>
              <a:ext cx="66907" cy="61198"/>
            </a:xfrm>
            <a:custGeom>
              <a:rect b="b" l="l" r="r" t="t"/>
              <a:pathLst>
                <a:path extrusionOk="0" h="1222" w="1336">
                  <a:moveTo>
                    <a:pt x="668" y="1"/>
                  </a:moveTo>
                  <a:cubicBezTo>
                    <a:pt x="633" y="1"/>
                    <a:pt x="598" y="19"/>
                    <a:pt x="579" y="56"/>
                  </a:cubicBezTo>
                  <a:lnTo>
                    <a:pt x="459" y="301"/>
                  </a:lnTo>
                  <a:cubicBezTo>
                    <a:pt x="443" y="328"/>
                    <a:pt x="416" y="351"/>
                    <a:pt x="385" y="355"/>
                  </a:cubicBezTo>
                  <a:lnTo>
                    <a:pt x="113" y="394"/>
                  </a:lnTo>
                  <a:cubicBezTo>
                    <a:pt x="36" y="405"/>
                    <a:pt x="1" y="502"/>
                    <a:pt x="59" y="560"/>
                  </a:cubicBezTo>
                  <a:lnTo>
                    <a:pt x="257" y="750"/>
                  </a:lnTo>
                  <a:cubicBezTo>
                    <a:pt x="280" y="773"/>
                    <a:pt x="292" y="804"/>
                    <a:pt x="284" y="839"/>
                  </a:cubicBezTo>
                  <a:lnTo>
                    <a:pt x="237" y="1106"/>
                  </a:lnTo>
                  <a:cubicBezTo>
                    <a:pt x="228" y="1172"/>
                    <a:pt x="278" y="1222"/>
                    <a:pt x="336" y="1222"/>
                  </a:cubicBezTo>
                  <a:cubicBezTo>
                    <a:pt x="351" y="1222"/>
                    <a:pt x="366" y="1219"/>
                    <a:pt x="381" y="1212"/>
                  </a:cubicBezTo>
                  <a:lnTo>
                    <a:pt x="621" y="1083"/>
                  </a:lnTo>
                  <a:cubicBezTo>
                    <a:pt x="637" y="1076"/>
                    <a:pt x="652" y="1072"/>
                    <a:pt x="668" y="1072"/>
                  </a:cubicBezTo>
                  <a:cubicBezTo>
                    <a:pt x="684" y="1072"/>
                    <a:pt x="699" y="1076"/>
                    <a:pt x="715" y="1083"/>
                  </a:cubicBezTo>
                  <a:lnTo>
                    <a:pt x="955" y="1212"/>
                  </a:lnTo>
                  <a:cubicBezTo>
                    <a:pt x="969" y="1219"/>
                    <a:pt x="985" y="1222"/>
                    <a:pt x="999" y="1222"/>
                  </a:cubicBezTo>
                  <a:cubicBezTo>
                    <a:pt x="1057" y="1222"/>
                    <a:pt x="1108" y="1172"/>
                    <a:pt x="1098" y="1106"/>
                  </a:cubicBezTo>
                  <a:lnTo>
                    <a:pt x="1051" y="839"/>
                  </a:lnTo>
                  <a:cubicBezTo>
                    <a:pt x="1048" y="804"/>
                    <a:pt x="1056" y="773"/>
                    <a:pt x="1079" y="750"/>
                  </a:cubicBezTo>
                  <a:lnTo>
                    <a:pt x="1277" y="560"/>
                  </a:lnTo>
                  <a:cubicBezTo>
                    <a:pt x="1335" y="502"/>
                    <a:pt x="1300" y="405"/>
                    <a:pt x="1223" y="394"/>
                  </a:cubicBezTo>
                  <a:lnTo>
                    <a:pt x="951" y="355"/>
                  </a:lnTo>
                  <a:cubicBezTo>
                    <a:pt x="920" y="351"/>
                    <a:pt x="893" y="328"/>
                    <a:pt x="877" y="301"/>
                  </a:cubicBezTo>
                  <a:lnTo>
                    <a:pt x="757" y="56"/>
                  </a:lnTo>
                  <a:cubicBezTo>
                    <a:pt x="738" y="19"/>
                    <a:pt x="703" y="1"/>
                    <a:pt x="66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1405550" y="3390608"/>
              <a:ext cx="66807" cy="61148"/>
            </a:xfrm>
            <a:custGeom>
              <a:rect b="b" l="l" r="r" t="t"/>
              <a:pathLst>
                <a:path extrusionOk="0" h="1221" w="1334">
                  <a:moveTo>
                    <a:pt x="667" y="1"/>
                  </a:moveTo>
                  <a:cubicBezTo>
                    <a:pt x="632" y="1"/>
                    <a:pt x="597" y="19"/>
                    <a:pt x="577" y="56"/>
                  </a:cubicBezTo>
                  <a:lnTo>
                    <a:pt x="457" y="299"/>
                  </a:lnTo>
                  <a:cubicBezTo>
                    <a:pt x="446" y="326"/>
                    <a:pt x="415" y="346"/>
                    <a:pt x="384" y="354"/>
                  </a:cubicBezTo>
                  <a:lnTo>
                    <a:pt x="112" y="393"/>
                  </a:lnTo>
                  <a:cubicBezTo>
                    <a:pt x="35" y="405"/>
                    <a:pt x="1" y="501"/>
                    <a:pt x="58" y="559"/>
                  </a:cubicBezTo>
                  <a:lnTo>
                    <a:pt x="256" y="750"/>
                  </a:lnTo>
                  <a:cubicBezTo>
                    <a:pt x="280" y="773"/>
                    <a:pt x="291" y="804"/>
                    <a:pt x="283" y="834"/>
                  </a:cubicBezTo>
                  <a:lnTo>
                    <a:pt x="237" y="1106"/>
                  </a:lnTo>
                  <a:cubicBezTo>
                    <a:pt x="227" y="1171"/>
                    <a:pt x="277" y="1221"/>
                    <a:pt x="335" y="1221"/>
                  </a:cubicBezTo>
                  <a:cubicBezTo>
                    <a:pt x="350" y="1221"/>
                    <a:pt x="365" y="1218"/>
                    <a:pt x="380" y="1210"/>
                  </a:cubicBezTo>
                  <a:lnTo>
                    <a:pt x="620" y="1083"/>
                  </a:lnTo>
                  <a:cubicBezTo>
                    <a:pt x="636" y="1075"/>
                    <a:pt x="652" y="1071"/>
                    <a:pt x="667" y="1071"/>
                  </a:cubicBezTo>
                  <a:cubicBezTo>
                    <a:pt x="683" y="1071"/>
                    <a:pt x="698" y="1075"/>
                    <a:pt x="713" y="1083"/>
                  </a:cubicBezTo>
                  <a:lnTo>
                    <a:pt x="954" y="1210"/>
                  </a:lnTo>
                  <a:cubicBezTo>
                    <a:pt x="969" y="1218"/>
                    <a:pt x="985" y="1221"/>
                    <a:pt x="999" y="1221"/>
                  </a:cubicBezTo>
                  <a:cubicBezTo>
                    <a:pt x="1057" y="1221"/>
                    <a:pt x="1106" y="1171"/>
                    <a:pt x="1098" y="1106"/>
                  </a:cubicBezTo>
                  <a:lnTo>
                    <a:pt x="1051" y="834"/>
                  </a:lnTo>
                  <a:cubicBezTo>
                    <a:pt x="1047" y="804"/>
                    <a:pt x="1055" y="773"/>
                    <a:pt x="1078" y="750"/>
                  </a:cubicBezTo>
                  <a:lnTo>
                    <a:pt x="1275" y="559"/>
                  </a:lnTo>
                  <a:cubicBezTo>
                    <a:pt x="1334" y="501"/>
                    <a:pt x="1299" y="405"/>
                    <a:pt x="1221" y="393"/>
                  </a:cubicBezTo>
                  <a:lnTo>
                    <a:pt x="950" y="354"/>
                  </a:lnTo>
                  <a:cubicBezTo>
                    <a:pt x="919" y="346"/>
                    <a:pt x="892" y="326"/>
                    <a:pt x="876" y="299"/>
                  </a:cubicBezTo>
                  <a:lnTo>
                    <a:pt x="756" y="56"/>
                  </a:lnTo>
                  <a:cubicBezTo>
                    <a:pt x="737" y="19"/>
                    <a:pt x="702" y="1"/>
                    <a:pt x="66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5175018"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5043203" y="3027566"/>
              <a:ext cx="115384" cy="106019"/>
            </a:xfrm>
            <a:custGeom>
              <a:rect b="b" l="l" r="r" t="t"/>
              <a:pathLst>
                <a:path extrusionOk="0" h="2117" w="2304">
                  <a:moveTo>
                    <a:pt x="1152" y="1"/>
                  </a:moveTo>
                  <a:cubicBezTo>
                    <a:pt x="1092" y="1"/>
                    <a:pt x="1032" y="33"/>
                    <a:pt x="1001" y="97"/>
                  </a:cubicBezTo>
                  <a:lnTo>
                    <a:pt x="791" y="520"/>
                  </a:lnTo>
                  <a:cubicBezTo>
                    <a:pt x="764" y="570"/>
                    <a:pt x="718" y="605"/>
                    <a:pt x="664" y="613"/>
                  </a:cubicBezTo>
                  <a:lnTo>
                    <a:pt x="194" y="683"/>
                  </a:lnTo>
                  <a:cubicBezTo>
                    <a:pt x="54" y="702"/>
                    <a:pt x="0" y="872"/>
                    <a:pt x="101" y="969"/>
                  </a:cubicBezTo>
                  <a:lnTo>
                    <a:pt x="439" y="1303"/>
                  </a:lnTo>
                  <a:cubicBezTo>
                    <a:pt x="478" y="1341"/>
                    <a:pt x="496" y="1396"/>
                    <a:pt x="489" y="1450"/>
                  </a:cubicBezTo>
                  <a:lnTo>
                    <a:pt x="408" y="1919"/>
                  </a:lnTo>
                  <a:cubicBezTo>
                    <a:pt x="389" y="2027"/>
                    <a:pt x="477" y="2116"/>
                    <a:pt x="575" y="2116"/>
                  </a:cubicBezTo>
                  <a:cubicBezTo>
                    <a:pt x="601" y="2116"/>
                    <a:pt x="626" y="2110"/>
                    <a:pt x="652" y="2098"/>
                  </a:cubicBezTo>
                  <a:lnTo>
                    <a:pt x="1070" y="1876"/>
                  </a:lnTo>
                  <a:cubicBezTo>
                    <a:pt x="1095" y="1863"/>
                    <a:pt x="1123" y="1856"/>
                    <a:pt x="1150" y="1856"/>
                  </a:cubicBezTo>
                  <a:cubicBezTo>
                    <a:pt x="1177" y="1856"/>
                    <a:pt x="1204" y="1863"/>
                    <a:pt x="1229" y="1876"/>
                  </a:cubicBezTo>
                  <a:lnTo>
                    <a:pt x="1648" y="2098"/>
                  </a:lnTo>
                  <a:cubicBezTo>
                    <a:pt x="1673" y="2110"/>
                    <a:pt x="1699" y="2116"/>
                    <a:pt x="1725" y="2116"/>
                  </a:cubicBezTo>
                  <a:cubicBezTo>
                    <a:pt x="1825" y="2116"/>
                    <a:pt x="1915" y="2027"/>
                    <a:pt x="1897" y="1919"/>
                  </a:cubicBezTo>
                  <a:lnTo>
                    <a:pt x="1815" y="1450"/>
                  </a:lnTo>
                  <a:cubicBezTo>
                    <a:pt x="1807" y="1396"/>
                    <a:pt x="1822" y="1341"/>
                    <a:pt x="1865" y="1303"/>
                  </a:cubicBezTo>
                  <a:lnTo>
                    <a:pt x="2203" y="969"/>
                  </a:lnTo>
                  <a:cubicBezTo>
                    <a:pt x="2303" y="872"/>
                    <a:pt x="2249" y="702"/>
                    <a:pt x="2110" y="683"/>
                  </a:cubicBezTo>
                  <a:lnTo>
                    <a:pt x="1641" y="613"/>
                  </a:lnTo>
                  <a:cubicBezTo>
                    <a:pt x="1586" y="605"/>
                    <a:pt x="1536" y="570"/>
                    <a:pt x="1512" y="520"/>
                  </a:cubicBezTo>
                  <a:lnTo>
                    <a:pt x="1303" y="97"/>
                  </a:lnTo>
                  <a:cubicBezTo>
                    <a:pt x="1272" y="33"/>
                    <a:pt x="1212" y="1"/>
                    <a:pt x="115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1456383"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2117114"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2116764"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2022209"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22" name="Shape 122"/>
        <p:cNvGrpSpPr/>
        <p:nvPr/>
      </p:nvGrpSpPr>
      <p:grpSpPr>
        <a:xfrm>
          <a:off x="0" y="0"/>
          <a:ext cx="0" cy="0"/>
          <a:chOff x="0" y="0"/>
          <a:chExt cx="0" cy="0"/>
        </a:xfrm>
      </p:grpSpPr>
      <p:sp>
        <p:nvSpPr>
          <p:cNvPr id="123" name="Google Shape;123;p11"/>
          <p:cNvSpPr txBox="1"/>
          <p:nvPr>
            <p:ph idx="1" type="subTitle"/>
          </p:nvPr>
        </p:nvSpPr>
        <p:spPr>
          <a:xfrm>
            <a:off x="1502734" y="6659288"/>
            <a:ext cx="4914600" cy="124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24" name="Google Shape;124;p11"/>
          <p:cNvSpPr txBox="1"/>
          <p:nvPr>
            <p:ph hasCustomPrompt="1" type="title"/>
          </p:nvPr>
        </p:nvSpPr>
        <p:spPr>
          <a:xfrm>
            <a:off x="889528" y="3669507"/>
            <a:ext cx="6141000" cy="2561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9600"/>
              <a:buNone/>
              <a:defRPr sz="9600">
                <a:solidFill>
                  <a:schemeClr val="lt1"/>
                </a:solidFill>
              </a:defRPr>
            </a:lvl1pPr>
            <a:lvl2pPr lvl="1"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2pPr>
            <a:lvl3pPr lvl="2"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3pPr>
            <a:lvl4pPr lvl="3"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4pPr>
            <a:lvl5pPr lvl="4"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5pPr>
            <a:lvl6pPr lvl="5"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6pPr>
            <a:lvl7pPr lvl="6"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7pPr>
            <a:lvl8pPr lvl="7"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8pPr>
            <a:lvl9pPr lvl="8"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9pPr>
          </a:lstStyle>
          <a:p>
            <a:r>
              <a:t>xx%</a:t>
            </a:r>
          </a:p>
        </p:txBody>
      </p:sp>
      <p:grpSp>
        <p:nvGrpSpPr>
          <p:cNvPr id="125" name="Google Shape;125;p11"/>
          <p:cNvGrpSpPr/>
          <p:nvPr/>
        </p:nvGrpSpPr>
        <p:grpSpPr>
          <a:xfrm>
            <a:off x="623454" y="927033"/>
            <a:ext cx="3813354" cy="3682399"/>
            <a:chOff x="3982947" y="764924"/>
            <a:chExt cx="4402902" cy="1772088"/>
          </a:xfrm>
        </p:grpSpPr>
        <p:sp>
          <p:nvSpPr>
            <p:cNvPr id="126" name="Google Shape;126;p1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noFill/>
      </p:bgPr>
    </p:bg>
    <p:spTree>
      <p:nvGrpSpPr>
        <p:cNvPr id="133" name="Shape 133"/>
        <p:cNvGrpSpPr/>
        <p:nvPr/>
      </p:nvGrpSpPr>
      <p:grpSpPr>
        <a:xfrm>
          <a:off x="0" y="0"/>
          <a:ext cx="0" cy="0"/>
          <a:chOff x="0" y="0"/>
          <a:chExt cx="0" cy="0"/>
        </a:xfrm>
      </p:grpSpPr>
      <p:sp>
        <p:nvSpPr>
          <p:cNvPr id="134" name="Google Shape;134;p12"/>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135" name="Google Shape;135;p12"/>
          <p:cNvCxnSpPr/>
          <p:nvPr/>
        </p:nvCxnSpPr>
        <p:spPr>
          <a:xfrm flipH="1">
            <a:off x="357762" y="10001765"/>
            <a:ext cx="2148000" cy="15900"/>
          </a:xfrm>
          <a:prstGeom prst="straightConnector1">
            <a:avLst/>
          </a:prstGeom>
          <a:noFill/>
          <a:ln cap="flat" cmpd="sng" w="19050">
            <a:solidFill>
              <a:srgbClr val="741B47"/>
            </a:solidFill>
            <a:prstDash val="solid"/>
            <a:round/>
            <a:headEnd len="med" w="med" type="none"/>
            <a:tailEnd len="med" w="med" type="none"/>
          </a:ln>
        </p:spPr>
      </p:cxnSp>
      <p:cxnSp>
        <p:nvCxnSpPr>
          <p:cNvPr id="136" name="Google Shape;136;p12"/>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cxnSp>
        <p:nvCxnSpPr>
          <p:cNvPr id="137" name="Google Shape;137;p12"/>
          <p:cNvCxnSpPr/>
          <p:nvPr/>
        </p:nvCxnSpPr>
        <p:spPr>
          <a:xfrm>
            <a:off x="6888400" y="955500"/>
            <a:ext cx="0" cy="9229200"/>
          </a:xfrm>
          <a:prstGeom prst="straightConnector1">
            <a:avLst/>
          </a:prstGeom>
          <a:noFill/>
          <a:ln cap="flat" cmpd="sng" w="9525">
            <a:solidFill>
              <a:srgbClr val="666666"/>
            </a:solidFill>
            <a:prstDash val="solid"/>
            <a:round/>
            <a:headEnd len="med" w="med" type="none"/>
            <a:tailEnd len="med" w="med"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bg>
      <p:bgPr>
        <a:solidFill>
          <a:srgbClr val="FFFFFF"/>
        </a:solidFill>
      </p:bgPr>
    </p:bg>
    <p:spTree>
      <p:nvGrpSpPr>
        <p:cNvPr id="138" name="Shape 138"/>
        <p:cNvGrpSpPr/>
        <p:nvPr/>
      </p:nvGrpSpPr>
      <p:grpSpPr>
        <a:xfrm>
          <a:off x="0" y="0"/>
          <a:ext cx="0" cy="0"/>
          <a:chOff x="0" y="0"/>
          <a:chExt cx="0" cy="0"/>
        </a:xfrm>
      </p:grpSpPr>
      <p:cxnSp>
        <p:nvCxnSpPr>
          <p:cNvPr id="139" name="Google Shape;139;p13"/>
          <p:cNvCxnSpPr/>
          <p:nvPr/>
        </p:nvCxnSpPr>
        <p:spPr>
          <a:xfrm>
            <a:off x="3953635" y="1661398"/>
            <a:ext cx="10800" cy="7562400"/>
          </a:xfrm>
          <a:prstGeom prst="straightConnector1">
            <a:avLst/>
          </a:prstGeom>
          <a:noFill/>
          <a:ln cap="flat" cmpd="sng" w="28575">
            <a:solidFill>
              <a:srgbClr val="741B47"/>
            </a:solidFill>
            <a:prstDash val="solid"/>
            <a:round/>
            <a:headEnd len="med" w="med" type="none"/>
            <a:tailEnd len="med" w="med" type="none"/>
          </a:ln>
        </p:spPr>
      </p:cxnSp>
      <p:sp>
        <p:nvSpPr>
          <p:cNvPr id="140" name="Google Shape;140;p13"/>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141" name="Google Shape;141;p13"/>
          <p:cNvCxnSpPr/>
          <p:nvPr/>
        </p:nvCxnSpPr>
        <p:spPr>
          <a:xfrm flipH="1">
            <a:off x="357762" y="10001765"/>
            <a:ext cx="2148000" cy="15900"/>
          </a:xfrm>
          <a:prstGeom prst="straightConnector1">
            <a:avLst/>
          </a:prstGeom>
          <a:noFill/>
          <a:ln cap="flat" cmpd="sng" w="19050">
            <a:solidFill>
              <a:srgbClr val="741B47"/>
            </a:solidFill>
            <a:prstDash val="solid"/>
            <a:round/>
            <a:headEnd len="med" w="med" type="none"/>
            <a:tailEnd len="med" w="med" type="none"/>
          </a:ln>
        </p:spPr>
      </p:cxnSp>
      <p:cxnSp>
        <p:nvCxnSpPr>
          <p:cNvPr id="142" name="Google Shape;142;p13"/>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long list">
  <p:cSld name="BLANK_1">
    <p:bg>
      <p:bgPr>
        <a:solidFill>
          <a:schemeClr val="dk1"/>
        </a:solidFill>
      </p:bgPr>
    </p:bg>
    <p:spTree>
      <p:nvGrpSpPr>
        <p:cNvPr id="143" name="Shape 143"/>
        <p:cNvGrpSpPr/>
        <p:nvPr/>
      </p:nvGrpSpPr>
      <p:grpSpPr>
        <a:xfrm>
          <a:off x="0" y="0"/>
          <a:ext cx="0" cy="0"/>
          <a:chOff x="0" y="0"/>
          <a:chExt cx="0" cy="0"/>
        </a:xfrm>
      </p:grpSpPr>
      <p:sp>
        <p:nvSpPr>
          <p:cNvPr id="144" name="Google Shape;144;p14"/>
          <p:cNvSpPr txBox="1"/>
          <p:nvPr>
            <p:ph idx="1" type="body"/>
          </p:nvPr>
        </p:nvSpPr>
        <p:spPr>
          <a:xfrm>
            <a:off x="623622" y="2596148"/>
            <a:ext cx="6672600" cy="66624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5" name="Google Shape;145;p14"/>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p:cSld name="BLANK_1_2">
    <p:bg>
      <p:bgPr>
        <a:solidFill>
          <a:schemeClr val="dk1"/>
        </a:solidFill>
      </p:bgPr>
    </p:bg>
    <p:spTree>
      <p:nvGrpSpPr>
        <p:cNvPr id="146" name="Shape 146"/>
        <p:cNvGrpSpPr/>
        <p:nvPr/>
      </p:nvGrpSpPr>
      <p:grpSpPr>
        <a:xfrm>
          <a:off x="0" y="0"/>
          <a:ext cx="0" cy="0"/>
          <a:chOff x="0" y="0"/>
          <a:chExt cx="0" cy="0"/>
        </a:xfrm>
      </p:grpSpPr>
      <p:grpSp>
        <p:nvGrpSpPr>
          <p:cNvPr id="147" name="Google Shape;147;p15"/>
          <p:cNvGrpSpPr/>
          <p:nvPr/>
        </p:nvGrpSpPr>
        <p:grpSpPr>
          <a:xfrm>
            <a:off x="4335306" y="5933468"/>
            <a:ext cx="4647917" cy="4773048"/>
            <a:chOff x="5005549" y="2855375"/>
            <a:chExt cx="5366490" cy="2296943"/>
          </a:xfrm>
        </p:grpSpPr>
        <p:sp>
          <p:nvSpPr>
            <p:cNvPr id="148" name="Google Shape;148;p15"/>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5"/>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5"/>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5"/>
          <p:cNvSpPr txBox="1"/>
          <p:nvPr>
            <p:ph type="ctrTitle"/>
          </p:nvPr>
        </p:nvSpPr>
        <p:spPr>
          <a:xfrm>
            <a:off x="623622"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2" name="Google Shape;152;p15"/>
          <p:cNvSpPr txBox="1"/>
          <p:nvPr>
            <p:ph idx="1" type="subTitle"/>
          </p:nvPr>
        </p:nvSpPr>
        <p:spPr>
          <a:xfrm>
            <a:off x="623622"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3" name="Google Shape;153;p15"/>
          <p:cNvSpPr txBox="1"/>
          <p:nvPr>
            <p:ph hasCustomPrompt="1" idx="2" type="title"/>
          </p:nvPr>
        </p:nvSpPr>
        <p:spPr>
          <a:xfrm>
            <a:off x="623622"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4" name="Google Shape;154;p15"/>
          <p:cNvSpPr txBox="1"/>
          <p:nvPr>
            <p:ph idx="3" type="ctrTitle"/>
          </p:nvPr>
        </p:nvSpPr>
        <p:spPr>
          <a:xfrm>
            <a:off x="4885234"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5" name="Google Shape;155;p15"/>
          <p:cNvSpPr txBox="1"/>
          <p:nvPr>
            <p:ph idx="4" type="subTitle"/>
          </p:nvPr>
        </p:nvSpPr>
        <p:spPr>
          <a:xfrm>
            <a:off x="4885234"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6" name="Google Shape;156;p15"/>
          <p:cNvSpPr txBox="1"/>
          <p:nvPr>
            <p:ph hasCustomPrompt="1" idx="5" type="title"/>
          </p:nvPr>
        </p:nvSpPr>
        <p:spPr>
          <a:xfrm>
            <a:off x="4885234"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7" name="Google Shape;157;p15"/>
          <p:cNvSpPr txBox="1"/>
          <p:nvPr>
            <p:ph idx="6" type="ctrTitle"/>
          </p:nvPr>
        </p:nvSpPr>
        <p:spPr>
          <a:xfrm>
            <a:off x="623622"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8" name="Google Shape;158;p15"/>
          <p:cNvSpPr txBox="1"/>
          <p:nvPr>
            <p:ph idx="7" type="subTitle"/>
          </p:nvPr>
        </p:nvSpPr>
        <p:spPr>
          <a:xfrm>
            <a:off x="623622"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9" name="Google Shape;159;p15"/>
          <p:cNvSpPr txBox="1"/>
          <p:nvPr>
            <p:ph hasCustomPrompt="1" idx="8" type="title"/>
          </p:nvPr>
        </p:nvSpPr>
        <p:spPr>
          <a:xfrm>
            <a:off x="623622"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60" name="Google Shape;160;p15"/>
          <p:cNvSpPr txBox="1"/>
          <p:nvPr>
            <p:ph idx="9" type="ctrTitle"/>
          </p:nvPr>
        </p:nvSpPr>
        <p:spPr>
          <a:xfrm>
            <a:off x="4885234"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1" name="Google Shape;161;p15"/>
          <p:cNvSpPr txBox="1"/>
          <p:nvPr>
            <p:ph idx="13" type="subTitle"/>
          </p:nvPr>
        </p:nvSpPr>
        <p:spPr>
          <a:xfrm>
            <a:off x="4885234"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62" name="Google Shape;162;p15"/>
          <p:cNvSpPr txBox="1"/>
          <p:nvPr>
            <p:ph hasCustomPrompt="1" idx="14" type="title"/>
          </p:nvPr>
        </p:nvSpPr>
        <p:spPr>
          <a:xfrm>
            <a:off x="4885234"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63" name="Google Shape;163;p15"/>
          <p:cNvSpPr txBox="1"/>
          <p:nvPr>
            <p:ph idx="15" type="ctrTitle"/>
          </p:nvPr>
        </p:nvSpPr>
        <p:spPr>
          <a:xfrm>
            <a:off x="623622" y="7925856"/>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4" name="Google Shape;164;p15"/>
          <p:cNvSpPr txBox="1"/>
          <p:nvPr>
            <p:ph idx="16" type="subTitle"/>
          </p:nvPr>
        </p:nvSpPr>
        <p:spPr>
          <a:xfrm>
            <a:off x="623622" y="8494721"/>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65" name="Google Shape;165;p15"/>
          <p:cNvSpPr txBox="1"/>
          <p:nvPr>
            <p:ph hasCustomPrompt="1" idx="17" type="title"/>
          </p:nvPr>
        </p:nvSpPr>
        <p:spPr>
          <a:xfrm>
            <a:off x="623622" y="6791476"/>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grpSp>
        <p:nvGrpSpPr>
          <p:cNvPr id="166" name="Google Shape;166;p15"/>
          <p:cNvGrpSpPr/>
          <p:nvPr/>
        </p:nvGrpSpPr>
        <p:grpSpPr>
          <a:xfrm>
            <a:off x="623454" y="419696"/>
            <a:ext cx="3813354" cy="3682399"/>
            <a:chOff x="3982947" y="764924"/>
            <a:chExt cx="4402902" cy="1772088"/>
          </a:xfrm>
        </p:grpSpPr>
        <p:sp>
          <p:nvSpPr>
            <p:cNvPr id="167" name="Google Shape;167;p1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hree columns">
  <p:cSld name="BLANK_1_1">
    <p:bg>
      <p:bgPr>
        <a:solidFill>
          <a:schemeClr val="dk1"/>
        </a:solidFill>
      </p:bgPr>
    </p:bg>
    <p:spTree>
      <p:nvGrpSpPr>
        <p:cNvPr id="174" name="Shape 174"/>
        <p:cNvGrpSpPr/>
        <p:nvPr/>
      </p:nvGrpSpPr>
      <p:grpSpPr>
        <a:xfrm>
          <a:off x="0" y="0"/>
          <a:ext cx="0" cy="0"/>
          <a:chOff x="0" y="0"/>
          <a:chExt cx="0" cy="0"/>
        </a:xfrm>
      </p:grpSpPr>
      <p:grpSp>
        <p:nvGrpSpPr>
          <p:cNvPr id="175" name="Google Shape;175;p16"/>
          <p:cNvGrpSpPr/>
          <p:nvPr/>
        </p:nvGrpSpPr>
        <p:grpSpPr>
          <a:xfrm>
            <a:off x="-6141" y="4614236"/>
            <a:ext cx="7925737" cy="6073914"/>
            <a:chOff x="-7091" y="2220518"/>
            <a:chExt cx="9151065" cy="2922962"/>
          </a:xfrm>
        </p:grpSpPr>
        <p:sp>
          <p:nvSpPr>
            <p:cNvPr id="176" name="Google Shape;176;p16"/>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7" name="Google Shape;177;p16"/>
            <p:cNvGrpSpPr/>
            <p:nvPr/>
          </p:nvGrpSpPr>
          <p:grpSpPr>
            <a:xfrm>
              <a:off x="720053" y="4703864"/>
              <a:ext cx="545456" cy="283819"/>
              <a:chOff x="510100" y="3797400"/>
              <a:chExt cx="734225" cy="821950"/>
            </a:xfrm>
          </p:grpSpPr>
          <p:sp>
            <p:nvSpPr>
              <p:cNvPr id="178" name="Google Shape;178;p16"/>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6"/>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0" name="Google Shape;180;p16"/>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81" name="Google Shape;181;p16"/>
          <p:cNvSpPr txBox="1"/>
          <p:nvPr>
            <p:ph idx="2" type="ctrTitle"/>
          </p:nvPr>
        </p:nvSpPr>
        <p:spPr>
          <a:xfrm>
            <a:off x="847521"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82" name="Google Shape;182;p16"/>
          <p:cNvSpPr txBox="1"/>
          <p:nvPr>
            <p:ph idx="1" type="subTitle"/>
          </p:nvPr>
        </p:nvSpPr>
        <p:spPr>
          <a:xfrm>
            <a:off x="623665"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183" name="Google Shape;183;p16"/>
          <p:cNvSpPr txBox="1"/>
          <p:nvPr>
            <p:ph idx="3" type="ctrTitle"/>
          </p:nvPr>
        </p:nvSpPr>
        <p:spPr>
          <a:xfrm>
            <a:off x="325519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84" name="Google Shape;184;p16"/>
          <p:cNvSpPr txBox="1"/>
          <p:nvPr>
            <p:ph idx="4" type="subTitle"/>
          </p:nvPr>
        </p:nvSpPr>
        <p:spPr>
          <a:xfrm>
            <a:off x="3027133"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185" name="Google Shape;185;p16"/>
          <p:cNvSpPr txBox="1"/>
          <p:nvPr>
            <p:ph idx="5" type="ctrTitle"/>
          </p:nvPr>
        </p:nvSpPr>
        <p:spPr>
          <a:xfrm>
            <a:off x="566287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86" name="Google Shape;186;p16"/>
          <p:cNvSpPr txBox="1"/>
          <p:nvPr>
            <p:ph idx="6" type="subTitle"/>
          </p:nvPr>
        </p:nvSpPr>
        <p:spPr>
          <a:xfrm>
            <a:off x="5439029"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grpSp>
        <p:nvGrpSpPr>
          <p:cNvPr id="187" name="Google Shape;187;p16"/>
          <p:cNvGrpSpPr/>
          <p:nvPr/>
        </p:nvGrpSpPr>
        <p:grpSpPr>
          <a:xfrm>
            <a:off x="623454" y="927033"/>
            <a:ext cx="3813354" cy="3682399"/>
            <a:chOff x="3982947" y="764924"/>
            <a:chExt cx="4402902" cy="1772088"/>
          </a:xfrm>
        </p:grpSpPr>
        <p:sp>
          <p:nvSpPr>
            <p:cNvPr id="188" name="Google Shape;188;p1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BLANK_1_1_1">
    <p:bg>
      <p:bgPr>
        <a:solidFill>
          <a:schemeClr val="dk1"/>
        </a:solidFill>
      </p:bgPr>
    </p:bg>
    <p:spTree>
      <p:nvGrpSpPr>
        <p:cNvPr id="195" name="Shape 195"/>
        <p:cNvGrpSpPr/>
        <p:nvPr/>
      </p:nvGrpSpPr>
      <p:grpSpPr>
        <a:xfrm>
          <a:off x="0" y="0"/>
          <a:ext cx="0" cy="0"/>
          <a:chOff x="0" y="0"/>
          <a:chExt cx="0" cy="0"/>
        </a:xfrm>
      </p:grpSpPr>
      <p:grpSp>
        <p:nvGrpSpPr>
          <p:cNvPr id="196" name="Google Shape;196;p17"/>
          <p:cNvGrpSpPr/>
          <p:nvPr/>
        </p:nvGrpSpPr>
        <p:grpSpPr>
          <a:xfrm>
            <a:off x="-49086" y="2380747"/>
            <a:ext cx="7972642" cy="8473154"/>
            <a:chOff x="-56675" y="1145692"/>
            <a:chExt cx="9205221" cy="4077553"/>
          </a:xfrm>
        </p:grpSpPr>
        <p:sp>
          <p:nvSpPr>
            <p:cNvPr id="197" name="Google Shape;197;p17"/>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8" name="Google Shape;198;p17"/>
            <p:cNvGrpSpPr/>
            <p:nvPr/>
          </p:nvGrpSpPr>
          <p:grpSpPr>
            <a:xfrm rot="10637337">
              <a:off x="449973" y="3757208"/>
              <a:ext cx="1594500" cy="934544"/>
              <a:chOff x="6829525" y="3715075"/>
              <a:chExt cx="1594469" cy="934526"/>
            </a:xfrm>
          </p:grpSpPr>
          <p:sp>
            <p:nvSpPr>
              <p:cNvPr id="199" name="Google Shape;199;p17"/>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7"/>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1" name="Google Shape;201;p17"/>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2" name="Google Shape;202;p17"/>
          <p:cNvSpPr txBox="1"/>
          <p:nvPr>
            <p:ph type="ctrTitle"/>
          </p:nvPr>
        </p:nvSpPr>
        <p:spPr>
          <a:xfrm>
            <a:off x="1452238" y="6778827"/>
            <a:ext cx="5015400" cy="12006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SzPts val="1400"/>
              <a:buNone/>
              <a:defRPr sz="2400"/>
            </a:lvl1pPr>
            <a:lvl2pPr lvl="1" rtl="0" algn="ctr">
              <a:spcBef>
                <a:spcPts val="0"/>
              </a:spcBef>
              <a:spcAft>
                <a:spcPts val="0"/>
              </a:spcAft>
              <a:buSzPts val="1400"/>
              <a:buFont typeface="DM Sans"/>
              <a:buNone/>
              <a:defRPr sz="1400">
                <a:latin typeface="DM Sans"/>
                <a:ea typeface="DM Sans"/>
                <a:cs typeface="DM Sans"/>
                <a:sym typeface="DM Sans"/>
              </a:defRPr>
            </a:lvl2pPr>
            <a:lvl3pPr lvl="2" rtl="0" algn="ctr">
              <a:spcBef>
                <a:spcPts val="0"/>
              </a:spcBef>
              <a:spcAft>
                <a:spcPts val="0"/>
              </a:spcAft>
              <a:buSzPts val="1400"/>
              <a:buFont typeface="DM Sans"/>
              <a:buNone/>
              <a:defRPr sz="1400">
                <a:latin typeface="DM Sans"/>
                <a:ea typeface="DM Sans"/>
                <a:cs typeface="DM Sans"/>
                <a:sym typeface="DM Sans"/>
              </a:defRPr>
            </a:lvl3pPr>
            <a:lvl4pPr lvl="3" rtl="0" algn="ctr">
              <a:spcBef>
                <a:spcPts val="0"/>
              </a:spcBef>
              <a:spcAft>
                <a:spcPts val="0"/>
              </a:spcAft>
              <a:buSzPts val="1400"/>
              <a:buFont typeface="DM Sans"/>
              <a:buNone/>
              <a:defRPr sz="1400">
                <a:latin typeface="DM Sans"/>
                <a:ea typeface="DM Sans"/>
                <a:cs typeface="DM Sans"/>
                <a:sym typeface="DM Sans"/>
              </a:defRPr>
            </a:lvl4pPr>
            <a:lvl5pPr lvl="4" rtl="0" algn="ctr">
              <a:spcBef>
                <a:spcPts val="0"/>
              </a:spcBef>
              <a:spcAft>
                <a:spcPts val="0"/>
              </a:spcAft>
              <a:buSzPts val="1400"/>
              <a:buFont typeface="DM Sans"/>
              <a:buNone/>
              <a:defRPr sz="1400">
                <a:latin typeface="DM Sans"/>
                <a:ea typeface="DM Sans"/>
                <a:cs typeface="DM Sans"/>
                <a:sym typeface="DM Sans"/>
              </a:defRPr>
            </a:lvl5pPr>
            <a:lvl6pPr lvl="5" rtl="0" algn="ctr">
              <a:spcBef>
                <a:spcPts val="0"/>
              </a:spcBef>
              <a:spcAft>
                <a:spcPts val="0"/>
              </a:spcAft>
              <a:buSzPts val="1400"/>
              <a:buFont typeface="DM Sans"/>
              <a:buNone/>
              <a:defRPr sz="1400">
                <a:latin typeface="DM Sans"/>
                <a:ea typeface="DM Sans"/>
                <a:cs typeface="DM Sans"/>
                <a:sym typeface="DM Sans"/>
              </a:defRPr>
            </a:lvl6pPr>
            <a:lvl7pPr lvl="6" rtl="0" algn="ctr">
              <a:spcBef>
                <a:spcPts val="0"/>
              </a:spcBef>
              <a:spcAft>
                <a:spcPts val="0"/>
              </a:spcAft>
              <a:buSzPts val="1400"/>
              <a:buFont typeface="DM Sans"/>
              <a:buNone/>
              <a:defRPr sz="1400">
                <a:latin typeface="DM Sans"/>
                <a:ea typeface="DM Sans"/>
                <a:cs typeface="DM Sans"/>
                <a:sym typeface="DM Sans"/>
              </a:defRPr>
            </a:lvl7pPr>
            <a:lvl8pPr lvl="7" rtl="0" algn="ctr">
              <a:spcBef>
                <a:spcPts val="0"/>
              </a:spcBef>
              <a:spcAft>
                <a:spcPts val="0"/>
              </a:spcAft>
              <a:buSzPts val="1400"/>
              <a:buFont typeface="DM Sans"/>
              <a:buNone/>
              <a:defRPr sz="1400">
                <a:latin typeface="DM Sans"/>
                <a:ea typeface="DM Sans"/>
                <a:cs typeface="DM Sans"/>
                <a:sym typeface="DM Sans"/>
              </a:defRPr>
            </a:lvl8pPr>
            <a:lvl9pPr lvl="8" rtl="0" algn="ctr">
              <a:spcBef>
                <a:spcPts val="0"/>
              </a:spcBef>
              <a:spcAft>
                <a:spcPts val="0"/>
              </a:spcAft>
              <a:buSzPts val="1400"/>
              <a:buFont typeface="DM Sans"/>
              <a:buNone/>
              <a:defRPr sz="1400">
                <a:latin typeface="DM Sans"/>
                <a:ea typeface="DM Sans"/>
                <a:cs typeface="DM Sans"/>
                <a:sym typeface="DM Sans"/>
              </a:defRPr>
            </a:lvl9pPr>
          </a:lstStyle>
          <a:p/>
        </p:txBody>
      </p:sp>
      <p:sp>
        <p:nvSpPr>
          <p:cNvPr id="203" name="Google Shape;203;p17"/>
          <p:cNvSpPr txBox="1"/>
          <p:nvPr>
            <p:ph idx="1" type="subTitle"/>
          </p:nvPr>
        </p:nvSpPr>
        <p:spPr>
          <a:xfrm>
            <a:off x="1452238" y="2328080"/>
            <a:ext cx="5015400" cy="4063500"/>
          </a:xfrm>
          <a:prstGeom prst="rect">
            <a:avLst/>
          </a:prstGeom>
          <a:noFill/>
        </p:spPr>
        <p:txBody>
          <a:bodyPr anchorCtr="0" anchor="b" bIns="91425" lIns="91425" spcFirstLastPara="1" rIns="91425" wrap="square" tIns="91425">
            <a:noAutofit/>
          </a:bodyPr>
          <a:lstStyle>
            <a:lvl1pPr lvl="0" rtl="0" algn="ctr">
              <a:lnSpc>
                <a:spcPct val="100000"/>
              </a:lnSpc>
              <a:spcBef>
                <a:spcPts val="0"/>
              </a:spcBef>
              <a:spcAft>
                <a:spcPts val="0"/>
              </a:spcAft>
              <a:buNone/>
              <a:defRPr sz="2200"/>
            </a:lvl1pPr>
            <a:lvl2pPr lvl="1" rtl="0" algn="ctr">
              <a:lnSpc>
                <a:spcPct val="100000"/>
              </a:lnSpc>
              <a:spcBef>
                <a:spcPts val="0"/>
              </a:spcBef>
              <a:spcAft>
                <a:spcPts val="0"/>
              </a:spcAft>
              <a:buNone/>
              <a:defRPr sz="2200"/>
            </a:lvl2pPr>
            <a:lvl3pPr lvl="2" rtl="0" algn="ctr">
              <a:lnSpc>
                <a:spcPct val="100000"/>
              </a:lnSpc>
              <a:spcBef>
                <a:spcPts val="0"/>
              </a:spcBef>
              <a:spcAft>
                <a:spcPts val="0"/>
              </a:spcAft>
              <a:buNone/>
              <a:defRPr sz="2200"/>
            </a:lvl3pPr>
            <a:lvl4pPr lvl="3" rtl="0" algn="ctr">
              <a:lnSpc>
                <a:spcPct val="100000"/>
              </a:lnSpc>
              <a:spcBef>
                <a:spcPts val="0"/>
              </a:spcBef>
              <a:spcAft>
                <a:spcPts val="0"/>
              </a:spcAft>
              <a:buNone/>
              <a:defRPr sz="2200"/>
            </a:lvl4pPr>
            <a:lvl5pPr lvl="4" rtl="0" algn="ctr">
              <a:lnSpc>
                <a:spcPct val="100000"/>
              </a:lnSpc>
              <a:spcBef>
                <a:spcPts val="0"/>
              </a:spcBef>
              <a:spcAft>
                <a:spcPts val="0"/>
              </a:spcAft>
              <a:buNone/>
              <a:defRPr sz="2200"/>
            </a:lvl5pPr>
            <a:lvl6pPr lvl="5" rtl="0" algn="ctr">
              <a:lnSpc>
                <a:spcPct val="100000"/>
              </a:lnSpc>
              <a:spcBef>
                <a:spcPts val="0"/>
              </a:spcBef>
              <a:spcAft>
                <a:spcPts val="0"/>
              </a:spcAft>
              <a:buNone/>
              <a:defRPr sz="2200"/>
            </a:lvl6pPr>
            <a:lvl7pPr lvl="6" rtl="0" algn="ctr">
              <a:lnSpc>
                <a:spcPct val="100000"/>
              </a:lnSpc>
              <a:spcBef>
                <a:spcPts val="0"/>
              </a:spcBef>
              <a:spcAft>
                <a:spcPts val="0"/>
              </a:spcAft>
              <a:buNone/>
              <a:defRPr sz="2200"/>
            </a:lvl7pPr>
            <a:lvl8pPr lvl="7" rtl="0" algn="ctr">
              <a:lnSpc>
                <a:spcPct val="100000"/>
              </a:lnSpc>
              <a:spcBef>
                <a:spcPts val="0"/>
              </a:spcBef>
              <a:spcAft>
                <a:spcPts val="0"/>
              </a:spcAft>
              <a:buNone/>
              <a:defRPr sz="2200"/>
            </a:lvl8pPr>
            <a:lvl9pPr lvl="8" rtl="0" algn="ctr">
              <a:lnSpc>
                <a:spcPct val="100000"/>
              </a:lnSpc>
              <a:spcBef>
                <a:spcPts val="0"/>
              </a:spcBef>
              <a:spcAft>
                <a:spcPts val="0"/>
              </a:spcAft>
              <a:buNone/>
              <a:defRPr sz="2200"/>
            </a:lvl9pPr>
          </a:lstStyle>
          <a:p/>
        </p:txBody>
      </p:sp>
      <p:grpSp>
        <p:nvGrpSpPr>
          <p:cNvPr id="204" name="Google Shape;204;p17"/>
          <p:cNvGrpSpPr/>
          <p:nvPr/>
        </p:nvGrpSpPr>
        <p:grpSpPr>
          <a:xfrm>
            <a:off x="623454" y="927033"/>
            <a:ext cx="3813354" cy="3682399"/>
            <a:chOff x="3982947" y="764924"/>
            <a:chExt cx="4402902" cy="1772088"/>
          </a:xfrm>
        </p:grpSpPr>
        <p:sp>
          <p:nvSpPr>
            <p:cNvPr id="205" name="Google Shape;205;p17"/>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7"/>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7"/>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7"/>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7"/>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7"/>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7"/>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p:cSld name="CAPTION_ONLY_2">
    <p:spTree>
      <p:nvGrpSpPr>
        <p:cNvPr id="212" name="Shape 212"/>
        <p:cNvGrpSpPr/>
        <p:nvPr/>
      </p:nvGrpSpPr>
      <p:grpSpPr>
        <a:xfrm>
          <a:off x="0" y="0"/>
          <a:ext cx="0" cy="0"/>
          <a:chOff x="0" y="0"/>
          <a:chExt cx="0" cy="0"/>
        </a:xfrm>
      </p:grpSpPr>
      <p:sp>
        <p:nvSpPr>
          <p:cNvPr id="213" name="Google Shape;213;p18"/>
          <p:cNvSpPr/>
          <p:nvPr/>
        </p:nvSpPr>
        <p:spPr>
          <a:xfrm rot="10800000">
            <a:off x="-6117" y="4614322"/>
            <a:ext cx="7926095" cy="6074035"/>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8"/>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15" name="Google Shape;215;p18"/>
          <p:cNvGrpSpPr/>
          <p:nvPr/>
        </p:nvGrpSpPr>
        <p:grpSpPr>
          <a:xfrm>
            <a:off x="623454" y="927033"/>
            <a:ext cx="3813354" cy="3682399"/>
            <a:chOff x="3982947" y="764924"/>
            <a:chExt cx="4402902" cy="1772088"/>
          </a:xfrm>
        </p:grpSpPr>
        <p:sp>
          <p:nvSpPr>
            <p:cNvPr id="216" name="Google Shape;216;p18"/>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8"/>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8"/>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8"/>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8"/>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8"/>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8"/>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8"/>
          <p:cNvGrpSpPr/>
          <p:nvPr/>
        </p:nvGrpSpPr>
        <p:grpSpPr>
          <a:xfrm>
            <a:off x="623454" y="927033"/>
            <a:ext cx="3813354" cy="3682399"/>
            <a:chOff x="3982947" y="764924"/>
            <a:chExt cx="4402902" cy="1772088"/>
          </a:xfrm>
        </p:grpSpPr>
        <p:sp>
          <p:nvSpPr>
            <p:cNvPr id="224" name="Google Shape;224;p18"/>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8"/>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8"/>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8"/>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8"/>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8"/>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8"/>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3">
  <p:cSld name="CAPTION_ONLY_2_1">
    <p:spTree>
      <p:nvGrpSpPr>
        <p:cNvPr id="231" name="Shape 231"/>
        <p:cNvGrpSpPr/>
        <p:nvPr/>
      </p:nvGrpSpPr>
      <p:grpSpPr>
        <a:xfrm>
          <a:off x="0" y="0"/>
          <a:ext cx="0" cy="0"/>
          <a:chOff x="0" y="0"/>
          <a:chExt cx="0" cy="0"/>
        </a:xfrm>
      </p:grpSpPr>
      <p:sp>
        <p:nvSpPr>
          <p:cNvPr id="232" name="Google Shape;232;p19"/>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33" name="Google Shape;233;p19"/>
          <p:cNvGrpSpPr/>
          <p:nvPr/>
        </p:nvGrpSpPr>
        <p:grpSpPr>
          <a:xfrm>
            <a:off x="623454" y="927033"/>
            <a:ext cx="3813354" cy="3682399"/>
            <a:chOff x="3982947" y="764924"/>
            <a:chExt cx="4402902" cy="1772088"/>
          </a:xfrm>
        </p:grpSpPr>
        <p:sp>
          <p:nvSpPr>
            <p:cNvPr id="234" name="Google Shape;234;p19"/>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9"/>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9"/>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9"/>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9"/>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9"/>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9"/>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1" name="Google Shape;241;p19"/>
          <p:cNvGrpSpPr/>
          <p:nvPr/>
        </p:nvGrpSpPr>
        <p:grpSpPr>
          <a:xfrm>
            <a:off x="623454" y="927033"/>
            <a:ext cx="3813354" cy="3682399"/>
            <a:chOff x="3982947" y="764924"/>
            <a:chExt cx="4402902" cy="1772088"/>
          </a:xfrm>
        </p:grpSpPr>
        <p:sp>
          <p:nvSpPr>
            <p:cNvPr id="242" name="Google Shape;242;p19"/>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9"/>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9"/>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9"/>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9"/>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9"/>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9" name="Google Shape;249;p19"/>
          <p:cNvSpPr/>
          <p:nvPr/>
        </p:nvSpPr>
        <p:spPr>
          <a:xfrm flipH="1">
            <a:off x="-189715" y="9036287"/>
            <a:ext cx="1626644" cy="167037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p:cSld name="CAPTION_ONLY_2_1_1">
    <p:spTree>
      <p:nvGrpSpPr>
        <p:cNvPr id="250" name="Shape 250"/>
        <p:cNvGrpSpPr/>
        <p:nvPr/>
      </p:nvGrpSpPr>
      <p:grpSpPr>
        <a:xfrm>
          <a:off x="0" y="0"/>
          <a:ext cx="0" cy="0"/>
          <a:chOff x="0" y="0"/>
          <a:chExt cx="0" cy="0"/>
        </a:xfrm>
      </p:grpSpPr>
      <p:sp>
        <p:nvSpPr>
          <p:cNvPr id="251" name="Google Shape;251;p2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52" name="Google Shape;252;p20"/>
          <p:cNvGrpSpPr/>
          <p:nvPr/>
        </p:nvGrpSpPr>
        <p:grpSpPr>
          <a:xfrm>
            <a:off x="623454" y="927033"/>
            <a:ext cx="3813354" cy="3682399"/>
            <a:chOff x="3982947" y="764924"/>
            <a:chExt cx="4402902" cy="1772088"/>
          </a:xfrm>
        </p:grpSpPr>
        <p:sp>
          <p:nvSpPr>
            <p:cNvPr id="253" name="Google Shape;253;p2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 name="Google Shape;260;p20"/>
          <p:cNvGrpSpPr/>
          <p:nvPr/>
        </p:nvGrpSpPr>
        <p:grpSpPr>
          <a:xfrm>
            <a:off x="623454" y="927033"/>
            <a:ext cx="3813354" cy="3682399"/>
            <a:chOff x="3982947" y="764924"/>
            <a:chExt cx="4402902" cy="1772088"/>
          </a:xfrm>
        </p:grpSpPr>
        <p:sp>
          <p:nvSpPr>
            <p:cNvPr id="261" name="Google Shape;261;p2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8" name="Google Shape;268;p20"/>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3" name="Shape 23"/>
        <p:cNvGrpSpPr/>
        <p:nvPr/>
      </p:nvGrpSpPr>
      <p:grpSpPr>
        <a:xfrm>
          <a:off x="0" y="0"/>
          <a:ext cx="0" cy="0"/>
          <a:chOff x="0" y="0"/>
          <a:chExt cx="0" cy="0"/>
        </a:xfrm>
      </p:grpSpPr>
      <p:sp>
        <p:nvSpPr>
          <p:cNvPr id="24" name="Google Shape;24;p3"/>
          <p:cNvSpPr/>
          <p:nvPr/>
        </p:nvSpPr>
        <p:spPr>
          <a:xfrm rot="5400000">
            <a:off x="-1621348" y="1559295"/>
            <a:ext cx="11489737" cy="8371146"/>
          </a:xfrm>
          <a:custGeom>
            <a:rect b="b" l="l" r="r" t="t"/>
            <a:pathLst>
              <a:path extrusionOk="0" h="45011" w="31789">
                <a:moveTo>
                  <a:pt x="14894" y="8041"/>
                </a:moveTo>
                <a:cubicBezTo>
                  <a:pt x="15260" y="8041"/>
                  <a:pt x="15519" y="8300"/>
                  <a:pt x="15519" y="8675"/>
                </a:cubicBezTo>
                <a:cubicBezTo>
                  <a:pt x="15519" y="9006"/>
                  <a:pt x="15260" y="9310"/>
                  <a:pt x="14894" y="9310"/>
                </a:cubicBezTo>
                <a:cubicBezTo>
                  <a:pt x="14554" y="9310"/>
                  <a:pt x="14295" y="9006"/>
                  <a:pt x="14295" y="8675"/>
                </a:cubicBezTo>
                <a:cubicBezTo>
                  <a:pt x="14295" y="8300"/>
                  <a:pt x="14554" y="8041"/>
                  <a:pt x="14894" y="8041"/>
                </a:cubicBezTo>
                <a:close/>
                <a:moveTo>
                  <a:pt x="15032" y="9718"/>
                </a:moveTo>
                <a:cubicBezTo>
                  <a:pt x="15110" y="9718"/>
                  <a:pt x="15187" y="9730"/>
                  <a:pt x="15260" y="9756"/>
                </a:cubicBezTo>
                <a:cubicBezTo>
                  <a:pt x="15930" y="10015"/>
                  <a:pt x="16082" y="11132"/>
                  <a:pt x="15671" y="12320"/>
                </a:cubicBezTo>
                <a:cubicBezTo>
                  <a:pt x="15278" y="13374"/>
                  <a:pt x="14566" y="14075"/>
                  <a:pt x="13944" y="14075"/>
                </a:cubicBezTo>
                <a:cubicBezTo>
                  <a:pt x="13860" y="14075"/>
                  <a:pt x="13777" y="14062"/>
                  <a:pt x="13697" y="14036"/>
                </a:cubicBezTo>
                <a:cubicBezTo>
                  <a:pt x="13062" y="13812"/>
                  <a:pt x="12919" y="12660"/>
                  <a:pt x="13330" y="11463"/>
                </a:cubicBezTo>
                <a:cubicBezTo>
                  <a:pt x="13725" y="10444"/>
                  <a:pt x="14435" y="9718"/>
                  <a:pt x="15032" y="9718"/>
                </a:cubicBezTo>
                <a:close/>
                <a:moveTo>
                  <a:pt x="25652" y="19352"/>
                </a:moveTo>
                <a:cubicBezTo>
                  <a:pt x="25751" y="19352"/>
                  <a:pt x="25839" y="19378"/>
                  <a:pt x="25910" y="19432"/>
                </a:cubicBezTo>
                <a:cubicBezTo>
                  <a:pt x="26205" y="19655"/>
                  <a:pt x="26133" y="20325"/>
                  <a:pt x="25722" y="20888"/>
                </a:cubicBezTo>
                <a:cubicBezTo>
                  <a:pt x="25411" y="21308"/>
                  <a:pt x="24997" y="21558"/>
                  <a:pt x="24683" y="21558"/>
                </a:cubicBezTo>
                <a:cubicBezTo>
                  <a:pt x="24582" y="21558"/>
                  <a:pt x="24492" y="21532"/>
                  <a:pt x="24418" y="21478"/>
                </a:cubicBezTo>
                <a:cubicBezTo>
                  <a:pt x="24087" y="21254"/>
                  <a:pt x="24194" y="20620"/>
                  <a:pt x="24605" y="20066"/>
                </a:cubicBezTo>
                <a:cubicBezTo>
                  <a:pt x="24918" y="19611"/>
                  <a:pt x="25338" y="19352"/>
                  <a:pt x="25652" y="19352"/>
                </a:cubicBezTo>
                <a:close/>
                <a:moveTo>
                  <a:pt x="24123" y="22184"/>
                </a:moveTo>
                <a:cubicBezTo>
                  <a:pt x="24418" y="22184"/>
                  <a:pt x="24641" y="22407"/>
                  <a:pt x="24641" y="22675"/>
                </a:cubicBezTo>
                <a:cubicBezTo>
                  <a:pt x="24641" y="22970"/>
                  <a:pt x="24418" y="23193"/>
                  <a:pt x="24123" y="23193"/>
                </a:cubicBezTo>
                <a:cubicBezTo>
                  <a:pt x="23864" y="23193"/>
                  <a:pt x="23640" y="22970"/>
                  <a:pt x="23640" y="22675"/>
                </a:cubicBezTo>
                <a:cubicBezTo>
                  <a:pt x="23640" y="22407"/>
                  <a:pt x="23864" y="22184"/>
                  <a:pt x="24123" y="22184"/>
                </a:cubicBezTo>
                <a:close/>
                <a:moveTo>
                  <a:pt x="5529" y="22612"/>
                </a:moveTo>
                <a:cubicBezTo>
                  <a:pt x="6237" y="22612"/>
                  <a:pt x="6796" y="22852"/>
                  <a:pt x="6960" y="23300"/>
                </a:cubicBezTo>
                <a:cubicBezTo>
                  <a:pt x="7219" y="23970"/>
                  <a:pt x="6362" y="24909"/>
                  <a:pt x="5102" y="25391"/>
                </a:cubicBezTo>
                <a:cubicBezTo>
                  <a:pt x="4640" y="25554"/>
                  <a:pt x="4178" y="25632"/>
                  <a:pt x="3766" y="25632"/>
                </a:cubicBezTo>
                <a:cubicBezTo>
                  <a:pt x="3048" y="25632"/>
                  <a:pt x="2483" y="25393"/>
                  <a:pt x="2341" y="24944"/>
                </a:cubicBezTo>
                <a:cubicBezTo>
                  <a:pt x="2082" y="24274"/>
                  <a:pt x="2904" y="23300"/>
                  <a:pt x="4209" y="22854"/>
                </a:cubicBezTo>
                <a:cubicBezTo>
                  <a:pt x="4668" y="22691"/>
                  <a:pt x="5123" y="22612"/>
                  <a:pt x="5529" y="22612"/>
                </a:cubicBezTo>
                <a:close/>
                <a:moveTo>
                  <a:pt x="25910" y="0"/>
                </a:moveTo>
                <a:cubicBezTo>
                  <a:pt x="24945" y="1305"/>
                  <a:pt x="23864" y="2457"/>
                  <a:pt x="22488" y="3199"/>
                </a:cubicBezTo>
                <a:cubicBezTo>
                  <a:pt x="20031" y="4583"/>
                  <a:pt x="16824" y="4655"/>
                  <a:pt x="14814" y="6629"/>
                </a:cubicBezTo>
                <a:cubicBezTo>
                  <a:pt x="13062" y="8336"/>
                  <a:pt x="12732" y="10980"/>
                  <a:pt x="12437" y="13401"/>
                </a:cubicBezTo>
                <a:cubicBezTo>
                  <a:pt x="12133" y="15823"/>
                  <a:pt x="11615" y="18467"/>
                  <a:pt x="9712" y="19950"/>
                </a:cubicBezTo>
                <a:cubicBezTo>
                  <a:pt x="7747" y="21514"/>
                  <a:pt x="4879" y="21371"/>
                  <a:pt x="2681" y="22595"/>
                </a:cubicBezTo>
                <a:cubicBezTo>
                  <a:pt x="1528" y="23265"/>
                  <a:pt x="635" y="24274"/>
                  <a:pt x="1" y="25427"/>
                </a:cubicBezTo>
                <a:lnTo>
                  <a:pt x="1" y="45010"/>
                </a:lnTo>
                <a:lnTo>
                  <a:pt x="31788" y="45010"/>
                </a:lnTo>
                <a:lnTo>
                  <a:pt x="31788" y="34137"/>
                </a:lnTo>
                <a:cubicBezTo>
                  <a:pt x="31494" y="33726"/>
                  <a:pt x="31234" y="33280"/>
                  <a:pt x="30931" y="32869"/>
                </a:cubicBezTo>
                <a:cubicBezTo>
                  <a:pt x="30369" y="32128"/>
                  <a:pt x="29596" y="31452"/>
                  <a:pt x="28689" y="31452"/>
                </a:cubicBezTo>
                <a:cubicBezTo>
                  <a:pt x="28645" y="31452"/>
                  <a:pt x="28600" y="31454"/>
                  <a:pt x="28554" y="31457"/>
                </a:cubicBezTo>
                <a:cubicBezTo>
                  <a:pt x="28229" y="31481"/>
                  <a:pt x="27899" y="31591"/>
                  <a:pt x="27595" y="31591"/>
                </a:cubicBezTo>
                <a:cubicBezTo>
                  <a:pt x="27449" y="31591"/>
                  <a:pt x="27309" y="31566"/>
                  <a:pt x="27178" y="31493"/>
                </a:cubicBezTo>
                <a:cubicBezTo>
                  <a:pt x="26955" y="31386"/>
                  <a:pt x="26803" y="31118"/>
                  <a:pt x="26687" y="30894"/>
                </a:cubicBezTo>
                <a:cubicBezTo>
                  <a:pt x="26205" y="29778"/>
                  <a:pt x="26169" y="28518"/>
                  <a:pt x="26616" y="27401"/>
                </a:cubicBezTo>
                <a:cubicBezTo>
                  <a:pt x="26839" y="26803"/>
                  <a:pt x="27178" y="26204"/>
                  <a:pt x="27062" y="25614"/>
                </a:cubicBezTo>
                <a:cubicBezTo>
                  <a:pt x="26875" y="24533"/>
                  <a:pt x="25427" y="24051"/>
                  <a:pt x="25311" y="23006"/>
                </a:cubicBezTo>
                <a:cubicBezTo>
                  <a:pt x="25240" y="22335"/>
                  <a:pt x="25722" y="21782"/>
                  <a:pt x="26062" y="21254"/>
                </a:cubicBezTo>
                <a:cubicBezTo>
                  <a:pt x="26910" y="19950"/>
                  <a:pt x="27178" y="18163"/>
                  <a:pt x="26205" y="16975"/>
                </a:cubicBezTo>
                <a:cubicBezTo>
                  <a:pt x="25838" y="16528"/>
                  <a:pt x="25311" y="16198"/>
                  <a:pt x="24864" y="15823"/>
                </a:cubicBezTo>
                <a:cubicBezTo>
                  <a:pt x="23676" y="14813"/>
                  <a:pt x="22935" y="13250"/>
                  <a:pt x="22935" y="11731"/>
                </a:cubicBezTo>
                <a:cubicBezTo>
                  <a:pt x="22890" y="10167"/>
                  <a:pt x="23605" y="8604"/>
                  <a:pt x="24793" y="7594"/>
                </a:cubicBezTo>
                <a:cubicBezTo>
                  <a:pt x="26240" y="6326"/>
                  <a:pt x="28367" y="5807"/>
                  <a:pt x="29296" y="4137"/>
                </a:cubicBezTo>
                <a:cubicBezTo>
                  <a:pt x="29635" y="3502"/>
                  <a:pt x="29778" y="2797"/>
                  <a:pt x="29966" y="2127"/>
                </a:cubicBezTo>
                <a:cubicBezTo>
                  <a:pt x="30189" y="1376"/>
                  <a:pt x="30484" y="670"/>
                  <a:pt x="308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txBox="1"/>
          <p:nvPr>
            <p:ph type="title"/>
          </p:nvPr>
        </p:nvSpPr>
        <p:spPr>
          <a:xfrm>
            <a:off x="623622" y="5824747"/>
            <a:ext cx="5555700" cy="21900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6" name="Google Shape;26;p3"/>
          <p:cNvSpPr txBox="1"/>
          <p:nvPr>
            <p:ph idx="1" type="subTitle"/>
          </p:nvPr>
        </p:nvSpPr>
        <p:spPr>
          <a:xfrm>
            <a:off x="623622" y="8268938"/>
            <a:ext cx="3813300" cy="10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 name="Google Shape;27;p3"/>
          <p:cNvSpPr txBox="1"/>
          <p:nvPr>
            <p:ph hasCustomPrompt="1" idx="2" type="title"/>
          </p:nvPr>
        </p:nvSpPr>
        <p:spPr>
          <a:xfrm>
            <a:off x="5477214" y="1122142"/>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grpSp>
        <p:nvGrpSpPr>
          <p:cNvPr id="28" name="Google Shape;28;p3"/>
          <p:cNvGrpSpPr/>
          <p:nvPr/>
        </p:nvGrpSpPr>
        <p:grpSpPr>
          <a:xfrm>
            <a:off x="623454" y="927033"/>
            <a:ext cx="3813354" cy="3682399"/>
            <a:chOff x="3982947" y="764924"/>
            <a:chExt cx="4402902" cy="1772088"/>
          </a:xfrm>
        </p:grpSpPr>
        <p:sp>
          <p:nvSpPr>
            <p:cNvPr id="29" name="Google Shape;29;p3"/>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1">
  <p:cSld name="CAPTION_ONLY_2_1_1_1">
    <p:spTree>
      <p:nvGrpSpPr>
        <p:cNvPr id="269" name="Shape 269"/>
        <p:cNvGrpSpPr/>
        <p:nvPr/>
      </p:nvGrpSpPr>
      <p:grpSpPr>
        <a:xfrm>
          <a:off x="0" y="0"/>
          <a:ext cx="0" cy="0"/>
          <a:chOff x="0" y="0"/>
          <a:chExt cx="0" cy="0"/>
        </a:xfrm>
      </p:grpSpPr>
      <p:grpSp>
        <p:nvGrpSpPr>
          <p:cNvPr id="270" name="Google Shape;270;p21"/>
          <p:cNvGrpSpPr/>
          <p:nvPr/>
        </p:nvGrpSpPr>
        <p:grpSpPr>
          <a:xfrm>
            <a:off x="623454" y="927033"/>
            <a:ext cx="3813354" cy="3682399"/>
            <a:chOff x="3982947" y="764924"/>
            <a:chExt cx="4402902" cy="1772088"/>
          </a:xfrm>
        </p:grpSpPr>
        <p:sp>
          <p:nvSpPr>
            <p:cNvPr id="271" name="Google Shape;271;p2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8" name="Google Shape;278;p21"/>
          <p:cNvGrpSpPr/>
          <p:nvPr/>
        </p:nvGrpSpPr>
        <p:grpSpPr>
          <a:xfrm>
            <a:off x="-6141" y="4614236"/>
            <a:ext cx="7925737" cy="6073914"/>
            <a:chOff x="-7091" y="2220518"/>
            <a:chExt cx="9151065" cy="2922962"/>
          </a:xfrm>
        </p:grpSpPr>
        <p:sp>
          <p:nvSpPr>
            <p:cNvPr id="279" name="Google Shape;279;p21"/>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0" name="Google Shape;280;p21"/>
            <p:cNvGrpSpPr/>
            <p:nvPr/>
          </p:nvGrpSpPr>
          <p:grpSpPr>
            <a:xfrm>
              <a:off x="720053" y="4703864"/>
              <a:ext cx="545456" cy="283819"/>
              <a:chOff x="510100" y="3797400"/>
              <a:chExt cx="734225" cy="821950"/>
            </a:xfrm>
          </p:grpSpPr>
          <p:sp>
            <p:nvSpPr>
              <p:cNvPr id="281" name="Google Shape;281;p21"/>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1"/>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5">
  <p:cSld name="CAPTION_ONLY_2_1_1_1_1">
    <p:spTree>
      <p:nvGrpSpPr>
        <p:cNvPr id="283" name="Shape 283"/>
        <p:cNvGrpSpPr/>
        <p:nvPr/>
      </p:nvGrpSpPr>
      <p:grpSpPr>
        <a:xfrm>
          <a:off x="0" y="0"/>
          <a:ext cx="0" cy="0"/>
          <a:chOff x="0" y="0"/>
          <a:chExt cx="0" cy="0"/>
        </a:xfrm>
      </p:grpSpPr>
      <p:grpSp>
        <p:nvGrpSpPr>
          <p:cNvPr id="284" name="Google Shape;284;p22"/>
          <p:cNvGrpSpPr/>
          <p:nvPr/>
        </p:nvGrpSpPr>
        <p:grpSpPr>
          <a:xfrm>
            <a:off x="-49086" y="2380747"/>
            <a:ext cx="7972642" cy="8473154"/>
            <a:chOff x="-56675" y="1145692"/>
            <a:chExt cx="9205221" cy="4077553"/>
          </a:xfrm>
        </p:grpSpPr>
        <p:sp>
          <p:nvSpPr>
            <p:cNvPr id="285" name="Google Shape;285;p22"/>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6" name="Google Shape;286;p22"/>
            <p:cNvGrpSpPr/>
            <p:nvPr/>
          </p:nvGrpSpPr>
          <p:grpSpPr>
            <a:xfrm rot="10637337">
              <a:off x="449973" y="3757208"/>
              <a:ext cx="1594500" cy="934544"/>
              <a:chOff x="6829525" y="3715075"/>
              <a:chExt cx="1594469" cy="934526"/>
            </a:xfrm>
          </p:grpSpPr>
          <p:sp>
            <p:nvSpPr>
              <p:cNvPr id="287" name="Google Shape;287;p22"/>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2"/>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9" name="Google Shape;289;p22"/>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0" name="Google Shape;290;p22"/>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91" name="Google Shape;291;p22"/>
          <p:cNvGrpSpPr/>
          <p:nvPr/>
        </p:nvGrpSpPr>
        <p:grpSpPr>
          <a:xfrm>
            <a:off x="623454" y="927033"/>
            <a:ext cx="3813354" cy="3682399"/>
            <a:chOff x="3982947" y="764924"/>
            <a:chExt cx="4402902" cy="1772088"/>
          </a:xfrm>
        </p:grpSpPr>
        <p:sp>
          <p:nvSpPr>
            <p:cNvPr id="292" name="Google Shape;292;p22"/>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2"/>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2"/>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2"/>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2"/>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2"/>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 name="Google Shape;299;p22"/>
          <p:cNvGrpSpPr/>
          <p:nvPr/>
        </p:nvGrpSpPr>
        <p:grpSpPr>
          <a:xfrm>
            <a:off x="623454" y="927033"/>
            <a:ext cx="3813354" cy="3682399"/>
            <a:chOff x="3982947" y="764924"/>
            <a:chExt cx="4402902" cy="1772088"/>
          </a:xfrm>
        </p:grpSpPr>
        <p:sp>
          <p:nvSpPr>
            <p:cNvPr id="300" name="Google Shape;300;p22"/>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2"/>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2"/>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2"/>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2"/>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2"/>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2"/>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ext">
  <p:cSld name="ONE_COLUMN_TEXT_1">
    <p:spTree>
      <p:nvGrpSpPr>
        <p:cNvPr id="307" name="Shape 307"/>
        <p:cNvGrpSpPr/>
        <p:nvPr/>
      </p:nvGrpSpPr>
      <p:grpSpPr>
        <a:xfrm>
          <a:off x="0" y="0"/>
          <a:ext cx="0" cy="0"/>
          <a:chOff x="0" y="0"/>
          <a:chExt cx="0" cy="0"/>
        </a:xfrm>
      </p:grpSpPr>
      <p:sp>
        <p:nvSpPr>
          <p:cNvPr id="308" name="Google Shape;308;p23"/>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9" name="Google Shape;309;p23"/>
          <p:cNvPicPr preferRelativeResize="0"/>
          <p:nvPr/>
        </p:nvPicPr>
        <p:blipFill rotWithShape="1">
          <a:blip r:embed="rId2">
            <a:alphaModFix/>
          </a:blip>
          <a:srcRect b="0" l="0" r="0" t="9"/>
          <a:stretch/>
        </p:blipFill>
        <p:spPr>
          <a:xfrm>
            <a:off x="645363" y="6976670"/>
            <a:ext cx="4653482" cy="3492824"/>
          </a:xfrm>
          <a:prstGeom prst="rect">
            <a:avLst/>
          </a:prstGeom>
          <a:noFill/>
          <a:ln>
            <a:noFill/>
          </a:ln>
        </p:spPr>
      </p:pic>
      <p:sp>
        <p:nvSpPr>
          <p:cNvPr id="310" name="Google Shape;310;p23"/>
          <p:cNvSpPr/>
          <p:nvPr/>
        </p:nvSpPr>
        <p:spPr>
          <a:xfrm>
            <a:off x="-171300" y="1299950"/>
            <a:ext cx="8262600" cy="1749300"/>
          </a:xfrm>
          <a:prstGeom prst="roundRect">
            <a:avLst>
              <a:gd fmla="val 16667" name="adj"/>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p:nvPr/>
        </p:nvSpPr>
        <p:spPr>
          <a:xfrm rot="10800000">
            <a:off x="1124844" y="130196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
          <p:cNvSpPr/>
          <p:nvPr/>
        </p:nvSpPr>
        <p:spPr>
          <a:xfrm rot="10800000">
            <a:off x="4647338" y="129921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3"/>
          <p:cNvSpPr txBox="1"/>
          <p:nvPr/>
        </p:nvSpPr>
        <p:spPr>
          <a:xfrm>
            <a:off x="1153025"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Khalid Alkhani </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p:txBody>
      </p:sp>
      <p:sp>
        <p:nvSpPr>
          <p:cNvPr id="314" name="Google Shape;314;p23"/>
          <p:cNvSpPr txBox="1"/>
          <p:nvPr/>
        </p:nvSpPr>
        <p:spPr>
          <a:xfrm>
            <a:off x="4661450"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Lama Alzamil</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t/>
            </a:r>
            <a:endParaRPr sz="2400">
              <a:solidFill>
                <a:srgbClr val="741B47"/>
              </a:solidFill>
              <a:latin typeface="Patrick Hand SC"/>
              <a:ea typeface="Patrick Hand SC"/>
              <a:cs typeface="Patrick Hand SC"/>
              <a:sym typeface="Patrick Hand SC"/>
            </a:endParaRPr>
          </a:p>
        </p:txBody>
      </p:sp>
      <p:sp>
        <p:nvSpPr>
          <p:cNvPr id="315" name="Google Shape;315;p23"/>
          <p:cNvSpPr txBox="1"/>
          <p:nvPr/>
        </p:nvSpPr>
        <p:spPr>
          <a:xfrm>
            <a:off x="2257200" y="64500"/>
            <a:ext cx="3405600" cy="122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7100">
                <a:solidFill>
                  <a:srgbClr val="741B47"/>
                </a:solidFill>
                <a:latin typeface="Pompiere"/>
                <a:ea typeface="Pompiere"/>
                <a:cs typeface="Pompiere"/>
                <a:sym typeface="Pompiere"/>
              </a:rPr>
              <a:t>Thank You!</a:t>
            </a:r>
            <a:endParaRPr sz="7100">
              <a:solidFill>
                <a:srgbClr val="741B47"/>
              </a:solidFill>
              <a:latin typeface="Pompiere"/>
              <a:ea typeface="Pompiere"/>
              <a:cs typeface="Pompiere"/>
              <a:sym typeface="Pompiere"/>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six columns">
  <p:cSld name="ONE_COLUMN_TEXT_1_1">
    <p:spTree>
      <p:nvGrpSpPr>
        <p:cNvPr id="316" name="Shape 316"/>
        <p:cNvGrpSpPr/>
        <p:nvPr/>
      </p:nvGrpSpPr>
      <p:grpSpPr>
        <a:xfrm>
          <a:off x="0" y="0"/>
          <a:ext cx="0" cy="0"/>
          <a:chOff x="0" y="0"/>
          <a:chExt cx="0" cy="0"/>
        </a:xfrm>
      </p:grpSpPr>
      <p:sp>
        <p:nvSpPr>
          <p:cNvPr id="317" name="Google Shape;317;p24"/>
          <p:cNvSpPr/>
          <p:nvPr/>
        </p:nvSpPr>
        <p:spPr>
          <a:xfrm rot="10800000">
            <a:off x="-6539" y="7721650"/>
            <a:ext cx="4378648" cy="2966854"/>
          </a:xfrm>
          <a:custGeom>
            <a:rect b="b" l="l" r="r" t="t"/>
            <a:pathLst>
              <a:path extrusionOk="0" h="10339" w="3661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4"/>
          <p:cNvSpPr txBox="1"/>
          <p:nvPr>
            <p:ph idx="1" type="subTitle"/>
          </p:nvPr>
        </p:nvSpPr>
        <p:spPr>
          <a:xfrm>
            <a:off x="623665"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19" name="Google Shape;319;p24"/>
          <p:cNvSpPr txBox="1"/>
          <p:nvPr>
            <p:ph idx="2" type="subTitle"/>
          </p:nvPr>
        </p:nvSpPr>
        <p:spPr>
          <a:xfrm>
            <a:off x="3027131"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0" name="Google Shape;320;p24"/>
          <p:cNvSpPr txBox="1"/>
          <p:nvPr>
            <p:ph idx="3" type="subTitle"/>
          </p:nvPr>
        </p:nvSpPr>
        <p:spPr>
          <a:xfrm>
            <a:off x="5439024"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1" name="Google Shape;321;p24"/>
          <p:cNvSpPr txBox="1"/>
          <p:nvPr>
            <p:ph idx="4" type="subTitle"/>
          </p:nvPr>
        </p:nvSpPr>
        <p:spPr>
          <a:xfrm>
            <a:off x="129310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2" name="Google Shape;322;p24"/>
          <p:cNvSpPr txBox="1"/>
          <p:nvPr>
            <p:ph idx="5" type="subTitle"/>
          </p:nvPr>
        </p:nvSpPr>
        <p:spPr>
          <a:xfrm>
            <a:off x="369661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3" name="Google Shape;323;p24"/>
          <p:cNvSpPr txBox="1"/>
          <p:nvPr>
            <p:ph idx="6" type="subTitle"/>
          </p:nvPr>
        </p:nvSpPr>
        <p:spPr>
          <a:xfrm>
            <a:off x="6108508"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4" name="Google Shape;324;p24"/>
          <p:cNvSpPr txBox="1"/>
          <p:nvPr>
            <p:ph idx="7" type="subTitle"/>
          </p:nvPr>
        </p:nvSpPr>
        <p:spPr>
          <a:xfrm>
            <a:off x="623665"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5" name="Google Shape;325;p24"/>
          <p:cNvSpPr txBox="1"/>
          <p:nvPr>
            <p:ph idx="8" type="subTitle"/>
          </p:nvPr>
        </p:nvSpPr>
        <p:spPr>
          <a:xfrm>
            <a:off x="3027131"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6" name="Google Shape;326;p24"/>
          <p:cNvSpPr txBox="1"/>
          <p:nvPr>
            <p:ph idx="9" type="subTitle"/>
          </p:nvPr>
        </p:nvSpPr>
        <p:spPr>
          <a:xfrm>
            <a:off x="5439024"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7" name="Google Shape;327;p24"/>
          <p:cNvSpPr txBox="1"/>
          <p:nvPr>
            <p:ph idx="13" type="subTitle"/>
          </p:nvPr>
        </p:nvSpPr>
        <p:spPr>
          <a:xfrm>
            <a:off x="129310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8" name="Google Shape;328;p24"/>
          <p:cNvSpPr txBox="1"/>
          <p:nvPr>
            <p:ph idx="14" type="subTitle"/>
          </p:nvPr>
        </p:nvSpPr>
        <p:spPr>
          <a:xfrm>
            <a:off x="369661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9" name="Google Shape;329;p24"/>
          <p:cNvSpPr txBox="1"/>
          <p:nvPr>
            <p:ph idx="15" type="subTitle"/>
          </p:nvPr>
        </p:nvSpPr>
        <p:spPr>
          <a:xfrm>
            <a:off x="6108508"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30" name="Google Shape;330;p24"/>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331" name="Google Shape;331;p24"/>
          <p:cNvGrpSpPr/>
          <p:nvPr/>
        </p:nvGrpSpPr>
        <p:grpSpPr>
          <a:xfrm>
            <a:off x="623454" y="927033"/>
            <a:ext cx="3813354" cy="3682399"/>
            <a:chOff x="3982947" y="764924"/>
            <a:chExt cx="4402902" cy="1772088"/>
          </a:xfrm>
        </p:grpSpPr>
        <p:sp>
          <p:nvSpPr>
            <p:cNvPr id="332" name="Google Shape;332;p24"/>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4"/>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4"/>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4"/>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4"/>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4"/>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4"/>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four columns">
  <p:cSld name="ONE_COLUMN_TEXT_1_1_1">
    <p:spTree>
      <p:nvGrpSpPr>
        <p:cNvPr id="339" name="Shape 339"/>
        <p:cNvGrpSpPr/>
        <p:nvPr/>
      </p:nvGrpSpPr>
      <p:grpSpPr>
        <a:xfrm>
          <a:off x="0" y="0"/>
          <a:ext cx="0" cy="0"/>
          <a:chOff x="0" y="0"/>
          <a:chExt cx="0" cy="0"/>
        </a:xfrm>
      </p:grpSpPr>
      <p:sp>
        <p:nvSpPr>
          <p:cNvPr id="340" name="Google Shape;340;p25"/>
          <p:cNvSpPr txBox="1"/>
          <p:nvPr>
            <p:ph idx="1" type="subTitle"/>
          </p:nvPr>
        </p:nvSpPr>
        <p:spPr>
          <a:xfrm>
            <a:off x="1433054" y="824285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1" name="Google Shape;341;p25"/>
          <p:cNvSpPr txBox="1"/>
          <p:nvPr>
            <p:ph idx="2" type="subTitle"/>
          </p:nvPr>
        </p:nvSpPr>
        <p:spPr>
          <a:xfrm>
            <a:off x="4950736" y="8242868"/>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2" name="Google Shape;342;p25"/>
          <p:cNvSpPr txBox="1"/>
          <p:nvPr>
            <p:ph idx="3" type="subTitle"/>
          </p:nvPr>
        </p:nvSpPr>
        <p:spPr>
          <a:xfrm>
            <a:off x="1433054" y="7539421"/>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3" name="Google Shape;343;p25"/>
          <p:cNvSpPr txBox="1"/>
          <p:nvPr>
            <p:ph idx="4" type="subTitle"/>
          </p:nvPr>
        </p:nvSpPr>
        <p:spPr>
          <a:xfrm>
            <a:off x="4950737" y="7539438"/>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4" name="Google Shape;344;p25"/>
          <p:cNvSpPr txBox="1"/>
          <p:nvPr>
            <p:ph idx="5" type="subTitle"/>
          </p:nvPr>
        </p:nvSpPr>
        <p:spPr>
          <a:xfrm>
            <a:off x="1433054" y="469584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5" name="Google Shape;345;p25"/>
          <p:cNvSpPr txBox="1"/>
          <p:nvPr>
            <p:ph idx="6" type="subTitle"/>
          </p:nvPr>
        </p:nvSpPr>
        <p:spPr>
          <a:xfrm>
            <a:off x="4950736" y="4695847"/>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6" name="Google Shape;346;p25"/>
          <p:cNvSpPr txBox="1"/>
          <p:nvPr>
            <p:ph idx="7" type="subTitle"/>
          </p:nvPr>
        </p:nvSpPr>
        <p:spPr>
          <a:xfrm>
            <a:off x="1433054"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7" name="Google Shape;347;p25"/>
          <p:cNvSpPr txBox="1"/>
          <p:nvPr>
            <p:ph idx="8" type="subTitle"/>
          </p:nvPr>
        </p:nvSpPr>
        <p:spPr>
          <a:xfrm>
            <a:off x="4950737"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8" name="Google Shape;348;p2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349" name="Google Shape;349;p25"/>
          <p:cNvGrpSpPr/>
          <p:nvPr/>
        </p:nvGrpSpPr>
        <p:grpSpPr>
          <a:xfrm>
            <a:off x="623454" y="927033"/>
            <a:ext cx="3813354" cy="3682399"/>
            <a:chOff x="3982947" y="764924"/>
            <a:chExt cx="4402902" cy="1772088"/>
          </a:xfrm>
        </p:grpSpPr>
        <p:sp>
          <p:nvSpPr>
            <p:cNvPr id="350" name="Google Shape;350;p2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umbers and text">
  <p:cSld name="ONE_COLUMN_TEXT_1_1_1_1">
    <p:spTree>
      <p:nvGrpSpPr>
        <p:cNvPr id="357" name="Shape 357"/>
        <p:cNvGrpSpPr/>
        <p:nvPr/>
      </p:nvGrpSpPr>
      <p:grpSpPr>
        <a:xfrm>
          <a:off x="0" y="0"/>
          <a:ext cx="0" cy="0"/>
          <a:chOff x="0" y="0"/>
          <a:chExt cx="0" cy="0"/>
        </a:xfrm>
      </p:grpSpPr>
      <p:sp>
        <p:nvSpPr>
          <p:cNvPr id="358" name="Google Shape;358;p26"/>
          <p:cNvSpPr txBox="1"/>
          <p:nvPr>
            <p:ph idx="1" type="subTitle"/>
          </p:nvPr>
        </p:nvSpPr>
        <p:spPr>
          <a:xfrm>
            <a:off x="1502734" y="4819910"/>
            <a:ext cx="49146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9" name="Google Shape;359;p26"/>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60" name="Google Shape;360;p26"/>
          <p:cNvSpPr txBox="1"/>
          <p:nvPr>
            <p:ph idx="2" type="subTitle"/>
          </p:nvPr>
        </p:nvSpPr>
        <p:spPr>
          <a:xfrm>
            <a:off x="702094"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1" name="Google Shape;361;p26"/>
          <p:cNvSpPr txBox="1"/>
          <p:nvPr>
            <p:ph idx="3" type="subTitle"/>
          </p:nvPr>
        </p:nvSpPr>
        <p:spPr>
          <a:xfrm>
            <a:off x="4399751"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362" name="Google Shape;362;p26"/>
          <p:cNvGrpSpPr/>
          <p:nvPr/>
        </p:nvGrpSpPr>
        <p:grpSpPr>
          <a:xfrm>
            <a:off x="623454" y="927033"/>
            <a:ext cx="3813354" cy="3682399"/>
            <a:chOff x="3982947" y="764924"/>
            <a:chExt cx="4402902" cy="1772088"/>
          </a:xfrm>
        </p:grpSpPr>
        <p:sp>
          <p:nvSpPr>
            <p:cNvPr id="363" name="Google Shape;363;p2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0" name="Google Shape;370;p26"/>
          <p:cNvSpPr txBox="1"/>
          <p:nvPr>
            <p:ph hasCustomPrompt="1" idx="4" type="title"/>
          </p:nvPr>
        </p:nvSpPr>
        <p:spPr>
          <a:xfrm>
            <a:off x="2109272" y="2811395"/>
            <a:ext cx="3701400" cy="1781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Font typeface="DM Sans"/>
              <a:buNone/>
              <a:defRPr sz="6000">
                <a:latin typeface="DM Sans"/>
                <a:ea typeface="DM Sans"/>
                <a:cs typeface="DM Sans"/>
                <a:sym typeface="DM Sans"/>
              </a:defRPr>
            </a:lvl2pPr>
            <a:lvl3pPr lvl="2" rtl="0" algn="ctr">
              <a:spcBef>
                <a:spcPts val="0"/>
              </a:spcBef>
              <a:spcAft>
                <a:spcPts val="0"/>
              </a:spcAft>
              <a:buSzPts val="6000"/>
              <a:buFont typeface="DM Sans"/>
              <a:buNone/>
              <a:defRPr sz="6000">
                <a:latin typeface="DM Sans"/>
                <a:ea typeface="DM Sans"/>
                <a:cs typeface="DM Sans"/>
                <a:sym typeface="DM Sans"/>
              </a:defRPr>
            </a:lvl3pPr>
            <a:lvl4pPr lvl="3" rtl="0" algn="ctr">
              <a:spcBef>
                <a:spcPts val="0"/>
              </a:spcBef>
              <a:spcAft>
                <a:spcPts val="0"/>
              </a:spcAft>
              <a:buSzPts val="6000"/>
              <a:buFont typeface="DM Sans"/>
              <a:buNone/>
              <a:defRPr sz="6000">
                <a:latin typeface="DM Sans"/>
                <a:ea typeface="DM Sans"/>
                <a:cs typeface="DM Sans"/>
                <a:sym typeface="DM Sans"/>
              </a:defRPr>
            </a:lvl4pPr>
            <a:lvl5pPr lvl="4" rtl="0" algn="ctr">
              <a:spcBef>
                <a:spcPts val="0"/>
              </a:spcBef>
              <a:spcAft>
                <a:spcPts val="0"/>
              </a:spcAft>
              <a:buSzPts val="6000"/>
              <a:buFont typeface="DM Sans"/>
              <a:buNone/>
              <a:defRPr sz="6000">
                <a:latin typeface="DM Sans"/>
                <a:ea typeface="DM Sans"/>
                <a:cs typeface="DM Sans"/>
                <a:sym typeface="DM Sans"/>
              </a:defRPr>
            </a:lvl5pPr>
            <a:lvl6pPr lvl="5" rtl="0" algn="ctr">
              <a:spcBef>
                <a:spcPts val="0"/>
              </a:spcBef>
              <a:spcAft>
                <a:spcPts val="0"/>
              </a:spcAft>
              <a:buSzPts val="6000"/>
              <a:buFont typeface="DM Sans"/>
              <a:buNone/>
              <a:defRPr sz="6000">
                <a:latin typeface="DM Sans"/>
                <a:ea typeface="DM Sans"/>
                <a:cs typeface="DM Sans"/>
                <a:sym typeface="DM Sans"/>
              </a:defRPr>
            </a:lvl6pPr>
            <a:lvl7pPr lvl="6" rtl="0" algn="ctr">
              <a:spcBef>
                <a:spcPts val="0"/>
              </a:spcBef>
              <a:spcAft>
                <a:spcPts val="0"/>
              </a:spcAft>
              <a:buSzPts val="6000"/>
              <a:buFont typeface="DM Sans"/>
              <a:buNone/>
              <a:defRPr sz="6000">
                <a:latin typeface="DM Sans"/>
                <a:ea typeface="DM Sans"/>
                <a:cs typeface="DM Sans"/>
                <a:sym typeface="DM Sans"/>
              </a:defRPr>
            </a:lvl7pPr>
            <a:lvl8pPr lvl="7" rtl="0" algn="ctr">
              <a:spcBef>
                <a:spcPts val="0"/>
              </a:spcBef>
              <a:spcAft>
                <a:spcPts val="0"/>
              </a:spcAft>
              <a:buSzPts val="6000"/>
              <a:buFont typeface="DM Sans"/>
              <a:buNone/>
              <a:defRPr sz="6000">
                <a:latin typeface="DM Sans"/>
                <a:ea typeface="DM Sans"/>
                <a:cs typeface="DM Sans"/>
                <a:sym typeface="DM Sans"/>
              </a:defRPr>
            </a:lvl8pPr>
            <a:lvl9pPr lvl="8" rtl="0" algn="ctr">
              <a:spcBef>
                <a:spcPts val="0"/>
              </a:spcBef>
              <a:spcAft>
                <a:spcPts val="0"/>
              </a:spcAft>
              <a:buSzPts val="6000"/>
              <a:buFont typeface="DM Sans"/>
              <a:buNone/>
              <a:defRPr sz="6000">
                <a:latin typeface="DM Sans"/>
                <a:ea typeface="DM Sans"/>
                <a:cs typeface="DM Sans"/>
                <a:sym typeface="DM Sans"/>
              </a:defRPr>
            </a:lvl9pPr>
          </a:lstStyle>
          <a:p>
            <a:r>
              <a:t>xx%</a:t>
            </a:r>
          </a:p>
        </p:txBody>
      </p:sp>
      <p:sp>
        <p:nvSpPr>
          <p:cNvPr id="371" name="Google Shape;371;p26"/>
          <p:cNvSpPr txBox="1"/>
          <p:nvPr>
            <p:ph hasCustomPrompt="1" idx="5" type="title"/>
          </p:nvPr>
        </p:nvSpPr>
        <p:spPr>
          <a:xfrm>
            <a:off x="4596204"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
        <p:nvSpPr>
          <p:cNvPr id="372" name="Google Shape;372;p26"/>
          <p:cNvSpPr txBox="1"/>
          <p:nvPr>
            <p:ph hasCustomPrompt="1" idx="6" type="title"/>
          </p:nvPr>
        </p:nvSpPr>
        <p:spPr>
          <a:xfrm>
            <a:off x="898535"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s">
  <p:cSld name="ONE_COLUMN_TEXT_1_1_1_1_1">
    <p:bg>
      <p:bgPr>
        <a:solidFill>
          <a:srgbClr val="F6F1F3"/>
        </a:solidFill>
      </p:bgPr>
    </p:bg>
    <p:spTree>
      <p:nvGrpSpPr>
        <p:cNvPr id="373" name="Shape 373"/>
        <p:cNvGrpSpPr/>
        <p:nvPr/>
      </p:nvGrpSpPr>
      <p:grpSpPr>
        <a:xfrm>
          <a:off x="0" y="0"/>
          <a:ext cx="0" cy="0"/>
          <a:chOff x="0" y="0"/>
          <a:chExt cx="0" cy="0"/>
        </a:xfrm>
      </p:grpSpPr>
      <p:grpSp>
        <p:nvGrpSpPr>
          <p:cNvPr id="374" name="Google Shape;374;p27"/>
          <p:cNvGrpSpPr/>
          <p:nvPr/>
        </p:nvGrpSpPr>
        <p:grpSpPr>
          <a:xfrm>
            <a:off x="-139707" y="7064900"/>
            <a:ext cx="3546713" cy="3641803"/>
            <a:chOff x="-199351" y="2855375"/>
            <a:chExt cx="5366490" cy="2296943"/>
          </a:xfrm>
        </p:grpSpPr>
        <p:grpSp>
          <p:nvGrpSpPr>
            <p:cNvPr id="375" name="Google Shape;375;p27"/>
            <p:cNvGrpSpPr/>
            <p:nvPr/>
          </p:nvGrpSpPr>
          <p:grpSpPr>
            <a:xfrm flipH="1">
              <a:off x="-199351" y="2855375"/>
              <a:ext cx="5366490" cy="2296943"/>
              <a:chOff x="5005549" y="2855375"/>
              <a:chExt cx="5366490" cy="2296943"/>
            </a:xfrm>
          </p:grpSpPr>
          <p:sp>
            <p:nvSpPr>
              <p:cNvPr id="376" name="Google Shape;376;p27"/>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7"/>
              <p:cNvSpPr/>
              <p:nvPr/>
            </p:nvSpPr>
            <p:spPr>
              <a:xfrm>
                <a:off x="92190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8" name="Google Shape;378;p27"/>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9" name="Google Shape;379;p27"/>
          <p:cNvSpPr txBox="1"/>
          <p:nvPr/>
        </p:nvSpPr>
        <p:spPr>
          <a:xfrm flipH="1">
            <a:off x="3453381" y="10001775"/>
            <a:ext cx="2142900" cy="726300"/>
          </a:xfrm>
          <a:prstGeom prst="rect">
            <a:avLst/>
          </a:prstGeom>
          <a:noFill/>
          <a:ln>
            <a:noFill/>
          </a:ln>
        </p:spPr>
        <p:txBody>
          <a:bodyPr anchorCtr="0" anchor="ctr" bIns="103300" lIns="103300" spcFirstLastPara="1" rIns="103300" wrap="square" tIns="103300">
            <a:noAutofit/>
          </a:bodyPr>
          <a:lstStyle/>
          <a:p>
            <a:pPr indent="0" lvl="0" marL="0" rtl="0" algn="l">
              <a:spcBef>
                <a:spcPts val="0"/>
              </a:spcBef>
              <a:spcAft>
                <a:spcPts val="0"/>
              </a:spcAft>
              <a:buNone/>
            </a:pPr>
            <a:r>
              <a:rPr b="1" lang="en-GB" sz="1000">
                <a:latin typeface="Lora"/>
                <a:ea typeface="Lora"/>
                <a:cs typeface="Lora"/>
                <a:sym typeface="Lora"/>
              </a:rPr>
              <a:t>Black: Original content</a:t>
            </a:r>
            <a:r>
              <a:rPr b="1" lang="en-GB" sz="1000">
                <a:solidFill>
                  <a:srgbClr val="38761D"/>
                </a:solidFill>
                <a:latin typeface="Lora"/>
                <a:ea typeface="Lora"/>
                <a:cs typeface="Lora"/>
                <a:sym typeface="Lora"/>
              </a:rPr>
              <a:t>     </a:t>
            </a:r>
            <a:r>
              <a:rPr b="1" lang="en-GB" sz="1000">
                <a:solidFill>
                  <a:srgbClr val="8E7CC3"/>
                </a:solidFill>
                <a:latin typeface="Lora"/>
                <a:ea typeface="Lora"/>
                <a:cs typeface="Lora"/>
                <a:sym typeface="Lora"/>
              </a:rPr>
              <a:t>   </a:t>
            </a:r>
            <a:endParaRPr b="1" sz="1000">
              <a:latin typeface="Lora"/>
              <a:ea typeface="Lora"/>
              <a:cs typeface="Lora"/>
              <a:sym typeface="Lora"/>
            </a:endParaRPr>
          </a:p>
          <a:p>
            <a:pPr indent="0" lvl="0" marL="0" rtl="0" algn="l">
              <a:spcBef>
                <a:spcPts val="0"/>
              </a:spcBef>
              <a:spcAft>
                <a:spcPts val="0"/>
              </a:spcAft>
              <a:buNone/>
            </a:pPr>
            <a:r>
              <a:rPr b="1" lang="en-GB" sz="1000">
                <a:solidFill>
                  <a:srgbClr val="FF0000"/>
                </a:solidFill>
                <a:latin typeface="Lora"/>
                <a:ea typeface="Lora"/>
                <a:cs typeface="Lora"/>
                <a:sym typeface="Lora"/>
              </a:rPr>
              <a:t>Red: Important</a:t>
            </a:r>
            <a:r>
              <a:rPr b="1" lang="en-GB" sz="1000">
                <a:solidFill>
                  <a:srgbClr val="B45F06"/>
                </a:solidFill>
                <a:latin typeface="Lora"/>
                <a:ea typeface="Lora"/>
                <a:cs typeface="Lora"/>
                <a:sym typeface="Lora"/>
              </a:rPr>
              <a:t>   </a:t>
            </a:r>
            <a:r>
              <a:rPr b="1" lang="en-GB" sz="1000">
                <a:solidFill>
                  <a:srgbClr val="8E7CC3"/>
                </a:solidFill>
                <a:latin typeface="Lora"/>
                <a:ea typeface="Lora"/>
                <a:cs typeface="Lora"/>
                <a:sym typeface="Lora"/>
              </a:rPr>
              <a:t>                      </a:t>
            </a:r>
            <a:endParaRPr b="1" sz="1000">
              <a:solidFill>
                <a:srgbClr val="666666"/>
              </a:solidFill>
              <a:latin typeface="Lora"/>
              <a:ea typeface="Lora"/>
              <a:cs typeface="Lora"/>
              <a:sym typeface="Lora"/>
            </a:endParaRPr>
          </a:p>
          <a:p>
            <a:pPr indent="0" lvl="0" marL="0" rtl="0" algn="l">
              <a:spcBef>
                <a:spcPts val="0"/>
              </a:spcBef>
              <a:spcAft>
                <a:spcPts val="0"/>
              </a:spcAft>
              <a:buClr>
                <a:srgbClr val="000000"/>
              </a:buClr>
              <a:buSzPts val="1200"/>
              <a:buFont typeface="Arial"/>
              <a:buNone/>
            </a:pPr>
            <a:r>
              <a:rPr b="1" lang="en-GB" sz="1000">
                <a:solidFill>
                  <a:srgbClr val="4A86E8"/>
                </a:solidFill>
                <a:latin typeface="Lora"/>
                <a:ea typeface="Lora"/>
                <a:cs typeface="Lora"/>
                <a:sym typeface="Lora"/>
              </a:rPr>
              <a:t>Blue: Males slides</a:t>
            </a:r>
            <a:endParaRPr b="1" sz="1000">
              <a:solidFill>
                <a:srgbClr val="4A86E8"/>
              </a:solidFill>
              <a:latin typeface="Lora"/>
              <a:ea typeface="Lora"/>
              <a:cs typeface="Lora"/>
              <a:sym typeface="Lora"/>
            </a:endParaRPr>
          </a:p>
        </p:txBody>
      </p:sp>
      <p:sp>
        <p:nvSpPr>
          <p:cNvPr id="380" name="Google Shape;380;p27"/>
          <p:cNvSpPr txBox="1"/>
          <p:nvPr/>
        </p:nvSpPr>
        <p:spPr>
          <a:xfrm>
            <a:off x="5062864" y="10017474"/>
            <a:ext cx="2556600" cy="694800"/>
          </a:xfrm>
          <a:prstGeom prst="rect">
            <a:avLst/>
          </a:prstGeom>
          <a:noFill/>
          <a:ln>
            <a:noFill/>
          </a:ln>
        </p:spPr>
        <p:txBody>
          <a:bodyPr anchorCtr="0" anchor="t" bIns="103300" lIns="103300" spcFirstLastPara="1" rIns="103300" wrap="square" tIns="103300">
            <a:noAutofit/>
          </a:bodyPr>
          <a:lstStyle/>
          <a:p>
            <a:pPr indent="0" lvl="0" marL="0" rtl="0" algn="l">
              <a:spcBef>
                <a:spcPts val="0"/>
              </a:spcBef>
              <a:spcAft>
                <a:spcPts val="0"/>
              </a:spcAft>
              <a:buClr>
                <a:srgbClr val="000000"/>
              </a:buClr>
              <a:buSzPts val="1100"/>
              <a:buFont typeface="Arial"/>
              <a:buNone/>
            </a:pPr>
            <a:r>
              <a:rPr b="1" lang="en-GB" sz="1000">
                <a:solidFill>
                  <a:srgbClr val="B45F06"/>
                </a:solidFill>
                <a:latin typeface="Lora"/>
                <a:ea typeface="Lora"/>
                <a:cs typeface="Lora"/>
                <a:sym typeface="Lora"/>
              </a:rPr>
              <a:t>Orange: Doctor notes</a:t>
            </a:r>
            <a:endParaRPr b="1" sz="1000">
              <a:solidFill>
                <a:srgbClr val="B45F06"/>
              </a:solidFill>
              <a:latin typeface="Lora"/>
              <a:ea typeface="Lora"/>
              <a:cs typeface="Lora"/>
              <a:sym typeface="Lora"/>
            </a:endParaRPr>
          </a:p>
          <a:p>
            <a:pPr indent="0" lvl="0" marL="0" rtl="0" algn="l">
              <a:spcBef>
                <a:spcPts val="0"/>
              </a:spcBef>
              <a:spcAft>
                <a:spcPts val="0"/>
              </a:spcAft>
              <a:buNone/>
            </a:pPr>
            <a:r>
              <a:rPr b="1" lang="en-GB" sz="1000">
                <a:solidFill>
                  <a:srgbClr val="999999"/>
                </a:solidFill>
                <a:latin typeface="Lora"/>
                <a:ea typeface="Lora"/>
                <a:cs typeface="Lora"/>
                <a:sym typeface="Lora"/>
              </a:rPr>
              <a:t>Grey: Extra/Robbins </a:t>
            </a:r>
            <a:endParaRPr b="1" sz="1000">
              <a:solidFill>
                <a:srgbClr val="38761D"/>
              </a:solidFill>
              <a:latin typeface="Lora"/>
              <a:ea typeface="Lora"/>
              <a:cs typeface="Lora"/>
              <a:sym typeface="Lora"/>
            </a:endParaRPr>
          </a:p>
          <a:p>
            <a:pPr indent="0" lvl="0" marL="0" rtl="0" algn="l">
              <a:spcBef>
                <a:spcPts val="0"/>
              </a:spcBef>
              <a:spcAft>
                <a:spcPts val="0"/>
              </a:spcAft>
              <a:buNone/>
            </a:pPr>
            <a:r>
              <a:rPr b="1" lang="en-GB" sz="1000">
                <a:solidFill>
                  <a:srgbClr val="38761D"/>
                </a:solidFill>
                <a:latin typeface="Lora"/>
                <a:ea typeface="Lora"/>
                <a:cs typeface="Lora"/>
                <a:sym typeface="Lora"/>
              </a:rPr>
              <a:t>Green: F</a:t>
            </a:r>
            <a:r>
              <a:rPr b="1" lang="en-GB" sz="1000">
                <a:solidFill>
                  <a:srgbClr val="38761D"/>
                </a:solidFill>
                <a:latin typeface="Lora"/>
                <a:ea typeface="Lora"/>
                <a:cs typeface="Lora"/>
                <a:sym typeface="Lora"/>
              </a:rPr>
              <a:t>emales slides  </a:t>
            </a:r>
            <a:r>
              <a:rPr b="1" lang="en-GB" sz="1000">
                <a:solidFill>
                  <a:srgbClr val="38761D"/>
                </a:solidFill>
                <a:latin typeface="CG Times"/>
                <a:ea typeface="CG Times"/>
                <a:cs typeface="CG Times"/>
                <a:sym typeface="CG Times"/>
              </a:rPr>
              <a:t>                        </a:t>
            </a:r>
            <a:endParaRPr b="1" sz="1000">
              <a:solidFill>
                <a:srgbClr val="38761D"/>
              </a:solidFill>
              <a:latin typeface="CG Times"/>
              <a:ea typeface="CG Times"/>
              <a:cs typeface="CG Times"/>
              <a:sym typeface="CG Times"/>
            </a:endParaRPr>
          </a:p>
        </p:txBody>
      </p:sp>
      <p:pic>
        <p:nvPicPr>
          <p:cNvPr id="381" name="Google Shape;381;p27"/>
          <p:cNvPicPr preferRelativeResize="0"/>
          <p:nvPr/>
        </p:nvPicPr>
        <p:blipFill>
          <a:blip r:embed="rId2">
            <a:alphaModFix/>
          </a:blip>
          <a:stretch>
            <a:fillRect/>
          </a:stretch>
        </p:blipFill>
        <p:spPr>
          <a:xfrm>
            <a:off x="28925" y="6589875"/>
            <a:ext cx="4555725" cy="4555725"/>
          </a:xfrm>
          <a:prstGeom prst="rect">
            <a:avLst/>
          </a:prstGeom>
          <a:noFill/>
          <a:ln>
            <a:noFill/>
          </a:ln>
        </p:spPr>
      </p:pic>
      <p:pic>
        <p:nvPicPr>
          <p:cNvPr id="382" name="Google Shape;382;p27"/>
          <p:cNvPicPr preferRelativeResize="0"/>
          <p:nvPr/>
        </p:nvPicPr>
        <p:blipFill>
          <a:blip r:embed="rId3">
            <a:alphaModFix/>
          </a:blip>
          <a:stretch>
            <a:fillRect/>
          </a:stretch>
        </p:blipFill>
        <p:spPr>
          <a:xfrm>
            <a:off x="0" y="340424"/>
            <a:ext cx="1604751" cy="616500"/>
          </a:xfrm>
          <a:prstGeom prst="rect">
            <a:avLst/>
          </a:prstGeom>
          <a:noFill/>
          <a:ln>
            <a:noFill/>
          </a:ln>
        </p:spPr>
      </p:pic>
      <p:pic>
        <p:nvPicPr>
          <p:cNvPr id="383" name="Google Shape;383;p27"/>
          <p:cNvPicPr preferRelativeResize="0"/>
          <p:nvPr/>
        </p:nvPicPr>
        <p:blipFill rotWithShape="1">
          <a:blip r:embed="rId4">
            <a:alphaModFix/>
          </a:blip>
          <a:srcRect b="0" l="19248" r="15190" t="0"/>
          <a:stretch/>
        </p:blipFill>
        <p:spPr>
          <a:xfrm>
            <a:off x="6771450" y="174975"/>
            <a:ext cx="970000" cy="10773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1">
    <p:spTree>
      <p:nvGrpSpPr>
        <p:cNvPr id="384" name="Shape 384"/>
        <p:cNvGrpSpPr/>
        <p:nvPr/>
      </p:nvGrpSpPr>
      <p:grpSpPr>
        <a:xfrm>
          <a:off x="0" y="0"/>
          <a:ext cx="0" cy="0"/>
          <a:chOff x="0" y="0"/>
          <a:chExt cx="0" cy="0"/>
        </a:xfrm>
      </p:grpSpPr>
      <p:sp>
        <p:nvSpPr>
          <p:cNvPr id="385" name="Google Shape;385;p28"/>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6" name="Google Shape;386;p28"/>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87" name="Google Shape;387;p28"/>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2">
    <p:spTree>
      <p:nvGrpSpPr>
        <p:cNvPr id="388" name="Shape 388"/>
        <p:cNvGrpSpPr/>
        <p:nvPr/>
      </p:nvGrpSpPr>
      <p:grpSpPr>
        <a:xfrm>
          <a:off x="0" y="0"/>
          <a:ext cx="0" cy="0"/>
          <a:chOff x="0" y="0"/>
          <a:chExt cx="0" cy="0"/>
        </a:xfrm>
      </p:grpSpPr>
      <p:sp>
        <p:nvSpPr>
          <p:cNvPr id="389" name="Google Shape;389;p29"/>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90" name="Google Shape;390;p29"/>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91" name="Google Shape;391;p29"/>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3">
  <p:cSld name="TITLE_3">
    <p:spTree>
      <p:nvGrpSpPr>
        <p:cNvPr id="392" name="Shape 392"/>
        <p:cNvGrpSpPr/>
        <p:nvPr/>
      </p:nvGrpSpPr>
      <p:grpSpPr>
        <a:xfrm>
          <a:off x="0" y="0"/>
          <a:ext cx="0" cy="0"/>
          <a:chOff x="0" y="0"/>
          <a:chExt cx="0" cy="0"/>
        </a:xfrm>
      </p:grpSpPr>
      <p:sp>
        <p:nvSpPr>
          <p:cNvPr id="393" name="Google Shape;393;p30"/>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94" name="Google Shape;394;p30"/>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95" name="Google Shape;395;p30"/>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6" name="Shape 36"/>
        <p:cNvGrpSpPr/>
        <p:nvPr/>
      </p:nvGrpSpPr>
      <p:grpSpPr>
        <a:xfrm>
          <a:off x="0" y="0"/>
          <a:ext cx="0" cy="0"/>
          <a:chOff x="0" y="0"/>
          <a:chExt cx="0" cy="0"/>
        </a:xfrm>
      </p:grpSpPr>
      <p:grpSp>
        <p:nvGrpSpPr>
          <p:cNvPr id="37" name="Google Shape;37;p4"/>
          <p:cNvGrpSpPr/>
          <p:nvPr/>
        </p:nvGrpSpPr>
        <p:grpSpPr>
          <a:xfrm>
            <a:off x="-1134010" y="5933468"/>
            <a:ext cx="4647917" cy="4773048"/>
            <a:chOff x="-199351" y="2855375"/>
            <a:chExt cx="5366490" cy="2296943"/>
          </a:xfrm>
        </p:grpSpPr>
        <p:grpSp>
          <p:nvGrpSpPr>
            <p:cNvPr id="38" name="Google Shape;38;p4"/>
            <p:cNvGrpSpPr/>
            <p:nvPr/>
          </p:nvGrpSpPr>
          <p:grpSpPr>
            <a:xfrm flipH="1">
              <a:off x="-199351" y="2855375"/>
              <a:ext cx="5366490" cy="2296943"/>
              <a:chOff x="5005549" y="2855375"/>
              <a:chExt cx="5366490" cy="2296943"/>
            </a:xfrm>
          </p:grpSpPr>
          <p:sp>
            <p:nvSpPr>
              <p:cNvPr id="39" name="Google Shape;39;p4"/>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a:off x="92190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4"/>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 name="Google Shape;42;p4"/>
          <p:cNvSpPr txBox="1"/>
          <p:nvPr>
            <p:ph idx="1" type="subTitle"/>
          </p:nvPr>
        </p:nvSpPr>
        <p:spPr>
          <a:xfrm flipH="1">
            <a:off x="623768" y="4901681"/>
            <a:ext cx="2450700" cy="4332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43" name="Google Shape;43;p4"/>
          <p:cNvSpPr txBox="1"/>
          <p:nvPr>
            <p:ph type="title"/>
          </p:nvPr>
        </p:nvSpPr>
        <p:spPr>
          <a:xfrm>
            <a:off x="623633" y="1122142"/>
            <a:ext cx="2890500" cy="3473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4800"/>
            </a:lvl1pPr>
            <a:lvl2pPr lvl="1" rtl="0">
              <a:spcBef>
                <a:spcPts val="0"/>
              </a:spcBef>
              <a:spcAft>
                <a:spcPts val="0"/>
              </a:spcAft>
              <a:buNone/>
              <a:defRPr sz="4800">
                <a:latin typeface="Roboto Slab"/>
                <a:ea typeface="Roboto Slab"/>
                <a:cs typeface="Roboto Slab"/>
                <a:sym typeface="Roboto Slab"/>
              </a:defRPr>
            </a:lvl2pPr>
            <a:lvl3pPr lvl="2" rtl="0">
              <a:spcBef>
                <a:spcPts val="0"/>
              </a:spcBef>
              <a:spcAft>
                <a:spcPts val="0"/>
              </a:spcAft>
              <a:buNone/>
              <a:defRPr sz="4800">
                <a:latin typeface="Roboto Slab"/>
                <a:ea typeface="Roboto Slab"/>
                <a:cs typeface="Roboto Slab"/>
                <a:sym typeface="Roboto Slab"/>
              </a:defRPr>
            </a:lvl3pPr>
            <a:lvl4pPr lvl="3" rtl="0">
              <a:spcBef>
                <a:spcPts val="0"/>
              </a:spcBef>
              <a:spcAft>
                <a:spcPts val="0"/>
              </a:spcAft>
              <a:buNone/>
              <a:defRPr sz="4800">
                <a:latin typeface="Roboto Slab"/>
                <a:ea typeface="Roboto Slab"/>
                <a:cs typeface="Roboto Slab"/>
                <a:sym typeface="Roboto Slab"/>
              </a:defRPr>
            </a:lvl4pPr>
            <a:lvl5pPr lvl="4" rtl="0">
              <a:spcBef>
                <a:spcPts val="0"/>
              </a:spcBef>
              <a:spcAft>
                <a:spcPts val="0"/>
              </a:spcAft>
              <a:buNone/>
              <a:defRPr sz="4800">
                <a:latin typeface="Roboto Slab"/>
                <a:ea typeface="Roboto Slab"/>
                <a:cs typeface="Roboto Slab"/>
                <a:sym typeface="Roboto Slab"/>
              </a:defRPr>
            </a:lvl5pPr>
            <a:lvl6pPr lvl="5" rtl="0">
              <a:spcBef>
                <a:spcPts val="0"/>
              </a:spcBef>
              <a:spcAft>
                <a:spcPts val="0"/>
              </a:spcAft>
              <a:buNone/>
              <a:defRPr sz="4800">
                <a:latin typeface="Roboto Slab"/>
                <a:ea typeface="Roboto Slab"/>
                <a:cs typeface="Roboto Slab"/>
                <a:sym typeface="Roboto Slab"/>
              </a:defRPr>
            </a:lvl6pPr>
            <a:lvl7pPr lvl="6" rtl="0">
              <a:spcBef>
                <a:spcPts val="0"/>
              </a:spcBef>
              <a:spcAft>
                <a:spcPts val="0"/>
              </a:spcAft>
              <a:buNone/>
              <a:defRPr sz="4800">
                <a:latin typeface="Roboto Slab"/>
                <a:ea typeface="Roboto Slab"/>
                <a:cs typeface="Roboto Slab"/>
                <a:sym typeface="Roboto Slab"/>
              </a:defRPr>
            </a:lvl7pPr>
            <a:lvl8pPr lvl="7" rtl="0">
              <a:spcBef>
                <a:spcPts val="0"/>
              </a:spcBef>
              <a:spcAft>
                <a:spcPts val="0"/>
              </a:spcAft>
              <a:buNone/>
              <a:defRPr sz="4800">
                <a:latin typeface="Roboto Slab"/>
                <a:ea typeface="Roboto Slab"/>
                <a:cs typeface="Roboto Slab"/>
                <a:sym typeface="Roboto Slab"/>
              </a:defRPr>
            </a:lvl8pPr>
            <a:lvl9pPr lvl="8" rtl="0">
              <a:spcBef>
                <a:spcPts val="0"/>
              </a:spcBef>
              <a:spcAft>
                <a:spcPts val="0"/>
              </a:spcAft>
              <a:buNone/>
              <a:defRPr sz="4800">
                <a:latin typeface="Roboto Slab"/>
                <a:ea typeface="Roboto Slab"/>
                <a:cs typeface="Roboto Slab"/>
                <a:sym typeface="Roboto Slab"/>
              </a:defRPr>
            </a:lvl9pPr>
          </a:lstStyle>
          <a:p/>
        </p:txBody>
      </p:sp>
      <p:grpSp>
        <p:nvGrpSpPr>
          <p:cNvPr id="44" name="Google Shape;44;p4"/>
          <p:cNvGrpSpPr/>
          <p:nvPr/>
        </p:nvGrpSpPr>
        <p:grpSpPr>
          <a:xfrm>
            <a:off x="623454" y="927033"/>
            <a:ext cx="3813354" cy="3682399"/>
            <a:chOff x="3982947" y="764924"/>
            <a:chExt cx="4402902" cy="1772088"/>
          </a:xfrm>
        </p:grpSpPr>
        <p:sp>
          <p:nvSpPr>
            <p:cNvPr id="45" name="Google Shape;45;p4"/>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_1">
    <p:bg>
      <p:bgPr>
        <a:solidFill>
          <a:srgbClr val="FFFFFF"/>
        </a:solidFill>
      </p:bgPr>
    </p:bg>
    <p:spTree>
      <p:nvGrpSpPr>
        <p:cNvPr id="396" name="Shape 396"/>
        <p:cNvGrpSpPr/>
        <p:nvPr/>
      </p:nvGrpSpPr>
      <p:grpSpPr>
        <a:xfrm>
          <a:off x="0" y="0"/>
          <a:ext cx="0" cy="0"/>
          <a:chOff x="0" y="0"/>
          <a:chExt cx="0" cy="0"/>
        </a:xfrm>
      </p:grpSpPr>
      <p:sp>
        <p:nvSpPr>
          <p:cNvPr id="397" name="Google Shape;397;p31"/>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398" name="Google Shape;398;p31"/>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52" name="Shape 52"/>
        <p:cNvGrpSpPr/>
        <p:nvPr/>
      </p:nvGrpSpPr>
      <p:grpSpPr>
        <a:xfrm>
          <a:off x="0" y="0"/>
          <a:ext cx="0" cy="0"/>
          <a:chOff x="0" y="0"/>
          <a:chExt cx="0" cy="0"/>
        </a:xfrm>
      </p:grpSpPr>
      <p:sp>
        <p:nvSpPr>
          <p:cNvPr id="53" name="Google Shape;53;p5"/>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5"/>
          <p:cNvSpPr txBox="1"/>
          <p:nvPr>
            <p:ph idx="1" type="subTitle"/>
          </p:nvPr>
        </p:nvSpPr>
        <p:spPr>
          <a:xfrm>
            <a:off x="4700551" y="4523567"/>
            <a:ext cx="2595900" cy="2255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55" name="Google Shape;55;p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3000"/>
            </a:lvl1pPr>
            <a:lvl2pPr lvl="1" rtl="0">
              <a:spcBef>
                <a:spcPts val="0"/>
              </a:spcBef>
              <a:spcAft>
                <a:spcPts val="0"/>
              </a:spcAft>
              <a:buSzPts val="2400"/>
              <a:buFont typeface="DM Sans"/>
              <a:buNone/>
              <a:defRPr sz="2400">
                <a:latin typeface="DM Sans"/>
                <a:ea typeface="DM Sans"/>
                <a:cs typeface="DM Sans"/>
                <a:sym typeface="DM Sans"/>
              </a:defRPr>
            </a:lvl2pPr>
            <a:lvl3pPr lvl="2" rtl="0">
              <a:spcBef>
                <a:spcPts val="0"/>
              </a:spcBef>
              <a:spcAft>
                <a:spcPts val="0"/>
              </a:spcAft>
              <a:buSzPts val="2400"/>
              <a:buFont typeface="DM Sans"/>
              <a:buNone/>
              <a:defRPr sz="2400">
                <a:latin typeface="DM Sans"/>
                <a:ea typeface="DM Sans"/>
                <a:cs typeface="DM Sans"/>
                <a:sym typeface="DM Sans"/>
              </a:defRPr>
            </a:lvl3pPr>
            <a:lvl4pPr lvl="3" rtl="0">
              <a:spcBef>
                <a:spcPts val="0"/>
              </a:spcBef>
              <a:spcAft>
                <a:spcPts val="0"/>
              </a:spcAft>
              <a:buSzPts val="2400"/>
              <a:buFont typeface="DM Sans"/>
              <a:buNone/>
              <a:defRPr sz="2400">
                <a:latin typeface="DM Sans"/>
                <a:ea typeface="DM Sans"/>
                <a:cs typeface="DM Sans"/>
                <a:sym typeface="DM Sans"/>
              </a:defRPr>
            </a:lvl4pPr>
            <a:lvl5pPr lvl="4" rtl="0">
              <a:spcBef>
                <a:spcPts val="0"/>
              </a:spcBef>
              <a:spcAft>
                <a:spcPts val="0"/>
              </a:spcAft>
              <a:buSzPts val="2400"/>
              <a:buFont typeface="DM Sans"/>
              <a:buNone/>
              <a:defRPr sz="2400">
                <a:latin typeface="DM Sans"/>
                <a:ea typeface="DM Sans"/>
                <a:cs typeface="DM Sans"/>
                <a:sym typeface="DM Sans"/>
              </a:defRPr>
            </a:lvl5pPr>
            <a:lvl6pPr lvl="5" rtl="0">
              <a:spcBef>
                <a:spcPts val="0"/>
              </a:spcBef>
              <a:spcAft>
                <a:spcPts val="0"/>
              </a:spcAft>
              <a:buSzPts val="2400"/>
              <a:buFont typeface="DM Sans"/>
              <a:buNone/>
              <a:defRPr sz="2400">
                <a:latin typeface="DM Sans"/>
                <a:ea typeface="DM Sans"/>
                <a:cs typeface="DM Sans"/>
                <a:sym typeface="DM Sans"/>
              </a:defRPr>
            </a:lvl6pPr>
            <a:lvl7pPr lvl="6" rtl="0">
              <a:spcBef>
                <a:spcPts val="0"/>
              </a:spcBef>
              <a:spcAft>
                <a:spcPts val="0"/>
              </a:spcAft>
              <a:buSzPts val="2400"/>
              <a:buFont typeface="DM Sans"/>
              <a:buNone/>
              <a:defRPr sz="2400">
                <a:latin typeface="DM Sans"/>
                <a:ea typeface="DM Sans"/>
                <a:cs typeface="DM Sans"/>
                <a:sym typeface="DM Sans"/>
              </a:defRPr>
            </a:lvl7pPr>
            <a:lvl8pPr lvl="7" rtl="0">
              <a:spcBef>
                <a:spcPts val="0"/>
              </a:spcBef>
              <a:spcAft>
                <a:spcPts val="0"/>
              </a:spcAft>
              <a:buSzPts val="2400"/>
              <a:buFont typeface="DM Sans"/>
              <a:buNone/>
              <a:defRPr sz="2400">
                <a:latin typeface="DM Sans"/>
                <a:ea typeface="DM Sans"/>
                <a:cs typeface="DM Sans"/>
                <a:sym typeface="DM Sans"/>
              </a:defRPr>
            </a:lvl8pPr>
            <a:lvl9pPr lvl="8" rtl="0">
              <a:spcBef>
                <a:spcPts val="0"/>
              </a:spcBef>
              <a:spcAft>
                <a:spcPts val="0"/>
              </a:spcAft>
              <a:buSzPts val="2400"/>
              <a:buFont typeface="DM Sans"/>
              <a:buNone/>
              <a:defRPr sz="2400">
                <a:latin typeface="DM Sans"/>
                <a:ea typeface="DM Sans"/>
                <a:cs typeface="DM Sans"/>
                <a:sym typeface="DM Sans"/>
              </a:defRPr>
            </a:lvl9pPr>
          </a:lstStyle>
          <a:p/>
        </p:txBody>
      </p:sp>
      <p:sp>
        <p:nvSpPr>
          <p:cNvPr id="56" name="Google Shape;56;p5"/>
          <p:cNvSpPr txBox="1"/>
          <p:nvPr>
            <p:ph idx="2" type="subTitle"/>
          </p:nvPr>
        </p:nvSpPr>
        <p:spPr>
          <a:xfrm>
            <a:off x="4700465" y="8059653"/>
            <a:ext cx="2595900" cy="2229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57" name="Google Shape;57;p5"/>
          <p:cNvSpPr txBox="1"/>
          <p:nvPr>
            <p:ph idx="3" type="subTitle"/>
          </p:nvPr>
        </p:nvSpPr>
        <p:spPr>
          <a:xfrm>
            <a:off x="4700551" y="3666858"/>
            <a:ext cx="2595900" cy="854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sp>
        <p:nvSpPr>
          <p:cNvPr id="58" name="Google Shape;58;p5"/>
          <p:cNvSpPr txBox="1"/>
          <p:nvPr>
            <p:ph idx="4" type="subTitle"/>
          </p:nvPr>
        </p:nvSpPr>
        <p:spPr>
          <a:xfrm>
            <a:off x="4700465" y="7214904"/>
            <a:ext cx="2595900" cy="844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grpSp>
        <p:nvGrpSpPr>
          <p:cNvPr id="59" name="Google Shape;59;p5"/>
          <p:cNvGrpSpPr/>
          <p:nvPr/>
        </p:nvGrpSpPr>
        <p:grpSpPr>
          <a:xfrm>
            <a:off x="600456" y="1267004"/>
            <a:ext cx="3674662" cy="3548429"/>
            <a:chOff x="3982947" y="764924"/>
            <a:chExt cx="4402902" cy="1772088"/>
          </a:xfrm>
        </p:grpSpPr>
        <p:sp>
          <p:nvSpPr>
            <p:cNvPr id="60" name="Google Shape;60;p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7" name="Shape 67"/>
        <p:cNvGrpSpPr/>
        <p:nvPr/>
      </p:nvGrpSpPr>
      <p:grpSpPr>
        <a:xfrm>
          <a:off x="0" y="0"/>
          <a:ext cx="0" cy="0"/>
          <a:chOff x="0" y="0"/>
          <a:chExt cx="0" cy="0"/>
        </a:xfrm>
      </p:grpSpPr>
      <p:sp>
        <p:nvSpPr>
          <p:cNvPr id="68" name="Google Shape;68;p6"/>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69" name="Google Shape;69;p6"/>
          <p:cNvGrpSpPr/>
          <p:nvPr/>
        </p:nvGrpSpPr>
        <p:grpSpPr>
          <a:xfrm>
            <a:off x="623454" y="927033"/>
            <a:ext cx="3813354" cy="3682399"/>
            <a:chOff x="3982947" y="764924"/>
            <a:chExt cx="4402902" cy="1772088"/>
          </a:xfrm>
        </p:grpSpPr>
        <p:sp>
          <p:nvSpPr>
            <p:cNvPr id="70" name="Google Shape;70;p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 name="Google Shape;77;p6"/>
          <p:cNvGrpSpPr/>
          <p:nvPr/>
        </p:nvGrpSpPr>
        <p:grpSpPr>
          <a:xfrm>
            <a:off x="623454" y="927033"/>
            <a:ext cx="3813354" cy="3682399"/>
            <a:chOff x="3982947" y="764924"/>
            <a:chExt cx="4402902" cy="1772088"/>
          </a:xfrm>
        </p:grpSpPr>
        <p:sp>
          <p:nvSpPr>
            <p:cNvPr id="78" name="Google Shape;78;p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5" name="Shape 85"/>
        <p:cNvGrpSpPr/>
        <p:nvPr/>
      </p:nvGrpSpPr>
      <p:grpSpPr>
        <a:xfrm>
          <a:off x="0" y="0"/>
          <a:ext cx="0" cy="0"/>
          <a:chOff x="0" y="0"/>
          <a:chExt cx="0" cy="0"/>
        </a:xfrm>
      </p:grpSpPr>
      <p:sp>
        <p:nvSpPr>
          <p:cNvPr id="86" name="Google Shape;86;p7"/>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7"/>
          <p:cNvSpPr txBox="1"/>
          <p:nvPr>
            <p:ph type="ctrTitle"/>
          </p:nvPr>
        </p:nvSpPr>
        <p:spPr>
          <a:xfrm>
            <a:off x="4734071" y="1683057"/>
            <a:ext cx="2562300" cy="26994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48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88" name="Google Shape;88;p7"/>
          <p:cNvSpPr txBox="1"/>
          <p:nvPr>
            <p:ph idx="1" type="subTitle"/>
          </p:nvPr>
        </p:nvSpPr>
        <p:spPr>
          <a:xfrm>
            <a:off x="3741472" y="5691077"/>
            <a:ext cx="3555000" cy="3583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400">
                <a:solidFill>
                  <a:srgbClr val="FFFFFF"/>
                </a:solidFill>
              </a:defRPr>
            </a:lvl1pPr>
            <a:lvl2pPr lvl="1" rtl="0" algn="r">
              <a:lnSpc>
                <a:spcPct val="100000"/>
              </a:lnSpc>
              <a:spcBef>
                <a:spcPts val="1600"/>
              </a:spcBef>
              <a:spcAft>
                <a:spcPts val="0"/>
              </a:spcAft>
              <a:buNone/>
              <a:defRPr sz="1400">
                <a:solidFill>
                  <a:srgbClr val="FFFFFF"/>
                </a:solidFill>
              </a:defRPr>
            </a:lvl2pPr>
            <a:lvl3pPr lvl="2" rtl="0" algn="r">
              <a:lnSpc>
                <a:spcPct val="100000"/>
              </a:lnSpc>
              <a:spcBef>
                <a:spcPts val="1600"/>
              </a:spcBef>
              <a:spcAft>
                <a:spcPts val="0"/>
              </a:spcAft>
              <a:buNone/>
              <a:defRPr sz="1400">
                <a:solidFill>
                  <a:srgbClr val="FFFFFF"/>
                </a:solidFill>
              </a:defRPr>
            </a:lvl3pPr>
            <a:lvl4pPr lvl="3" rtl="0" algn="r">
              <a:lnSpc>
                <a:spcPct val="100000"/>
              </a:lnSpc>
              <a:spcBef>
                <a:spcPts val="1600"/>
              </a:spcBef>
              <a:spcAft>
                <a:spcPts val="0"/>
              </a:spcAft>
              <a:buNone/>
              <a:defRPr sz="1400">
                <a:solidFill>
                  <a:srgbClr val="FFFFFF"/>
                </a:solidFill>
              </a:defRPr>
            </a:lvl4pPr>
            <a:lvl5pPr lvl="4" rtl="0" algn="r">
              <a:lnSpc>
                <a:spcPct val="100000"/>
              </a:lnSpc>
              <a:spcBef>
                <a:spcPts val="1600"/>
              </a:spcBef>
              <a:spcAft>
                <a:spcPts val="0"/>
              </a:spcAft>
              <a:buNone/>
              <a:defRPr sz="1400">
                <a:solidFill>
                  <a:srgbClr val="FFFFFF"/>
                </a:solidFill>
              </a:defRPr>
            </a:lvl5pPr>
            <a:lvl6pPr lvl="5" rtl="0" algn="r">
              <a:lnSpc>
                <a:spcPct val="100000"/>
              </a:lnSpc>
              <a:spcBef>
                <a:spcPts val="1600"/>
              </a:spcBef>
              <a:spcAft>
                <a:spcPts val="0"/>
              </a:spcAft>
              <a:buNone/>
              <a:defRPr sz="1400">
                <a:solidFill>
                  <a:srgbClr val="FFFFFF"/>
                </a:solidFill>
              </a:defRPr>
            </a:lvl6pPr>
            <a:lvl7pPr lvl="6" rtl="0" algn="r">
              <a:lnSpc>
                <a:spcPct val="100000"/>
              </a:lnSpc>
              <a:spcBef>
                <a:spcPts val="1600"/>
              </a:spcBef>
              <a:spcAft>
                <a:spcPts val="0"/>
              </a:spcAft>
              <a:buNone/>
              <a:defRPr sz="1400">
                <a:solidFill>
                  <a:srgbClr val="FFFFFF"/>
                </a:solidFill>
              </a:defRPr>
            </a:lvl7pPr>
            <a:lvl8pPr lvl="7" rtl="0" algn="r">
              <a:lnSpc>
                <a:spcPct val="100000"/>
              </a:lnSpc>
              <a:spcBef>
                <a:spcPts val="1600"/>
              </a:spcBef>
              <a:spcAft>
                <a:spcPts val="0"/>
              </a:spcAft>
              <a:buNone/>
              <a:defRPr sz="1400">
                <a:solidFill>
                  <a:srgbClr val="FFFFFF"/>
                </a:solidFill>
              </a:defRPr>
            </a:lvl8pPr>
            <a:lvl9pPr lvl="8" rtl="0" algn="r">
              <a:lnSpc>
                <a:spcPct val="100000"/>
              </a:lnSpc>
              <a:spcBef>
                <a:spcPts val="1600"/>
              </a:spcBef>
              <a:spcAft>
                <a:spcPts val="1600"/>
              </a:spcAft>
              <a:buNone/>
              <a:defRPr sz="1400">
                <a:solidFill>
                  <a:srgbClr val="FFFFFF"/>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89" name="Shape 89"/>
        <p:cNvGrpSpPr/>
        <p:nvPr/>
      </p:nvGrpSpPr>
      <p:grpSpPr>
        <a:xfrm>
          <a:off x="0" y="0"/>
          <a:ext cx="0" cy="0"/>
          <a:chOff x="0" y="0"/>
          <a:chExt cx="0" cy="0"/>
        </a:xfrm>
      </p:grpSpPr>
      <p:grpSp>
        <p:nvGrpSpPr>
          <p:cNvPr id="90" name="Google Shape;90;p8"/>
          <p:cNvGrpSpPr/>
          <p:nvPr/>
        </p:nvGrpSpPr>
        <p:grpSpPr>
          <a:xfrm>
            <a:off x="-16" y="8166"/>
            <a:ext cx="7933910" cy="10679941"/>
            <a:chOff x="-19" y="3930"/>
            <a:chExt cx="9160501" cy="5139529"/>
          </a:xfrm>
        </p:grpSpPr>
        <p:sp>
          <p:nvSpPr>
            <p:cNvPr id="91" name="Google Shape;91;p8"/>
            <p:cNvSpPr/>
            <p:nvPr/>
          </p:nvSpPr>
          <p:spPr>
            <a:xfrm flipH="1" rot="10800000">
              <a:off x="-19" y="3930"/>
              <a:ext cx="9160501" cy="5139529"/>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 name="Google Shape;92;p8"/>
            <p:cNvGrpSpPr/>
            <p:nvPr/>
          </p:nvGrpSpPr>
          <p:grpSpPr>
            <a:xfrm>
              <a:off x="510109" y="3797400"/>
              <a:ext cx="1076888" cy="821950"/>
              <a:chOff x="510100" y="3797400"/>
              <a:chExt cx="734225" cy="821950"/>
            </a:xfrm>
          </p:grpSpPr>
          <p:sp>
            <p:nvSpPr>
              <p:cNvPr id="93" name="Google Shape;93;p8"/>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8"/>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5" name="Google Shape;95;p8"/>
          <p:cNvSpPr txBox="1"/>
          <p:nvPr>
            <p:ph type="title"/>
          </p:nvPr>
        </p:nvSpPr>
        <p:spPr>
          <a:xfrm>
            <a:off x="1778600" y="2728675"/>
            <a:ext cx="4277700" cy="52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6000"/>
            </a:lvl1pPr>
            <a:lvl2pPr lvl="1" rtl="0">
              <a:spcBef>
                <a:spcPts val="0"/>
              </a:spcBef>
              <a:spcAft>
                <a:spcPts val="0"/>
              </a:spcAft>
              <a:buSzPts val="4800"/>
              <a:buFont typeface="DM Sans"/>
              <a:buNone/>
              <a:defRPr sz="4800">
                <a:latin typeface="DM Sans"/>
                <a:ea typeface="DM Sans"/>
                <a:cs typeface="DM Sans"/>
                <a:sym typeface="DM Sans"/>
              </a:defRPr>
            </a:lvl2pPr>
            <a:lvl3pPr lvl="2" rtl="0">
              <a:spcBef>
                <a:spcPts val="0"/>
              </a:spcBef>
              <a:spcAft>
                <a:spcPts val="0"/>
              </a:spcAft>
              <a:buSzPts val="4800"/>
              <a:buFont typeface="DM Sans"/>
              <a:buNone/>
              <a:defRPr sz="4800">
                <a:latin typeface="DM Sans"/>
                <a:ea typeface="DM Sans"/>
                <a:cs typeface="DM Sans"/>
                <a:sym typeface="DM Sans"/>
              </a:defRPr>
            </a:lvl3pPr>
            <a:lvl4pPr lvl="3" rtl="0">
              <a:spcBef>
                <a:spcPts val="0"/>
              </a:spcBef>
              <a:spcAft>
                <a:spcPts val="0"/>
              </a:spcAft>
              <a:buSzPts val="4800"/>
              <a:buFont typeface="DM Sans"/>
              <a:buNone/>
              <a:defRPr sz="4800">
                <a:latin typeface="DM Sans"/>
                <a:ea typeface="DM Sans"/>
                <a:cs typeface="DM Sans"/>
                <a:sym typeface="DM Sans"/>
              </a:defRPr>
            </a:lvl4pPr>
            <a:lvl5pPr lvl="4" rtl="0">
              <a:spcBef>
                <a:spcPts val="0"/>
              </a:spcBef>
              <a:spcAft>
                <a:spcPts val="0"/>
              </a:spcAft>
              <a:buSzPts val="4800"/>
              <a:buFont typeface="DM Sans"/>
              <a:buNone/>
              <a:defRPr sz="4800">
                <a:latin typeface="DM Sans"/>
                <a:ea typeface="DM Sans"/>
                <a:cs typeface="DM Sans"/>
                <a:sym typeface="DM Sans"/>
              </a:defRPr>
            </a:lvl5pPr>
            <a:lvl6pPr lvl="5" rtl="0">
              <a:spcBef>
                <a:spcPts val="0"/>
              </a:spcBef>
              <a:spcAft>
                <a:spcPts val="0"/>
              </a:spcAft>
              <a:buSzPts val="4800"/>
              <a:buFont typeface="DM Sans"/>
              <a:buNone/>
              <a:defRPr sz="4800">
                <a:latin typeface="DM Sans"/>
                <a:ea typeface="DM Sans"/>
                <a:cs typeface="DM Sans"/>
                <a:sym typeface="DM Sans"/>
              </a:defRPr>
            </a:lvl6pPr>
            <a:lvl7pPr lvl="6" rtl="0">
              <a:spcBef>
                <a:spcPts val="0"/>
              </a:spcBef>
              <a:spcAft>
                <a:spcPts val="0"/>
              </a:spcAft>
              <a:buSzPts val="4800"/>
              <a:buFont typeface="DM Sans"/>
              <a:buNone/>
              <a:defRPr sz="4800">
                <a:latin typeface="DM Sans"/>
                <a:ea typeface="DM Sans"/>
                <a:cs typeface="DM Sans"/>
                <a:sym typeface="DM Sans"/>
              </a:defRPr>
            </a:lvl7pPr>
            <a:lvl8pPr lvl="7" rtl="0">
              <a:spcBef>
                <a:spcPts val="0"/>
              </a:spcBef>
              <a:spcAft>
                <a:spcPts val="0"/>
              </a:spcAft>
              <a:buSzPts val="4800"/>
              <a:buFont typeface="DM Sans"/>
              <a:buNone/>
              <a:defRPr sz="4800">
                <a:latin typeface="DM Sans"/>
                <a:ea typeface="DM Sans"/>
                <a:cs typeface="DM Sans"/>
                <a:sym typeface="DM Sans"/>
              </a:defRPr>
            </a:lvl8pPr>
            <a:lvl9pPr lvl="8" rtl="0">
              <a:spcBef>
                <a:spcPts val="0"/>
              </a:spcBef>
              <a:spcAft>
                <a:spcPts val="0"/>
              </a:spcAft>
              <a:buSzPts val="4800"/>
              <a:buFont typeface="DM Sans"/>
              <a:buNone/>
              <a:defRPr sz="4800">
                <a:latin typeface="DM Sans"/>
                <a:ea typeface="DM Sans"/>
                <a:cs typeface="DM Sans"/>
                <a:sym typeface="DM San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6" name="Shape 96"/>
        <p:cNvGrpSpPr/>
        <p:nvPr/>
      </p:nvGrpSpPr>
      <p:grpSpPr>
        <a:xfrm>
          <a:off x="0" y="0"/>
          <a:ext cx="0" cy="0"/>
          <a:chOff x="0" y="0"/>
          <a:chExt cx="0" cy="0"/>
        </a:xfrm>
      </p:grpSpPr>
      <p:sp>
        <p:nvSpPr>
          <p:cNvPr id="97" name="Google Shape;97;p9"/>
          <p:cNvSpPr txBox="1"/>
          <p:nvPr>
            <p:ph type="title"/>
          </p:nvPr>
        </p:nvSpPr>
        <p:spPr>
          <a:xfrm>
            <a:off x="3188896" y="5344191"/>
            <a:ext cx="4107300" cy="21900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200"/>
              <a:buNone/>
              <a:defRPr sz="6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8" name="Google Shape;98;p9"/>
          <p:cNvSpPr txBox="1"/>
          <p:nvPr>
            <p:ph idx="1" type="subTitle"/>
          </p:nvPr>
        </p:nvSpPr>
        <p:spPr>
          <a:xfrm>
            <a:off x="3189078" y="7534238"/>
            <a:ext cx="4107300" cy="1465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9" name="Google Shape;99;p9"/>
          <p:cNvSpPr txBox="1"/>
          <p:nvPr>
            <p:ph hasCustomPrompt="1" idx="2" type="title"/>
          </p:nvPr>
        </p:nvSpPr>
        <p:spPr>
          <a:xfrm>
            <a:off x="1442083" y="1577908"/>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00" name="Shape 100"/>
        <p:cNvGrpSpPr/>
        <p:nvPr/>
      </p:nvGrpSpPr>
      <p:grpSpPr>
        <a:xfrm>
          <a:off x="0" y="0"/>
          <a:ext cx="0" cy="0"/>
          <a:chOff x="0" y="0"/>
          <a:chExt cx="0" cy="0"/>
        </a:xfrm>
      </p:grpSpPr>
      <p:sp>
        <p:nvSpPr>
          <p:cNvPr id="101" name="Google Shape;101;p1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102" name="Google Shape;102;p10"/>
          <p:cNvGrpSpPr/>
          <p:nvPr/>
        </p:nvGrpSpPr>
        <p:grpSpPr>
          <a:xfrm>
            <a:off x="623454" y="927033"/>
            <a:ext cx="3813354" cy="3682399"/>
            <a:chOff x="3982947" y="764924"/>
            <a:chExt cx="4402902" cy="1772088"/>
          </a:xfrm>
        </p:grpSpPr>
        <p:sp>
          <p:nvSpPr>
            <p:cNvPr id="103" name="Google Shape;103;p1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 name="Google Shape;110;p10"/>
          <p:cNvGrpSpPr/>
          <p:nvPr/>
        </p:nvGrpSpPr>
        <p:grpSpPr>
          <a:xfrm>
            <a:off x="623454" y="927033"/>
            <a:ext cx="3813354" cy="3682399"/>
            <a:chOff x="3982947" y="764924"/>
            <a:chExt cx="4402902" cy="1772088"/>
          </a:xfrm>
        </p:grpSpPr>
        <p:sp>
          <p:nvSpPr>
            <p:cNvPr id="111" name="Google Shape;111;p1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10"/>
          <p:cNvGrpSpPr/>
          <p:nvPr/>
        </p:nvGrpSpPr>
        <p:grpSpPr>
          <a:xfrm>
            <a:off x="2820077" y="4014148"/>
            <a:ext cx="6620102" cy="6796425"/>
            <a:chOff x="5005549" y="2855375"/>
            <a:chExt cx="5366490" cy="2296943"/>
          </a:xfrm>
        </p:grpSpPr>
        <p:sp>
          <p:nvSpPr>
            <p:cNvPr id="119" name="Google Shape;119;p10"/>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0"/>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0"/>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EEE7EA"/>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9976" y="924780"/>
            <a:ext cx="7380000" cy="1190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C1130"/>
              </a:buClr>
              <a:buSzPts val="2800"/>
              <a:buFont typeface="DM Sans"/>
              <a:buNone/>
              <a:defRPr b="1" sz="2800">
                <a:solidFill>
                  <a:srgbClr val="4C1130"/>
                </a:solidFill>
                <a:latin typeface="DM Sans"/>
                <a:ea typeface="DM Sans"/>
                <a:cs typeface="DM Sans"/>
                <a:sym typeface="DM Sans"/>
              </a:defRPr>
            </a:lvl1pPr>
            <a:lvl2pPr lvl="1" rtl="0">
              <a:spcBef>
                <a:spcPts val="0"/>
              </a:spcBef>
              <a:spcAft>
                <a:spcPts val="0"/>
              </a:spcAft>
              <a:buClr>
                <a:srgbClr val="4C1130"/>
              </a:buClr>
              <a:buSzPts val="2800"/>
              <a:buNone/>
              <a:defRPr b="1" sz="2800">
                <a:solidFill>
                  <a:srgbClr val="4C1130"/>
                </a:solidFill>
              </a:defRPr>
            </a:lvl2pPr>
            <a:lvl3pPr lvl="2" rtl="0">
              <a:spcBef>
                <a:spcPts val="0"/>
              </a:spcBef>
              <a:spcAft>
                <a:spcPts val="0"/>
              </a:spcAft>
              <a:buClr>
                <a:srgbClr val="4C1130"/>
              </a:buClr>
              <a:buSzPts val="2800"/>
              <a:buNone/>
              <a:defRPr b="1" sz="2800">
                <a:solidFill>
                  <a:srgbClr val="4C1130"/>
                </a:solidFill>
              </a:defRPr>
            </a:lvl3pPr>
            <a:lvl4pPr lvl="3" rtl="0">
              <a:spcBef>
                <a:spcPts val="0"/>
              </a:spcBef>
              <a:spcAft>
                <a:spcPts val="0"/>
              </a:spcAft>
              <a:buClr>
                <a:srgbClr val="4C1130"/>
              </a:buClr>
              <a:buSzPts val="2800"/>
              <a:buNone/>
              <a:defRPr b="1" sz="2800">
                <a:solidFill>
                  <a:srgbClr val="4C1130"/>
                </a:solidFill>
              </a:defRPr>
            </a:lvl4pPr>
            <a:lvl5pPr lvl="4" rtl="0">
              <a:spcBef>
                <a:spcPts val="0"/>
              </a:spcBef>
              <a:spcAft>
                <a:spcPts val="0"/>
              </a:spcAft>
              <a:buClr>
                <a:srgbClr val="4C1130"/>
              </a:buClr>
              <a:buSzPts val="2800"/>
              <a:buNone/>
              <a:defRPr b="1" sz="2800">
                <a:solidFill>
                  <a:srgbClr val="4C1130"/>
                </a:solidFill>
              </a:defRPr>
            </a:lvl5pPr>
            <a:lvl6pPr lvl="5" rtl="0">
              <a:spcBef>
                <a:spcPts val="0"/>
              </a:spcBef>
              <a:spcAft>
                <a:spcPts val="0"/>
              </a:spcAft>
              <a:buClr>
                <a:srgbClr val="4C1130"/>
              </a:buClr>
              <a:buSzPts val="2800"/>
              <a:buNone/>
              <a:defRPr b="1" sz="2800">
                <a:solidFill>
                  <a:srgbClr val="4C1130"/>
                </a:solidFill>
              </a:defRPr>
            </a:lvl6pPr>
            <a:lvl7pPr lvl="6" rtl="0">
              <a:spcBef>
                <a:spcPts val="0"/>
              </a:spcBef>
              <a:spcAft>
                <a:spcPts val="0"/>
              </a:spcAft>
              <a:buClr>
                <a:srgbClr val="4C1130"/>
              </a:buClr>
              <a:buSzPts val="2800"/>
              <a:buNone/>
              <a:defRPr b="1" sz="2800">
                <a:solidFill>
                  <a:srgbClr val="4C1130"/>
                </a:solidFill>
              </a:defRPr>
            </a:lvl7pPr>
            <a:lvl8pPr lvl="7" rtl="0">
              <a:spcBef>
                <a:spcPts val="0"/>
              </a:spcBef>
              <a:spcAft>
                <a:spcPts val="0"/>
              </a:spcAft>
              <a:buClr>
                <a:srgbClr val="4C1130"/>
              </a:buClr>
              <a:buSzPts val="2800"/>
              <a:buNone/>
              <a:defRPr b="1" sz="2800">
                <a:solidFill>
                  <a:srgbClr val="4C1130"/>
                </a:solidFill>
              </a:defRPr>
            </a:lvl8pPr>
            <a:lvl9pPr lvl="8" rtl="0">
              <a:spcBef>
                <a:spcPts val="0"/>
              </a:spcBef>
              <a:spcAft>
                <a:spcPts val="0"/>
              </a:spcAft>
              <a:buClr>
                <a:srgbClr val="4C1130"/>
              </a:buClr>
              <a:buSzPts val="2800"/>
              <a:buNone/>
              <a:defRPr b="1" sz="2800">
                <a:solidFill>
                  <a:srgbClr val="4C1130"/>
                </a:solidFill>
              </a:defRPr>
            </a:lvl9pPr>
          </a:lstStyle>
          <a:p/>
        </p:txBody>
      </p:sp>
      <p:sp>
        <p:nvSpPr>
          <p:cNvPr id="7" name="Google Shape;7;p1"/>
          <p:cNvSpPr txBox="1"/>
          <p:nvPr>
            <p:ph idx="1" type="body"/>
          </p:nvPr>
        </p:nvSpPr>
        <p:spPr>
          <a:xfrm>
            <a:off x="269976" y="2394889"/>
            <a:ext cx="7380000" cy="70995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4C1130"/>
              </a:buClr>
              <a:buSzPts val="1800"/>
              <a:buFont typeface="Catamaran Light"/>
              <a:buChar char="●"/>
              <a:defRPr sz="1800">
                <a:solidFill>
                  <a:srgbClr val="4C1130"/>
                </a:solidFill>
                <a:latin typeface="Catamaran Light"/>
                <a:ea typeface="Catamaran Light"/>
                <a:cs typeface="Catamaran Light"/>
                <a:sym typeface="Catamaran Light"/>
              </a:defRPr>
            </a:lvl1pPr>
            <a:lvl2pPr indent="-317500" lvl="1" marL="914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2pPr>
            <a:lvl3pPr indent="-317500" lvl="2" marL="1371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3pPr>
            <a:lvl4pPr indent="-317500" lvl="3" marL="18288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4pPr>
            <a:lvl5pPr indent="-317500" lvl="4" marL="22860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5pPr>
            <a:lvl6pPr indent="-317500" lvl="5" marL="27432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6pPr>
            <a:lvl7pPr indent="-317500" lvl="6" marL="3200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7pPr>
            <a:lvl8pPr indent="-317500" lvl="7" marL="3657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8pPr>
            <a:lvl9pPr indent="-317500" lvl="8" marL="4114800" rtl="0">
              <a:lnSpc>
                <a:spcPct val="115000"/>
              </a:lnSpc>
              <a:spcBef>
                <a:spcPts val="1600"/>
              </a:spcBef>
              <a:spcAft>
                <a:spcPts val="160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 Id="rId3" Type="http://schemas.openxmlformats.org/officeDocument/2006/relationships/hyperlink" Target="https://docs.google.com/presentation/d/1k-jIBso6iuOoGqolNPl-WEZD7pjfR1MBXGQLvMuEPC0/edit#slide=id.p"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10.png"/><Relationship Id="rId5"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14.png"/><Relationship Id="rId6" Type="http://schemas.openxmlformats.org/officeDocument/2006/relationships/image" Target="../media/image11.png"/><Relationship Id="rId7"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sp>
        <p:nvSpPr>
          <p:cNvPr id="403" name="Google Shape;403;p32"/>
          <p:cNvSpPr txBox="1"/>
          <p:nvPr/>
        </p:nvSpPr>
        <p:spPr>
          <a:xfrm>
            <a:off x="0" y="2130538"/>
            <a:ext cx="7920000" cy="1681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4200">
                <a:solidFill>
                  <a:srgbClr val="741B47"/>
                </a:solidFill>
                <a:latin typeface="Lora"/>
                <a:ea typeface="Lora"/>
                <a:cs typeface="Lora"/>
                <a:sym typeface="Lora"/>
              </a:rPr>
              <a:t>Polycystic Ovarian Disease and Endometriosis</a:t>
            </a:r>
            <a:endParaRPr b="1" sz="4200">
              <a:solidFill>
                <a:srgbClr val="741B47"/>
              </a:solidFill>
              <a:latin typeface="Lora"/>
              <a:ea typeface="Lora"/>
              <a:cs typeface="Lora"/>
              <a:sym typeface="Lora"/>
            </a:endParaRPr>
          </a:p>
        </p:txBody>
      </p:sp>
      <p:cxnSp>
        <p:nvCxnSpPr>
          <p:cNvPr id="404" name="Google Shape;404;p32"/>
          <p:cNvCxnSpPr/>
          <p:nvPr/>
        </p:nvCxnSpPr>
        <p:spPr>
          <a:xfrm>
            <a:off x="105125" y="4245625"/>
            <a:ext cx="2015100" cy="17400"/>
          </a:xfrm>
          <a:prstGeom prst="straightConnector1">
            <a:avLst/>
          </a:prstGeom>
          <a:noFill/>
          <a:ln cap="flat" cmpd="sng" w="28575">
            <a:solidFill>
              <a:srgbClr val="741B47"/>
            </a:solidFill>
            <a:prstDash val="solid"/>
            <a:round/>
            <a:headEnd len="med" w="med" type="none"/>
            <a:tailEnd len="med" w="med" type="none"/>
          </a:ln>
        </p:spPr>
      </p:cxnSp>
      <p:sp>
        <p:nvSpPr>
          <p:cNvPr id="405" name="Google Shape;405;p32"/>
          <p:cNvSpPr txBox="1"/>
          <p:nvPr/>
        </p:nvSpPr>
        <p:spPr>
          <a:xfrm>
            <a:off x="52575" y="3812125"/>
            <a:ext cx="2663400" cy="4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tamaran Light"/>
              <a:ea typeface="Catamaran Light"/>
              <a:cs typeface="Catamaran Light"/>
              <a:sym typeface="Catamaran Light"/>
            </a:endParaRPr>
          </a:p>
        </p:txBody>
      </p:sp>
      <p:sp>
        <p:nvSpPr>
          <p:cNvPr id="406" name="Google Shape;406;p32"/>
          <p:cNvSpPr txBox="1"/>
          <p:nvPr/>
        </p:nvSpPr>
        <p:spPr>
          <a:xfrm>
            <a:off x="105125" y="3812125"/>
            <a:ext cx="2015100" cy="4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A64D79"/>
                </a:solidFill>
                <a:latin typeface="Lora"/>
                <a:ea typeface="Lora"/>
                <a:cs typeface="Lora"/>
                <a:sym typeface="Lora"/>
              </a:rPr>
              <a:t>Objectives</a:t>
            </a:r>
            <a:endParaRPr b="1" sz="2400">
              <a:solidFill>
                <a:srgbClr val="A64D79"/>
              </a:solidFill>
              <a:latin typeface="Lora"/>
              <a:ea typeface="Lora"/>
              <a:cs typeface="Lora"/>
              <a:sym typeface="Lora"/>
            </a:endParaRPr>
          </a:p>
        </p:txBody>
      </p:sp>
      <p:sp>
        <p:nvSpPr>
          <p:cNvPr id="407" name="Google Shape;407;p32"/>
          <p:cNvSpPr/>
          <p:nvPr/>
        </p:nvSpPr>
        <p:spPr>
          <a:xfrm rot="10800000">
            <a:off x="6633625" y="1322875"/>
            <a:ext cx="1297500" cy="396300"/>
          </a:xfrm>
          <a:prstGeom prst="homePlate">
            <a:avLst>
              <a:gd fmla="val 50000" name="adj"/>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2"/>
          <p:cNvSpPr txBox="1"/>
          <p:nvPr/>
        </p:nvSpPr>
        <p:spPr>
          <a:xfrm>
            <a:off x="6719725" y="1322875"/>
            <a:ext cx="1211400" cy="39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u="sng">
                <a:solidFill>
                  <a:srgbClr val="4C1130"/>
                </a:solidFill>
                <a:latin typeface="Lora"/>
                <a:ea typeface="Lora"/>
                <a:cs typeface="Lora"/>
                <a:sym typeface="Lora"/>
                <a:hlinkClick r:id="rId3"/>
              </a:rPr>
              <a:t>Editing file</a:t>
            </a:r>
            <a:endParaRPr b="1">
              <a:solidFill>
                <a:srgbClr val="741B47"/>
              </a:solidFill>
              <a:latin typeface="Lora"/>
              <a:ea typeface="Lora"/>
              <a:cs typeface="Lora"/>
              <a:sym typeface="Lora"/>
            </a:endParaRPr>
          </a:p>
        </p:txBody>
      </p:sp>
      <p:sp>
        <p:nvSpPr>
          <p:cNvPr id="409" name="Google Shape;409;p32"/>
          <p:cNvSpPr txBox="1"/>
          <p:nvPr/>
        </p:nvSpPr>
        <p:spPr>
          <a:xfrm>
            <a:off x="0" y="4362950"/>
            <a:ext cx="7558200" cy="15174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741B47"/>
              </a:buClr>
              <a:buSzPts val="1400"/>
              <a:buFont typeface="Lora"/>
              <a:buChar char="●"/>
            </a:pPr>
            <a:r>
              <a:rPr b="1" lang="en-GB">
                <a:solidFill>
                  <a:srgbClr val="741B47"/>
                </a:solidFill>
                <a:latin typeface="Lora"/>
                <a:ea typeface="Lora"/>
                <a:cs typeface="Lora"/>
                <a:sym typeface="Lora"/>
              </a:rPr>
              <a:t>Know the clinicopathologic features of endometriosis with special emphasis on: definition,	typical sites and theories behind its pathogenesis.	</a:t>
            </a:r>
            <a:endParaRPr b="1">
              <a:solidFill>
                <a:srgbClr val="741B47"/>
              </a:solidFill>
              <a:latin typeface="Lora"/>
              <a:ea typeface="Lora"/>
              <a:cs typeface="Lora"/>
              <a:sym typeface="Lora"/>
            </a:endParaRPr>
          </a:p>
          <a:p>
            <a:pPr indent="-317500" lvl="0" marL="457200" rtl="0" algn="l">
              <a:lnSpc>
                <a:spcPct val="150000"/>
              </a:lnSpc>
              <a:spcBef>
                <a:spcPts val="0"/>
              </a:spcBef>
              <a:spcAft>
                <a:spcPts val="0"/>
              </a:spcAft>
              <a:buClr>
                <a:srgbClr val="741B47"/>
              </a:buClr>
              <a:buSzPts val="1400"/>
              <a:buFont typeface="Lora"/>
              <a:buChar char="●"/>
            </a:pPr>
            <a:r>
              <a:rPr b="1" lang="en-GB">
                <a:solidFill>
                  <a:srgbClr val="741B47"/>
                </a:solidFill>
                <a:latin typeface="Lora"/>
                <a:ea typeface="Lora"/>
                <a:cs typeface="Lora"/>
                <a:sym typeface="Lora"/>
              </a:rPr>
              <a:t>Understand the clinical manifestations and pathologic features of polycystic ovarian disease.	</a:t>
            </a:r>
            <a:endParaRPr b="1">
              <a:solidFill>
                <a:srgbClr val="741B47"/>
              </a:solidFill>
              <a:latin typeface="Lora"/>
              <a:ea typeface="Lora"/>
              <a:cs typeface="Lora"/>
              <a:sym typeface="Lor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sp>
        <p:nvSpPr>
          <p:cNvPr id="414" name="Google Shape;414;p33"/>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Polycystic ovarian disease</a:t>
            </a:r>
            <a:endParaRPr b="1" sz="3000">
              <a:solidFill>
                <a:srgbClr val="741B47"/>
              </a:solidFill>
              <a:latin typeface="Lora"/>
              <a:ea typeface="Lora"/>
              <a:cs typeface="Lora"/>
              <a:sym typeface="Lora"/>
            </a:endParaRPr>
          </a:p>
        </p:txBody>
      </p:sp>
      <p:sp>
        <p:nvSpPr>
          <p:cNvPr id="415" name="Google Shape;415;p33"/>
          <p:cNvSpPr txBox="1"/>
          <p:nvPr/>
        </p:nvSpPr>
        <p:spPr>
          <a:xfrm>
            <a:off x="0" y="921388"/>
            <a:ext cx="6879900" cy="239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Introduction</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PCOD is characterized by: </a:t>
            </a:r>
            <a:endParaRPr b="1">
              <a:latin typeface="Lora"/>
              <a:ea typeface="Lora"/>
              <a:cs typeface="Lora"/>
              <a:sym typeface="Lora"/>
            </a:endParaRPr>
          </a:p>
          <a:p>
            <a:pPr indent="-317500" lvl="1" marL="809999" rtl="0" algn="l">
              <a:lnSpc>
                <a:spcPct val="115000"/>
              </a:lnSpc>
              <a:spcBef>
                <a:spcPts val="0"/>
              </a:spcBef>
              <a:spcAft>
                <a:spcPts val="0"/>
              </a:spcAft>
              <a:buSzPts val="1400"/>
              <a:buFont typeface="Lora"/>
              <a:buChar char="○"/>
            </a:pPr>
            <a:r>
              <a:rPr b="1" lang="en-GB">
                <a:latin typeface="Lora"/>
                <a:ea typeface="Lora"/>
                <a:cs typeface="Lora"/>
                <a:sym typeface="Lora"/>
              </a:rPr>
              <a:t>Bilateral</a:t>
            </a:r>
            <a:r>
              <a:rPr lang="en-GB">
                <a:latin typeface="Lora"/>
                <a:ea typeface="Lora"/>
                <a:cs typeface="Lora"/>
                <a:sym typeface="Lora"/>
              </a:rPr>
              <a:t> enlargement of ovaries by multiple small cysts. </a:t>
            </a:r>
            <a:r>
              <a:rPr lang="en-GB">
                <a:solidFill>
                  <a:srgbClr val="B45F06"/>
                </a:solidFill>
                <a:latin typeface="Lora"/>
                <a:ea typeface="Lora"/>
                <a:cs typeface="Lora"/>
                <a:sym typeface="Lora"/>
              </a:rPr>
              <a:t>(Radiological)</a:t>
            </a:r>
            <a:endParaRPr>
              <a:solidFill>
                <a:srgbClr val="B45F06"/>
              </a:solidFill>
              <a:latin typeface="Lora"/>
              <a:ea typeface="Lora"/>
              <a:cs typeface="Lora"/>
              <a:sym typeface="Lora"/>
            </a:endParaRPr>
          </a:p>
          <a:p>
            <a:pPr indent="-317500" lvl="1" marL="809999" rtl="0" algn="l">
              <a:lnSpc>
                <a:spcPct val="115000"/>
              </a:lnSpc>
              <a:spcBef>
                <a:spcPts val="0"/>
              </a:spcBef>
              <a:spcAft>
                <a:spcPts val="0"/>
              </a:spcAft>
              <a:buSzPts val="1400"/>
              <a:buFont typeface="Lora"/>
              <a:buChar char="○"/>
            </a:pPr>
            <a:r>
              <a:rPr lang="en-GB">
                <a:latin typeface="Lora"/>
                <a:ea typeface="Lora"/>
                <a:cs typeface="Lora"/>
                <a:sym typeface="Lora"/>
              </a:rPr>
              <a:t>Chronic anovulation.</a:t>
            </a:r>
            <a:endParaRPr>
              <a:solidFill>
                <a:srgbClr val="B45F06"/>
              </a:solidFill>
              <a:latin typeface="Lora"/>
              <a:ea typeface="Lora"/>
              <a:cs typeface="Lora"/>
              <a:sym typeface="Lora"/>
            </a:endParaRPr>
          </a:p>
          <a:p>
            <a:pPr indent="-317500" lvl="1" marL="809999" rtl="0" algn="l">
              <a:lnSpc>
                <a:spcPct val="115000"/>
              </a:lnSpc>
              <a:spcBef>
                <a:spcPts val="0"/>
              </a:spcBef>
              <a:spcAft>
                <a:spcPts val="0"/>
              </a:spcAft>
              <a:buSzPts val="1400"/>
              <a:buFont typeface="Lora"/>
              <a:buChar char="○"/>
            </a:pPr>
            <a:r>
              <a:rPr lang="en-GB">
                <a:latin typeface="Lora"/>
                <a:ea typeface="Lora"/>
                <a:cs typeface="Lora"/>
                <a:sym typeface="Lora"/>
              </a:rPr>
              <a:t>Clinical manifestations secondary to excessive production of  </a:t>
            </a:r>
            <a:r>
              <a:rPr b="1" lang="en-GB">
                <a:latin typeface="Lora"/>
                <a:ea typeface="Lora"/>
                <a:cs typeface="Lora"/>
                <a:sym typeface="Lora"/>
              </a:rPr>
              <a:t>estrogens</a:t>
            </a:r>
            <a:r>
              <a:rPr lang="en-GB">
                <a:latin typeface="Lora"/>
                <a:ea typeface="Lora"/>
                <a:cs typeface="Lora"/>
                <a:sym typeface="Lora"/>
              </a:rPr>
              <a:t> and mainly </a:t>
            </a:r>
            <a:r>
              <a:rPr b="1" lang="en-GB">
                <a:solidFill>
                  <a:srgbClr val="FF0000"/>
                </a:solidFill>
                <a:latin typeface="Lora"/>
                <a:ea typeface="Lora"/>
                <a:cs typeface="Lora"/>
                <a:sym typeface="Lora"/>
              </a:rPr>
              <a:t>androgens</a:t>
            </a:r>
            <a:r>
              <a:rPr lang="en-GB">
                <a:latin typeface="Lora"/>
                <a:ea typeface="Lora"/>
                <a:cs typeface="Lora"/>
                <a:sym typeface="Lora"/>
              </a:rPr>
              <a:t>. </a:t>
            </a:r>
            <a:r>
              <a:rPr lang="en-GB">
                <a:solidFill>
                  <a:srgbClr val="B45F06"/>
                </a:solidFill>
                <a:latin typeface="Lora"/>
                <a:ea typeface="Lora"/>
                <a:cs typeface="Lora"/>
                <a:sym typeface="Lora"/>
              </a:rPr>
              <a:t>(Clinical &amp; Biochemical)</a:t>
            </a:r>
            <a:endParaRPr>
              <a:solidFill>
                <a:srgbClr val="B45F06"/>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Other names for this disease include polycystic ovarian syndrome and Stein-Leventhal syndrome.</a:t>
            </a:r>
            <a:endParaRPr>
              <a:latin typeface="Lora"/>
              <a:ea typeface="Lora"/>
              <a:cs typeface="Lora"/>
              <a:sym typeface="Lora"/>
            </a:endParaRPr>
          </a:p>
          <a:p>
            <a:pPr indent="0" lvl="0" marL="0" rtl="0" algn="l">
              <a:lnSpc>
                <a:spcPct val="115000"/>
              </a:lnSpc>
              <a:spcBef>
                <a:spcPts val="1000"/>
              </a:spcBef>
              <a:spcAft>
                <a:spcPts val="0"/>
              </a:spcAft>
              <a:buNone/>
            </a:pPr>
            <a:r>
              <a:rPr b="1" lang="en-GB" sz="1800">
                <a:solidFill>
                  <a:schemeClr val="lt2"/>
                </a:solidFill>
                <a:latin typeface="Lora"/>
                <a:ea typeface="Lora"/>
                <a:cs typeface="Lora"/>
                <a:sym typeface="Lora"/>
              </a:rPr>
              <a:t>Pathophysiology</a:t>
            </a:r>
            <a:r>
              <a:rPr b="1" lang="en-GB" sz="1600">
                <a:solidFill>
                  <a:schemeClr val="lt2"/>
                </a:solidFill>
                <a:latin typeface="Lora"/>
                <a:ea typeface="Lora"/>
                <a:cs typeface="Lora"/>
                <a:sym typeface="Lora"/>
              </a:rPr>
              <a:t> </a:t>
            </a:r>
            <a:endParaRPr b="1" sz="1600">
              <a:solidFill>
                <a:schemeClr val="lt2"/>
              </a:solidFill>
              <a:latin typeface="Lora"/>
              <a:ea typeface="Lora"/>
              <a:cs typeface="Lora"/>
              <a:sym typeface="Lora"/>
            </a:endParaRPr>
          </a:p>
        </p:txBody>
      </p:sp>
      <p:pic>
        <p:nvPicPr>
          <p:cNvPr id="416" name="Google Shape;416;p33"/>
          <p:cNvPicPr preferRelativeResize="0"/>
          <p:nvPr/>
        </p:nvPicPr>
        <p:blipFill rotWithShape="1">
          <a:blip r:embed="rId3">
            <a:alphaModFix/>
          </a:blip>
          <a:srcRect b="23946" l="8791" r="9348" t="5371"/>
          <a:stretch/>
        </p:blipFill>
        <p:spPr>
          <a:xfrm>
            <a:off x="6739150" y="1508725"/>
            <a:ext cx="1180850" cy="1377000"/>
          </a:xfrm>
          <a:prstGeom prst="rect">
            <a:avLst/>
          </a:prstGeom>
          <a:noFill/>
          <a:ln>
            <a:noFill/>
          </a:ln>
        </p:spPr>
      </p:pic>
      <p:grpSp>
        <p:nvGrpSpPr>
          <p:cNvPr id="417" name="Google Shape;417;p33"/>
          <p:cNvGrpSpPr/>
          <p:nvPr/>
        </p:nvGrpSpPr>
        <p:grpSpPr>
          <a:xfrm>
            <a:off x="77817" y="3540394"/>
            <a:ext cx="1606417" cy="1257626"/>
            <a:chOff x="108400" y="4105513"/>
            <a:chExt cx="2373898" cy="1164900"/>
          </a:xfrm>
        </p:grpSpPr>
        <p:sp>
          <p:nvSpPr>
            <p:cNvPr id="418" name="Google Shape;418;p33"/>
            <p:cNvSpPr/>
            <p:nvPr/>
          </p:nvSpPr>
          <p:spPr>
            <a:xfrm>
              <a:off x="108400" y="4105513"/>
              <a:ext cx="1978200" cy="1164900"/>
            </a:xfrm>
            <a:prstGeom prst="rect">
              <a:avLst/>
            </a:prstGeom>
            <a:solidFill>
              <a:srgbClr val="F2F2F2"/>
            </a:solidFill>
            <a:ln>
              <a:noFill/>
            </a:ln>
          </p:spPr>
          <p:txBody>
            <a:bodyPr anchorCtr="0" anchor="ctr" bIns="103300" lIns="103300" spcFirstLastPara="1" rIns="103300" wrap="square" tIns="103300">
              <a:noAutofit/>
            </a:bodyPr>
            <a:lstStyle/>
            <a:p>
              <a:pPr indent="0" lvl="0" marL="0" rtl="0" algn="ctr">
                <a:lnSpc>
                  <a:spcPct val="115000"/>
                </a:lnSpc>
                <a:spcBef>
                  <a:spcPts val="0"/>
                </a:spcBef>
                <a:spcAft>
                  <a:spcPts val="0"/>
                </a:spcAft>
                <a:buNone/>
              </a:pPr>
              <a:r>
                <a:rPr lang="en-GB" sz="1100">
                  <a:latin typeface="Lora"/>
                  <a:ea typeface="Lora"/>
                  <a:cs typeface="Lora"/>
                  <a:sym typeface="Lora"/>
                </a:rPr>
                <a:t>Unknown but related to </a:t>
              </a:r>
              <a:r>
                <a:rPr b="1" lang="en-GB" sz="1100">
                  <a:latin typeface="Lora"/>
                  <a:ea typeface="Lora"/>
                  <a:cs typeface="Lora"/>
                  <a:sym typeface="Lora"/>
                </a:rPr>
                <a:t>Hypothalamus-pituitary dysfunction.</a:t>
              </a:r>
              <a:endParaRPr b="1" sz="1100">
                <a:latin typeface="Lora"/>
                <a:ea typeface="Lora"/>
                <a:cs typeface="Lora"/>
                <a:sym typeface="Lora"/>
              </a:endParaRPr>
            </a:p>
          </p:txBody>
        </p:sp>
        <p:sp>
          <p:nvSpPr>
            <p:cNvPr id="419" name="Google Shape;419;p33"/>
            <p:cNvSpPr/>
            <p:nvPr/>
          </p:nvSpPr>
          <p:spPr>
            <a:xfrm flipH="1" rot="-5400000">
              <a:off x="2188448" y="4490113"/>
              <a:ext cx="192000" cy="395700"/>
            </a:xfrm>
            <a:prstGeom prst="downArrow">
              <a:avLst>
                <a:gd fmla="val 11856" name="adj1"/>
                <a:gd fmla="val 64106" name="adj2"/>
              </a:avLst>
            </a:prstGeom>
            <a:solidFill>
              <a:srgbClr val="741B47"/>
            </a:solidFill>
            <a:ln>
              <a:noFill/>
            </a:ln>
          </p:spPr>
          <p:txBody>
            <a:bodyPr anchorCtr="0" anchor="ctr" bIns="103300" lIns="103300" spcFirstLastPara="1" rIns="103300" wrap="square" tIns="103300">
              <a:noAutofit/>
            </a:bodyPr>
            <a:lstStyle/>
            <a:p>
              <a:pPr indent="0" lvl="0" marL="0" rtl="0" algn="l">
                <a:lnSpc>
                  <a:spcPct val="115000"/>
                </a:lnSpc>
                <a:spcBef>
                  <a:spcPts val="0"/>
                </a:spcBef>
                <a:spcAft>
                  <a:spcPts val="0"/>
                </a:spcAft>
                <a:buNone/>
              </a:pPr>
              <a:r>
                <a:t/>
              </a:r>
              <a:endParaRPr sz="1100">
                <a:solidFill>
                  <a:srgbClr val="FFFFFF"/>
                </a:solidFill>
                <a:latin typeface="Lora"/>
                <a:ea typeface="Lora"/>
                <a:cs typeface="Lora"/>
                <a:sym typeface="Lora"/>
              </a:endParaRPr>
            </a:p>
          </p:txBody>
        </p:sp>
      </p:grpSp>
      <p:grpSp>
        <p:nvGrpSpPr>
          <p:cNvPr id="420" name="Google Shape;420;p33"/>
          <p:cNvGrpSpPr/>
          <p:nvPr/>
        </p:nvGrpSpPr>
        <p:grpSpPr>
          <a:xfrm>
            <a:off x="1684161" y="3540542"/>
            <a:ext cx="1606417" cy="1257626"/>
            <a:chOff x="108400" y="4105513"/>
            <a:chExt cx="2373898" cy="1164900"/>
          </a:xfrm>
        </p:grpSpPr>
        <p:sp>
          <p:nvSpPr>
            <p:cNvPr id="421" name="Google Shape;421;p33"/>
            <p:cNvSpPr/>
            <p:nvPr/>
          </p:nvSpPr>
          <p:spPr>
            <a:xfrm>
              <a:off x="108400" y="4105513"/>
              <a:ext cx="1978200" cy="1164900"/>
            </a:xfrm>
            <a:prstGeom prst="rect">
              <a:avLst/>
            </a:prstGeom>
            <a:solidFill>
              <a:srgbClr val="F2F2F2"/>
            </a:solidFill>
            <a:ln>
              <a:noFill/>
            </a:ln>
          </p:spPr>
          <p:txBody>
            <a:bodyPr anchorCtr="0" anchor="ctr" bIns="103300" lIns="103300" spcFirstLastPara="1" rIns="103300" wrap="square" tIns="103300">
              <a:noAutofit/>
            </a:bodyPr>
            <a:lstStyle/>
            <a:p>
              <a:pPr indent="0" lvl="0" marL="0" rtl="0" algn="ctr">
                <a:lnSpc>
                  <a:spcPct val="115000"/>
                </a:lnSpc>
                <a:spcBef>
                  <a:spcPts val="0"/>
                </a:spcBef>
                <a:spcAft>
                  <a:spcPts val="0"/>
                </a:spcAft>
                <a:buNone/>
              </a:pPr>
              <a:r>
                <a:rPr lang="en-GB" sz="1100">
                  <a:latin typeface="Lora"/>
                  <a:ea typeface="Lora"/>
                  <a:cs typeface="Lora"/>
                  <a:sym typeface="Lora"/>
                </a:rPr>
                <a:t>Over secretion of </a:t>
              </a:r>
              <a:r>
                <a:rPr b="1" lang="en-GB" sz="1100">
                  <a:latin typeface="Lora"/>
                  <a:ea typeface="Lora"/>
                  <a:cs typeface="Lora"/>
                  <a:sym typeface="Lora"/>
                </a:rPr>
                <a:t>luteinizing hormone (LH).  </a:t>
              </a:r>
              <a:endParaRPr b="1" sz="1100">
                <a:latin typeface="Lora"/>
                <a:ea typeface="Lora"/>
                <a:cs typeface="Lora"/>
                <a:sym typeface="Lora"/>
              </a:endParaRPr>
            </a:p>
          </p:txBody>
        </p:sp>
        <p:sp>
          <p:nvSpPr>
            <p:cNvPr id="422" name="Google Shape;422;p33"/>
            <p:cNvSpPr/>
            <p:nvPr/>
          </p:nvSpPr>
          <p:spPr>
            <a:xfrm flipH="1" rot="-5400000">
              <a:off x="2188448" y="4490113"/>
              <a:ext cx="192000" cy="395700"/>
            </a:xfrm>
            <a:prstGeom prst="downArrow">
              <a:avLst>
                <a:gd fmla="val 11856" name="adj1"/>
                <a:gd fmla="val 64106" name="adj2"/>
              </a:avLst>
            </a:prstGeom>
            <a:solidFill>
              <a:srgbClr val="741B47"/>
            </a:solidFill>
            <a:ln>
              <a:noFill/>
            </a:ln>
          </p:spPr>
          <p:txBody>
            <a:bodyPr anchorCtr="0" anchor="ctr" bIns="103300" lIns="103300" spcFirstLastPara="1" rIns="103300" wrap="square" tIns="103300">
              <a:noAutofit/>
            </a:bodyPr>
            <a:lstStyle/>
            <a:p>
              <a:pPr indent="0" lvl="0" marL="0" rtl="0" algn="l">
                <a:lnSpc>
                  <a:spcPct val="115000"/>
                </a:lnSpc>
                <a:spcBef>
                  <a:spcPts val="0"/>
                </a:spcBef>
                <a:spcAft>
                  <a:spcPts val="0"/>
                </a:spcAft>
                <a:buNone/>
              </a:pPr>
              <a:r>
                <a:t/>
              </a:r>
              <a:endParaRPr sz="1100">
                <a:solidFill>
                  <a:srgbClr val="FFFFFF"/>
                </a:solidFill>
                <a:latin typeface="Lora"/>
                <a:ea typeface="Lora"/>
                <a:cs typeface="Lora"/>
                <a:sym typeface="Lora"/>
              </a:endParaRPr>
            </a:p>
          </p:txBody>
        </p:sp>
      </p:grpSp>
      <p:grpSp>
        <p:nvGrpSpPr>
          <p:cNvPr id="423" name="Google Shape;423;p33"/>
          <p:cNvGrpSpPr/>
          <p:nvPr/>
        </p:nvGrpSpPr>
        <p:grpSpPr>
          <a:xfrm>
            <a:off x="4896894" y="3540544"/>
            <a:ext cx="1606417" cy="1257626"/>
            <a:chOff x="108400" y="4105513"/>
            <a:chExt cx="2373898" cy="1164900"/>
          </a:xfrm>
        </p:grpSpPr>
        <p:sp>
          <p:nvSpPr>
            <p:cNvPr id="424" name="Google Shape;424;p33"/>
            <p:cNvSpPr/>
            <p:nvPr/>
          </p:nvSpPr>
          <p:spPr>
            <a:xfrm>
              <a:off x="108400" y="4105513"/>
              <a:ext cx="1978200" cy="1164900"/>
            </a:xfrm>
            <a:prstGeom prst="rect">
              <a:avLst/>
            </a:prstGeom>
            <a:solidFill>
              <a:srgbClr val="F2F2F2"/>
            </a:solidFill>
            <a:ln>
              <a:noFill/>
            </a:ln>
          </p:spPr>
          <p:txBody>
            <a:bodyPr anchorCtr="0" anchor="ctr" bIns="103300" lIns="103300" spcFirstLastPara="1" rIns="103300" wrap="square" tIns="103300">
              <a:noAutofit/>
            </a:bodyPr>
            <a:lstStyle/>
            <a:p>
              <a:pPr indent="0" lvl="0" marL="0" rtl="0" algn="ctr">
                <a:lnSpc>
                  <a:spcPct val="115000"/>
                </a:lnSpc>
                <a:spcBef>
                  <a:spcPts val="0"/>
                </a:spcBef>
                <a:spcAft>
                  <a:spcPts val="0"/>
                </a:spcAft>
                <a:buNone/>
              </a:pPr>
              <a:r>
                <a:rPr lang="en-GB" sz="1100">
                  <a:latin typeface="Lora"/>
                  <a:ea typeface="Lora"/>
                  <a:cs typeface="Lora"/>
                  <a:sym typeface="Lora"/>
                </a:rPr>
                <a:t>Secretion of </a:t>
              </a:r>
              <a:r>
                <a:rPr b="1" lang="en-GB" sz="1100">
                  <a:latin typeface="Lora"/>
                  <a:ea typeface="Lora"/>
                  <a:cs typeface="Lora"/>
                  <a:sym typeface="Lora"/>
                </a:rPr>
                <a:t>(FSH) is inhibited.</a:t>
              </a:r>
              <a:endParaRPr b="1" sz="1100">
                <a:latin typeface="Lora"/>
                <a:ea typeface="Lora"/>
                <a:cs typeface="Lora"/>
                <a:sym typeface="Lora"/>
              </a:endParaRPr>
            </a:p>
          </p:txBody>
        </p:sp>
        <p:sp>
          <p:nvSpPr>
            <p:cNvPr id="425" name="Google Shape;425;p33"/>
            <p:cNvSpPr/>
            <p:nvPr/>
          </p:nvSpPr>
          <p:spPr>
            <a:xfrm flipH="1" rot="-5400000">
              <a:off x="2188448" y="4490113"/>
              <a:ext cx="192000" cy="395700"/>
            </a:xfrm>
            <a:prstGeom prst="downArrow">
              <a:avLst>
                <a:gd fmla="val 11856" name="adj1"/>
                <a:gd fmla="val 64106" name="adj2"/>
              </a:avLst>
            </a:prstGeom>
            <a:solidFill>
              <a:srgbClr val="741B47"/>
            </a:solidFill>
            <a:ln>
              <a:noFill/>
            </a:ln>
          </p:spPr>
          <p:txBody>
            <a:bodyPr anchorCtr="0" anchor="ctr" bIns="103300" lIns="103300" spcFirstLastPara="1" rIns="103300" wrap="square" tIns="103300">
              <a:noAutofit/>
            </a:bodyPr>
            <a:lstStyle/>
            <a:p>
              <a:pPr indent="0" lvl="0" marL="0" rtl="0" algn="l">
                <a:lnSpc>
                  <a:spcPct val="115000"/>
                </a:lnSpc>
                <a:spcBef>
                  <a:spcPts val="0"/>
                </a:spcBef>
                <a:spcAft>
                  <a:spcPts val="0"/>
                </a:spcAft>
                <a:buNone/>
              </a:pPr>
              <a:r>
                <a:t/>
              </a:r>
              <a:endParaRPr sz="1100">
                <a:solidFill>
                  <a:srgbClr val="FFFFFF"/>
                </a:solidFill>
                <a:latin typeface="Lora"/>
                <a:ea typeface="Lora"/>
                <a:cs typeface="Lora"/>
                <a:sym typeface="Lora"/>
              </a:endParaRPr>
            </a:p>
          </p:txBody>
        </p:sp>
      </p:grpSp>
      <p:sp>
        <p:nvSpPr>
          <p:cNvPr id="426" name="Google Shape;426;p33"/>
          <p:cNvSpPr/>
          <p:nvPr/>
        </p:nvSpPr>
        <p:spPr>
          <a:xfrm>
            <a:off x="6503298" y="3540458"/>
            <a:ext cx="1338900" cy="1257600"/>
          </a:xfrm>
          <a:prstGeom prst="rect">
            <a:avLst/>
          </a:prstGeom>
          <a:solidFill>
            <a:srgbClr val="F2F2F2"/>
          </a:solidFill>
          <a:ln>
            <a:noFill/>
          </a:ln>
        </p:spPr>
        <p:txBody>
          <a:bodyPr anchorCtr="0" anchor="ctr" bIns="103300" lIns="103300" spcFirstLastPara="1" rIns="103300" wrap="square" tIns="103300">
            <a:noAutofit/>
          </a:bodyPr>
          <a:lstStyle/>
          <a:p>
            <a:pPr indent="0" lvl="0" marL="0" rtl="0" algn="ctr">
              <a:lnSpc>
                <a:spcPct val="115000"/>
              </a:lnSpc>
              <a:spcBef>
                <a:spcPts val="0"/>
              </a:spcBef>
              <a:spcAft>
                <a:spcPts val="0"/>
              </a:spcAft>
              <a:buNone/>
            </a:pPr>
            <a:r>
              <a:rPr lang="en-GB" sz="1100">
                <a:latin typeface="Lora"/>
                <a:ea typeface="Lora"/>
                <a:cs typeface="Lora"/>
                <a:sym typeface="Lora"/>
              </a:rPr>
              <a:t>Suppression of  ovulation and formation of cystic follicles in the ovary.</a:t>
            </a:r>
            <a:endParaRPr b="1" sz="1100">
              <a:latin typeface="Lora"/>
              <a:ea typeface="Lora"/>
              <a:cs typeface="Lora"/>
              <a:sym typeface="Lora"/>
            </a:endParaRPr>
          </a:p>
        </p:txBody>
      </p:sp>
      <p:grpSp>
        <p:nvGrpSpPr>
          <p:cNvPr id="427" name="Google Shape;427;p33"/>
          <p:cNvGrpSpPr/>
          <p:nvPr/>
        </p:nvGrpSpPr>
        <p:grpSpPr>
          <a:xfrm>
            <a:off x="3290571" y="3540392"/>
            <a:ext cx="1606417" cy="1257626"/>
            <a:chOff x="108400" y="4105513"/>
            <a:chExt cx="2373898" cy="1164900"/>
          </a:xfrm>
        </p:grpSpPr>
        <p:sp>
          <p:nvSpPr>
            <p:cNvPr id="428" name="Google Shape;428;p33"/>
            <p:cNvSpPr/>
            <p:nvPr/>
          </p:nvSpPr>
          <p:spPr>
            <a:xfrm>
              <a:off x="108400" y="4105513"/>
              <a:ext cx="1978200" cy="1164900"/>
            </a:xfrm>
            <a:prstGeom prst="rect">
              <a:avLst/>
            </a:prstGeom>
            <a:solidFill>
              <a:srgbClr val="F2F2F2"/>
            </a:solidFill>
            <a:ln>
              <a:noFill/>
            </a:ln>
          </p:spPr>
          <p:txBody>
            <a:bodyPr anchorCtr="0" anchor="ctr" bIns="103300" lIns="103300" spcFirstLastPara="1" rIns="103300" wrap="square" tIns="103300">
              <a:noAutofit/>
            </a:bodyPr>
            <a:lstStyle/>
            <a:p>
              <a:pPr indent="0" lvl="0" marL="0" rtl="0" algn="ctr">
                <a:lnSpc>
                  <a:spcPct val="115000"/>
                </a:lnSpc>
                <a:spcBef>
                  <a:spcPts val="0"/>
                </a:spcBef>
                <a:spcAft>
                  <a:spcPts val="0"/>
                </a:spcAft>
                <a:buNone/>
              </a:pPr>
              <a:r>
                <a:rPr lang="en-GB" sz="1100">
                  <a:latin typeface="Lora"/>
                  <a:ea typeface="Lora"/>
                  <a:cs typeface="Lora"/>
                  <a:sym typeface="Lora"/>
                </a:rPr>
                <a:t>LH stimulates the ovary to produce </a:t>
              </a:r>
              <a:r>
                <a:rPr b="1" lang="en-GB" sz="1100">
                  <a:solidFill>
                    <a:srgbClr val="FF0000"/>
                  </a:solidFill>
                  <a:latin typeface="Lora"/>
                  <a:ea typeface="Lora"/>
                  <a:cs typeface="Lora"/>
                  <a:sym typeface="Lora"/>
                </a:rPr>
                <a:t>excess androgens.</a:t>
              </a:r>
              <a:endParaRPr b="1" sz="1100">
                <a:solidFill>
                  <a:srgbClr val="FF0000"/>
                </a:solidFill>
                <a:latin typeface="Lora"/>
                <a:ea typeface="Lora"/>
                <a:cs typeface="Lora"/>
                <a:sym typeface="Lora"/>
              </a:endParaRPr>
            </a:p>
          </p:txBody>
        </p:sp>
        <p:sp>
          <p:nvSpPr>
            <p:cNvPr id="429" name="Google Shape;429;p33"/>
            <p:cNvSpPr/>
            <p:nvPr/>
          </p:nvSpPr>
          <p:spPr>
            <a:xfrm flipH="1" rot="-5400000">
              <a:off x="2188448" y="4490113"/>
              <a:ext cx="192000" cy="395700"/>
            </a:xfrm>
            <a:prstGeom prst="downArrow">
              <a:avLst>
                <a:gd fmla="val 11856" name="adj1"/>
                <a:gd fmla="val 64106" name="adj2"/>
              </a:avLst>
            </a:prstGeom>
            <a:solidFill>
              <a:srgbClr val="741B47"/>
            </a:solidFill>
            <a:ln>
              <a:noFill/>
            </a:ln>
          </p:spPr>
          <p:txBody>
            <a:bodyPr anchorCtr="0" anchor="ctr" bIns="103300" lIns="103300" spcFirstLastPara="1" rIns="103300" wrap="square" tIns="103300">
              <a:noAutofit/>
            </a:bodyPr>
            <a:lstStyle/>
            <a:p>
              <a:pPr indent="0" lvl="0" marL="0" rtl="0" algn="l">
                <a:lnSpc>
                  <a:spcPct val="115000"/>
                </a:lnSpc>
                <a:spcBef>
                  <a:spcPts val="0"/>
                </a:spcBef>
                <a:spcAft>
                  <a:spcPts val="0"/>
                </a:spcAft>
                <a:buNone/>
              </a:pPr>
              <a:r>
                <a:t/>
              </a:r>
              <a:endParaRPr sz="1100">
                <a:solidFill>
                  <a:srgbClr val="FFFFFF"/>
                </a:solidFill>
                <a:latin typeface="Lora"/>
                <a:ea typeface="Lora"/>
                <a:cs typeface="Lora"/>
                <a:sym typeface="Lora"/>
              </a:endParaRPr>
            </a:p>
          </p:txBody>
        </p:sp>
      </p:grpSp>
      <p:sp>
        <p:nvSpPr>
          <p:cNvPr id="430" name="Google Shape;430;p33"/>
          <p:cNvSpPr txBox="1"/>
          <p:nvPr/>
        </p:nvSpPr>
        <p:spPr>
          <a:xfrm>
            <a:off x="-35650" y="4868622"/>
            <a:ext cx="2801700" cy="804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highlight>
                  <a:srgbClr val="EAD1DC"/>
                </a:highlight>
                <a:latin typeface="Lora"/>
                <a:ea typeface="Lora"/>
                <a:cs typeface="Lora"/>
                <a:sym typeface="Lora"/>
              </a:rPr>
              <a:t>So, Patients have:</a:t>
            </a:r>
            <a:endParaRPr b="1">
              <a:highlight>
                <a:srgbClr val="EAD1DC"/>
              </a:highlight>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High levels of  LH.</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sp>
        <p:nvSpPr>
          <p:cNvPr id="431" name="Google Shape;431;p33"/>
          <p:cNvSpPr txBox="1"/>
          <p:nvPr/>
        </p:nvSpPr>
        <p:spPr>
          <a:xfrm>
            <a:off x="1693777" y="5128381"/>
            <a:ext cx="3000000" cy="355200"/>
          </a:xfrm>
          <a:prstGeom prst="rect">
            <a:avLst/>
          </a:prstGeom>
          <a:noFill/>
          <a:ln>
            <a:noFill/>
          </a:ln>
        </p:spPr>
        <p:txBody>
          <a:bodyPr anchorCtr="0" anchor="t" bIns="91425" lIns="91425" spcFirstLastPara="1" rIns="91425" wrap="square" tIns="91425">
            <a:noAutofit/>
          </a:bodyPr>
          <a:lstStyle/>
          <a:p>
            <a:pPr indent="-317500" lvl="0" marL="914400" rtl="0" algn="l">
              <a:lnSpc>
                <a:spcPct val="115000"/>
              </a:lnSpc>
              <a:spcBef>
                <a:spcPts val="0"/>
              </a:spcBef>
              <a:spcAft>
                <a:spcPts val="0"/>
              </a:spcAft>
              <a:buSzPts val="1400"/>
              <a:buFont typeface="Lora"/>
              <a:buChar char="●"/>
            </a:pPr>
            <a:r>
              <a:rPr lang="en-GB">
                <a:latin typeface="Lora"/>
                <a:ea typeface="Lora"/>
                <a:cs typeface="Lora"/>
                <a:sym typeface="Lora"/>
              </a:rPr>
              <a:t>Low FSH.</a:t>
            </a:r>
            <a:endParaRPr/>
          </a:p>
        </p:txBody>
      </p:sp>
      <p:sp>
        <p:nvSpPr>
          <p:cNvPr id="432" name="Google Shape;432;p33"/>
          <p:cNvSpPr txBox="1"/>
          <p:nvPr/>
        </p:nvSpPr>
        <p:spPr>
          <a:xfrm>
            <a:off x="3104641" y="5128381"/>
            <a:ext cx="3353400" cy="355200"/>
          </a:xfrm>
          <a:prstGeom prst="rect">
            <a:avLst/>
          </a:prstGeom>
          <a:noFill/>
          <a:ln>
            <a:noFill/>
          </a:ln>
        </p:spPr>
        <p:txBody>
          <a:bodyPr anchorCtr="0" anchor="t" bIns="91425" lIns="91425" spcFirstLastPara="1" rIns="91425" wrap="square" tIns="91425">
            <a:noAutofit/>
          </a:bodyPr>
          <a:lstStyle/>
          <a:p>
            <a:pPr indent="-317500" lvl="0" marL="914400" rtl="0" algn="l">
              <a:lnSpc>
                <a:spcPct val="115000"/>
              </a:lnSpc>
              <a:spcBef>
                <a:spcPts val="0"/>
              </a:spcBef>
              <a:spcAft>
                <a:spcPts val="0"/>
              </a:spcAft>
              <a:buSzPts val="1400"/>
              <a:buFont typeface="Lora"/>
              <a:buChar char="●"/>
            </a:pPr>
            <a:r>
              <a:rPr lang="en-GB">
                <a:latin typeface="Lora"/>
                <a:ea typeface="Lora"/>
                <a:cs typeface="Lora"/>
                <a:sym typeface="Lora"/>
              </a:rPr>
              <a:t>High testosterone.</a:t>
            </a:r>
            <a:endParaRPr/>
          </a:p>
        </p:txBody>
      </p:sp>
      <p:sp>
        <p:nvSpPr>
          <p:cNvPr id="433" name="Google Shape;433;p33"/>
          <p:cNvSpPr txBox="1"/>
          <p:nvPr/>
        </p:nvSpPr>
        <p:spPr>
          <a:xfrm>
            <a:off x="5223227" y="5128390"/>
            <a:ext cx="3000000" cy="355200"/>
          </a:xfrm>
          <a:prstGeom prst="rect">
            <a:avLst/>
          </a:prstGeom>
          <a:noFill/>
          <a:ln>
            <a:noFill/>
          </a:ln>
        </p:spPr>
        <p:txBody>
          <a:bodyPr anchorCtr="0" anchor="t" bIns="91425" lIns="91425" spcFirstLastPara="1" rIns="91425" wrap="square" tIns="91425">
            <a:noAutofit/>
          </a:bodyPr>
          <a:lstStyle/>
          <a:p>
            <a:pPr indent="-317500" lvl="0" marL="914400" rtl="0" algn="l">
              <a:lnSpc>
                <a:spcPct val="115000"/>
              </a:lnSpc>
              <a:spcBef>
                <a:spcPts val="0"/>
              </a:spcBef>
              <a:spcAft>
                <a:spcPts val="0"/>
              </a:spcAft>
              <a:buSzPts val="1400"/>
              <a:buFont typeface="Lora"/>
              <a:buChar char="●"/>
            </a:pPr>
            <a:r>
              <a:rPr lang="en-GB">
                <a:latin typeface="Lora"/>
                <a:ea typeface="Lora"/>
                <a:cs typeface="Lora"/>
                <a:sym typeface="Lora"/>
              </a:rPr>
              <a:t>High estrogen</a:t>
            </a:r>
            <a:r>
              <a:rPr baseline="30000" lang="en-GB">
                <a:solidFill>
                  <a:srgbClr val="B45F06"/>
                </a:solidFill>
                <a:latin typeface="Lora"/>
                <a:ea typeface="Lora"/>
                <a:cs typeface="Lora"/>
                <a:sym typeface="Lora"/>
              </a:rPr>
              <a:t>1</a:t>
            </a:r>
            <a:r>
              <a:rPr lang="en-GB">
                <a:latin typeface="Lora"/>
                <a:ea typeface="Lora"/>
                <a:cs typeface="Lora"/>
                <a:sym typeface="Lora"/>
              </a:rPr>
              <a:t>.</a:t>
            </a:r>
            <a:endParaRPr/>
          </a:p>
        </p:txBody>
      </p:sp>
      <p:sp>
        <p:nvSpPr>
          <p:cNvPr id="434" name="Google Shape;434;p33"/>
          <p:cNvSpPr txBox="1"/>
          <p:nvPr/>
        </p:nvSpPr>
        <p:spPr>
          <a:xfrm>
            <a:off x="0" y="5562600"/>
            <a:ext cx="6879900" cy="420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Clinical presentation </a:t>
            </a:r>
            <a:endParaRPr b="1" sz="1800">
              <a:solidFill>
                <a:schemeClr val="lt2"/>
              </a:solidFill>
              <a:latin typeface="Lora"/>
              <a:ea typeface="Lora"/>
              <a:cs typeface="Lora"/>
              <a:sym typeface="Lora"/>
            </a:endParaRPr>
          </a:p>
          <a:p>
            <a:pPr indent="0" lvl="0" marL="0" rtl="0" algn="l">
              <a:lnSpc>
                <a:spcPct val="115000"/>
              </a:lnSpc>
              <a:spcBef>
                <a:spcPts val="0"/>
              </a:spcBef>
              <a:spcAft>
                <a:spcPts val="0"/>
              </a:spcAft>
              <a:buNone/>
            </a:pPr>
            <a:r>
              <a:rPr b="1" lang="en-GB">
                <a:latin typeface="Lora"/>
                <a:ea typeface="Lora"/>
                <a:cs typeface="Lora"/>
                <a:sym typeface="Lora"/>
              </a:rPr>
              <a:t>It usually affects young women (between 15 and 30 years) and they present with</a:t>
            </a:r>
            <a:r>
              <a:rPr lang="en-GB">
                <a:latin typeface="Lora"/>
                <a:ea typeface="Lora"/>
                <a:cs typeface="Lora"/>
                <a:sym typeface="Lora"/>
              </a:rPr>
              <a:t>:</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Secondary </a:t>
            </a:r>
            <a:r>
              <a:rPr b="1" lang="en-GB">
                <a:solidFill>
                  <a:srgbClr val="FF0000"/>
                </a:solidFill>
                <a:latin typeface="Lora"/>
                <a:ea typeface="Lora"/>
                <a:cs typeface="Lora"/>
                <a:sym typeface="Lora"/>
              </a:rPr>
              <a:t>amenorrhea</a:t>
            </a:r>
            <a:r>
              <a:rPr lang="en-GB">
                <a:latin typeface="Lora"/>
                <a:ea typeface="Lora"/>
                <a:cs typeface="Lora"/>
                <a:sym typeface="Lora"/>
              </a:rPr>
              <a:t> with anovulation.</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Oligomenorrhea</a:t>
            </a:r>
            <a:r>
              <a:rPr lang="en-GB">
                <a:latin typeface="Lora"/>
                <a:ea typeface="Lora"/>
                <a:cs typeface="Lora"/>
                <a:sym typeface="Lora"/>
              </a:rPr>
              <a:t> or irregular menses.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Virilism</a:t>
            </a:r>
            <a:r>
              <a:rPr b="1" baseline="30000" lang="en-GB">
                <a:solidFill>
                  <a:srgbClr val="B45F06"/>
                </a:solidFill>
                <a:latin typeface="Lora"/>
                <a:ea typeface="Lora"/>
                <a:cs typeface="Lora"/>
                <a:sym typeface="Lora"/>
              </a:rPr>
              <a:t>2</a:t>
            </a:r>
            <a:r>
              <a:rPr lang="en-GB">
                <a:latin typeface="Lora"/>
                <a:ea typeface="Lora"/>
                <a:cs typeface="Lora"/>
                <a:sym typeface="Lora"/>
              </a:rPr>
              <a:t> (due to increased androgenic masculinizing hormones).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Infertility. </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Hirsutism.</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Obesity.</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Acne</a:t>
            </a:r>
            <a:r>
              <a:rPr lang="en-GB">
                <a:latin typeface="Lora"/>
                <a:ea typeface="Lora"/>
                <a:cs typeface="Lora"/>
                <a:sym typeface="Lora"/>
              </a:rPr>
              <a:t> (due to excess androgens).</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chemeClr val="lt2"/>
                </a:solidFill>
                <a:latin typeface="Lora"/>
                <a:ea typeface="Lora"/>
                <a:cs typeface="Lora"/>
                <a:sym typeface="Lora"/>
              </a:rPr>
              <a:t>Morphology</a:t>
            </a:r>
            <a:r>
              <a:rPr lang="en-GB">
                <a:latin typeface="Lora"/>
                <a:ea typeface="Lora"/>
                <a:cs typeface="Lora"/>
                <a:sym typeface="Lora"/>
              </a:rPr>
              <a:t>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highlight>
                  <a:schemeClr val="accent3"/>
                </a:highlight>
                <a:latin typeface="Lora"/>
                <a:ea typeface="Lora"/>
                <a:cs typeface="Lora"/>
                <a:sym typeface="Lora"/>
              </a:rPr>
              <a:t>Gross</a:t>
            </a:r>
            <a:endParaRPr b="1">
              <a:highlight>
                <a:schemeClr val="accent3"/>
              </a:highlight>
              <a:latin typeface="Lora"/>
              <a:ea typeface="Lora"/>
              <a:cs typeface="Lora"/>
              <a:sym typeface="Lora"/>
            </a:endParaRPr>
          </a:p>
          <a:p>
            <a:pPr indent="-317500" lvl="0" marL="630000" rtl="0" algn="l">
              <a:lnSpc>
                <a:spcPct val="115000"/>
              </a:lnSpc>
              <a:spcBef>
                <a:spcPts val="0"/>
              </a:spcBef>
              <a:spcAft>
                <a:spcPts val="0"/>
              </a:spcAft>
              <a:buSzPts val="1400"/>
              <a:buFont typeface="Lora"/>
              <a:buChar char="○"/>
            </a:pPr>
            <a:r>
              <a:rPr b="1" lang="en-GB">
                <a:highlight>
                  <a:srgbClr val="FFFFFF"/>
                </a:highlight>
                <a:latin typeface="Lora"/>
                <a:ea typeface="Lora"/>
                <a:cs typeface="Lora"/>
                <a:sym typeface="Lora"/>
              </a:rPr>
              <a:t>A</a:t>
            </a:r>
            <a:r>
              <a:rPr lang="en-GB">
                <a:latin typeface="Lora"/>
                <a:ea typeface="Lora"/>
                <a:cs typeface="Lora"/>
                <a:sym typeface="Lora"/>
              </a:rPr>
              <a:t>: Numerous nodular elevations of clear cysts.</a:t>
            </a:r>
            <a:endParaRPr>
              <a:latin typeface="Lora"/>
              <a:ea typeface="Lora"/>
              <a:cs typeface="Lora"/>
              <a:sym typeface="Lora"/>
            </a:endParaRPr>
          </a:p>
          <a:p>
            <a:pPr indent="-317500" lvl="0" marL="630000" rtl="0" algn="l">
              <a:lnSpc>
                <a:spcPct val="115000"/>
              </a:lnSpc>
              <a:spcBef>
                <a:spcPts val="0"/>
              </a:spcBef>
              <a:spcAft>
                <a:spcPts val="0"/>
              </a:spcAft>
              <a:buSzPts val="1400"/>
              <a:buFont typeface="Lora"/>
              <a:buChar char="○"/>
            </a:pPr>
            <a:r>
              <a:rPr b="1" lang="en-GB">
                <a:latin typeface="Lora"/>
                <a:ea typeface="Lora"/>
                <a:cs typeface="Lora"/>
                <a:sym typeface="Lora"/>
              </a:rPr>
              <a:t>B</a:t>
            </a:r>
            <a:r>
              <a:rPr lang="en-GB">
                <a:latin typeface="Lora"/>
                <a:ea typeface="Lora"/>
                <a:cs typeface="Lora"/>
                <a:sym typeface="Lora"/>
              </a:rPr>
              <a:t>: Cut surface, Subcortical cystic follicles in the ovary.</a:t>
            </a:r>
            <a:endParaRPr>
              <a:latin typeface="Lora"/>
              <a:ea typeface="Lora"/>
              <a:cs typeface="Lora"/>
              <a:sym typeface="Lora"/>
            </a:endParaRPr>
          </a:p>
        </p:txBody>
      </p:sp>
      <p:pic>
        <p:nvPicPr>
          <p:cNvPr id="435" name="Google Shape;435;p33"/>
          <p:cNvPicPr preferRelativeResize="0"/>
          <p:nvPr/>
        </p:nvPicPr>
        <p:blipFill rotWithShape="1">
          <a:blip r:embed="rId4">
            <a:alphaModFix/>
          </a:blip>
          <a:srcRect b="20478" l="13478" r="54619" t="28957"/>
          <a:stretch/>
        </p:blipFill>
        <p:spPr>
          <a:xfrm>
            <a:off x="6503300" y="5987125"/>
            <a:ext cx="1338899" cy="1995551"/>
          </a:xfrm>
          <a:prstGeom prst="rect">
            <a:avLst/>
          </a:prstGeom>
          <a:noFill/>
          <a:ln>
            <a:noFill/>
          </a:ln>
        </p:spPr>
      </p:pic>
      <p:pic>
        <p:nvPicPr>
          <p:cNvPr id="436" name="Google Shape;436;p33"/>
          <p:cNvPicPr preferRelativeResize="0"/>
          <p:nvPr/>
        </p:nvPicPr>
        <p:blipFill rotWithShape="1">
          <a:blip r:embed="rId5">
            <a:alphaModFix/>
          </a:blip>
          <a:srcRect b="25427" l="4037" r="53991" t="58157"/>
          <a:stretch/>
        </p:blipFill>
        <p:spPr>
          <a:xfrm>
            <a:off x="5347700" y="8486200"/>
            <a:ext cx="2494500" cy="1100800"/>
          </a:xfrm>
          <a:prstGeom prst="rect">
            <a:avLst/>
          </a:prstGeom>
          <a:noFill/>
          <a:ln>
            <a:noFill/>
          </a:ln>
        </p:spPr>
      </p:pic>
      <p:sp>
        <p:nvSpPr>
          <p:cNvPr id="437" name="Google Shape;437;p33"/>
          <p:cNvSpPr txBox="1"/>
          <p:nvPr/>
        </p:nvSpPr>
        <p:spPr>
          <a:xfrm>
            <a:off x="25772" y="10019312"/>
            <a:ext cx="6336000" cy="73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solidFill>
                  <a:srgbClr val="B45F06"/>
                </a:solidFill>
                <a:latin typeface="Lora"/>
                <a:ea typeface="Lora"/>
                <a:cs typeface="Lora"/>
                <a:sym typeface="Lora"/>
              </a:rPr>
              <a:t>1- </a:t>
            </a:r>
            <a:r>
              <a:rPr lang="en-GB" sz="1000">
                <a:solidFill>
                  <a:srgbClr val="B45F06"/>
                </a:solidFill>
                <a:latin typeface="Lora"/>
                <a:ea typeface="Lora"/>
                <a:cs typeface="Lora"/>
                <a:sym typeface="Lora"/>
              </a:rPr>
              <a:t>follicles that underwent cystic dilation and degeneration secrete estrogen</a:t>
            </a:r>
            <a:endParaRPr sz="1000">
              <a:solidFill>
                <a:srgbClr val="B45F06"/>
              </a:solidFill>
              <a:latin typeface="Lora"/>
              <a:ea typeface="Lora"/>
              <a:cs typeface="Lora"/>
              <a:sym typeface="Lora"/>
            </a:endParaRPr>
          </a:p>
          <a:p>
            <a:pPr indent="0" lvl="0" marL="0" rtl="0" algn="l">
              <a:lnSpc>
                <a:spcPct val="115000"/>
              </a:lnSpc>
              <a:spcBef>
                <a:spcPts val="0"/>
              </a:spcBef>
              <a:spcAft>
                <a:spcPts val="0"/>
              </a:spcAft>
              <a:buNone/>
            </a:pPr>
            <a:r>
              <a:rPr lang="en-GB" sz="1000">
                <a:solidFill>
                  <a:srgbClr val="B45F06"/>
                </a:solidFill>
                <a:latin typeface="Lora"/>
                <a:ea typeface="Lora"/>
                <a:cs typeface="Lora"/>
                <a:sym typeface="Lora"/>
              </a:rPr>
              <a:t>2- only in severe cases along with hirsutism and voice hoarseness .</a:t>
            </a:r>
            <a:endParaRPr sz="1000">
              <a:solidFill>
                <a:srgbClr val="B45F06"/>
              </a:solidFill>
              <a:latin typeface="Lora"/>
              <a:ea typeface="Lora"/>
              <a:cs typeface="Lora"/>
              <a:sym typeface="Lor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Google Shape;442;p34"/>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Polycystic ovarian disease</a:t>
            </a:r>
            <a:endParaRPr b="1" sz="3000">
              <a:solidFill>
                <a:srgbClr val="741B47"/>
              </a:solidFill>
              <a:latin typeface="Lora"/>
              <a:ea typeface="Lora"/>
              <a:cs typeface="Lora"/>
              <a:sym typeface="Lora"/>
            </a:endParaRPr>
          </a:p>
        </p:txBody>
      </p:sp>
      <p:sp>
        <p:nvSpPr>
          <p:cNvPr id="443" name="Google Shape;443;p34"/>
          <p:cNvSpPr txBox="1"/>
          <p:nvPr/>
        </p:nvSpPr>
        <p:spPr>
          <a:xfrm>
            <a:off x="0" y="895350"/>
            <a:ext cx="6867600" cy="3525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Lora"/>
              <a:buChar char="●"/>
            </a:pPr>
            <a:r>
              <a:rPr b="1" lang="en-GB">
                <a:highlight>
                  <a:srgbClr val="EAD1DC"/>
                </a:highlight>
                <a:latin typeface="Lora"/>
                <a:ea typeface="Lora"/>
                <a:cs typeface="Lora"/>
                <a:sym typeface="Lora"/>
              </a:rPr>
              <a:t>Microscopic</a:t>
            </a:r>
            <a:endParaRPr>
              <a:latin typeface="Lora"/>
              <a:ea typeface="Lora"/>
              <a:cs typeface="Lora"/>
              <a:sym typeface="Lora"/>
            </a:endParaRPr>
          </a:p>
        </p:txBody>
      </p:sp>
      <p:graphicFrame>
        <p:nvGraphicFramePr>
          <p:cNvPr id="444" name="Google Shape;444;p34"/>
          <p:cNvGraphicFramePr/>
          <p:nvPr/>
        </p:nvGraphicFramePr>
        <p:xfrm>
          <a:off x="504825" y="1353225"/>
          <a:ext cx="3000000" cy="3000000"/>
        </p:xfrm>
        <a:graphic>
          <a:graphicData uri="http://schemas.openxmlformats.org/drawingml/2006/table">
            <a:tbl>
              <a:tblPr>
                <a:noFill/>
                <a:tableStyleId>{B976D95D-F604-4F36-8163-8ACFED39F17B}</a:tableStyleId>
              </a:tblPr>
              <a:tblGrid>
                <a:gridCol w="3455175"/>
                <a:gridCol w="3455175"/>
              </a:tblGrid>
              <a:tr h="295275">
                <a:tc>
                  <a:txBody>
                    <a:bodyPr/>
                    <a:lstStyle/>
                    <a:p>
                      <a:pPr indent="0" lvl="0" marL="0" rtl="0" algn="ctr">
                        <a:spcBef>
                          <a:spcPts val="0"/>
                        </a:spcBef>
                        <a:spcAft>
                          <a:spcPts val="0"/>
                        </a:spcAft>
                        <a:buNone/>
                      </a:pPr>
                      <a:r>
                        <a:rPr b="1" lang="en-GB" sz="1200">
                          <a:solidFill>
                            <a:srgbClr val="741B47"/>
                          </a:solidFill>
                          <a:latin typeface="Lora"/>
                          <a:ea typeface="Lora"/>
                          <a:cs typeface="Lora"/>
                          <a:sym typeface="Lora"/>
                        </a:rPr>
                        <a:t>Ovaries</a:t>
                      </a:r>
                      <a:endParaRPr b="1" sz="1200">
                        <a:solidFill>
                          <a:srgbClr val="741B47"/>
                        </a:solidFill>
                        <a:latin typeface="Lora"/>
                        <a:ea typeface="Lora"/>
                        <a:cs typeface="Lora"/>
                        <a:sym typeface="Lora"/>
                      </a:endParaRPr>
                    </a:p>
                  </a:txBody>
                  <a:tcPr marT="91425" marB="91425" marR="91425" marL="91425">
                    <a:solidFill>
                      <a:srgbClr val="EAD1DC"/>
                    </a:solidFill>
                  </a:tcPr>
                </a:tc>
                <a:tc>
                  <a:txBody>
                    <a:bodyPr/>
                    <a:lstStyle/>
                    <a:p>
                      <a:pPr indent="0" lvl="0" marL="0" rtl="0" algn="ctr">
                        <a:spcBef>
                          <a:spcPts val="0"/>
                        </a:spcBef>
                        <a:spcAft>
                          <a:spcPts val="0"/>
                        </a:spcAft>
                        <a:buNone/>
                      </a:pPr>
                      <a:r>
                        <a:rPr b="1" lang="en-GB" sz="1200">
                          <a:solidFill>
                            <a:srgbClr val="741B47"/>
                          </a:solidFill>
                          <a:latin typeface="Lora"/>
                          <a:ea typeface="Lora"/>
                          <a:cs typeface="Lora"/>
                          <a:sym typeface="Lora"/>
                        </a:rPr>
                        <a:t>Endometrium</a:t>
                      </a:r>
                      <a:endParaRPr b="1" sz="1200">
                        <a:solidFill>
                          <a:srgbClr val="741B47"/>
                        </a:solidFill>
                        <a:latin typeface="Lora"/>
                        <a:ea typeface="Lora"/>
                        <a:cs typeface="Lora"/>
                        <a:sym typeface="Lora"/>
                      </a:endParaRPr>
                    </a:p>
                  </a:txBody>
                  <a:tcPr marT="91425" marB="91425" marR="91425" marL="91425">
                    <a:solidFill>
                      <a:srgbClr val="EAD1DC"/>
                    </a:solidFill>
                  </a:tcPr>
                </a:tc>
              </a:tr>
              <a:tr h="381000">
                <a:tc>
                  <a:txBody>
                    <a:bodyPr/>
                    <a:lstStyle/>
                    <a:p>
                      <a:pPr indent="-304800" lvl="0" marL="360000" rtl="0" algn="l">
                        <a:lnSpc>
                          <a:spcPct val="115000"/>
                        </a:lnSpc>
                        <a:spcBef>
                          <a:spcPts val="0"/>
                        </a:spcBef>
                        <a:spcAft>
                          <a:spcPts val="0"/>
                        </a:spcAft>
                        <a:buSzPts val="1200"/>
                        <a:buFont typeface="Lora"/>
                        <a:buChar char="●"/>
                      </a:pPr>
                      <a:r>
                        <a:rPr lang="en-GB" sz="1200">
                          <a:latin typeface="Lora"/>
                          <a:ea typeface="Lora"/>
                          <a:cs typeface="Lora"/>
                          <a:sym typeface="Lora"/>
                        </a:rPr>
                        <a:t>2 times the normal size with many </a:t>
                      </a:r>
                      <a:r>
                        <a:rPr b="1" lang="en-GB" sz="1200">
                          <a:highlight>
                            <a:srgbClr val="CFE2F3"/>
                          </a:highlight>
                          <a:latin typeface="Lora"/>
                          <a:ea typeface="Lora"/>
                          <a:cs typeface="Lora"/>
                          <a:sym typeface="Lora"/>
                        </a:rPr>
                        <a:t>subcortical cysts</a:t>
                      </a:r>
                      <a:r>
                        <a:rPr lang="en-GB" sz="1200">
                          <a:latin typeface="Lora"/>
                          <a:ea typeface="Lora"/>
                          <a:cs typeface="Lora"/>
                          <a:sym typeface="Lora"/>
                        </a:rPr>
                        <a:t> measuring 0.5 to 1.5 cm in diameter. </a:t>
                      </a:r>
                      <a:endParaRPr sz="1200">
                        <a:latin typeface="Lora"/>
                        <a:ea typeface="Lora"/>
                        <a:cs typeface="Lora"/>
                        <a:sym typeface="Lora"/>
                      </a:endParaRPr>
                    </a:p>
                    <a:p>
                      <a:pPr indent="-304800" lvl="0" marL="360000" rtl="0" algn="l">
                        <a:lnSpc>
                          <a:spcPct val="115000"/>
                        </a:lnSpc>
                        <a:spcBef>
                          <a:spcPts val="0"/>
                        </a:spcBef>
                        <a:spcAft>
                          <a:spcPts val="0"/>
                        </a:spcAft>
                        <a:buSzPts val="1200"/>
                        <a:buFont typeface="Lora"/>
                        <a:buChar char="●"/>
                      </a:pPr>
                      <a:r>
                        <a:rPr lang="en-GB" sz="1200">
                          <a:latin typeface="Lora"/>
                          <a:ea typeface="Lora"/>
                          <a:cs typeface="Lora"/>
                          <a:sym typeface="Lora"/>
                        </a:rPr>
                        <a:t>The outer stromal portion of the </a:t>
                      </a:r>
                      <a:r>
                        <a:rPr b="1" lang="en-GB" sz="1200">
                          <a:latin typeface="Lora"/>
                          <a:ea typeface="Lora"/>
                          <a:cs typeface="Lora"/>
                          <a:sym typeface="Lora"/>
                        </a:rPr>
                        <a:t>cortex is thickened</a:t>
                      </a:r>
                      <a:r>
                        <a:rPr lang="en-GB" sz="1200">
                          <a:latin typeface="Lora"/>
                          <a:ea typeface="Lora"/>
                          <a:cs typeface="Lora"/>
                          <a:sym typeface="Lora"/>
                        </a:rPr>
                        <a:t> and </a:t>
                      </a:r>
                      <a:r>
                        <a:rPr b="1" lang="en-GB" sz="1200">
                          <a:latin typeface="Lora"/>
                          <a:ea typeface="Lora"/>
                          <a:cs typeface="Lora"/>
                          <a:sym typeface="Lora"/>
                        </a:rPr>
                        <a:t>fibrotic</a:t>
                      </a:r>
                      <a:r>
                        <a:rPr lang="en-GB" sz="1200">
                          <a:latin typeface="Lora"/>
                          <a:ea typeface="Lora"/>
                          <a:cs typeface="Lora"/>
                          <a:sym typeface="Lora"/>
                        </a:rPr>
                        <a:t> with multiple cysts underneath. </a:t>
                      </a:r>
                      <a:endParaRPr sz="1200">
                        <a:latin typeface="Lora"/>
                        <a:ea typeface="Lora"/>
                        <a:cs typeface="Lora"/>
                        <a:sym typeface="Lora"/>
                      </a:endParaRPr>
                    </a:p>
                    <a:p>
                      <a:pPr indent="-304800" lvl="0" marL="360000" rtl="0" algn="l">
                        <a:lnSpc>
                          <a:spcPct val="115000"/>
                        </a:lnSpc>
                        <a:spcBef>
                          <a:spcPts val="0"/>
                        </a:spcBef>
                        <a:spcAft>
                          <a:spcPts val="0"/>
                        </a:spcAft>
                        <a:buSzPts val="1200"/>
                        <a:buFont typeface="Lora"/>
                        <a:buChar char="●"/>
                      </a:pPr>
                      <a:r>
                        <a:rPr lang="en-GB" sz="1200">
                          <a:latin typeface="Lora"/>
                          <a:ea typeface="Lora"/>
                          <a:cs typeface="Lora"/>
                          <a:sym typeface="Lora"/>
                        </a:rPr>
                        <a:t>The follicular cysts usually have a </a:t>
                      </a:r>
                      <a:r>
                        <a:rPr b="1" lang="en-GB" sz="1200">
                          <a:latin typeface="Lora"/>
                          <a:ea typeface="Lora"/>
                          <a:cs typeface="Lora"/>
                          <a:sym typeface="Lora"/>
                        </a:rPr>
                        <a:t>prominent theca interna </a:t>
                      </a:r>
                      <a:r>
                        <a:rPr lang="en-GB" sz="1200">
                          <a:latin typeface="Lora"/>
                          <a:ea typeface="Lora"/>
                          <a:cs typeface="Lora"/>
                          <a:sym typeface="Lora"/>
                        </a:rPr>
                        <a:t>layer. </a:t>
                      </a:r>
                      <a:endParaRPr sz="1200">
                        <a:latin typeface="Lora"/>
                        <a:ea typeface="Lora"/>
                        <a:cs typeface="Lora"/>
                        <a:sym typeface="Lora"/>
                      </a:endParaRPr>
                    </a:p>
                    <a:p>
                      <a:pPr indent="-304800" lvl="0" marL="360000" rtl="0" algn="l">
                        <a:lnSpc>
                          <a:spcPct val="115000"/>
                        </a:lnSpc>
                        <a:spcBef>
                          <a:spcPts val="0"/>
                        </a:spcBef>
                        <a:spcAft>
                          <a:spcPts val="0"/>
                        </a:spcAft>
                        <a:buSzPts val="1200"/>
                        <a:buFont typeface="Lora"/>
                        <a:buChar char="●"/>
                      </a:pPr>
                      <a:r>
                        <a:rPr lang="en-GB" sz="1200">
                          <a:latin typeface="Lora"/>
                          <a:ea typeface="Lora"/>
                          <a:cs typeface="Lora"/>
                          <a:sym typeface="Lora"/>
                        </a:rPr>
                        <a:t>A</a:t>
                      </a:r>
                      <a:r>
                        <a:rPr lang="en-GB" sz="1200">
                          <a:latin typeface="Lora"/>
                          <a:ea typeface="Lora"/>
                          <a:cs typeface="Lora"/>
                          <a:sym typeface="Lora"/>
                        </a:rPr>
                        <a:t>bsent </a:t>
                      </a:r>
                      <a:r>
                        <a:rPr lang="en-GB" sz="1200">
                          <a:latin typeface="Lora"/>
                          <a:ea typeface="Lora"/>
                          <a:cs typeface="Lora"/>
                          <a:sym typeface="Lora"/>
                        </a:rPr>
                        <a:t>Corpora lutea</a:t>
                      </a:r>
                      <a:r>
                        <a:rPr baseline="30000" lang="en-GB" sz="1200">
                          <a:latin typeface="Lora"/>
                          <a:ea typeface="Lora"/>
                          <a:cs typeface="Lora"/>
                          <a:sym typeface="Lora"/>
                        </a:rPr>
                        <a:t>1</a:t>
                      </a:r>
                      <a:r>
                        <a:rPr lang="en-GB" sz="1200">
                          <a:latin typeface="Lora"/>
                          <a:ea typeface="Lora"/>
                          <a:cs typeface="Lora"/>
                          <a:sym typeface="Lora"/>
                        </a:rPr>
                        <a:t>.</a:t>
                      </a:r>
                      <a:endParaRPr sz="1200">
                        <a:latin typeface="Lora"/>
                        <a:ea typeface="Lora"/>
                        <a:cs typeface="Lora"/>
                        <a:sym typeface="Lora"/>
                      </a:endParaRPr>
                    </a:p>
                  </a:txBody>
                  <a:tcPr marT="91425" marB="91425" marR="91425" marL="91425">
                    <a:solidFill>
                      <a:srgbClr val="FFFFFF"/>
                    </a:solidFill>
                  </a:tcPr>
                </a:tc>
                <a:tc>
                  <a:txBody>
                    <a:bodyPr/>
                    <a:lstStyle/>
                    <a:p>
                      <a:pPr indent="-304800" lvl="0" marL="360000" rtl="0" algn="l">
                        <a:lnSpc>
                          <a:spcPct val="115000"/>
                        </a:lnSpc>
                        <a:spcBef>
                          <a:spcPts val="0"/>
                        </a:spcBef>
                        <a:spcAft>
                          <a:spcPts val="0"/>
                        </a:spcAft>
                        <a:buSzPts val="1200"/>
                        <a:buFont typeface="Lora"/>
                        <a:buChar char="●"/>
                      </a:pPr>
                      <a:r>
                        <a:rPr lang="en-GB" sz="1200">
                          <a:latin typeface="Lora"/>
                          <a:ea typeface="Lora"/>
                          <a:cs typeface="Lora"/>
                          <a:sym typeface="Lora"/>
                        </a:rPr>
                        <a:t>Chronic anovulation → unopposed estrogen → hyperestrogenic state → endometrium may develop </a:t>
                      </a:r>
                      <a:r>
                        <a:rPr b="1" lang="en-GB" sz="1200">
                          <a:latin typeface="Lora"/>
                          <a:ea typeface="Lora"/>
                          <a:cs typeface="Lora"/>
                          <a:sym typeface="Lora"/>
                        </a:rPr>
                        <a:t>estrogen associated </a:t>
                      </a:r>
                      <a:r>
                        <a:rPr b="1" lang="en-GB" sz="1200">
                          <a:solidFill>
                            <a:srgbClr val="FF0000"/>
                          </a:solidFill>
                          <a:latin typeface="Lora"/>
                          <a:ea typeface="Lora"/>
                          <a:cs typeface="Lora"/>
                          <a:sym typeface="Lora"/>
                        </a:rPr>
                        <a:t>hyperplasia</a:t>
                      </a:r>
                      <a:r>
                        <a:rPr lang="en-GB" sz="1200">
                          <a:latin typeface="Lora"/>
                          <a:ea typeface="Lora"/>
                          <a:cs typeface="Lora"/>
                          <a:sym typeface="Lora"/>
                        </a:rPr>
                        <a:t> and show any of the following:</a:t>
                      </a:r>
                      <a:endParaRPr sz="1200">
                        <a:latin typeface="Lora"/>
                        <a:ea typeface="Lora"/>
                        <a:cs typeface="Lora"/>
                        <a:sym typeface="Lora"/>
                      </a:endParaRPr>
                    </a:p>
                    <a:p>
                      <a:pPr indent="-304800" lvl="0" marL="719999" rtl="0" algn="l">
                        <a:lnSpc>
                          <a:spcPct val="115000"/>
                        </a:lnSpc>
                        <a:spcBef>
                          <a:spcPts val="0"/>
                        </a:spcBef>
                        <a:spcAft>
                          <a:spcPts val="0"/>
                        </a:spcAft>
                        <a:buSzPts val="1200"/>
                        <a:buFont typeface="Lora"/>
                        <a:buChar char="○"/>
                      </a:pPr>
                      <a:r>
                        <a:rPr lang="en-GB" sz="1200">
                          <a:latin typeface="Lora"/>
                          <a:ea typeface="Lora"/>
                          <a:cs typeface="Lora"/>
                          <a:sym typeface="Lora"/>
                        </a:rPr>
                        <a:t>Simple with or without atypia.</a:t>
                      </a:r>
                      <a:endParaRPr sz="1200">
                        <a:latin typeface="Lora"/>
                        <a:ea typeface="Lora"/>
                        <a:cs typeface="Lora"/>
                        <a:sym typeface="Lora"/>
                      </a:endParaRPr>
                    </a:p>
                    <a:p>
                      <a:pPr indent="-304800" lvl="0" marL="719999" rtl="0" algn="l">
                        <a:lnSpc>
                          <a:spcPct val="115000"/>
                        </a:lnSpc>
                        <a:spcBef>
                          <a:spcPts val="0"/>
                        </a:spcBef>
                        <a:spcAft>
                          <a:spcPts val="0"/>
                        </a:spcAft>
                        <a:buSzPts val="1200"/>
                        <a:buFont typeface="Lora"/>
                        <a:buChar char="○"/>
                      </a:pPr>
                      <a:r>
                        <a:rPr lang="en-GB" sz="1200">
                          <a:latin typeface="Lora"/>
                          <a:ea typeface="Lora"/>
                          <a:cs typeface="Lora"/>
                          <a:sym typeface="Lora"/>
                        </a:rPr>
                        <a:t>Complex hyperplasia, with or without atypia.</a:t>
                      </a:r>
                      <a:endParaRPr sz="1200">
                        <a:latin typeface="Lora"/>
                        <a:ea typeface="Lora"/>
                        <a:cs typeface="Lora"/>
                        <a:sym typeface="Lora"/>
                      </a:endParaRPr>
                    </a:p>
                    <a:p>
                      <a:pPr indent="-304800" lvl="0" marL="719999" rtl="0" algn="l">
                        <a:lnSpc>
                          <a:spcPct val="115000"/>
                        </a:lnSpc>
                        <a:spcBef>
                          <a:spcPts val="0"/>
                        </a:spcBef>
                        <a:spcAft>
                          <a:spcPts val="0"/>
                        </a:spcAft>
                        <a:buSzPts val="1200"/>
                        <a:buFont typeface="Lora"/>
                        <a:buChar char="○"/>
                      </a:pPr>
                      <a:r>
                        <a:rPr lang="en-GB" sz="1200">
                          <a:latin typeface="Lora"/>
                          <a:ea typeface="Lora"/>
                          <a:cs typeface="Lora"/>
                          <a:sym typeface="Lora"/>
                        </a:rPr>
                        <a:t>Endometrial adenocarcinoma.</a:t>
                      </a:r>
                      <a:endParaRPr sz="1200">
                        <a:latin typeface="Lora"/>
                        <a:ea typeface="Lora"/>
                        <a:cs typeface="Lora"/>
                        <a:sym typeface="Lora"/>
                      </a:endParaRPr>
                    </a:p>
                  </a:txBody>
                  <a:tcPr marT="91425" marB="91425" marR="91425" marL="91425">
                    <a:solidFill>
                      <a:srgbClr val="FFFFFF"/>
                    </a:solidFill>
                  </a:tcPr>
                </a:tc>
              </a:tr>
            </a:tbl>
          </a:graphicData>
        </a:graphic>
      </p:graphicFrame>
      <p:pic>
        <p:nvPicPr>
          <p:cNvPr id="445" name="Google Shape;445;p34"/>
          <p:cNvPicPr preferRelativeResize="0"/>
          <p:nvPr/>
        </p:nvPicPr>
        <p:blipFill rotWithShape="1">
          <a:blip r:embed="rId3">
            <a:alphaModFix/>
          </a:blip>
          <a:srcRect b="30105" l="5255" r="55615" t="50000"/>
          <a:stretch/>
        </p:blipFill>
        <p:spPr>
          <a:xfrm>
            <a:off x="1043425" y="3785848"/>
            <a:ext cx="2382324" cy="1018025"/>
          </a:xfrm>
          <a:prstGeom prst="rect">
            <a:avLst/>
          </a:prstGeom>
          <a:noFill/>
          <a:ln>
            <a:noFill/>
          </a:ln>
        </p:spPr>
      </p:pic>
      <p:sp>
        <p:nvSpPr>
          <p:cNvPr id="446" name="Google Shape;446;p34"/>
          <p:cNvSpPr/>
          <p:nvPr/>
        </p:nvSpPr>
        <p:spPr>
          <a:xfrm>
            <a:off x="2380208" y="3823671"/>
            <a:ext cx="735900" cy="7059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7" name="Google Shape;447;p34"/>
          <p:cNvPicPr preferRelativeResize="0"/>
          <p:nvPr/>
        </p:nvPicPr>
        <p:blipFill>
          <a:blip r:embed="rId4">
            <a:alphaModFix/>
          </a:blip>
          <a:stretch>
            <a:fillRect/>
          </a:stretch>
        </p:blipFill>
        <p:spPr>
          <a:xfrm>
            <a:off x="5019371" y="3785851"/>
            <a:ext cx="1632351" cy="1018025"/>
          </a:xfrm>
          <a:prstGeom prst="rect">
            <a:avLst/>
          </a:prstGeom>
          <a:noFill/>
          <a:ln>
            <a:noFill/>
          </a:ln>
        </p:spPr>
      </p:pic>
      <p:sp>
        <p:nvSpPr>
          <p:cNvPr id="448" name="Google Shape;448;p34"/>
          <p:cNvSpPr/>
          <p:nvPr/>
        </p:nvSpPr>
        <p:spPr>
          <a:xfrm>
            <a:off x="5850800" y="3855000"/>
            <a:ext cx="559200" cy="436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4"/>
          <p:cNvSpPr txBox="1"/>
          <p:nvPr/>
        </p:nvSpPr>
        <p:spPr>
          <a:xfrm>
            <a:off x="0" y="4953000"/>
            <a:ext cx="7219800" cy="487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Risks associated with </a:t>
            </a:r>
            <a:r>
              <a:rPr b="1" lang="en-GB" sz="1800">
                <a:solidFill>
                  <a:schemeClr val="lt2"/>
                </a:solidFill>
                <a:latin typeface="Lora"/>
                <a:ea typeface="Lora"/>
                <a:cs typeface="Lora"/>
                <a:sym typeface="Lora"/>
              </a:rPr>
              <a:t>PCOD </a:t>
            </a:r>
            <a:endParaRPr b="1" sz="1800">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Endometrial hyperplasia &amp; cancer.</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Insulin resistance → Type II diabetes.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Depression, Anxiety.</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solidFill>
                  <a:srgbClr val="B45F06"/>
                </a:solidFill>
                <a:latin typeface="Lora"/>
                <a:ea typeface="Lora"/>
                <a:cs typeface="Lora"/>
                <a:sym typeface="Lora"/>
              </a:rPr>
              <a:t>Metabolic syndrome:</a:t>
            </a:r>
            <a:r>
              <a:rPr lang="en-GB">
                <a:solidFill>
                  <a:srgbClr val="B45F06"/>
                </a:solidFill>
                <a:latin typeface="Lora"/>
                <a:ea typeface="Lora"/>
                <a:cs typeface="Lora"/>
                <a:sym typeface="Lora"/>
              </a:rPr>
              <a:t> </a:t>
            </a:r>
            <a:r>
              <a:rPr lang="en-GB">
                <a:latin typeface="Lora"/>
                <a:ea typeface="Lora"/>
                <a:cs typeface="Lora"/>
                <a:sym typeface="Lora"/>
              </a:rPr>
              <a:t>Dyslipidemia, weight gain, hypertension, CVD, strokes. </a:t>
            </a:r>
            <a:endParaRPr>
              <a:solidFill>
                <a:srgbClr val="B45F06"/>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Autoimmune thyroiditis.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Miscarriage.</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Acanthosis nigricans:</a:t>
            </a:r>
            <a:r>
              <a:rPr lang="en-GB">
                <a:latin typeface="Lora"/>
                <a:ea typeface="Lora"/>
                <a:cs typeface="Lora"/>
                <a:sym typeface="Lora"/>
              </a:rPr>
              <a:t> patches of darkened skin under the arms, in the groin area and on the back of the neck.</a:t>
            </a:r>
            <a:endParaRPr>
              <a:latin typeface="Lora"/>
              <a:ea typeface="Lora"/>
              <a:cs typeface="Lora"/>
              <a:sym typeface="Lora"/>
            </a:endParaRPr>
          </a:p>
          <a:p>
            <a:pPr indent="0" lvl="0" marL="0" rtl="0" algn="l">
              <a:spcBef>
                <a:spcPts val="1000"/>
              </a:spcBef>
              <a:spcAft>
                <a:spcPts val="0"/>
              </a:spcAft>
              <a:buNone/>
            </a:pPr>
            <a:r>
              <a:rPr b="1" lang="en-GB" sz="1800">
                <a:solidFill>
                  <a:schemeClr val="lt2"/>
                </a:solidFill>
                <a:latin typeface="Lora"/>
                <a:ea typeface="Lora"/>
                <a:cs typeface="Lora"/>
                <a:sym typeface="Lora"/>
              </a:rPr>
              <a:t>Treatment</a:t>
            </a:r>
            <a:endParaRPr b="1" sz="1800">
              <a:solidFill>
                <a:schemeClr val="lt2"/>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goal of treatment is to initiate ovulation and regulate the menstrual cycle to restore fertility by:</a:t>
            </a:r>
            <a:endParaRPr>
              <a:latin typeface="Lora"/>
              <a:ea typeface="Lora"/>
              <a:cs typeface="Lora"/>
              <a:sym typeface="Lora"/>
            </a:endParaRPr>
          </a:p>
          <a:p>
            <a:pPr indent="-317500" lvl="0" marL="630000" rtl="0" algn="l">
              <a:lnSpc>
                <a:spcPct val="115000"/>
              </a:lnSpc>
              <a:spcBef>
                <a:spcPts val="0"/>
              </a:spcBef>
              <a:spcAft>
                <a:spcPts val="0"/>
              </a:spcAft>
              <a:buSzPts val="1400"/>
              <a:buFont typeface="Lora"/>
              <a:buChar char="○"/>
            </a:pPr>
            <a:r>
              <a:rPr lang="en-GB">
                <a:latin typeface="Lora"/>
                <a:ea typeface="Lora"/>
                <a:cs typeface="Lora"/>
                <a:sym typeface="Lora"/>
              </a:rPr>
              <a:t>Treatment with drugs such as: clomiphene or hCG.</a:t>
            </a:r>
            <a:endParaRPr>
              <a:latin typeface="Lora"/>
              <a:ea typeface="Lora"/>
              <a:cs typeface="Lora"/>
              <a:sym typeface="Lora"/>
            </a:endParaRPr>
          </a:p>
          <a:p>
            <a:pPr indent="-317500" lvl="0" marL="630000" rtl="0" algn="l">
              <a:lnSpc>
                <a:spcPct val="115000"/>
              </a:lnSpc>
              <a:spcBef>
                <a:spcPts val="0"/>
              </a:spcBef>
              <a:spcAft>
                <a:spcPts val="0"/>
              </a:spcAft>
              <a:buSzPts val="1400"/>
              <a:buFont typeface="Lora"/>
              <a:buChar char="○"/>
            </a:pPr>
            <a:r>
              <a:rPr lang="en-GB">
                <a:latin typeface="Lora"/>
                <a:ea typeface="Lora"/>
                <a:cs typeface="Lora"/>
                <a:sym typeface="Lora"/>
              </a:rPr>
              <a:t>Reduction</a:t>
            </a:r>
            <a:r>
              <a:rPr baseline="30000" lang="en-GB">
                <a:latin typeface="Lora"/>
                <a:ea typeface="Lora"/>
                <a:cs typeface="Lora"/>
                <a:sym typeface="Lora"/>
              </a:rPr>
              <a:t>2</a:t>
            </a:r>
            <a:r>
              <a:rPr lang="en-GB">
                <a:latin typeface="Lora"/>
                <a:ea typeface="Lora"/>
                <a:cs typeface="Lora"/>
                <a:sym typeface="Lora"/>
              </a:rPr>
              <a:t> of ovarian volume by wedge resection of the ovaries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endometrial changes usually regress once ovulation is achieved.</a:t>
            </a:r>
            <a:endParaRPr>
              <a:latin typeface="Lora"/>
              <a:ea typeface="Lora"/>
              <a:cs typeface="Lora"/>
              <a:sym typeface="Lora"/>
            </a:endParaRPr>
          </a:p>
        </p:txBody>
      </p:sp>
      <p:sp>
        <p:nvSpPr>
          <p:cNvPr id="450" name="Google Shape;450;p34"/>
          <p:cNvSpPr txBox="1"/>
          <p:nvPr/>
        </p:nvSpPr>
        <p:spPr>
          <a:xfrm>
            <a:off x="0" y="9978917"/>
            <a:ext cx="6336000" cy="491700"/>
          </a:xfrm>
          <a:prstGeom prst="rect">
            <a:avLst/>
          </a:prstGeom>
          <a:noFill/>
          <a:ln>
            <a:noFill/>
          </a:ln>
        </p:spPr>
        <p:txBody>
          <a:bodyPr anchorCtr="0" anchor="ctr" bIns="91425" lIns="91425" spcFirstLastPara="1" rIns="91425" wrap="square" tIns="91425">
            <a:noAutofit/>
          </a:bodyPr>
          <a:lstStyle/>
          <a:p>
            <a:pPr indent="-298450" lvl="0" marL="457200" rtl="0" algn="l">
              <a:spcBef>
                <a:spcPts val="0"/>
              </a:spcBef>
              <a:spcAft>
                <a:spcPts val="0"/>
              </a:spcAft>
              <a:buSzPts val="1100"/>
              <a:buFont typeface="Lora"/>
              <a:buAutoNum type="arabicPeriod"/>
            </a:pPr>
            <a:r>
              <a:rPr lang="en-GB" sz="1100">
                <a:latin typeface="Lora"/>
                <a:ea typeface="Lora"/>
                <a:cs typeface="Lora"/>
                <a:sym typeface="Lora"/>
              </a:rPr>
              <a:t>No ovulation occurs, women with PCOD have anovulatory cycles. </a:t>
            </a:r>
            <a:r>
              <a:rPr lang="en-GB" sz="1100">
                <a:solidFill>
                  <a:srgbClr val="B45F06"/>
                </a:solidFill>
                <a:latin typeface="Lora"/>
                <a:ea typeface="Lora"/>
                <a:cs typeface="Lora"/>
                <a:sym typeface="Lora"/>
              </a:rPr>
              <a:t>Corpus luteam: collection of fibrous tissue ( scar).</a:t>
            </a:r>
            <a:endParaRPr sz="1100">
              <a:solidFill>
                <a:srgbClr val="B45F06"/>
              </a:solidFill>
              <a:latin typeface="Lora"/>
              <a:ea typeface="Lora"/>
              <a:cs typeface="Lora"/>
              <a:sym typeface="Lora"/>
            </a:endParaRPr>
          </a:p>
          <a:p>
            <a:pPr indent="-298450" lvl="0" marL="457200" rtl="0" algn="l">
              <a:spcBef>
                <a:spcPts val="0"/>
              </a:spcBef>
              <a:spcAft>
                <a:spcPts val="0"/>
              </a:spcAft>
              <a:buSzPts val="1100"/>
              <a:buFont typeface="Lora"/>
              <a:buAutoNum type="arabicPeriod"/>
            </a:pPr>
            <a:r>
              <a:rPr lang="en-GB" sz="1100">
                <a:latin typeface="Lora"/>
                <a:ea typeface="Lora"/>
                <a:cs typeface="Lora"/>
                <a:sym typeface="Lora"/>
              </a:rPr>
              <a:t>In severe or resistant cases</a:t>
            </a:r>
            <a:endParaRPr sz="1100">
              <a:latin typeface="Lora"/>
              <a:ea typeface="Lora"/>
              <a:cs typeface="Lora"/>
              <a:sym typeface="Lor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Google Shape;455;p35"/>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Endometriosis</a:t>
            </a:r>
            <a:endParaRPr b="1" sz="3000">
              <a:solidFill>
                <a:srgbClr val="741B47"/>
              </a:solidFill>
              <a:latin typeface="Lora"/>
              <a:ea typeface="Lora"/>
              <a:cs typeface="Lora"/>
              <a:sym typeface="Lora"/>
            </a:endParaRPr>
          </a:p>
        </p:txBody>
      </p:sp>
      <p:sp>
        <p:nvSpPr>
          <p:cNvPr id="456" name="Google Shape;456;p35"/>
          <p:cNvSpPr txBox="1"/>
          <p:nvPr/>
        </p:nvSpPr>
        <p:spPr>
          <a:xfrm>
            <a:off x="0" y="914400"/>
            <a:ext cx="6893100" cy="252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Introduction</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Endometriosis is the presence of </a:t>
            </a:r>
            <a:r>
              <a:rPr b="1" lang="en-GB">
                <a:solidFill>
                  <a:srgbClr val="FF0000"/>
                </a:solidFill>
                <a:latin typeface="Lora"/>
                <a:ea typeface="Lora"/>
                <a:cs typeface="Lora"/>
                <a:sym typeface="Lora"/>
              </a:rPr>
              <a:t>ectopic</a:t>
            </a:r>
            <a:r>
              <a:rPr lang="en-GB">
                <a:latin typeface="Lora"/>
                <a:ea typeface="Lora"/>
                <a:cs typeface="Lora"/>
                <a:sym typeface="Lora"/>
              </a:rPr>
              <a:t> endometrial glands and stroma outside the uterus.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is a </a:t>
            </a:r>
            <a:r>
              <a:rPr b="1" lang="en-GB">
                <a:latin typeface="Lora"/>
                <a:ea typeface="Lora"/>
                <a:cs typeface="Lora"/>
                <a:sym typeface="Lora"/>
              </a:rPr>
              <a:t>non-neoplastic</a:t>
            </a:r>
            <a:r>
              <a:rPr lang="en-GB">
                <a:latin typeface="Lora"/>
                <a:ea typeface="Lora"/>
                <a:cs typeface="Lora"/>
                <a:sym typeface="Lora"/>
              </a:rPr>
              <a:t> condition.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Like the uterine endometrium:</a:t>
            </a:r>
            <a:endParaRPr>
              <a:latin typeface="Lora"/>
              <a:ea typeface="Lora"/>
              <a:cs typeface="Lora"/>
              <a:sym typeface="Lora"/>
            </a:endParaRPr>
          </a:p>
          <a:p>
            <a:pPr indent="-203199" lvl="0" marL="899999" rtl="0" algn="l">
              <a:lnSpc>
                <a:spcPct val="115000"/>
              </a:lnSpc>
              <a:spcBef>
                <a:spcPts val="0"/>
              </a:spcBef>
              <a:spcAft>
                <a:spcPts val="0"/>
              </a:spcAft>
              <a:buSzPts val="1400"/>
              <a:buFont typeface="Lora"/>
              <a:buChar char="○"/>
            </a:pPr>
            <a:r>
              <a:rPr lang="en-GB">
                <a:latin typeface="Lora"/>
                <a:ea typeface="Lora"/>
                <a:cs typeface="Lora"/>
                <a:sym typeface="Lora"/>
              </a:rPr>
              <a:t>it is </a:t>
            </a:r>
            <a:r>
              <a:rPr b="1" lang="en-GB">
                <a:latin typeface="Lora"/>
                <a:ea typeface="Lora"/>
                <a:cs typeface="Lora"/>
                <a:sym typeface="Lora"/>
              </a:rPr>
              <a:t>responsive to the hormonal variations</a:t>
            </a:r>
            <a:r>
              <a:rPr lang="en-GB">
                <a:latin typeface="Lora"/>
                <a:ea typeface="Lora"/>
                <a:cs typeface="Lora"/>
                <a:sym typeface="Lora"/>
              </a:rPr>
              <a:t> of the menstrual cycle, and </a:t>
            </a:r>
            <a:r>
              <a:rPr b="1" lang="en-GB">
                <a:solidFill>
                  <a:srgbClr val="FF0000"/>
                </a:solidFill>
                <a:latin typeface="Lora"/>
                <a:ea typeface="Lora"/>
                <a:cs typeface="Lora"/>
                <a:sym typeface="Lora"/>
              </a:rPr>
              <a:t>bleeds during menstruation.</a:t>
            </a:r>
            <a:endParaRPr b="1">
              <a:solidFill>
                <a:srgbClr val="FF0000"/>
              </a:solidFill>
              <a:latin typeface="Lora"/>
              <a:ea typeface="Lora"/>
              <a:cs typeface="Lora"/>
              <a:sym typeface="Lora"/>
            </a:endParaRPr>
          </a:p>
          <a:p>
            <a:pPr indent="-203199" lvl="0" marL="899999" rtl="0" algn="l">
              <a:lnSpc>
                <a:spcPct val="115000"/>
              </a:lnSpc>
              <a:spcBef>
                <a:spcPts val="0"/>
              </a:spcBef>
              <a:spcAft>
                <a:spcPts val="0"/>
              </a:spcAft>
              <a:buSzPts val="1400"/>
              <a:buFont typeface="Lora"/>
              <a:buChar char="○"/>
            </a:pPr>
            <a:r>
              <a:rPr lang="en-GB">
                <a:latin typeface="Lora"/>
                <a:ea typeface="Lora"/>
                <a:cs typeface="Lora"/>
                <a:sym typeface="Lora"/>
              </a:rPr>
              <a:t>Therefore, there is menstrual type </a:t>
            </a:r>
            <a:r>
              <a:rPr b="1" lang="en-GB">
                <a:latin typeface="Lora"/>
                <a:ea typeface="Lora"/>
                <a:cs typeface="Lora"/>
                <a:sym typeface="Lora"/>
              </a:rPr>
              <a:t>bleeding</a:t>
            </a:r>
            <a:r>
              <a:rPr lang="en-GB">
                <a:latin typeface="Lora"/>
                <a:ea typeface="Lora"/>
                <a:cs typeface="Lora"/>
                <a:sym typeface="Lora"/>
              </a:rPr>
              <a:t> at the site of the ectopic endometrium, resulting in blood filled areas </a:t>
            </a:r>
            <a:r>
              <a:rPr b="1" lang="en-GB">
                <a:solidFill>
                  <a:srgbClr val="FF0000"/>
                </a:solidFill>
                <a:latin typeface="Lora"/>
                <a:ea typeface="Lora"/>
                <a:cs typeface="Lora"/>
                <a:sym typeface="Lora"/>
              </a:rPr>
              <a:t>(chocolate cysts).</a:t>
            </a:r>
            <a:endParaRPr>
              <a:latin typeface="Lora"/>
              <a:ea typeface="Lora"/>
              <a:cs typeface="Lora"/>
              <a:sym typeface="Lora"/>
            </a:endParaRPr>
          </a:p>
          <a:p>
            <a:pPr indent="0" lvl="0" marL="0" rtl="0" algn="l">
              <a:lnSpc>
                <a:spcPct val="115000"/>
              </a:lnSpc>
              <a:spcBef>
                <a:spcPts val="0"/>
              </a:spcBef>
              <a:spcAft>
                <a:spcPts val="0"/>
              </a:spcAft>
              <a:buNone/>
            </a:pPr>
            <a:r>
              <a:t/>
            </a:r>
            <a:endParaRPr/>
          </a:p>
        </p:txBody>
      </p:sp>
      <p:sp>
        <p:nvSpPr>
          <p:cNvPr id="457" name="Google Shape;457;p35"/>
          <p:cNvSpPr txBox="1"/>
          <p:nvPr/>
        </p:nvSpPr>
        <p:spPr>
          <a:xfrm>
            <a:off x="0" y="10011350"/>
            <a:ext cx="6747000" cy="4917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SzPts val="1100"/>
              <a:buFont typeface="Lora"/>
              <a:buAutoNum type="arabicPeriod"/>
            </a:pPr>
            <a:r>
              <a:rPr lang="en-GB" sz="1100">
                <a:latin typeface="Lora"/>
                <a:ea typeface="Lora"/>
                <a:cs typeface="Lora"/>
                <a:sym typeface="Lora"/>
              </a:rPr>
              <a:t>Rectouterine pouch: extension of the peritoneal cavity between the rectum and the uterus.</a:t>
            </a:r>
            <a:endParaRPr sz="1100">
              <a:latin typeface="Lora"/>
              <a:ea typeface="Lora"/>
              <a:cs typeface="Lora"/>
              <a:sym typeface="Lora"/>
            </a:endParaRPr>
          </a:p>
          <a:p>
            <a:pPr indent="-298450" lvl="0" marL="457200" rtl="0" algn="l">
              <a:lnSpc>
                <a:spcPct val="115000"/>
              </a:lnSpc>
              <a:spcBef>
                <a:spcPts val="0"/>
              </a:spcBef>
              <a:spcAft>
                <a:spcPts val="0"/>
              </a:spcAft>
              <a:buSzPts val="1100"/>
              <a:buFont typeface="Lora"/>
              <a:buAutoNum type="arabicPeriod"/>
            </a:pPr>
            <a:r>
              <a:rPr lang="en-GB" sz="1100">
                <a:latin typeface="Lora"/>
                <a:ea typeface="Lora"/>
                <a:cs typeface="Lora"/>
                <a:sym typeface="Lora"/>
              </a:rPr>
              <a:t>Cause disruption of anatomy, pain and improper fertilization leading to infertility.</a:t>
            </a:r>
            <a:endParaRPr sz="1100">
              <a:latin typeface="Lora"/>
              <a:ea typeface="Lora"/>
              <a:cs typeface="Lora"/>
              <a:sym typeface="Lora"/>
            </a:endParaRPr>
          </a:p>
        </p:txBody>
      </p:sp>
      <p:pic>
        <p:nvPicPr>
          <p:cNvPr id="458" name="Google Shape;458;p35"/>
          <p:cNvPicPr preferRelativeResize="0"/>
          <p:nvPr/>
        </p:nvPicPr>
        <p:blipFill>
          <a:blip r:embed="rId3">
            <a:alphaModFix/>
          </a:blip>
          <a:stretch>
            <a:fillRect/>
          </a:stretch>
        </p:blipFill>
        <p:spPr>
          <a:xfrm>
            <a:off x="4619197" y="3941650"/>
            <a:ext cx="3219699" cy="2426776"/>
          </a:xfrm>
          <a:prstGeom prst="rect">
            <a:avLst/>
          </a:prstGeom>
          <a:noFill/>
          <a:ln>
            <a:noFill/>
          </a:ln>
        </p:spPr>
      </p:pic>
      <p:sp>
        <p:nvSpPr>
          <p:cNvPr id="459" name="Google Shape;459;p35"/>
          <p:cNvSpPr txBox="1"/>
          <p:nvPr/>
        </p:nvSpPr>
        <p:spPr>
          <a:xfrm>
            <a:off x="0" y="3216025"/>
            <a:ext cx="47523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Locations</a:t>
            </a:r>
            <a:endParaRPr b="1" sz="1600">
              <a:solidFill>
                <a:srgbClr val="C27BA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Found on the </a:t>
            </a:r>
            <a:r>
              <a:rPr b="1" lang="en-GB">
                <a:latin typeface="Lora"/>
                <a:ea typeface="Lora"/>
                <a:cs typeface="Lora"/>
                <a:sym typeface="Lora"/>
              </a:rPr>
              <a:t>peritoneal surfaces</a:t>
            </a:r>
            <a:r>
              <a:rPr lang="en-GB">
                <a:latin typeface="Lora"/>
                <a:ea typeface="Lora"/>
                <a:cs typeface="Lora"/>
                <a:sym typeface="Lora"/>
              </a:rPr>
              <a:t> of the reproductive organs and adjacent pelvic organs.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most frequent locations are:</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Ovary</a:t>
            </a:r>
            <a:r>
              <a:rPr lang="en-GB">
                <a:latin typeface="Lora"/>
                <a:ea typeface="Lora"/>
                <a:cs typeface="Lora"/>
                <a:sym typeface="Lora"/>
              </a:rPr>
              <a:t>, the most common site, around 50%.</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Pouch of Douglas</a:t>
            </a:r>
            <a:r>
              <a:rPr b="1" baseline="30000" lang="en-GB">
                <a:latin typeface="Lora"/>
                <a:ea typeface="Lora"/>
                <a:cs typeface="Lora"/>
                <a:sym typeface="Lora"/>
              </a:rPr>
              <a:t>1</a:t>
            </a:r>
            <a:r>
              <a:rPr lang="en-GB">
                <a:latin typeface="Lora"/>
                <a:ea typeface="Lora"/>
                <a:cs typeface="Lora"/>
                <a:sym typeface="Lora"/>
              </a:rPr>
              <a:t> and </a:t>
            </a:r>
            <a:r>
              <a:rPr b="1" lang="en-GB">
                <a:latin typeface="Lora"/>
                <a:ea typeface="Lora"/>
                <a:cs typeface="Lora"/>
                <a:sym typeface="Lora"/>
              </a:rPr>
              <a:t>uterine ligaments</a:t>
            </a:r>
            <a:r>
              <a:rPr lang="en-GB">
                <a:latin typeface="Lora"/>
                <a:ea typeface="Lora"/>
                <a:cs typeface="Lora"/>
                <a:sym typeface="Lora"/>
              </a:rPr>
              <a:t>, second most common.</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Occasionally:</a:t>
            </a:r>
            <a:r>
              <a:rPr lang="en-GB">
                <a:latin typeface="Lora"/>
                <a:ea typeface="Lora"/>
                <a:cs typeface="Lora"/>
                <a:sym typeface="Lora"/>
              </a:rPr>
              <a:t> cervix, vagina, perineum, bladder, large bowel and umbilicus.</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Rarely</a:t>
            </a:r>
            <a:r>
              <a:rPr lang="en-GB">
                <a:latin typeface="Lora"/>
                <a:ea typeface="Lora"/>
                <a:cs typeface="Lora"/>
                <a:sym typeface="Lora"/>
              </a:rPr>
              <a:t>: small bowel, kidneys, lungs, nose and brain.</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has been reported in men. The sites involved have been the bladder, scrotum and prostate.</a:t>
            </a:r>
            <a:endParaRPr>
              <a:latin typeface="Lora"/>
              <a:ea typeface="Lora"/>
              <a:cs typeface="Lora"/>
              <a:sym typeface="Lora"/>
            </a:endParaRPr>
          </a:p>
        </p:txBody>
      </p:sp>
      <p:sp>
        <p:nvSpPr>
          <p:cNvPr id="460" name="Google Shape;460;p35"/>
          <p:cNvSpPr txBox="1"/>
          <p:nvPr/>
        </p:nvSpPr>
        <p:spPr>
          <a:xfrm>
            <a:off x="0" y="6698500"/>
            <a:ext cx="68931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A64D79"/>
                </a:solidFill>
                <a:latin typeface="Lora"/>
                <a:ea typeface="Lora"/>
                <a:cs typeface="Lora"/>
                <a:sym typeface="Lora"/>
              </a:rPr>
              <a:t>Clinical presentations</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Depends on the site of endometriosis:</a:t>
            </a:r>
            <a:endParaRPr b="1">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Dysmenorrhea: pain during menstruation.</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Dyspareunia: painful sexual intercourse.</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lang="en-GB">
                <a:latin typeface="Lora"/>
                <a:ea typeface="Lora"/>
                <a:cs typeface="Lora"/>
                <a:sym typeface="Lora"/>
              </a:rPr>
              <a:t>Cyclic abdominal pain, there is severe menstrual related pain. </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Infertility</a:t>
            </a:r>
            <a:r>
              <a:rPr lang="en-GB">
                <a:latin typeface="Lora"/>
                <a:ea typeface="Lora"/>
                <a:cs typeface="Lora"/>
                <a:sym typeface="Lora"/>
              </a:rPr>
              <a:t>.</a:t>
            </a:r>
            <a:endParaRPr>
              <a:latin typeface="Lora"/>
              <a:ea typeface="Lora"/>
              <a:cs typeface="Lora"/>
              <a:sym typeface="Lora"/>
            </a:endParaRPr>
          </a:p>
          <a:p>
            <a:pPr indent="-317500" lvl="1" marL="914400" rtl="0" algn="l">
              <a:lnSpc>
                <a:spcPct val="115000"/>
              </a:lnSpc>
              <a:spcBef>
                <a:spcPts val="0"/>
              </a:spcBef>
              <a:spcAft>
                <a:spcPts val="0"/>
              </a:spcAft>
              <a:buSzPts val="1400"/>
              <a:buFont typeface="Lora"/>
              <a:buChar char="○"/>
            </a:pPr>
            <a:r>
              <a:rPr b="1" lang="en-GB">
                <a:latin typeface="Lora"/>
                <a:ea typeface="Lora"/>
                <a:cs typeface="Lora"/>
                <a:sym typeface="Lora"/>
              </a:rPr>
              <a:t>Fibrous adhesions</a:t>
            </a:r>
            <a:r>
              <a:rPr b="1" baseline="30000" lang="en-GB">
                <a:latin typeface="Lora"/>
                <a:ea typeface="Lora"/>
                <a:cs typeface="Lora"/>
                <a:sym typeface="Lora"/>
              </a:rPr>
              <a:t>2</a:t>
            </a:r>
            <a:endParaRPr b="1" baseline="30000">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may </a:t>
            </a:r>
            <a:r>
              <a:rPr b="1" lang="en-GB">
                <a:latin typeface="Lora"/>
                <a:ea typeface="Lora"/>
                <a:cs typeface="Lora"/>
                <a:sym typeface="Lora"/>
              </a:rPr>
              <a:t>recur</a:t>
            </a:r>
            <a:r>
              <a:rPr lang="en-GB">
                <a:latin typeface="Lora"/>
                <a:ea typeface="Lora"/>
                <a:cs typeface="Lora"/>
                <a:sym typeface="Lora"/>
              </a:rPr>
              <a:t> after surgical excision but the risk is low.</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sp>
        <p:nvSpPr>
          <p:cNvPr id="465" name="Google Shape;465;p36"/>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Endometriosis</a:t>
            </a:r>
            <a:endParaRPr b="1" sz="3000">
              <a:solidFill>
                <a:srgbClr val="741B47"/>
              </a:solidFill>
              <a:latin typeface="Lora"/>
              <a:ea typeface="Lora"/>
              <a:cs typeface="Lora"/>
              <a:sym typeface="Lora"/>
            </a:endParaRPr>
          </a:p>
        </p:txBody>
      </p:sp>
      <p:sp>
        <p:nvSpPr>
          <p:cNvPr id="466" name="Google Shape;466;p36"/>
          <p:cNvSpPr txBox="1"/>
          <p:nvPr/>
        </p:nvSpPr>
        <p:spPr>
          <a:xfrm>
            <a:off x="20625" y="933250"/>
            <a:ext cx="7294200" cy="350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Morphology</a:t>
            </a:r>
            <a:endParaRPr b="1" sz="1800">
              <a:solidFill>
                <a:srgbClr val="A64D79"/>
              </a:solidFill>
              <a:latin typeface="Lora"/>
              <a:ea typeface="Lora"/>
              <a:cs typeface="Lora"/>
              <a:sym typeface="Lora"/>
            </a:endParaRPr>
          </a:p>
          <a:p>
            <a:pPr indent="0" lvl="0" marL="0" rtl="0" algn="l">
              <a:lnSpc>
                <a:spcPct val="115000"/>
              </a:lnSpc>
              <a:spcBef>
                <a:spcPts val="0"/>
              </a:spcBef>
              <a:spcAft>
                <a:spcPts val="0"/>
              </a:spcAft>
              <a:buNone/>
            </a:pPr>
            <a:r>
              <a:rPr b="1" lang="en-GB">
                <a:highlight>
                  <a:srgbClr val="EAD1DC"/>
                </a:highlight>
                <a:latin typeface="Lora"/>
                <a:ea typeface="Lora"/>
                <a:cs typeface="Lora"/>
                <a:sym typeface="Lora"/>
              </a:rPr>
              <a:t>Gross </a:t>
            </a:r>
            <a:r>
              <a:rPr lang="en-GB">
                <a:latin typeface="Lora"/>
                <a:ea typeface="Lora"/>
                <a:cs typeface="Lora"/>
                <a:sym typeface="Lora"/>
              </a:rPr>
              <a:t>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highlight>
                  <a:srgbClr val="CFE2F3"/>
                </a:highlight>
                <a:latin typeface="Lora"/>
                <a:ea typeface="Lora"/>
                <a:cs typeface="Lora"/>
                <a:sym typeface="Lora"/>
              </a:rPr>
              <a:t>Red or brown nodules:</a:t>
            </a:r>
            <a:endParaRPr b="1">
              <a:highlight>
                <a:srgbClr val="CFE2F3"/>
              </a:highlight>
              <a:latin typeface="Lora"/>
              <a:ea typeface="Lora"/>
              <a:cs typeface="Lora"/>
              <a:sym typeface="Lora"/>
            </a:endParaRPr>
          </a:p>
          <a:p>
            <a:pPr indent="-203200" lvl="1" marL="540000" rtl="0" algn="l">
              <a:lnSpc>
                <a:spcPct val="115000"/>
              </a:lnSpc>
              <a:spcBef>
                <a:spcPts val="0"/>
              </a:spcBef>
              <a:spcAft>
                <a:spcPts val="0"/>
              </a:spcAft>
              <a:buSzPts val="1400"/>
              <a:buFont typeface="Lora"/>
              <a:buChar char="○"/>
            </a:pPr>
            <a:r>
              <a:rPr lang="en-GB">
                <a:latin typeface="Lora"/>
                <a:ea typeface="Lora"/>
                <a:cs typeface="Lora"/>
                <a:sym typeface="Lora"/>
              </a:rPr>
              <a:t>Multiple.</a:t>
            </a:r>
            <a:endParaRPr>
              <a:latin typeface="Lora"/>
              <a:ea typeface="Lora"/>
              <a:cs typeface="Lora"/>
              <a:sym typeface="Lora"/>
            </a:endParaRPr>
          </a:p>
          <a:p>
            <a:pPr indent="-203200" lvl="1" marL="540000" rtl="0" algn="l">
              <a:lnSpc>
                <a:spcPct val="115000"/>
              </a:lnSpc>
              <a:spcBef>
                <a:spcPts val="0"/>
              </a:spcBef>
              <a:spcAft>
                <a:spcPts val="0"/>
              </a:spcAft>
              <a:buSzPts val="1400"/>
              <a:buFont typeface="Lora"/>
              <a:buChar char="○"/>
            </a:pPr>
            <a:r>
              <a:rPr lang="en-GB">
                <a:latin typeface="Lora"/>
                <a:ea typeface="Lora"/>
                <a:cs typeface="Lora"/>
                <a:sym typeface="Lora"/>
              </a:rPr>
              <a:t>Due to </a:t>
            </a:r>
            <a:r>
              <a:rPr b="1" lang="en-GB">
                <a:latin typeface="Lora"/>
                <a:ea typeface="Lora"/>
                <a:cs typeface="Lora"/>
                <a:sym typeface="Lora"/>
              </a:rPr>
              <a:t>hemosiderin</a:t>
            </a:r>
            <a:r>
              <a:rPr lang="en-GB">
                <a:latin typeface="Lora"/>
                <a:ea typeface="Lora"/>
                <a:cs typeface="Lora"/>
                <a:sym typeface="Lora"/>
              </a:rPr>
              <a:t>.</a:t>
            </a:r>
            <a:r>
              <a:rPr lang="en-GB">
                <a:latin typeface="Lora"/>
                <a:ea typeface="Lora"/>
                <a:cs typeface="Lora"/>
                <a:sym typeface="Lora"/>
              </a:rPr>
              <a:t> </a:t>
            </a:r>
            <a:endParaRPr>
              <a:latin typeface="Lora"/>
              <a:ea typeface="Lora"/>
              <a:cs typeface="Lora"/>
              <a:sym typeface="Lora"/>
            </a:endParaRPr>
          </a:p>
          <a:p>
            <a:pPr indent="-203200" lvl="1" marL="540000" rtl="0" algn="l">
              <a:lnSpc>
                <a:spcPct val="115000"/>
              </a:lnSpc>
              <a:spcBef>
                <a:spcPts val="0"/>
              </a:spcBef>
              <a:spcAft>
                <a:spcPts val="0"/>
              </a:spcAft>
              <a:buSzPts val="1400"/>
              <a:buFont typeface="Lora"/>
              <a:buChar char="○"/>
            </a:pPr>
            <a:r>
              <a:rPr lang="en-GB">
                <a:latin typeface="Lora"/>
                <a:ea typeface="Lora"/>
                <a:cs typeface="Lora"/>
                <a:sym typeface="Lora"/>
              </a:rPr>
              <a:t>1 mm to 5 mm, or may form larger mass or cysts.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highlight>
                  <a:srgbClr val="D9EAD3"/>
                </a:highlight>
                <a:latin typeface="Lora"/>
                <a:ea typeface="Lora"/>
                <a:cs typeface="Lora"/>
                <a:sym typeface="Lora"/>
              </a:rPr>
              <a:t>Fibrous adhesions:</a:t>
            </a:r>
            <a:endParaRPr b="1">
              <a:highlight>
                <a:srgbClr val="D9EAD3"/>
              </a:highlight>
              <a:latin typeface="Lora"/>
              <a:ea typeface="Lora"/>
              <a:cs typeface="Lora"/>
              <a:sym typeface="Lora"/>
            </a:endParaRPr>
          </a:p>
          <a:p>
            <a:pPr indent="-203200" lvl="0" marL="540000" rtl="0" algn="l">
              <a:lnSpc>
                <a:spcPct val="115000"/>
              </a:lnSpc>
              <a:spcBef>
                <a:spcPts val="0"/>
              </a:spcBef>
              <a:spcAft>
                <a:spcPts val="0"/>
              </a:spcAft>
              <a:buSzPts val="1400"/>
              <a:buFont typeface="Lora"/>
              <a:buChar char="○"/>
            </a:pPr>
            <a:r>
              <a:rPr lang="en-GB">
                <a:latin typeface="Lora"/>
                <a:ea typeface="Lora"/>
                <a:cs typeface="Lora"/>
                <a:sym typeface="Lora"/>
              </a:rPr>
              <a:t>Dense may surround the foci.</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highlight>
                  <a:srgbClr val="FFF2CC"/>
                </a:highlight>
                <a:latin typeface="Lora"/>
                <a:ea typeface="Lora"/>
                <a:cs typeface="Lora"/>
                <a:sym typeface="Lora"/>
              </a:rPr>
              <a:t>Chocolate cyst:</a:t>
            </a:r>
            <a:endParaRPr b="1">
              <a:highlight>
                <a:srgbClr val="FFF2CC"/>
              </a:highlight>
              <a:latin typeface="Lora"/>
              <a:ea typeface="Lora"/>
              <a:cs typeface="Lora"/>
              <a:sym typeface="Lora"/>
            </a:endParaRPr>
          </a:p>
          <a:p>
            <a:pPr indent="-203200" lvl="0" marL="540000" rtl="0" algn="l">
              <a:lnSpc>
                <a:spcPct val="115000"/>
              </a:lnSpc>
              <a:spcBef>
                <a:spcPts val="0"/>
              </a:spcBef>
              <a:spcAft>
                <a:spcPts val="0"/>
              </a:spcAft>
              <a:buSzPts val="1400"/>
              <a:buFont typeface="Lora"/>
              <a:buChar char="○"/>
            </a:pPr>
            <a:r>
              <a:rPr lang="en-GB">
                <a:latin typeface="Lora"/>
                <a:ea typeface="Lora"/>
                <a:cs typeface="Lora"/>
                <a:sym typeface="Lora"/>
              </a:rPr>
              <a:t>Cysts filled with chocolate brown material.</a:t>
            </a:r>
            <a:endParaRPr>
              <a:latin typeface="Lora"/>
              <a:ea typeface="Lora"/>
              <a:cs typeface="Lora"/>
              <a:sym typeface="Lora"/>
            </a:endParaRPr>
          </a:p>
          <a:p>
            <a:pPr indent="-203200" lvl="0" marL="540000" rtl="0" algn="l">
              <a:lnSpc>
                <a:spcPct val="115000"/>
              </a:lnSpc>
              <a:spcBef>
                <a:spcPts val="0"/>
              </a:spcBef>
              <a:spcAft>
                <a:spcPts val="0"/>
              </a:spcAft>
              <a:buSzPts val="1400"/>
              <a:buFont typeface="Lora"/>
              <a:buChar char="○"/>
            </a:pPr>
            <a:r>
              <a:rPr lang="en-GB">
                <a:latin typeface="Lora"/>
                <a:ea typeface="Lora"/>
                <a:cs typeface="Lora"/>
                <a:sym typeface="Lora"/>
              </a:rPr>
              <a:t>Produced by repeated hemorrhage into the ovary with each menstrual cycle.</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With time the ovaries become totally cystic and turn into large cystic masses filled with chocolate brown fluid.</a:t>
            </a:r>
            <a:endParaRPr>
              <a:latin typeface="Lora"/>
              <a:ea typeface="Lora"/>
              <a:cs typeface="Lora"/>
              <a:sym typeface="Lora"/>
            </a:endParaRPr>
          </a:p>
        </p:txBody>
      </p:sp>
      <p:pic>
        <p:nvPicPr>
          <p:cNvPr id="467" name="Google Shape;467;p36"/>
          <p:cNvPicPr preferRelativeResize="0"/>
          <p:nvPr/>
        </p:nvPicPr>
        <p:blipFill rotWithShape="1">
          <a:blip r:embed="rId3">
            <a:alphaModFix/>
          </a:blip>
          <a:srcRect b="27123" l="10932" r="55051" t="39782"/>
          <a:stretch/>
        </p:blipFill>
        <p:spPr>
          <a:xfrm>
            <a:off x="420234" y="4447872"/>
            <a:ext cx="1731726" cy="1496627"/>
          </a:xfrm>
          <a:prstGeom prst="rect">
            <a:avLst/>
          </a:prstGeom>
          <a:noFill/>
          <a:ln>
            <a:noFill/>
          </a:ln>
        </p:spPr>
      </p:pic>
      <p:pic>
        <p:nvPicPr>
          <p:cNvPr id="468" name="Google Shape;468;p36"/>
          <p:cNvPicPr preferRelativeResize="0"/>
          <p:nvPr/>
        </p:nvPicPr>
        <p:blipFill rotWithShape="1">
          <a:blip r:embed="rId4">
            <a:alphaModFix/>
          </a:blip>
          <a:srcRect b="27061" l="10479" r="60879" t="48981"/>
          <a:stretch/>
        </p:blipFill>
        <p:spPr>
          <a:xfrm>
            <a:off x="5063057" y="4447864"/>
            <a:ext cx="2494050" cy="1496648"/>
          </a:xfrm>
          <a:prstGeom prst="rect">
            <a:avLst/>
          </a:prstGeom>
          <a:noFill/>
          <a:ln>
            <a:noFill/>
          </a:ln>
        </p:spPr>
      </p:pic>
      <p:pic>
        <p:nvPicPr>
          <p:cNvPr id="469" name="Google Shape;469;p36"/>
          <p:cNvPicPr preferRelativeResize="0"/>
          <p:nvPr/>
        </p:nvPicPr>
        <p:blipFill rotWithShape="1">
          <a:blip r:embed="rId5">
            <a:alphaModFix/>
          </a:blip>
          <a:srcRect b="30094" l="12378" r="63138" t="45115"/>
          <a:stretch/>
        </p:blipFill>
        <p:spPr>
          <a:xfrm>
            <a:off x="2807077" y="4447872"/>
            <a:ext cx="1731726" cy="1496627"/>
          </a:xfrm>
          <a:prstGeom prst="rect">
            <a:avLst/>
          </a:prstGeom>
          <a:noFill/>
          <a:ln>
            <a:noFill/>
          </a:ln>
        </p:spPr>
      </p:pic>
      <p:sp>
        <p:nvSpPr>
          <p:cNvPr id="470" name="Google Shape;470;p36"/>
          <p:cNvSpPr/>
          <p:nvPr/>
        </p:nvSpPr>
        <p:spPr>
          <a:xfrm>
            <a:off x="903975" y="5315575"/>
            <a:ext cx="472200" cy="4155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6"/>
          <p:cNvSpPr/>
          <p:nvPr/>
        </p:nvSpPr>
        <p:spPr>
          <a:xfrm>
            <a:off x="1049988" y="4453225"/>
            <a:ext cx="472200" cy="4155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6"/>
          <p:cNvSpPr/>
          <p:nvPr/>
        </p:nvSpPr>
        <p:spPr>
          <a:xfrm>
            <a:off x="5193925" y="4566700"/>
            <a:ext cx="872100" cy="9570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6"/>
          <p:cNvSpPr txBox="1"/>
          <p:nvPr/>
        </p:nvSpPr>
        <p:spPr>
          <a:xfrm>
            <a:off x="0" y="6031625"/>
            <a:ext cx="69093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highlight>
                  <a:schemeClr val="accent3"/>
                </a:highlight>
                <a:latin typeface="Lora"/>
                <a:ea typeface="Lora"/>
                <a:cs typeface="Lora"/>
                <a:sym typeface="Lora"/>
              </a:rPr>
              <a:t>Microscopic</a:t>
            </a:r>
            <a:r>
              <a:rPr b="1" lang="en-GB" sz="1800">
                <a:solidFill>
                  <a:schemeClr val="lt2"/>
                </a:solidFill>
                <a:latin typeface="Lora"/>
                <a:ea typeface="Lora"/>
                <a:cs typeface="Lora"/>
                <a:sym typeface="Lora"/>
              </a:rPr>
              <a:t> </a:t>
            </a:r>
            <a:endParaRPr b="1" sz="1800">
              <a:solidFill>
                <a:schemeClr val="lt2"/>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Ectopic </a:t>
            </a:r>
            <a:r>
              <a:rPr b="1" lang="en-GB">
                <a:highlight>
                  <a:srgbClr val="F4CCCC"/>
                </a:highlight>
                <a:latin typeface="Lora"/>
                <a:ea typeface="Lora"/>
                <a:cs typeface="Lora"/>
                <a:sym typeface="Lora"/>
              </a:rPr>
              <a:t>endometrial glands</a:t>
            </a:r>
            <a:r>
              <a:rPr lang="en-GB">
                <a:latin typeface="Lora"/>
                <a:ea typeface="Lora"/>
                <a:cs typeface="Lora"/>
                <a:sym typeface="Lora"/>
              </a:rPr>
              <a:t> and </a:t>
            </a:r>
            <a:r>
              <a:rPr b="1" lang="en-GB">
                <a:highlight>
                  <a:srgbClr val="D9EAD3"/>
                </a:highlight>
                <a:latin typeface="Lora"/>
                <a:ea typeface="Lora"/>
                <a:cs typeface="Lora"/>
                <a:sym typeface="Lora"/>
              </a:rPr>
              <a:t>endometrial stroma</a:t>
            </a:r>
            <a:r>
              <a:rPr lang="en-GB">
                <a:latin typeface="Lora"/>
                <a:ea typeface="Lora"/>
                <a:cs typeface="Lora"/>
                <a:sym typeface="Lora"/>
              </a:rPr>
              <a:t> are present.</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Denatured blood</a:t>
            </a:r>
            <a:r>
              <a:rPr lang="en-GB">
                <a:latin typeface="Lora"/>
                <a:ea typeface="Lora"/>
                <a:cs typeface="Lora"/>
                <a:sym typeface="Lora"/>
              </a:rPr>
              <a:t> from previous bleeding is present.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Macrophages</a:t>
            </a:r>
            <a:r>
              <a:rPr lang="en-GB">
                <a:latin typeface="Lora"/>
                <a:ea typeface="Lora"/>
                <a:cs typeface="Lora"/>
                <a:sym typeface="Lora"/>
              </a:rPr>
              <a:t> containing hemosiderin (siderophages) are present.</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When endometriosis develops in a </a:t>
            </a:r>
            <a:r>
              <a:rPr b="1" lang="en-GB">
                <a:latin typeface="Lora"/>
                <a:ea typeface="Lora"/>
                <a:cs typeface="Lora"/>
                <a:sym typeface="Lora"/>
              </a:rPr>
              <a:t>muscular organ </a:t>
            </a:r>
            <a:r>
              <a:rPr lang="en-GB">
                <a:solidFill>
                  <a:srgbClr val="B45F06"/>
                </a:solidFill>
                <a:latin typeface="Lora"/>
                <a:ea typeface="Lora"/>
                <a:cs typeface="Lora"/>
                <a:sym typeface="Lora"/>
              </a:rPr>
              <a:t>(e.g bowel)</a:t>
            </a:r>
            <a:r>
              <a:rPr b="1" lang="en-GB">
                <a:latin typeface="Lora"/>
                <a:ea typeface="Lora"/>
                <a:cs typeface="Lora"/>
                <a:sym typeface="Lora"/>
              </a:rPr>
              <a:t>, </a:t>
            </a:r>
            <a:r>
              <a:rPr lang="en-GB">
                <a:latin typeface="Lora"/>
                <a:ea typeface="Lora"/>
                <a:cs typeface="Lora"/>
                <a:sym typeface="Lora"/>
              </a:rPr>
              <a:t>the smooth muscle around it becomes </a:t>
            </a:r>
            <a:r>
              <a:rPr b="1" lang="en-GB">
                <a:highlight>
                  <a:srgbClr val="CFE2F3"/>
                </a:highlight>
                <a:latin typeface="Lora"/>
                <a:ea typeface="Lora"/>
                <a:cs typeface="Lora"/>
                <a:sym typeface="Lora"/>
              </a:rPr>
              <a:t>hyperplastic</a:t>
            </a:r>
            <a:r>
              <a:rPr lang="en-GB">
                <a:latin typeface="Lora"/>
                <a:ea typeface="Lora"/>
                <a:cs typeface="Lora"/>
                <a:sym typeface="Lora"/>
              </a:rPr>
              <a:t>.</a:t>
            </a:r>
            <a:endParaRPr/>
          </a:p>
        </p:txBody>
      </p:sp>
      <p:pic>
        <p:nvPicPr>
          <p:cNvPr id="474" name="Google Shape;474;p36"/>
          <p:cNvPicPr preferRelativeResize="0"/>
          <p:nvPr/>
        </p:nvPicPr>
        <p:blipFill rotWithShape="1">
          <a:blip r:embed="rId6">
            <a:alphaModFix/>
          </a:blip>
          <a:srcRect b="35895" l="24732" r="53402" t="40915"/>
          <a:stretch/>
        </p:blipFill>
        <p:spPr>
          <a:xfrm>
            <a:off x="4148230" y="7806334"/>
            <a:ext cx="2494036" cy="1982802"/>
          </a:xfrm>
          <a:prstGeom prst="rect">
            <a:avLst/>
          </a:prstGeom>
          <a:noFill/>
          <a:ln>
            <a:noFill/>
          </a:ln>
        </p:spPr>
      </p:pic>
      <p:pic>
        <p:nvPicPr>
          <p:cNvPr id="475" name="Google Shape;475;p36"/>
          <p:cNvPicPr preferRelativeResize="0"/>
          <p:nvPr/>
        </p:nvPicPr>
        <p:blipFill rotWithShape="1">
          <a:blip r:embed="rId7">
            <a:alphaModFix/>
          </a:blip>
          <a:srcRect b="35895" l="1613" r="76521" t="40915"/>
          <a:stretch/>
        </p:blipFill>
        <p:spPr>
          <a:xfrm>
            <a:off x="1277726" y="7806333"/>
            <a:ext cx="2494050" cy="1982812"/>
          </a:xfrm>
          <a:prstGeom prst="rect">
            <a:avLst/>
          </a:prstGeom>
          <a:noFill/>
          <a:ln>
            <a:noFill/>
          </a:ln>
        </p:spPr>
      </p:pic>
      <p:sp>
        <p:nvSpPr>
          <p:cNvPr id="476" name="Google Shape;476;p36"/>
          <p:cNvSpPr/>
          <p:nvPr/>
        </p:nvSpPr>
        <p:spPr>
          <a:xfrm>
            <a:off x="2276050" y="8578250"/>
            <a:ext cx="1138200" cy="96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7" name="Google Shape;477;p36"/>
          <p:cNvCxnSpPr/>
          <p:nvPr/>
        </p:nvCxnSpPr>
        <p:spPr>
          <a:xfrm flipH="1">
            <a:off x="3552075" y="7704075"/>
            <a:ext cx="324300" cy="356700"/>
          </a:xfrm>
          <a:prstGeom prst="straightConnector1">
            <a:avLst/>
          </a:prstGeom>
          <a:noFill/>
          <a:ln cap="flat" cmpd="sng" w="28575">
            <a:solidFill>
              <a:srgbClr val="00FF00"/>
            </a:solidFill>
            <a:prstDash val="solid"/>
            <a:round/>
            <a:headEnd len="med" w="med" type="none"/>
            <a:tailEnd len="med" w="med" type="stealth"/>
          </a:ln>
        </p:spPr>
      </p:cxnSp>
      <p:cxnSp>
        <p:nvCxnSpPr>
          <p:cNvPr id="478" name="Google Shape;478;p36"/>
          <p:cNvCxnSpPr/>
          <p:nvPr/>
        </p:nvCxnSpPr>
        <p:spPr>
          <a:xfrm>
            <a:off x="3960000" y="8158250"/>
            <a:ext cx="484200" cy="372900"/>
          </a:xfrm>
          <a:prstGeom prst="straightConnector1">
            <a:avLst/>
          </a:prstGeom>
          <a:noFill/>
          <a:ln cap="flat" cmpd="sng" w="28575">
            <a:solidFill>
              <a:srgbClr val="1155CC"/>
            </a:solidFill>
            <a:prstDash val="solid"/>
            <a:round/>
            <a:headEnd len="med" w="med" type="none"/>
            <a:tailEnd len="med" w="med" type="stealth"/>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sp>
        <p:nvSpPr>
          <p:cNvPr id="483" name="Google Shape;483;p37"/>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Adenomyosis</a:t>
            </a:r>
            <a:endParaRPr b="1" sz="3000">
              <a:solidFill>
                <a:srgbClr val="741B47"/>
              </a:solidFill>
              <a:latin typeface="Lora"/>
              <a:ea typeface="Lora"/>
              <a:cs typeface="Lora"/>
              <a:sym typeface="Lora"/>
            </a:endParaRPr>
          </a:p>
        </p:txBody>
      </p:sp>
      <p:sp>
        <p:nvSpPr>
          <p:cNvPr id="484" name="Google Shape;484;p37"/>
          <p:cNvSpPr txBox="1"/>
          <p:nvPr/>
        </p:nvSpPr>
        <p:spPr>
          <a:xfrm>
            <a:off x="20625" y="934975"/>
            <a:ext cx="7245600" cy="651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Introduction</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Presence of </a:t>
            </a:r>
            <a:r>
              <a:rPr b="1" lang="en-GB">
                <a:latin typeface="Lora"/>
                <a:ea typeface="Lora"/>
                <a:cs typeface="Lora"/>
                <a:sym typeface="Lora"/>
              </a:rPr>
              <a:t>endometrial glands </a:t>
            </a:r>
            <a:r>
              <a:rPr lang="en-GB">
                <a:latin typeface="Lora"/>
                <a:ea typeface="Lora"/>
                <a:cs typeface="Lora"/>
                <a:sym typeface="Lora"/>
              </a:rPr>
              <a:t>and </a:t>
            </a:r>
            <a:r>
              <a:rPr b="1" lang="en-GB">
                <a:latin typeface="Lora"/>
                <a:ea typeface="Lora"/>
                <a:cs typeface="Lora"/>
                <a:sym typeface="Lora"/>
              </a:rPr>
              <a:t>endometrial stroma </a:t>
            </a:r>
            <a:r>
              <a:rPr lang="en-GB">
                <a:latin typeface="Lora"/>
                <a:ea typeface="Lora"/>
                <a:cs typeface="Lora"/>
                <a:sym typeface="Lora"/>
              </a:rPr>
              <a:t>deep in the </a:t>
            </a:r>
            <a:r>
              <a:rPr b="1" lang="en-GB">
                <a:solidFill>
                  <a:srgbClr val="FF0000"/>
                </a:solidFill>
                <a:latin typeface="Lora"/>
                <a:ea typeface="Lora"/>
                <a:cs typeface="Lora"/>
                <a:sym typeface="Lora"/>
              </a:rPr>
              <a:t>myometrium</a:t>
            </a:r>
            <a:r>
              <a:rPr lang="en-GB">
                <a:latin typeface="Lora"/>
                <a:ea typeface="Lora"/>
                <a:cs typeface="Lora"/>
                <a:sym typeface="Lora"/>
              </a:rPr>
              <a:t> of the uterus.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is more common in the </a:t>
            </a:r>
            <a:r>
              <a:rPr b="1" lang="en-GB">
                <a:latin typeface="Lora"/>
                <a:ea typeface="Lora"/>
                <a:cs typeface="Lora"/>
                <a:sym typeface="Lora"/>
              </a:rPr>
              <a:t>posterior wall</a:t>
            </a:r>
            <a:r>
              <a:rPr lang="en-GB">
                <a:latin typeface="Lora"/>
                <a:ea typeface="Lora"/>
                <a:cs typeface="Lora"/>
                <a:sym typeface="Lora"/>
              </a:rPr>
              <a:t> than the anterior wall, but it may affect both walls of the same uterus.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disease is primarily a disorder of </a:t>
            </a:r>
            <a:r>
              <a:rPr b="1" lang="en-GB">
                <a:solidFill>
                  <a:srgbClr val="FF0000"/>
                </a:solidFill>
                <a:latin typeface="Lora"/>
                <a:ea typeface="Lora"/>
                <a:cs typeface="Lora"/>
                <a:sym typeface="Lora"/>
              </a:rPr>
              <a:t>parous women</a:t>
            </a:r>
            <a:r>
              <a:rPr lang="en-GB">
                <a:solidFill>
                  <a:srgbClr val="FF0000"/>
                </a:solidFill>
                <a:latin typeface="Lora"/>
                <a:ea typeface="Lora"/>
                <a:cs typeface="Lora"/>
                <a:sym typeface="Lora"/>
              </a:rPr>
              <a:t> </a:t>
            </a:r>
            <a:r>
              <a:rPr lang="en-GB">
                <a:solidFill>
                  <a:srgbClr val="B45F06"/>
                </a:solidFill>
                <a:latin typeface="Lora"/>
                <a:ea typeface="Lora"/>
                <a:cs typeface="Lora"/>
                <a:sym typeface="Lora"/>
              </a:rPr>
              <a:t>(</a:t>
            </a:r>
            <a:r>
              <a:rPr b="1" lang="en-GB">
                <a:solidFill>
                  <a:srgbClr val="B45F06"/>
                </a:solidFill>
                <a:latin typeface="Lora"/>
                <a:ea typeface="Lora"/>
                <a:cs typeface="Lora"/>
                <a:sym typeface="Lora"/>
              </a:rPr>
              <a:t>having produced offspring)</a:t>
            </a:r>
            <a:r>
              <a:rPr lang="en-GB">
                <a:solidFill>
                  <a:srgbClr val="B45F06"/>
                </a:solidFill>
                <a:latin typeface="Lora"/>
                <a:ea typeface="Lora"/>
                <a:cs typeface="Lora"/>
                <a:sym typeface="Lora"/>
              </a:rPr>
              <a:t> </a:t>
            </a:r>
            <a:r>
              <a:rPr lang="en-GB">
                <a:latin typeface="Lora"/>
                <a:ea typeface="Lora"/>
                <a:cs typeface="Lora"/>
                <a:sym typeface="Lora"/>
              </a:rPr>
              <a:t>and is uncommon in the nullipara.</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Clinical presentation </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Asymptomatic</a:t>
            </a:r>
            <a:r>
              <a:rPr lang="en-GB">
                <a:latin typeface="Lora"/>
                <a:ea typeface="Lora"/>
                <a:cs typeface="Lora"/>
                <a:sym typeface="Lora"/>
              </a:rPr>
              <a:t> in ⅓ of the patients.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Associated with </a:t>
            </a:r>
            <a:r>
              <a:rPr b="1" lang="en-GB">
                <a:latin typeface="Lora"/>
                <a:ea typeface="Lora"/>
                <a:cs typeface="Lora"/>
                <a:sym typeface="Lora"/>
              </a:rPr>
              <a:t>menorrhagia</a:t>
            </a:r>
            <a:r>
              <a:rPr b="1" baseline="30000" lang="en-GB">
                <a:latin typeface="Lora"/>
                <a:ea typeface="Lora"/>
                <a:cs typeface="Lora"/>
                <a:sym typeface="Lora"/>
              </a:rPr>
              <a:t>1</a:t>
            </a:r>
            <a:r>
              <a:rPr lang="en-GB">
                <a:latin typeface="Lora"/>
                <a:ea typeface="Lora"/>
                <a:cs typeface="Lora"/>
                <a:sym typeface="Lora"/>
              </a:rPr>
              <a:t> and </a:t>
            </a:r>
            <a:r>
              <a:rPr b="1" lang="en-GB">
                <a:latin typeface="Lora"/>
                <a:ea typeface="Lora"/>
                <a:cs typeface="Lora"/>
                <a:sym typeface="Lora"/>
              </a:rPr>
              <a:t>severe dysmenorrhea. </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When extensive the lesions cause: </a:t>
            </a:r>
            <a:endParaRPr>
              <a:latin typeface="Lora"/>
              <a:ea typeface="Lora"/>
              <a:cs typeface="Lora"/>
              <a:sym typeface="Lora"/>
            </a:endParaRPr>
          </a:p>
          <a:p>
            <a:pPr indent="-268899" lvl="0" marL="540000" rtl="0" algn="l">
              <a:lnSpc>
                <a:spcPct val="115000"/>
              </a:lnSpc>
              <a:spcBef>
                <a:spcPts val="0"/>
              </a:spcBef>
              <a:spcAft>
                <a:spcPts val="0"/>
              </a:spcAft>
              <a:buSzPts val="1400"/>
              <a:buFont typeface="Lora"/>
              <a:buChar char="○"/>
            </a:pPr>
            <a:r>
              <a:rPr lang="en-GB">
                <a:latin typeface="Lora"/>
                <a:ea typeface="Lora"/>
                <a:cs typeface="Lora"/>
                <a:sym typeface="Lora"/>
              </a:rPr>
              <a:t>Myometrial thickening.</a:t>
            </a:r>
            <a:endParaRPr>
              <a:latin typeface="Lora"/>
              <a:ea typeface="Lora"/>
              <a:cs typeface="Lora"/>
              <a:sym typeface="Lora"/>
            </a:endParaRPr>
          </a:p>
          <a:p>
            <a:pPr indent="-268899" lvl="0" marL="540000" rtl="0" algn="l">
              <a:lnSpc>
                <a:spcPct val="115000"/>
              </a:lnSpc>
              <a:spcBef>
                <a:spcPts val="0"/>
              </a:spcBef>
              <a:spcAft>
                <a:spcPts val="0"/>
              </a:spcAft>
              <a:buSzPts val="1400"/>
              <a:buFont typeface="Lora"/>
              <a:buChar char="○"/>
            </a:pPr>
            <a:r>
              <a:rPr lang="en-GB">
                <a:latin typeface="Lora"/>
                <a:ea typeface="Lora"/>
                <a:cs typeface="Lora"/>
                <a:sym typeface="Lora"/>
              </a:rPr>
              <a:t>Small yellow or brown cystic spaces containing fluid or blood.</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Prognosis </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Benign</a:t>
            </a:r>
            <a:r>
              <a:rPr lang="en-GB">
                <a:latin typeface="Lora"/>
                <a:ea typeface="Lora"/>
                <a:cs typeface="Lora"/>
                <a:sym typeface="Lora"/>
              </a:rPr>
              <a:t> with no known malignant potential.</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Usually </a:t>
            </a:r>
            <a:r>
              <a:rPr b="1" lang="en-GB">
                <a:solidFill>
                  <a:srgbClr val="FF0000"/>
                </a:solidFill>
                <a:latin typeface="Lora"/>
                <a:ea typeface="Lora"/>
                <a:cs typeface="Lora"/>
                <a:sym typeface="Lora"/>
              </a:rPr>
              <a:t>regresses after the menopause.</a:t>
            </a:r>
            <a:endParaRPr b="1">
              <a:solidFill>
                <a:srgbClr val="FF0000"/>
              </a:solidFill>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rPr b="1" lang="en-GB" sz="1800">
                <a:solidFill>
                  <a:schemeClr val="lt2"/>
                </a:solidFill>
                <a:latin typeface="Lora"/>
                <a:ea typeface="Lora"/>
                <a:cs typeface="Lora"/>
                <a:sym typeface="Lora"/>
              </a:rPr>
              <a:t>Morphology</a:t>
            </a:r>
            <a:r>
              <a:rPr lang="en-GB">
                <a:latin typeface="Lora"/>
                <a:ea typeface="Lora"/>
                <a:cs typeface="Lora"/>
                <a:sym typeface="Lora"/>
              </a:rPr>
              <a:t>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Cross section</a:t>
            </a:r>
            <a:r>
              <a:rPr lang="en-GB">
                <a:latin typeface="Lora"/>
                <a:ea typeface="Lora"/>
                <a:cs typeface="Lora"/>
                <a:sym typeface="Lora"/>
              </a:rPr>
              <a:t> through the wall of  a hysterectomy specimen of a 30 year old woman who reported chronic pelvic pain and abnormal uterine bleeding:</a:t>
            </a:r>
            <a:endParaRPr>
              <a:latin typeface="Lora"/>
              <a:ea typeface="Lora"/>
              <a:cs typeface="Lora"/>
              <a:sym typeface="Lora"/>
            </a:endParaRPr>
          </a:p>
          <a:p>
            <a:pPr indent="-268899" lvl="0" marL="540000" rtl="0" algn="l">
              <a:lnSpc>
                <a:spcPct val="115000"/>
              </a:lnSpc>
              <a:spcBef>
                <a:spcPts val="0"/>
              </a:spcBef>
              <a:spcAft>
                <a:spcPts val="0"/>
              </a:spcAft>
              <a:buSzPts val="1400"/>
              <a:buFont typeface="Lora"/>
              <a:buChar char="○"/>
            </a:pPr>
            <a:r>
              <a:rPr lang="en-GB">
                <a:latin typeface="Lora"/>
                <a:ea typeface="Lora"/>
                <a:cs typeface="Lora"/>
                <a:sym typeface="Lora"/>
              </a:rPr>
              <a:t>The </a:t>
            </a:r>
            <a:r>
              <a:rPr b="1" lang="en-GB">
                <a:highlight>
                  <a:srgbClr val="F4CCCC"/>
                </a:highlight>
                <a:latin typeface="Lora"/>
                <a:ea typeface="Lora"/>
                <a:cs typeface="Lora"/>
                <a:sym typeface="Lora"/>
              </a:rPr>
              <a:t>endometrial surface</a:t>
            </a:r>
            <a:r>
              <a:rPr b="1" lang="en-GB">
                <a:latin typeface="Lora"/>
                <a:ea typeface="Lora"/>
                <a:cs typeface="Lora"/>
                <a:sym typeface="Lora"/>
              </a:rPr>
              <a:t> </a:t>
            </a:r>
            <a:r>
              <a:rPr lang="en-GB">
                <a:latin typeface="Lora"/>
                <a:ea typeface="Lora"/>
                <a:cs typeface="Lora"/>
                <a:sym typeface="Lora"/>
              </a:rPr>
              <a:t>is at the top of the image.</a:t>
            </a:r>
            <a:endParaRPr>
              <a:latin typeface="Lora"/>
              <a:ea typeface="Lora"/>
              <a:cs typeface="Lora"/>
              <a:sym typeface="Lora"/>
            </a:endParaRPr>
          </a:p>
          <a:p>
            <a:pPr indent="-268899" lvl="0" marL="540000" rtl="0" algn="l">
              <a:lnSpc>
                <a:spcPct val="115000"/>
              </a:lnSpc>
              <a:spcBef>
                <a:spcPts val="0"/>
              </a:spcBef>
              <a:spcAft>
                <a:spcPts val="0"/>
              </a:spcAft>
              <a:buSzPts val="1400"/>
              <a:buFont typeface="Lora"/>
              <a:buChar char="○"/>
            </a:pPr>
            <a:r>
              <a:rPr lang="en-GB">
                <a:latin typeface="Lora"/>
                <a:ea typeface="Lora"/>
                <a:cs typeface="Lora"/>
                <a:sym typeface="Lora"/>
              </a:rPr>
              <a:t>The </a:t>
            </a:r>
            <a:r>
              <a:rPr b="1" lang="en-GB">
                <a:highlight>
                  <a:srgbClr val="CFE2F3"/>
                </a:highlight>
                <a:latin typeface="Lora"/>
                <a:ea typeface="Lora"/>
                <a:cs typeface="Lora"/>
                <a:sym typeface="Lora"/>
              </a:rPr>
              <a:t>serosa</a:t>
            </a:r>
            <a:r>
              <a:rPr lang="en-GB">
                <a:latin typeface="Lora"/>
                <a:ea typeface="Lora"/>
                <a:cs typeface="Lora"/>
                <a:sym typeface="Lora"/>
              </a:rPr>
              <a:t> is at the bottom.</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pic>
        <p:nvPicPr>
          <p:cNvPr id="485" name="Google Shape;485;p37"/>
          <p:cNvPicPr preferRelativeResize="0"/>
          <p:nvPr/>
        </p:nvPicPr>
        <p:blipFill rotWithShape="1">
          <a:blip r:embed="rId3">
            <a:alphaModFix/>
          </a:blip>
          <a:srcRect b="40114" l="10501" r="54056" t="31893"/>
          <a:stretch/>
        </p:blipFill>
        <p:spPr>
          <a:xfrm>
            <a:off x="1332974" y="7440413"/>
            <a:ext cx="4022078" cy="2381174"/>
          </a:xfrm>
          <a:prstGeom prst="rect">
            <a:avLst/>
          </a:prstGeom>
          <a:noFill/>
          <a:ln>
            <a:noFill/>
          </a:ln>
        </p:spPr>
      </p:pic>
      <p:sp>
        <p:nvSpPr>
          <p:cNvPr id="486" name="Google Shape;486;p37"/>
          <p:cNvSpPr txBox="1"/>
          <p:nvPr/>
        </p:nvSpPr>
        <p:spPr>
          <a:xfrm>
            <a:off x="135250" y="10007075"/>
            <a:ext cx="6401700" cy="469200"/>
          </a:xfrm>
          <a:prstGeom prst="rect">
            <a:avLst/>
          </a:prstGeom>
          <a:noFill/>
          <a:ln>
            <a:noFill/>
          </a:ln>
        </p:spPr>
        <p:txBody>
          <a:bodyPr anchorCtr="0" anchor="ctr" bIns="91425" lIns="91425" spcFirstLastPara="1" rIns="91425" wrap="square" tIns="91425">
            <a:noAutofit/>
          </a:bodyPr>
          <a:lstStyle/>
          <a:p>
            <a:pPr indent="-298450" lvl="0" marL="457200" rtl="0" algn="l">
              <a:spcBef>
                <a:spcPts val="0"/>
              </a:spcBef>
              <a:spcAft>
                <a:spcPts val="0"/>
              </a:spcAft>
              <a:buSzPts val="1100"/>
              <a:buFont typeface="Lora"/>
              <a:buAutoNum type="arabicPeriod"/>
            </a:pPr>
            <a:r>
              <a:rPr lang="en-GB" sz="1100">
                <a:latin typeface="Lora"/>
                <a:ea typeface="Lora"/>
                <a:cs typeface="Lora"/>
                <a:sym typeface="Lora"/>
              </a:rPr>
              <a:t>Because the myometrium contraction is what limits bleeding, so when </a:t>
            </a:r>
            <a:r>
              <a:rPr lang="en-GB" sz="1100">
                <a:latin typeface="Lora"/>
                <a:ea typeface="Lora"/>
                <a:cs typeface="Lora"/>
                <a:sym typeface="Lora"/>
              </a:rPr>
              <a:t>it’s affected it will not </a:t>
            </a:r>
            <a:r>
              <a:rPr lang="en-GB" sz="1100">
                <a:latin typeface="Lora"/>
                <a:ea typeface="Lora"/>
                <a:cs typeface="Lora"/>
                <a:sym typeface="Lora"/>
              </a:rPr>
              <a:t>perform</a:t>
            </a:r>
            <a:r>
              <a:rPr lang="en-GB" sz="1100">
                <a:latin typeface="Lora"/>
                <a:ea typeface="Lora"/>
                <a:cs typeface="Lora"/>
                <a:sym typeface="Lora"/>
              </a:rPr>
              <a:t> its job normally. </a:t>
            </a:r>
            <a:endParaRPr sz="1100">
              <a:latin typeface="Lora"/>
              <a:ea typeface="Lora"/>
              <a:cs typeface="Lora"/>
              <a:sym typeface="Lora"/>
            </a:endParaRPr>
          </a:p>
        </p:txBody>
      </p:sp>
      <p:sp>
        <p:nvSpPr>
          <p:cNvPr id="487" name="Google Shape;487;p37"/>
          <p:cNvSpPr/>
          <p:nvPr/>
        </p:nvSpPr>
        <p:spPr>
          <a:xfrm rot="5400000">
            <a:off x="3188284" y="7018772"/>
            <a:ext cx="513972" cy="2682936"/>
          </a:xfrm>
          <a:prstGeom prst="flowChartTerminator">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7"/>
          <p:cNvSpPr/>
          <p:nvPr/>
        </p:nvSpPr>
        <p:spPr>
          <a:xfrm rot="5400000">
            <a:off x="3238994" y="6430399"/>
            <a:ext cx="346626" cy="2682936"/>
          </a:xfrm>
          <a:prstGeom prst="flowChartTerminator">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sp>
        <p:nvSpPr>
          <p:cNvPr id="493" name="Google Shape;493;p38"/>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Summary</a:t>
            </a:r>
            <a:endParaRPr b="1" sz="3000">
              <a:solidFill>
                <a:srgbClr val="741B47"/>
              </a:solidFill>
              <a:latin typeface="Lora"/>
              <a:ea typeface="Lora"/>
              <a:cs typeface="Lora"/>
              <a:sym typeface="Lora"/>
            </a:endParaRPr>
          </a:p>
        </p:txBody>
      </p:sp>
      <p:graphicFrame>
        <p:nvGraphicFramePr>
          <p:cNvPr id="494" name="Google Shape;494;p38"/>
          <p:cNvGraphicFramePr/>
          <p:nvPr/>
        </p:nvGraphicFramePr>
        <p:xfrm>
          <a:off x="289146" y="1041613"/>
          <a:ext cx="3000000" cy="3000000"/>
        </p:xfrm>
        <a:graphic>
          <a:graphicData uri="http://schemas.openxmlformats.org/drawingml/2006/table">
            <a:tbl>
              <a:tblPr>
                <a:noFill/>
                <a:tableStyleId>{B976D95D-F604-4F36-8163-8ACFED39F17B}</a:tableStyleId>
              </a:tblPr>
              <a:tblGrid>
                <a:gridCol w="1791650"/>
                <a:gridCol w="5550050"/>
              </a:tblGrid>
              <a:tr h="457725">
                <a:tc gridSpan="2">
                  <a:txBody>
                    <a:bodyPr/>
                    <a:lstStyle/>
                    <a:p>
                      <a:pPr indent="0" lvl="0" marL="0" rtl="0" algn="ctr">
                        <a:spcBef>
                          <a:spcPts val="0"/>
                        </a:spcBef>
                        <a:spcAft>
                          <a:spcPts val="0"/>
                        </a:spcAft>
                        <a:buNone/>
                      </a:pPr>
                      <a:r>
                        <a:rPr b="1" lang="en-GB">
                          <a:solidFill>
                            <a:srgbClr val="FFFFFF"/>
                          </a:solidFill>
                          <a:latin typeface="Lora"/>
                          <a:ea typeface="Lora"/>
                          <a:cs typeface="Lora"/>
                          <a:sym typeface="Lora"/>
                        </a:rPr>
                        <a:t>Polycystic ovarian disease </a:t>
                      </a:r>
                      <a:endParaRPr b="1">
                        <a:solidFill>
                          <a:srgbClr val="FFFFFF"/>
                        </a:solidFill>
                        <a:latin typeface="Lora"/>
                        <a:ea typeface="Lora"/>
                        <a:cs typeface="Lora"/>
                        <a:sym typeface="Lora"/>
                      </a:endParaRPr>
                    </a:p>
                  </a:txBody>
                  <a:tcPr marT="91425" marB="91425" marR="91425" marL="91425" anchor="ctr">
                    <a:solidFill>
                      <a:srgbClr val="741B47"/>
                    </a:solidFill>
                  </a:tcPr>
                </a:tc>
                <a:tc hMerge="1"/>
              </a:tr>
              <a:tr h="813275">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Definition</a:t>
                      </a:r>
                      <a:endParaRPr b="1" sz="1200">
                        <a:solidFill>
                          <a:srgbClr val="741B47"/>
                        </a:solidFill>
                        <a:latin typeface="Lora"/>
                        <a:ea typeface="Lora"/>
                        <a:cs typeface="Lora"/>
                        <a:sym typeface="Lora"/>
                      </a:endParaRPr>
                    </a:p>
                  </a:txBody>
                  <a:tcPr marT="91425" marB="91425" marR="91425" marL="91425" anchor="ctr">
                    <a:solidFill>
                      <a:srgbClr val="EAD1DC"/>
                    </a:solidFill>
                  </a:tcPr>
                </a:tc>
                <a:tc>
                  <a:txBody>
                    <a:bodyPr/>
                    <a:lstStyle/>
                    <a:p>
                      <a:pPr indent="0" lvl="0" marL="0" rtl="0" algn="l">
                        <a:lnSpc>
                          <a:spcPct val="115000"/>
                        </a:lnSpc>
                        <a:spcBef>
                          <a:spcPts val="0"/>
                        </a:spcBef>
                        <a:spcAft>
                          <a:spcPts val="0"/>
                        </a:spcAft>
                        <a:buNone/>
                      </a:pPr>
                      <a:r>
                        <a:rPr b="1" lang="en-GB" sz="1200">
                          <a:latin typeface="Lora"/>
                          <a:ea typeface="Lora"/>
                          <a:cs typeface="Lora"/>
                          <a:sym typeface="Lora"/>
                        </a:rPr>
                        <a:t>- </a:t>
                      </a:r>
                      <a:r>
                        <a:rPr b="1" lang="en-GB" sz="1200">
                          <a:latin typeface="Lora"/>
                          <a:ea typeface="Lora"/>
                          <a:cs typeface="Lora"/>
                          <a:sym typeface="Lora"/>
                        </a:rPr>
                        <a:t>B</a:t>
                      </a:r>
                      <a:r>
                        <a:rPr b="1" lang="en-GB" sz="1200">
                          <a:latin typeface="Lora"/>
                          <a:ea typeface="Lora"/>
                          <a:cs typeface="Lora"/>
                          <a:sym typeface="Lora"/>
                        </a:rPr>
                        <a:t>ilateral enlargement </a:t>
                      </a:r>
                      <a:r>
                        <a:rPr lang="en-GB" sz="1200">
                          <a:latin typeface="Lora"/>
                          <a:ea typeface="Lora"/>
                          <a:cs typeface="Lora"/>
                          <a:sym typeface="Lora"/>
                        </a:rPr>
                        <a:t>of ovaries with </a:t>
                      </a:r>
                      <a:r>
                        <a:rPr b="1" lang="en-GB" sz="1200">
                          <a:latin typeface="Lora"/>
                          <a:ea typeface="Lora"/>
                          <a:cs typeface="Lora"/>
                          <a:sym typeface="Lora"/>
                        </a:rPr>
                        <a:t>multiple small cysts</a:t>
                      </a:r>
                      <a:r>
                        <a:rPr lang="en-GB" sz="1200">
                          <a:latin typeface="Lora"/>
                          <a:ea typeface="Lora"/>
                          <a:cs typeface="Lora"/>
                          <a:sym typeface="Lora"/>
                        </a:rPr>
                        <a:t>, </a:t>
                      </a:r>
                      <a:r>
                        <a:rPr b="1" lang="en-GB" sz="1200">
                          <a:latin typeface="Lora"/>
                          <a:ea typeface="Lora"/>
                          <a:cs typeface="Lora"/>
                          <a:sym typeface="Lora"/>
                        </a:rPr>
                        <a:t>chronic anovulation</a:t>
                      </a:r>
                      <a:r>
                        <a:rPr lang="en-GB" sz="1200">
                          <a:latin typeface="Lora"/>
                          <a:ea typeface="Lora"/>
                          <a:cs typeface="Lora"/>
                          <a:sym typeface="Lora"/>
                        </a:rPr>
                        <a:t>.</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Clinical manifestations secondary to excessive production of </a:t>
                      </a:r>
                      <a:r>
                        <a:rPr b="1" lang="en-GB" sz="1200">
                          <a:solidFill>
                            <a:srgbClr val="FF0000"/>
                          </a:solidFill>
                          <a:latin typeface="Lora"/>
                          <a:ea typeface="Lora"/>
                          <a:cs typeface="Lora"/>
                          <a:sym typeface="Lora"/>
                        </a:rPr>
                        <a:t>androgens</a:t>
                      </a:r>
                      <a:r>
                        <a:rPr lang="en-GB" sz="1200">
                          <a:latin typeface="Lora"/>
                          <a:ea typeface="Lora"/>
                          <a:cs typeface="Lora"/>
                          <a:sym typeface="Lora"/>
                        </a:rPr>
                        <a:t>.</a:t>
                      </a:r>
                      <a:endParaRPr sz="1200">
                        <a:latin typeface="Lora"/>
                        <a:ea typeface="Lora"/>
                        <a:cs typeface="Lora"/>
                        <a:sym typeface="Lora"/>
                      </a:endParaRPr>
                    </a:p>
                  </a:txBody>
                  <a:tcPr marT="91425" marB="91425" marR="91425" marL="91425" anchor="ctr"/>
                </a:tc>
              </a:tr>
              <a:tr h="413300">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Pathology</a:t>
                      </a:r>
                      <a:endParaRPr b="1" sz="1200">
                        <a:solidFill>
                          <a:srgbClr val="741B47"/>
                        </a:solidFill>
                        <a:latin typeface="Lora"/>
                        <a:ea typeface="Lora"/>
                        <a:cs typeface="Lora"/>
                        <a:sym typeface="Lora"/>
                      </a:endParaRPr>
                    </a:p>
                  </a:txBody>
                  <a:tcPr marT="91425" marB="91425" marR="91425" marL="91425" anchor="ctr">
                    <a:solidFill>
                      <a:srgbClr val="EAD1DC"/>
                    </a:solidFill>
                  </a:tcPr>
                </a:tc>
                <a:tc>
                  <a:txBody>
                    <a:bodyPr/>
                    <a:lstStyle/>
                    <a:p>
                      <a:pPr indent="0" lvl="0" marL="0" rtl="0" algn="l">
                        <a:lnSpc>
                          <a:spcPct val="115000"/>
                        </a:lnSpc>
                        <a:spcBef>
                          <a:spcPts val="0"/>
                        </a:spcBef>
                        <a:spcAft>
                          <a:spcPts val="0"/>
                        </a:spcAft>
                        <a:buNone/>
                      </a:pPr>
                      <a:r>
                        <a:rPr b="1" lang="en-GB" sz="1200">
                          <a:latin typeface="Lora"/>
                          <a:ea typeface="Lora"/>
                          <a:cs typeface="Lora"/>
                          <a:sym typeface="Lora"/>
                        </a:rPr>
                        <a:t>Patients have: </a:t>
                      </a:r>
                      <a:r>
                        <a:rPr lang="en-GB" sz="1200">
                          <a:latin typeface="Lora"/>
                          <a:ea typeface="Lora"/>
                          <a:cs typeface="Lora"/>
                          <a:sym typeface="Lora"/>
                        </a:rPr>
                        <a:t>High LH, Low FSH, High testosterone, High estrogen.</a:t>
                      </a:r>
                      <a:endParaRPr sz="1200">
                        <a:latin typeface="Lora"/>
                        <a:ea typeface="Lora"/>
                        <a:cs typeface="Lora"/>
                        <a:sym typeface="Lora"/>
                      </a:endParaRPr>
                    </a:p>
                  </a:txBody>
                  <a:tcPr marT="91425" marB="91425" marR="91425" marL="91425" anchor="ctr"/>
                </a:tc>
              </a:tr>
              <a:tr h="1457700">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Morphology</a:t>
                      </a:r>
                      <a:endParaRPr b="1" sz="1200">
                        <a:solidFill>
                          <a:srgbClr val="741B47"/>
                        </a:solidFill>
                        <a:latin typeface="Lora"/>
                        <a:ea typeface="Lora"/>
                        <a:cs typeface="Lora"/>
                        <a:sym typeface="Lora"/>
                      </a:endParaRPr>
                    </a:p>
                  </a:txBody>
                  <a:tcPr marT="91425" marB="91425" marR="91425" marL="91425" anchor="ctr">
                    <a:solidFill>
                      <a:srgbClr val="EAD1DC"/>
                    </a:solidFill>
                  </a:tcPr>
                </a:tc>
                <a:tc>
                  <a:txBody>
                    <a:bodyPr/>
                    <a:lstStyle/>
                    <a:p>
                      <a:pPr indent="0" lvl="0" marL="0" rtl="0" algn="l">
                        <a:lnSpc>
                          <a:spcPct val="115000"/>
                        </a:lnSpc>
                        <a:spcBef>
                          <a:spcPts val="0"/>
                        </a:spcBef>
                        <a:spcAft>
                          <a:spcPts val="0"/>
                        </a:spcAft>
                        <a:buNone/>
                      </a:pPr>
                      <a:r>
                        <a:rPr b="1" lang="en-GB" sz="1200">
                          <a:latin typeface="Lora"/>
                          <a:ea typeface="Lora"/>
                          <a:cs typeface="Lora"/>
                          <a:sym typeface="Lora"/>
                        </a:rPr>
                        <a:t>Gross: </a:t>
                      </a:r>
                      <a:r>
                        <a:rPr lang="en-GB" sz="1200">
                          <a:latin typeface="Lora"/>
                          <a:ea typeface="Lora"/>
                          <a:cs typeface="Lora"/>
                          <a:sym typeface="Lora"/>
                        </a:rPr>
                        <a:t>Numerous </a:t>
                      </a:r>
                      <a:r>
                        <a:rPr b="1" lang="en-GB" sz="1200">
                          <a:latin typeface="Lora"/>
                          <a:ea typeface="Lora"/>
                          <a:cs typeface="Lora"/>
                          <a:sym typeface="Lora"/>
                        </a:rPr>
                        <a:t>nodular elevations </a:t>
                      </a:r>
                      <a:r>
                        <a:rPr lang="en-GB" sz="1200">
                          <a:latin typeface="Lora"/>
                          <a:ea typeface="Lora"/>
                          <a:cs typeface="Lora"/>
                          <a:sym typeface="Lora"/>
                        </a:rPr>
                        <a:t>of clear cysts with a cut surface of </a:t>
                      </a:r>
                      <a:r>
                        <a:rPr b="1" lang="en-GB" sz="1200">
                          <a:latin typeface="Lora"/>
                          <a:ea typeface="Lora"/>
                          <a:cs typeface="Lora"/>
                          <a:sym typeface="Lora"/>
                        </a:rPr>
                        <a:t>subcortical cystic </a:t>
                      </a:r>
                      <a:r>
                        <a:rPr lang="en-GB" sz="1200">
                          <a:latin typeface="Lora"/>
                          <a:ea typeface="Lora"/>
                          <a:cs typeface="Lora"/>
                          <a:sym typeface="Lora"/>
                        </a:rPr>
                        <a:t>follicles in the ovaries.</a:t>
                      </a:r>
                      <a:endParaRPr sz="1200">
                        <a:latin typeface="Lora"/>
                        <a:ea typeface="Lora"/>
                        <a:cs typeface="Lora"/>
                        <a:sym typeface="Lora"/>
                      </a:endParaRPr>
                    </a:p>
                    <a:p>
                      <a:pPr indent="0" lvl="0" marL="0" rtl="0" algn="l">
                        <a:lnSpc>
                          <a:spcPct val="115000"/>
                        </a:lnSpc>
                        <a:spcBef>
                          <a:spcPts val="0"/>
                        </a:spcBef>
                        <a:spcAft>
                          <a:spcPts val="0"/>
                        </a:spcAft>
                        <a:buNone/>
                      </a:pPr>
                      <a:r>
                        <a:rPr b="1" lang="en-GB" sz="1200">
                          <a:latin typeface="Lora"/>
                          <a:ea typeface="Lora"/>
                          <a:cs typeface="Lora"/>
                          <a:sym typeface="Lora"/>
                        </a:rPr>
                        <a:t>Microscopic:</a:t>
                      </a:r>
                      <a:endParaRPr sz="1200">
                        <a:latin typeface="Lora"/>
                        <a:ea typeface="Lora"/>
                        <a:cs typeface="Lora"/>
                        <a:sym typeface="Lora"/>
                      </a:endParaRPr>
                    </a:p>
                    <a:p>
                      <a:pPr indent="-304800" lvl="0" marL="457200" rtl="0" algn="l">
                        <a:lnSpc>
                          <a:spcPct val="115000"/>
                        </a:lnSpc>
                        <a:spcBef>
                          <a:spcPts val="0"/>
                        </a:spcBef>
                        <a:spcAft>
                          <a:spcPts val="0"/>
                        </a:spcAft>
                        <a:buSzPts val="1200"/>
                        <a:buFont typeface="Lora"/>
                        <a:buChar char="●"/>
                      </a:pPr>
                      <a:r>
                        <a:rPr b="1" lang="en-GB" sz="1200">
                          <a:latin typeface="Lora"/>
                          <a:ea typeface="Lora"/>
                          <a:cs typeface="Lora"/>
                          <a:sym typeface="Lora"/>
                        </a:rPr>
                        <a:t>Ovaries</a:t>
                      </a:r>
                      <a:r>
                        <a:rPr lang="en-GB" sz="1200">
                          <a:latin typeface="Lora"/>
                          <a:ea typeface="Lora"/>
                          <a:cs typeface="Lora"/>
                          <a:sym typeface="Lora"/>
                        </a:rPr>
                        <a:t>: subcortical cysts, outer portion of the cortex is thickened and fibrotic, corpora lutea are absent.</a:t>
                      </a:r>
                      <a:endParaRPr sz="1200">
                        <a:latin typeface="Lora"/>
                        <a:ea typeface="Lora"/>
                        <a:cs typeface="Lora"/>
                        <a:sym typeface="Lora"/>
                      </a:endParaRPr>
                    </a:p>
                    <a:p>
                      <a:pPr indent="-304800" lvl="0" marL="457200" rtl="0" algn="l">
                        <a:lnSpc>
                          <a:spcPct val="115000"/>
                        </a:lnSpc>
                        <a:spcBef>
                          <a:spcPts val="0"/>
                        </a:spcBef>
                        <a:spcAft>
                          <a:spcPts val="0"/>
                        </a:spcAft>
                        <a:buSzPts val="1200"/>
                        <a:buFont typeface="Lora"/>
                        <a:buChar char="●"/>
                      </a:pPr>
                      <a:r>
                        <a:rPr b="1" lang="en-GB" sz="1200">
                          <a:latin typeface="Lora"/>
                          <a:ea typeface="Lora"/>
                          <a:cs typeface="Lora"/>
                          <a:sym typeface="Lora"/>
                        </a:rPr>
                        <a:t>Endometrium: </a:t>
                      </a:r>
                      <a:r>
                        <a:rPr lang="en-GB" sz="1200">
                          <a:latin typeface="Lora"/>
                          <a:ea typeface="Lora"/>
                          <a:cs typeface="Lora"/>
                          <a:sym typeface="Lora"/>
                        </a:rPr>
                        <a:t>estrogen associated hyperplasia. </a:t>
                      </a:r>
                      <a:endParaRPr sz="1200">
                        <a:latin typeface="Lora"/>
                        <a:ea typeface="Lora"/>
                        <a:cs typeface="Lora"/>
                        <a:sym typeface="Lora"/>
                      </a:endParaRPr>
                    </a:p>
                  </a:txBody>
                  <a:tcPr marT="91425" marB="91425" marR="91425" marL="91425" anchor="ctr"/>
                </a:tc>
              </a:tr>
              <a:tr h="657750">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Clinical </a:t>
                      </a:r>
                      <a:r>
                        <a:rPr b="1" lang="en-GB" sz="1200">
                          <a:solidFill>
                            <a:srgbClr val="741B47"/>
                          </a:solidFill>
                          <a:latin typeface="Lora"/>
                          <a:ea typeface="Lora"/>
                          <a:cs typeface="Lora"/>
                          <a:sym typeface="Lora"/>
                        </a:rPr>
                        <a:t>presentation </a:t>
                      </a:r>
                      <a:endParaRPr b="1" sz="1200">
                        <a:solidFill>
                          <a:srgbClr val="741B47"/>
                        </a:solidFill>
                        <a:latin typeface="Lora"/>
                        <a:ea typeface="Lora"/>
                        <a:cs typeface="Lora"/>
                        <a:sym typeface="Lora"/>
                      </a:endParaRPr>
                    </a:p>
                  </a:txBody>
                  <a:tcPr marT="91425" marB="91425" marR="91425" marL="91425" anchor="ctr">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Amenorrhea with anovulation, Oligomenorrhea, Virilism, Infertility, Hirsutism, Obesity, Acne.</a:t>
                      </a:r>
                      <a:endParaRPr sz="1200">
                        <a:latin typeface="Lora"/>
                        <a:ea typeface="Lora"/>
                        <a:cs typeface="Lora"/>
                        <a:sym typeface="Lora"/>
                      </a:endParaRPr>
                    </a:p>
                  </a:txBody>
                  <a:tcPr marT="91425" marB="91425" marR="91425" marL="91425" anchor="ctr"/>
                </a:tc>
              </a:tr>
              <a:tr h="657750">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Risks</a:t>
                      </a:r>
                      <a:endParaRPr b="1" sz="1200">
                        <a:solidFill>
                          <a:srgbClr val="741B47"/>
                        </a:solidFill>
                        <a:latin typeface="Lora"/>
                        <a:ea typeface="Lora"/>
                        <a:cs typeface="Lora"/>
                        <a:sym typeface="Lora"/>
                      </a:endParaRPr>
                    </a:p>
                  </a:txBody>
                  <a:tcPr marT="91425" marB="91425" marR="91425" marL="91425" anchor="ctr">
                    <a:solidFill>
                      <a:srgbClr val="EAD1DC"/>
                    </a:solidFill>
                  </a:tcPr>
                </a:tc>
                <a:tc>
                  <a:txBody>
                    <a:bodyPr/>
                    <a:lstStyle/>
                    <a:p>
                      <a:pPr indent="0" lvl="0" marL="0" rtl="0" algn="l">
                        <a:lnSpc>
                          <a:spcPct val="115000"/>
                        </a:lnSpc>
                        <a:spcBef>
                          <a:spcPts val="0"/>
                        </a:spcBef>
                        <a:spcAft>
                          <a:spcPts val="0"/>
                        </a:spcAft>
                        <a:buNone/>
                      </a:pPr>
                      <a:r>
                        <a:rPr b="1" lang="en-GB" sz="1200">
                          <a:solidFill>
                            <a:srgbClr val="FF0000"/>
                          </a:solidFill>
                          <a:latin typeface="Lora"/>
                          <a:ea typeface="Lora"/>
                          <a:cs typeface="Lora"/>
                          <a:sym typeface="Lora"/>
                        </a:rPr>
                        <a:t>Endometrial hyperplasia</a:t>
                      </a:r>
                      <a:r>
                        <a:rPr lang="en-GB" sz="1200">
                          <a:latin typeface="Lora"/>
                          <a:ea typeface="Lora"/>
                          <a:cs typeface="Lora"/>
                          <a:sym typeface="Lora"/>
                        </a:rPr>
                        <a:t> &amp; cancer, metabolic syndrome, autoimmune thyroiditis, miscarriage, acanthosis nigricans. </a:t>
                      </a:r>
                      <a:endParaRPr sz="1200">
                        <a:latin typeface="Lora"/>
                        <a:ea typeface="Lora"/>
                        <a:cs typeface="Lora"/>
                        <a:sym typeface="Lora"/>
                      </a:endParaRPr>
                    </a:p>
                  </a:txBody>
                  <a:tcPr marT="91425" marB="91425" marR="91425" marL="91425" anchor="ctr"/>
                </a:tc>
              </a:tr>
              <a:tr h="457725">
                <a:tc gridSpan="2">
                  <a:txBody>
                    <a:bodyPr/>
                    <a:lstStyle/>
                    <a:p>
                      <a:pPr indent="0" lvl="0" marL="0" rtl="0" algn="ctr">
                        <a:spcBef>
                          <a:spcPts val="0"/>
                        </a:spcBef>
                        <a:spcAft>
                          <a:spcPts val="0"/>
                        </a:spcAft>
                        <a:buNone/>
                      </a:pPr>
                      <a:r>
                        <a:rPr b="1" lang="en-GB">
                          <a:solidFill>
                            <a:srgbClr val="FFFFFF"/>
                          </a:solidFill>
                          <a:latin typeface="Lora"/>
                          <a:ea typeface="Lora"/>
                          <a:cs typeface="Lora"/>
                          <a:sym typeface="Lora"/>
                        </a:rPr>
                        <a:t>Endometriosis</a:t>
                      </a:r>
                      <a:r>
                        <a:rPr b="1" lang="en-GB" sz="1100">
                          <a:latin typeface="Lora"/>
                          <a:ea typeface="Lora"/>
                          <a:cs typeface="Lora"/>
                          <a:sym typeface="Lora"/>
                        </a:rPr>
                        <a:t> </a:t>
                      </a:r>
                      <a:endParaRPr b="1" sz="1100">
                        <a:latin typeface="Lora"/>
                        <a:ea typeface="Lora"/>
                        <a:cs typeface="Lora"/>
                        <a:sym typeface="Lora"/>
                      </a:endParaRPr>
                    </a:p>
                  </a:txBody>
                  <a:tcPr marT="91425" marB="91425" marR="91425" marL="91425" anchor="ctr">
                    <a:solidFill>
                      <a:srgbClr val="741B47"/>
                    </a:solidFill>
                  </a:tcPr>
                </a:tc>
                <a:tc hMerge="1"/>
              </a:tr>
              <a:tr h="657750">
                <a:tc>
                  <a:txBody>
                    <a:bodyPr/>
                    <a:lstStyle/>
                    <a:p>
                      <a:pPr indent="0" lvl="0" marL="0" rtl="0" algn="ctr">
                        <a:lnSpc>
                          <a:spcPct val="115000"/>
                        </a:lnSpc>
                        <a:spcBef>
                          <a:spcPts val="0"/>
                        </a:spcBef>
                        <a:spcAft>
                          <a:spcPts val="0"/>
                        </a:spcAft>
                        <a:buNone/>
                      </a:pPr>
                      <a:r>
                        <a:rPr b="1" lang="en-GB" sz="1200">
                          <a:solidFill>
                            <a:schemeClr val="dk2"/>
                          </a:solidFill>
                          <a:latin typeface="Lora"/>
                          <a:ea typeface="Lora"/>
                          <a:cs typeface="Lora"/>
                          <a:sym typeface="Lora"/>
                        </a:rPr>
                        <a:t>Definition</a:t>
                      </a:r>
                      <a:endParaRPr b="1" sz="1200">
                        <a:solidFill>
                          <a:schemeClr val="dk2"/>
                        </a:solidFill>
                        <a:latin typeface="Lora"/>
                        <a:ea typeface="Lora"/>
                        <a:cs typeface="Lora"/>
                        <a:sym typeface="Lora"/>
                      </a:endParaRPr>
                    </a:p>
                  </a:txBody>
                  <a:tcPr marT="91425" marB="91425" marR="91425" marL="91425" anchor="ctr">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E</a:t>
                      </a:r>
                      <a:r>
                        <a:rPr lang="en-GB" sz="1200">
                          <a:latin typeface="Lora"/>
                          <a:ea typeface="Lora"/>
                          <a:cs typeface="Lora"/>
                          <a:sym typeface="Lora"/>
                        </a:rPr>
                        <a:t>ctopic endometrial glands and stroma outside the uterus.</a:t>
                      </a:r>
                      <a:r>
                        <a:rPr b="1" lang="en-GB" sz="1200">
                          <a:latin typeface="Lora"/>
                          <a:ea typeface="Lora"/>
                          <a:cs typeface="Lora"/>
                          <a:sym typeface="Lora"/>
                        </a:rPr>
                        <a:t> </a:t>
                      </a:r>
                      <a:endParaRPr b="1" sz="1200">
                        <a:latin typeface="Lora"/>
                        <a:ea typeface="Lora"/>
                        <a:cs typeface="Lora"/>
                        <a:sym typeface="Lora"/>
                      </a:endParaRPr>
                    </a:p>
                    <a:p>
                      <a:pPr indent="0" lvl="0" marL="0" rtl="0" algn="l">
                        <a:lnSpc>
                          <a:spcPct val="115000"/>
                        </a:lnSpc>
                        <a:spcBef>
                          <a:spcPts val="0"/>
                        </a:spcBef>
                        <a:spcAft>
                          <a:spcPts val="0"/>
                        </a:spcAft>
                        <a:buNone/>
                      </a:pPr>
                      <a:r>
                        <a:rPr b="1" lang="en-GB" sz="1200">
                          <a:latin typeface="Lora"/>
                          <a:ea typeface="Lora"/>
                          <a:cs typeface="Lora"/>
                          <a:sym typeface="Lora"/>
                        </a:rPr>
                        <a:t>- Non-neoplastic</a:t>
                      </a:r>
                      <a:r>
                        <a:rPr lang="en-GB" sz="1200">
                          <a:latin typeface="Lora"/>
                          <a:ea typeface="Lora"/>
                          <a:cs typeface="Lora"/>
                          <a:sym typeface="Lora"/>
                        </a:rPr>
                        <a:t> condition.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Most common in </a:t>
                      </a:r>
                      <a:r>
                        <a:rPr b="1" lang="en-GB" sz="1200">
                          <a:solidFill>
                            <a:srgbClr val="FF0000"/>
                          </a:solidFill>
                          <a:latin typeface="Lora"/>
                          <a:ea typeface="Lora"/>
                          <a:cs typeface="Lora"/>
                          <a:sym typeface="Lora"/>
                        </a:rPr>
                        <a:t>ovaries</a:t>
                      </a:r>
                      <a:r>
                        <a:rPr lang="en-GB" sz="1200">
                          <a:latin typeface="Lora"/>
                          <a:ea typeface="Lora"/>
                          <a:cs typeface="Lora"/>
                          <a:sym typeface="Lora"/>
                        </a:rPr>
                        <a:t>.</a:t>
                      </a:r>
                      <a:endParaRPr sz="1200">
                        <a:latin typeface="Lora"/>
                        <a:ea typeface="Lora"/>
                        <a:cs typeface="Lora"/>
                        <a:sym typeface="Lora"/>
                      </a:endParaRPr>
                    </a:p>
                  </a:txBody>
                  <a:tcPr marT="91425" marB="91425" marR="91425" marL="91425" anchor="ctr"/>
                </a:tc>
              </a:tr>
              <a:tr h="613300">
                <a:tc>
                  <a:txBody>
                    <a:bodyPr/>
                    <a:lstStyle/>
                    <a:p>
                      <a:pPr indent="0" lvl="0" marL="0" rtl="0" algn="ctr">
                        <a:lnSpc>
                          <a:spcPct val="115000"/>
                        </a:lnSpc>
                        <a:spcBef>
                          <a:spcPts val="0"/>
                        </a:spcBef>
                        <a:spcAft>
                          <a:spcPts val="0"/>
                        </a:spcAft>
                        <a:buNone/>
                      </a:pPr>
                      <a:r>
                        <a:rPr b="1" lang="en-GB" sz="1200">
                          <a:solidFill>
                            <a:schemeClr val="dk2"/>
                          </a:solidFill>
                          <a:latin typeface="Lora"/>
                          <a:ea typeface="Lora"/>
                          <a:cs typeface="Lora"/>
                          <a:sym typeface="Lora"/>
                        </a:rPr>
                        <a:t>Morphology </a:t>
                      </a:r>
                      <a:endParaRPr b="1" sz="1200">
                        <a:solidFill>
                          <a:schemeClr val="dk2"/>
                        </a:solidFill>
                        <a:latin typeface="Lora"/>
                        <a:ea typeface="Lora"/>
                        <a:cs typeface="Lora"/>
                        <a:sym typeface="Lora"/>
                      </a:endParaRPr>
                    </a:p>
                  </a:txBody>
                  <a:tcPr marT="91425" marB="91425" marR="91425" marL="91425" anchor="ctr">
                    <a:solidFill>
                      <a:srgbClr val="EAD1DC"/>
                    </a:solidFill>
                  </a:tcPr>
                </a:tc>
                <a:tc>
                  <a:txBody>
                    <a:bodyPr/>
                    <a:lstStyle/>
                    <a:p>
                      <a:pPr indent="0" lvl="0" marL="0" rtl="0" algn="l">
                        <a:lnSpc>
                          <a:spcPct val="115000"/>
                        </a:lnSpc>
                        <a:spcBef>
                          <a:spcPts val="0"/>
                        </a:spcBef>
                        <a:spcAft>
                          <a:spcPts val="0"/>
                        </a:spcAft>
                        <a:buNone/>
                      </a:pPr>
                      <a:r>
                        <a:rPr b="1" lang="en-GB" sz="1200">
                          <a:latin typeface="Lora"/>
                          <a:ea typeface="Lora"/>
                          <a:cs typeface="Lora"/>
                          <a:sym typeface="Lora"/>
                        </a:rPr>
                        <a:t>- </a:t>
                      </a:r>
                      <a:r>
                        <a:rPr b="1" lang="en-GB" sz="1200">
                          <a:latin typeface="Lora"/>
                          <a:ea typeface="Lora"/>
                          <a:cs typeface="Lora"/>
                          <a:sym typeface="Lora"/>
                        </a:rPr>
                        <a:t>Gross</a:t>
                      </a:r>
                      <a:r>
                        <a:rPr lang="en-GB" sz="1200">
                          <a:latin typeface="Lora"/>
                          <a:ea typeface="Lora"/>
                          <a:cs typeface="Lora"/>
                          <a:sym typeface="Lora"/>
                        </a:rPr>
                        <a:t>: red or brown nodules, chocolate cyst, </a:t>
                      </a:r>
                      <a:r>
                        <a:rPr b="1" lang="en-GB" sz="1200">
                          <a:solidFill>
                            <a:srgbClr val="FF0000"/>
                          </a:solidFill>
                          <a:latin typeface="Lora"/>
                          <a:ea typeface="Lora"/>
                          <a:cs typeface="Lora"/>
                          <a:sym typeface="Lora"/>
                        </a:rPr>
                        <a:t>fibrous adhesions.</a:t>
                      </a:r>
                      <a:endParaRPr b="1" sz="1200">
                        <a:solidFill>
                          <a:srgbClr val="FF0000"/>
                        </a:solidFill>
                        <a:latin typeface="Lora"/>
                        <a:ea typeface="Lora"/>
                        <a:cs typeface="Lora"/>
                        <a:sym typeface="Lora"/>
                      </a:endParaRPr>
                    </a:p>
                    <a:p>
                      <a:pPr indent="0" lvl="0" marL="0" rtl="0" algn="l">
                        <a:lnSpc>
                          <a:spcPct val="115000"/>
                        </a:lnSpc>
                        <a:spcBef>
                          <a:spcPts val="0"/>
                        </a:spcBef>
                        <a:spcAft>
                          <a:spcPts val="0"/>
                        </a:spcAft>
                        <a:buNone/>
                      </a:pPr>
                      <a:r>
                        <a:rPr b="1" lang="en-GB" sz="1200">
                          <a:latin typeface="Lora"/>
                          <a:ea typeface="Lora"/>
                          <a:cs typeface="Lora"/>
                          <a:sym typeface="Lora"/>
                        </a:rPr>
                        <a:t>- Microscopic</a:t>
                      </a:r>
                      <a:r>
                        <a:rPr lang="en-GB" sz="1200">
                          <a:latin typeface="Lora"/>
                          <a:ea typeface="Lora"/>
                          <a:cs typeface="Lora"/>
                          <a:sym typeface="Lora"/>
                        </a:rPr>
                        <a:t>: endometrial gland and stroma, </a:t>
                      </a:r>
                      <a:r>
                        <a:rPr lang="en-GB" sz="1200">
                          <a:latin typeface="Lora"/>
                          <a:ea typeface="Lora"/>
                          <a:cs typeface="Lora"/>
                          <a:sym typeface="Lora"/>
                        </a:rPr>
                        <a:t>siderophages</a:t>
                      </a:r>
                      <a:r>
                        <a:rPr lang="en-GB" sz="1200">
                          <a:latin typeface="Lora"/>
                          <a:ea typeface="Lora"/>
                          <a:cs typeface="Lora"/>
                          <a:sym typeface="Lora"/>
                        </a:rPr>
                        <a:t>.</a:t>
                      </a:r>
                      <a:endParaRPr sz="1200">
                        <a:latin typeface="Lora"/>
                        <a:ea typeface="Lora"/>
                        <a:cs typeface="Lora"/>
                        <a:sym typeface="Lora"/>
                      </a:endParaRPr>
                    </a:p>
                  </a:txBody>
                  <a:tcPr marT="91425" marB="91425" marR="91425" marL="91425" anchor="ctr"/>
                </a:tc>
              </a:tr>
              <a:tr h="512350">
                <a:tc>
                  <a:txBody>
                    <a:bodyPr/>
                    <a:lstStyle/>
                    <a:p>
                      <a:pPr indent="0" lvl="0" marL="0" rtl="0" algn="ctr">
                        <a:lnSpc>
                          <a:spcPct val="115000"/>
                        </a:lnSpc>
                        <a:spcBef>
                          <a:spcPts val="0"/>
                        </a:spcBef>
                        <a:spcAft>
                          <a:spcPts val="0"/>
                        </a:spcAft>
                        <a:buNone/>
                      </a:pPr>
                      <a:r>
                        <a:rPr b="1" lang="en-GB" sz="1200">
                          <a:solidFill>
                            <a:schemeClr val="dk2"/>
                          </a:solidFill>
                          <a:latin typeface="Lora"/>
                          <a:ea typeface="Lora"/>
                          <a:cs typeface="Lora"/>
                          <a:sym typeface="Lora"/>
                        </a:rPr>
                        <a:t>Clinical presentation </a:t>
                      </a:r>
                      <a:endParaRPr b="1" sz="1200">
                        <a:solidFill>
                          <a:schemeClr val="dk2"/>
                        </a:solidFill>
                        <a:latin typeface="Lora"/>
                        <a:ea typeface="Lora"/>
                        <a:cs typeface="Lora"/>
                        <a:sym typeface="Lora"/>
                      </a:endParaRPr>
                    </a:p>
                  </a:txBody>
                  <a:tcPr marT="91425" marB="91425" marR="91425" marL="91425" anchor="ctr">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Infertility</a:t>
                      </a:r>
                      <a:r>
                        <a:rPr lang="en-GB" sz="1200">
                          <a:latin typeface="Lora"/>
                          <a:ea typeface="Lora"/>
                          <a:cs typeface="Lora"/>
                          <a:sym typeface="Lora"/>
                        </a:rPr>
                        <a:t>, fibrous adhesions, d</a:t>
                      </a:r>
                      <a:r>
                        <a:rPr lang="en-GB" sz="1200">
                          <a:latin typeface="Lora"/>
                          <a:ea typeface="Lora"/>
                          <a:cs typeface="Lora"/>
                          <a:sym typeface="Lora"/>
                        </a:rPr>
                        <a:t>ysmenorrhea, dyspareunia, cyclic abdominal pain.</a:t>
                      </a:r>
                      <a:endParaRPr sz="1200">
                        <a:latin typeface="Lora"/>
                        <a:ea typeface="Lora"/>
                        <a:cs typeface="Lora"/>
                        <a:sym typeface="Lora"/>
                      </a:endParaRPr>
                    </a:p>
                  </a:txBody>
                  <a:tcPr marT="91425" marB="91425" marR="91425" marL="91425" anchor="ctr"/>
                </a:tc>
              </a:tr>
              <a:tr h="457725">
                <a:tc gridSpan="2">
                  <a:txBody>
                    <a:bodyPr/>
                    <a:lstStyle/>
                    <a:p>
                      <a:pPr indent="0" lvl="0" marL="0" rtl="0" algn="ctr">
                        <a:spcBef>
                          <a:spcPts val="0"/>
                        </a:spcBef>
                        <a:spcAft>
                          <a:spcPts val="0"/>
                        </a:spcAft>
                        <a:buNone/>
                      </a:pPr>
                      <a:r>
                        <a:rPr b="1" lang="en-GB">
                          <a:solidFill>
                            <a:srgbClr val="FFFFFF"/>
                          </a:solidFill>
                          <a:latin typeface="Lora"/>
                          <a:ea typeface="Lora"/>
                          <a:cs typeface="Lora"/>
                          <a:sym typeface="Lora"/>
                        </a:rPr>
                        <a:t>Adenomyosis</a:t>
                      </a:r>
                      <a:endParaRPr b="1">
                        <a:solidFill>
                          <a:srgbClr val="FFFFFF"/>
                        </a:solidFill>
                        <a:latin typeface="Lora"/>
                        <a:ea typeface="Lora"/>
                        <a:cs typeface="Lora"/>
                        <a:sym typeface="Lora"/>
                      </a:endParaRPr>
                    </a:p>
                  </a:txBody>
                  <a:tcPr marT="91425" marB="91425" marR="91425" marL="91425" anchor="ctr">
                    <a:solidFill>
                      <a:srgbClr val="741B47"/>
                    </a:solidFill>
                  </a:tcPr>
                </a:tc>
                <a:tc hMerge="1"/>
              </a:tr>
              <a:tr h="657750">
                <a:tc>
                  <a:txBody>
                    <a:bodyPr/>
                    <a:lstStyle/>
                    <a:p>
                      <a:pPr indent="0" lvl="0" marL="0" rtl="0" algn="ctr">
                        <a:lnSpc>
                          <a:spcPct val="115000"/>
                        </a:lnSpc>
                        <a:spcBef>
                          <a:spcPts val="0"/>
                        </a:spcBef>
                        <a:spcAft>
                          <a:spcPts val="0"/>
                        </a:spcAft>
                        <a:buNone/>
                      </a:pPr>
                      <a:r>
                        <a:rPr b="1" lang="en-GB" sz="1200">
                          <a:solidFill>
                            <a:schemeClr val="dk2"/>
                          </a:solidFill>
                          <a:latin typeface="Lora"/>
                          <a:ea typeface="Lora"/>
                          <a:cs typeface="Lora"/>
                          <a:sym typeface="Lora"/>
                        </a:rPr>
                        <a:t>Definition</a:t>
                      </a:r>
                      <a:r>
                        <a:rPr b="1" lang="en-GB" sz="1200">
                          <a:solidFill>
                            <a:schemeClr val="dk2"/>
                          </a:solidFill>
                          <a:latin typeface="Lora"/>
                          <a:ea typeface="Lora"/>
                          <a:cs typeface="Lora"/>
                          <a:sym typeface="Lora"/>
                        </a:rPr>
                        <a:t> </a:t>
                      </a:r>
                      <a:endParaRPr b="1" sz="1200">
                        <a:solidFill>
                          <a:schemeClr val="dk2"/>
                        </a:solidFill>
                        <a:latin typeface="Lora"/>
                        <a:ea typeface="Lora"/>
                        <a:cs typeface="Lora"/>
                        <a:sym typeface="Lora"/>
                      </a:endParaRPr>
                    </a:p>
                  </a:txBody>
                  <a:tcPr marT="91425" marB="91425" marR="91425" marL="91425" anchor="ctr">
                    <a:solidFill>
                      <a:srgbClr val="EAD1DC"/>
                    </a:solidFill>
                  </a:tcPr>
                </a:tc>
                <a:tc>
                  <a:txBody>
                    <a:bodyPr/>
                    <a:lstStyle/>
                    <a:p>
                      <a:pPr indent="0" lvl="0" marL="0" rtl="0" algn="l">
                        <a:lnSpc>
                          <a:spcPct val="115000"/>
                        </a:lnSpc>
                        <a:spcBef>
                          <a:spcPts val="0"/>
                        </a:spcBef>
                        <a:spcAft>
                          <a:spcPts val="0"/>
                        </a:spcAft>
                        <a:buNone/>
                      </a:pPr>
                      <a:r>
                        <a:rPr b="1" lang="en-GB" sz="1200">
                          <a:latin typeface="Lora"/>
                          <a:ea typeface="Lora"/>
                          <a:cs typeface="Lora"/>
                          <a:sym typeface="Lora"/>
                        </a:rPr>
                        <a:t>- </a:t>
                      </a:r>
                      <a:r>
                        <a:rPr b="1" lang="en-GB" sz="1200">
                          <a:latin typeface="Lora"/>
                          <a:ea typeface="Lora"/>
                          <a:cs typeface="Lora"/>
                          <a:sym typeface="Lora"/>
                        </a:rPr>
                        <a:t>E</a:t>
                      </a:r>
                      <a:r>
                        <a:rPr b="1" lang="en-GB" sz="1200">
                          <a:latin typeface="Lora"/>
                          <a:ea typeface="Lora"/>
                          <a:cs typeface="Lora"/>
                          <a:sym typeface="Lora"/>
                        </a:rPr>
                        <a:t>ndometrial glands </a:t>
                      </a:r>
                      <a:r>
                        <a:rPr lang="en-GB" sz="1200">
                          <a:latin typeface="Lora"/>
                          <a:ea typeface="Lora"/>
                          <a:cs typeface="Lora"/>
                          <a:sym typeface="Lora"/>
                        </a:rPr>
                        <a:t>and </a:t>
                      </a:r>
                      <a:r>
                        <a:rPr b="1" lang="en-GB" sz="1200">
                          <a:latin typeface="Lora"/>
                          <a:ea typeface="Lora"/>
                          <a:cs typeface="Lora"/>
                          <a:sym typeface="Lora"/>
                        </a:rPr>
                        <a:t>endometrial stroma </a:t>
                      </a:r>
                      <a:r>
                        <a:rPr lang="en-GB" sz="1200">
                          <a:latin typeface="Lora"/>
                          <a:ea typeface="Lora"/>
                          <a:cs typeface="Lora"/>
                          <a:sym typeface="Lora"/>
                        </a:rPr>
                        <a:t>deep in the </a:t>
                      </a:r>
                      <a:r>
                        <a:rPr b="1" lang="en-GB" sz="1200">
                          <a:solidFill>
                            <a:srgbClr val="FF0000"/>
                          </a:solidFill>
                          <a:latin typeface="Lora"/>
                          <a:ea typeface="Lora"/>
                          <a:cs typeface="Lora"/>
                          <a:sym typeface="Lora"/>
                        </a:rPr>
                        <a:t>myometrium</a:t>
                      </a:r>
                      <a:r>
                        <a:rPr lang="en-GB" sz="1200">
                          <a:latin typeface="Lora"/>
                          <a:ea typeface="Lora"/>
                          <a:cs typeface="Lora"/>
                          <a:sym typeface="Lora"/>
                        </a:rPr>
                        <a:t>.</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Disorder of </a:t>
                      </a:r>
                      <a:r>
                        <a:rPr b="1" lang="en-GB" sz="1200">
                          <a:latin typeface="Lora"/>
                          <a:ea typeface="Lora"/>
                          <a:cs typeface="Lora"/>
                          <a:sym typeface="Lora"/>
                        </a:rPr>
                        <a:t>parous women. </a:t>
                      </a:r>
                      <a:endParaRPr b="1" sz="1200">
                        <a:latin typeface="Lora"/>
                        <a:ea typeface="Lora"/>
                        <a:cs typeface="Lora"/>
                        <a:sym typeface="Lora"/>
                      </a:endParaRPr>
                    </a:p>
                  </a:txBody>
                  <a:tcPr marT="91425" marB="91425" marR="91425" marL="91425" anchor="ctr"/>
                </a:tc>
              </a:tr>
              <a:tr h="613300">
                <a:tc>
                  <a:txBody>
                    <a:bodyPr/>
                    <a:lstStyle/>
                    <a:p>
                      <a:pPr indent="0" lvl="0" marL="0" rtl="0" algn="ctr">
                        <a:lnSpc>
                          <a:spcPct val="115000"/>
                        </a:lnSpc>
                        <a:spcBef>
                          <a:spcPts val="0"/>
                        </a:spcBef>
                        <a:spcAft>
                          <a:spcPts val="0"/>
                        </a:spcAft>
                        <a:buNone/>
                      </a:pPr>
                      <a:r>
                        <a:rPr b="1" lang="en-GB" sz="1200">
                          <a:solidFill>
                            <a:schemeClr val="dk2"/>
                          </a:solidFill>
                          <a:latin typeface="Lora"/>
                          <a:ea typeface="Lora"/>
                          <a:cs typeface="Lora"/>
                          <a:sym typeface="Lora"/>
                        </a:rPr>
                        <a:t>Morphology </a:t>
                      </a:r>
                      <a:endParaRPr b="1" sz="1200">
                        <a:solidFill>
                          <a:schemeClr val="dk2"/>
                        </a:solidFill>
                        <a:latin typeface="Lora"/>
                        <a:ea typeface="Lora"/>
                        <a:cs typeface="Lora"/>
                        <a:sym typeface="Lora"/>
                      </a:endParaRPr>
                    </a:p>
                  </a:txBody>
                  <a:tcPr marT="91425" marB="91425" marR="91425" marL="91425" anchor="ctr">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Presence of Endometrial glands and endometrial stroma in the myometrium of the uterus.</a:t>
                      </a:r>
                      <a:endParaRPr sz="1200">
                        <a:latin typeface="Lora"/>
                        <a:ea typeface="Lora"/>
                        <a:cs typeface="Lora"/>
                        <a:sym typeface="Lora"/>
                      </a:endParaRPr>
                    </a:p>
                  </a:txBody>
                  <a:tcPr marT="91425" marB="91425" marR="91425" marL="91425" anchor="ctr"/>
                </a:tc>
              </a:tr>
              <a:tr h="657750">
                <a:tc>
                  <a:txBody>
                    <a:bodyPr/>
                    <a:lstStyle/>
                    <a:p>
                      <a:pPr indent="0" lvl="0" marL="0" rtl="0" algn="ctr">
                        <a:lnSpc>
                          <a:spcPct val="115000"/>
                        </a:lnSpc>
                        <a:spcBef>
                          <a:spcPts val="0"/>
                        </a:spcBef>
                        <a:spcAft>
                          <a:spcPts val="0"/>
                        </a:spcAft>
                        <a:buNone/>
                      </a:pPr>
                      <a:r>
                        <a:rPr b="1" lang="en-GB" sz="1200">
                          <a:solidFill>
                            <a:schemeClr val="dk2"/>
                          </a:solidFill>
                          <a:latin typeface="Lora"/>
                          <a:ea typeface="Lora"/>
                          <a:cs typeface="Lora"/>
                          <a:sym typeface="Lora"/>
                        </a:rPr>
                        <a:t>Clinical </a:t>
                      </a:r>
                      <a:r>
                        <a:rPr b="1" lang="en-GB" sz="1200">
                          <a:solidFill>
                            <a:schemeClr val="dk2"/>
                          </a:solidFill>
                          <a:latin typeface="Lora"/>
                          <a:ea typeface="Lora"/>
                          <a:cs typeface="Lora"/>
                          <a:sym typeface="Lora"/>
                        </a:rPr>
                        <a:t>presentation </a:t>
                      </a:r>
                      <a:endParaRPr b="1" sz="1200">
                        <a:solidFill>
                          <a:schemeClr val="dk2"/>
                        </a:solidFill>
                        <a:latin typeface="Lora"/>
                        <a:ea typeface="Lora"/>
                        <a:cs typeface="Lora"/>
                        <a:sym typeface="Lora"/>
                      </a:endParaRPr>
                    </a:p>
                  </a:txBody>
                  <a:tcPr marT="91425" marB="91425" marR="91425" marL="91425" anchor="ctr">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M</a:t>
                      </a:r>
                      <a:r>
                        <a:rPr lang="en-GB" sz="1200">
                          <a:latin typeface="Lora"/>
                          <a:ea typeface="Lora"/>
                          <a:cs typeface="Lora"/>
                          <a:sym typeface="Lora"/>
                        </a:rPr>
                        <a:t>enorrhagia</a:t>
                      </a:r>
                      <a:r>
                        <a:rPr baseline="30000" lang="en-GB" sz="1200">
                          <a:latin typeface="Lora"/>
                          <a:ea typeface="Lora"/>
                          <a:cs typeface="Lora"/>
                          <a:sym typeface="Lora"/>
                        </a:rPr>
                        <a:t> </a:t>
                      </a:r>
                      <a:r>
                        <a:rPr lang="en-GB" sz="1200">
                          <a:latin typeface="Lora"/>
                          <a:ea typeface="Lora"/>
                          <a:cs typeface="Lora"/>
                          <a:sym typeface="Lora"/>
                        </a:rPr>
                        <a:t>and severe dysmenorrhea.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Benign and regresses after menopause.</a:t>
                      </a:r>
                      <a:endParaRPr sz="1200">
                        <a:latin typeface="Lora"/>
                        <a:ea typeface="Lora"/>
                        <a:cs typeface="Lora"/>
                        <a:sym typeface="Lora"/>
                      </a:endParaRPr>
                    </a:p>
                  </a:txBody>
                  <a:tcPr marT="91425" marB="91425" marR="91425" marL="91425" anchor="ct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sp>
        <p:nvSpPr>
          <p:cNvPr id="499" name="Google Shape;499;p39"/>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Quiz</a:t>
            </a:r>
            <a:endParaRPr b="1" sz="3000">
              <a:solidFill>
                <a:srgbClr val="741B47"/>
              </a:solidFill>
              <a:latin typeface="Lora"/>
              <a:ea typeface="Lora"/>
              <a:cs typeface="Lora"/>
              <a:sym typeface="Lora"/>
            </a:endParaRPr>
          </a:p>
        </p:txBody>
      </p:sp>
      <p:sp>
        <p:nvSpPr>
          <p:cNvPr id="500" name="Google Shape;500;p39"/>
          <p:cNvSpPr txBox="1"/>
          <p:nvPr/>
        </p:nvSpPr>
        <p:spPr>
          <a:xfrm>
            <a:off x="0" y="1533675"/>
            <a:ext cx="3960000" cy="89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Lora"/>
                <a:ea typeface="Lora"/>
                <a:cs typeface="Lora"/>
                <a:sym typeface="Lora"/>
              </a:rPr>
              <a:t>1) </a:t>
            </a:r>
            <a:r>
              <a:rPr b="1" lang="en-GB" sz="1100">
                <a:latin typeface="Lora"/>
                <a:ea typeface="Lora"/>
                <a:cs typeface="Lora"/>
                <a:sym typeface="Lora"/>
              </a:rPr>
              <a:t>A 21-year-old woman experienced menarche at age 14 years and had regular menstrual cycles for the next 3 years. For the past year, she has had oligomenorrhea and has developed hirsutism. She has noticed a 10-kg weight gain in the past 4 months. On pelvic examination, there are no vaginal or cervical lesions, the uterus is normal in size, and the adnexa are prominent. A pelvic ultrasound scan shows that each ovary is twice normal size, whereas the uterus is normal in size. MRI shows multiple small ovarian cysts. Which of the following conditions is most likely to be present in this woman?</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a:t>
            </a:r>
            <a:r>
              <a:rPr lang="en-GB" sz="1100">
                <a:latin typeface="Lora"/>
                <a:ea typeface="Lora"/>
                <a:cs typeface="Lora"/>
                <a:sym typeface="Lora"/>
              </a:rPr>
              <a:t> </a:t>
            </a:r>
            <a:r>
              <a:rPr lang="en-GB" sz="1100">
                <a:latin typeface="Lora"/>
                <a:ea typeface="Lora"/>
                <a:cs typeface="Lora"/>
                <a:sym typeface="Lora"/>
              </a:rPr>
              <a:t>Immature teratomas.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a:t>
            </a:r>
            <a:r>
              <a:rPr lang="en-GB" sz="1100">
                <a:latin typeface="Lora"/>
                <a:ea typeface="Lora"/>
                <a:cs typeface="Lora"/>
                <a:sym typeface="Lora"/>
              </a:rPr>
              <a:t> </a:t>
            </a:r>
            <a:r>
              <a:rPr lang="en-GB" sz="1100">
                <a:latin typeface="Lora"/>
                <a:ea typeface="Lora"/>
                <a:cs typeface="Lora"/>
                <a:sym typeface="Lora"/>
              </a:rPr>
              <a:t>Krukenberg tumors.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a:t>
            </a:r>
            <a:r>
              <a:rPr lang="en-GB" sz="1100">
                <a:latin typeface="Lora"/>
                <a:ea typeface="Lora"/>
                <a:cs typeface="Lora"/>
                <a:sym typeface="Lora"/>
              </a:rPr>
              <a:t> </a:t>
            </a:r>
            <a:r>
              <a:rPr lang="en-GB" sz="1100">
                <a:latin typeface="Lora"/>
                <a:ea typeface="Lora"/>
                <a:cs typeface="Lora"/>
                <a:sym typeface="Lora"/>
              </a:rPr>
              <a:t>Endometriosis.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D-</a:t>
            </a:r>
            <a:r>
              <a:rPr lang="en-GB" sz="1100">
                <a:latin typeface="Lora"/>
                <a:ea typeface="Lora"/>
                <a:cs typeface="Lora"/>
                <a:sym typeface="Lora"/>
              </a:rPr>
              <a:t> </a:t>
            </a:r>
            <a:r>
              <a:rPr lang="en-GB" sz="1100">
                <a:latin typeface="Lora"/>
                <a:ea typeface="Lora"/>
                <a:cs typeface="Lora"/>
                <a:sym typeface="Lora"/>
              </a:rPr>
              <a:t>Polycystic ovarian syndrome.</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2) </a:t>
            </a:r>
            <a:r>
              <a:rPr b="1" lang="en-GB" sz="1100">
                <a:latin typeface="Lora"/>
                <a:ea typeface="Lora"/>
                <a:cs typeface="Lora"/>
                <a:sym typeface="Lora"/>
              </a:rPr>
              <a:t>A 36-year-old woman has had menorrhagia and pelvic pain for six months. She had a normal, uncomplicated pregnancy 10 years ago but has failed to conceive since then. She has been sexually active with one partner for the past 20 years and has had no dyspareunia. On pelvic examination she has a symmetrically enlarged uterus, with no apparent nodularity or palpable mass. A serum pregnancy test result is negative. What is the most likely diagnosis?</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a:t>
            </a:r>
            <a:r>
              <a:rPr lang="en-GB" sz="1100">
                <a:latin typeface="Lora"/>
                <a:ea typeface="Lora"/>
                <a:cs typeface="Lora"/>
                <a:sym typeface="Lora"/>
              </a:rPr>
              <a:t> </a:t>
            </a:r>
            <a:r>
              <a:rPr lang="en-GB" sz="1100">
                <a:latin typeface="Lora"/>
                <a:ea typeface="Lora"/>
                <a:cs typeface="Lora"/>
                <a:sym typeface="Lora"/>
              </a:rPr>
              <a:t>Endometriosis.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a:t>
            </a:r>
            <a:r>
              <a:rPr lang="en-GB" sz="1100">
                <a:latin typeface="Lora"/>
                <a:ea typeface="Lora"/>
                <a:cs typeface="Lora"/>
                <a:sym typeface="Lora"/>
              </a:rPr>
              <a:t> </a:t>
            </a:r>
            <a:r>
              <a:rPr lang="en-GB" sz="1100">
                <a:latin typeface="Lora"/>
                <a:ea typeface="Lora"/>
                <a:cs typeface="Lora"/>
                <a:sym typeface="Lora"/>
              </a:rPr>
              <a:t>Adenomyosis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D-</a:t>
            </a:r>
            <a:r>
              <a:rPr lang="en-GB" sz="1100">
                <a:latin typeface="Lora"/>
                <a:ea typeface="Lora"/>
                <a:cs typeface="Lora"/>
                <a:sym typeface="Lora"/>
              </a:rPr>
              <a:t> </a:t>
            </a:r>
            <a:r>
              <a:rPr lang="en-GB" sz="1100">
                <a:latin typeface="Lora"/>
                <a:ea typeface="Lora"/>
                <a:cs typeface="Lora"/>
                <a:sym typeface="Lora"/>
              </a:rPr>
              <a:t>Polycystic ovarian syndrome.</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a:t>
            </a:r>
            <a:r>
              <a:rPr lang="en-GB" sz="1100">
                <a:latin typeface="Lora"/>
                <a:ea typeface="Lora"/>
                <a:cs typeface="Lora"/>
                <a:sym typeface="Lora"/>
              </a:rPr>
              <a:t> Leiomyoma</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3) The clinical presentations of PCOD are caused by which of the following ? </a:t>
            </a:r>
            <a:endParaRPr b="1"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A</a:t>
            </a:r>
            <a:r>
              <a:rPr lang="en-GB" sz="1100">
                <a:highlight>
                  <a:srgbClr val="FFFFFF"/>
                </a:highlight>
                <a:latin typeface="Lora"/>
                <a:ea typeface="Lora"/>
                <a:cs typeface="Lora"/>
                <a:sym typeface="Lora"/>
              </a:rPr>
              <a:t>- </a:t>
            </a:r>
            <a:r>
              <a:rPr lang="en-GB" sz="1100">
                <a:highlight>
                  <a:srgbClr val="FFFFFF"/>
                </a:highlight>
                <a:latin typeface="Lora"/>
                <a:ea typeface="Lora"/>
                <a:cs typeface="Lora"/>
                <a:sym typeface="Lora"/>
              </a:rPr>
              <a:t>Excessive secretion of androgens.</a:t>
            </a:r>
            <a:r>
              <a:rPr lang="en-GB" sz="1100">
                <a:highlight>
                  <a:srgbClr val="FFFFFF"/>
                </a:highlight>
                <a:latin typeface="Lora"/>
                <a:ea typeface="Lora"/>
                <a:cs typeface="Lora"/>
                <a:sym typeface="Lora"/>
              </a:rPr>
              <a:t> </a:t>
            </a:r>
            <a:endParaRPr b="1"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B- </a:t>
            </a:r>
            <a:r>
              <a:rPr lang="en-GB" sz="1100">
                <a:highlight>
                  <a:srgbClr val="FFFFFF"/>
                </a:highlight>
                <a:latin typeface="Lora"/>
                <a:ea typeface="Lora"/>
                <a:cs typeface="Lora"/>
                <a:sym typeface="Lora"/>
              </a:rPr>
              <a:t>Excessive secretion of FSH. </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C- </a:t>
            </a:r>
            <a:r>
              <a:rPr lang="en-GB" sz="1100">
                <a:highlight>
                  <a:srgbClr val="FFFFFF"/>
                </a:highlight>
                <a:latin typeface="Lora"/>
                <a:ea typeface="Lora"/>
                <a:cs typeface="Lora"/>
                <a:sym typeface="Lora"/>
              </a:rPr>
              <a:t>Decreased secretion of LH.</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D- </a:t>
            </a:r>
            <a:r>
              <a:rPr lang="en-GB" sz="1100">
                <a:highlight>
                  <a:srgbClr val="FFFFFF"/>
                </a:highlight>
                <a:latin typeface="Lora"/>
                <a:ea typeface="Lora"/>
                <a:cs typeface="Lora"/>
                <a:sym typeface="Lora"/>
              </a:rPr>
              <a:t>Decreased secretion of androgens.</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4) Which of the following is the most common site of endometriosis? </a:t>
            </a:r>
            <a:endParaRPr b="1"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A- </a:t>
            </a:r>
            <a:r>
              <a:rPr lang="en-GB" sz="1100">
                <a:highlight>
                  <a:srgbClr val="FFFFFF"/>
                </a:highlight>
                <a:latin typeface="Lora"/>
                <a:ea typeface="Lora"/>
                <a:cs typeface="Lora"/>
                <a:sym typeface="Lora"/>
              </a:rPr>
              <a:t>Fallopian tube.</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B- </a:t>
            </a:r>
            <a:r>
              <a:rPr lang="en-GB" sz="1100">
                <a:latin typeface="Lora"/>
                <a:ea typeface="Lora"/>
                <a:cs typeface="Lora"/>
                <a:sym typeface="Lora"/>
              </a:rPr>
              <a:t>Pouch of Douglas.</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C- </a:t>
            </a:r>
            <a:r>
              <a:rPr lang="en-GB" sz="1100">
                <a:latin typeface="Lora"/>
                <a:ea typeface="Lora"/>
                <a:cs typeface="Lora"/>
                <a:sym typeface="Lora"/>
              </a:rPr>
              <a:t>Ovary.</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D- </a:t>
            </a:r>
            <a:r>
              <a:rPr lang="en-GB" sz="1100">
                <a:highlight>
                  <a:srgbClr val="FFFFFF"/>
                </a:highlight>
                <a:latin typeface="Lora"/>
                <a:ea typeface="Lora"/>
                <a:cs typeface="Lora"/>
                <a:sym typeface="Lora"/>
              </a:rPr>
              <a:t>Vagina.</a:t>
            </a:r>
            <a:endParaRPr sz="1100">
              <a:highlight>
                <a:srgbClr val="FFFFFF"/>
              </a:highlight>
              <a:latin typeface="Lora"/>
              <a:ea typeface="Lora"/>
              <a:cs typeface="Lora"/>
              <a:sym typeface="Lora"/>
            </a:endParaRPr>
          </a:p>
          <a:p>
            <a:pPr indent="0" lvl="0" marL="0" rtl="0" algn="l">
              <a:spcBef>
                <a:spcPts val="0"/>
              </a:spcBef>
              <a:spcAft>
                <a:spcPts val="0"/>
              </a:spcAft>
              <a:buNone/>
            </a:pPr>
            <a:r>
              <a:t/>
            </a:r>
            <a:endParaRPr sz="1100"/>
          </a:p>
        </p:txBody>
      </p:sp>
      <p:sp>
        <p:nvSpPr>
          <p:cNvPr id="501" name="Google Shape;501;p39"/>
          <p:cNvSpPr txBox="1"/>
          <p:nvPr/>
        </p:nvSpPr>
        <p:spPr>
          <a:xfrm>
            <a:off x="3960000" y="1533675"/>
            <a:ext cx="3960000" cy="94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Lora"/>
                <a:ea typeface="Lora"/>
                <a:cs typeface="Lora"/>
                <a:sym typeface="Lora"/>
              </a:rPr>
              <a:t>5) A</a:t>
            </a:r>
            <a:r>
              <a:rPr b="1" lang="en-GB" sz="1100">
                <a:latin typeface="Lora"/>
                <a:ea typeface="Lora"/>
                <a:cs typeface="Lora"/>
                <a:sym typeface="Lora"/>
              </a:rPr>
              <a:t> 34 year old female presenting with concerns of infertility. She has been attempting a pregnancy over the past 16 months with no success. Patient reports that several times she thought she could be pregnant due to a cessation in her menses with accompanying constipation and some abdominal pain. Patient also reports pain that is more intense during menstruation, with “sharp and stabbing” characteristics that is not relieved by use of NSAIDs or hot compresses. Patient reports her cycle can be irregular, or occasionally no period at all. She is concerned that her and her husband have not had enough intercourse for a pregnancy due to general pelvic pain and dyspareunia. What is the most likely diagnosis?</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a:t>
            </a:r>
            <a:r>
              <a:rPr lang="en-GB" sz="1100">
                <a:latin typeface="Lora"/>
                <a:ea typeface="Lora"/>
                <a:cs typeface="Lora"/>
                <a:sym typeface="Lora"/>
              </a:rPr>
              <a:t> </a:t>
            </a:r>
            <a:r>
              <a:rPr lang="en-GB" sz="1100">
                <a:latin typeface="Lora"/>
                <a:ea typeface="Lora"/>
                <a:cs typeface="Lora"/>
                <a:sym typeface="Lora"/>
              </a:rPr>
              <a:t>Polycystic ovarian syndrome.</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 </a:t>
            </a:r>
            <a:r>
              <a:rPr lang="en-GB" sz="1100">
                <a:latin typeface="Lora"/>
                <a:ea typeface="Lora"/>
                <a:cs typeface="Lora"/>
                <a:sym typeface="Lora"/>
              </a:rPr>
              <a:t>Endometriosis.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 </a:t>
            </a:r>
            <a:r>
              <a:rPr lang="en-GB" sz="1100">
                <a:latin typeface="Lora"/>
                <a:ea typeface="Lora"/>
                <a:cs typeface="Lora"/>
                <a:sym typeface="Lora"/>
              </a:rPr>
              <a:t>Adenomyosis.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D- </a:t>
            </a:r>
            <a:r>
              <a:rPr lang="en-GB" sz="1100">
                <a:latin typeface="Lora"/>
                <a:ea typeface="Lora"/>
                <a:cs typeface="Lora"/>
                <a:sym typeface="Lora"/>
              </a:rPr>
              <a:t>Dysgerminoma.</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6) </a:t>
            </a:r>
            <a:r>
              <a:rPr b="1" lang="en-GB" sz="1100">
                <a:latin typeface="Lora"/>
                <a:ea typeface="Lora"/>
                <a:cs typeface="Lora"/>
                <a:sym typeface="Lora"/>
              </a:rPr>
              <a:t>Gross morphology of endometriosis includes ALL but:</a:t>
            </a:r>
            <a:endParaRPr b="1"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A-</a:t>
            </a:r>
            <a:r>
              <a:rPr lang="en-GB" sz="1100">
                <a:latin typeface="Lora"/>
                <a:ea typeface="Lora"/>
                <a:cs typeface="Lora"/>
                <a:sym typeface="Lora"/>
              </a:rPr>
              <a:t> Multiple red or brown nodules.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B- </a:t>
            </a:r>
            <a:r>
              <a:rPr lang="en-GB" sz="1100">
                <a:latin typeface="Lora"/>
                <a:ea typeface="Lora"/>
                <a:cs typeface="Lora"/>
                <a:sym typeface="Lora"/>
              </a:rPr>
              <a:t>Dense fibrous adhesions surrounding the foci.</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C- </a:t>
            </a:r>
            <a:r>
              <a:rPr lang="en-GB" sz="1100">
                <a:latin typeface="Lora"/>
                <a:ea typeface="Lora"/>
                <a:cs typeface="Lora"/>
                <a:sym typeface="Lora"/>
              </a:rPr>
              <a:t>Chocolate cysts.</a:t>
            </a:r>
            <a:endParaRPr sz="1100">
              <a:latin typeface="Lora"/>
              <a:ea typeface="Lora"/>
              <a:cs typeface="Lora"/>
              <a:sym typeface="Lora"/>
            </a:endParaRPr>
          </a:p>
          <a:p>
            <a:pPr indent="0" lvl="0" marL="0" rtl="0" algn="l">
              <a:spcBef>
                <a:spcPts val="0"/>
              </a:spcBef>
              <a:spcAft>
                <a:spcPts val="0"/>
              </a:spcAft>
              <a:buNone/>
            </a:pPr>
            <a:r>
              <a:rPr b="1" lang="en-GB" sz="1100">
                <a:latin typeface="Lora"/>
                <a:ea typeface="Lora"/>
                <a:cs typeface="Lora"/>
                <a:sym typeface="Lora"/>
              </a:rPr>
              <a:t>D- </a:t>
            </a:r>
            <a:r>
              <a:rPr lang="en-GB" sz="1100">
                <a:latin typeface="Lora"/>
                <a:ea typeface="Lora"/>
                <a:cs typeface="Lora"/>
                <a:sym typeface="Lora"/>
              </a:rPr>
              <a:t>Numerous nodular elevations of clear cysts.</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spcBef>
                <a:spcPts val="0"/>
              </a:spcBef>
              <a:spcAft>
                <a:spcPts val="0"/>
              </a:spcAft>
              <a:buNone/>
            </a:pPr>
            <a:r>
              <a:t/>
            </a:r>
            <a:endParaRPr sz="1100">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7) </a:t>
            </a:r>
            <a:r>
              <a:rPr b="1" lang="en-GB" sz="1100">
                <a:highlight>
                  <a:srgbClr val="FFFFFF"/>
                </a:highlight>
                <a:latin typeface="Lora"/>
                <a:ea typeface="Lora"/>
                <a:cs typeface="Lora"/>
                <a:sym typeface="Lora"/>
              </a:rPr>
              <a:t>Women with PCOS are at high risk of developing:</a:t>
            </a:r>
            <a:endParaRPr b="1"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A</a:t>
            </a:r>
            <a:r>
              <a:rPr lang="en-GB" sz="1100">
                <a:highlight>
                  <a:srgbClr val="FFFFFF"/>
                </a:highlight>
                <a:latin typeface="Lora"/>
                <a:ea typeface="Lora"/>
                <a:cs typeface="Lora"/>
                <a:sym typeface="Lora"/>
              </a:rPr>
              <a:t>- Weight loss.</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B- </a:t>
            </a:r>
            <a:r>
              <a:rPr lang="en-GB" sz="1100">
                <a:highlight>
                  <a:srgbClr val="FFFFFF"/>
                </a:highlight>
                <a:latin typeface="Lora"/>
                <a:ea typeface="Lora"/>
                <a:cs typeface="Lora"/>
                <a:sym typeface="Lora"/>
              </a:rPr>
              <a:t>Hypotension.</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C-</a:t>
            </a:r>
            <a:r>
              <a:rPr lang="en-GB" sz="1100">
                <a:highlight>
                  <a:srgbClr val="FFFFFF"/>
                </a:highlight>
                <a:latin typeface="Lora"/>
                <a:ea typeface="Lora"/>
                <a:cs typeface="Lora"/>
                <a:sym typeface="Lora"/>
              </a:rPr>
              <a:t> Endometrial hyperplasia.</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D-</a:t>
            </a:r>
            <a:r>
              <a:rPr lang="en-GB" sz="1100">
                <a:highlight>
                  <a:srgbClr val="FFFFFF"/>
                </a:highlight>
                <a:latin typeface="Lora"/>
                <a:ea typeface="Lora"/>
                <a:cs typeface="Lora"/>
                <a:sym typeface="Lora"/>
              </a:rPr>
              <a:t> Kidney failure. </a:t>
            </a:r>
            <a:endParaRPr sz="1100">
              <a:highlight>
                <a:srgbClr val="FFFFFF"/>
              </a:highlight>
              <a:latin typeface="Lora"/>
              <a:ea typeface="Lora"/>
              <a:cs typeface="Lora"/>
              <a:sym typeface="Lora"/>
            </a:endParaRPr>
          </a:p>
          <a:p>
            <a:pPr indent="0" lvl="0" marL="0" rtl="0" algn="l">
              <a:spcBef>
                <a:spcPts val="0"/>
              </a:spcBef>
              <a:spcAft>
                <a:spcPts val="0"/>
              </a:spcAft>
              <a:buNone/>
            </a:pPr>
            <a:r>
              <a:t/>
            </a:r>
            <a:endParaRPr b="1" sz="1100">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8) </a:t>
            </a:r>
            <a:r>
              <a:rPr b="1" lang="en-GB" sz="1100">
                <a:highlight>
                  <a:srgbClr val="FFFFFF"/>
                </a:highlight>
                <a:latin typeface="Lora"/>
                <a:ea typeface="Lora"/>
                <a:cs typeface="Lora"/>
                <a:sym typeface="Lora"/>
              </a:rPr>
              <a:t>A presence of endometrial glands and endometrial stroma in the uterine myometrium is called?</a:t>
            </a:r>
            <a:endParaRPr b="1"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A</a:t>
            </a:r>
            <a:r>
              <a:rPr lang="en-GB" sz="1100">
                <a:highlight>
                  <a:srgbClr val="FFFFFF"/>
                </a:highlight>
                <a:latin typeface="Lora"/>
                <a:ea typeface="Lora"/>
                <a:cs typeface="Lora"/>
                <a:sym typeface="Lora"/>
              </a:rPr>
              <a:t>- Ectopic pregnancy.</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B-</a:t>
            </a:r>
            <a:r>
              <a:rPr lang="en-GB" sz="1100">
                <a:highlight>
                  <a:srgbClr val="FFFFFF"/>
                </a:highlight>
                <a:latin typeface="Lora"/>
                <a:ea typeface="Lora"/>
                <a:cs typeface="Lora"/>
                <a:sym typeface="Lora"/>
              </a:rPr>
              <a:t> Chronic endometriosis.</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C-</a:t>
            </a:r>
            <a:r>
              <a:rPr lang="en-GB" sz="1100">
                <a:highlight>
                  <a:srgbClr val="FFFFFF"/>
                </a:highlight>
                <a:latin typeface="Lora"/>
                <a:ea typeface="Lora"/>
                <a:cs typeface="Lora"/>
                <a:sym typeface="Lora"/>
              </a:rPr>
              <a:t> E</a:t>
            </a:r>
            <a:r>
              <a:rPr lang="en-GB" sz="1100">
                <a:highlight>
                  <a:srgbClr val="FFFFFF"/>
                </a:highlight>
                <a:latin typeface="Lora"/>
                <a:ea typeface="Lora"/>
                <a:cs typeface="Lora"/>
                <a:sym typeface="Lora"/>
              </a:rPr>
              <a:t>ndometriosis.</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rPr b="1" lang="en-GB" sz="1100">
                <a:highlight>
                  <a:srgbClr val="FFFFFF"/>
                </a:highlight>
                <a:latin typeface="Lora"/>
                <a:ea typeface="Lora"/>
                <a:cs typeface="Lora"/>
                <a:sym typeface="Lora"/>
              </a:rPr>
              <a:t>D-</a:t>
            </a:r>
            <a:r>
              <a:rPr lang="en-GB" sz="1100">
                <a:highlight>
                  <a:srgbClr val="FFFFFF"/>
                </a:highlight>
                <a:latin typeface="Lora"/>
                <a:ea typeface="Lora"/>
                <a:cs typeface="Lora"/>
                <a:sym typeface="Lora"/>
              </a:rPr>
              <a:t> </a:t>
            </a:r>
            <a:r>
              <a:rPr lang="en-GB" sz="1100">
                <a:highlight>
                  <a:srgbClr val="FFFFFF"/>
                </a:highlight>
                <a:latin typeface="Lora"/>
                <a:ea typeface="Lora"/>
                <a:cs typeface="Lora"/>
                <a:sym typeface="Lora"/>
              </a:rPr>
              <a:t>Adenomyosis.</a:t>
            </a:r>
            <a:endParaRPr sz="1100">
              <a:highlight>
                <a:srgbClr val="FFFFFF"/>
              </a:highlight>
              <a:latin typeface="Lora"/>
              <a:ea typeface="Lora"/>
              <a:cs typeface="Lora"/>
              <a:sym typeface="Lora"/>
            </a:endParaRPr>
          </a:p>
          <a:p>
            <a:pPr indent="0" lvl="0" marL="0" rtl="0" algn="l">
              <a:lnSpc>
                <a:spcPct val="100000"/>
              </a:lnSpc>
              <a:spcBef>
                <a:spcPts val="0"/>
              </a:spcBef>
              <a:spcAft>
                <a:spcPts val="0"/>
              </a:spcAft>
              <a:buNone/>
            </a:pPr>
            <a:r>
              <a:t/>
            </a:r>
            <a:endParaRPr sz="1100">
              <a:highlight>
                <a:srgbClr val="FFFFFF"/>
              </a:highlight>
              <a:latin typeface="Lora"/>
              <a:ea typeface="Lora"/>
              <a:cs typeface="Lora"/>
              <a:sym typeface="Lora"/>
            </a:endParaRPr>
          </a:p>
          <a:p>
            <a:pPr indent="0" lvl="0" marL="0" rtl="0" algn="l">
              <a:spcBef>
                <a:spcPts val="0"/>
              </a:spcBef>
              <a:spcAft>
                <a:spcPts val="0"/>
              </a:spcAft>
              <a:buNone/>
            </a:pPr>
            <a:r>
              <a:t/>
            </a:r>
            <a:endParaRPr sz="1100"/>
          </a:p>
        </p:txBody>
      </p:sp>
      <p:sp>
        <p:nvSpPr>
          <p:cNvPr id="502" name="Google Shape;502;p39"/>
          <p:cNvSpPr txBox="1"/>
          <p:nvPr/>
        </p:nvSpPr>
        <p:spPr>
          <a:xfrm rot="-5398311">
            <a:off x="1137416" y="9240524"/>
            <a:ext cx="610500" cy="19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F3F3F3"/>
                </a:solidFill>
                <a:latin typeface="Lora"/>
                <a:ea typeface="Lora"/>
                <a:cs typeface="Lora"/>
                <a:sym typeface="Lora"/>
              </a:rPr>
              <a:t>1- D</a:t>
            </a:r>
            <a:endParaRPr b="1">
              <a:solidFill>
                <a:srgbClr val="F3F3F3"/>
              </a:solidFill>
              <a:latin typeface="Lora"/>
              <a:ea typeface="Lora"/>
              <a:cs typeface="Lora"/>
              <a:sym typeface="Lora"/>
            </a:endParaRPr>
          </a:p>
          <a:p>
            <a:pPr indent="0" lvl="0" marL="0" rtl="0" algn="l">
              <a:spcBef>
                <a:spcPts val="0"/>
              </a:spcBef>
              <a:spcAft>
                <a:spcPts val="0"/>
              </a:spcAft>
              <a:buNone/>
            </a:pPr>
            <a:r>
              <a:rPr b="1" lang="en-GB">
                <a:solidFill>
                  <a:srgbClr val="F3F3F3"/>
                </a:solidFill>
                <a:latin typeface="Lora"/>
                <a:ea typeface="Lora"/>
                <a:cs typeface="Lora"/>
                <a:sym typeface="Lora"/>
              </a:rPr>
              <a:t>2- B</a:t>
            </a:r>
            <a:endParaRPr b="1">
              <a:solidFill>
                <a:srgbClr val="F3F3F3"/>
              </a:solidFill>
              <a:latin typeface="Lora"/>
              <a:ea typeface="Lora"/>
              <a:cs typeface="Lora"/>
              <a:sym typeface="Lora"/>
            </a:endParaRPr>
          </a:p>
          <a:p>
            <a:pPr indent="0" lvl="0" marL="0" rtl="0" algn="l">
              <a:spcBef>
                <a:spcPts val="0"/>
              </a:spcBef>
              <a:spcAft>
                <a:spcPts val="0"/>
              </a:spcAft>
              <a:buNone/>
            </a:pPr>
            <a:r>
              <a:rPr b="1" lang="en-GB">
                <a:solidFill>
                  <a:srgbClr val="F3F3F3"/>
                </a:solidFill>
                <a:latin typeface="Lora"/>
                <a:ea typeface="Lora"/>
                <a:cs typeface="Lora"/>
                <a:sym typeface="Lora"/>
              </a:rPr>
              <a:t>3- A</a:t>
            </a:r>
            <a:endParaRPr b="1">
              <a:solidFill>
                <a:srgbClr val="F3F3F3"/>
              </a:solidFill>
              <a:latin typeface="Lora"/>
              <a:ea typeface="Lora"/>
              <a:cs typeface="Lora"/>
              <a:sym typeface="Lora"/>
            </a:endParaRPr>
          </a:p>
          <a:p>
            <a:pPr indent="0" lvl="0" marL="0" rtl="0" algn="l">
              <a:spcBef>
                <a:spcPts val="0"/>
              </a:spcBef>
              <a:spcAft>
                <a:spcPts val="0"/>
              </a:spcAft>
              <a:buNone/>
            </a:pPr>
            <a:r>
              <a:rPr b="1" lang="en-GB">
                <a:solidFill>
                  <a:srgbClr val="F3F3F3"/>
                </a:solidFill>
                <a:latin typeface="Lora"/>
                <a:ea typeface="Lora"/>
                <a:cs typeface="Lora"/>
                <a:sym typeface="Lora"/>
              </a:rPr>
              <a:t>4- C</a:t>
            </a:r>
            <a:endParaRPr b="1">
              <a:solidFill>
                <a:srgbClr val="F3F3F3"/>
              </a:solidFill>
              <a:latin typeface="Lora"/>
              <a:ea typeface="Lora"/>
              <a:cs typeface="Lora"/>
              <a:sym typeface="Lora"/>
            </a:endParaRPr>
          </a:p>
          <a:p>
            <a:pPr indent="0" lvl="0" marL="0" rtl="0" algn="l">
              <a:spcBef>
                <a:spcPts val="0"/>
              </a:spcBef>
              <a:spcAft>
                <a:spcPts val="0"/>
              </a:spcAft>
              <a:buNone/>
            </a:pPr>
            <a:r>
              <a:rPr b="1" lang="en-GB">
                <a:solidFill>
                  <a:srgbClr val="F3F3F3"/>
                </a:solidFill>
                <a:latin typeface="Lora"/>
                <a:ea typeface="Lora"/>
                <a:cs typeface="Lora"/>
                <a:sym typeface="Lora"/>
              </a:rPr>
              <a:t>5- B</a:t>
            </a:r>
            <a:endParaRPr b="1">
              <a:solidFill>
                <a:srgbClr val="F3F3F3"/>
              </a:solidFill>
              <a:latin typeface="Lora"/>
              <a:ea typeface="Lora"/>
              <a:cs typeface="Lora"/>
              <a:sym typeface="Lora"/>
            </a:endParaRPr>
          </a:p>
          <a:p>
            <a:pPr indent="0" lvl="0" marL="0" rtl="0" algn="l">
              <a:spcBef>
                <a:spcPts val="0"/>
              </a:spcBef>
              <a:spcAft>
                <a:spcPts val="0"/>
              </a:spcAft>
              <a:buNone/>
            </a:pPr>
            <a:r>
              <a:rPr b="1" lang="en-GB">
                <a:solidFill>
                  <a:srgbClr val="F3F3F3"/>
                </a:solidFill>
                <a:latin typeface="Lora"/>
                <a:ea typeface="Lora"/>
                <a:cs typeface="Lora"/>
                <a:sym typeface="Lora"/>
              </a:rPr>
              <a:t>6- D</a:t>
            </a:r>
            <a:endParaRPr b="1">
              <a:solidFill>
                <a:srgbClr val="F3F3F3"/>
              </a:solidFill>
              <a:latin typeface="Lora"/>
              <a:ea typeface="Lora"/>
              <a:cs typeface="Lora"/>
              <a:sym typeface="Lora"/>
            </a:endParaRPr>
          </a:p>
          <a:p>
            <a:pPr indent="0" lvl="0" marL="0" rtl="0" algn="l">
              <a:spcBef>
                <a:spcPts val="0"/>
              </a:spcBef>
              <a:spcAft>
                <a:spcPts val="0"/>
              </a:spcAft>
              <a:buNone/>
            </a:pPr>
            <a:r>
              <a:rPr b="1" lang="en-GB">
                <a:solidFill>
                  <a:srgbClr val="F3F3F3"/>
                </a:solidFill>
                <a:latin typeface="Lora"/>
                <a:ea typeface="Lora"/>
                <a:cs typeface="Lora"/>
                <a:sym typeface="Lora"/>
              </a:rPr>
              <a:t>7- C</a:t>
            </a:r>
            <a:endParaRPr b="1">
              <a:solidFill>
                <a:srgbClr val="F3F3F3"/>
              </a:solidFill>
              <a:latin typeface="Lora"/>
              <a:ea typeface="Lora"/>
              <a:cs typeface="Lora"/>
              <a:sym typeface="Lora"/>
            </a:endParaRPr>
          </a:p>
          <a:p>
            <a:pPr indent="0" lvl="0" marL="0" rtl="0" algn="l">
              <a:spcBef>
                <a:spcPts val="0"/>
              </a:spcBef>
              <a:spcAft>
                <a:spcPts val="0"/>
              </a:spcAft>
              <a:buNone/>
            </a:pPr>
            <a:r>
              <a:rPr b="1" lang="en-GB">
                <a:solidFill>
                  <a:srgbClr val="F3F3F3"/>
                </a:solidFill>
                <a:latin typeface="Lora"/>
                <a:ea typeface="Lora"/>
                <a:cs typeface="Lora"/>
                <a:sym typeface="Lora"/>
              </a:rPr>
              <a:t>8- D</a:t>
            </a:r>
            <a:endParaRPr b="1">
              <a:solidFill>
                <a:srgbClr val="F3F3F3"/>
              </a:solidFill>
              <a:latin typeface="Lora"/>
              <a:ea typeface="Lora"/>
              <a:cs typeface="Lora"/>
              <a:sym typeface="Lora"/>
            </a:endParaRPr>
          </a:p>
          <a:p>
            <a:pPr indent="0" lvl="0" marL="0" rtl="0" algn="l">
              <a:spcBef>
                <a:spcPts val="0"/>
              </a:spcBef>
              <a:spcAft>
                <a:spcPts val="0"/>
              </a:spcAft>
              <a:buNone/>
            </a:pPr>
            <a:r>
              <a:t/>
            </a:r>
            <a:endParaRPr b="1">
              <a:latin typeface="Lora"/>
              <a:ea typeface="Lora"/>
              <a:cs typeface="Lora"/>
              <a:sym typeface="Lor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Google Shape;507;p40"/>
          <p:cNvSpPr txBox="1"/>
          <p:nvPr/>
        </p:nvSpPr>
        <p:spPr>
          <a:xfrm>
            <a:off x="0" y="3119325"/>
            <a:ext cx="7920000" cy="291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3000">
                <a:solidFill>
                  <a:srgbClr val="A64D79"/>
                </a:solidFill>
                <a:latin typeface="Pompiere"/>
                <a:ea typeface="Pompiere"/>
                <a:cs typeface="Pompiere"/>
                <a:sym typeface="Pompiere"/>
              </a:rPr>
              <a:t>Team Subleader</a:t>
            </a:r>
            <a:endParaRPr sz="3000">
              <a:solidFill>
                <a:srgbClr val="A64D79"/>
              </a:solidFill>
              <a:latin typeface="Pompiere"/>
              <a:ea typeface="Pompiere"/>
              <a:cs typeface="Pompiere"/>
              <a:sym typeface="Pompiere"/>
            </a:endParaRPr>
          </a:p>
          <a:p>
            <a:pPr indent="0" lvl="0" marL="0" rtl="0" algn="ctr">
              <a:lnSpc>
                <a:spcPct val="115000"/>
              </a:lnSpc>
              <a:spcBef>
                <a:spcPts val="0"/>
              </a:spcBef>
              <a:spcAft>
                <a:spcPts val="0"/>
              </a:spcAft>
              <a:buNone/>
            </a:pPr>
            <a:r>
              <a:rPr b="1" lang="en-GB" sz="3000">
                <a:solidFill>
                  <a:srgbClr val="741B47"/>
                </a:solidFill>
                <a:latin typeface="Pompiere"/>
                <a:ea typeface="Pompiere"/>
                <a:cs typeface="Pompiere"/>
                <a:sym typeface="Pompiere"/>
              </a:rPr>
              <a:t>          Alhanouf Alhaluli</a:t>
            </a:r>
            <a:endParaRPr b="1" sz="3000">
              <a:solidFill>
                <a:srgbClr val="741B47"/>
              </a:solidFill>
              <a:latin typeface="Pompiere"/>
              <a:ea typeface="Pompiere"/>
              <a:cs typeface="Pompiere"/>
              <a:sym typeface="Pompiere"/>
            </a:endParaRPr>
          </a:p>
          <a:p>
            <a:pPr indent="0" lvl="0" marL="0" rtl="0" algn="l">
              <a:lnSpc>
                <a:spcPct val="115000"/>
              </a:lnSpc>
              <a:spcBef>
                <a:spcPts val="0"/>
              </a:spcBef>
              <a:spcAft>
                <a:spcPts val="0"/>
              </a:spcAft>
              <a:buNone/>
            </a:pPr>
            <a:r>
              <a:rPr lang="en-GB" sz="3000">
                <a:solidFill>
                  <a:srgbClr val="A64D79"/>
                </a:solidFill>
                <a:latin typeface="Pompiere"/>
                <a:ea typeface="Pompiere"/>
                <a:cs typeface="Pompiere"/>
                <a:sym typeface="Pompiere"/>
              </a:rPr>
              <a:t>Done by the brilliant minds</a:t>
            </a:r>
            <a:endParaRPr sz="3000">
              <a:solidFill>
                <a:srgbClr val="A64D79"/>
              </a:solidFill>
              <a:latin typeface="Pompiere"/>
              <a:ea typeface="Pompiere"/>
              <a:cs typeface="Pompiere"/>
              <a:sym typeface="Pompiere"/>
            </a:endParaRPr>
          </a:p>
          <a:p>
            <a:pPr indent="0" lvl="0" marL="0" rtl="0" algn="ctr">
              <a:lnSpc>
                <a:spcPct val="115000"/>
              </a:lnSpc>
              <a:spcBef>
                <a:spcPts val="0"/>
              </a:spcBef>
              <a:spcAft>
                <a:spcPts val="0"/>
              </a:spcAft>
              <a:buNone/>
            </a:pPr>
            <a:r>
              <a:rPr b="1" lang="en-GB" sz="3000">
                <a:solidFill>
                  <a:schemeClr val="dk2"/>
                </a:solidFill>
                <a:latin typeface="Pompiere"/>
                <a:ea typeface="Pompiere"/>
                <a:cs typeface="Pompiere"/>
                <a:sym typeface="Pompiere"/>
              </a:rPr>
              <a:t>     Alhanouf Alhaluli &amp; Danah AlHalees</a:t>
            </a:r>
            <a:endParaRPr b="1" sz="3000">
              <a:solidFill>
                <a:schemeClr val="dk2"/>
              </a:solidFill>
              <a:latin typeface="Pompiere"/>
              <a:ea typeface="Pompiere"/>
              <a:cs typeface="Pompiere"/>
              <a:sym typeface="Pompiere"/>
            </a:endParaRPr>
          </a:p>
          <a:p>
            <a:pPr indent="0" lvl="0" marL="0" rtl="0" algn="l">
              <a:lnSpc>
                <a:spcPct val="115000"/>
              </a:lnSpc>
              <a:spcBef>
                <a:spcPts val="0"/>
              </a:spcBef>
              <a:spcAft>
                <a:spcPts val="0"/>
              </a:spcAft>
              <a:buNone/>
            </a:pPr>
            <a:r>
              <a:rPr lang="en-GB" sz="3000">
                <a:solidFill>
                  <a:schemeClr val="lt2"/>
                </a:solidFill>
                <a:latin typeface="Pompiere"/>
                <a:ea typeface="Pompiere"/>
                <a:cs typeface="Pompiere"/>
                <a:sym typeface="Pompiere"/>
              </a:rPr>
              <a:t>Note taker</a:t>
            </a:r>
            <a:endParaRPr sz="3000">
              <a:solidFill>
                <a:schemeClr val="lt2"/>
              </a:solidFill>
              <a:latin typeface="Pompiere"/>
              <a:ea typeface="Pompiere"/>
              <a:cs typeface="Pompiere"/>
              <a:sym typeface="Pompiere"/>
            </a:endParaRPr>
          </a:p>
          <a:p>
            <a:pPr indent="0" lvl="0" marL="0" rtl="0" algn="ctr">
              <a:lnSpc>
                <a:spcPct val="115000"/>
              </a:lnSpc>
              <a:spcBef>
                <a:spcPts val="0"/>
              </a:spcBef>
              <a:spcAft>
                <a:spcPts val="0"/>
              </a:spcAft>
              <a:buNone/>
            </a:pPr>
            <a:r>
              <a:rPr b="1" lang="en-GB" sz="3000">
                <a:solidFill>
                  <a:srgbClr val="741B47"/>
                </a:solidFill>
                <a:latin typeface="Pompiere"/>
                <a:ea typeface="Pompiere"/>
                <a:cs typeface="Pompiere"/>
                <a:sym typeface="Pompiere"/>
              </a:rPr>
              <a:t>       Taibah Alzaid</a:t>
            </a:r>
            <a:endParaRPr b="1" sz="3000">
              <a:solidFill>
                <a:srgbClr val="741B47"/>
              </a:solidFill>
              <a:latin typeface="Pompiere"/>
              <a:ea typeface="Pompiere"/>
              <a:cs typeface="Pompiere"/>
              <a:sym typeface="Pompiere"/>
            </a:endParaRPr>
          </a:p>
          <a:p>
            <a:pPr indent="0" lvl="0" marL="0" rtl="0" algn="ctr">
              <a:lnSpc>
                <a:spcPct val="115000"/>
              </a:lnSpc>
              <a:spcBef>
                <a:spcPts val="0"/>
              </a:spcBef>
              <a:spcAft>
                <a:spcPts val="0"/>
              </a:spcAft>
              <a:buNone/>
            </a:pPr>
            <a:r>
              <a:t/>
            </a:r>
            <a:endParaRPr sz="3000">
              <a:solidFill>
                <a:schemeClr val="lt2"/>
              </a:solidFill>
              <a:latin typeface="Pompiere"/>
              <a:ea typeface="Pompiere"/>
              <a:cs typeface="Pompiere"/>
              <a:sym typeface="Pompiere"/>
            </a:endParaRPr>
          </a:p>
          <a:p>
            <a:pPr indent="0" lvl="0" marL="0" rtl="0" algn="l">
              <a:lnSpc>
                <a:spcPct val="115000"/>
              </a:lnSpc>
              <a:spcBef>
                <a:spcPts val="0"/>
              </a:spcBef>
              <a:spcAft>
                <a:spcPts val="0"/>
              </a:spcAft>
              <a:buNone/>
            </a:pPr>
            <a:r>
              <a:t/>
            </a:r>
            <a:endParaRPr b="1" sz="3000">
              <a:solidFill>
                <a:schemeClr val="dk2"/>
              </a:solidFill>
              <a:latin typeface="Pompiere"/>
              <a:ea typeface="Pompiere"/>
              <a:cs typeface="Pompiere"/>
              <a:sym typeface="Pompiere"/>
            </a:endParaRPr>
          </a:p>
          <a:p>
            <a:pPr indent="0" lvl="0" marL="0" rtl="0" algn="ctr">
              <a:lnSpc>
                <a:spcPct val="115000"/>
              </a:lnSpc>
              <a:spcBef>
                <a:spcPts val="0"/>
              </a:spcBef>
              <a:spcAft>
                <a:spcPts val="0"/>
              </a:spcAft>
              <a:buNone/>
            </a:pPr>
            <a:r>
              <a:t/>
            </a:r>
            <a:endParaRPr b="1" sz="3000">
              <a:solidFill>
                <a:srgbClr val="741B47"/>
              </a:solidFill>
              <a:latin typeface="Pompiere"/>
              <a:ea typeface="Pompiere"/>
              <a:cs typeface="Pompiere"/>
              <a:sym typeface="Pompiere"/>
            </a:endParaRPr>
          </a:p>
        </p:txBody>
      </p:sp>
    </p:spTree>
  </p:cSld>
  <p:clrMapOvr>
    <a:masterClrMapping/>
  </p:clrMapOvr>
</p:sld>
</file>

<file path=ppt/theme/theme1.xml><?xml version="1.0" encoding="utf-8"?>
<a:theme xmlns:a="http://schemas.openxmlformats.org/drawingml/2006/main" xmlns:r="http://schemas.openxmlformats.org/officeDocument/2006/relationships" name="Scientific Project Proposal by Slidesgo">
  <a:themeElements>
    <a:clrScheme name="Simple Light">
      <a:dk1>
        <a:srgbClr val="EEE7EA"/>
      </a:dk1>
      <a:lt1>
        <a:srgbClr val="4C1130"/>
      </a:lt1>
      <a:dk2>
        <a:srgbClr val="741B47"/>
      </a:dk2>
      <a:lt2>
        <a:srgbClr val="A64D79"/>
      </a:lt2>
      <a:accent1>
        <a:srgbClr val="C27BA0"/>
      </a:accent1>
      <a:accent2>
        <a:srgbClr val="D5A6BD"/>
      </a:accent2>
      <a:accent3>
        <a:srgbClr val="EAD1DC"/>
      </a:accent3>
      <a:accent4>
        <a:srgbClr val="C27BA0"/>
      </a:accent4>
      <a:accent5>
        <a:srgbClr val="A64D79"/>
      </a:accent5>
      <a:accent6>
        <a:srgbClr val="741B47"/>
      </a:accent6>
      <a:hlink>
        <a:srgbClr val="4C1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