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4" r:id="rId5"/>
    <p:sldMasterId id="214748370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10688400" cx="7920000"/>
  <p:notesSz cx="6858000" cy="9144000"/>
  <p:embeddedFontLst>
    <p:embeddedFont>
      <p:font typeface="Roboto Slab"/>
      <p:regular r:id="rId28"/>
      <p:bold r:id="rId29"/>
    </p:embeddedFont>
    <p:embeddedFont>
      <p:font typeface="Fira Sans Extra Condensed Medium"/>
      <p:regular r:id="rId30"/>
      <p:bold r:id="rId31"/>
      <p:italic r:id="rId32"/>
      <p:boldItalic r:id="rId33"/>
    </p:embeddedFont>
    <p:embeddedFont>
      <p:font typeface="Lora"/>
      <p:regular r:id="rId34"/>
      <p:bold r:id="rId35"/>
      <p:italic r:id="rId36"/>
      <p:boldItalic r:id="rId37"/>
    </p:embeddedFont>
    <p:embeddedFont>
      <p:font typeface="Catamaran Light"/>
      <p:regular r:id="rId38"/>
      <p:bold r:id="rId39"/>
    </p:embeddedFont>
    <p:embeddedFont>
      <p:font typeface="Pompiere"/>
      <p:regular r:id="rId40"/>
    </p:embeddedFont>
    <p:embeddedFont>
      <p:font typeface="DM Sans"/>
      <p:regular r:id="rId41"/>
      <p:bold r:id="rId42"/>
      <p:italic r:id="rId43"/>
      <p:boldItalic r:id="rId44"/>
    </p:embeddedFont>
    <p:embeddedFont>
      <p:font typeface="Exo"/>
      <p:regular r:id="rId45"/>
      <p:bold r:id="rId46"/>
      <p:italic r:id="rId47"/>
      <p:boldItalic r:id="rId48"/>
    </p:embeddedFont>
    <p:embeddedFont>
      <p:font typeface="Patrick Hand SC"/>
      <p:regular r:id="rId49"/>
    </p:embeddedFont>
    <p:embeddedFont>
      <p:font typeface="CG Times"/>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6">
          <p15:clr>
            <a:srgbClr val="A4A3A4"/>
          </p15:clr>
        </p15:guide>
        <p15:guide id="2" pos="2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D6A7AB6-48A4-47CC-93F4-A73B1F77B4BA}">
  <a:tblStyle styleId="{ED6A7AB6-48A4-47CC-93F4-A73B1F77B4B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66" orient="horz"/>
        <p:guide pos="249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mpiere-regular.fntdata"/><Relationship Id="rId42" Type="http://schemas.openxmlformats.org/officeDocument/2006/relationships/font" Target="fonts/DMSans-bold.fntdata"/><Relationship Id="rId41" Type="http://schemas.openxmlformats.org/officeDocument/2006/relationships/font" Target="fonts/DMSans-regular.fntdata"/><Relationship Id="rId44" Type="http://schemas.openxmlformats.org/officeDocument/2006/relationships/font" Target="fonts/DMSans-boldItalic.fntdata"/><Relationship Id="rId43" Type="http://schemas.openxmlformats.org/officeDocument/2006/relationships/font" Target="fonts/DMSans-italic.fntdata"/><Relationship Id="rId46" Type="http://schemas.openxmlformats.org/officeDocument/2006/relationships/font" Target="fonts/Exo-bold.fntdata"/><Relationship Id="rId45" Type="http://schemas.openxmlformats.org/officeDocument/2006/relationships/font" Target="fonts/Ex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Exo-boldItalic.fntdata"/><Relationship Id="rId47" Type="http://schemas.openxmlformats.org/officeDocument/2006/relationships/font" Target="fonts/Exo-italic.fntdata"/><Relationship Id="rId49" Type="http://schemas.openxmlformats.org/officeDocument/2006/relationships/font" Target="fonts/PatrickHandSC-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FiraSansExtraCondensedMedium-bold.fntdata"/><Relationship Id="rId30" Type="http://schemas.openxmlformats.org/officeDocument/2006/relationships/font" Target="fonts/FiraSansExtraCondensedMedium-regular.fntdata"/><Relationship Id="rId33" Type="http://schemas.openxmlformats.org/officeDocument/2006/relationships/font" Target="fonts/FiraSansExtraCondensedMedium-boldItalic.fntdata"/><Relationship Id="rId32" Type="http://schemas.openxmlformats.org/officeDocument/2006/relationships/font" Target="fonts/FiraSansExtraCondensedMedium-italic.fntdata"/><Relationship Id="rId35" Type="http://schemas.openxmlformats.org/officeDocument/2006/relationships/font" Target="fonts/Lora-bold.fntdata"/><Relationship Id="rId34" Type="http://schemas.openxmlformats.org/officeDocument/2006/relationships/font" Target="fonts/Lora-regular.fntdata"/><Relationship Id="rId37" Type="http://schemas.openxmlformats.org/officeDocument/2006/relationships/font" Target="fonts/Lora-boldItalic.fntdata"/><Relationship Id="rId36" Type="http://schemas.openxmlformats.org/officeDocument/2006/relationships/font" Target="fonts/Lora-italic.fntdata"/><Relationship Id="rId39" Type="http://schemas.openxmlformats.org/officeDocument/2006/relationships/font" Target="fonts/CatamaranLight-bold.fntdata"/><Relationship Id="rId38" Type="http://schemas.openxmlformats.org/officeDocument/2006/relationships/font" Target="fonts/CatamaranLight-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obotoSlab-regular.fntdata"/><Relationship Id="rId27" Type="http://schemas.openxmlformats.org/officeDocument/2006/relationships/slide" Target="slides/slide20.xml"/><Relationship Id="rId29" Type="http://schemas.openxmlformats.org/officeDocument/2006/relationships/font" Target="fonts/RobotoSlab-bold.fntdata"/><Relationship Id="rId51" Type="http://schemas.openxmlformats.org/officeDocument/2006/relationships/font" Target="fonts/CGTimes-bold.fntdata"/><Relationship Id="rId50" Type="http://schemas.openxmlformats.org/officeDocument/2006/relationships/font" Target="fonts/CGTimes-regular.fntdata"/><Relationship Id="rId53" Type="http://schemas.openxmlformats.org/officeDocument/2006/relationships/font" Target="fonts/CGTimes-boldItalic.fntdata"/><Relationship Id="rId52" Type="http://schemas.openxmlformats.org/officeDocument/2006/relationships/font" Target="fonts/CGTimes-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5" name="Shape 775"/>
        <p:cNvGrpSpPr/>
        <p:nvPr/>
      </p:nvGrpSpPr>
      <p:grpSpPr>
        <a:xfrm>
          <a:off x="0" y="0"/>
          <a:ext cx="0" cy="0"/>
          <a:chOff x="0" y="0"/>
          <a:chExt cx="0" cy="0"/>
        </a:xfrm>
      </p:grpSpPr>
      <p:sp>
        <p:nvSpPr>
          <p:cNvPr id="776" name="Google Shape;776;p: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6" name="Shape 916"/>
        <p:cNvGrpSpPr/>
        <p:nvPr/>
      </p:nvGrpSpPr>
      <p:grpSpPr>
        <a:xfrm>
          <a:off x="0" y="0"/>
          <a:ext cx="0" cy="0"/>
          <a:chOff x="0" y="0"/>
          <a:chExt cx="0" cy="0"/>
        </a:xfrm>
      </p:grpSpPr>
      <p:sp>
        <p:nvSpPr>
          <p:cNvPr id="917" name="Google Shape;917;g74bbf3a7d4_0_118: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74bbf3a7d4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4" name="Shape 934"/>
        <p:cNvGrpSpPr/>
        <p:nvPr/>
      </p:nvGrpSpPr>
      <p:grpSpPr>
        <a:xfrm>
          <a:off x="0" y="0"/>
          <a:ext cx="0" cy="0"/>
          <a:chOff x="0" y="0"/>
          <a:chExt cx="0" cy="0"/>
        </a:xfrm>
      </p:grpSpPr>
      <p:sp>
        <p:nvSpPr>
          <p:cNvPr id="935" name="Google Shape;935;g74bbf3a7d4_0_13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74bbf3a7d4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Google Shape;945;g71c3787439_0_39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71c3787439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4" name="Shape 954"/>
        <p:cNvGrpSpPr/>
        <p:nvPr/>
      </p:nvGrpSpPr>
      <p:grpSpPr>
        <a:xfrm>
          <a:off x="0" y="0"/>
          <a:ext cx="0" cy="0"/>
          <a:chOff x="0" y="0"/>
          <a:chExt cx="0" cy="0"/>
        </a:xfrm>
      </p:grpSpPr>
      <p:sp>
        <p:nvSpPr>
          <p:cNvPr id="955" name="Google Shape;955;g74bbf3a7d4_0_151: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74bbf3a7d4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4" name="Shape 964"/>
        <p:cNvGrpSpPr/>
        <p:nvPr/>
      </p:nvGrpSpPr>
      <p:grpSpPr>
        <a:xfrm>
          <a:off x="0" y="0"/>
          <a:ext cx="0" cy="0"/>
          <a:chOff x="0" y="0"/>
          <a:chExt cx="0" cy="0"/>
        </a:xfrm>
      </p:grpSpPr>
      <p:sp>
        <p:nvSpPr>
          <p:cNvPr id="965" name="Google Shape;965;g74bbf3a7d4_0_163: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74bbf3a7d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4" name="Shape 974"/>
        <p:cNvGrpSpPr/>
        <p:nvPr/>
      </p:nvGrpSpPr>
      <p:grpSpPr>
        <a:xfrm>
          <a:off x="0" y="0"/>
          <a:ext cx="0" cy="0"/>
          <a:chOff x="0" y="0"/>
          <a:chExt cx="0" cy="0"/>
        </a:xfrm>
      </p:grpSpPr>
      <p:sp>
        <p:nvSpPr>
          <p:cNvPr id="975" name="Google Shape;975;g74bbf3a7d4_0_17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74bbf3a7d4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3" name="Shape 983"/>
        <p:cNvGrpSpPr/>
        <p:nvPr/>
      </p:nvGrpSpPr>
      <p:grpSpPr>
        <a:xfrm>
          <a:off x="0" y="0"/>
          <a:ext cx="0" cy="0"/>
          <a:chOff x="0" y="0"/>
          <a:chExt cx="0" cy="0"/>
        </a:xfrm>
      </p:grpSpPr>
      <p:sp>
        <p:nvSpPr>
          <p:cNvPr id="984" name="Google Shape;984;g74bbf3a7d4_0_187: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74bbf3a7d4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9" name="Shape 999"/>
        <p:cNvGrpSpPr/>
        <p:nvPr/>
      </p:nvGrpSpPr>
      <p:grpSpPr>
        <a:xfrm>
          <a:off x="0" y="0"/>
          <a:ext cx="0" cy="0"/>
          <a:chOff x="0" y="0"/>
          <a:chExt cx="0" cy="0"/>
        </a:xfrm>
      </p:grpSpPr>
      <p:sp>
        <p:nvSpPr>
          <p:cNvPr id="1000" name="Google Shape;1000;g746317e28b_0_92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746317e28b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6" name="Shape 1006"/>
        <p:cNvGrpSpPr/>
        <p:nvPr/>
      </p:nvGrpSpPr>
      <p:grpSpPr>
        <a:xfrm>
          <a:off x="0" y="0"/>
          <a:ext cx="0" cy="0"/>
          <a:chOff x="0" y="0"/>
          <a:chExt cx="0" cy="0"/>
        </a:xfrm>
      </p:grpSpPr>
      <p:sp>
        <p:nvSpPr>
          <p:cNvPr id="1007" name="Google Shape;1007;g74bbf3a7d4_0_21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74bbf3a7d4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2" name="Shape 1012"/>
        <p:cNvGrpSpPr/>
        <p:nvPr/>
      </p:nvGrpSpPr>
      <p:grpSpPr>
        <a:xfrm>
          <a:off x="0" y="0"/>
          <a:ext cx="0" cy="0"/>
          <a:chOff x="0" y="0"/>
          <a:chExt cx="0" cy="0"/>
        </a:xfrm>
      </p:grpSpPr>
      <p:sp>
        <p:nvSpPr>
          <p:cNvPr id="1013" name="Google Shape;1013;g71c3787439_0_425: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71c3787439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8" name="Shape 788"/>
        <p:cNvGrpSpPr/>
        <p:nvPr/>
      </p:nvGrpSpPr>
      <p:grpSpPr>
        <a:xfrm>
          <a:off x="0" y="0"/>
          <a:ext cx="0" cy="0"/>
          <a:chOff x="0" y="0"/>
          <a:chExt cx="0" cy="0"/>
        </a:xfrm>
      </p:grpSpPr>
      <p:sp>
        <p:nvSpPr>
          <p:cNvPr id="789" name="Google Shape;789;g74c6d77248_0_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74c6d772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Google Shape;1021;g71c3787439_0_40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71c3787439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g74f731bccf_0_8: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74f731bcc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g74bbf3a7d4_0_6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74bbf3a7d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g74c6d77248_0_12: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74c6d7724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1" name="Shape 861"/>
        <p:cNvGrpSpPr/>
        <p:nvPr/>
      </p:nvGrpSpPr>
      <p:grpSpPr>
        <a:xfrm>
          <a:off x="0" y="0"/>
          <a:ext cx="0" cy="0"/>
          <a:chOff x="0" y="0"/>
          <a:chExt cx="0" cy="0"/>
        </a:xfrm>
      </p:grpSpPr>
      <p:sp>
        <p:nvSpPr>
          <p:cNvPr id="862" name="Google Shape;862;g74bbf3a7d4_0_4: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74bbf3a7d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74bbf3a7d4_0_26: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74bbf3a7d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1" name="Shape 901"/>
        <p:cNvGrpSpPr/>
        <p:nvPr/>
      </p:nvGrpSpPr>
      <p:grpSpPr>
        <a:xfrm>
          <a:off x="0" y="0"/>
          <a:ext cx="0" cy="0"/>
          <a:chOff x="0" y="0"/>
          <a:chExt cx="0" cy="0"/>
        </a:xfrm>
      </p:grpSpPr>
      <p:sp>
        <p:nvSpPr>
          <p:cNvPr id="902" name="Google Shape;902;g74bbf3a7d4_0_90: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74bbf3a7d4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g74bbf3a7d4_0_99:notes"/>
          <p:cNvSpPr/>
          <p:nvPr>
            <p:ph idx="2" type="sldImg"/>
          </p:nvPr>
        </p:nvSpPr>
        <p:spPr>
          <a:xfrm>
            <a:off x="2158894" y="685800"/>
            <a:ext cx="2541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74bbf3a7d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10" name="Google Shape;10;p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11" name="Google Shape;11;p2"/>
          <p:cNvGrpSpPr/>
          <p:nvPr/>
        </p:nvGrpSpPr>
        <p:grpSpPr>
          <a:xfrm>
            <a:off x="726461" y="1546740"/>
            <a:ext cx="3813354" cy="5626009"/>
            <a:chOff x="838772" y="744341"/>
            <a:chExt cx="4402902" cy="2707415"/>
          </a:xfrm>
        </p:grpSpPr>
        <p:sp>
          <p:nvSpPr>
            <p:cNvPr id="12" name="Google Shape;12;p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2" name="Shape 122"/>
        <p:cNvGrpSpPr/>
        <p:nvPr/>
      </p:nvGrpSpPr>
      <p:grpSpPr>
        <a:xfrm>
          <a:off x="0" y="0"/>
          <a:ext cx="0" cy="0"/>
          <a:chOff x="0" y="0"/>
          <a:chExt cx="0" cy="0"/>
        </a:xfrm>
      </p:grpSpPr>
      <p:sp>
        <p:nvSpPr>
          <p:cNvPr id="123" name="Google Shape;123;p1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24" name="Google Shape;124;p1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125" name="Google Shape;125;p11"/>
          <p:cNvGrpSpPr/>
          <p:nvPr/>
        </p:nvGrpSpPr>
        <p:grpSpPr>
          <a:xfrm>
            <a:off x="623454" y="927033"/>
            <a:ext cx="3813354" cy="3682399"/>
            <a:chOff x="3982947" y="764924"/>
            <a:chExt cx="4402902" cy="1772088"/>
          </a:xfrm>
        </p:grpSpPr>
        <p:sp>
          <p:nvSpPr>
            <p:cNvPr id="126" name="Google Shape;126;p1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133" name="Shape 133"/>
        <p:cNvGrpSpPr/>
        <p:nvPr/>
      </p:nvGrpSpPr>
      <p:grpSpPr>
        <a:xfrm>
          <a:off x="0" y="0"/>
          <a:ext cx="0" cy="0"/>
          <a:chOff x="0" y="0"/>
          <a:chExt cx="0" cy="0"/>
        </a:xfrm>
      </p:grpSpPr>
      <p:sp>
        <p:nvSpPr>
          <p:cNvPr id="134" name="Google Shape;134;p1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35" name="Google Shape;135;p1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36" name="Google Shape;136;p1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137" name="Shape 137"/>
        <p:cNvGrpSpPr/>
        <p:nvPr/>
      </p:nvGrpSpPr>
      <p:grpSpPr>
        <a:xfrm>
          <a:off x="0" y="0"/>
          <a:ext cx="0" cy="0"/>
          <a:chOff x="0" y="0"/>
          <a:chExt cx="0" cy="0"/>
        </a:xfrm>
      </p:grpSpPr>
      <p:cxnSp>
        <p:nvCxnSpPr>
          <p:cNvPr id="138" name="Google Shape;138;p13"/>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139" name="Google Shape;139;p1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140" name="Google Shape;140;p13"/>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141" name="Google Shape;141;p1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142" name="Shape 142"/>
        <p:cNvGrpSpPr/>
        <p:nvPr/>
      </p:nvGrpSpPr>
      <p:grpSpPr>
        <a:xfrm>
          <a:off x="0" y="0"/>
          <a:ext cx="0" cy="0"/>
          <a:chOff x="0" y="0"/>
          <a:chExt cx="0" cy="0"/>
        </a:xfrm>
      </p:grpSpPr>
      <p:sp>
        <p:nvSpPr>
          <p:cNvPr id="143" name="Google Shape;143;p14"/>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1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145" name="Shape 145"/>
        <p:cNvGrpSpPr/>
        <p:nvPr/>
      </p:nvGrpSpPr>
      <p:grpSpPr>
        <a:xfrm>
          <a:off x="0" y="0"/>
          <a:ext cx="0" cy="0"/>
          <a:chOff x="0" y="0"/>
          <a:chExt cx="0" cy="0"/>
        </a:xfrm>
      </p:grpSpPr>
      <p:grpSp>
        <p:nvGrpSpPr>
          <p:cNvPr id="146" name="Google Shape;146;p15"/>
          <p:cNvGrpSpPr/>
          <p:nvPr/>
        </p:nvGrpSpPr>
        <p:grpSpPr>
          <a:xfrm>
            <a:off x="4335306" y="5933468"/>
            <a:ext cx="4647917" cy="4773048"/>
            <a:chOff x="5005549" y="2855375"/>
            <a:chExt cx="5366490" cy="2296943"/>
          </a:xfrm>
        </p:grpSpPr>
        <p:sp>
          <p:nvSpPr>
            <p:cNvPr id="147" name="Google Shape;147;p15"/>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5"/>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 name="Google Shape;151;p15"/>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2" name="Google Shape;152;p15"/>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3" name="Google Shape;153;p15"/>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4" name="Google Shape;154;p15"/>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5" name="Google Shape;155;p15"/>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6" name="Google Shape;156;p15"/>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7" name="Google Shape;157;p15"/>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58" name="Google Shape;158;p15"/>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9" name="Google Shape;159;p15"/>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0" name="Google Shape;160;p15"/>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1" name="Google Shape;161;p15"/>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2" name="Google Shape;162;p15"/>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3" name="Google Shape;163;p15"/>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64" name="Google Shape;164;p15"/>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65" name="Google Shape;165;p15"/>
          <p:cNvGrpSpPr/>
          <p:nvPr/>
        </p:nvGrpSpPr>
        <p:grpSpPr>
          <a:xfrm>
            <a:off x="623454" y="419696"/>
            <a:ext cx="3813354" cy="3682399"/>
            <a:chOff x="3982947" y="764924"/>
            <a:chExt cx="4402902" cy="1772088"/>
          </a:xfrm>
        </p:grpSpPr>
        <p:sp>
          <p:nvSpPr>
            <p:cNvPr id="166" name="Google Shape;166;p1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173" name="Shape 173"/>
        <p:cNvGrpSpPr/>
        <p:nvPr/>
      </p:nvGrpSpPr>
      <p:grpSpPr>
        <a:xfrm>
          <a:off x="0" y="0"/>
          <a:ext cx="0" cy="0"/>
          <a:chOff x="0" y="0"/>
          <a:chExt cx="0" cy="0"/>
        </a:xfrm>
      </p:grpSpPr>
      <p:grpSp>
        <p:nvGrpSpPr>
          <p:cNvPr id="174" name="Google Shape;174;p16"/>
          <p:cNvGrpSpPr/>
          <p:nvPr/>
        </p:nvGrpSpPr>
        <p:grpSpPr>
          <a:xfrm>
            <a:off x="-6141" y="4614236"/>
            <a:ext cx="7925737" cy="6073914"/>
            <a:chOff x="-7091" y="2220518"/>
            <a:chExt cx="9151065" cy="2922962"/>
          </a:xfrm>
        </p:grpSpPr>
        <p:sp>
          <p:nvSpPr>
            <p:cNvPr id="175" name="Google Shape;175;p16"/>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 name="Google Shape;176;p16"/>
            <p:cNvGrpSpPr/>
            <p:nvPr/>
          </p:nvGrpSpPr>
          <p:grpSpPr>
            <a:xfrm>
              <a:off x="720053" y="4703864"/>
              <a:ext cx="545456" cy="283819"/>
              <a:chOff x="510100" y="3797400"/>
              <a:chExt cx="734225" cy="821950"/>
            </a:xfrm>
          </p:grpSpPr>
          <p:sp>
            <p:nvSpPr>
              <p:cNvPr id="177" name="Google Shape;177;p16"/>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 name="Google Shape;179;p1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0" name="Google Shape;180;p16"/>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1" name="Google Shape;181;p16"/>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2" name="Google Shape;182;p16"/>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3" name="Google Shape;183;p16"/>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184" name="Google Shape;184;p16"/>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185" name="Google Shape;185;p16"/>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186" name="Google Shape;186;p16"/>
          <p:cNvGrpSpPr/>
          <p:nvPr/>
        </p:nvGrpSpPr>
        <p:grpSpPr>
          <a:xfrm>
            <a:off x="623454" y="927033"/>
            <a:ext cx="3813354" cy="3682399"/>
            <a:chOff x="3982947" y="764924"/>
            <a:chExt cx="4402902" cy="1772088"/>
          </a:xfrm>
        </p:grpSpPr>
        <p:sp>
          <p:nvSpPr>
            <p:cNvPr id="187" name="Google Shape;187;p1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194" name="Shape 194"/>
        <p:cNvGrpSpPr/>
        <p:nvPr/>
      </p:nvGrpSpPr>
      <p:grpSpPr>
        <a:xfrm>
          <a:off x="0" y="0"/>
          <a:ext cx="0" cy="0"/>
          <a:chOff x="0" y="0"/>
          <a:chExt cx="0" cy="0"/>
        </a:xfrm>
      </p:grpSpPr>
      <p:grpSp>
        <p:nvGrpSpPr>
          <p:cNvPr id="195" name="Google Shape;195;p17"/>
          <p:cNvGrpSpPr/>
          <p:nvPr/>
        </p:nvGrpSpPr>
        <p:grpSpPr>
          <a:xfrm>
            <a:off x="-49086" y="2380747"/>
            <a:ext cx="7972642" cy="8473154"/>
            <a:chOff x="-56675" y="1145692"/>
            <a:chExt cx="9205221" cy="4077553"/>
          </a:xfrm>
        </p:grpSpPr>
        <p:sp>
          <p:nvSpPr>
            <p:cNvPr id="196" name="Google Shape;196;p17"/>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7" name="Google Shape;197;p17"/>
            <p:cNvGrpSpPr/>
            <p:nvPr/>
          </p:nvGrpSpPr>
          <p:grpSpPr>
            <a:xfrm rot="10637337">
              <a:off x="449973" y="3757208"/>
              <a:ext cx="1594500" cy="934544"/>
              <a:chOff x="6829525" y="3715075"/>
              <a:chExt cx="1594469" cy="934526"/>
            </a:xfrm>
          </p:grpSpPr>
          <p:sp>
            <p:nvSpPr>
              <p:cNvPr id="198" name="Google Shape;198;p17"/>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17"/>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17"/>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202" name="Google Shape;202;p17"/>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203" name="Google Shape;203;p17"/>
          <p:cNvGrpSpPr/>
          <p:nvPr/>
        </p:nvGrpSpPr>
        <p:grpSpPr>
          <a:xfrm>
            <a:off x="623454" y="927033"/>
            <a:ext cx="3813354" cy="3682399"/>
            <a:chOff x="3982947" y="764924"/>
            <a:chExt cx="4402902" cy="1772088"/>
          </a:xfrm>
        </p:grpSpPr>
        <p:sp>
          <p:nvSpPr>
            <p:cNvPr id="204" name="Google Shape;204;p1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211" name="Shape 211"/>
        <p:cNvGrpSpPr/>
        <p:nvPr/>
      </p:nvGrpSpPr>
      <p:grpSpPr>
        <a:xfrm>
          <a:off x="0" y="0"/>
          <a:ext cx="0" cy="0"/>
          <a:chOff x="0" y="0"/>
          <a:chExt cx="0" cy="0"/>
        </a:xfrm>
      </p:grpSpPr>
      <p:sp>
        <p:nvSpPr>
          <p:cNvPr id="212" name="Google Shape;212;p18"/>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14" name="Google Shape;214;p18"/>
          <p:cNvGrpSpPr/>
          <p:nvPr/>
        </p:nvGrpSpPr>
        <p:grpSpPr>
          <a:xfrm>
            <a:off x="623454" y="927033"/>
            <a:ext cx="3813354" cy="3682399"/>
            <a:chOff x="3982947" y="764924"/>
            <a:chExt cx="4402902" cy="1772088"/>
          </a:xfrm>
        </p:grpSpPr>
        <p:sp>
          <p:nvSpPr>
            <p:cNvPr id="215" name="Google Shape;215;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18"/>
          <p:cNvGrpSpPr/>
          <p:nvPr/>
        </p:nvGrpSpPr>
        <p:grpSpPr>
          <a:xfrm>
            <a:off x="623454" y="927033"/>
            <a:ext cx="3813354" cy="3682399"/>
            <a:chOff x="3982947" y="764924"/>
            <a:chExt cx="4402902" cy="1772088"/>
          </a:xfrm>
        </p:grpSpPr>
        <p:sp>
          <p:nvSpPr>
            <p:cNvPr id="223" name="Google Shape;223;p1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230" name="Shape 230"/>
        <p:cNvGrpSpPr/>
        <p:nvPr/>
      </p:nvGrpSpPr>
      <p:grpSpPr>
        <a:xfrm>
          <a:off x="0" y="0"/>
          <a:ext cx="0" cy="0"/>
          <a:chOff x="0" y="0"/>
          <a:chExt cx="0" cy="0"/>
        </a:xfrm>
      </p:grpSpPr>
      <p:sp>
        <p:nvSpPr>
          <p:cNvPr id="231" name="Google Shape;231;p1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32" name="Google Shape;232;p19"/>
          <p:cNvGrpSpPr/>
          <p:nvPr/>
        </p:nvGrpSpPr>
        <p:grpSpPr>
          <a:xfrm>
            <a:off x="623454" y="927033"/>
            <a:ext cx="3813354" cy="3682399"/>
            <a:chOff x="3982947" y="764924"/>
            <a:chExt cx="4402902" cy="1772088"/>
          </a:xfrm>
        </p:grpSpPr>
        <p:sp>
          <p:nvSpPr>
            <p:cNvPr id="233" name="Google Shape;233;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623454" y="927033"/>
            <a:ext cx="3813354" cy="3682399"/>
            <a:chOff x="3982947" y="764924"/>
            <a:chExt cx="4402902" cy="1772088"/>
          </a:xfrm>
        </p:grpSpPr>
        <p:sp>
          <p:nvSpPr>
            <p:cNvPr id="241" name="Google Shape;241;p1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19"/>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249" name="Shape 249"/>
        <p:cNvGrpSpPr/>
        <p:nvPr/>
      </p:nvGrpSpPr>
      <p:grpSpPr>
        <a:xfrm>
          <a:off x="0" y="0"/>
          <a:ext cx="0" cy="0"/>
          <a:chOff x="0" y="0"/>
          <a:chExt cx="0" cy="0"/>
        </a:xfrm>
      </p:grpSpPr>
      <p:sp>
        <p:nvSpPr>
          <p:cNvPr id="250" name="Google Shape;250;p2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51" name="Google Shape;251;p20"/>
          <p:cNvGrpSpPr/>
          <p:nvPr/>
        </p:nvGrpSpPr>
        <p:grpSpPr>
          <a:xfrm>
            <a:off x="623454" y="927033"/>
            <a:ext cx="3813354" cy="3682399"/>
            <a:chOff x="3982947" y="764924"/>
            <a:chExt cx="4402902" cy="1772088"/>
          </a:xfrm>
        </p:grpSpPr>
        <p:sp>
          <p:nvSpPr>
            <p:cNvPr id="252" name="Google Shape;252;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20"/>
          <p:cNvGrpSpPr/>
          <p:nvPr/>
        </p:nvGrpSpPr>
        <p:grpSpPr>
          <a:xfrm>
            <a:off x="623454" y="927033"/>
            <a:ext cx="3813354" cy="3682399"/>
            <a:chOff x="3982947" y="764924"/>
            <a:chExt cx="4402902" cy="1772088"/>
          </a:xfrm>
        </p:grpSpPr>
        <p:sp>
          <p:nvSpPr>
            <p:cNvPr id="260" name="Google Shape;260;p2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20"/>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Google Shape;24;p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 name="Google Shape;26;p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 name="Google Shape;27;p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28" name="Google Shape;28;p3"/>
          <p:cNvGrpSpPr/>
          <p:nvPr/>
        </p:nvGrpSpPr>
        <p:grpSpPr>
          <a:xfrm>
            <a:off x="623454" y="927033"/>
            <a:ext cx="3813354" cy="3682399"/>
            <a:chOff x="3982947" y="764924"/>
            <a:chExt cx="4402902" cy="1772088"/>
          </a:xfrm>
        </p:grpSpPr>
        <p:sp>
          <p:nvSpPr>
            <p:cNvPr id="29" name="Google Shape;29;p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268" name="Shape 268"/>
        <p:cNvGrpSpPr/>
        <p:nvPr/>
      </p:nvGrpSpPr>
      <p:grpSpPr>
        <a:xfrm>
          <a:off x="0" y="0"/>
          <a:ext cx="0" cy="0"/>
          <a:chOff x="0" y="0"/>
          <a:chExt cx="0" cy="0"/>
        </a:xfrm>
      </p:grpSpPr>
      <p:grpSp>
        <p:nvGrpSpPr>
          <p:cNvPr id="269" name="Google Shape;269;p21"/>
          <p:cNvGrpSpPr/>
          <p:nvPr/>
        </p:nvGrpSpPr>
        <p:grpSpPr>
          <a:xfrm>
            <a:off x="623454" y="927033"/>
            <a:ext cx="3813354" cy="3682399"/>
            <a:chOff x="3982947" y="764924"/>
            <a:chExt cx="4402902" cy="1772088"/>
          </a:xfrm>
        </p:grpSpPr>
        <p:sp>
          <p:nvSpPr>
            <p:cNvPr id="270" name="Google Shape;270;p2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21"/>
          <p:cNvGrpSpPr/>
          <p:nvPr/>
        </p:nvGrpSpPr>
        <p:grpSpPr>
          <a:xfrm>
            <a:off x="-6141" y="4614236"/>
            <a:ext cx="7925737" cy="6073914"/>
            <a:chOff x="-7091" y="2220518"/>
            <a:chExt cx="9151065" cy="2922962"/>
          </a:xfrm>
        </p:grpSpPr>
        <p:sp>
          <p:nvSpPr>
            <p:cNvPr id="278" name="Google Shape;278;p21"/>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9" name="Google Shape;279;p21"/>
            <p:cNvGrpSpPr/>
            <p:nvPr/>
          </p:nvGrpSpPr>
          <p:grpSpPr>
            <a:xfrm>
              <a:off x="720053" y="4703864"/>
              <a:ext cx="545456" cy="283819"/>
              <a:chOff x="510100" y="3797400"/>
              <a:chExt cx="734225" cy="821950"/>
            </a:xfrm>
          </p:grpSpPr>
          <p:sp>
            <p:nvSpPr>
              <p:cNvPr id="280" name="Google Shape;280;p21"/>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1"/>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282" name="Shape 282"/>
        <p:cNvGrpSpPr/>
        <p:nvPr/>
      </p:nvGrpSpPr>
      <p:grpSpPr>
        <a:xfrm>
          <a:off x="0" y="0"/>
          <a:ext cx="0" cy="0"/>
          <a:chOff x="0" y="0"/>
          <a:chExt cx="0" cy="0"/>
        </a:xfrm>
      </p:grpSpPr>
      <p:grpSp>
        <p:nvGrpSpPr>
          <p:cNvPr id="283" name="Google Shape;283;p22"/>
          <p:cNvGrpSpPr/>
          <p:nvPr/>
        </p:nvGrpSpPr>
        <p:grpSpPr>
          <a:xfrm>
            <a:off x="-49086" y="2380747"/>
            <a:ext cx="7972642" cy="8473154"/>
            <a:chOff x="-56675" y="1145692"/>
            <a:chExt cx="9205221" cy="4077553"/>
          </a:xfrm>
        </p:grpSpPr>
        <p:sp>
          <p:nvSpPr>
            <p:cNvPr id="284" name="Google Shape;284;p22"/>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 name="Google Shape;285;p22"/>
            <p:cNvGrpSpPr/>
            <p:nvPr/>
          </p:nvGrpSpPr>
          <p:grpSpPr>
            <a:xfrm rot="10637337">
              <a:off x="449973" y="3757208"/>
              <a:ext cx="1594500" cy="934544"/>
              <a:chOff x="6829525" y="3715075"/>
              <a:chExt cx="1594469" cy="934526"/>
            </a:xfrm>
          </p:grpSpPr>
          <p:sp>
            <p:nvSpPr>
              <p:cNvPr id="286" name="Google Shape;286;p22"/>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22"/>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22"/>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290" name="Google Shape;290;p22"/>
          <p:cNvGrpSpPr/>
          <p:nvPr/>
        </p:nvGrpSpPr>
        <p:grpSpPr>
          <a:xfrm>
            <a:off x="623454" y="927033"/>
            <a:ext cx="3813354" cy="3682399"/>
            <a:chOff x="3982947" y="764924"/>
            <a:chExt cx="4402902" cy="1772088"/>
          </a:xfrm>
        </p:grpSpPr>
        <p:sp>
          <p:nvSpPr>
            <p:cNvPr id="291" name="Google Shape;291;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22"/>
          <p:cNvGrpSpPr/>
          <p:nvPr/>
        </p:nvGrpSpPr>
        <p:grpSpPr>
          <a:xfrm>
            <a:off x="623454" y="927033"/>
            <a:ext cx="3813354" cy="3682399"/>
            <a:chOff x="3982947" y="764924"/>
            <a:chExt cx="4402902" cy="1772088"/>
          </a:xfrm>
        </p:grpSpPr>
        <p:sp>
          <p:nvSpPr>
            <p:cNvPr id="299" name="Google Shape;299;p2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306" name="Shape 306"/>
        <p:cNvGrpSpPr/>
        <p:nvPr/>
      </p:nvGrpSpPr>
      <p:grpSpPr>
        <a:xfrm>
          <a:off x="0" y="0"/>
          <a:ext cx="0" cy="0"/>
          <a:chOff x="0" y="0"/>
          <a:chExt cx="0" cy="0"/>
        </a:xfrm>
      </p:grpSpPr>
      <p:sp>
        <p:nvSpPr>
          <p:cNvPr id="307" name="Google Shape;307;p23"/>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23"/>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309" name="Google Shape;309;p23"/>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313" name="Google Shape;313;p23"/>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314" name="Google Shape;314;p23"/>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315" name="Shape 315"/>
        <p:cNvGrpSpPr/>
        <p:nvPr/>
      </p:nvGrpSpPr>
      <p:grpSpPr>
        <a:xfrm>
          <a:off x="0" y="0"/>
          <a:ext cx="0" cy="0"/>
          <a:chOff x="0" y="0"/>
          <a:chExt cx="0" cy="0"/>
        </a:xfrm>
      </p:grpSpPr>
      <p:sp>
        <p:nvSpPr>
          <p:cNvPr id="316" name="Google Shape;316;p24"/>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8" name="Google Shape;318;p24"/>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19" name="Google Shape;319;p24"/>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0" name="Google Shape;320;p24"/>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1" name="Google Shape;321;p24"/>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2" name="Google Shape;322;p24"/>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3" name="Google Shape;323;p24"/>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4" name="Google Shape;324;p24"/>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5" name="Google Shape;325;p24"/>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326" name="Google Shape;326;p24"/>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7" name="Google Shape;327;p24"/>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8" name="Google Shape;328;p24"/>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329" name="Google Shape;329;p2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30" name="Google Shape;330;p24"/>
          <p:cNvGrpSpPr/>
          <p:nvPr/>
        </p:nvGrpSpPr>
        <p:grpSpPr>
          <a:xfrm>
            <a:off x="623454" y="927033"/>
            <a:ext cx="3813354" cy="3682399"/>
            <a:chOff x="3982947" y="764924"/>
            <a:chExt cx="4402902" cy="1772088"/>
          </a:xfrm>
        </p:grpSpPr>
        <p:sp>
          <p:nvSpPr>
            <p:cNvPr id="331" name="Google Shape;331;p2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338" name="Shape 338"/>
        <p:cNvGrpSpPr/>
        <p:nvPr/>
      </p:nvGrpSpPr>
      <p:grpSpPr>
        <a:xfrm>
          <a:off x="0" y="0"/>
          <a:ext cx="0" cy="0"/>
          <a:chOff x="0" y="0"/>
          <a:chExt cx="0" cy="0"/>
        </a:xfrm>
      </p:grpSpPr>
      <p:sp>
        <p:nvSpPr>
          <p:cNvPr id="339" name="Google Shape;339;p25"/>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0" name="Google Shape;340;p25"/>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1" name="Google Shape;341;p25"/>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2" name="Google Shape;342;p25"/>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3" name="Google Shape;343;p25"/>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4" name="Google Shape;344;p25"/>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345" name="Google Shape;345;p25"/>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6" name="Google Shape;346;p25"/>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347" name="Google Shape;347;p2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348" name="Google Shape;348;p25"/>
          <p:cNvGrpSpPr/>
          <p:nvPr/>
        </p:nvGrpSpPr>
        <p:grpSpPr>
          <a:xfrm>
            <a:off x="623454" y="927033"/>
            <a:ext cx="3813354" cy="3682399"/>
            <a:chOff x="3982947" y="764924"/>
            <a:chExt cx="4402902" cy="1772088"/>
          </a:xfrm>
        </p:grpSpPr>
        <p:sp>
          <p:nvSpPr>
            <p:cNvPr id="349" name="Google Shape;349;p2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356" name="Shape 356"/>
        <p:cNvGrpSpPr/>
        <p:nvPr/>
      </p:nvGrpSpPr>
      <p:grpSpPr>
        <a:xfrm>
          <a:off x="0" y="0"/>
          <a:ext cx="0" cy="0"/>
          <a:chOff x="0" y="0"/>
          <a:chExt cx="0" cy="0"/>
        </a:xfrm>
      </p:grpSpPr>
      <p:sp>
        <p:nvSpPr>
          <p:cNvPr id="357" name="Google Shape;357;p26"/>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8" name="Google Shape;358;p2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59" name="Google Shape;359;p26"/>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0" name="Google Shape;360;p26"/>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61" name="Google Shape;361;p26"/>
          <p:cNvGrpSpPr/>
          <p:nvPr/>
        </p:nvGrpSpPr>
        <p:grpSpPr>
          <a:xfrm>
            <a:off x="623454" y="927033"/>
            <a:ext cx="3813354" cy="3682399"/>
            <a:chOff x="3982947" y="764924"/>
            <a:chExt cx="4402902" cy="1772088"/>
          </a:xfrm>
        </p:grpSpPr>
        <p:sp>
          <p:nvSpPr>
            <p:cNvPr id="362" name="Google Shape;362;p2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26"/>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370" name="Google Shape;370;p26"/>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371" name="Google Shape;371;p26"/>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372" name="Shape 372"/>
        <p:cNvGrpSpPr/>
        <p:nvPr/>
      </p:nvGrpSpPr>
      <p:grpSpPr>
        <a:xfrm>
          <a:off x="0" y="0"/>
          <a:ext cx="0" cy="0"/>
          <a:chOff x="0" y="0"/>
          <a:chExt cx="0" cy="0"/>
        </a:xfrm>
      </p:grpSpPr>
      <p:grpSp>
        <p:nvGrpSpPr>
          <p:cNvPr id="373" name="Google Shape;373;p27"/>
          <p:cNvGrpSpPr/>
          <p:nvPr/>
        </p:nvGrpSpPr>
        <p:grpSpPr>
          <a:xfrm>
            <a:off x="-139707" y="7064900"/>
            <a:ext cx="3546713" cy="3641803"/>
            <a:chOff x="-199351" y="2855375"/>
            <a:chExt cx="5366490" cy="2296943"/>
          </a:xfrm>
        </p:grpSpPr>
        <p:grpSp>
          <p:nvGrpSpPr>
            <p:cNvPr id="374" name="Google Shape;374;p27"/>
            <p:cNvGrpSpPr/>
            <p:nvPr/>
          </p:nvGrpSpPr>
          <p:grpSpPr>
            <a:xfrm flipH="1">
              <a:off x="-199351" y="2855375"/>
              <a:ext cx="5366490" cy="2296943"/>
              <a:chOff x="5005549" y="2855375"/>
              <a:chExt cx="5366490" cy="2296943"/>
            </a:xfrm>
          </p:grpSpPr>
          <p:sp>
            <p:nvSpPr>
              <p:cNvPr id="375" name="Google Shape;375;p27"/>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 name="Google Shape;377;p27"/>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27"/>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379" name="Google Shape;379;p27"/>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a:t>
            </a:r>
            <a:r>
              <a:rPr b="1" lang="en-GB" sz="1000">
                <a:solidFill>
                  <a:srgbClr val="38761D"/>
                </a:solidFill>
                <a:latin typeface="Lora"/>
                <a:ea typeface="Lora"/>
                <a:cs typeface="Lora"/>
                <a:sym typeface="Lora"/>
              </a:rPr>
              <a:t>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380" name="Google Shape;380;p27"/>
          <p:cNvPicPr preferRelativeResize="0"/>
          <p:nvPr/>
        </p:nvPicPr>
        <p:blipFill>
          <a:blip r:embed="rId2">
            <a:alphaModFix/>
          </a:blip>
          <a:stretch>
            <a:fillRect/>
          </a:stretch>
        </p:blipFill>
        <p:spPr>
          <a:xfrm>
            <a:off x="0" y="340424"/>
            <a:ext cx="1604751" cy="616500"/>
          </a:xfrm>
          <a:prstGeom prst="rect">
            <a:avLst/>
          </a:prstGeom>
          <a:noFill/>
          <a:ln>
            <a:noFill/>
          </a:ln>
        </p:spPr>
      </p:pic>
      <p:pic>
        <p:nvPicPr>
          <p:cNvPr id="381" name="Google Shape;381;p27"/>
          <p:cNvPicPr preferRelativeResize="0"/>
          <p:nvPr/>
        </p:nvPicPr>
        <p:blipFill rotWithShape="1">
          <a:blip r:embed="rId3">
            <a:alphaModFix/>
          </a:blip>
          <a:srcRect b="0" l="19248" r="15190" t="0"/>
          <a:stretch/>
        </p:blipFill>
        <p:spPr>
          <a:xfrm>
            <a:off x="6771450" y="174975"/>
            <a:ext cx="970000" cy="1077375"/>
          </a:xfrm>
          <a:prstGeom prst="rect">
            <a:avLst/>
          </a:prstGeom>
          <a:noFill/>
          <a:ln>
            <a:noFill/>
          </a:ln>
        </p:spPr>
      </p:pic>
      <p:pic>
        <p:nvPicPr>
          <p:cNvPr id="382" name="Google Shape;382;p27"/>
          <p:cNvPicPr preferRelativeResize="0"/>
          <p:nvPr/>
        </p:nvPicPr>
        <p:blipFill>
          <a:blip r:embed="rId4">
            <a:alphaModFix/>
          </a:blip>
          <a:stretch>
            <a:fillRect/>
          </a:stretch>
        </p:blipFill>
        <p:spPr>
          <a:xfrm>
            <a:off x="0" y="7135374"/>
            <a:ext cx="3546700" cy="354667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383" name="Shape 383"/>
        <p:cNvGrpSpPr/>
        <p:nvPr/>
      </p:nvGrpSpPr>
      <p:grpSpPr>
        <a:xfrm>
          <a:off x="0" y="0"/>
          <a:ext cx="0" cy="0"/>
          <a:chOff x="0" y="0"/>
          <a:chExt cx="0" cy="0"/>
        </a:xfrm>
      </p:grpSpPr>
      <p:sp>
        <p:nvSpPr>
          <p:cNvPr id="384" name="Google Shape;384;p28"/>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5" name="Google Shape;385;p28"/>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6" name="Google Shape;386;p28"/>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2">
    <p:spTree>
      <p:nvGrpSpPr>
        <p:cNvPr id="387" name="Shape 387"/>
        <p:cNvGrpSpPr/>
        <p:nvPr/>
      </p:nvGrpSpPr>
      <p:grpSpPr>
        <a:xfrm>
          <a:off x="0" y="0"/>
          <a:ext cx="0" cy="0"/>
          <a:chOff x="0" y="0"/>
          <a:chExt cx="0" cy="0"/>
        </a:xfrm>
      </p:grpSpPr>
      <p:sp>
        <p:nvSpPr>
          <p:cNvPr id="388" name="Google Shape;388;p29"/>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9" name="Google Shape;389;p29"/>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0" name="Google Shape;390;p29"/>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3">
  <p:cSld name="TITLE_3">
    <p:spTree>
      <p:nvGrpSpPr>
        <p:cNvPr id="391" name="Shape 391"/>
        <p:cNvGrpSpPr/>
        <p:nvPr/>
      </p:nvGrpSpPr>
      <p:grpSpPr>
        <a:xfrm>
          <a:off x="0" y="0"/>
          <a:ext cx="0" cy="0"/>
          <a:chOff x="0" y="0"/>
          <a:chExt cx="0" cy="0"/>
        </a:xfrm>
      </p:grpSpPr>
      <p:sp>
        <p:nvSpPr>
          <p:cNvPr id="392" name="Google Shape;392;p30"/>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3" name="Google Shape;393;p30"/>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4" name="Google Shape;394;p30"/>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6" name="Shape 36"/>
        <p:cNvGrpSpPr/>
        <p:nvPr/>
      </p:nvGrpSpPr>
      <p:grpSpPr>
        <a:xfrm>
          <a:off x="0" y="0"/>
          <a:ext cx="0" cy="0"/>
          <a:chOff x="0" y="0"/>
          <a:chExt cx="0" cy="0"/>
        </a:xfrm>
      </p:grpSpPr>
      <p:grpSp>
        <p:nvGrpSpPr>
          <p:cNvPr id="37" name="Google Shape;37;p4"/>
          <p:cNvGrpSpPr/>
          <p:nvPr/>
        </p:nvGrpSpPr>
        <p:grpSpPr>
          <a:xfrm>
            <a:off x="-1134010" y="5933468"/>
            <a:ext cx="4647917" cy="4773048"/>
            <a:chOff x="-199351" y="2855375"/>
            <a:chExt cx="5366490" cy="2296943"/>
          </a:xfrm>
        </p:grpSpPr>
        <p:grpSp>
          <p:nvGrpSpPr>
            <p:cNvPr id="38" name="Google Shape;38;p4"/>
            <p:cNvGrpSpPr/>
            <p:nvPr/>
          </p:nvGrpSpPr>
          <p:grpSpPr>
            <a:xfrm flipH="1">
              <a:off x="-199351" y="2855375"/>
              <a:ext cx="5366490" cy="2296943"/>
              <a:chOff x="5005549" y="2855375"/>
              <a:chExt cx="5366490" cy="2296943"/>
            </a:xfrm>
          </p:grpSpPr>
          <p:sp>
            <p:nvSpPr>
              <p:cNvPr id="39" name="Google Shape;39;p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 name="Google Shape;42;p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 name="Google Shape;43;p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4" name="Google Shape;44;p4"/>
          <p:cNvGrpSpPr/>
          <p:nvPr/>
        </p:nvGrpSpPr>
        <p:grpSpPr>
          <a:xfrm>
            <a:off x="623454" y="927033"/>
            <a:ext cx="3813354" cy="3682399"/>
            <a:chOff x="3982947" y="764924"/>
            <a:chExt cx="4402902" cy="1772088"/>
          </a:xfrm>
        </p:grpSpPr>
        <p:sp>
          <p:nvSpPr>
            <p:cNvPr id="45" name="Google Shape;45;p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98" name="Shape 398"/>
        <p:cNvGrpSpPr/>
        <p:nvPr/>
      </p:nvGrpSpPr>
      <p:grpSpPr>
        <a:xfrm>
          <a:off x="0" y="0"/>
          <a:ext cx="0" cy="0"/>
          <a:chOff x="0" y="0"/>
          <a:chExt cx="0" cy="0"/>
        </a:xfrm>
      </p:grpSpPr>
      <p:sp>
        <p:nvSpPr>
          <p:cNvPr id="399" name="Google Shape;399;p32"/>
          <p:cNvSpPr txBox="1"/>
          <p:nvPr>
            <p:ph type="ctrTitle"/>
          </p:nvPr>
        </p:nvSpPr>
        <p:spPr>
          <a:xfrm flipH="1">
            <a:off x="3318678" y="4021060"/>
            <a:ext cx="3977700" cy="3703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p:txBody>
      </p:sp>
      <p:sp>
        <p:nvSpPr>
          <p:cNvPr id="400" name="Google Shape;400;p32"/>
          <p:cNvSpPr txBox="1"/>
          <p:nvPr>
            <p:ph idx="1" type="subTitle"/>
          </p:nvPr>
        </p:nvSpPr>
        <p:spPr>
          <a:xfrm flipH="1">
            <a:off x="5592378" y="7531649"/>
            <a:ext cx="1704000" cy="771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800"/>
              <a:buNone/>
              <a:defRPr sz="1400"/>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p:txBody>
      </p:sp>
      <p:grpSp>
        <p:nvGrpSpPr>
          <p:cNvPr id="401" name="Google Shape;401;p32"/>
          <p:cNvGrpSpPr/>
          <p:nvPr/>
        </p:nvGrpSpPr>
        <p:grpSpPr>
          <a:xfrm>
            <a:off x="726461" y="1546740"/>
            <a:ext cx="3813354" cy="5626009"/>
            <a:chOff x="838772" y="744341"/>
            <a:chExt cx="4402902" cy="2707415"/>
          </a:xfrm>
        </p:grpSpPr>
        <p:sp>
          <p:nvSpPr>
            <p:cNvPr id="402" name="Google Shape;402;p32"/>
            <p:cNvSpPr/>
            <p:nvPr/>
          </p:nvSpPr>
          <p:spPr>
            <a:xfrm>
              <a:off x="2521176" y="744341"/>
              <a:ext cx="111728" cy="102414"/>
            </a:xfrm>
            <a:custGeom>
              <a:rect b="b" l="l" r="r" t="t"/>
              <a:pathLst>
                <a:path extrusionOk="0" h="2045" w="2231">
                  <a:moveTo>
                    <a:pt x="1115" y="1"/>
                  </a:moveTo>
                  <a:cubicBezTo>
                    <a:pt x="1057" y="1"/>
                    <a:pt x="999" y="31"/>
                    <a:pt x="970" y="91"/>
                  </a:cubicBezTo>
                  <a:lnTo>
                    <a:pt x="765" y="501"/>
                  </a:lnTo>
                  <a:cubicBezTo>
                    <a:pt x="741" y="552"/>
                    <a:pt x="695" y="583"/>
                    <a:pt x="645" y="590"/>
                  </a:cubicBezTo>
                  <a:lnTo>
                    <a:pt x="191" y="657"/>
                  </a:lnTo>
                  <a:cubicBezTo>
                    <a:pt x="56" y="676"/>
                    <a:pt x="1" y="843"/>
                    <a:pt x="98" y="936"/>
                  </a:cubicBezTo>
                  <a:lnTo>
                    <a:pt x="428" y="1258"/>
                  </a:lnTo>
                  <a:cubicBezTo>
                    <a:pt x="466" y="1292"/>
                    <a:pt x="482" y="1347"/>
                    <a:pt x="474" y="1401"/>
                  </a:cubicBezTo>
                  <a:lnTo>
                    <a:pt x="396" y="1850"/>
                  </a:lnTo>
                  <a:cubicBezTo>
                    <a:pt x="378" y="1958"/>
                    <a:pt x="462" y="2044"/>
                    <a:pt x="557" y="2044"/>
                  </a:cubicBezTo>
                  <a:cubicBezTo>
                    <a:pt x="582" y="2044"/>
                    <a:pt x="608" y="2038"/>
                    <a:pt x="633" y="2025"/>
                  </a:cubicBezTo>
                  <a:lnTo>
                    <a:pt x="1040" y="1812"/>
                  </a:lnTo>
                  <a:cubicBezTo>
                    <a:pt x="1063" y="1801"/>
                    <a:pt x="1089" y="1795"/>
                    <a:pt x="1115" y="1795"/>
                  </a:cubicBezTo>
                  <a:cubicBezTo>
                    <a:pt x="1142" y="1795"/>
                    <a:pt x="1168" y="1801"/>
                    <a:pt x="1191" y="1812"/>
                  </a:cubicBezTo>
                  <a:lnTo>
                    <a:pt x="1598" y="2025"/>
                  </a:lnTo>
                  <a:cubicBezTo>
                    <a:pt x="1623" y="2038"/>
                    <a:pt x="1649" y="2044"/>
                    <a:pt x="1674" y="2044"/>
                  </a:cubicBezTo>
                  <a:cubicBezTo>
                    <a:pt x="1769" y="2044"/>
                    <a:pt x="1853" y="1958"/>
                    <a:pt x="1835" y="1850"/>
                  </a:cubicBezTo>
                  <a:lnTo>
                    <a:pt x="1757" y="1401"/>
                  </a:lnTo>
                  <a:cubicBezTo>
                    <a:pt x="1749" y="1347"/>
                    <a:pt x="1765" y="1292"/>
                    <a:pt x="1804" y="1258"/>
                  </a:cubicBezTo>
                  <a:lnTo>
                    <a:pt x="2133" y="936"/>
                  </a:lnTo>
                  <a:cubicBezTo>
                    <a:pt x="2230" y="843"/>
                    <a:pt x="2176" y="676"/>
                    <a:pt x="2040" y="657"/>
                  </a:cubicBezTo>
                  <a:lnTo>
                    <a:pt x="1586" y="590"/>
                  </a:lnTo>
                  <a:cubicBezTo>
                    <a:pt x="1536" y="583"/>
                    <a:pt x="1490" y="552"/>
                    <a:pt x="1466" y="501"/>
                  </a:cubicBezTo>
                  <a:lnTo>
                    <a:pt x="1261" y="91"/>
                  </a:lnTo>
                  <a:cubicBezTo>
                    <a:pt x="1232" y="31"/>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2"/>
            <p:cNvSpPr/>
            <p:nvPr/>
          </p:nvSpPr>
          <p:spPr>
            <a:xfrm>
              <a:off x="1027131"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2"/>
            <p:cNvSpPr/>
            <p:nvPr/>
          </p:nvSpPr>
          <p:spPr>
            <a:xfrm>
              <a:off x="838772"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2"/>
            <p:cNvSpPr/>
            <p:nvPr/>
          </p:nvSpPr>
          <p:spPr>
            <a:xfrm>
              <a:off x="1773252" y="1818243"/>
              <a:ext cx="66907" cy="61198"/>
            </a:xfrm>
            <a:custGeom>
              <a:rect b="b" l="l" r="r" t="t"/>
              <a:pathLst>
                <a:path extrusionOk="0" h="1222" w="1336">
                  <a:moveTo>
                    <a:pt x="668" y="1"/>
                  </a:moveTo>
                  <a:cubicBezTo>
                    <a:pt x="633" y="1"/>
                    <a:pt x="598" y="19"/>
                    <a:pt x="579" y="56"/>
                  </a:cubicBezTo>
                  <a:lnTo>
                    <a:pt x="459" y="301"/>
                  </a:lnTo>
                  <a:cubicBezTo>
                    <a:pt x="443" y="328"/>
                    <a:pt x="416" y="351"/>
                    <a:pt x="385" y="355"/>
                  </a:cubicBezTo>
                  <a:lnTo>
                    <a:pt x="113" y="394"/>
                  </a:lnTo>
                  <a:cubicBezTo>
                    <a:pt x="36" y="405"/>
                    <a:pt x="1" y="502"/>
                    <a:pt x="59" y="560"/>
                  </a:cubicBezTo>
                  <a:lnTo>
                    <a:pt x="257" y="750"/>
                  </a:lnTo>
                  <a:cubicBezTo>
                    <a:pt x="280" y="773"/>
                    <a:pt x="292" y="804"/>
                    <a:pt x="284" y="839"/>
                  </a:cubicBezTo>
                  <a:lnTo>
                    <a:pt x="237" y="1106"/>
                  </a:lnTo>
                  <a:cubicBezTo>
                    <a:pt x="228" y="1172"/>
                    <a:pt x="278" y="1222"/>
                    <a:pt x="336" y="1222"/>
                  </a:cubicBezTo>
                  <a:cubicBezTo>
                    <a:pt x="351" y="1222"/>
                    <a:pt x="366" y="1219"/>
                    <a:pt x="381" y="1212"/>
                  </a:cubicBezTo>
                  <a:lnTo>
                    <a:pt x="621" y="1083"/>
                  </a:lnTo>
                  <a:cubicBezTo>
                    <a:pt x="637" y="1076"/>
                    <a:pt x="652" y="1072"/>
                    <a:pt x="668" y="1072"/>
                  </a:cubicBezTo>
                  <a:cubicBezTo>
                    <a:pt x="684" y="1072"/>
                    <a:pt x="699" y="1076"/>
                    <a:pt x="715" y="1083"/>
                  </a:cubicBezTo>
                  <a:lnTo>
                    <a:pt x="955" y="1212"/>
                  </a:lnTo>
                  <a:cubicBezTo>
                    <a:pt x="969" y="1219"/>
                    <a:pt x="985" y="1222"/>
                    <a:pt x="999" y="1222"/>
                  </a:cubicBezTo>
                  <a:cubicBezTo>
                    <a:pt x="1057" y="1222"/>
                    <a:pt x="1108" y="1172"/>
                    <a:pt x="1098" y="1106"/>
                  </a:cubicBezTo>
                  <a:lnTo>
                    <a:pt x="1051" y="839"/>
                  </a:lnTo>
                  <a:cubicBezTo>
                    <a:pt x="1048" y="804"/>
                    <a:pt x="1056" y="773"/>
                    <a:pt x="1079" y="750"/>
                  </a:cubicBezTo>
                  <a:lnTo>
                    <a:pt x="1277" y="560"/>
                  </a:lnTo>
                  <a:cubicBezTo>
                    <a:pt x="1335" y="502"/>
                    <a:pt x="1300" y="405"/>
                    <a:pt x="1223" y="394"/>
                  </a:cubicBezTo>
                  <a:lnTo>
                    <a:pt x="951" y="355"/>
                  </a:lnTo>
                  <a:cubicBezTo>
                    <a:pt x="920" y="351"/>
                    <a:pt x="893" y="328"/>
                    <a:pt x="877" y="301"/>
                  </a:cubicBezTo>
                  <a:lnTo>
                    <a:pt x="757" y="56"/>
                  </a:lnTo>
                  <a:cubicBezTo>
                    <a:pt x="738" y="19"/>
                    <a:pt x="703" y="1"/>
                    <a:pt x="66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2"/>
            <p:cNvSpPr/>
            <p:nvPr/>
          </p:nvSpPr>
          <p:spPr>
            <a:xfrm>
              <a:off x="1405550" y="3390608"/>
              <a:ext cx="66807" cy="61148"/>
            </a:xfrm>
            <a:custGeom>
              <a:rect b="b" l="l" r="r" t="t"/>
              <a:pathLst>
                <a:path extrusionOk="0" h="1221" w="1334">
                  <a:moveTo>
                    <a:pt x="667" y="1"/>
                  </a:moveTo>
                  <a:cubicBezTo>
                    <a:pt x="632" y="1"/>
                    <a:pt x="597" y="19"/>
                    <a:pt x="577" y="56"/>
                  </a:cubicBezTo>
                  <a:lnTo>
                    <a:pt x="457" y="299"/>
                  </a:lnTo>
                  <a:cubicBezTo>
                    <a:pt x="446" y="326"/>
                    <a:pt x="415" y="346"/>
                    <a:pt x="384" y="354"/>
                  </a:cubicBezTo>
                  <a:lnTo>
                    <a:pt x="112" y="393"/>
                  </a:lnTo>
                  <a:cubicBezTo>
                    <a:pt x="35" y="405"/>
                    <a:pt x="1" y="501"/>
                    <a:pt x="58" y="559"/>
                  </a:cubicBezTo>
                  <a:lnTo>
                    <a:pt x="256" y="750"/>
                  </a:lnTo>
                  <a:cubicBezTo>
                    <a:pt x="280" y="773"/>
                    <a:pt x="291" y="804"/>
                    <a:pt x="283" y="834"/>
                  </a:cubicBezTo>
                  <a:lnTo>
                    <a:pt x="237" y="1106"/>
                  </a:lnTo>
                  <a:cubicBezTo>
                    <a:pt x="227" y="1171"/>
                    <a:pt x="277" y="1221"/>
                    <a:pt x="335" y="1221"/>
                  </a:cubicBezTo>
                  <a:cubicBezTo>
                    <a:pt x="350" y="1221"/>
                    <a:pt x="365" y="1218"/>
                    <a:pt x="380" y="1210"/>
                  </a:cubicBezTo>
                  <a:lnTo>
                    <a:pt x="620" y="1083"/>
                  </a:lnTo>
                  <a:cubicBezTo>
                    <a:pt x="636" y="1075"/>
                    <a:pt x="652" y="1071"/>
                    <a:pt x="667" y="1071"/>
                  </a:cubicBezTo>
                  <a:cubicBezTo>
                    <a:pt x="683" y="1071"/>
                    <a:pt x="698" y="1075"/>
                    <a:pt x="713" y="1083"/>
                  </a:cubicBezTo>
                  <a:lnTo>
                    <a:pt x="954" y="1210"/>
                  </a:lnTo>
                  <a:cubicBezTo>
                    <a:pt x="969" y="1218"/>
                    <a:pt x="985" y="1221"/>
                    <a:pt x="999" y="1221"/>
                  </a:cubicBezTo>
                  <a:cubicBezTo>
                    <a:pt x="1057" y="1221"/>
                    <a:pt x="1106" y="1171"/>
                    <a:pt x="1098" y="1106"/>
                  </a:cubicBezTo>
                  <a:lnTo>
                    <a:pt x="1051" y="834"/>
                  </a:lnTo>
                  <a:cubicBezTo>
                    <a:pt x="1047" y="804"/>
                    <a:pt x="1055" y="773"/>
                    <a:pt x="1078" y="750"/>
                  </a:cubicBezTo>
                  <a:lnTo>
                    <a:pt x="1275" y="559"/>
                  </a:lnTo>
                  <a:cubicBezTo>
                    <a:pt x="1334" y="501"/>
                    <a:pt x="1299" y="405"/>
                    <a:pt x="1221" y="393"/>
                  </a:cubicBezTo>
                  <a:lnTo>
                    <a:pt x="950" y="354"/>
                  </a:lnTo>
                  <a:cubicBezTo>
                    <a:pt x="919" y="346"/>
                    <a:pt x="892" y="326"/>
                    <a:pt x="876" y="299"/>
                  </a:cubicBezTo>
                  <a:lnTo>
                    <a:pt x="756" y="56"/>
                  </a:lnTo>
                  <a:cubicBezTo>
                    <a:pt x="737" y="19"/>
                    <a:pt x="702" y="1"/>
                    <a:pt x="66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2"/>
            <p:cNvSpPr/>
            <p:nvPr/>
          </p:nvSpPr>
          <p:spPr>
            <a:xfrm>
              <a:off x="5175018"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2"/>
            <p:cNvSpPr/>
            <p:nvPr/>
          </p:nvSpPr>
          <p:spPr>
            <a:xfrm>
              <a:off x="5043203" y="3027566"/>
              <a:ext cx="115384" cy="106019"/>
            </a:xfrm>
            <a:custGeom>
              <a:rect b="b" l="l" r="r" t="t"/>
              <a:pathLst>
                <a:path extrusionOk="0" h="2117" w="2304">
                  <a:moveTo>
                    <a:pt x="1152" y="1"/>
                  </a:moveTo>
                  <a:cubicBezTo>
                    <a:pt x="1092" y="1"/>
                    <a:pt x="1032" y="33"/>
                    <a:pt x="1001" y="97"/>
                  </a:cubicBezTo>
                  <a:lnTo>
                    <a:pt x="791" y="520"/>
                  </a:lnTo>
                  <a:cubicBezTo>
                    <a:pt x="764" y="570"/>
                    <a:pt x="718" y="605"/>
                    <a:pt x="664" y="613"/>
                  </a:cubicBezTo>
                  <a:lnTo>
                    <a:pt x="194" y="683"/>
                  </a:lnTo>
                  <a:cubicBezTo>
                    <a:pt x="54" y="702"/>
                    <a:pt x="0" y="872"/>
                    <a:pt x="101" y="969"/>
                  </a:cubicBezTo>
                  <a:lnTo>
                    <a:pt x="439" y="1303"/>
                  </a:lnTo>
                  <a:cubicBezTo>
                    <a:pt x="478" y="1341"/>
                    <a:pt x="496" y="1396"/>
                    <a:pt x="489" y="1450"/>
                  </a:cubicBezTo>
                  <a:lnTo>
                    <a:pt x="408" y="1919"/>
                  </a:lnTo>
                  <a:cubicBezTo>
                    <a:pt x="389" y="2027"/>
                    <a:pt x="477" y="2116"/>
                    <a:pt x="575" y="2116"/>
                  </a:cubicBezTo>
                  <a:cubicBezTo>
                    <a:pt x="601" y="2116"/>
                    <a:pt x="626" y="2110"/>
                    <a:pt x="652" y="2098"/>
                  </a:cubicBezTo>
                  <a:lnTo>
                    <a:pt x="1070" y="1876"/>
                  </a:lnTo>
                  <a:cubicBezTo>
                    <a:pt x="1095" y="1863"/>
                    <a:pt x="1123" y="1856"/>
                    <a:pt x="1150" y="1856"/>
                  </a:cubicBezTo>
                  <a:cubicBezTo>
                    <a:pt x="1177" y="1856"/>
                    <a:pt x="1204" y="1863"/>
                    <a:pt x="1229" y="1876"/>
                  </a:cubicBezTo>
                  <a:lnTo>
                    <a:pt x="1648" y="2098"/>
                  </a:lnTo>
                  <a:cubicBezTo>
                    <a:pt x="1673" y="2110"/>
                    <a:pt x="1699" y="2116"/>
                    <a:pt x="1725" y="2116"/>
                  </a:cubicBezTo>
                  <a:cubicBezTo>
                    <a:pt x="1825" y="2116"/>
                    <a:pt x="1915" y="2027"/>
                    <a:pt x="1897" y="1919"/>
                  </a:cubicBezTo>
                  <a:lnTo>
                    <a:pt x="1815" y="1450"/>
                  </a:lnTo>
                  <a:cubicBezTo>
                    <a:pt x="1807" y="1396"/>
                    <a:pt x="1822" y="1341"/>
                    <a:pt x="1865" y="1303"/>
                  </a:cubicBezTo>
                  <a:lnTo>
                    <a:pt x="2203" y="969"/>
                  </a:lnTo>
                  <a:cubicBezTo>
                    <a:pt x="2303" y="872"/>
                    <a:pt x="2249" y="702"/>
                    <a:pt x="2110" y="683"/>
                  </a:cubicBezTo>
                  <a:lnTo>
                    <a:pt x="1641" y="613"/>
                  </a:lnTo>
                  <a:cubicBezTo>
                    <a:pt x="1586" y="605"/>
                    <a:pt x="1536" y="570"/>
                    <a:pt x="1512" y="520"/>
                  </a:cubicBezTo>
                  <a:lnTo>
                    <a:pt x="1303" y="97"/>
                  </a:lnTo>
                  <a:cubicBezTo>
                    <a:pt x="1272" y="33"/>
                    <a:pt x="1212" y="1"/>
                    <a:pt x="115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2"/>
            <p:cNvSpPr/>
            <p:nvPr/>
          </p:nvSpPr>
          <p:spPr>
            <a:xfrm>
              <a:off x="1456383"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2"/>
            <p:cNvSpPr/>
            <p:nvPr/>
          </p:nvSpPr>
          <p:spPr>
            <a:xfrm>
              <a:off x="2117114"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2"/>
            <p:cNvSpPr/>
            <p:nvPr/>
          </p:nvSpPr>
          <p:spPr>
            <a:xfrm>
              <a:off x="2116764"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2"/>
            <p:cNvSpPr/>
            <p:nvPr/>
          </p:nvSpPr>
          <p:spPr>
            <a:xfrm>
              <a:off x="2022209"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13" name="Shape 413"/>
        <p:cNvGrpSpPr/>
        <p:nvPr/>
      </p:nvGrpSpPr>
      <p:grpSpPr>
        <a:xfrm>
          <a:off x="0" y="0"/>
          <a:ext cx="0" cy="0"/>
          <a:chOff x="0" y="0"/>
          <a:chExt cx="0" cy="0"/>
        </a:xfrm>
      </p:grpSpPr>
      <p:sp>
        <p:nvSpPr>
          <p:cNvPr id="414" name="Google Shape;414;p33"/>
          <p:cNvSpPr/>
          <p:nvPr/>
        </p:nvSpPr>
        <p:spPr>
          <a:xfrm rot="5400000">
            <a:off x="-1621348" y="1559295"/>
            <a:ext cx="11489737" cy="8371146"/>
          </a:xfrm>
          <a:custGeom>
            <a:rect b="b" l="l" r="r" t="t"/>
            <a:pathLst>
              <a:path extrusionOk="0" h="45011" w="31789">
                <a:moveTo>
                  <a:pt x="14894" y="8041"/>
                </a:moveTo>
                <a:cubicBezTo>
                  <a:pt x="15260" y="8041"/>
                  <a:pt x="15519" y="8300"/>
                  <a:pt x="15519" y="8675"/>
                </a:cubicBezTo>
                <a:cubicBezTo>
                  <a:pt x="15519" y="9006"/>
                  <a:pt x="15260" y="9310"/>
                  <a:pt x="14894" y="9310"/>
                </a:cubicBezTo>
                <a:cubicBezTo>
                  <a:pt x="14554" y="9310"/>
                  <a:pt x="14295" y="9006"/>
                  <a:pt x="14295" y="8675"/>
                </a:cubicBezTo>
                <a:cubicBezTo>
                  <a:pt x="14295" y="8300"/>
                  <a:pt x="14554" y="8041"/>
                  <a:pt x="14894" y="8041"/>
                </a:cubicBezTo>
                <a:close/>
                <a:moveTo>
                  <a:pt x="15032" y="9718"/>
                </a:moveTo>
                <a:cubicBezTo>
                  <a:pt x="15110" y="9718"/>
                  <a:pt x="15187" y="9730"/>
                  <a:pt x="15260" y="9756"/>
                </a:cubicBezTo>
                <a:cubicBezTo>
                  <a:pt x="15930" y="10015"/>
                  <a:pt x="16082" y="11132"/>
                  <a:pt x="15671" y="12320"/>
                </a:cubicBezTo>
                <a:cubicBezTo>
                  <a:pt x="15278" y="13374"/>
                  <a:pt x="14566" y="14075"/>
                  <a:pt x="13944" y="14075"/>
                </a:cubicBezTo>
                <a:cubicBezTo>
                  <a:pt x="13860" y="14075"/>
                  <a:pt x="13777" y="14062"/>
                  <a:pt x="13697" y="14036"/>
                </a:cubicBezTo>
                <a:cubicBezTo>
                  <a:pt x="13062" y="13812"/>
                  <a:pt x="12919" y="12660"/>
                  <a:pt x="13330" y="11463"/>
                </a:cubicBezTo>
                <a:cubicBezTo>
                  <a:pt x="13725" y="10444"/>
                  <a:pt x="14435" y="9718"/>
                  <a:pt x="15032" y="9718"/>
                </a:cubicBezTo>
                <a:close/>
                <a:moveTo>
                  <a:pt x="25652" y="19352"/>
                </a:moveTo>
                <a:cubicBezTo>
                  <a:pt x="25751" y="19352"/>
                  <a:pt x="25839" y="19378"/>
                  <a:pt x="25910" y="19432"/>
                </a:cubicBezTo>
                <a:cubicBezTo>
                  <a:pt x="26205" y="19655"/>
                  <a:pt x="26133" y="20325"/>
                  <a:pt x="25722" y="20888"/>
                </a:cubicBezTo>
                <a:cubicBezTo>
                  <a:pt x="25411" y="21308"/>
                  <a:pt x="24997" y="21558"/>
                  <a:pt x="24683" y="21558"/>
                </a:cubicBezTo>
                <a:cubicBezTo>
                  <a:pt x="24582" y="21558"/>
                  <a:pt x="24492" y="21532"/>
                  <a:pt x="24418" y="21478"/>
                </a:cubicBezTo>
                <a:cubicBezTo>
                  <a:pt x="24087" y="21254"/>
                  <a:pt x="24194" y="20620"/>
                  <a:pt x="24605" y="20066"/>
                </a:cubicBezTo>
                <a:cubicBezTo>
                  <a:pt x="24918" y="19611"/>
                  <a:pt x="25338" y="19352"/>
                  <a:pt x="25652" y="19352"/>
                </a:cubicBezTo>
                <a:close/>
                <a:moveTo>
                  <a:pt x="24123" y="22184"/>
                </a:moveTo>
                <a:cubicBezTo>
                  <a:pt x="24418" y="22184"/>
                  <a:pt x="24641" y="22407"/>
                  <a:pt x="24641" y="22675"/>
                </a:cubicBezTo>
                <a:cubicBezTo>
                  <a:pt x="24641" y="22970"/>
                  <a:pt x="24418" y="23193"/>
                  <a:pt x="24123" y="23193"/>
                </a:cubicBezTo>
                <a:cubicBezTo>
                  <a:pt x="23864" y="23193"/>
                  <a:pt x="23640" y="22970"/>
                  <a:pt x="23640" y="22675"/>
                </a:cubicBezTo>
                <a:cubicBezTo>
                  <a:pt x="23640" y="22407"/>
                  <a:pt x="23864" y="22184"/>
                  <a:pt x="24123" y="22184"/>
                </a:cubicBezTo>
                <a:close/>
                <a:moveTo>
                  <a:pt x="5529" y="22612"/>
                </a:moveTo>
                <a:cubicBezTo>
                  <a:pt x="6237" y="22612"/>
                  <a:pt x="6796" y="22852"/>
                  <a:pt x="6960" y="23300"/>
                </a:cubicBezTo>
                <a:cubicBezTo>
                  <a:pt x="7219" y="23970"/>
                  <a:pt x="6362" y="24909"/>
                  <a:pt x="5102" y="25391"/>
                </a:cubicBezTo>
                <a:cubicBezTo>
                  <a:pt x="4640" y="25554"/>
                  <a:pt x="4178" y="25632"/>
                  <a:pt x="3766" y="25632"/>
                </a:cubicBezTo>
                <a:cubicBezTo>
                  <a:pt x="3048" y="25632"/>
                  <a:pt x="2483" y="25393"/>
                  <a:pt x="2341" y="24944"/>
                </a:cubicBezTo>
                <a:cubicBezTo>
                  <a:pt x="2082" y="24274"/>
                  <a:pt x="2904" y="23300"/>
                  <a:pt x="4209" y="22854"/>
                </a:cubicBezTo>
                <a:cubicBezTo>
                  <a:pt x="4668" y="22691"/>
                  <a:pt x="5123" y="22612"/>
                  <a:pt x="5529" y="22612"/>
                </a:cubicBezTo>
                <a:close/>
                <a:moveTo>
                  <a:pt x="25910" y="0"/>
                </a:moveTo>
                <a:cubicBezTo>
                  <a:pt x="24945" y="1305"/>
                  <a:pt x="23864" y="2457"/>
                  <a:pt x="22488" y="3199"/>
                </a:cubicBezTo>
                <a:cubicBezTo>
                  <a:pt x="20031" y="4583"/>
                  <a:pt x="16824" y="4655"/>
                  <a:pt x="14814" y="6629"/>
                </a:cubicBezTo>
                <a:cubicBezTo>
                  <a:pt x="13062" y="8336"/>
                  <a:pt x="12732" y="10980"/>
                  <a:pt x="12437" y="13401"/>
                </a:cubicBezTo>
                <a:cubicBezTo>
                  <a:pt x="12133" y="15823"/>
                  <a:pt x="11615" y="18467"/>
                  <a:pt x="9712" y="19950"/>
                </a:cubicBezTo>
                <a:cubicBezTo>
                  <a:pt x="7747" y="21514"/>
                  <a:pt x="4879" y="21371"/>
                  <a:pt x="2681" y="22595"/>
                </a:cubicBezTo>
                <a:cubicBezTo>
                  <a:pt x="1528" y="23265"/>
                  <a:pt x="635" y="24274"/>
                  <a:pt x="1" y="25427"/>
                </a:cubicBezTo>
                <a:lnTo>
                  <a:pt x="1" y="45010"/>
                </a:lnTo>
                <a:lnTo>
                  <a:pt x="31788" y="45010"/>
                </a:lnTo>
                <a:lnTo>
                  <a:pt x="31788" y="34137"/>
                </a:lnTo>
                <a:cubicBezTo>
                  <a:pt x="31494" y="33726"/>
                  <a:pt x="31234" y="33280"/>
                  <a:pt x="30931" y="32869"/>
                </a:cubicBezTo>
                <a:cubicBezTo>
                  <a:pt x="30369" y="32128"/>
                  <a:pt x="29596" y="31452"/>
                  <a:pt x="28689" y="31452"/>
                </a:cubicBezTo>
                <a:cubicBezTo>
                  <a:pt x="28645" y="31452"/>
                  <a:pt x="28600" y="31454"/>
                  <a:pt x="28554" y="31457"/>
                </a:cubicBezTo>
                <a:cubicBezTo>
                  <a:pt x="28229" y="31481"/>
                  <a:pt x="27899" y="31591"/>
                  <a:pt x="27595" y="31591"/>
                </a:cubicBezTo>
                <a:cubicBezTo>
                  <a:pt x="27449" y="31591"/>
                  <a:pt x="27309" y="31566"/>
                  <a:pt x="27178" y="31493"/>
                </a:cubicBezTo>
                <a:cubicBezTo>
                  <a:pt x="26955" y="31386"/>
                  <a:pt x="26803" y="31118"/>
                  <a:pt x="26687" y="30894"/>
                </a:cubicBezTo>
                <a:cubicBezTo>
                  <a:pt x="26205" y="29778"/>
                  <a:pt x="26169" y="28518"/>
                  <a:pt x="26616" y="27401"/>
                </a:cubicBezTo>
                <a:cubicBezTo>
                  <a:pt x="26839" y="26803"/>
                  <a:pt x="27178" y="26204"/>
                  <a:pt x="27062" y="25614"/>
                </a:cubicBezTo>
                <a:cubicBezTo>
                  <a:pt x="26875" y="24533"/>
                  <a:pt x="25427" y="24051"/>
                  <a:pt x="25311" y="23006"/>
                </a:cubicBezTo>
                <a:cubicBezTo>
                  <a:pt x="25240" y="22335"/>
                  <a:pt x="25722" y="21782"/>
                  <a:pt x="26062" y="21254"/>
                </a:cubicBezTo>
                <a:cubicBezTo>
                  <a:pt x="26910" y="19950"/>
                  <a:pt x="27178" y="18163"/>
                  <a:pt x="26205" y="16975"/>
                </a:cubicBezTo>
                <a:cubicBezTo>
                  <a:pt x="25838" y="16528"/>
                  <a:pt x="25311" y="16198"/>
                  <a:pt x="24864" y="15823"/>
                </a:cubicBezTo>
                <a:cubicBezTo>
                  <a:pt x="23676" y="14813"/>
                  <a:pt x="22935" y="13250"/>
                  <a:pt x="22935" y="11731"/>
                </a:cubicBezTo>
                <a:cubicBezTo>
                  <a:pt x="22890" y="10167"/>
                  <a:pt x="23605" y="8604"/>
                  <a:pt x="24793" y="7594"/>
                </a:cubicBezTo>
                <a:cubicBezTo>
                  <a:pt x="26240" y="6326"/>
                  <a:pt x="28367" y="5807"/>
                  <a:pt x="29296" y="4137"/>
                </a:cubicBezTo>
                <a:cubicBezTo>
                  <a:pt x="29635" y="3502"/>
                  <a:pt x="29778" y="2797"/>
                  <a:pt x="29966" y="2127"/>
                </a:cubicBezTo>
                <a:cubicBezTo>
                  <a:pt x="30189" y="1376"/>
                  <a:pt x="30484" y="670"/>
                  <a:pt x="3089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3"/>
          <p:cNvSpPr txBox="1"/>
          <p:nvPr>
            <p:ph type="title"/>
          </p:nvPr>
        </p:nvSpPr>
        <p:spPr>
          <a:xfrm>
            <a:off x="623622" y="5824747"/>
            <a:ext cx="5555700" cy="21900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6" name="Google Shape;416;p33"/>
          <p:cNvSpPr txBox="1"/>
          <p:nvPr>
            <p:ph idx="1" type="subTitle"/>
          </p:nvPr>
        </p:nvSpPr>
        <p:spPr>
          <a:xfrm>
            <a:off x="623622" y="8268938"/>
            <a:ext cx="3813300" cy="102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7" name="Google Shape;417;p33"/>
          <p:cNvSpPr txBox="1"/>
          <p:nvPr>
            <p:ph hasCustomPrompt="1" idx="2" type="title"/>
          </p:nvPr>
        </p:nvSpPr>
        <p:spPr>
          <a:xfrm>
            <a:off x="5477214" y="1122142"/>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grpSp>
        <p:nvGrpSpPr>
          <p:cNvPr id="418" name="Google Shape;418;p33"/>
          <p:cNvGrpSpPr/>
          <p:nvPr/>
        </p:nvGrpSpPr>
        <p:grpSpPr>
          <a:xfrm>
            <a:off x="623454" y="927033"/>
            <a:ext cx="3813354" cy="3682399"/>
            <a:chOff x="3982947" y="764924"/>
            <a:chExt cx="4402902" cy="1772088"/>
          </a:xfrm>
        </p:grpSpPr>
        <p:sp>
          <p:nvSpPr>
            <p:cNvPr id="419" name="Google Shape;419;p33"/>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3"/>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3"/>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3"/>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26" name="Shape 426"/>
        <p:cNvGrpSpPr/>
        <p:nvPr/>
      </p:nvGrpSpPr>
      <p:grpSpPr>
        <a:xfrm>
          <a:off x="0" y="0"/>
          <a:ext cx="0" cy="0"/>
          <a:chOff x="0" y="0"/>
          <a:chExt cx="0" cy="0"/>
        </a:xfrm>
      </p:grpSpPr>
      <p:grpSp>
        <p:nvGrpSpPr>
          <p:cNvPr id="427" name="Google Shape;427;p34"/>
          <p:cNvGrpSpPr/>
          <p:nvPr/>
        </p:nvGrpSpPr>
        <p:grpSpPr>
          <a:xfrm>
            <a:off x="-1134010" y="5933468"/>
            <a:ext cx="4647917" cy="4773048"/>
            <a:chOff x="-199351" y="2855375"/>
            <a:chExt cx="5366490" cy="2296943"/>
          </a:xfrm>
        </p:grpSpPr>
        <p:grpSp>
          <p:nvGrpSpPr>
            <p:cNvPr id="428" name="Google Shape;428;p34"/>
            <p:cNvGrpSpPr/>
            <p:nvPr/>
          </p:nvGrpSpPr>
          <p:grpSpPr>
            <a:xfrm flipH="1">
              <a:off x="-199351" y="2855375"/>
              <a:ext cx="5366490" cy="2296943"/>
              <a:chOff x="5005549" y="2855375"/>
              <a:chExt cx="5366490" cy="2296943"/>
            </a:xfrm>
          </p:grpSpPr>
          <p:sp>
            <p:nvSpPr>
              <p:cNvPr id="429" name="Google Shape;429;p34"/>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4"/>
              <p:cNvSpPr/>
              <p:nvPr/>
            </p:nvSpPr>
            <p:spPr>
              <a:xfrm>
                <a:off x="92190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34"/>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34"/>
          <p:cNvSpPr txBox="1"/>
          <p:nvPr>
            <p:ph idx="1" type="subTitle"/>
          </p:nvPr>
        </p:nvSpPr>
        <p:spPr>
          <a:xfrm flipH="1">
            <a:off x="623768" y="4901681"/>
            <a:ext cx="2450700" cy="4332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p:txBody>
      </p:sp>
      <p:sp>
        <p:nvSpPr>
          <p:cNvPr id="433" name="Google Shape;433;p34"/>
          <p:cNvSpPr txBox="1"/>
          <p:nvPr>
            <p:ph type="title"/>
          </p:nvPr>
        </p:nvSpPr>
        <p:spPr>
          <a:xfrm>
            <a:off x="623633" y="1122142"/>
            <a:ext cx="2890500" cy="3473100"/>
          </a:xfrm>
          <a:prstGeom prst="rect">
            <a:avLst/>
          </a:prstGeom>
        </p:spPr>
        <p:txBody>
          <a:bodyPr anchorCtr="0" anchor="t" bIns="91425" lIns="91425" spcFirstLastPara="1" rIns="91425" wrap="square" tIns="91425">
            <a:noAutofit/>
          </a:bodyPr>
          <a:lstStyle>
            <a:lvl1pPr lvl="0" rtl="0">
              <a:spcBef>
                <a:spcPts val="0"/>
              </a:spcBef>
              <a:spcAft>
                <a:spcPts val="0"/>
              </a:spcAft>
              <a:buNone/>
              <a:defRPr sz="4800"/>
            </a:lvl1pPr>
            <a:lvl2pPr lvl="1" rtl="0">
              <a:spcBef>
                <a:spcPts val="0"/>
              </a:spcBef>
              <a:spcAft>
                <a:spcPts val="0"/>
              </a:spcAft>
              <a:buNone/>
              <a:defRPr sz="4800">
                <a:latin typeface="Roboto Slab"/>
                <a:ea typeface="Roboto Slab"/>
                <a:cs typeface="Roboto Slab"/>
                <a:sym typeface="Roboto Slab"/>
              </a:defRPr>
            </a:lvl2pPr>
            <a:lvl3pPr lvl="2" rtl="0">
              <a:spcBef>
                <a:spcPts val="0"/>
              </a:spcBef>
              <a:spcAft>
                <a:spcPts val="0"/>
              </a:spcAft>
              <a:buNone/>
              <a:defRPr sz="4800">
                <a:latin typeface="Roboto Slab"/>
                <a:ea typeface="Roboto Slab"/>
                <a:cs typeface="Roboto Slab"/>
                <a:sym typeface="Roboto Slab"/>
              </a:defRPr>
            </a:lvl3pPr>
            <a:lvl4pPr lvl="3" rtl="0">
              <a:spcBef>
                <a:spcPts val="0"/>
              </a:spcBef>
              <a:spcAft>
                <a:spcPts val="0"/>
              </a:spcAft>
              <a:buNone/>
              <a:defRPr sz="4800">
                <a:latin typeface="Roboto Slab"/>
                <a:ea typeface="Roboto Slab"/>
                <a:cs typeface="Roboto Slab"/>
                <a:sym typeface="Roboto Slab"/>
              </a:defRPr>
            </a:lvl4pPr>
            <a:lvl5pPr lvl="4" rtl="0">
              <a:spcBef>
                <a:spcPts val="0"/>
              </a:spcBef>
              <a:spcAft>
                <a:spcPts val="0"/>
              </a:spcAft>
              <a:buNone/>
              <a:defRPr sz="4800">
                <a:latin typeface="Roboto Slab"/>
                <a:ea typeface="Roboto Slab"/>
                <a:cs typeface="Roboto Slab"/>
                <a:sym typeface="Roboto Slab"/>
              </a:defRPr>
            </a:lvl5pPr>
            <a:lvl6pPr lvl="5" rtl="0">
              <a:spcBef>
                <a:spcPts val="0"/>
              </a:spcBef>
              <a:spcAft>
                <a:spcPts val="0"/>
              </a:spcAft>
              <a:buNone/>
              <a:defRPr sz="4800">
                <a:latin typeface="Roboto Slab"/>
                <a:ea typeface="Roboto Slab"/>
                <a:cs typeface="Roboto Slab"/>
                <a:sym typeface="Roboto Slab"/>
              </a:defRPr>
            </a:lvl6pPr>
            <a:lvl7pPr lvl="6" rtl="0">
              <a:spcBef>
                <a:spcPts val="0"/>
              </a:spcBef>
              <a:spcAft>
                <a:spcPts val="0"/>
              </a:spcAft>
              <a:buNone/>
              <a:defRPr sz="4800">
                <a:latin typeface="Roboto Slab"/>
                <a:ea typeface="Roboto Slab"/>
                <a:cs typeface="Roboto Slab"/>
                <a:sym typeface="Roboto Slab"/>
              </a:defRPr>
            </a:lvl7pPr>
            <a:lvl8pPr lvl="7" rtl="0">
              <a:spcBef>
                <a:spcPts val="0"/>
              </a:spcBef>
              <a:spcAft>
                <a:spcPts val="0"/>
              </a:spcAft>
              <a:buNone/>
              <a:defRPr sz="4800">
                <a:latin typeface="Roboto Slab"/>
                <a:ea typeface="Roboto Slab"/>
                <a:cs typeface="Roboto Slab"/>
                <a:sym typeface="Roboto Slab"/>
              </a:defRPr>
            </a:lvl8pPr>
            <a:lvl9pPr lvl="8" rtl="0">
              <a:spcBef>
                <a:spcPts val="0"/>
              </a:spcBef>
              <a:spcAft>
                <a:spcPts val="0"/>
              </a:spcAft>
              <a:buNone/>
              <a:defRPr sz="4800">
                <a:latin typeface="Roboto Slab"/>
                <a:ea typeface="Roboto Slab"/>
                <a:cs typeface="Roboto Slab"/>
                <a:sym typeface="Roboto Slab"/>
              </a:defRPr>
            </a:lvl9pPr>
          </a:lstStyle>
          <a:p/>
        </p:txBody>
      </p:sp>
      <p:grpSp>
        <p:nvGrpSpPr>
          <p:cNvPr id="434" name="Google Shape;434;p34"/>
          <p:cNvGrpSpPr/>
          <p:nvPr/>
        </p:nvGrpSpPr>
        <p:grpSpPr>
          <a:xfrm>
            <a:off x="623454" y="927033"/>
            <a:ext cx="3813354" cy="3682399"/>
            <a:chOff x="3982947" y="764924"/>
            <a:chExt cx="4402902" cy="1772088"/>
          </a:xfrm>
        </p:grpSpPr>
        <p:sp>
          <p:nvSpPr>
            <p:cNvPr id="435" name="Google Shape;435;p3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442" name="Shape 442"/>
        <p:cNvGrpSpPr/>
        <p:nvPr/>
      </p:nvGrpSpPr>
      <p:grpSpPr>
        <a:xfrm>
          <a:off x="0" y="0"/>
          <a:ext cx="0" cy="0"/>
          <a:chOff x="0" y="0"/>
          <a:chExt cx="0" cy="0"/>
        </a:xfrm>
      </p:grpSpPr>
      <p:sp>
        <p:nvSpPr>
          <p:cNvPr id="443" name="Google Shape;443;p3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445" name="Google Shape;445;p3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446" name="Google Shape;446;p3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447" name="Google Shape;447;p3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448" name="Google Shape;448;p3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449" name="Google Shape;449;p35"/>
          <p:cNvGrpSpPr/>
          <p:nvPr/>
        </p:nvGrpSpPr>
        <p:grpSpPr>
          <a:xfrm>
            <a:off x="600456" y="1267004"/>
            <a:ext cx="3674662" cy="3548429"/>
            <a:chOff x="3982947" y="764924"/>
            <a:chExt cx="4402902" cy="1772088"/>
          </a:xfrm>
        </p:grpSpPr>
        <p:sp>
          <p:nvSpPr>
            <p:cNvPr id="450" name="Google Shape;450;p3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7" name="Shape 457"/>
        <p:cNvGrpSpPr/>
        <p:nvPr/>
      </p:nvGrpSpPr>
      <p:grpSpPr>
        <a:xfrm>
          <a:off x="0" y="0"/>
          <a:ext cx="0" cy="0"/>
          <a:chOff x="0" y="0"/>
          <a:chExt cx="0" cy="0"/>
        </a:xfrm>
      </p:grpSpPr>
      <p:sp>
        <p:nvSpPr>
          <p:cNvPr id="458" name="Google Shape;458;p3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459" name="Google Shape;459;p36"/>
          <p:cNvGrpSpPr/>
          <p:nvPr/>
        </p:nvGrpSpPr>
        <p:grpSpPr>
          <a:xfrm>
            <a:off x="623454" y="927033"/>
            <a:ext cx="3813354" cy="3682399"/>
            <a:chOff x="3982947" y="764924"/>
            <a:chExt cx="4402902" cy="1772088"/>
          </a:xfrm>
        </p:grpSpPr>
        <p:sp>
          <p:nvSpPr>
            <p:cNvPr id="460" name="Google Shape;460;p3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36"/>
          <p:cNvGrpSpPr/>
          <p:nvPr/>
        </p:nvGrpSpPr>
        <p:grpSpPr>
          <a:xfrm>
            <a:off x="623454" y="927033"/>
            <a:ext cx="3813354" cy="3682399"/>
            <a:chOff x="3982947" y="764924"/>
            <a:chExt cx="4402902" cy="1772088"/>
          </a:xfrm>
        </p:grpSpPr>
        <p:sp>
          <p:nvSpPr>
            <p:cNvPr id="468" name="Google Shape;468;p3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5" name="Shape 475"/>
        <p:cNvGrpSpPr/>
        <p:nvPr/>
      </p:nvGrpSpPr>
      <p:grpSpPr>
        <a:xfrm>
          <a:off x="0" y="0"/>
          <a:ext cx="0" cy="0"/>
          <a:chOff x="0" y="0"/>
          <a:chExt cx="0" cy="0"/>
        </a:xfrm>
      </p:grpSpPr>
      <p:sp>
        <p:nvSpPr>
          <p:cNvPr id="476" name="Google Shape;476;p3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478" name="Google Shape;478;p3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79" name="Shape 479"/>
        <p:cNvGrpSpPr/>
        <p:nvPr/>
      </p:nvGrpSpPr>
      <p:grpSpPr>
        <a:xfrm>
          <a:off x="0" y="0"/>
          <a:ext cx="0" cy="0"/>
          <a:chOff x="0" y="0"/>
          <a:chExt cx="0" cy="0"/>
        </a:xfrm>
      </p:grpSpPr>
      <p:grpSp>
        <p:nvGrpSpPr>
          <p:cNvPr id="480" name="Google Shape;480;p38"/>
          <p:cNvGrpSpPr/>
          <p:nvPr/>
        </p:nvGrpSpPr>
        <p:grpSpPr>
          <a:xfrm>
            <a:off x="-16" y="8166"/>
            <a:ext cx="7933910" cy="10679941"/>
            <a:chOff x="-19" y="3930"/>
            <a:chExt cx="9160501" cy="5139529"/>
          </a:xfrm>
        </p:grpSpPr>
        <p:sp>
          <p:nvSpPr>
            <p:cNvPr id="481" name="Google Shape;481;p3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38"/>
            <p:cNvGrpSpPr/>
            <p:nvPr/>
          </p:nvGrpSpPr>
          <p:grpSpPr>
            <a:xfrm>
              <a:off x="510109" y="3797400"/>
              <a:ext cx="1076888" cy="821950"/>
              <a:chOff x="510100" y="3797400"/>
              <a:chExt cx="734225" cy="821950"/>
            </a:xfrm>
          </p:grpSpPr>
          <p:sp>
            <p:nvSpPr>
              <p:cNvPr id="483" name="Google Shape;483;p3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5" name="Google Shape;485;p3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6" name="Shape 486"/>
        <p:cNvGrpSpPr/>
        <p:nvPr/>
      </p:nvGrpSpPr>
      <p:grpSpPr>
        <a:xfrm>
          <a:off x="0" y="0"/>
          <a:ext cx="0" cy="0"/>
          <a:chOff x="0" y="0"/>
          <a:chExt cx="0" cy="0"/>
        </a:xfrm>
      </p:grpSpPr>
      <p:sp>
        <p:nvSpPr>
          <p:cNvPr id="487" name="Google Shape;487;p3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88" name="Google Shape;488;p3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9" name="Google Shape;489;p3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0" name="Shape 490"/>
        <p:cNvGrpSpPr/>
        <p:nvPr/>
      </p:nvGrpSpPr>
      <p:grpSpPr>
        <a:xfrm>
          <a:off x="0" y="0"/>
          <a:ext cx="0" cy="0"/>
          <a:chOff x="0" y="0"/>
          <a:chExt cx="0" cy="0"/>
        </a:xfrm>
      </p:grpSpPr>
      <p:sp>
        <p:nvSpPr>
          <p:cNvPr id="491" name="Google Shape;491;p4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492" name="Google Shape;492;p40"/>
          <p:cNvGrpSpPr/>
          <p:nvPr/>
        </p:nvGrpSpPr>
        <p:grpSpPr>
          <a:xfrm>
            <a:off x="623454" y="927033"/>
            <a:ext cx="3813354" cy="3682399"/>
            <a:chOff x="3982947" y="764924"/>
            <a:chExt cx="4402902" cy="1772088"/>
          </a:xfrm>
        </p:grpSpPr>
        <p:sp>
          <p:nvSpPr>
            <p:cNvPr id="493" name="Google Shape;493;p4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 name="Google Shape;500;p40"/>
          <p:cNvGrpSpPr/>
          <p:nvPr/>
        </p:nvGrpSpPr>
        <p:grpSpPr>
          <a:xfrm>
            <a:off x="623454" y="927033"/>
            <a:ext cx="3813354" cy="3682399"/>
            <a:chOff x="3982947" y="764924"/>
            <a:chExt cx="4402902" cy="1772088"/>
          </a:xfrm>
        </p:grpSpPr>
        <p:sp>
          <p:nvSpPr>
            <p:cNvPr id="501" name="Google Shape;501;p4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40"/>
          <p:cNvGrpSpPr/>
          <p:nvPr/>
        </p:nvGrpSpPr>
        <p:grpSpPr>
          <a:xfrm>
            <a:off x="2820077" y="4014148"/>
            <a:ext cx="6620102" cy="6796425"/>
            <a:chOff x="5005549" y="2855375"/>
            <a:chExt cx="5366490" cy="2296943"/>
          </a:xfrm>
        </p:grpSpPr>
        <p:sp>
          <p:nvSpPr>
            <p:cNvPr id="509" name="Google Shape;509;p4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2" name="Shape 512"/>
        <p:cNvGrpSpPr/>
        <p:nvPr/>
      </p:nvGrpSpPr>
      <p:grpSpPr>
        <a:xfrm>
          <a:off x="0" y="0"/>
          <a:ext cx="0" cy="0"/>
          <a:chOff x="0" y="0"/>
          <a:chExt cx="0" cy="0"/>
        </a:xfrm>
      </p:grpSpPr>
      <p:sp>
        <p:nvSpPr>
          <p:cNvPr id="513" name="Google Shape;513;p41"/>
          <p:cNvSpPr txBox="1"/>
          <p:nvPr>
            <p:ph idx="1" type="subTitle"/>
          </p:nvPr>
        </p:nvSpPr>
        <p:spPr>
          <a:xfrm>
            <a:off x="1502734" y="6659288"/>
            <a:ext cx="4914600" cy="124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514" name="Google Shape;514;p41"/>
          <p:cNvSpPr txBox="1"/>
          <p:nvPr>
            <p:ph hasCustomPrompt="1" type="title"/>
          </p:nvPr>
        </p:nvSpPr>
        <p:spPr>
          <a:xfrm>
            <a:off x="889528" y="3669507"/>
            <a:ext cx="6141000" cy="25617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9600"/>
              <a:buNone/>
              <a:defRPr sz="9600">
                <a:solidFill>
                  <a:schemeClr val="lt1"/>
                </a:solidFill>
              </a:defRPr>
            </a:lvl1pPr>
            <a:lvl2pPr lvl="1"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2pPr>
            <a:lvl3pPr lvl="2"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3pPr>
            <a:lvl4pPr lvl="3"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4pPr>
            <a:lvl5pPr lvl="4"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5pPr>
            <a:lvl6pPr lvl="5"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6pPr>
            <a:lvl7pPr lvl="6"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7pPr>
            <a:lvl8pPr lvl="7"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8pPr>
            <a:lvl9pPr lvl="8" rtl="0" algn="ctr">
              <a:spcBef>
                <a:spcPts val="0"/>
              </a:spcBef>
              <a:spcAft>
                <a:spcPts val="0"/>
              </a:spcAft>
              <a:buClr>
                <a:schemeClr val="lt1"/>
              </a:buClr>
              <a:buSzPts val="9600"/>
              <a:buFont typeface="DM Sans"/>
              <a:buNone/>
              <a:defRPr sz="9600">
                <a:solidFill>
                  <a:schemeClr val="lt1"/>
                </a:solidFill>
                <a:latin typeface="DM Sans"/>
                <a:ea typeface="DM Sans"/>
                <a:cs typeface="DM Sans"/>
                <a:sym typeface="DM Sans"/>
              </a:defRPr>
            </a:lvl9pPr>
          </a:lstStyle>
          <a:p>
            <a:r>
              <a:t>xx%</a:t>
            </a:r>
          </a:p>
        </p:txBody>
      </p:sp>
      <p:grpSp>
        <p:nvGrpSpPr>
          <p:cNvPr id="515" name="Google Shape;515;p41"/>
          <p:cNvGrpSpPr/>
          <p:nvPr/>
        </p:nvGrpSpPr>
        <p:grpSpPr>
          <a:xfrm>
            <a:off x="623454" y="927033"/>
            <a:ext cx="3813354" cy="3682399"/>
            <a:chOff x="3982947" y="764924"/>
            <a:chExt cx="4402902" cy="1772088"/>
          </a:xfrm>
        </p:grpSpPr>
        <p:sp>
          <p:nvSpPr>
            <p:cNvPr id="516" name="Google Shape;516;p4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2" name="Shape 52"/>
        <p:cNvGrpSpPr/>
        <p:nvPr/>
      </p:nvGrpSpPr>
      <p:grpSpPr>
        <a:xfrm>
          <a:off x="0" y="0"/>
          <a:ext cx="0" cy="0"/>
          <a:chOff x="0" y="0"/>
          <a:chExt cx="0" cy="0"/>
        </a:xfrm>
      </p:grpSpPr>
      <p:sp>
        <p:nvSpPr>
          <p:cNvPr id="53" name="Google Shape;53;p5"/>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idx="1" type="subTitle"/>
          </p:nvPr>
        </p:nvSpPr>
        <p:spPr>
          <a:xfrm>
            <a:off x="4700551" y="4523567"/>
            <a:ext cx="2595900" cy="225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5" name="Google Shape;55;p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3000"/>
            </a:lvl1pPr>
            <a:lvl2pPr lvl="1" rtl="0">
              <a:spcBef>
                <a:spcPts val="0"/>
              </a:spcBef>
              <a:spcAft>
                <a:spcPts val="0"/>
              </a:spcAft>
              <a:buSzPts val="2400"/>
              <a:buFont typeface="DM Sans"/>
              <a:buNone/>
              <a:defRPr sz="2400">
                <a:latin typeface="DM Sans"/>
                <a:ea typeface="DM Sans"/>
                <a:cs typeface="DM Sans"/>
                <a:sym typeface="DM Sans"/>
              </a:defRPr>
            </a:lvl2pPr>
            <a:lvl3pPr lvl="2" rtl="0">
              <a:spcBef>
                <a:spcPts val="0"/>
              </a:spcBef>
              <a:spcAft>
                <a:spcPts val="0"/>
              </a:spcAft>
              <a:buSzPts val="2400"/>
              <a:buFont typeface="DM Sans"/>
              <a:buNone/>
              <a:defRPr sz="2400">
                <a:latin typeface="DM Sans"/>
                <a:ea typeface="DM Sans"/>
                <a:cs typeface="DM Sans"/>
                <a:sym typeface="DM Sans"/>
              </a:defRPr>
            </a:lvl3pPr>
            <a:lvl4pPr lvl="3" rtl="0">
              <a:spcBef>
                <a:spcPts val="0"/>
              </a:spcBef>
              <a:spcAft>
                <a:spcPts val="0"/>
              </a:spcAft>
              <a:buSzPts val="2400"/>
              <a:buFont typeface="DM Sans"/>
              <a:buNone/>
              <a:defRPr sz="2400">
                <a:latin typeface="DM Sans"/>
                <a:ea typeface="DM Sans"/>
                <a:cs typeface="DM Sans"/>
                <a:sym typeface="DM Sans"/>
              </a:defRPr>
            </a:lvl4pPr>
            <a:lvl5pPr lvl="4" rtl="0">
              <a:spcBef>
                <a:spcPts val="0"/>
              </a:spcBef>
              <a:spcAft>
                <a:spcPts val="0"/>
              </a:spcAft>
              <a:buSzPts val="2400"/>
              <a:buFont typeface="DM Sans"/>
              <a:buNone/>
              <a:defRPr sz="2400">
                <a:latin typeface="DM Sans"/>
                <a:ea typeface="DM Sans"/>
                <a:cs typeface="DM Sans"/>
                <a:sym typeface="DM Sans"/>
              </a:defRPr>
            </a:lvl5pPr>
            <a:lvl6pPr lvl="5" rtl="0">
              <a:spcBef>
                <a:spcPts val="0"/>
              </a:spcBef>
              <a:spcAft>
                <a:spcPts val="0"/>
              </a:spcAft>
              <a:buSzPts val="2400"/>
              <a:buFont typeface="DM Sans"/>
              <a:buNone/>
              <a:defRPr sz="2400">
                <a:latin typeface="DM Sans"/>
                <a:ea typeface="DM Sans"/>
                <a:cs typeface="DM Sans"/>
                <a:sym typeface="DM Sans"/>
              </a:defRPr>
            </a:lvl6pPr>
            <a:lvl7pPr lvl="6" rtl="0">
              <a:spcBef>
                <a:spcPts val="0"/>
              </a:spcBef>
              <a:spcAft>
                <a:spcPts val="0"/>
              </a:spcAft>
              <a:buSzPts val="2400"/>
              <a:buFont typeface="DM Sans"/>
              <a:buNone/>
              <a:defRPr sz="2400">
                <a:latin typeface="DM Sans"/>
                <a:ea typeface="DM Sans"/>
                <a:cs typeface="DM Sans"/>
                <a:sym typeface="DM Sans"/>
              </a:defRPr>
            </a:lvl7pPr>
            <a:lvl8pPr lvl="7" rtl="0">
              <a:spcBef>
                <a:spcPts val="0"/>
              </a:spcBef>
              <a:spcAft>
                <a:spcPts val="0"/>
              </a:spcAft>
              <a:buSzPts val="2400"/>
              <a:buFont typeface="DM Sans"/>
              <a:buNone/>
              <a:defRPr sz="2400">
                <a:latin typeface="DM Sans"/>
                <a:ea typeface="DM Sans"/>
                <a:cs typeface="DM Sans"/>
                <a:sym typeface="DM Sans"/>
              </a:defRPr>
            </a:lvl8pPr>
            <a:lvl9pPr lvl="8" rtl="0">
              <a:spcBef>
                <a:spcPts val="0"/>
              </a:spcBef>
              <a:spcAft>
                <a:spcPts val="0"/>
              </a:spcAft>
              <a:buSzPts val="2400"/>
              <a:buFont typeface="DM Sans"/>
              <a:buNone/>
              <a:defRPr sz="2400">
                <a:latin typeface="DM Sans"/>
                <a:ea typeface="DM Sans"/>
                <a:cs typeface="DM Sans"/>
                <a:sym typeface="DM Sans"/>
              </a:defRPr>
            </a:lvl9pPr>
          </a:lstStyle>
          <a:p/>
        </p:txBody>
      </p:sp>
      <p:sp>
        <p:nvSpPr>
          <p:cNvPr id="56" name="Google Shape;56;p5"/>
          <p:cNvSpPr txBox="1"/>
          <p:nvPr>
            <p:ph idx="2" type="subTitle"/>
          </p:nvPr>
        </p:nvSpPr>
        <p:spPr>
          <a:xfrm>
            <a:off x="4700465" y="8059653"/>
            <a:ext cx="2595900" cy="2229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2"/>
                </a:solidFill>
              </a:defRPr>
            </a:lvl1pPr>
            <a:lvl2pPr lvl="1" rtl="0" algn="r">
              <a:lnSpc>
                <a:spcPct val="100000"/>
              </a:lnSpc>
              <a:spcBef>
                <a:spcPts val="1600"/>
              </a:spcBef>
              <a:spcAft>
                <a:spcPts val="0"/>
              </a:spcAft>
              <a:buNone/>
              <a:defRPr sz="1400">
                <a:solidFill>
                  <a:schemeClr val="dk2"/>
                </a:solidFill>
              </a:defRPr>
            </a:lvl2pPr>
            <a:lvl3pPr lvl="2" rtl="0" algn="r">
              <a:lnSpc>
                <a:spcPct val="100000"/>
              </a:lnSpc>
              <a:spcBef>
                <a:spcPts val="1600"/>
              </a:spcBef>
              <a:spcAft>
                <a:spcPts val="0"/>
              </a:spcAft>
              <a:buNone/>
              <a:defRPr sz="1400">
                <a:solidFill>
                  <a:schemeClr val="dk2"/>
                </a:solidFill>
              </a:defRPr>
            </a:lvl3pPr>
            <a:lvl4pPr lvl="3" rtl="0" algn="r">
              <a:lnSpc>
                <a:spcPct val="100000"/>
              </a:lnSpc>
              <a:spcBef>
                <a:spcPts val="1600"/>
              </a:spcBef>
              <a:spcAft>
                <a:spcPts val="0"/>
              </a:spcAft>
              <a:buNone/>
              <a:defRPr sz="1400">
                <a:solidFill>
                  <a:schemeClr val="dk2"/>
                </a:solidFill>
              </a:defRPr>
            </a:lvl4pPr>
            <a:lvl5pPr lvl="4" rtl="0" algn="r">
              <a:lnSpc>
                <a:spcPct val="100000"/>
              </a:lnSpc>
              <a:spcBef>
                <a:spcPts val="1600"/>
              </a:spcBef>
              <a:spcAft>
                <a:spcPts val="0"/>
              </a:spcAft>
              <a:buNone/>
              <a:defRPr sz="1400">
                <a:solidFill>
                  <a:schemeClr val="dk2"/>
                </a:solidFill>
              </a:defRPr>
            </a:lvl5pPr>
            <a:lvl6pPr lvl="5" rtl="0" algn="r">
              <a:lnSpc>
                <a:spcPct val="100000"/>
              </a:lnSpc>
              <a:spcBef>
                <a:spcPts val="1600"/>
              </a:spcBef>
              <a:spcAft>
                <a:spcPts val="0"/>
              </a:spcAft>
              <a:buNone/>
              <a:defRPr sz="1400">
                <a:solidFill>
                  <a:schemeClr val="dk2"/>
                </a:solidFill>
              </a:defRPr>
            </a:lvl6pPr>
            <a:lvl7pPr lvl="6" rtl="0" algn="r">
              <a:lnSpc>
                <a:spcPct val="100000"/>
              </a:lnSpc>
              <a:spcBef>
                <a:spcPts val="1600"/>
              </a:spcBef>
              <a:spcAft>
                <a:spcPts val="0"/>
              </a:spcAft>
              <a:buNone/>
              <a:defRPr sz="1400">
                <a:solidFill>
                  <a:schemeClr val="dk2"/>
                </a:solidFill>
              </a:defRPr>
            </a:lvl7pPr>
            <a:lvl8pPr lvl="7" rtl="0" algn="r">
              <a:lnSpc>
                <a:spcPct val="100000"/>
              </a:lnSpc>
              <a:spcBef>
                <a:spcPts val="1600"/>
              </a:spcBef>
              <a:spcAft>
                <a:spcPts val="0"/>
              </a:spcAft>
              <a:buNone/>
              <a:defRPr sz="1400">
                <a:solidFill>
                  <a:schemeClr val="dk2"/>
                </a:solidFill>
              </a:defRPr>
            </a:lvl8pPr>
            <a:lvl9pPr lvl="8" rtl="0" algn="r">
              <a:lnSpc>
                <a:spcPct val="100000"/>
              </a:lnSpc>
              <a:spcBef>
                <a:spcPts val="1600"/>
              </a:spcBef>
              <a:spcAft>
                <a:spcPts val="1600"/>
              </a:spcAft>
              <a:buNone/>
              <a:defRPr sz="1400">
                <a:solidFill>
                  <a:schemeClr val="dk2"/>
                </a:solidFill>
              </a:defRPr>
            </a:lvl9pPr>
          </a:lstStyle>
          <a:p/>
        </p:txBody>
      </p:sp>
      <p:sp>
        <p:nvSpPr>
          <p:cNvPr id="57" name="Google Shape;57;p5"/>
          <p:cNvSpPr txBox="1"/>
          <p:nvPr>
            <p:ph idx="3" type="subTitle"/>
          </p:nvPr>
        </p:nvSpPr>
        <p:spPr>
          <a:xfrm>
            <a:off x="4700551" y="3666858"/>
            <a:ext cx="2595900" cy="854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sp>
        <p:nvSpPr>
          <p:cNvPr id="58" name="Google Shape;58;p5"/>
          <p:cNvSpPr txBox="1"/>
          <p:nvPr>
            <p:ph idx="4" type="subTitle"/>
          </p:nvPr>
        </p:nvSpPr>
        <p:spPr>
          <a:xfrm>
            <a:off x="4700465" y="7214904"/>
            <a:ext cx="2595900" cy="844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b="1">
                <a:latin typeface="DM Sans"/>
                <a:ea typeface="DM Sans"/>
                <a:cs typeface="DM Sans"/>
                <a:sym typeface="DM Sans"/>
              </a:defRPr>
            </a:lvl1pPr>
            <a:lvl2pPr lvl="1" rtl="0" algn="r">
              <a:lnSpc>
                <a:spcPct val="100000"/>
              </a:lnSpc>
              <a:spcBef>
                <a:spcPts val="1600"/>
              </a:spcBef>
              <a:spcAft>
                <a:spcPts val="0"/>
              </a:spcAft>
              <a:buNone/>
              <a:defRPr b="1">
                <a:latin typeface="DM Sans"/>
                <a:ea typeface="DM Sans"/>
                <a:cs typeface="DM Sans"/>
                <a:sym typeface="DM Sans"/>
              </a:defRPr>
            </a:lvl2pPr>
            <a:lvl3pPr lvl="2" rtl="0" algn="r">
              <a:lnSpc>
                <a:spcPct val="100000"/>
              </a:lnSpc>
              <a:spcBef>
                <a:spcPts val="1600"/>
              </a:spcBef>
              <a:spcAft>
                <a:spcPts val="0"/>
              </a:spcAft>
              <a:buNone/>
              <a:defRPr b="1">
                <a:latin typeface="DM Sans"/>
                <a:ea typeface="DM Sans"/>
                <a:cs typeface="DM Sans"/>
                <a:sym typeface="DM Sans"/>
              </a:defRPr>
            </a:lvl3pPr>
            <a:lvl4pPr lvl="3" rtl="0" algn="r">
              <a:lnSpc>
                <a:spcPct val="100000"/>
              </a:lnSpc>
              <a:spcBef>
                <a:spcPts val="1600"/>
              </a:spcBef>
              <a:spcAft>
                <a:spcPts val="0"/>
              </a:spcAft>
              <a:buNone/>
              <a:defRPr b="1">
                <a:latin typeface="DM Sans"/>
                <a:ea typeface="DM Sans"/>
                <a:cs typeface="DM Sans"/>
                <a:sym typeface="DM Sans"/>
              </a:defRPr>
            </a:lvl4pPr>
            <a:lvl5pPr lvl="4" rtl="0" algn="r">
              <a:lnSpc>
                <a:spcPct val="100000"/>
              </a:lnSpc>
              <a:spcBef>
                <a:spcPts val="1600"/>
              </a:spcBef>
              <a:spcAft>
                <a:spcPts val="0"/>
              </a:spcAft>
              <a:buNone/>
              <a:defRPr b="1">
                <a:latin typeface="DM Sans"/>
                <a:ea typeface="DM Sans"/>
                <a:cs typeface="DM Sans"/>
                <a:sym typeface="DM Sans"/>
              </a:defRPr>
            </a:lvl5pPr>
            <a:lvl6pPr lvl="5" rtl="0" algn="r">
              <a:lnSpc>
                <a:spcPct val="100000"/>
              </a:lnSpc>
              <a:spcBef>
                <a:spcPts val="1600"/>
              </a:spcBef>
              <a:spcAft>
                <a:spcPts val="0"/>
              </a:spcAft>
              <a:buNone/>
              <a:defRPr b="1">
                <a:latin typeface="DM Sans"/>
                <a:ea typeface="DM Sans"/>
                <a:cs typeface="DM Sans"/>
                <a:sym typeface="DM Sans"/>
              </a:defRPr>
            </a:lvl6pPr>
            <a:lvl7pPr lvl="6" rtl="0" algn="r">
              <a:lnSpc>
                <a:spcPct val="100000"/>
              </a:lnSpc>
              <a:spcBef>
                <a:spcPts val="1600"/>
              </a:spcBef>
              <a:spcAft>
                <a:spcPts val="0"/>
              </a:spcAft>
              <a:buNone/>
              <a:defRPr b="1">
                <a:latin typeface="DM Sans"/>
                <a:ea typeface="DM Sans"/>
                <a:cs typeface="DM Sans"/>
                <a:sym typeface="DM Sans"/>
              </a:defRPr>
            </a:lvl7pPr>
            <a:lvl8pPr lvl="7" rtl="0" algn="r">
              <a:lnSpc>
                <a:spcPct val="100000"/>
              </a:lnSpc>
              <a:spcBef>
                <a:spcPts val="1600"/>
              </a:spcBef>
              <a:spcAft>
                <a:spcPts val="0"/>
              </a:spcAft>
              <a:buNone/>
              <a:defRPr b="1">
                <a:latin typeface="DM Sans"/>
                <a:ea typeface="DM Sans"/>
                <a:cs typeface="DM Sans"/>
                <a:sym typeface="DM Sans"/>
              </a:defRPr>
            </a:lvl8pPr>
            <a:lvl9pPr lvl="8" rtl="0" algn="r">
              <a:lnSpc>
                <a:spcPct val="100000"/>
              </a:lnSpc>
              <a:spcBef>
                <a:spcPts val="1600"/>
              </a:spcBef>
              <a:spcAft>
                <a:spcPts val="1600"/>
              </a:spcAft>
              <a:buNone/>
              <a:defRPr b="1">
                <a:latin typeface="DM Sans"/>
                <a:ea typeface="DM Sans"/>
                <a:cs typeface="DM Sans"/>
                <a:sym typeface="DM Sans"/>
              </a:defRPr>
            </a:lvl9pPr>
          </a:lstStyle>
          <a:p/>
        </p:txBody>
      </p:sp>
      <p:grpSp>
        <p:nvGrpSpPr>
          <p:cNvPr id="59" name="Google Shape;59;p5"/>
          <p:cNvGrpSpPr/>
          <p:nvPr/>
        </p:nvGrpSpPr>
        <p:grpSpPr>
          <a:xfrm>
            <a:off x="600456" y="1267004"/>
            <a:ext cx="3674662" cy="3548429"/>
            <a:chOff x="3982947" y="764924"/>
            <a:chExt cx="4402902" cy="1772088"/>
          </a:xfrm>
        </p:grpSpPr>
        <p:sp>
          <p:nvSpPr>
            <p:cNvPr id="60" name="Google Shape;60;p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noFill/>
      </p:bgPr>
    </p:bg>
    <p:spTree>
      <p:nvGrpSpPr>
        <p:cNvPr id="523" name="Shape 523"/>
        <p:cNvGrpSpPr/>
        <p:nvPr/>
      </p:nvGrpSpPr>
      <p:grpSpPr>
        <a:xfrm>
          <a:off x="0" y="0"/>
          <a:ext cx="0" cy="0"/>
          <a:chOff x="0" y="0"/>
          <a:chExt cx="0" cy="0"/>
        </a:xfrm>
      </p:grpSpPr>
      <p:sp>
        <p:nvSpPr>
          <p:cNvPr id="524" name="Google Shape;524;p42"/>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525" name="Google Shape;525;p42"/>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526" name="Google Shape;526;p42"/>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bg>
      <p:bgPr>
        <a:solidFill>
          <a:srgbClr val="FFFFFF"/>
        </a:solidFill>
      </p:bgPr>
    </p:bg>
    <p:spTree>
      <p:nvGrpSpPr>
        <p:cNvPr id="527" name="Shape 527"/>
        <p:cNvGrpSpPr/>
        <p:nvPr/>
      </p:nvGrpSpPr>
      <p:grpSpPr>
        <a:xfrm>
          <a:off x="0" y="0"/>
          <a:ext cx="0" cy="0"/>
          <a:chOff x="0" y="0"/>
          <a:chExt cx="0" cy="0"/>
        </a:xfrm>
      </p:grpSpPr>
      <p:cxnSp>
        <p:nvCxnSpPr>
          <p:cNvPr id="528" name="Google Shape;528;p43"/>
          <p:cNvCxnSpPr/>
          <p:nvPr/>
        </p:nvCxnSpPr>
        <p:spPr>
          <a:xfrm>
            <a:off x="3953635" y="1661398"/>
            <a:ext cx="10800" cy="7562400"/>
          </a:xfrm>
          <a:prstGeom prst="straightConnector1">
            <a:avLst/>
          </a:prstGeom>
          <a:noFill/>
          <a:ln cap="flat" cmpd="sng" w="28575">
            <a:solidFill>
              <a:srgbClr val="741B47"/>
            </a:solidFill>
            <a:prstDash val="solid"/>
            <a:round/>
            <a:headEnd len="med" w="med" type="none"/>
            <a:tailEnd len="med" w="med" type="none"/>
          </a:ln>
        </p:spPr>
      </p:cxnSp>
      <p:sp>
        <p:nvSpPr>
          <p:cNvPr id="529" name="Google Shape;529;p43"/>
          <p:cNvSpPr/>
          <p:nvPr/>
        </p:nvSpPr>
        <p:spPr>
          <a:xfrm>
            <a:off x="0" y="10485168"/>
            <a:ext cx="7920000" cy="203100"/>
          </a:xfrm>
          <a:prstGeom prst="rect">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a:p>
        </p:txBody>
      </p:sp>
      <p:cxnSp>
        <p:nvCxnSpPr>
          <p:cNvPr id="530" name="Google Shape;530;p43"/>
          <p:cNvCxnSpPr/>
          <p:nvPr/>
        </p:nvCxnSpPr>
        <p:spPr>
          <a:xfrm flipH="1">
            <a:off x="357762" y="10001765"/>
            <a:ext cx="2148000" cy="15900"/>
          </a:xfrm>
          <a:prstGeom prst="straightConnector1">
            <a:avLst/>
          </a:prstGeom>
          <a:noFill/>
          <a:ln cap="flat" cmpd="sng" w="19050">
            <a:solidFill>
              <a:srgbClr val="741B47"/>
            </a:solidFill>
            <a:prstDash val="solid"/>
            <a:round/>
            <a:headEnd len="med" w="med" type="none"/>
            <a:tailEnd len="med" w="med" type="none"/>
          </a:ln>
        </p:spPr>
      </p:cxnSp>
      <p:cxnSp>
        <p:nvCxnSpPr>
          <p:cNvPr id="531" name="Google Shape;531;p43"/>
          <p:cNvCxnSpPr/>
          <p:nvPr/>
        </p:nvCxnSpPr>
        <p:spPr>
          <a:xfrm flipH="1" rot="10800000">
            <a:off x="1267189" y="833245"/>
            <a:ext cx="5385600" cy="3900"/>
          </a:xfrm>
          <a:prstGeom prst="straightConnector1">
            <a:avLst/>
          </a:prstGeom>
          <a:noFill/>
          <a:ln cap="flat" cmpd="sng" w="28575">
            <a:solidFill>
              <a:srgbClr val="741B47"/>
            </a:solidFill>
            <a:prstDash val="solid"/>
            <a:round/>
            <a:headEnd len="med" w="med" type="diamond"/>
            <a:tailEnd len="med" w="med" type="diamond"/>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long list">
  <p:cSld name="BLANK_1">
    <p:bg>
      <p:bgPr>
        <a:solidFill>
          <a:schemeClr val="dk1"/>
        </a:solidFill>
      </p:bgPr>
    </p:bg>
    <p:spTree>
      <p:nvGrpSpPr>
        <p:cNvPr id="532" name="Shape 532"/>
        <p:cNvGrpSpPr/>
        <p:nvPr/>
      </p:nvGrpSpPr>
      <p:grpSpPr>
        <a:xfrm>
          <a:off x="0" y="0"/>
          <a:ext cx="0" cy="0"/>
          <a:chOff x="0" y="0"/>
          <a:chExt cx="0" cy="0"/>
        </a:xfrm>
      </p:grpSpPr>
      <p:sp>
        <p:nvSpPr>
          <p:cNvPr id="533" name="Google Shape;533;p44"/>
          <p:cNvSpPr txBox="1"/>
          <p:nvPr>
            <p:ph idx="1" type="body"/>
          </p:nvPr>
        </p:nvSpPr>
        <p:spPr>
          <a:xfrm>
            <a:off x="623622" y="2596148"/>
            <a:ext cx="6672600" cy="66624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34" name="Google Shape;534;p4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p:cSld name="BLANK_1_2">
    <p:bg>
      <p:bgPr>
        <a:solidFill>
          <a:schemeClr val="dk1"/>
        </a:solidFill>
      </p:bgPr>
    </p:bg>
    <p:spTree>
      <p:nvGrpSpPr>
        <p:cNvPr id="535" name="Shape 535"/>
        <p:cNvGrpSpPr/>
        <p:nvPr/>
      </p:nvGrpSpPr>
      <p:grpSpPr>
        <a:xfrm>
          <a:off x="0" y="0"/>
          <a:ext cx="0" cy="0"/>
          <a:chOff x="0" y="0"/>
          <a:chExt cx="0" cy="0"/>
        </a:xfrm>
      </p:grpSpPr>
      <p:grpSp>
        <p:nvGrpSpPr>
          <p:cNvPr id="536" name="Google Shape;536;p45"/>
          <p:cNvGrpSpPr/>
          <p:nvPr/>
        </p:nvGrpSpPr>
        <p:grpSpPr>
          <a:xfrm>
            <a:off x="4335306" y="5933468"/>
            <a:ext cx="4647917" cy="4773048"/>
            <a:chOff x="5005549" y="2855375"/>
            <a:chExt cx="5366490" cy="2296943"/>
          </a:xfrm>
        </p:grpSpPr>
        <p:sp>
          <p:nvSpPr>
            <p:cNvPr id="537" name="Google Shape;537;p45"/>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5"/>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5"/>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45"/>
          <p:cNvSpPr txBox="1"/>
          <p:nvPr>
            <p:ph type="ctrTitle"/>
          </p:nvPr>
        </p:nvSpPr>
        <p:spPr>
          <a:xfrm>
            <a:off x="623622"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1" name="Google Shape;541;p45"/>
          <p:cNvSpPr txBox="1"/>
          <p:nvPr>
            <p:ph idx="1" type="subTitle"/>
          </p:nvPr>
        </p:nvSpPr>
        <p:spPr>
          <a:xfrm>
            <a:off x="623622"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42" name="Google Shape;542;p45"/>
          <p:cNvSpPr txBox="1"/>
          <p:nvPr>
            <p:ph hasCustomPrompt="1" idx="2" type="title"/>
          </p:nvPr>
        </p:nvSpPr>
        <p:spPr>
          <a:xfrm>
            <a:off x="623622"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43" name="Google Shape;543;p45"/>
          <p:cNvSpPr txBox="1"/>
          <p:nvPr>
            <p:ph idx="3" type="ctrTitle"/>
          </p:nvPr>
        </p:nvSpPr>
        <p:spPr>
          <a:xfrm>
            <a:off x="4885234" y="2150591"/>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4" name="Google Shape;544;p45"/>
          <p:cNvSpPr txBox="1"/>
          <p:nvPr>
            <p:ph idx="4" type="subTitle"/>
          </p:nvPr>
        </p:nvSpPr>
        <p:spPr>
          <a:xfrm>
            <a:off x="4885234" y="2719456"/>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45" name="Google Shape;545;p45"/>
          <p:cNvSpPr txBox="1"/>
          <p:nvPr>
            <p:ph hasCustomPrompt="1" idx="5" type="title"/>
          </p:nvPr>
        </p:nvSpPr>
        <p:spPr>
          <a:xfrm>
            <a:off x="4885234" y="1016211"/>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46" name="Google Shape;546;p45"/>
          <p:cNvSpPr txBox="1"/>
          <p:nvPr>
            <p:ph idx="6" type="ctrTitle"/>
          </p:nvPr>
        </p:nvSpPr>
        <p:spPr>
          <a:xfrm>
            <a:off x="623622"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7" name="Google Shape;547;p45"/>
          <p:cNvSpPr txBox="1"/>
          <p:nvPr>
            <p:ph idx="7" type="subTitle"/>
          </p:nvPr>
        </p:nvSpPr>
        <p:spPr>
          <a:xfrm>
            <a:off x="623622"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48" name="Google Shape;548;p45"/>
          <p:cNvSpPr txBox="1"/>
          <p:nvPr>
            <p:ph hasCustomPrompt="1" idx="8" type="title"/>
          </p:nvPr>
        </p:nvSpPr>
        <p:spPr>
          <a:xfrm>
            <a:off x="623622"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49" name="Google Shape;549;p45"/>
          <p:cNvSpPr txBox="1"/>
          <p:nvPr>
            <p:ph idx="9" type="ctrTitle"/>
          </p:nvPr>
        </p:nvSpPr>
        <p:spPr>
          <a:xfrm>
            <a:off x="4885234" y="5035817"/>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0" name="Google Shape;550;p45"/>
          <p:cNvSpPr txBox="1"/>
          <p:nvPr>
            <p:ph idx="13" type="subTitle"/>
          </p:nvPr>
        </p:nvSpPr>
        <p:spPr>
          <a:xfrm>
            <a:off x="4885234" y="5604682"/>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51" name="Google Shape;551;p45"/>
          <p:cNvSpPr txBox="1"/>
          <p:nvPr>
            <p:ph hasCustomPrompt="1" idx="14" type="title"/>
          </p:nvPr>
        </p:nvSpPr>
        <p:spPr>
          <a:xfrm>
            <a:off x="4885234" y="3901437"/>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552" name="Google Shape;552;p45"/>
          <p:cNvSpPr txBox="1"/>
          <p:nvPr>
            <p:ph idx="15" type="ctrTitle"/>
          </p:nvPr>
        </p:nvSpPr>
        <p:spPr>
          <a:xfrm>
            <a:off x="623622" y="7925856"/>
            <a:ext cx="1950300" cy="748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53" name="Google Shape;553;p45"/>
          <p:cNvSpPr txBox="1"/>
          <p:nvPr>
            <p:ph idx="16" type="subTitle"/>
          </p:nvPr>
        </p:nvSpPr>
        <p:spPr>
          <a:xfrm>
            <a:off x="623622" y="8494721"/>
            <a:ext cx="1950300" cy="118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554" name="Google Shape;554;p45"/>
          <p:cNvSpPr txBox="1"/>
          <p:nvPr>
            <p:ph hasCustomPrompt="1" idx="17" type="title"/>
          </p:nvPr>
        </p:nvSpPr>
        <p:spPr>
          <a:xfrm>
            <a:off x="623622" y="6791476"/>
            <a:ext cx="1506300" cy="1200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30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555" name="Google Shape;555;p45"/>
          <p:cNvGrpSpPr/>
          <p:nvPr/>
        </p:nvGrpSpPr>
        <p:grpSpPr>
          <a:xfrm>
            <a:off x="623454" y="419696"/>
            <a:ext cx="3813354" cy="3682399"/>
            <a:chOff x="3982947" y="764924"/>
            <a:chExt cx="4402902" cy="1772088"/>
          </a:xfrm>
        </p:grpSpPr>
        <p:sp>
          <p:nvSpPr>
            <p:cNvPr id="556" name="Google Shape;556;p4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hree columns">
  <p:cSld name="BLANK_1_1">
    <p:bg>
      <p:bgPr>
        <a:solidFill>
          <a:schemeClr val="dk1"/>
        </a:solidFill>
      </p:bgPr>
    </p:bg>
    <p:spTree>
      <p:nvGrpSpPr>
        <p:cNvPr id="563" name="Shape 563"/>
        <p:cNvGrpSpPr/>
        <p:nvPr/>
      </p:nvGrpSpPr>
      <p:grpSpPr>
        <a:xfrm>
          <a:off x="0" y="0"/>
          <a:ext cx="0" cy="0"/>
          <a:chOff x="0" y="0"/>
          <a:chExt cx="0" cy="0"/>
        </a:xfrm>
      </p:grpSpPr>
      <p:grpSp>
        <p:nvGrpSpPr>
          <p:cNvPr id="564" name="Google Shape;564;p46"/>
          <p:cNvGrpSpPr/>
          <p:nvPr/>
        </p:nvGrpSpPr>
        <p:grpSpPr>
          <a:xfrm>
            <a:off x="-6141" y="4614236"/>
            <a:ext cx="7925737" cy="6073914"/>
            <a:chOff x="-7091" y="2220518"/>
            <a:chExt cx="9151065" cy="2922962"/>
          </a:xfrm>
        </p:grpSpPr>
        <p:sp>
          <p:nvSpPr>
            <p:cNvPr id="565" name="Google Shape;565;p46"/>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6" name="Google Shape;566;p46"/>
            <p:cNvGrpSpPr/>
            <p:nvPr/>
          </p:nvGrpSpPr>
          <p:grpSpPr>
            <a:xfrm>
              <a:off x="720053" y="4703864"/>
              <a:ext cx="545456" cy="283819"/>
              <a:chOff x="510100" y="3797400"/>
              <a:chExt cx="734225" cy="821950"/>
            </a:xfrm>
          </p:grpSpPr>
          <p:sp>
            <p:nvSpPr>
              <p:cNvPr id="567" name="Google Shape;567;p46"/>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6"/>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69" name="Google Shape;569;p46"/>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0" name="Google Shape;570;p46"/>
          <p:cNvSpPr txBox="1"/>
          <p:nvPr>
            <p:ph idx="2" type="ctrTitle"/>
          </p:nvPr>
        </p:nvSpPr>
        <p:spPr>
          <a:xfrm>
            <a:off x="847521"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1" name="Google Shape;571;p46"/>
          <p:cNvSpPr txBox="1"/>
          <p:nvPr>
            <p:ph idx="1" type="subTitle"/>
          </p:nvPr>
        </p:nvSpPr>
        <p:spPr>
          <a:xfrm>
            <a:off x="623665"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572" name="Google Shape;572;p46"/>
          <p:cNvSpPr txBox="1"/>
          <p:nvPr>
            <p:ph idx="3" type="ctrTitle"/>
          </p:nvPr>
        </p:nvSpPr>
        <p:spPr>
          <a:xfrm>
            <a:off x="325519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3" name="Google Shape;573;p46"/>
          <p:cNvSpPr txBox="1"/>
          <p:nvPr>
            <p:ph idx="4" type="subTitle"/>
          </p:nvPr>
        </p:nvSpPr>
        <p:spPr>
          <a:xfrm>
            <a:off x="3027133"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sp>
        <p:nvSpPr>
          <p:cNvPr id="574" name="Google Shape;574;p46"/>
          <p:cNvSpPr txBox="1"/>
          <p:nvPr>
            <p:ph idx="5" type="ctrTitle"/>
          </p:nvPr>
        </p:nvSpPr>
        <p:spPr>
          <a:xfrm>
            <a:off x="5662878" y="6111412"/>
            <a:ext cx="1418100" cy="87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Font typeface="DM Sans"/>
              <a:buNone/>
              <a:defRPr sz="1800">
                <a:latin typeface="DM Sans"/>
                <a:ea typeface="DM Sans"/>
                <a:cs typeface="DM Sans"/>
                <a:sym typeface="DM Sans"/>
              </a:defRPr>
            </a:lvl2pPr>
            <a:lvl3pPr lvl="2" rtl="0" algn="ctr">
              <a:spcBef>
                <a:spcPts val="0"/>
              </a:spcBef>
              <a:spcAft>
                <a:spcPts val="0"/>
              </a:spcAft>
              <a:buSzPts val="1800"/>
              <a:buFont typeface="DM Sans"/>
              <a:buNone/>
              <a:defRPr sz="1800">
                <a:latin typeface="DM Sans"/>
                <a:ea typeface="DM Sans"/>
                <a:cs typeface="DM Sans"/>
                <a:sym typeface="DM Sans"/>
              </a:defRPr>
            </a:lvl3pPr>
            <a:lvl4pPr lvl="3" rtl="0" algn="ctr">
              <a:spcBef>
                <a:spcPts val="0"/>
              </a:spcBef>
              <a:spcAft>
                <a:spcPts val="0"/>
              </a:spcAft>
              <a:buSzPts val="1800"/>
              <a:buFont typeface="DM Sans"/>
              <a:buNone/>
              <a:defRPr sz="1800">
                <a:latin typeface="DM Sans"/>
                <a:ea typeface="DM Sans"/>
                <a:cs typeface="DM Sans"/>
                <a:sym typeface="DM Sans"/>
              </a:defRPr>
            </a:lvl4pPr>
            <a:lvl5pPr lvl="4" rtl="0" algn="ctr">
              <a:spcBef>
                <a:spcPts val="0"/>
              </a:spcBef>
              <a:spcAft>
                <a:spcPts val="0"/>
              </a:spcAft>
              <a:buSzPts val="1800"/>
              <a:buFont typeface="DM Sans"/>
              <a:buNone/>
              <a:defRPr sz="1800">
                <a:latin typeface="DM Sans"/>
                <a:ea typeface="DM Sans"/>
                <a:cs typeface="DM Sans"/>
                <a:sym typeface="DM Sans"/>
              </a:defRPr>
            </a:lvl5pPr>
            <a:lvl6pPr lvl="5" rtl="0" algn="ctr">
              <a:spcBef>
                <a:spcPts val="0"/>
              </a:spcBef>
              <a:spcAft>
                <a:spcPts val="0"/>
              </a:spcAft>
              <a:buSzPts val="1800"/>
              <a:buFont typeface="DM Sans"/>
              <a:buNone/>
              <a:defRPr sz="1800">
                <a:latin typeface="DM Sans"/>
                <a:ea typeface="DM Sans"/>
                <a:cs typeface="DM Sans"/>
                <a:sym typeface="DM Sans"/>
              </a:defRPr>
            </a:lvl6pPr>
            <a:lvl7pPr lvl="6" rtl="0" algn="ctr">
              <a:spcBef>
                <a:spcPts val="0"/>
              </a:spcBef>
              <a:spcAft>
                <a:spcPts val="0"/>
              </a:spcAft>
              <a:buSzPts val="1800"/>
              <a:buFont typeface="DM Sans"/>
              <a:buNone/>
              <a:defRPr sz="1800">
                <a:latin typeface="DM Sans"/>
                <a:ea typeface="DM Sans"/>
                <a:cs typeface="DM Sans"/>
                <a:sym typeface="DM Sans"/>
              </a:defRPr>
            </a:lvl7pPr>
            <a:lvl8pPr lvl="7" rtl="0" algn="ctr">
              <a:spcBef>
                <a:spcPts val="0"/>
              </a:spcBef>
              <a:spcAft>
                <a:spcPts val="0"/>
              </a:spcAft>
              <a:buSzPts val="1800"/>
              <a:buFont typeface="DM Sans"/>
              <a:buNone/>
              <a:defRPr sz="1800">
                <a:latin typeface="DM Sans"/>
                <a:ea typeface="DM Sans"/>
                <a:cs typeface="DM Sans"/>
                <a:sym typeface="DM Sans"/>
              </a:defRPr>
            </a:lvl8pPr>
            <a:lvl9pPr lvl="8" rtl="0" algn="ctr">
              <a:spcBef>
                <a:spcPts val="0"/>
              </a:spcBef>
              <a:spcAft>
                <a:spcPts val="0"/>
              </a:spcAft>
              <a:buSzPts val="1800"/>
              <a:buFont typeface="DM Sans"/>
              <a:buNone/>
              <a:defRPr sz="1800">
                <a:latin typeface="DM Sans"/>
                <a:ea typeface="DM Sans"/>
                <a:cs typeface="DM Sans"/>
                <a:sym typeface="DM Sans"/>
              </a:defRPr>
            </a:lvl9pPr>
          </a:lstStyle>
          <a:p/>
        </p:txBody>
      </p:sp>
      <p:sp>
        <p:nvSpPr>
          <p:cNvPr id="575" name="Google Shape;575;p46"/>
          <p:cNvSpPr txBox="1"/>
          <p:nvPr>
            <p:ph idx="6" type="subTitle"/>
          </p:nvPr>
        </p:nvSpPr>
        <p:spPr>
          <a:xfrm>
            <a:off x="5439029" y="6884391"/>
            <a:ext cx="1865700" cy="161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2"/>
                </a:solidFill>
              </a:defRPr>
            </a:lvl1pPr>
            <a:lvl2pPr lvl="1" rtl="0" algn="ctr">
              <a:lnSpc>
                <a:spcPct val="100000"/>
              </a:lnSpc>
              <a:spcBef>
                <a:spcPts val="1600"/>
              </a:spcBef>
              <a:spcAft>
                <a:spcPts val="0"/>
              </a:spcAft>
              <a:buNone/>
              <a:defRPr sz="1400">
                <a:solidFill>
                  <a:schemeClr val="dk2"/>
                </a:solidFill>
              </a:defRPr>
            </a:lvl2pPr>
            <a:lvl3pPr lvl="2" rtl="0" algn="ctr">
              <a:lnSpc>
                <a:spcPct val="100000"/>
              </a:lnSpc>
              <a:spcBef>
                <a:spcPts val="1600"/>
              </a:spcBef>
              <a:spcAft>
                <a:spcPts val="0"/>
              </a:spcAft>
              <a:buNone/>
              <a:defRPr sz="1400">
                <a:solidFill>
                  <a:schemeClr val="dk2"/>
                </a:solidFill>
              </a:defRPr>
            </a:lvl3pPr>
            <a:lvl4pPr lvl="3" rtl="0" algn="ctr">
              <a:lnSpc>
                <a:spcPct val="100000"/>
              </a:lnSpc>
              <a:spcBef>
                <a:spcPts val="1600"/>
              </a:spcBef>
              <a:spcAft>
                <a:spcPts val="0"/>
              </a:spcAft>
              <a:buNone/>
              <a:defRPr sz="1400">
                <a:solidFill>
                  <a:schemeClr val="dk2"/>
                </a:solidFill>
              </a:defRPr>
            </a:lvl4pPr>
            <a:lvl5pPr lvl="4" rtl="0" algn="ctr">
              <a:lnSpc>
                <a:spcPct val="100000"/>
              </a:lnSpc>
              <a:spcBef>
                <a:spcPts val="1600"/>
              </a:spcBef>
              <a:spcAft>
                <a:spcPts val="0"/>
              </a:spcAft>
              <a:buNone/>
              <a:defRPr sz="1400">
                <a:solidFill>
                  <a:schemeClr val="dk2"/>
                </a:solidFill>
              </a:defRPr>
            </a:lvl5pPr>
            <a:lvl6pPr lvl="5" rtl="0" algn="ctr">
              <a:lnSpc>
                <a:spcPct val="100000"/>
              </a:lnSpc>
              <a:spcBef>
                <a:spcPts val="1600"/>
              </a:spcBef>
              <a:spcAft>
                <a:spcPts val="0"/>
              </a:spcAft>
              <a:buNone/>
              <a:defRPr sz="1400">
                <a:solidFill>
                  <a:schemeClr val="dk2"/>
                </a:solidFill>
              </a:defRPr>
            </a:lvl6pPr>
            <a:lvl7pPr lvl="6" rtl="0" algn="ctr">
              <a:lnSpc>
                <a:spcPct val="100000"/>
              </a:lnSpc>
              <a:spcBef>
                <a:spcPts val="1600"/>
              </a:spcBef>
              <a:spcAft>
                <a:spcPts val="0"/>
              </a:spcAft>
              <a:buNone/>
              <a:defRPr sz="1400">
                <a:solidFill>
                  <a:schemeClr val="dk2"/>
                </a:solidFill>
              </a:defRPr>
            </a:lvl7pPr>
            <a:lvl8pPr lvl="7" rtl="0" algn="ctr">
              <a:lnSpc>
                <a:spcPct val="100000"/>
              </a:lnSpc>
              <a:spcBef>
                <a:spcPts val="1600"/>
              </a:spcBef>
              <a:spcAft>
                <a:spcPts val="0"/>
              </a:spcAft>
              <a:buNone/>
              <a:defRPr sz="1400">
                <a:solidFill>
                  <a:schemeClr val="dk2"/>
                </a:solidFill>
              </a:defRPr>
            </a:lvl8pPr>
            <a:lvl9pPr lvl="8" rtl="0" algn="ctr">
              <a:lnSpc>
                <a:spcPct val="100000"/>
              </a:lnSpc>
              <a:spcBef>
                <a:spcPts val="1600"/>
              </a:spcBef>
              <a:spcAft>
                <a:spcPts val="1600"/>
              </a:spcAft>
              <a:buNone/>
              <a:defRPr sz="1400">
                <a:solidFill>
                  <a:schemeClr val="dk2"/>
                </a:solidFill>
              </a:defRPr>
            </a:lvl9pPr>
          </a:lstStyle>
          <a:p/>
        </p:txBody>
      </p:sp>
      <p:grpSp>
        <p:nvGrpSpPr>
          <p:cNvPr id="576" name="Google Shape;576;p46"/>
          <p:cNvGrpSpPr/>
          <p:nvPr/>
        </p:nvGrpSpPr>
        <p:grpSpPr>
          <a:xfrm>
            <a:off x="623454" y="927033"/>
            <a:ext cx="3813354" cy="3682399"/>
            <a:chOff x="3982947" y="764924"/>
            <a:chExt cx="4402902" cy="1772088"/>
          </a:xfrm>
        </p:grpSpPr>
        <p:sp>
          <p:nvSpPr>
            <p:cNvPr id="577" name="Google Shape;577;p4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BLANK_1_1_1">
    <p:bg>
      <p:bgPr>
        <a:solidFill>
          <a:schemeClr val="dk1"/>
        </a:solidFill>
      </p:bgPr>
    </p:bg>
    <p:spTree>
      <p:nvGrpSpPr>
        <p:cNvPr id="584" name="Shape 584"/>
        <p:cNvGrpSpPr/>
        <p:nvPr/>
      </p:nvGrpSpPr>
      <p:grpSpPr>
        <a:xfrm>
          <a:off x="0" y="0"/>
          <a:ext cx="0" cy="0"/>
          <a:chOff x="0" y="0"/>
          <a:chExt cx="0" cy="0"/>
        </a:xfrm>
      </p:grpSpPr>
      <p:grpSp>
        <p:nvGrpSpPr>
          <p:cNvPr id="585" name="Google Shape;585;p47"/>
          <p:cNvGrpSpPr/>
          <p:nvPr/>
        </p:nvGrpSpPr>
        <p:grpSpPr>
          <a:xfrm>
            <a:off x="-49086" y="2380747"/>
            <a:ext cx="7972642" cy="8473154"/>
            <a:chOff x="-56675" y="1145692"/>
            <a:chExt cx="9205221" cy="4077553"/>
          </a:xfrm>
        </p:grpSpPr>
        <p:sp>
          <p:nvSpPr>
            <p:cNvPr id="586" name="Google Shape;586;p47"/>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7" name="Google Shape;587;p47"/>
            <p:cNvGrpSpPr/>
            <p:nvPr/>
          </p:nvGrpSpPr>
          <p:grpSpPr>
            <a:xfrm rot="10637337">
              <a:off x="449973" y="3757208"/>
              <a:ext cx="1594500" cy="934544"/>
              <a:chOff x="6829525" y="3715075"/>
              <a:chExt cx="1594469" cy="934526"/>
            </a:xfrm>
          </p:grpSpPr>
          <p:sp>
            <p:nvSpPr>
              <p:cNvPr id="588" name="Google Shape;588;p47"/>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7"/>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0" name="Google Shape;590;p47"/>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1" name="Google Shape;591;p47"/>
          <p:cNvSpPr txBox="1"/>
          <p:nvPr>
            <p:ph type="ctrTitle"/>
          </p:nvPr>
        </p:nvSpPr>
        <p:spPr>
          <a:xfrm>
            <a:off x="1452238" y="6778827"/>
            <a:ext cx="5015400" cy="12006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1400"/>
              <a:buNone/>
              <a:defRPr sz="2400"/>
            </a:lvl1pPr>
            <a:lvl2pPr lvl="1" rtl="0" algn="ctr">
              <a:spcBef>
                <a:spcPts val="0"/>
              </a:spcBef>
              <a:spcAft>
                <a:spcPts val="0"/>
              </a:spcAft>
              <a:buSzPts val="1400"/>
              <a:buFont typeface="DM Sans"/>
              <a:buNone/>
              <a:defRPr sz="1400">
                <a:latin typeface="DM Sans"/>
                <a:ea typeface="DM Sans"/>
                <a:cs typeface="DM Sans"/>
                <a:sym typeface="DM Sans"/>
              </a:defRPr>
            </a:lvl2pPr>
            <a:lvl3pPr lvl="2" rtl="0" algn="ctr">
              <a:spcBef>
                <a:spcPts val="0"/>
              </a:spcBef>
              <a:spcAft>
                <a:spcPts val="0"/>
              </a:spcAft>
              <a:buSzPts val="1400"/>
              <a:buFont typeface="DM Sans"/>
              <a:buNone/>
              <a:defRPr sz="1400">
                <a:latin typeface="DM Sans"/>
                <a:ea typeface="DM Sans"/>
                <a:cs typeface="DM Sans"/>
                <a:sym typeface="DM Sans"/>
              </a:defRPr>
            </a:lvl3pPr>
            <a:lvl4pPr lvl="3" rtl="0" algn="ctr">
              <a:spcBef>
                <a:spcPts val="0"/>
              </a:spcBef>
              <a:spcAft>
                <a:spcPts val="0"/>
              </a:spcAft>
              <a:buSzPts val="1400"/>
              <a:buFont typeface="DM Sans"/>
              <a:buNone/>
              <a:defRPr sz="1400">
                <a:latin typeface="DM Sans"/>
                <a:ea typeface="DM Sans"/>
                <a:cs typeface="DM Sans"/>
                <a:sym typeface="DM Sans"/>
              </a:defRPr>
            </a:lvl4pPr>
            <a:lvl5pPr lvl="4" rtl="0" algn="ctr">
              <a:spcBef>
                <a:spcPts val="0"/>
              </a:spcBef>
              <a:spcAft>
                <a:spcPts val="0"/>
              </a:spcAft>
              <a:buSzPts val="1400"/>
              <a:buFont typeface="DM Sans"/>
              <a:buNone/>
              <a:defRPr sz="1400">
                <a:latin typeface="DM Sans"/>
                <a:ea typeface="DM Sans"/>
                <a:cs typeface="DM Sans"/>
                <a:sym typeface="DM Sans"/>
              </a:defRPr>
            </a:lvl5pPr>
            <a:lvl6pPr lvl="5" rtl="0" algn="ctr">
              <a:spcBef>
                <a:spcPts val="0"/>
              </a:spcBef>
              <a:spcAft>
                <a:spcPts val="0"/>
              </a:spcAft>
              <a:buSzPts val="1400"/>
              <a:buFont typeface="DM Sans"/>
              <a:buNone/>
              <a:defRPr sz="1400">
                <a:latin typeface="DM Sans"/>
                <a:ea typeface="DM Sans"/>
                <a:cs typeface="DM Sans"/>
                <a:sym typeface="DM Sans"/>
              </a:defRPr>
            </a:lvl6pPr>
            <a:lvl7pPr lvl="6" rtl="0" algn="ctr">
              <a:spcBef>
                <a:spcPts val="0"/>
              </a:spcBef>
              <a:spcAft>
                <a:spcPts val="0"/>
              </a:spcAft>
              <a:buSzPts val="1400"/>
              <a:buFont typeface="DM Sans"/>
              <a:buNone/>
              <a:defRPr sz="1400">
                <a:latin typeface="DM Sans"/>
                <a:ea typeface="DM Sans"/>
                <a:cs typeface="DM Sans"/>
                <a:sym typeface="DM Sans"/>
              </a:defRPr>
            </a:lvl7pPr>
            <a:lvl8pPr lvl="7" rtl="0" algn="ctr">
              <a:spcBef>
                <a:spcPts val="0"/>
              </a:spcBef>
              <a:spcAft>
                <a:spcPts val="0"/>
              </a:spcAft>
              <a:buSzPts val="1400"/>
              <a:buFont typeface="DM Sans"/>
              <a:buNone/>
              <a:defRPr sz="1400">
                <a:latin typeface="DM Sans"/>
                <a:ea typeface="DM Sans"/>
                <a:cs typeface="DM Sans"/>
                <a:sym typeface="DM Sans"/>
              </a:defRPr>
            </a:lvl8pPr>
            <a:lvl9pPr lvl="8" rtl="0" algn="ctr">
              <a:spcBef>
                <a:spcPts val="0"/>
              </a:spcBef>
              <a:spcAft>
                <a:spcPts val="0"/>
              </a:spcAft>
              <a:buSzPts val="1400"/>
              <a:buFont typeface="DM Sans"/>
              <a:buNone/>
              <a:defRPr sz="1400">
                <a:latin typeface="DM Sans"/>
                <a:ea typeface="DM Sans"/>
                <a:cs typeface="DM Sans"/>
                <a:sym typeface="DM Sans"/>
              </a:defRPr>
            </a:lvl9pPr>
          </a:lstStyle>
          <a:p/>
        </p:txBody>
      </p:sp>
      <p:sp>
        <p:nvSpPr>
          <p:cNvPr id="592" name="Google Shape;592;p47"/>
          <p:cNvSpPr txBox="1"/>
          <p:nvPr>
            <p:ph idx="1" type="subTitle"/>
          </p:nvPr>
        </p:nvSpPr>
        <p:spPr>
          <a:xfrm>
            <a:off x="1452238" y="2328080"/>
            <a:ext cx="5015400" cy="4063500"/>
          </a:xfrm>
          <a:prstGeom prst="rect">
            <a:avLst/>
          </a:prstGeom>
          <a:noFill/>
        </p:spPr>
        <p:txBody>
          <a:bodyPr anchorCtr="0" anchor="b" bIns="91425" lIns="91425" spcFirstLastPara="1" rIns="91425" wrap="square" tIns="91425">
            <a:noAutofit/>
          </a:bodyPr>
          <a:lstStyle>
            <a:lvl1pPr lvl="0" rtl="0" algn="ctr">
              <a:lnSpc>
                <a:spcPct val="100000"/>
              </a:lnSpc>
              <a:spcBef>
                <a:spcPts val="0"/>
              </a:spcBef>
              <a:spcAft>
                <a:spcPts val="0"/>
              </a:spcAft>
              <a:buNone/>
              <a:defRPr sz="2200"/>
            </a:lvl1pPr>
            <a:lvl2pPr lvl="1" rtl="0" algn="ctr">
              <a:lnSpc>
                <a:spcPct val="100000"/>
              </a:lnSpc>
              <a:spcBef>
                <a:spcPts val="0"/>
              </a:spcBef>
              <a:spcAft>
                <a:spcPts val="0"/>
              </a:spcAft>
              <a:buNone/>
              <a:defRPr sz="2200"/>
            </a:lvl2pPr>
            <a:lvl3pPr lvl="2" rtl="0" algn="ctr">
              <a:lnSpc>
                <a:spcPct val="100000"/>
              </a:lnSpc>
              <a:spcBef>
                <a:spcPts val="0"/>
              </a:spcBef>
              <a:spcAft>
                <a:spcPts val="0"/>
              </a:spcAft>
              <a:buNone/>
              <a:defRPr sz="2200"/>
            </a:lvl3pPr>
            <a:lvl4pPr lvl="3" rtl="0" algn="ctr">
              <a:lnSpc>
                <a:spcPct val="100000"/>
              </a:lnSpc>
              <a:spcBef>
                <a:spcPts val="0"/>
              </a:spcBef>
              <a:spcAft>
                <a:spcPts val="0"/>
              </a:spcAft>
              <a:buNone/>
              <a:defRPr sz="2200"/>
            </a:lvl4pPr>
            <a:lvl5pPr lvl="4" rtl="0" algn="ctr">
              <a:lnSpc>
                <a:spcPct val="100000"/>
              </a:lnSpc>
              <a:spcBef>
                <a:spcPts val="0"/>
              </a:spcBef>
              <a:spcAft>
                <a:spcPts val="0"/>
              </a:spcAft>
              <a:buNone/>
              <a:defRPr sz="2200"/>
            </a:lvl5pPr>
            <a:lvl6pPr lvl="5" rtl="0" algn="ctr">
              <a:lnSpc>
                <a:spcPct val="100000"/>
              </a:lnSpc>
              <a:spcBef>
                <a:spcPts val="0"/>
              </a:spcBef>
              <a:spcAft>
                <a:spcPts val="0"/>
              </a:spcAft>
              <a:buNone/>
              <a:defRPr sz="2200"/>
            </a:lvl6pPr>
            <a:lvl7pPr lvl="6" rtl="0" algn="ctr">
              <a:lnSpc>
                <a:spcPct val="100000"/>
              </a:lnSpc>
              <a:spcBef>
                <a:spcPts val="0"/>
              </a:spcBef>
              <a:spcAft>
                <a:spcPts val="0"/>
              </a:spcAft>
              <a:buNone/>
              <a:defRPr sz="2200"/>
            </a:lvl7pPr>
            <a:lvl8pPr lvl="7" rtl="0" algn="ctr">
              <a:lnSpc>
                <a:spcPct val="100000"/>
              </a:lnSpc>
              <a:spcBef>
                <a:spcPts val="0"/>
              </a:spcBef>
              <a:spcAft>
                <a:spcPts val="0"/>
              </a:spcAft>
              <a:buNone/>
              <a:defRPr sz="2200"/>
            </a:lvl8pPr>
            <a:lvl9pPr lvl="8" rtl="0" algn="ctr">
              <a:lnSpc>
                <a:spcPct val="100000"/>
              </a:lnSpc>
              <a:spcBef>
                <a:spcPts val="0"/>
              </a:spcBef>
              <a:spcAft>
                <a:spcPts val="0"/>
              </a:spcAft>
              <a:buNone/>
              <a:defRPr sz="2200"/>
            </a:lvl9pPr>
          </a:lstStyle>
          <a:p/>
        </p:txBody>
      </p:sp>
      <p:grpSp>
        <p:nvGrpSpPr>
          <p:cNvPr id="593" name="Google Shape;593;p47"/>
          <p:cNvGrpSpPr/>
          <p:nvPr/>
        </p:nvGrpSpPr>
        <p:grpSpPr>
          <a:xfrm>
            <a:off x="623454" y="927033"/>
            <a:ext cx="3813354" cy="3682399"/>
            <a:chOff x="3982947" y="764924"/>
            <a:chExt cx="4402902" cy="1772088"/>
          </a:xfrm>
        </p:grpSpPr>
        <p:sp>
          <p:nvSpPr>
            <p:cNvPr id="594" name="Google Shape;594;p47"/>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7"/>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7"/>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7"/>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7"/>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7"/>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7"/>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CAPTION_ONLY_2">
    <p:spTree>
      <p:nvGrpSpPr>
        <p:cNvPr id="601" name="Shape 601"/>
        <p:cNvGrpSpPr/>
        <p:nvPr/>
      </p:nvGrpSpPr>
      <p:grpSpPr>
        <a:xfrm>
          <a:off x="0" y="0"/>
          <a:ext cx="0" cy="0"/>
          <a:chOff x="0" y="0"/>
          <a:chExt cx="0" cy="0"/>
        </a:xfrm>
      </p:grpSpPr>
      <p:sp>
        <p:nvSpPr>
          <p:cNvPr id="602" name="Google Shape;602;p48"/>
          <p:cNvSpPr/>
          <p:nvPr/>
        </p:nvSpPr>
        <p:spPr>
          <a:xfrm rot="10800000">
            <a:off x="-6117" y="4614322"/>
            <a:ext cx="7926095" cy="6074035"/>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8"/>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04" name="Google Shape;604;p48"/>
          <p:cNvGrpSpPr/>
          <p:nvPr/>
        </p:nvGrpSpPr>
        <p:grpSpPr>
          <a:xfrm>
            <a:off x="623454" y="927033"/>
            <a:ext cx="3813354" cy="3682399"/>
            <a:chOff x="3982947" y="764924"/>
            <a:chExt cx="4402902" cy="1772088"/>
          </a:xfrm>
        </p:grpSpPr>
        <p:sp>
          <p:nvSpPr>
            <p:cNvPr id="605" name="Google Shape;605;p4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4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4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2" name="Google Shape;612;p48"/>
          <p:cNvGrpSpPr/>
          <p:nvPr/>
        </p:nvGrpSpPr>
        <p:grpSpPr>
          <a:xfrm>
            <a:off x="623454" y="927033"/>
            <a:ext cx="3813354" cy="3682399"/>
            <a:chOff x="3982947" y="764924"/>
            <a:chExt cx="4402902" cy="1772088"/>
          </a:xfrm>
        </p:grpSpPr>
        <p:sp>
          <p:nvSpPr>
            <p:cNvPr id="613" name="Google Shape;613;p48"/>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8"/>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8"/>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8"/>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8"/>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8"/>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8"/>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3">
  <p:cSld name="CAPTION_ONLY_2_1">
    <p:spTree>
      <p:nvGrpSpPr>
        <p:cNvPr id="620" name="Shape 620"/>
        <p:cNvGrpSpPr/>
        <p:nvPr/>
      </p:nvGrpSpPr>
      <p:grpSpPr>
        <a:xfrm>
          <a:off x="0" y="0"/>
          <a:ext cx="0" cy="0"/>
          <a:chOff x="0" y="0"/>
          <a:chExt cx="0" cy="0"/>
        </a:xfrm>
      </p:grpSpPr>
      <p:sp>
        <p:nvSpPr>
          <p:cNvPr id="621" name="Google Shape;621;p49"/>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22" name="Google Shape;622;p49"/>
          <p:cNvGrpSpPr/>
          <p:nvPr/>
        </p:nvGrpSpPr>
        <p:grpSpPr>
          <a:xfrm>
            <a:off x="623454" y="927033"/>
            <a:ext cx="3813354" cy="3682399"/>
            <a:chOff x="3982947" y="764924"/>
            <a:chExt cx="4402902" cy="1772088"/>
          </a:xfrm>
        </p:grpSpPr>
        <p:sp>
          <p:nvSpPr>
            <p:cNvPr id="623" name="Google Shape;623;p4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0" name="Google Shape;630;p49"/>
          <p:cNvGrpSpPr/>
          <p:nvPr/>
        </p:nvGrpSpPr>
        <p:grpSpPr>
          <a:xfrm>
            <a:off x="623454" y="927033"/>
            <a:ext cx="3813354" cy="3682399"/>
            <a:chOff x="3982947" y="764924"/>
            <a:chExt cx="4402902" cy="1772088"/>
          </a:xfrm>
        </p:grpSpPr>
        <p:sp>
          <p:nvSpPr>
            <p:cNvPr id="631" name="Google Shape;631;p49"/>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9"/>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9"/>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9"/>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9"/>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9"/>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9"/>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8" name="Google Shape;638;p49"/>
          <p:cNvSpPr/>
          <p:nvPr/>
        </p:nvSpPr>
        <p:spPr>
          <a:xfrm flipH="1">
            <a:off x="-189715" y="9036287"/>
            <a:ext cx="1626644" cy="167037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p:cSld name="CAPTION_ONLY_2_1_1">
    <p:spTree>
      <p:nvGrpSpPr>
        <p:cNvPr id="639" name="Shape 639"/>
        <p:cNvGrpSpPr/>
        <p:nvPr/>
      </p:nvGrpSpPr>
      <p:grpSpPr>
        <a:xfrm>
          <a:off x="0" y="0"/>
          <a:ext cx="0" cy="0"/>
          <a:chOff x="0" y="0"/>
          <a:chExt cx="0" cy="0"/>
        </a:xfrm>
      </p:grpSpPr>
      <p:sp>
        <p:nvSpPr>
          <p:cNvPr id="640" name="Google Shape;640;p5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41" name="Google Shape;641;p50"/>
          <p:cNvGrpSpPr/>
          <p:nvPr/>
        </p:nvGrpSpPr>
        <p:grpSpPr>
          <a:xfrm>
            <a:off x="623454" y="927033"/>
            <a:ext cx="3813354" cy="3682399"/>
            <a:chOff x="3982947" y="764924"/>
            <a:chExt cx="4402902" cy="1772088"/>
          </a:xfrm>
        </p:grpSpPr>
        <p:sp>
          <p:nvSpPr>
            <p:cNvPr id="642" name="Google Shape;642;p5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 name="Google Shape;649;p50"/>
          <p:cNvGrpSpPr/>
          <p:nvPr/>
        </p:nvGrpSpPr>
        <p:grpSpPr>
          <a:xfrm>
            <a:off x="623454" y="927033"/>
            <a:ext cx="3813354" cy="3682399"/>
            <a:chOff x="3982947" y="764924"/>
            <a:chExt cx="4402902" cy="1772088"/>
          </a:xfrm>
        </p:grpSpPr>
        <p:sp>
          <p:nvSpPr>
            <p:cNvPr id="650" name="Google Shape;650;p5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7" name="Google Shape;657;p50"/>
          <p:cNvSpPr/>
          <p:nvPr/>
        </p:nvSpPr>
        <p:spPr>
          <a:xfrm>
            <a:off x="6001128" y="8675226"/>
            <a:ext cx="1978235" cy="203140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4 1">
  <p:cSld name="CAPTION_ONLY_2_1_1_1">
    <p:spTree>
      <p:nvGrpSpPr>
        <p:cNvPr id="658" name="Shape 658"/>
        <p:cNvGrpSpPr/>
        <p:nvPr/>
      </p:nvGrpSpPr>
      <p:grpSpPr>
        <a:xfrm>
          <a:off x="0" y="0"/>
          <a:ext cx="0" cy="0"/>
          <a:chOff x="0" y="0"/>
          <a:chExt cx="0" cy="0"/>
        </a:xfrm>
      </p:grpSpPr>
      <p:grpSp>
        <p:nvGrpSpPr>
          <p:cNvPr id="659" name="Google Shape;659;p51"/>
          <p:cNvGrpSpPr/>
          <p:nvPr/>
        </p:nvGrpSpPr>
        <p:grpSpPr>
          <a:xfrm>
            <a:off x="623454" y="927033"/>
            <a:ext cx="3813354" cy="3682399"/>
            <a:chOff x="3982947" y="764924"/>
            <a:chExt cx="4402902" cy="1772088"/>
          </a:xfrm>
        </p:grpSpPr>
        <p:sp>
          <p:nvSpPr>
            <p:cNvPr id="660" name="Google Shape;660;p51"/>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1"/>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1"/>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1"/>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1"/>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1"/>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1"/>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7" name="Google Shape;667;p51"/>
          <p:cNvGrpSpPr/>
          <p:nvPr/>
        </p:nvGrpSpPr>
        <p:grpSpPr>
          <a:xfrm>
            <a:off x="-6141" y="4614236"/>
            <a:ext cx="7925737" cy="6073914"/>
            <a:chOff x="-7091" y="2220518"/>
            <a:chExt cx="9151065" cy="2922962"/>
          </a:xfrm>
        </p:grpSpPr>
        <p:sp>
          <p:nvSpPr>
            <p:cNvPr id="668" name="Google Shape;668;p51"/>
            <p:cNvSpPr/>
            <p:nvPr/>
          </p:nvSpPr>
          <p:spPr>
            <a:xfrm flipH="1" rot="10800000">
              <a:off x="-7091" y="2220518"/>
              <a:ext cx="9151065" cy="2922962"/>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9" name="Google Shape;669;p51"/>
            <p:cNvGrpSpPr/>
            <p:nvPr/>
          </p:nvGrpSpPr>
          <p:grpSpPr>
            <a:xfrm>
              <a:off x="720053" y="4703864"/>
              <a:ext cx="545456" cy="283819"/>
              <a:chOff x="510100" y="3797400"/>
              <a:chExt cx="734225" cy="821950"/>
            </a:xfrm>
          </p:grpSpPr>
          <p:sp>
            <p:nvSpPr>
              <p:cNvPr id="670" name="Google Shape;670;p51"/>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1"/>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7" name="Shape 67"/>
        <p:cNvGrpSpPr/>
        <p:nvPr/>
      </p:nvGrpSpPr>
      <p:grpSpPr>
        <a:xfrm>
          <a:off x="0" y="0"/>
          <a:ext cx="0" cy="0"/>
          <a:chOff x="0" y="0"/>
          <a:chExt cx="0" cy="0"/>
        </a:xfrm>
      </p:grpSpPr>
      <p:sp>
        <p:nvSpPr>
          <p:cNvPr id="68" name="Google Shape;68;p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9" name="Google Shape;69;p6"/>
          <p:cNvGrpSpPr/>
          <p:nvPr/>
        </p:nvGrpSpPr>
        <p:grpSpPr>
          <a:xfrm>
            <a:off x="623454" y="927033"/>
            <a:ext cx="3813354" cy="3682399"/>
            <a:chOff x="3982947" y="764924"/>
            <a:chExt cx="4402902" cy="1772088"/>
          </a:xfrm>
        </p:grpSpPr>
        <p:sp>
          <p:nvSpPr>
            <p:cNvPr id="70" name="Google Shape;70;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6"/>
          <p:cNvGrpSpPr/>
          <p:nvPr/>
        </p:nvGrpSpPr>
        <p:grpSpPr>
          <a:xfrm>
            <a:off x="623454" y="927033"/>
            <a:ext cx="3813354" cy="3682399"/>
            <a:chOff x="3982947" y="764924"/>
            <a:chExt cx="4402902" cy="1772088"/>
          </a:xfrm>
        </p:grpSpPr>
        <p:sp>
          <p:nvSpPr>
            <p:cNvPr id="78" name="Google Shape;78;p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lte 5">
  <p:cSld name="CAPTION_ONLY_2_1_1_1_1">
    <p:spTree>
      <p:nvGrpSpPr>
        <p:cNvPr id="672" name="Shape 672"/>
        <p:cNvGrpSpPr/>
        <p:nvPr/>
      </p:nvGrpSpPr>
      <p:grpSpPr>
        <a:xfrm>
          <a:off x="0" y="0"/>
          <a:ext cx="0" cy="0"/>
          <a:chOff x="0" y="0"/>
          <a:chExt cx="0" cy="0"/>
        </a:xfrm>
      </p:grpSpPr>
      <p:grpSp>
        <p:nvGrpSpPr>
          <p:cNvPr id="673" name="Google Shape;673;p52"/>
          <p:cNvGrpSpPr/>
          <p:nvPr/>
        </p:nvGrpSpPr>
        <p:grpSpPr>
          <a:xfrm>
            <a:off x="-49086" y="2380747"/>
            <a:ext cx="7972642" cy="8473154"/>
            <a:chOff x="-56675" y="1145692"/>
            <a:chExt cx="9205221" cy="4077553"/>
          </a:xfrm>
        </p:grpSpPr>
        <p:sp>
          <p:nvSpPr>
            <p:cNvPr id="674" name="Google Shape;674;p52"/>
            <p:cNvSpPr/>
            <p:nvPr/>
          </p:nvSpPr>
          <p:spPr>
            <a:xfrm flipH="1" rot="10800000">
              <a:off x="-56675" y="1145692"/>
              <a:ext cx="9205221" cy="4077553"/>
            </a:xfrm>
            <a:custGeom>
              <a:rect b="b" l="l" r="r" t="t"/>
              <a:pathLst>
                <a:path extrusionOk="0" h="21232" w="47932">
                  <a:moveTo>
                    <a:pt x="0" y="1"/>
                  </a:moveTo>
                  <a:lnTo>
                    <a:pt x="278" y="19584"/>
                  </a:lnTo>
                  <a:cubicBezTo>
                    <a:pt x="1526" y="20451"/>
                    <a:pt x="4078" y="21231"/>
                    <a:pt x="7221" y="21231"/>
                  </a:cubicBezTo>
                  <a:cubicBezTo>
                    <a:pt x="10817" y="21231"/>
                    <a:pt x="15190" y="20214"/>
                    <a:pt x="19282" y="17143"/>
                  </a:cubicBezTo>
                  <a:cubicBezTo>
                    <a:pt x="25339" y="12600"/>
                    <a:pt x="32922" y="8309"/>
                    <a:pt x="41193" y="8309"/>
                  </a:cubicBezTo>
                  <a:cubicBezTo>
                    <a:pt x="43396" y="8309"/>
                    <a:pt x="45648" y="8614"/>
                    <a:pt x="47932" y="9299"/>
                  </a:cubicBezTo>
                  <a:lnTo>
                    <a:pt x="4793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5" name="Google Shape;675;p52"/>
            <p:cNvGrpSpPr/>
            <p:nvPr/>
          </p:nvGrpSpPr>
          <p:grpSpPr>
            <a:xfrm rot="10637337">
              <a:off x="449973" y="3757208"/>
              <a:ext cx="1594500" cy="934544"/>
              <a:chOff x="6829525" y="3715075"/>
              <a:chExt cx="1594469" cy="934526"/>
            </a:xfrm>
          </p:grpSpPr>
          <p:sp>
            <p:nvSpPr>
              <p:cNvPr id="676" name="Google Shape;676;p52"/>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2"/>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8" name="Google Shape;678;p52"/>
            <p:cNvSpPr/>
            <p:nvPr/>
          </p:nvSpPr>
          <p:spPr>
            <a:xfrm>
              <a:off x="8424011" y="4269930"/>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9" name="Google Shape;679;p52"/>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680" name="Google Shape;680;p52"/>
          <p:cNvGrpSpPr/>
          <p:nvPr/>
        </p:nvGrpSpPr>
        <p:grpSpPr>
          <a:xfrm>
            <a:off x="623454" y="927033"/>
            <a:ext cx="3813354" cy="3682399"/>
            <a:chOff x="3982947" y="764924"/>
            <a:chExt cx="4402902" cy="1772088"/>
          </a:xfrm>
        </p:grpSpPr>
        <p:sp>
          <p:nvSpPr>
            <p:cNvPr id="681" name="Google Shape;681;p5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8" name="Google Shape;688;p52"/>
          <p:cNvGrpSpPr/>
          <p:nvPr/>
        </p:nvGrpSpPr>
        <p:grpSpPr>
          <a:xfrm>
            <a:off x="623454" y="927033"/>
            <a:ext cx="3813354" cy="3682399"/>
            <a:chOff x="3982947" y="764924"/>
            <a:chExt cx="4402902" cy="1772088"/>
          </a:xfrm>
        </p:grpSpPr>
        <p:sp>
          <p:nvSpPr>
            <p:cNvPr id="689" name="Google Shape;689;p52"/>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2"/>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2"/>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2"/>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52"/>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2"/>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2"/>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p:cSld name="ONE_COLUMN_TEXT_1">
    <p:spTree>
      <p:nvGrpSpPr>
        <p:cNvPr id="696" name="Shape 696"/>
        <p:cNvGrpSpPr/>
        <p:nvPr/>
      </p:nvGrpSpPr>
      <p:grpSpPr>
        <a:xfrm>
          <a:off x="0" y="0"/>
          <a:ext cx="0" cy="0"/>
          <a:chOff x="0" y="0"/>
          <a:chExt cx="0" cy="0"/>
        </a:xfrm>
      </p:grpSpPr>
      <p:sp>
        <p:nvSpPr>
          <p:cNvPr id="697" name="Google Shape;697;p53"/>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8" name="Google Shape;698;p53"/>
          <p:cNvPicPr preferRelativeResize="0"/>
          <p:nvPr/>
        </p:nvPicPr>
        <p:blipFill rotWithShape="1">
          <a:blip r:embed="rId2">
            <a:alphaModFix/>
          </a:blip>
          <a:srcRect b="0" l="0" r="0" t="9"/>
          <a:stretch/>
        </p:blipFill>
        <p:spPr>
          <a:xfrm>
            <a:off x="645363" y="6976670"/>
            <a:ext cx="4653482" cy="3492824"/>
          </a:xfrm>
          <a:prstGeom prst="rect">
            <a:avLst/>
          </a:prstGeom>
          <a:noFill/>
          <a:ln>
            <a:noFill/>
          </a:ln>
        </p:spPr>
      </p:pic>
      <p:sp>
        <p:nvSpPr>
          <p:cNvPr id="699" name="Google Shape;699;p53"/>
          <p:cNvSpPr/>
          <p:nvPr/>
        </p:nvSpPr>
        <p:spPr>
          <a:xfrm>
            <a:off x="-171300" y="1299950"/>
            <a:ext cx="8262600" cy="17493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3"/>
          <p:cNvSpPr/>
          <p:nvPr/>
        </p:nvSpPr>
        <p:spPr>
          <a:xfrm rot="10800000">
            <a:off x="1124844" y="130196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3"/>
          <p:cNvSpPr/>
          <p:nvPr/>
        </p:nvSpPr>
        <p:spPr>
          <a:xfrm rot="10800000">
            <a:off x="4647338" y="1299213"/>
            <a:ext cx="2322300" cy="13686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3"/>
          <p:cNvSpPr txBox="1"/>
          <p:nvPr/>
        </p:nvSpPr>
        <p:spPr>
          <a:xfrm>
            <a:off x="1153025"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Khalid Alkhani </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p:txBody>
      </p:sp>
      <p:sp>
        <p:nvSpPr>
          <p:cNvPr id="703" name="Google Shape;703;p53"/>
          <p:cNvSpPr txBox="1"/>
          <p:nvPr/>
        </p:nvSpPr>
        <p:spPr>
          <a:xfrm>
            <a:off x="4661450" y="1331725"/>
            <a:ext cx="2294100" cy="11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741B47"/>
                </a:solidFill>
                <a:latin typeface="Patrick Hand SC"/>
                <a:ea typeface="Patrick Hand SC"/>
                <a:cs typeface="Patrick Hand SC"/>
                <a:sym typeface="Patrick Hand SC"/>
              </a:rPr>
              <a:t>Lama Alzamil</a:t>
            </a:r>
            <a:endParaRPr sz="24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rPr lang="en-GB" sz="1200">
                <a:solidFill>
                  <a:srgbClr val="741B47"/>
                </a:solidFill>
                <a:latin typeface="Patrick Hand SC"/>
                <a:ea typeface="Patrick Hand SC"/>
                <a:cs typeface="Patrick Hand SC"/>
                <a:sym typeface="Patrick Hand SC"/>
              </a:rPr>
              <a:t>Team Leader</a:t>
            </a:r>
            <a:endParaRPr sz="1200">
              <a:solidFill>
                <a:srgbClr val="741B47"/>
              </a:solidFill>
              <a:latin typeface="Patrick Hand SC"/>
              <a:ea typeface="Patrick Hand SC"/>
              <a:cs typeface="Patrick Hand SC"/>
              <a:sym typeface="Patrick Hand SC"/>
            </a:endParaRPr>
          </a:p>
          <a:p>
            <a:pPr indent="0" lvl="0" marL="0" rtl="0" algn="ctr">
              <a:spcBef>
                <a:spcPts val="0"/>
              </a:spcBef>
              <a:spcAft>
                <a:spcPts val="0"/>
              </a:spcAft>
              <a:buNone/>
            </a:pPr>
            <a:r>
              <a:t/>
            </a:r>
            <a:endParaRPr sz="2400">
              <a:solidFill>
                <a:srgbClr val="741B47"/>
              </a:solidFill>
              <a:latin typeface="Patrick Hand SC"/>
              <a:ea typeface="Patrick Hand SC"/>
              <a:cs typeface="Patrick Hand SC"/>
              <a:sym typeface="Patrick Hand SC"/>
            </a:endParaRPr>
          </a:p>
        </p:txBody>
      </p:sp>
      <p:sp>
        <p:nvSpPr>
          <p:cNvPr id="704" name="Google Shape;704;p53"/>
          <p:cNvSpPr txBox="1"/>
          <p:nvPr/>
        </p:nvSpPr>
        <p:spPr>
          <a:xfrm>
            <a:off x="2257200" y="64500"/>
            <a:ext cx="3405600" cy="122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7100">
                <a:solidFill>
                  <a:srgbClr val="741B47"/>
                </a:solidFill>
                <a:latin typeface="Pompiere"/>
                <a:ea typeface="Pompiere"/>
                <a:cs typeface="Pompiere"/>
                <a:sym typeface="Pompiere"/>
              </a:rPr>
              <a:t>Thank You!</a:t>
            </a:r>
            <a:endParaRPr sz="7100">
              <a:solidFill>
                <a:srgbClr val="741B47"/>
              </a:solidFill>
              <a:latin typeface="Pompiere"/>
              <a:ea typeface="Pompiere"/>
              <a:cs typeface="Pompiere"/>
              <a:sym typeface="Pompiere"/>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six columns">
  <p:cSld name="ONE_COLUMN_TEXT_1_1">
    <p:spTree>
      <p:nvGrpSpPr>
        <p:cNvPr id="705" name="Shape 705"/>
        <p:cNvGrpSpPr/>
        <p:nvPr/>
      </p:nvGrpSpPr>
      <p:grpSpPr>
        <a:xfrm>
          <a:off x="0" y="0"/>
          <a:ext cx="0" cy="0"/>
          <a:chOff x="0" y="0"/>
          <a:chExt cx="0" cy="0"/>
        </a:xfrm>
      </p:grpSpPr>
      <p:sp>
        <p:nvSpPr>
          <p:cNvPr id="706" name="Google Shape;706;p54"/>
          <p:cNvSpPr/>
          <p:nvPr/>
        </p:nvSpPr>
        <p:spPr>
          <a:xfrm rot="10800000">
            <a:off x="-6539" y="7721650"/>
            <a:ext cx="4378648" cy="2966854"/>
          </a:xfrm>
          <a:custGeom>
            <a:rect b="b" l="l" r="r" t="t"/>
            <a:pathLst>
              <a:path extrusionOk="0" h="10339" w="36610">
                <a:moveTo>
                  <a:pt x="0" y="1"/>
                </a:moveTo>
                <a:cubicBezTo>
                  <a:pt x="160" y="193"/>
                  <a:pt x="300" y="403"/>
                  <a:pt x="410" y="628"/>
                </a:cubicBezTo>
                <a:cubicBezTo>
                  <a:pt x="1440" y="2670"/>
                  <a:pt x="4954" y="3330"/>
                  <a:pt x="4954" y="3330"/>
                </a:cubicBezTo>
                <a:cubicBezTo>
                  <a:pt x="4954" y="3330"/>
                  <a:pt x="6545" y="3691"/>
                  <a:pt x="7078" y="4536"/>
                </a:cubicBezTo>
                <a:cubicBezTo>
                  <a:pt x="7515" y="5229"/>
                  <a:pt x="8385" y="6335"/>
                  <a:pt x="10189" y="6335"/>
                </a:cubicBezTo>
                <a:cubicBezTo>
                  <a:pt x="10584" y="6335"/>
                  <a:pt x="11024" y="6282"/>
                  <a:pt x="11515" y="6160"/>
                </a:cubicBezTo>
                <a:cubicBezTo>
                  <a:pt x="11861" y="6073"/>
                  <a:pt x="12224" y="6036"/>
                  <a:pt x="12595" y="6036"/>
                </a:cubicBezTo>
                <a:cubicBezTo>
                  <a:pt x="15146" y="6036"/>
                  <a:pt x="18047" y="7820"/>
                  <a:pt x="18047" y="7820"/>
                </a:cubicBezTo>
                <a:cubicBezTo>
                  <a:pt x="18047" y="7820"/>
                  <a:pt x="21835" y="10339"/>
                  <a:pt x="26041" y="10339"/>
                </a:cubicBezTo>
                <a:cubicBezTo>
                  <a:pt x="27202" y="10339"/>
                  <a:pt x="28395" y="10147"/>
                  <a:pt x="29549" y="9657"/>
                </a:cubicBezTo>
                <a:cubicBezTo>
                  <a:pt x="32735" y="8304"/>
                  <a:pt x="35163" y="6508"/>
                  <a:pt x="36610" y="5282"/>
                </a:cubicBezTo>
                <a:lnTo>
                  <a:pt x="36610" y="1"/>
                </a:lnTo>
                <a:lnTo>
                  <a:pt x="29340" y="1"/>
                </a:lnTo>
                <a:cubicBezTo>
                  <a:pt x="27597" y="526"/>
                  <a:pt x="25690" y="1321"/>
                  <a:pt x="23804" y="2531"/>
                </a:cubicBezTo>
                <a:cubicBezTo>
                  <a:pt x="21110" y="4255"/>
                  <a:pt x="18914" y="4743"/>
                  <a:pt x="17290" y="4743"/>
                </a:cubicBezTo>
                <a:cubicBezTo>
                  <a:pt x="15178" y="4743"/>
                  <a:pt x="14037" y="3917"/>
                  <a:pt x="14037" y="3917"/>
                </a:cubicBezTo>
                <a:cubicBezTo>
                  <a:pt x="14037" y="3917"/>
                  <a:pt x="13491" y="3321"/>
                  <a:pt x="11936" y="3321"/>
                </a:cubicBezTo>
                <a:cubicBezTo>
                  <a:pt x="11455" y="3321"/>
                  <a:pt x="10878" y="3378"/>
                  <a:pt x="10190" y="3527"/>
                </a:cubicBezTo>
                <a:cubicBezTo>
                  <a:pt x="10027" y="3562"/>
                  <a:pt x="9866" y="3579"/>
                  <a:pt x="9708" y="3579"/>
                </a:cubicBezTo>
                <a:cubicBezTo>
                  <a:pt x="7886" y="3579"/>
                  <a:pt x="6432" y="1385"/>
                  <a:pt x="569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4"/>
          <p:cNvSpPr txBox="1"/>
          <p:nvPr>
            <p:ph idx="1" type="subTitle"/>
          </p:nvPr>
        </p:nvSpPr>
        <p:spPr>
          <a:xfrm>
            <a:off x="623665"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08" name="Google Shape;708;p54"/>
          <p:cNvSpPr txBox="1"/>
          <p:nvPr>
            <p:ph idx="2" type="subTitle"/>
          </p:nvPr>
        </p:nvSpPr>
        <p:spPr>
          <a:xfrm>
            <a:off x="3027131"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09" name="Google Shape;709;p54"/>
          <p:cNvSpPr txBox="1"/>
          <p:nvPr>
            <p:ph idx="3" type="subTitle"/>
          </p:nvPr>
        </p:nvSpPr>
        <p:spPr>
          <a:xfrm>
            <a:off x="5439024" y="8010918"/>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0" name="Google Shape;710;p54"/>
          <p:cNvSpPr txBox="1"/>
          <p:nvPr>
            <p:ph idx="4" type="subTitle"/>
          </p:nvPr>
        </p:nvSpPr>
        <p:spPr>
          <a:xfrm>
            <a:off x="129310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1" name="Google Shape;711;p54"/>
          <p:cNvSpPr txBox="1"/>
          <p:nvPr>
            <p:ph idx="5" type="subTitle"/>
          </p:nvPr>
        </p:nvSpPr>
        <p:spPr>
          <a:xfrm>
            <a:off x="3696616"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2" name="Google Shape;712;p54"/>
          <p:cNvSpPr txBox="1"/>
          <p:nvPr>
            <p:ph idx="6" type="subTitle"/>
          </p:nvPr>
        </p:nvSpPr>
        <p:spPr>
          <a:xfrm>
            <a:off x="6108508" y="7146429"/>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3" name="Google Shape;713;p54"/>
          <p:cNvSpPr txBox="1"/>
          <p:nvPr>
            <p:ph idx="7" type="subTitle"/>
          </p:nvPr>
        </p:nvSpPr>
        <p:spPr>
          <a:xfrm>
            <a:off x="623665"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4" name="Google Shape;714;p54"/>
          <p:cNvSpPr txBox="1"/>
          <p:nvPr>
            <p:ph idx="8" type="subTitle"/>
          </p:nvPr>
        </p:nvSpPr>
        <p:spPr>
          <a:xfrm>
            <a:off x="3027131"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5" name="Google Shape;715;p54"/>
          <p:cNvSpPr txBox="1"/>
          <p:nvPr>
            <p:ph idx="9" type="subTitle"/>
          </p:nvPr>
        </p:nvSpPr>
        <p:spPr>
          <a:xfrm>
            <a:off x="5439024" y="4304089"/>
            <a:ext cx="1865700" cy="15684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None/>
              <a:defRPr sz="1200"/>
            </a:lvl1pPr>
            <a:lvl2pPr lvl="1" rtl="0" algn="ctr">
              <a:lnSpc>
                <a:spcPct val="100000"/>
              </a:lnSpc>
              <a:spcBef>
                <a:spcPts val="1600"/>
              </a:spcBef>
              <a:spcAft>
                <a:spcPts val="0"/>
              </a:spcAft>
              <a:buNone/>
              <a:defRPr sz="1200"/>
            </a:lvl2pPr>
            <a:lvl3pPr lvl="2" rtl="0" algn="ctr">
              <a:lnSpc>
                <a:spcPct val="100000"/>
              </a:lnSpc>
              <a:spcBef>
                <a:spcPts val="1600"/>
              </a:spcBef>
              <a:spcAft>
                <a:spcPts val="0"/>
              </a:spcAft>
              <a:buNone/>
              <a:defRPr sz="1200"/>
            </a:lvl3pPr>
            <a:lvl4pPr lvl="3" rtl="0" algn="ctr">
              <a:lnSpc>
                <a:spcPct val="100000"/>
              </a:lnSpc>
              <a:spcBef>
                <a:spcPts val="1600"/>
              </a:spcBef>
              <a:spcAft>
                <a:spcPts val="0"/>
              </a:spcAft>
              <a:buNone/>
              <a:defRPr sz="1200"/>
            </a:lvl4pPr>
            <a:lvl5pPr lvl="4" rtl="0" algn="ctr">
              <a:lnSpc>
                <a:spcPct val="100000"/>
              </a:lnSpc>
              <a:spcBef>
                <a:spcPts val="1600"/>
              </a:spcBef>
              <a:spcAft>
                <a:spcPts val="0"/>
              </a:spcAft>
              <a:buNone/>
              <a:defRPr sz="1200"/>
            </a:lvl5pPr>
            <a:lvl6pPr lvl="5" rtl="0" algn="ctr">
              <a:lnSpc>
                <a:spcPct val="100000"/>
              </a:lnSpc>
              <a:spcBef>
                <a:spcPts val="1600"/>
              </a:spcBef>
              <a:spcAft>
                <a:spcPts val="0"/>
              </a:spcAft>
              <a:buNone/>
              <a:defRPr sz="1200"/>
            </a:lvl6pPr>
            <a:lvl7pPr lvl="6" rtl="0" algn="ctr">
              <a:lnSpc>
                <a:spcPct val="100000"/>
              </a:lnSpc>
              <a:spcBef>
                <a:spcPts val="1600"/>
              </a:spcBef>
              <a:spcAft>
                <a:spcPts val="0"/>
              </a:spcAft>
              <a:buNone/>
              <a:defRPr sz="1200"/>
            </a:lvl7pPr>
            <a:lvl8pPr lvl="7" rtl="0" algn="ctr">
              <a:lnSpc>
                <a:spcPct val="100000"/>
              </a:lnSpc>
              <a:spcBef>
                <a:spcPts val="1600"/>
              </a:spcBef>
              <a:spcAft>
                <a:spcPts val="0"/>
              </a:spcAft>
              <a:buNone/>
              <a:defRPr sz="1200"/>
            </a:lvl8pPr>
            <a:lvl9pPr lvl="8" rtl="0" algn="ctr">
              <a:lnSpc>
                <a:spcPct val="100000"/>
              </a:lnSpc>
              <a:spcBef>
                <a:spcPts val="1600"/>
              </a:spcBef>
              <a:spcAft>
                <a:spcPts val="1600"/>
              </a:spcAft>
              <a:buNone/>
              <a:defRPr sz="1200"/>
            </a:lvl9pPr>
          </a:lstStyle>
          <a:p/>
        </p:txBody>
      </p:sp>
      <p:sp>
        <p:nvSpPr>
          <p:cNvPr id="716" name="Google Shape;716;p54"/>
          <p:cNvSpPr txBox="1"/>
          <p:nvPr>
            <p:ph idx="13" type="subTitle"/>
          </p:nvPr>
        </p:nvSpPr>
        <p:spPr>
          <a:xfrm>
            <a:off x="129310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7" name="Google Shape;717;p54"/>
          <p:cNvSpPr txBox="1"/>
          <p:nvPr>
            <p:ph idx="14" type="subTitle"/>
          </p:nvPr>
        </p:nvSpPr>
        <p:spPr>
          <a:xfrm>
            <a:off x="3696616"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8" name="Google Shape;718;p54"/>
          <p:cNvSpPr txBox="1"/>
          <p:nvPr>
            <p:ph idx="15" type="subTitle"/>
          </p:nvPr>
        </p:nvSpPr>
        <p:spPr>
          <a:xfrm>
            <a:off x="6108508" y="3439572"/>
            <a:ext cx="526800" cy="627900"/>
          </a:xfrm>
          <a:prstGeom prst="rect">
            <a:avLst/>
          </a:prstGeom>
          <a:noFill/>
        </p:spPr>
        <p:txBody>
          <a:bodyPr anchorCtr="0" anchor="ctr" bIns="0" lIns="91425" spcFirstLastPara="1" rIns="91425" wrap="square" tIns="90000">
            <a:noAutofit/>
          </a:bodyPr>
          <a:lstStyle>
            <a:lvl1pPr lvl="0" rtl="0" algn="ctr">
              <a:lnSpc>
                <a:spcPct val="100000"/>
              </a:lnSpc>
              <a:spcBef>
                <a:spcPts val="0"/>
              </a:spcBef>
              <a:spcAft>
                <a:spcPts val="0"/>
              </a:spcAft>
              <a:buNone/>
              <a:defRPr b="1" sz="1600">
                <a:solidFill>
                  <a:srgbClr val="FFFFFF"/>
                </a:solidFill>
                <a:latin typeface="DM Sans"/>
                <a:ea typeface="DM Sans"/>
                <a:cs typeface="DM Sans"/>
                <a:sym typeface="DM Sans"/>
              </a:defRPr>
            </a:lvl1pPr>
            <a:lvl2pPr lvl="1" rtl="0" algn="ctr">
              <a:lnSpc>
                <a:spcPct val="100000"/>
              </a:lnSpc>
              <a:spcBef>
                <a:spcPts val="1600"/>
              </a:spcBef>
              <a:spcAft>
                <a:spcPts val="0"/>
              </a:spcAft>
              <a:buNone/>
              <a:defRPr b="1" sz="1600">
                <a:solidFill>
                  <a:srgbClr val="FFFFFF"/>
                </a:solidFill>
                <a:latin typeface="DM Sans"/>
                <a:ea typeface="DM Sans"/>
                <a:cs typeface="DM Sans"/>
                <a:sym typeface="DM Sans"/>
              </a:defRPr>
            </a:lvl2pPr>
            <a:lvl3pPr lvl="2" rtl="0" algn="ctr">
              <a:lnSpc>
                <a:spcPct val="100000"/>
              </a:lnSpc>
              <a:spcBef>
                <a:spcPts val="1600"/>
              </a:spcBef>
              <a:spcAft>
                <a:spcPts val="0"/>
              </a:spcAft>
              <a:buNone/>
              <a:defRPr b="1" sz="1600">
                <a:solidFill>
                  <a:srgbClr val="FFFFFF"/>
                </a:solidFill>
                <a:latin typeface="DM Sans"/>
                <a:ea typeface="DM Sans"/>
                <a:cs typeface="DM Sans"/>
                <a:sym typeface="DM Sans"/>
              </a:defRPr>
            </a:lvl3pPr>
            <a:lvl4pPr lvl="3" rtl="0" algn="ctr">
              <a:lnSpc>
                <a:spcPct val="100000"/>
              </a:lnSpc>
              <a:spcBef>
                <a:spcPts val="1600"/>
              </a:spcBef>
              <a:spcAft>
                <a:spcPts val="0"/>
              </a:spcAft>
              <a:buNone/>
              <a:defRPr b="1" sz="1600">
                <a:solidFill>
                  <a:srgbClr val="FFFFFF"/>
                </a:solidFill>
                <a:latin typeface="DM Sans"/>
                <a:ea typeface="DM Sans"/>
                <a:cs typeface="DM Sans"/>
                <a:sym typeface="DM Sans"/>
              </a:defRPr>
            </a:lvl4pPr>
            <a:lvl5pPr lvl="4" rtl="0" algn="ctr">
              <a:lnSpc>
                <a:spcPct val="100000"/>
              </a:lnSpc>
              <a:spcBef>
                <a:spcPts val="1600"/>
              </a:spcBef>
              <a:spcAft>
                <a:spcPts val="0"/>
              </a:spcAft>
              <a:buNone/>
              <a:defRPr b="1" sz="1600">
                <a:solidFill>
                  <a:srgbClr val="FFFFFF"/>
                </a:solidFill>
                <a:latin typeface="DM Sans"/>
                <a:ea typeface="DM Sans"/>
                <a:cs typeface="DM Sans"/>
                <a:sym typeface="DM Sans"/>
              </a:defRPr>
            </a:lvl5pPr>
            <a:lvl6pPr lvl="5" rtl="0" algn="ctr">
              <a:lnSpc>
                <a:spcPct val="100000"/>
              </a:lnSpc>
              <a:spcBef>
                <a:spcPts val="1600"/>
              </a:spcBef>
              <a:spcAft>
                <a:spcPts val="0"/>
              </a:spcAft>
              <a:buNone/>
              <a:defRPr b="1" sz="1600">
                <a:solidFill>
                  <a:srgbClr val="FFFFFF"/>
                </a:solidFill>
                <a:latin typeface="DM Sans"/>
                <a:ea typeface="DM Sans"/>
                <a:cs typeface="DM Sans"/>
                <a:sym typeface="DM Sans"/>
              </a:defRPr>
            </a:lvl6pPr>
            <a:lvl7pPr lvl="6" rtl="0" algn="ctr">
              <a:lnSpc>
                <a:spcPct val="100000"/>
              </a:lnSpc>
              <a:spcBef>
                <a:spcPts val="1600"/>
              </a:spcBef>
              <a:spcAft>
                <a:spcPts val="0"/>
              </a:spcAft>
              <a:buNone/>
              <a:defRPr b="1" sz="1600">
                <a:solidFill>
                  <a:srgbClr val="FFFFFF"/>
                </a:solidFill>
                <a:latin typeface="DM Sans"/>
                <a:ea typeface="DM Sans"/>
                <a:cs typeface="DM Sans"/>
                <a:sym typeface="DM Sans"/>
              </a:defRPr>
            </a:lvl7pPr>
            <a:lvl8pPr lvl="7" rtl="0" algn="ctr">
              <a:lnSpc>
                <a:spcPct val="100000"/>
              </a:lnSpc>
              <a:spcBef>
                <a:spcPts val="1600"/>
              </a:spcBef>
              <a:spcAft>
                <a:spcPts val="0"/>
              </a:spcAft>
              <a:buNone/>
              <a:defRPr b="1" sz="1600">
                <a:solidFill>
                  <a:srgbClr val="FFFFFF"/>
                </a:solidFill>
                <a:latin typeface="DM Sans"/>
                <a:ea typeface="DM Sans"/>
                <a:cs typeface="DM Sans"/>
                <a:sym typeface="DM Sans"/>
              </a:defRPr>
            </a:lvl8pPr>
            <a:lvl9pPr lvl="8" rtl="0" algn="ctr">
              <a:lnSpc>
                <a:spcPct val="100000"/>
              </a:lnSpc>
              <a:spcBef>
                <a:spcPts val="1600"/>
              </a:spcBef>
              <a:spcAft>
                <a:spcPts val="1600"/>
              </a:spcAft>
              <a:buNone/>
              <a:defRPr b="1" sz="1600">
                <a:solidFill>
                  <a:srgbClr val="FFFFFF"/>
                </a:solidFill>
                <a:latin typeface="DM Sans"/>
                <a:ea typeface="DM Sans"/>
                <a:cs typeface="DM Sans"/>
                <a:sym typeface="DM Sans"/>
              </a:defRPr>
            </a:lvl9pPr>
          </a:lstStyle>
          <a:p/>
        </p:txBody>
      </p:sp>
      <p:sp>
        <p:nvSpPr>
          <p:cNvPr id="719" name="Google Shape;719;p54"/>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720" name="Google Shape;720;p54"/>
          <p:cNvGrpSpPr/>
          <p:nvPr/>
        </p:nvGrpSpPr>
        <p:grpSpPr>
          <a:xfrm>
            <a:off x="623454" y="927033"/>
            <a:ext cx="3813354" cy="3682399"/>
            <a:chOff x="3982947" y="764924"/>
            <a:chExt cx="4402902" cy="1772088"/>
          </a:xfrm>
        </p:grpSpPr>
        <p:sp>
          <p:nvSpPr>
            <p:cNvPr id="721" name="Google Shape;721;p54"/>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4"/>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4"/>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4"/>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4"/>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4"/>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4"/>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four columns">
  <p:cSld name="ONE_COLUMN_TEXT_1_1_1">
    <p:spTree>
      <p:nvGrpSpPr>
        <p:cNvPr id="728" name="Shape 728"/>
        <p:cNvGrpSpPr/>
        <p:nvPr/>
      </p:nvGrpSpPr>
      <p:grpSpPr>
        <a:xfrm>
          <a:off x="0" y="0"/>
          <a:ext cx="0" cy="0"/>
          <a:chOff x="0" y="0"/>
          <a:chExt cx="0" cy="0"/>
        </a:xfrm>
      </p:grpSpPr>
      <p:sp>
        <p:nvSpPr>
          <p:cNvPr id="729" name="Google Shape;729;p55"/>
          <p:cNvSpPr txBox="1"/>
          <p:nvPr>
            <p:ph idx="1" type="subTitle"/>
          </p:nvPr>
        </p:nvSpPr>
        <p:spPr>
          <a:xfrm>
            <a:off x="1433054" y="824285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0" name="Google Shape;730;p55"/>
          <p:cNvSpPr txBox="1"/>
          <p:nvPr>
            <p:ph idx="2" type="subTitle"/>
          </p:nvPr>
        </p:nvSpPr>
        <p:spPr>
          <a:xfrm>
            <a:off x="4950736" y="8242868"/>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1" name="Google Shape;731;p55"/>
          <p:cNvSpPr txBox="1"/>
          <p:nvPr>
            <p:ph idx="3" type="subTitle"/>
          </p:nvPr>
        </p:nvSpPr>
        <p:spPr>
          <a:xfrm>
            <a:off x="1433054" y="7539421"/>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32" name="Google Shape;732;p55"/>
          <p:cNvSpPr txBox="1"/>
          <p:nvPr>
            <p:ph idx="4" type="subTitle"/>
          </p:nvPr>
        </p:nvSpPr>
        <p:spPr>
          <a:xfrm>
            <a:off x="4950737" y="7539438"/>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33" name="Google Shape;733;p55"/>
          <p:cNvSpPr txBox="1"/>
          <p:nvPr>
            <p:ph idx="5" type="subTitle"/>
          </p:nvPr>
        </p:nvSpPr>
        <p:spPr>
          <a:xfrm>
            <a:off x="1433054" y="4695846"/>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4" name="Google Shape;734;p55"/>
          <p:cNvSpPr txBox="1"/>
          <p:nvPr>
            <p:ph idx="6" type="subTitle"/>
          </p:nvPr>
        </p:nvSpPr>
        <p:spPr>
          <a:xfrm>
            <a:off x="4950736" y="4695847"/>
            <a:ext cx="2345700" cy="15684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None/>
              <a:defRPr sz="1400"/>
            </a:lvl1pPr>
            <a:lvl2pPr lvl="1" rtl="0">
              <a:lnSpc>
                <a:spcPct val="100000"/>
              </a:lnSpc>
              <a:spcBef>
                <a:spcPts val="1600"/>
              </a:spcBef>
              <a:spcAft>
                <a:spcPts val="0"/>
              </a:spcAft>
              <a:buNone/>
              <a:defRPr sz="1400"/>
            </a:lvl2pPr>
            <a:lvl3pPr lvl="2" rtl="0">
              <a:lnSpc>
                <a:spcPct val="100000"/>
              </a:lnSpc>
              <a:spcBef>
                <a:spcPts val="1600"/>
              </a:spcBef>
              <a:spcAft>
                <a:spcPts val="0"/>
              </a:spcAft>
              <a:buNone/>
              <a:defRPr sz="1400"/>
            </a:lvl3pPr>
            <a:lvl4pPr lvl="3" rtl="0">
              <a:lnSpc>
                <a:spcPct val="100000"/>
              </a:lnSpc>
              <a:spcBef>
                <a:spcPts val="1600"/>
              </a:spcBef>
              <a:spcAft>
                <a:spcPts val="0"/>
              </a:spcAft>
              <a:buNone/>
              <a:defRPr sz="1400"/>
            </a:lvl4pPr>
            <a:lvl5pPr lvl="4" rtl="0">
              <a:lnSpc>
                <a:spcPct val="100000"/>
              </a:lnSpc>
              <a:spcBef>
                <a:spcPts val="1600"/>
              </a:spcBef>
              <a:spcAft>
                <a:spcPts val="0"/>
              </a:spcAft>
              <a:buNone/>
              <a:defRPr sz="1400"/>
            </a:lvl5pPr>
            <a:lvl6pPr lvl="5" rtl="0">
              <a:lnSpc>
                <a:spcPct val="100000"/>
              </a:lnSpc>
              <a:spcBef>
                <a:spcPts val="1600"/>
              </a:spcBef>
              <a:spcAft>
                <a:spcPts val="0"/>
              </a:spcAft>
              <a:buNone/>
              <a:defRPr sz="1400"/>
            </a:lvl6pPr>
            <a:lvl7pPr lvl="6" rtl="0">
              <a:lnSpc>
                <a:spcPct val="100000"/>
              </a:lnSpc>
              <a:spcBef>
                <a:spcPts val="1600"/>
              </a:spcBef>
              <a:spcAft>
                <a:spcPts val="0"/>
              </a:spcAft>
              <a:buNone/>
              <a:defRPr sz="1400"/>
            </a:lvl7pPr>
            <a:lvl8pPr lvl="7" rtl="0">
              <a:lnSpc>
                <a:spcPct val="100000"/>
              </a:lnSpc>
              <a:spcBef>
                <a:spcPts val="1600"/>
              </a:spcBef>
              <a:spcAft>
                <a:spcPts val="0"/>
              </a:spcAft>
              <a:buNone/>
              <a:defRPr sz="1400"/>
            </a:lvl8pPr>
            <a:lvl9pPr lvl="8" rtl="0">
              <a:lnSpc>
                <a:spcPct val="100000"/>
              </a:lnSpc>
              <a:spcBef>
                <a:spcPts val="1600"/>
              </a:spcBef>
              <a:spcAft>
                <a:spcPts val="1600"/>
              </a:spcAft>
              <a:buNone/>
              <a:defRPr sz="1400"/>
            </a:lvl9pPr>
          </a:lstStyle>
          <a:p/>
        </p:txBody>
      </p:sp>
      <p:sp>
        <p:nvSpPr>
          <p:cNvPr id="735" name="Google Shape;735;p55"/>
          <p:cNvSpPr txBox="1"/>
          <p:nvPr>
            <p:ph idx="7" type="subTitle"/>
          </p:nvPr>
        </p:nvSpPr>
        <p:spPr>
          <a:xfrm>
            <a:off x="1433054"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36" name="Google Shape;736;p55"/>
          <p:cNvSpPr txBox="1"/>
          <p:nvPr>
            <p:ph idx="8" type="subTitle"/>
          </p:nvPr>
        </p:nvSpPr>
        <p:spPr>
          <a:xfrm>
            <a:off x="4950737" y="3992432"/>
            <a:ext cx="2345700" cy="983100"/>
          </a:xfrm>
          <a:prstGeom prst="rect">
            <a:avLst/>
          </a:prstGeom>
          <a:noFill/>
        </p:spPr>
        <p:txBody>
          <a:bodyPr anchorCtr="0" anchor="b" bIns="0" lIns="91425" spcFirstLastPara="1" rIns="91425" wrap="square" tIns="90000">
            <a:noAutofit/>
          </a:bodyPr>
          <a:lstStyle>
            <a:lvl1pPr lvl="0" rtl="0">
              <a:lnSpc>
                <a:spcPct val="100000"/>
              </a:lnSpc>
              <a:spcBef>
                <a:spcPts val="0"/>
              </a:spcBef>
              <a:spcAft>
                <a:spcPts val="0"/>
              </a:spcAft>
              <a:buNone/>
              <a:defRPr b="1" sz="1600">
                <a:latin typeface="DM Sans"/>
                <a:ea typeface="DM Sans"/>
                <a:cs typeface="DM Sans"/>
                <a:sym typeface="DM Sans"/>
              </a:defRPr>
            </a:lvl1pPr>
            <a:lvl2pPr lvl="1" rtl="0">
              <a:lnSpc>
                <a:spcPct val="100000"/>
              </a:lnSpc>
              <a:spcBef>
                <a:spcPts val="1600"/>
              </a:spcBef>
              <a:spcAft>
                <a:spcPts val="0"/>
              </a:spcAft>
              <a:buNone/>
              <a:defRPr b="1" sz="1600">
                <a:latin typeface="DM Sans"/>
                <a:ea typeface="DM Sans"/>
                <a:cs typeface="DM Sans"/>
                <a:sym typeface="DM Sans"/>
              </a:defRPr>
            </a:lvl2pPr>
            <a:lvl3pPr lvl="2" rtl="0">
              <a:lnSpc>
                <a:spcPct val="100000"/>
              </a:lnSpc>
              <a:spcBef>
                <a:spcPts val="1600"/>
              </a:spcBef>
              <a:spcAft>
                <a:spcPts val="0"/>
              </a:spcAft>
              <a:buNone/>
              <a:defRPr b="1" sz="1600">
                <a:latin typeface="DM Sans"/>
                <a:ea typeface="DM Sans"/>
                <a:cs typeface="DM Sans"/>
                <a:sym typeface="DM Sans"/>
              </a:defRPr>
            </a:lvl3pPr>
            <a:lvl4pPr lvl="3" rtl="0">
              <a:lnSpc>
                <a:spcPct val="100000"/>
              </a:lnSpc>
              <a:spcBef>
                <a:spcPts val="1600"/>
              </a:spcBef>
              <a:spcAft>
                <a:spcPts val="0"/>
              </a:spcAft>
              <a:buNone/>
              <a:defRPr b="1" sz="1600">
                <a:latin typeface="DM Sans"/>
                <a:ea typeface="DM Sans"/>
                <a:cs typeface="DM Sans"/>
                <a:sym typeface="DM Sans"/>
              </a:defRPr>
            </a:lvl4pPr>
            <a:lvl5pPr lvl="4" rtl="0">
              <a:lnSpc>
                <a:spcPct val="100000"/>
              </a:lnSpc>
              <a:spcBef>
                <a:spcPts val="1600"/>
              </a:spcBef>
              <a:spcAft>
                <a:spcPts val="0"/>
              </a:spcAft>
              <a:buNone/>
              <a:defRPr b="1" sz="1600">
                <a:latin typeface="DM Sans"/>
                <a:ea typeface="DM Sans"/>
                <a:cs typeface="DM Sans"/>
                <a:sym typeface="DM Sans"/>
              </a:defRPr>
            </a:lvl5pPr>
            <a:lvl6pPr lvl="5" rtl="0">
              <a:lnSpc>
                <a:spcPct val="100000"/>
              </a:lnSpc>
              <a:spcBef>
                <a:spcPts val="1600"/>
              </a:spcBef>
              <a:spcAft>
                <a:spcPts val="0"/>
              </a:spcAft>
              <a:buNone/>
              <a:defRPr b="1" sz="1600">
                <a:latin typeface="DM Sans"/>
                <a:ea typeface="DM Sans"/>
                <a:cs typeface="DM Sans"/>
                <a:sym typeface="DM Sans"/>
              </a:defRPr>
            </a:lvl6pPr>
            <a:lvl7pPr lvl="6" rtl="0">
              <a:lnSpc>
                <a:spcPct val="100000"/>
              </a:lnSpc>
              <a:spcBef>
                <a:spcPts val="1600"/>
              </a:spcBef>
              <a:spcAft>
                <a:spcPts val="0"/>
              </a:spcAft>
              <a:buNone/>
              <a:defRPr b="1" sz="1600">
                <a:latin typeface="DM Sans"/>
                <a:ea typeface="DM Sans"/>
                <a:cs typeface="DM Sans"/>
                <a:sym typeface="DM Sans"/>
              </a:defRPr>
            </a:lvl7pPr>
            <a:lvl8pPr lvl="7" rtl="0">
              <a:lnSpc>
                <a:spcPct val="100000"/>
              </a:lnSpc>
              <a:spcBef>
                <a:spcPts val="1600"/>
              </a:spcBef>
              <a:spcAft>
                <a:spcPts val="0"/>
              </a:spcAft>
              <a:buNone/>
              <a:defRPr b="1" sz="1600">
                <a:latin typeface="DM Sans"/>
                <a:ea typeface="DM Sans"/>
                <a:cs typeface="DM Sans"/>
                <a:sym typeface="DM Sans"/>
              </a:defRPr>
            </a:lvl8pPr>
            <a:lvl9pPr lvl="8" rtl="0">
              <a:lnSpc>
                <a:spcPct val="100000"/>
              </a:lnSpc>
              <a:spcBef>
                <a:spcPts val="1600"/>
              </a:spcBef>
              <a:spcAft>
                <a:spcPts val="1600"/>
              </a:spcAft>
              <a:buNone/>
              <a:defRPr b="1" sz="1600">
                <a:latin typeface="DM Sans"/>
                <a:ea typeface="DM Sans"/>
                <a:cs typeface="DM Sans"/>
                <a:sym typeface="DM Sans"/>
              </a:defRPr>
            </a:lvl9pPr>
          </a:lstStyle>
          <a:p/>
        </p:txBody>
      </p:sp>
      <p:sp>
        <p:nvSpPr>
          <p:cNvPr id="737" name="Google Shape;737;p55"/>
          <p:cNvSpPr txBox="1"/>
          <p:nvPr>
            <p:ph type="ctrTitle"/>
          </p:nvPr>
        </p:nvSpPr>
        <p:spPr>
          <a:xfrm>
            <a:off x="1819904" y="746952"/>
            <a:ext cx="54765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738" name="Google Shape;738;p55"/>
          <p:cNvGrpSpPr/>
          <p:nvPr/>
        </p:nvGrpSpPr>
        <p:grpSpPr>
          <a:xfrm>
            <a:off x="623454" y="927033"/>
            <a:ext cx="3813354" cy="3682399"/>
            <a:chOff x="3982947" y="764924"/>
            <a:chExt cx="4402902" cy="1772088"/>
          </a:xfrm>
        </p:grpSpPr>
        <p:sp>
          <p:nvSpPr>
            <p:cNvPr id="739" name="Google Shape;739;p55"/>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5"/>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5"/>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5"/>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5"/>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5"/>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5"/>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umbers and text">
  <p:cSld name="ONE_COLUMN_TEXT_1_1_1_1">
    <p:spTree>
      <p:nvGrpSpPr>
        <p:cNvPr id="746" name="Shape 746"/>
        <p:cNvGrpSpPr/>
        <p:nvPr/>
      </p:nvGrpSpPr>
      <p:grpSpPr>
        <a:xfrm>
          <a:off x="0" y="0"/>
          <a:ext cx="0" cy="0"/>
          <a:chOff x="0" y="0"/>
          <a:chExt cx="0" cy="0"/>
        </a:xfrm>
      </p:grpSpPr>
      <p:sp>
        <p:nvSpPr>
          <p:cNvPr id="747" name="Google Shape;747;p56"/>
          <p:cNvSpPr txBox="1"/>
          <p:nvPr>
            <p:ph idx="1" type="subTitle"/>
          </p:nvPr>
        </p:nvSpPr>
        <p:spPr>
          <a:xfrm>
            <a:off x="1502734" y="4819910"/>
            <a:ext cx="49146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8" name="Google Shape;748;p56"/>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49" name="Google Shape;749;p56"/>
          <p:cNvSpPr txBox="1"/>
          <p:nvPr>
            <p:ph idx="2" type="subTitle"/>
          </p:nvPr>
        </p:nvSpPr>
        <p:spPr>
          <a:xfrm>
            <a:off x="702094"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0" name="Google Shape;750;p56"/>
          <p:cNvSpPr txBox="1"/>
          <p:nvPr>
            <p:ph idx="3" type="subTitle"/>
          </p:nvPr>
        </p:nvSpPr>
        <p:spPr>
          <a:xfrm>
            <a:off x="4399751" y="8366138"/>
            <a:ext cx="2817900" cy="790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751" name="Google Shape;751;p56"/>
          <p:cNvGrpSpPr/>
          <p:nvPr/>
        </p:nvGrpSpPr>
        <p:grpSpPr>
          <a:xfrm>
            <a:off x="623454" y="927033"/>
            <a:ext cx="3813354" cy="3682399"/>
            <a:chOff x="3982947" y="764924"/>
            <a:chExt cx="4402902" cy="1772088"/>
          </a:xfrm>
        </p:grpSpPr>
        <p:sp>
          <p:nvSpPr>
            <p:cNvPr id="752" name="Google Shape;752;p56"/>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6"/>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6"/>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6"/>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6"/>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6"/>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6"/>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9" name="Google Shape;759;p56"/>
          <p:cNvSpPr txBox="1"/>
          <p:nvPr>
            <p:ph hasCustomPrompt="1" idx="4" type="title"/>
          </p:nvPr>
        </p:nvSpPr>
        <p:spPr>
          <a:xfrm>
            <a:off x="2109272" y="2811395"/>
            <a:ext cx="3701400" cy="1781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Font typeface="DM Sans"/>
              <a:buNone/>
              <a:defRPr sz="6000">
                <a:latin typeface="DM Sans"/>
                <a:ea typeface="DM Sans"/>
                <a:cs typeface="DM Sans"/>
                <a:sym typeface="DM Sans"/>
              </a:defRPr>
            </a:lvl2pPr>
            <a:lvl3pPr lvl="2" rtl="0" algn="ctr">
              <a:spcBef>
                <a:spcPts val="0"/>
              </a:spcBef>
              <a:spcAft>
                <a:spcPts val="0"/>
              </a:spcAft>
              <a:buSzPts val="6000"/>
              <a:buFont typeface="DM Sans"/>
              <a:buNone/>
              <a:defRPr sz="6000">
                <a:latin typeface="DM Sans"/>
                <a:ea typeface="DM Sans"/>
                <a:cs typeface="DM Sans"/>
                <a:sym typeface="DM Sans"/>
              </a:defRPr>
            </a:lvl3pPr>
            <a:lvl4pPr lvl="3" rtl="0" algn="ctr">
              <a:spcBef>
                <a:spcPts val="0"/>
              </a:spcBef>
              <a:spcAft>
                <a:spcPts val="0"/>
              </a:spcAft>
              <a:buSzPts val="6000"/>
              <a:buFont typeface="DM Sans"/>
              <a:buNone/>
              <a:defRPr sz="6000">
                <a:latin typeface="DM Sans"/>
                <a:ea typeface="DM Sans"/>
                <a:cs typeface="DM Sans"/>
                <a:sym typeface="DM Sans"/>
              </a:defRPr>
            </a:lvl4pPr>
            <a:lvl5pPr lvl="4" rtl="0" algn="ctr">
              <a:spcBef>
                <a:spcPts val="0"/>
              </a:spcBef>
              <a:spcAft>
                <a:spcPts val="0"/>
              </a:spcAft>
              <a:buSzPts val="6000"/>
              <a:buFont typeface="DM Sans"/>
              <a:buNone/>
              <a:defRPr sz="6000">
                <a:latin typeface="DM Sans"/>
                <a:ea typeface="DM Sans"/>
                <a:cs typeface="DM Sans"/>
                <a:sym typeface="DM Sans"/>
              </a:defRPr>
            </a:lvl5pPr>
            <a:lvl6pPr lvl="5" rtl="0" algn="ctr">
              <a:spcBef>
                <a:spcPts val="0"/>
              </a:spcBef>
              <a:spcAft>
                <a:spcPts val="0"/>
              </a:spcAft>
              <a:buSzPts val="6000"/>
              <a:buFont typeface="DM Sans"/>
              <a:buNone/>
              <a:defRPr sz="6000">
                <a:latin typeface="DM Sans"/>
                <a:ea typeface="DM Sans"/>
                <a:cs typeface="DM Sans"/>
                <a:sym typeface="DM Sans"/>
              </a:defRPr>
            </a:lvl6pPr>
            <a:lvl7pPr lvl="6" rtl="0" algn="ctr">
              <a:spcBef>
                <a:spcPts val="0"/>
              </a:spcBef>
              <a:spcAft>
                <a:spcPts val="0"/>
              </a:spcAft>
              <a:buSzPts val="6000"/>
              <a:buFont typeface="DM Sans"/>
              <a:buNone/>
              <a:defRPr sz="6000">
                <a:latin typeface="DM Sans"/>
                <a:ea typeface="DM Sans"/>
                <a:cs typeface="DM Sans"/>
                <a:sym typeface="DM Sans"/>
              </a:defRPr>
            </a:lvl7pPr>
            <a:lvl8pPr lvl="7" rtl="0" algn="ctr">
              <a:spcBef>
                <a:spcPts val="0"/>
              </a:spcBef>
              <a:spcAft>
                <a:spcPts val="0"/>
              </a:spcAft>
              <a:buSzPts val="6000"/>
              <a:buFont typeface="DM Sans"/>
              <a:buNone/>
              <a:defRPr sz="6000">
                <a:latin typeface="DM Sans"/>
                <a:ea typeface="DM Sans"/>
                <a:cs typeface="DM Sans"/>
                <a:sym typeface="DM Sans"/>
              </a:defRPr>
            </a:lvl8pPr>
            <a:lvl9pPr lvl="8" rtl="0" algn="ctr">
              <a:spcBef>
                <a:spcPts val="0"/>
              </a:spcBef>
              <a:spcAft>
                <a:spcPts val="0"/>
              </a:spcAft>
              <a:buSzPts val="6000"/>
              <a:buFont typeface="DM Sans"/>
              <a:buNone/>
              <a:defRPr sz="6000">
                <a:latin typeface="DM Sans"/>
                <a:ea typeface="DM Sans"/>
                <a:cs typeface="DM Sans"/>
                <a:sym typeface="DM Sans"/>
              </a:defRPr>
            </a:lvl9pPr>
          </a:lstStyle>
          <a:p>
            <a:r>
              <a:t>xx%</a:t>
            </a:r>
          </a:p>
        </p:txBody>
      </p:sp>
      <p:sp>
        <p:nvSpPr>
          <p:cNvPr id="760" name="Google Shape;760;p56"/>
          <p:cNvSpPr txBox="1"/>
          <p:nvPr>
            <p:ph hasCustomPrompt="1" idx="5" type="title"/>
          </p:nvPr>
        </p:nvSpPr>
        <p:spPr>
          <a:xfrm>
            <a:off x="4596204"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
        <p:nvSpPr>
          <p:cNvPr id="761" name="Google Shape;761;p56"/>
          <p:cNvSpPr txBox="1"/>
          <p:nvPr>
            <p:ph hasCustomPrompt="1" idx="6" type="title"/>
          </p:nvPr>
        </p:nvSpPr>
        <p:spPr>
          <a:xfrm>
            <a:off x="898535" y="6903289"/>
            <a:ext cx="2425200" cy="12006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DM Sans"/>
              <a:buNone/>
              <a:defRPr sz="3600">
                <a:latin typeface="DM Sans"/>
                <a:ea typeface="DM Sans"/>
                <a:cs typeface="DM Sans"/>
                <a:sym typeface="DM Sans"/>
              </a:defRPr>
            </a:lvl2pPr>
            <a:lvl3pPr lvl="2" rtl="0" algn="ctr">
              <a:spcBef>
                <a:spcPts val="0"/>
              </a:spcBef>
              <a:spcAft>
                <a:spcPts val="0"/>
              </a:spcAft>
              <a:buSzPts val="3600"/>
              <a:buFont typeface="DM Sans"/>
              <a:buNone/>
              <a:defRPr sz="3600">
                <a:latin typeface="DM Sans"/>
                <a:ea typeface="DM Sans"/>
                <a:cs typeface="DM Sans"/>
                <a:sym typeface="DM Sans"/>
              </a:defRPr>
            </a:lvl3pPr>
            <a:lvl4pPr lvl="3" rtl="0" algn="ctr">
              <a:spcBef>
                <a:spcPts val="0"/>
              </a:spcBef>
              <a:spcAft>
                <a:spcPts val="0"/>
              </a:spcAft>
              <a:buSzPts val="3600"/>
              <a:buFont typeface="DM Sans"/>
              <a:buNone/>
              <a:defRPr sz="3600">
                <a:latin typeface="DM Sans"/>
                <a:ea typeface="DM Sans"/>
                <a:cs typeface="DM Sans"/>
                <a:sym typeface="DM Sans"/>
              </a:defRPr>
            </a:lvl4pPr>
            <a:lvl5pPr lvl="4" rtl="0" algn="ctr">
              <a:spcBef>
                <a:spcPts val="0"/>
              </a:spcBef>
              <a:spcAft>
                <a:spcPts val="0"/>
              </a:spcAft>
              <a:buSzPts val="3600"/>
              <a:buFont typeface="DM Sans"/>
              <a:buNone/>
              <a:defRPr sz="3600">
                <a:latin typeface="DM Sans"/>
                <a:ea typeface="DM Sans"/>
                <a:cs typeface="DM Sans"/>
                <a:sym typeface="DM Sans"/>
              </a:defRPr>
            </a:lvl5pPr>
            <a:lvl6pPr lvl="5" rtl="0" algn="ctr">
              <a:spcBef>
                <a:spcPts val="0"/>
              </a:spcBef>
              <a:spcAft>
                <a:spcPts val="0"/>
              </a:spcAft>
              <a:buSzPts val="3600"/>
              <a:buFont typeface="DM Sans"/>
              <a:buNone/>
              <a:defRPr sz="3600">
                <a:latin typeface="DM Sans"/>
                <a:ea typeface="DM Sans"/>
                <a:cs typeface="DM Sans"/>
                <a:sym typeface="DM Sans"/>
              </a:defRPr>
            </a:lvl6pPr>
            <a:lvl7pPr lvl="6" rtl="0" algn="ctr">
              <a:spcBef>
                <a:spcPts val="0"/>
              </a:spcBef>
              <a:spcAft>
                <a:spcPts val="0"/>
              </a:spcAft>
              <a:buSzPts val="3600"/>
              <a:buFont typeface="DM Sans"/>
              <a:buNone/>
              <a:defRPr sz="3600">
                <a:latin typeface="DM Sans"/>
                <a:ea typeface="DM Sans"/>
                <a:cs typeface="DM Sans"/>
                <a:sym typeface="DM Sans"/>
              </a:defRPr>
            </a:lvl7pPr>
            <a:lvl8pPr lvl="7" rtl="0" algn="ctr">
              <a:spcBef>
                <a:spcPts val="0"/>
              </a:spcBef>
              <a:spcAft>
                <a:spcPts val="0"/>
              </a:spcAft>
              <a:buSzPts val="3600"/>
              <a:buFont typeface="DM Sans"/>
              <a:buNone/>
              <a:defRPr sz="3600">
                <a:latin typeface="DM Sans"/>
                <a:ea typeface="DM Sans"/>
                <a:cs typeface="DM Sans"/>
                <a:sym typeface="DM Sans"/>
              </a:defRPr>
            </a:lvl8pPr>
            <a:lvl9pPr lvl="8" rtl="0" algn="ctr">
              <a:spcBef>
                <a:spcPts val="0"/>
              </a:spcBef>
              <a:spcAft>
                <a:spcPts val="0"/>
              </a:spcAft>
              <a:buSzPts val="3600"/>
              <a:buFont typeface="DM Sans"/>
              <a:buNone/>
              <a:defRPr sz="3600">
                <a:latin typeface="DM Sans"/>
                <a:ea typeface="DM Sans"/>
                <a:cs typeface="DM Sans"/>
                <a:sym typeface="DM Sans"/>
              </a:defRPr>
            </a:lvl9pPr>
          </a:lstStyle>
          <a:p>
            <a:r>
              <a:t>xx%</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ONE_COLUMN_TEXT_1_1_1_1_1">
    <p:bg>
      <p:bgPr>
        <a:solidFill>
          <a:srgbClr val="F6F1F3"/>
        </a:solidFill>
      </p:bgPr>
    </p:bg>
    <p:spTree>
      <p:nvGrpSpPr>
        <p:cNvPr id="762" name="Shape 762"/>
        <p:cNvGrpSpPr/>
        <p:nvPr/>
      </p:nvGrpSpPr>
      <p:grpSpPr>
        <a:xfrm>
          <a:off x="0" y="0"/>
          <a:ext cx="0" cy="0"/>
          <a:chOff x="0" y="0"/>
          <a:chExt cx="0" cy="0"/>
        </a:xfrm>
      </p:grpSpPr>
      <p:grpSp>
        <p:nvGrpSpPr>
          <p:cNvPr id="763" name="Google Shape;763;p57"/>
          <p:cNvGrpSpPr/>
          <p:nvPr/>
        </p:nvGrpSpPr>
        <p:grpSpPr>
          <a:xfrm>
            <a:off x="-233132" y="7046837"/>
            <a:ext cx="3546713" cy="3641803"/>
            <a:chOff x="-199351" y="2855375"/>
            <a:chExt cx="5366490" cy="2296943"/>
          </a:xfrm>
        </p:grpSpPr>
        <p:sp>
          <p:nvSpPr>
            <p:cNvPr id="764" name="Google Shape;764;p57"/>
            <p:cNvSpPr/>
            <p:nvPr/>
          </p:nvSpPr>
          <p:spPr>
            <a:xfrm flipH="1">
              <a:off x="-199351"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7"/>
            <p:cNvSpPr/>
            <p:nvPr/>
          </p:nvSpPr>
          <p:spPr>
            <a:xfrm flipH="1">
              <a:off x="2887271" y="362680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6" name="Google Shape;766;p57"/>
          <p:cNvSpPr txBox="1"/>
          <p:nvPr/>
        </p:nvSpPr>
        <p:spPr>
          <a:xfrm flipH="1">
            <a:off x="3453381" y="10001775"/>
            <a:ext cx="2142900" cy="726300"/>
          </a:xfrm>
          <a:prstGeom prst="rect">
            <a:avLst/>
          </a:prstGeom>
          <a:noFill/>
          <a:ln>
            <a:noFill/>
          </a:ln>
        </p:spPr>
        <p:txBody>
          <a:bodyPr anchorCtr="0" anchor="ctr" bIns="103300" lIns="103300" spcFirstLastPara="1" rIns="103300" wrap="square" tIns="103300">
            <a:noAutofit/>
          </a:bodyPr>
          <a:lstStyle/>
          <a:p>
            <a:pPr indent="0" lvl="0" marL="0" rtl="0" algn="l">
              <a:spcBef>
                <a:spcPts val="0"/>
              </a:spcBef>
              <a:spcAft>
                <a:spcPts val="0"/>
              </a:spcAft>
              <a:buNone/>
            </a:pPr>
            <a:r>
              <a:rPr b="1" lang="en-GB" sz="1000">
                <a:latin typeface="Lora"/>
                <a:ea typeface="Lora"/>
                <a:cs typeface="Lora"/>
                <a:sym typeface="Lora"/>
              </a:rPr>
              <a:t>Black: Original content</a:t>
            </a:r>
            <a:r>
              <a:rPr b="1" lang="en-GB" sz="1000">
                <a:solidFill>
                  <a:srgbClr val="38761D"/>
                </a:solidFill>
                <a:latin typeface="Lora"/>
                <a:ea typeface="Lora"/>
                <a:cs typeface="Lora"/>
                <a:sym typeface="Lora"/>
              </a:rPr>
              <a:t>     </a:t>
            </a:r>
            <a:r>
              <a:rPr b="1" lang="en-GB" sz="1000">
                <a:solidFill>
                  <a:srgbClr val="8E7CC3"/>
                </a:solidFill>
                <a:latin typeface="Lora"/>
                <a:ea typeface="Lora"/>
                <a:cs typeface="Lora"/>
                <a:sym typeface="Lora"/>
              </a:rPr>
              <a:t>   </a:t>
            </a:r>
            <a:endParaRPr b="1" sz="1000">
              <a:latin typeface="Lora"/>
              <a:ea typeface="Lora"/>
              <a:cs typeface="Lora"/>
              <a:sym typeface="Lora"/>
            </a:endParaRPr>
          </a:p>
          <a:p>
            <a:pPr indent="0" lvl="0" marL="0" rtl="0" algn="l">
              <a:spcBef>
                <a:spcPts val="0"/>
              </a:spcBef>
              <a:spcAft>
                <a:spcPts val="0"/>
              </a:spcAft>
              <a:buNone/>
            </a:pPr>
            <a:r>
              <a:rPr b="1" lang="en-GB" sz="1000">
                <a:solidFill>
                  <a:srgbClr val="FF0000"/>
                </a:solidFill>
                <a:latin typeface="Lora"/>
                <a:ea typeface="Lora"/>
                <a:cs typeface="Lora"/>
                <a:sym typeface="Lora"/>
              </a:rPr>
              <a:t>Red: Important</a:t>
            </a:r>
            <a:r>
              <a:rPr b="1" lang="en-GB" sz="1000">
                <a:solidFill>
                  <a:srgbClr val="B45F06"/>
                </a:solidFill>
                <a:latin typeface="Lora"/>
                <a:ea typeface="Lora"/>
                <a:cs typeface="Lora"/>
                <a:sym typeface="Lora"/>
              </a:rPr>
              <a:t>   </a:t>
            </a:r>
            <a:r>
              <a:rPr b="1" lang="en-GB" sz="1000">
                <a:solidFill>
                  <a:srgbClr val="8E7CC3"/>
                </a:solidFill>
                <a:latin typeface="Lora"/>
                <a:ea typeface="Lora"/>
                <a:cs typeface="Lora"/>
                <a:sym typeface="Lora"/>
              </a:rPr>
              <a:t>                      </a:t>
            </a:r>
            <a:endParaRPr b="1" sz="1000">
              <a:solidFill>
                <a:srgbClr val="666666"/>
              </a:solidFill>
              <a:latin typeface="Lora"/>
              <a:ea typeface="Lora"/>
              <a:cs typeface="Lora"/>
              <a:sym typeface="Lora"/>
            </a:endParaRPr>
          </a:p>
          <a:p>
            <a:pPr indent="0" lvl="0" marL="0" rtl="0" algn="l">
              <a:spcBef>
                <a:spcPts val="0"/>
              </a:spcBef>
              <a:spcAft>
                <a:spcPts val="0"/>
              </a:spcAft>
              <a:buClr>
                <a:srgbClr val="000000"/>
              </a:buClr>
              <a:buSzPts val="1200"/>
              <a:buFont typeface="Arial"/>
              <a:buNone/>
            </a:pPr>
            <a:r>
              <a:rPr b="1" lang="en-GB" sz="1000">
                <a:solidFill>
                  <a:srgbClr val="4A86E8"/>
                </a:solidFill>
                <a:latin typeface="Lora"/>
                <a:ea typeface="Lora"/>
                <a:cs typeface="Lora"/>
                <a:sym typeface="Lora"/>
              </a:rPr>
              <a:t>Blue: Males slides</a:t>
            </a:r>
            <a:endParaRPr b="1" sz="1000">
              <a:solidFill>
                <a:srgbClr val="4A86E8"/>
              </a:solidFill>
              <a:latin typeface="Lora"/>
              <a:ea typeface="Lora"/>
              <a:cs typeface="Lora"/>
              <a:sym typeface="Lora"/>
            </a:endParaRPr>
          </a:p>
        </p:txBody>
      </p:sp>
      <p:sp>
        <p:nvSpPr>
          <p:cNvPr id="767" name="Google Shape;767;p57"/>
          <p:cNvSpPr txBox="1"/>
          <p:nvPr/>
        </p:nvSpPr>
        <p:spPr>
          <a:xfrm>
            <a:off x="5062864" y="10017474"/>
            <a:ext cx="2556600" cy="694800"/>
          </a:xfrm>
          <a:prstGeom prst="rect">
            <a:avLst/>
          </a:prstGeom>
          <a:noFill/>
          <a:ln>
            <a:noFill/>
          </a:ln>
        </p:spPr>
        <p:txBody>
          <a:bodyPr anchorCtr="0" anchor="t" bIns="103300" lIns="103300" spcFirstLastPara="1" rIns="103300" wrap="square" tIns="103300">
            <a:noAutofit/>
          </a:bodyPr>
          <a:lstStyle/>
          <a:p>
            <a:pPr indent="0" lvl="0" marL="0" rtl="0" algn="l">
              <a:spcBef>
                <a:spcPts val="0"/>
              </a:spcBef>
              <a:spcAft>
                <a:spcPts val="0"/>
              </a:spcAft>
              <a:buClr>
                <a:srgbClr val="000000"/>
              </a:buClr>
              <a:buSzPts val="1100"/>
              <a:buFont typeface="Arial"/>
              <a:buNone/>
            </a:pPr>
            <a:r>
              <a:rPr b="1" lang="en-GB" sz="1000">
                <a:solidFill>
                  <a:srgbClr val="B45F06"/>
                </a:solidFill>
                <a:latin typeface="Lora"/>
                <a:ea typeface="Lora"/>
                <a:cs typeface="Lora"/>
                <a:sym typeface="Lora"/>
              </a:rPr>
              <a:t>Orange: Doctor notes</a:t>
            </a:r>
            <a:endParaRPr b="1" sz="1000">
              <a:solidFill>
                <a:srgbClr val="B45F06"/>
              </a:solidFill>
              <a:latin typeface="Lora"/>
              <a:ea typeface="Lora"/>
              <a:cs typeface="Lora"/>
              <a:sym typeface="Lora"/>
            </a:endParaRPr>
          </a:p>
          <a:p>
            <a:pPr indent="0" lvl="0" marL="0" rtl="0" algn="l">
              <a:spcBef>
                <a:spcPts val="0"/>
              </a:spcBef>
              <a:spcAft>
                <a:spcPts val="0"/>
              </a:spcAft>
              <a:buNone/>
            </a:pPr>
            <a:r>
              <a:rPr b="1" lang="en-GB" sz="1000">
                <a:solidFill>
                  <a:srgbClr val="999999"/>
                </a:solidFill>
                <a:latin typeface="Lora"/>
                <a:ea typeface="Lora"/>
                <a:cs typeface="Lora"/>
                <a:sym typeface="Lora"/>
              </a:rPr>
              <a:t>Grey: Extra/Robbins </a:t>
            </a:r>
            <a:endParaRPr b="1" sz="1000">
              <a:solidFill>
                <a:srgbClr val="38761D"/>
              </a:solidFill>
              <a:latin typeface="Lora"/>
              <a:ea typeface="Lora"/>
              <a:cs typeface="Lora"/>
              <a:sym typeface="Lora"/>
            </a:endParaRPr>
          </a:p>
          <a:p>
            <a:pPr indent="0" lvl="0" marL="0" rtl="0" algn="l">
              <a:spcBef>
                <a:spcPts val="0"/>
              </a:spcBef>
              <a:spcAft>
                <a:spcPts val="0"/>
              </a:spcAft>
              <a:buNone/>
            </a:pPr>
            <a:r>
              <a:rPr b="1" lang="en-GB" sz="1000">
                <a:solidFill>
                  <a:srgbClr val="38761D"/>
                </a:solidFill>
                <a:latin typeface="Lora"/>
                <a:ea typeface="Lora"/>
                <a:cs typeface="Lora"/>
                <a:sym typeface="Lora"/>
              </a:rPr>
              <a:t>Green: Females slides  </a:t>
            </a:r>
            <a:r>
              <a:rPr b="1" lang="en-GB" sz="1000">
                <a:solidFill>
                  <a:srgbClr val="38761D"/>
                </a:solidFill>
                <a:latin typeface="CG Times"/>
                <a:ea typeface="CG Times"/>
                <a:cs typeface="CG Times"/>
                <a:sym typeface="CG Times"/>
              </a:rPr>
              <a:t>                        </a:t>
            </a:r>
            <a:endParaRPr b="1" sz="1000">
              <a:solidFill>
                <a:srgbClr val="38761D"/>
              </a:solidFill>
              <a:latin typeface="CG Times"/>
              <a:ea typeface="CG Times"/>
              <a:cs typeface="CG Times"/>
              <a:sym typeface="CG Times"/>
            </a:endParaRPr>
          </a:p>
        </p:txBody>
      </p:sp>
      <p:pic>
        <p:nvPicPr>
          <p:cNvPr id="768" name="Google Shape;768;p57"/>
          <p:cNvPicPr preferRelativeResize="0"/>
          <p:nvPr/>
        </p:nvPicPr>
        <p:blipFill>
          <a:blip r:embed="rId2">
            <a:alphaModFix/>
          </a:blip>
          <a:stretch>
            <a:fillRect/>
          </a:stretch>
        </p:blipFill>
        <p:spPr>
          <a:xfrm>
            <a:off x="28925" y="6589875"/>
            <a:ext cx="4555725" cy="4555725"/>
          </a:xfrm>
          <a:prstGeom prst="rect">
            <a:avLst/>
          </a:prstGeom>
          <a:noFill/>
          <a:ln>
            <a:noFill/>
          </a:ln>
        </p:spPr>
      </p:pic>
      <p:pic>
        <p:nvPicPr>
          <p:cNvPr id="769" name="Google Shape;769;p57"/>
          <p:cNvPicPr preferRelativeResize="0"/>
          <p:nvPr/>
        </p:nvPicPr>
        <p:blipFill>
          <a:blip r:embed="rId3">
            <a:alphaModFix/>
          </a:blip>
          <a:stretch>
            <a:fillRect/>
          </a:stretch>
        </p:blipFill>
        <p:spPr>
          <a:xfrm>
            <a:off x="0" y="340424"/>
            <a:ext cx="1604751" cy="616500"/>
          </a:xfrm>
          <a:prstGeom prst="rect">
            <a:avLst/>
          </a:prstGeom>
          <a:noFill/>
          <a:ln>
            <a:noFill/>
          </a:ln>
        </p:spPr>
      </p:pic>
      <p:pic>
        <p:nvPicPr>
          <p:cNvPr id="770" name="Google Shape;770;p57"/>
          <p:cNvPicPr preferRelativeResize="0"/>
          <p:nvPr/>
        </p:nvPicPr>
        <p:blipFill rotWithShape="1">
          <a:blip r:embed="rId4">
            <a:alphaModFix/>
          </a:blip>
          <a:srcRect b="0" l="19248" r="15190" t="0"/>
          <a:stretch/>
        </p:blipFill>
        <p:spPr>
          <a:xfrm>
            <a:off x="6771450" y="174975"/>
            <a:ext cx="970000" cy="10773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1">
    <p:spTree>
      <p:nvGrpSpPr>
        <p:cNvPr id="771" name="Shape 771"/>
        <p:cNvGrpSpPr/>
        <p:nvPr/>
      </p:nvGrpSpPr>
      <p:grpSpPr>
        <a:xfrm>
          <a:off x="0" y="0"/>
          <a:ext cx="0" cy="0"/>
          <a:chOff x="0" y="0"/>
          <a:chExt cx="0" cy="0"/>
        </a:xfrm>
      </p:grpSpPr>
      <p:sp>
        <p:nvSpPr>
          <p:cNvPr id="772" name="Google Shape;772;p58"/>
          <p:cNvSpPr txBox="1"/>
          <p:nvPr>
            <p:ph type="ctrTitle"/>
          </p:nvPr>
        </p:nvSpPr>
        <p:spPr>
          <a:xfrm>
            <a:off x="269984" y="1547257"/>
            <a:ext cx="7380000" cy="4265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73" name="Google Shape;773;p58"/>
          <p:cNvSpPr txBox="1"/>
          <p:nvPr>
            <p:ph idx="1" type="subTitle"/>
          </p:nvPr>
        </p:nvSpPr>
        <p:spPr>
          <a:xfrm>
            <a:off x="269976" y="5889426"/>
            <a:ext cx="7380000" cy="164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74" name="Google Shape;774;p58"/>
          <p:cNvSpPr txBox="1"/>
          <p:nvPr>
            <p:ph idx="12" type="sldNum"/>
          </p:nvPr>
        </p:nvSpPr>
        <p:spPr>
          <a:xfrm>
            <a:off x="7338349" y="9690352"/>
            <a:ext cx="475200" cy="8178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5" name="Shape 85"/>
        <p:cNvGrpSpPr/>
        <p:nvPr/>
      </p:nvGrpSpPr>
      <p:grpSpPr>
        <a:xfrm>
          <a:off x="0" y="0"/>
          <a:ext cx="0" cy="0"/>
          <a:chOff x="0" y="0"/>
          <a:chExt cx="0" cy="0"/>
        </a:xfrm>
      </p:grpSpPr>
      <p:sp>
        <p:nvSpPr>
          <p:cNvPr id="86" name="Google Shape;86;p7"/>
          <p:cNvSpPr/>
          <p:nvPr/>
        </p:nvSpPr>
        <p:spPr>
          <a:xfrm rot="10800000">
            <a:off x="48" y="6033075"/>
            <a:ext cx="7930627" cy="4655325"/>
          </a:xfrm>
          <a:custGeom>
            <a:rect b="b" l="l" r="r" t="t"/>
            <a:pathLst>
              <a:path extrusionOk="0" h="25807" w="105478">
                <a:moveTo>
                  <a:pt x="0" y="0"/>
                </a:moveTo>
                <a:lnTo>
                  <a:pt x="0" y="14370"/>
                </a:lnTo>
                <a:cubicBezTo>
                  <a:pt x="5163" y="12313"/>
                  <a:pt x="10590" y="11048"/>
                  <a:pt x="16590" y="10634"/>
                </a:cubicBezTo>
                <a:cubicBezTo>
                  <a:pt x="17075" y="10601"/>
                  <a:pt x="17556" y="10585"/>
                  <a:pt x="18036" y="10585"/>
                </a:cubicBezTo>
                <a:cubicBezTo>
                  <a:pt x="29132" y="10585"/>
                  <a:pt x="38983" y="19185"/>
                  <a:pt x="49712" y="22197"/>
                </a:cubicBezTo>
                <a:cubicBezTo>
                  <a:pt x="58237" y="24590"/>
                  <a:pt x="66814" y="25807"/>
                  <a:pt x="75388" y="25807"/>
                </a:cubicBezTo>
                <a:cubicBezTo>
                  <a:pt x="84989" y="25807"/>
                  <a:pt x="94586" y="24281"/>
                  <a:pt x="104102" y="21170"/>
                </a:cubicBezTo>
                <a:cubicBezTo>
                  <a:pt x="104556" y="21021"/>
                  <a:pt x="105018" y="20865"/>
                  <a:pt x="105478" y="20705"/>
                </a:cubicBezTo>
                <a:lnTo>
                  <a:pt x="10547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7"/>
          <p:cNvSpPr txBox="1"/>
          <p:nvPr>
            <p:ph type="ctrTitle"/>
          </p:nvPr>
        </p:nvSpPr>
        <p:spPr>
          <a:xfrm>
            <a:off x="4734071" y="1683057"/>
            <a:ext cx="2562300" cy="26994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48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88" name="Google Shape;88;p7"/>
          <p:cNvSpPr txBox="1"/>
          <p:nvPr>
            <p:ph idx="1" type="subTitle"/>
          </p:nvPr>
        </p:nvSpPr>
        <p:spPr>
          <a:xfrm>
            <a:off x="3741472" y="5691077"/>
            <a:ext cx="3555000" cy="3583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400">
                <a:solidFill>
                  <a:srgbClr val="FFFFFF"/>
                </a:solidFill>
              </a:defRPr>
            </a:lvl1pPr>
            <a:lvl2pPr lvl="1" rtl="0" algn="r">
              <a:lnSpc>
                <a:spcPct val="100000"/>
              </a:lnSpc>
              <a:spcBef>
                <a:spcPts val="1600"/>
              </a:spcBef>
              <a:spcAft>
                <a:spcPts val="0"/>
              </a:spcAft>
              <a:buNone/>
              <a:defRPr sz="1400">
                <a:solidFill>
                  <a:srgbClr val="FFFFFF"/>
                </a:solidFill>
              </a:defRPr>
            </a:lvl2pPr>
            <a:lvl3pPr lvl="2" rtl="0" algn="r">
              <a:lnSpc>
                <a:spcPct val="100000"/>
              </a:lnSpc>
              <a:spcBef>
                <a:spcPts val="1600"/>
              </a:spcBef>
              <a:spcAft>
                <a:spcPts val="0"/>
              </a:spcAft>
              <a:buNone/>
              <a:defRPr sz="1400">
                <a:solidFill>
                  <a:srgbClr val="FFFFFF"/>
                </a:solidFill>
              </a:defRPr>
            </a:lvl3pPr>
            <a:lvl4pPr lvl="3" rtl="0" algn="r">
              <a:lnSpc>
                <a:spcPct val="100000"/>
              </a:lnSpc>
              <a:spcBef>
                <a:spcPts val="1600"/>
              </a:spcBef>
              <a:spcAft>
                <a:spcPts val="0"/>
              </a:spcAft>
              <a:buNone/>
              <a:defRPr sz="1400">
                <a:solidFill>
                  <a:srgbClr val="FFFFFF"/>
                </a:solidFill>
              </a:defRPr>
            </a:lvl4pPr>
            <a:lvl5pPr lvl="4" rtl="0" algn="r">
              <a:lnSpc>
                <a:spcPct val="100000"/>
              </a:lnSpc>
              <a:spcBef>
                <a:spcPts val="1600"/>
              </a:spcBef>
              <a:spcAft>
                <a:spcPts val="0"/>
              </a:spcAft>
              <a:buNone/>
              <a:defRPr sz="1400">
                <a:solidFill>
                  <a:srgbClr val="FFFFFF"/>
                </a:solidFill>
              </a:defRPr>
            </a:lvl5pPr>
            <a:lvl6pPr lvl="5" rtl="0" algn="r">
              <a:lnSpc>
                <a:spcPct val="100000"/>
              </a:lnSpc>
              <a:spcBef>
                <a:spcPts val="1600"/>
              </a:spcBef>
              <a:spcAft>
                <a:spcPts val="0"/>
              </a:spcAft>
              <a:buNone/>
              <a:defRPr sz="1400">
                <a:solidFill>
                  <a:srgbClr val="FFFFFF"/>
                </a:solidFill>
              </a:defRPr>
            </a:lvl6pPr>
            <a:lvl7pPr lvl="6" rtl="0" algn="r">
              <a:lnSpc>
                <a:spcPct val="100000"/>
              </a:lnSpc>
              <a:spcBef>
                <a:spcPts val="1600"/>
              </a:spcBef>
              <a:spcAft>
                <a:spcPts val="0"/>
              </a:spcAft>
              <a:buNone/>
              <a:defRPr sz="1400">
                <a:solidFill>
                  <a:srgbClr val="FFFFFF"/>
                </a:solidFill>
              </a:defRPr>
            </a:lvl7pPr>
            <a:lvl8pPr lvl="7" rtl="0" algn="r">
              <a:lnSpc>
                <a:spcPct val="100000"/>
              </a:lnSpc>
              <a:spcBef>
                <a:spcPts val="1600"/>
              </a:spcBef>
              <a:spcAft>
                <a:spcPts val="0"/>
              </a:spcAft>
              <a:buNone/>
              <a:defRPr sz="1400">
                <a:solidFill>
                  <a:srgbClr val="FFFFFF"/>
                </a:solidFill>
              </a:defRPr>
            </a:lvl8pPr>
            <a:lvl9pPr lvl="8" rtl="0" algn="r">
              <a:lnSpc>
                <a:spcPct val="100000"/>
              </a:lnSpc>
              <a:spcBef>
                <a:spcPts val="1600"/>
              </a:spcBef>
              <a:spcAft>
                <a:spcPts val="1600"/>
              </a:spcAft>
              <a:buNone/>
              <a:defRPr sz="14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9" name="Shape 89"/>
        <p:cNvGrpSpPr/>
        <p:nvPr/>
      </p:nvGrpSpPr>
      <p:grpSpPr>
        <a:xfrm>
          <a:off x="0" y="0"/>
          <a:ext cx="0" cy="0"/>
          <a:chOff x="0" y="0"/>
          <a:chExt cx="0" cy="0"/>
        </a:xfrm>
      </p:grpSpPr>
      <p:grpSp>
        <p:nvGrpSpPr>
          <p:cNvPr id="90" name="Google Shape;90;p8"/>
          <p:cNvGrpSpPr/>
          <p:nvPr/>
        </p:nvGrpSpPr>
        <p:grpSpPr>
          <a:xfrm>
            <a:off x="-16" y="8166"/>
            <a:ext cx="7933910" cy="10679941"/>
            <a:chOff x="-19" y="3930"/>
            <a:chExt cx="9160501" cy="5139529"/>
          </a:xfrm>
        </p:grpSpPr>
        <p:sp>
          <p:nvSpPr>
            <p:cNvPr id="91" name="Google Shape;91;p8"/>
            <p:cNvSpPr/>
            <p:nvPr/>
          </p:nvSpPr>
          <p:spPr>
            <a:xfrm flipH="1" rot="10800000">
              <a:off x="-19" y="3930"/>
              <a:ext cx="9160501" cy="5139529"/>
            </a:xfrm>
            <a:custGeom>
              <a:rect b="b" l="l" r="r" t="t"/>
              <a:pathLst>
                <a:path extrusionOk="0" h="9346" w="29260">
                  <a:moveTo>
                    <a:pt x="0" y="1"/>
                  </a:moveTo>
                  <a:lnTo>
                    <a:pt x="0" y="2717"/>
                  </a:lnTo>
                  <a:cubicBezTo>
                    <a:pt x="331" y="2833"/>
                    <a:pt x="706" y="2904"/>
                    <a:pt x="1072" y="2976"/>
                  </a:cubicBezTo>
                  <a:cubicBezTo>
                    <a:pt x="1456" y="3036"/>
                    <a:pt x="1840" y="3061"/>
                    <a:pt x="2223" y="3061"/>
                  </a:cubicBezTo>
                  <a:cubicBezTo>
                    <a:pt x="3480" y="3061"/>
                    <a:pt x="4733" y="2798"/>
                    <a:pt x="5986" y="2681"/>
                  </a:cubicBezTo>
                  <a:cubicBezTo>
                    <a:pt x="6301" y="2652"/>
                    <a:pt x="6622" y="2635"/>
                    <a:pt x="6943" y="2635"/>
                  </a:cubicBezTo>
                  <a:cubicBezTo>
                    <a:pt x="8294" y="2635"/>
                    <a:pt x="9651" y="2931"/>
                    <a:pt x="10641" y="3834"/>
                  </a:cubicBezTo>
                  <a:cubicBezTo>
                    <a:pt x="12017" y="5138"/>
                    <a:pt x="12240" y="7372"/>
                    <a:pt x="13732" y="8524"/>
                  </a:cubicBezTo>
                  <a:cubicBezTo>
                    <a:pt x="14410" y="9066"/>
                    <a:pt x="15265" y="9279"/>
                    <a:pt x="16140" y="9279"/>
                  </a:cubicBezTo>
                  <a:cubicBezTo>
                    <a:pt x="16707" y="9279"/>
                    <a:pt x="17283" y="9190"/>
                    <a:pt x="17824" y="9042"/>
                  </a:cubicBezTo>
                  <a:cubicBezTo>
                    <a:pt x="19209" y="8676"/>
                    <a:pt x="20468" y="7970"/>
                    <a:pt x="21808" y="7443"/>
                  </a:cubicBezTo>
                  <a:cubicBezTo>
                    <a:pt x="22667" y="7102"/>
                    <a:pt x="23623" y="6838"/>
                    <a:pt x="24559" y="6838"/>
                  </a:cubicBezTo>
                  <a:cubicBezTo>
                    <a:pt x="25044" y="6838"/>
                    <a:pt x="25523" y="6909"/>
                    <a:pt x="25981" y="7077"/>
                  </a:cubicBezTo>
                  <a:cubicBezTo>
                    <a:pt x="26874" y="7407"/>
                    <a:pt x="27616" y="8042"/>
                    <a:pt x="28366" y="8676"/>
                  </a:cubicBezTo>
                  <a:cubicBezTo>
                    <a:pt x="28661" y="8899"/>
                    <a:pt x="28956" y="9123"/>
                    <a:pt x="29260" y="9346"/>
                  </a:cubicBezTo>
                  <a:lnTo>
                    <a:pt x="2926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8"/>
            <p:cNvGrpSpPr/>
            <p:nvPr/>
          </p:nvGrpSpPr>
          <p:grpSpPr>
            <a:xfrm>
              <a:off x="510109" y="3797400"/>
              <a:ext cx="1076888" cy="821950"/>
              <a:chOff x="510100" y="3797400"/>
              <a:chExt cx="734225" cy="821950"/>
            </a:xfrm>
          </p:grpSpPr>
          <p:sp>
            <p:nvSpPr>
              <p:cNvPr id="93" name="Google Shape;93;p8"/>
              <p:cNvSpPr/>
              <p:nvPr/>
            </p:nvSpPr>
            <p:spPr>
              <a:xfrm>
                <a:off x="510100" y="3797400"/>
                <a:ext cx="481800" cy="4251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8"/>
              <p:cNvSpPr/>
              <p:nvPr/>
            </p:nvSpPr>
            <p:spPr>
              <a:xfrm>
                <a:off x="963525" y="4371550"/>
                <a:ext cx="280800" cy="2478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5" name="Google Shape;95;p8"/>
          <p:cNvSpPr txBox="1"/>
          <p:nvPr>
            <p:ph type="title"/>
          </p:nvPr>
        </p:nvSpPr>
        <p:spPr>
          <a:xfrm>
            <a:off x="1778600" y="2728675"/>
            <a:ext cx="4277700" cy="52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6" name="Shape 96"/>
        <p:cNvGrpSpPr/>
        <p:nvPr/>
      </p:nvGrpSpPr>
      <p:grpSpPr>
        <a:xfrm>
          <a:off x="0" y="0"/>
          <a:ext cx="0" cy="0"/>
          <a:chOff x="0" y="0"/>
          <a:chExt cx="0" cy="0"/>
        </a:xfrm>
      </p:grpSpPr>
      <p:sp>
        <p:nvSpPr>
          <p:cNvPr id="97" name="Google Shape;97;p9"/>
          <p:cNvSpPr txBox="1"/>
          <p:nvPr>
            <p:ph type="title"/>
          </p:nvPr>
        </p:nvSpPr>
        <p:spPr>
          <a:xfrm>
            <a:off x="3188896" y="5344191"/>
            <a:ext cx="4107300" cy="21900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8" name="Google Shape;98;p9"/>
          <p:cNvSpPr txBox="1"/>
          <p:nvPr>
            <p:ph idx="1" type="subTitle"/>
          </p:nvPr>
        </p:nvSpPr>
        <p:spPr>
          <a:xfrm>
            <a:off x="3189078" y="7534238"/>
            <a:ext cx="4107300" cy="1465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9" name="Google Shape;99;p9"/>
          <p:cNvSpPr txBox="1"/>
          <p:nvPr>
            <p:ph hasCustomPrompt="1" idx="2" type="title"/>
          </p:nvPr>
        </p:nvSpPr>
        <p:spPr>
          <a:xfrm>
            <a:off x="1442083" y="1577908"/>
            <a:ext cx="1819200" cy="256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r">
              <a:spcBef>
                <a:spcPts val="0"/>
              </a:spcBef>
              <a:spcAft>
                <a:spcPts val="0"/>
              </a:spcAft>
              <a:buSzPts val="4800"/>
              <a:buFont typeface="DM Sans"/>
              <a:buNone/>
              <a:defRPr sz="4800">
                <a:latin typeface="DM Sans"/>
                <a:ea typeface="DM Sans"/>
                <a:cs typeface="DM Sans"/>
                <a:sym typeface="DM Sans"/>
              </a:defRPr>
            </a:lvl2pPr>
            <a:lvl3pPr lvl="2" rtl="0" algn="r">
              <a:spcBef>
                <a:spcPts val="0"/>
              </a:spcBef>
              <a:spcAft>
                <a:spcPts val="0"/>
              </a:spcAft>
              <a:buSzPts val="4800"/>
              <a:buFont typeface="DM Sans"/>
              <a:buNone/>
              <a:defRPr sz="4800">
                <a:latin typeface="DM Sans"/>
                <a:ea typeface="DM Sans"/>
                <a:cs typeface="DM Sans"/>
                <a:sym typeface="DM Sans"/>
              </a:defRPr>
            </a:lvl3pPr>
            <a:lvl4pPr lvl="3" rtl="0" algn="r">
              <a:spcBef>
                <a:spcPts val="0"/>
              </a:spcBef>
              <a:spcAft>
                <a:spcPts val="0"/>
              </a:spcAft>
              <a:buSzPts val="4800"/>
              <a:buFont typeface="DM Sans"/>
              <a:buNone/>
              <a:defRPr sz="4800">
                <a:latin typeface="DM Sans"/>
                <a:ea typeface="DM Sans"/>
                <a:cs typeface="DM Sans"/>
                <a:sym typeface="DM Sans"/>
              </a:defRPr>
            </a:lvl4pPr>
            <a:lvl5pPr lvl="4" rtl="0" algn="r">
              <a:spcBef>
                <a:spcPts val="0"/>
              </a:spcBef>
              <a:spcAft>
                <a:spcPts val="0"/>
              </a:spcAft>
              <a:buSzPts val="4800"/>
              <a:buFont typeface="DM Sans"/>
              <a:buNone/>
              <a:defRPr sz="4800">
                <a:latin typeface="DM Sans"/>
                <a:ea typeface="DM Sans"/>
                <a:cs typeface="DM Sans"/>
                <a:sym typeface="DM Sans"/>
              </a:defRPr>
            </a:lvl5pPr>
            <a:lvl6pPr lvl="5" rtl="0" algn="r">
              <a:spcBef>
                <a:spcPts val="0"/>
              </a:spcBef>
              <a:spcAft>
                <a:spcPts val="0"/>
              </a:spcAft>
              <a:buSzPts val="4800"/>
              <a:buFont typeface="DM Sans"/>
              <a:buNone/>
              <a:defRPr sz="4800">
                <a:latin typeface="DM Sans"/>
                <a:ea typeface="DM Sans"/>
                <a:cs typeface="DM Sans"/>
                <a:sym typeface="DM Sans"/>
              </a:defRPr>
            </a:lvl6pPr>
            <a:lvl7pPr lvl="6" rtl="0" algn="r">
              <a:spcBef>
                <a:spcPts val="0"/>
              </a:spcBef>
              <a:spcAft>
                <a:spcPts val="0"/>
              </a:spcAft>
              <a:buSzPts val="4800"/>
              <a:buFont typeface="DM Sans"/>
              <a:buNone/>
              <a:defRPr sz="4800">
                <a:latin typeface="DM Sans"/>
                <a:ea typeface="DM Sans"/>
                <a:cs typeface="DM Sans"/>
                <a:sym typeface="DM Sans"/>
              </a:defRPr>
            </a:lvl7pPr>
            <a:lvl8pPr lvl="7" rtl="0" algn="r">
              <a:spcBef>
                <a:spcPts val="0"/>
              </a:spcBef>
              <a:spcAft>
                <a:spcPts val="0"/>
              </a:spcAft>
              <a:buSzPts val="4800"/>
              <a:buFont typeface="DM Sans"/>
              <a:buNone/>
              <a:defRPr sz="4800">
                <a:latin typeface="DM Sans"/>
                <a:ea typeface="DM Sans"/>
                <a:cs typeface="DM Sans"/>
                <a:sym typeface="DM Sans"/>
              </a:defRPr>
            </a:lvl8pPr>
            <a:lvl9pPr lvl="8" rtl="0" algn="r">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0" name="Shape 100"/>
        <p:cNvGrpSpPr/>
        <p:nvPr/>
      </p:nvGrpSpPr>
      <p:grpSpPr>
        <a:xfrm>
          <a:off x="0" y="0"/>
          <a:ext cx="0" cy="0"/>
          <a:chOff x="0" y="0"/>
          <a:chExt cx="0" cy="0"/>
        </a:xfrm>
      </p:grpSpPr>
      <p:sp>
        <p:nvSpPr>
          <p:cNvPr id="101" name="Google Shape;101;p10"/>
          <p:cNvSpPr txBox="1"/>
          <p:nvPr>
            <p:ph type="ctrTitle"/>
          </p:nvPr>
        </p:nvSpPr>
        <p:spPr>
          <a:xfrm>
            <a:off x="642439" y="746952"/>
            <a:ext cx="6653700" cy="1200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grpSp>
        <p:nvGrpSpPr>
          <p:cNvPr id="102" name="Google Shape;102;p10"/>
          <p:cNvGrpSpPr/>
          <p:nvPr/>
        </p:nvGrpSpPr>
        <p:grpSpPr>
          <a:xfrm>
            <a:off x="623454" y="927033"/>
            <a:ext cx="3813354" cy="3682399"/>
            <a:chOff x="3982947" y="764924"/>
            <a:chExt cx="4402902" cy="1772088"/>
          </a:xfrm>
        </p:grpSpPr>
        <p:sp>
          <p:nvSpPr>
            <p:cNvPr id="103" name="Google Shape;103;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10"/>
          <p:cNvGrpSpPr/>
          <p:nvPr/>
        </p:nvGrpSpPr>
        <p:grpSpPr>
          <a:xfrm>
            <a:off x="623454" y="927033"/>
            <a:ext cx="3813354" cy="3682399"/>
            <a:chOff x="3982947" y="764924"/>
            <a:chExt cx="4402902" cy="1772088"/>
          </a:xfrm>
        </p:grpSpPr>
        <p:sp>
          <p:nvSpPr>
            <p:cNvPr id="111" name="Google Shape;111;p10"/>
            <p:cNvSpPr/>
            <p:nvPr/>
          </p:nvSpPr>
          <p:spPr>
            <a:xfrm>
              <a:off x="4171306" y="2434548"/>
              <a:ext cx="111678" cy="102464"/>
            </a:xfrm>
            <a:custGeom>
              <a:rect b="b" l="l" r="r" t="t"/>
              <a:pathLst>
                <a:path extrusionOk="0" h="2046" w="2230">
                  <a:moveTo>
                    <a:pt x="1115" y="1"/>
                  </a:moveTo>
                  <a:cubicBezTo>
                    <a:pt x="1056" y="1"/>
                    <a:pt x="998" y="32"/>
                    <a:pt x="969" y="94"/>
                  </a:cubicBezTo>
                  <a:lnTo>
                    <a:pt x="768" y="505"/>
                  </a:lnTo>
                  <a:cubicBezTo>
                    <a:pt x="741" y="551"/>
                    <a:pt x="694" y="587"/>
                    <a:pt x="643" y="594"/>
                  </a:cubicBezTo>
                  <a:lnTo>
                    <a:pt x="190" y="660"/>
                  </a:lnTo>
                  <a:cubicBezTo>
                    <a:pt x="54" y="680"/>
                    <a:pt x="0" y="843"/>
                    <a:pt x="101" y="939"/>
                  </a:cubicBezTo>
                  <a:lnTo>
                    <a:pt x="426" y="1257"/>
                  </a:lnTo>
                  <a:cubicBezTo>
                    <a:pt x="466" y="1296"/>
                    <a:pt x="485" y="1351"/>
                    <a:pt x="473" y="1405"/>
                  </a:cubicBezTo>
                  <a:lnTo>
                    <a:pt x="396" y="1854"/>
                  </a:lnTo>
                  <a:cubicBezTo>
                    <a:pt x="377" y="1958"/>
                    <a:pt x="463" y="2045"/>
                    <a:pt x="558" y="2045"/>
                  </a:cubicBezTo>
                  <a:cubicBezTo>
                    <a:pt x="584" y="2045"/>
                    <a:pt x="610" y="2039"/>
                    <a:pt x="636" y="2025"/>
                  </a:cubicBezTo>
                  <a:lnTo>
                    <a:pt x="1039" y="1816"/>
                  </a:lnTo>
                  <a:cubicBezTo>
                    <a:pt x="1062" y="1802"/>
                    <a:pt x="1088" y="1796"/>
                    <a:pt x="1115" y="1796"/>
                  </a:cubicBezTo>
                  <a:cubicBezTo>
                    <a:pt x="1141" y="1796"/>
                    <a:pt x="1167" y="1802"/>
                    <a:pt x="1190" y="1816"/>
                  </a:cubicBezTo>
                  <a:lnTo>
                    <a:pt x="1597" y="2025"/>
                  </a:lnTo>
                  <a:cubicBezTo>
                    <a:pt x="1623" y="2039"/>
                    <a:pt x="1649" y="2045"/>
                    <a:pt x="1675" y="2045"/>
                  </a:cubicBezTo>
                  <a:cubicBezTo>
                    <a:pt x="1770" y="2045"/>
                    <a:pt x="1853" y="1958"/>
                    <a:pt x="1834" y="1854"/>
                  </a:cubicBezTo>
                  <a:lnTo>
                    <a:pt x="1756" y="1405"/>
                  </a:lnTo>
                  <a:cubicBezTo>
                    <a:pt x="1749" y="1351"/>
                    <a:pt x="1764" y="1296"/>
                    <a:pt x="1803" y="1257"/>
                  </a:cubicBezTo>
                  <a:lnTo>
                    <a:pt x="2132" y="939"/>
                  </a:lnTo>
                  <a:cubicBezTo>
                    <a:pt x="2230" y="843"/>
                    <a:pt x="2175" y="680"/>
                    <a:pt x="2039" y="660"/>
                  </a:cubicBezTo>
                  <a:lnTo>
                    <a:pt x="1590" y="594"/>
                  </a:lnTo>
                  <a:cubicBezTo>
                    <a:pt x="1536" y="587"/>
                    <a:pt x="1489" y="551"/>
                    <a:pt x="1466" y="505"/>
                  </a:cubicBezTo>
                  <a:lnTo>
                    <a:pt x="1264" y="94"/>
                  </a:lnTo>
                  <a:cubicBezTo>
                    <a:pt x="1233" y="32"/>
                    <a:pt x="1174"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3982947" y="1300598"/>
              <a:ext cx="111528" cy="102414"/>
            </a:xfrm>
            <a:custGeom>
              <a:rect b="b" l="l" r="r" t="t"/>
              <a:pathLst>
                <a:path extrusionOk="0" h="2045" w="2227">
                  <a:moveTo>
                    <a:pt x="1115" y="1"/>
                  </a:moveTo>
                  <a:cubicBezTo>
                    <a:pt x="1056" y="1"/>
                    <a:pt x="997" y="31"/>
                    <a:pt x="966" y="91"/>
                  </a:cubicBezTo>
                  <a:lnTo>
                    <a:pt x="764" y="502"/>
                  </a:lnTo>
                  <a:cubicBezTo>
                    <a:pt x="741" y="552"/>
                    <a:pt x="695" y="583"/>
                    <a:pt x="641" y="591"/>
                  </a:cubicBezTo>
                  <a:lnTo>
                    <a:pt x="190" y="657"/>
                  </a:lnTo>
                  <a:cubicBezTo>
                    <a:pt x="54" y="676"/>
                    <a:pt x="0" y="843"/>
                    <a:pt x="97" y="937"/>
                  </a:cubicBezTo>
                  <a:lnTo>
                    <a:pt x="427" y="1258"/>
                  </a:lnTo>
                  <a:cubicBezTo>
                    <a:pt x="466" y="1293"/>
                    <a:pt x="481" y="1347"/>
                    <a:pt x="473" y="1402"/>
                  </a:cubicBezTo>
                  <a:lnTo>
                    <a:pt x="396" y="1851"/>
                  </a:lnTo>
                  <a:cubicBezTo>
                    <a:pt x="377" y="1959"/>
                    <a:pt x="461" y="2044"/>
                    <a:pt x="556" y="2044"/>
                  </a:cubicBezTo>
                  <a:cubicBezTo>
                    <a:pt x="581" y="2044"/>
                    <a:pt x="607" y="2038"/>
                    <a:pt x="632" y="2025"/>
                  </a:cubicBezTo>
                  <a:lnTo>
                    <a:pt x="1040" y="1812"/>
                  </a:lnTo>
                  <a:cubicBezTo>
                    <a:pt x="1063" y="1799"/>
                    <a:pt x="1089" y="1792"/>
                    <a:pt x="1115" y="1792"/>
                  </a:cubicBezTo>
                  <a:cubicBezTo>
                    <a:pt x="1141" y="1792"/>
                    <a:pt x="1167" y="1799"/>
                    <a:pt x="1190" y="1812"/>
                  </a:cubicBezTo>
                  <a:lnTo>
                    <a:pt x="1594" y="2025"/>
                  </a:lnTo>
                  <a:cubicBezTo>
                    <a:pt x="1619" y="2038"/>
                    <a:pt x="1645" y="2044"/>
                    <a:pt x="1671" y="2044"/>
                  </a:cubicBezTo>
                  <a:cubicBezTo>
                    <a:pt x="1767" y="2044"/>
                    <a:pt x="1853" y="1959"/>
                    <a:pt x="1834" y="1851"/>
                  </a:cubicBezTo>
                  <a:lnTo>
                    <a:pt x="1757" y="1402"/>
                  </a:lnTo>
                  <a:cubicBezTo>
                    <a:pt x="1745" y="1347"/>
                    <a:pt x="1765" y="1293"/>
                    <a:pt x="1804" y="1258"/>
                  </a:cubicBezTo>
                  <a:lnTo>
                    <a:pt x="2129" y="937"/>
                  </a:lnTo>
                  <a:cubicBezTo>
                    <a:pt x="2226" y="843"/>
                    <a:pt x="2176" y="676"/>
                    <a:pt x="2040" y="657"/>
                  </a:cubicBezTo>
                  <a:lnTo>
                    <a:pt x="1586" y="591"/>
                  </a:lnTo>
                  <a:cubicBezTo>
                    <a:pt x="1532" y="583"/>
                    <a:pt x="1489" y="552"/>
                    <a:pt x="1462" y="502"/>
                  </a:cubicBezTo>
                  <a:lnTo>
                    <a:pt x="1260" y="91"/>
                  </a:lnTo>
                  <a:cubicBezTo>
                    <a:pt x="1231" y="31"/>
                    <a:pt x="1173" y="1"/>
                    <a:pt x="11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p:nvPr/>
          </p:nvSpPr>
          <p:spPr>
            <a:xfrm>
              <a:off x="8319193" y="764924"/>
              <a:ext cx="66656" cy="61248"/>
            </a:xfrm>
            <a:custGeom>
              <a:rect b="b" l="l" r="r" t="t"/>
              <a:pathLst>
                <a:path extrusionOk="0" h="1223" w="1331">
                  <a:moveTo>
                    <a:pt x="666" y="1"/>
                  </a:moveTo>
                  <a:cubicBezTo>
                    <a:pt x="631" y="1"/>
                    <a:pt x="596" y="19"/>
                    <a:pt x="578" y="56"/>
                  </a:cubicBezTo>
                  <a:lnTo>
                    <a:pt x="458" y="299"/>
                  </a:lnTo>
                  <a:cubicBezTo>
                    <a:pt x="443" y="331"/>
                    <a:pt x="416" y="351"/>
                    <a:pt x="385" y="354"/>
                  </a:cubicBezTo>
                  <a:lnTo>
                    <a:pt x="113" y="393"/>
                  </a:lnTo>
                  <a:cubicBezTo>
                    <a:pt x="32" y="405"/>
                    <a:pt x="1" y="505"/>
                    <a:pt x="59" y="560"/>
                  </a:cubicBezTo>
                  <a:lnTo>
                    <a:pt x="253" y="750"/>
                  </a:lnTo>
                  <a:cubicBezTo>
                    <a:pt x="276" y="773"/>
                    <a:pt x="288" y="808"/>
                    <a:pt x="283" y="839"/>
                  </a:cubicBezTo>
                  <a:lnTo>
                    <a:pt x="237" y="1106"/>
                  </a:lnTo>
                  <a:cubicBezTo>
                    <a:pt x="225" y="1171"/>
                    <a:pt x="276" y="1223"/>
                    <a:pt x="332" y="1223"/>
                  </a:cubicBezTo>
                  <a:cubicBezTo>
                    <a:pt x="347" y="1223"/>
                    <a:pt x="362" y="1219"/>
                    <a:pt x="376" y="1211"/>
                  </a:cubicBezTo>
                  <a:lnTo>
                    <a:pt x="621" y="1083"/>
                  </a:lnTo>
                  <a:cubicBezTo>
                    <a:pt x="635" y="1075"/>
                    <a:pt x="650" y="1071"/>
                    <a:pt x="666" y="1071"/>
                  </a:cubicBezTo>
                  <a:cubicBezTo>
                    <a:pt x="681" y="1071"/>
                    <a:pt x="697" y="1075"/>
                    <a:pt x="710" y="1083"/>
                  </a:cubicBezTo>
                  <a:lnTo>
                    <a:pt x="954" y="1211"/>
                  </a:lnTo>
                  <a:cubicBezTo>
                    <a:pt x="969" y="1219"/>
                    <a:pt x="984" y="1223"/>
                    <a:pt x="999" y="1223"/>
                  </a:cubicBezTo>
                  <a:cubicBezTo>
                    <a:pt x="1055" y="1223"/>
                    <a:pt x="1106" y="1171"/>
                    <a:pt x="1094" y="1106"/>
                  </a:cubicBezTo>
                  <a:lnTo>
                    <a:pt x="1051" y="839"/>
                  </a:lnTo>
                  <a:cubicBezTo>
                    <a:pt x="1044" y="808"/>
                    <a:pt x="1056" y="773"/>
                    <a:pt x="1079" y="750"/>
                  </a:cubicBezTo>
                  <a:lnTo>
                    <a:pt x="1272" y="560"/>
                  </a:lnTo>
                  <a:cubicBezTo>
                    <a:pt x="1330" y="505"/>
                    <a:pt x="1299" y="405"/>
                    <a:pt x="1219" y="393"/>
                  </a:cubicBezTo>
                  <a:lnTo>
                    <a:pt x="947" y="354"/>
                  </a:lnTo>
                  <a:cubicBezTo>
                    <a:pt x="916" y="351"/>
                    <a:pt x="888" y="331"/>
                    <a:pt x="873" y="299"/>
                  </a:cubicBezTo>
                  <a:lnTo>
                    <a:pt x="753" y="56"/>
                  </a:lnTo>
                  <a:cubicBezTo>
                    <a:pt x="736" y="19"/>
                    <a:pt x="701" y="1"/>
                    <a:pt x="6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p:nvPr/>
          </p:nvSpPr>
          <p:spPr>
            <a:xfrm>
              <a:off x="4600558" y="776393"/>
              <a:ext cx="136568" cy="136568"/>
            </a:xfrm>
            <a:custGeom>
              <a:rect b="b" l="l" r="r" t="t"/>
              <a:pathLst>
                <a:path extrusionOk="0" h="2727" w="2727">
                  <a:moveTo>
                    <a:pt x="1366" y="1"/>
                  </a:moveTo>
                  <a:cubicBezTo>
                    <a:pt x="609" y="1"/>
                    <a:pt x="1" y="610"/>
                    <a:pt x="1" y="1362"/>
                  </a:cubicBezTo>
                  <a:cubicBezTo>
                    <a:pt x="1" y="2114"/>
                    <a:pt x="609" y="2727"/>
                    <a:pt x="1366" y="2727"/>
                  </a:cubicBezTo>
                  <a:cubicBezTo>
                    <a:pt x="2118" y="2727"/>
                    <a:pt x="2726" y="2114"/>
                    <a:pt x="2726" y="1362"/>
                  </a:cubicBezTo>
                  <a:cubicBezTo>
                    <a:pt x="2726" y="610"/>
                    <a:pt x="2118" y="1"/>
                    <a:pt x="136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5261289" y="1264740"/>
              <a:ext cx="246844" cy="92798"/>
            </a:xfrm>
            <a:custGeom>
              <a:rect b="b" l="l" r="r" t="t"/>
              <a:pathLst>
                <a:path extrusionOk="0" h="1853" w="4929">
                  <a:moveTo>
                    <a:pt x="1" y="1"/>
                  </a:moveTo>
                  <a:lnTo>
                    <a:pt x="1" y="1"/>
                  </a:lnTo>
                  <a:cubicBezTo>
                    <a:pt x="365" y="919"/>
                    <a:pt x="1187" y="1633"/>
                    <a:pt x="2234" y="1811"/>
                  </a:cubicBezTo>
                  <a:cubicBezTo>
                    <a:pt x="2398" y="1839"/>
                    <a:pt x="2562" y="1853"/>
                    <a:pt x="2724" y="1853"/>
                  </a:cubicBezTo>
                  <a:cubicBezTo>
                    <a:pt x="3586" y="1853"/>
                    <a:pt x="4387" y="1465"/>
                    <a:pt x="4928" y="834"/>
                  </a:cubicBezTo>
                  <a:lnTo>
                    <a:pt x="4928" y="834"/>
                  </a:lnTo>
                  <a:cubicBezTo>
                    <a:pt x="4889" y="834"/>
                    <a:pt x="4850" y="834"/>
                    <a:pt x="4810" y="834"/>
                  </a:cubicBezTo>
                  <a:cubicBezTo>
                    <a:pt x="4108" y="834"/>
                    <a:pt x="3294" y="764"/>
                    <a:pt x="2436" y="621"/>
                  </a:cubicBezTo>
                  <a:cubicBezTo>
                    <a:pt x="1525" y="466"/>
                    <a:pt x="691" y="248"/>
                    <a:pt x="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5260939" y="1065565"/>
              <a:ext cx="282351" cy="141927"/>
            </a:xfrm>
            <a:custGeom>
              <a:rect b="b" l="l" r="r" t="t"/>
              <a:pathLst>
                <a:path extrusionOk="0" h="2834" w="5638">
                  <a:moveTo>
                    <a:pt x="2720" y="1"/>
                  </a:moveTo>
                  <a:cubicBezTo>
                    <a:pt x="1509" y="1"/>
                    <a:pt x="425" y="755"/>
                    <a:pt x="0" y="1880"/>
                  </a:cubicBezTo>
                  <a:cubicBezTo>
                    <a:pt x="156" y="1872"/>
                    <a:pt x="320" y="1868"/>
                    <a:pt x="490" y="1868"/>
                  </a:cubicBezTo>
                  <a:cubicBezTo>
                    <a:pt x="1195" y="1868"/>
                    <a:pt x="2010" y="1938"/>
                    <a:pt x="2865" y="2082"/>
                  </a:cubicBezTo>
                  <a:cubicBezTo>
                    <a:pt x="3931" y="2264"/>
                    <a:pt x="4893" y="2531"/>
                    <a:pt x="5637" y="2833"/>
                  </a:cubicBezTo>
                  <a:cubicBezTo>
                    <a:pt x="5603" y="1469"/>
                    <a:pt x="4606" y="279"/>
                    <a:pt x="3210" y="42"/>
                  </a:cubicBezTo>
                  <a:cubicBezTo>
                    <a:pt x="3045" y="14"/>
                    <a:pt x="2881" y="1"/>
                    <a:pt x="272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5166384" y="1148851"/>
              <a:ext cx="461938" cy="125450"/>
            </a:xfrm>
            <a:custGeom>
              <a:rect b="b" l="l" r="r" t="t"/>
              <a:pathLst>
                <a:path extrusionOk="0" h="2505" w="9224">
                  <a:moveTo>
                    <a:pt x="1996" y="0"/>
                  </a:moveTo>
                  <a:cubicBezTo>
                    <a:pt x="890" y="0"/>
                    <a:pt x="148" y="169"/>
                    <a:pt x="93" y="488"/>
                  </a:cubicBezTo>
                  <a:cubicBezTo>
                    <a:pt x="0" y="1036"/>
                    <a:pt x="1947" y="1822"/>
                    <a:pt x="4443" y="2245"/>
                  </a:cubicBezTo>
                  <a:cubicBezTo>
                    <a:pt x="5478" y="2420"/>
                    <a:pt x="6445" y="2505"/>
                    <a:pt x="7229" y="2505"/>
                  </a:cubicBezTo>
                  <a:cubicBezTo>
                    <a:pt x="8336" y="2505"/>
                    <a:pt x="9078" y="2336"/>
                    <a:pt x="9130" y="2016"/>
                  </a:cubicBezTo>
                  <a:cubicBezTo>
                    <a:pt x="9223" y="1469"/>
                    <a:pt x="7278" y="682"/>
                    <a:pt x="4780" y="260"/>
                  </a:cubicBezTo>
                  <a:cubicBezTo>
                    <a:pt x="3746" y="85"/>
                    <a:pt x="2779" y="0"/>
                    <a:pt x="199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0"/>
          <p:cNvGrpSpPr/>
          <p:nvPr/>
        </p:nvGrpSpPr>
        <p:grpSpPr>
          <a:xfrm>
            <a:off x="2820077" y="4014148"/>
            <a:ext cx="6620102" cy="6796425"/>
            <a:chOff x="5005549" y="2855375"/>
            <a:chExt cx="5366490" cy="2296943"/>
          </a:xfrm>
        </p:grpSpPr>
        <p:sp>
          <p:nvSpPr>
            <p:cNvPr id="119" name="Google Shape;119;p10"/>
            <p:cNvSpPr/>
            <p:nvPr/>
          </p:nvSpPr>
          <p:spPr>
            <a:xfrm>
              <a:off x="5005549" y="2855375"/>
              <a:ext cx="5366490" cy="2296943"/>
            </a:xfrm>
            <a:custGeom>
              <a:rect b="b" l="l" r="r" t="t"/>
              <a:pathLst>
                <a:path extrusionOk="0" h="16069" w="37543">
                  <a:moveTo>
                    <a:pt x="28590" y="1"/>
                  </a:moveTo>
                  <a:cubicBezTo>
                    <a:pt x="28571" y="1"/>
                    <a:pt x="28552" y="1"/>
                    <a:pt x="28533" y="1"/>
                  </a:cubicBezTo>
                  <a:cubicBezTo>
                    <a:pt x="8522" y="1"/>
                    <a:pt x="0" y="16069"/>
                    <a:pt x="0" y="16069"/>
                  </a:cubicBezTo>
                  <a:lnTo>
                    <a:pt x="37543" y="16069"/>
                  </a:lnTo>
                  <a:lnTo>
                    <a:pt x="37543" y="5854"/>
                  </a:lnTo>
                  <a:lnTo>
                    <a:pt x="36807" y="5854"/>
                  </a:lnTo>
                  <a:lnTo>
                    <a:pt x="36845" y="868"/>
                  </a:lnTo>
                  <a:cubicBezTo>
                    <a:pt x="33901" y="270"/>
                    <a:pt x="31154" y="1"/>
                    <a:pt x="2859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7600236" y="4456155"/>
              <a:ext cx="370980" cy="193445"/>
            </a:xfrm>
            <a:custGeom>
              <a:rect b="b" l="l" r="r" t="t"/>
              <a:pathLst>
                <a:path extrusionOk="0" h="3526" w="6762">
                  <a:moveTo>
                    <a:pt x="4109" y="0"/>
                  </a:moveTo>
                  <a:cubicBezTo>
                    <a:pt x="3820" y="0"/>
                    <a:pt x="3568" y="16"/>
                    <a:pt x="3413" y="16"/>
                  </a:cubicBezTo>
                  <a:cubicBezTo>
                    <a:pt x="2739" y="301"/>
                    <a:pt x="2180" y="145"/>
                    <a:pt x="1536" y="647"/>
                  </a:cubicBezTo>
                  <a:cubicBezTo>
                    <a:pt x="651" y="1345"/>
                    <a:pt x="0" y="2416"/>
                    <a:pt x="1349" y="3117"/>
                  </a:cubicBezTo>
                  <a:cubicBezTo>
                    <a:pt x="1785" y="3345"/>
                    <a:pt x="2553" y="3526"/>
                    <a:pt x="3341" y="3526"/>
                  </a:cubicBezTo>
                  <a:cubicBezTo>
                    <a:pt x="4371" y="3526"/>
                    <a:pt x="5436" y="3217"/>
                    <a:pt x="5841" y="2301"/>
                  </a:cubicBezTo>
                  <a:cubicBezTo>
                    <a:pt x="6762" y="221"/>
                    <a:pt x="5179" y="0"/>
                    <a:pt x="410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6829525" y="3715075"/>
              <a:ext cx="1594469" cy="796494"/>
            </a:xfrm>
            <a:custGeom>
              <a:rect b="b" l="l" r="r" t="t"/>
              <a:pathLst>
                <a:path extrusionOk="0" h="14518" w="29063">
                  <a:moveTo>
                    <a:pt x="20037" y="0"/>
                  </a:moveTo>
                  <a:cubicBezTo>
                    <a:pt x="17439" y="0"/>
                    <a:pt x="14688" y="1017"/>
                    <a:pt x="12401" y="1771"/>
                  </a:cubicBezTo>
                  <a:cubicBezTo>
                    <a:pt x="10313" y="2463"/>
                    <a:pt x="1" y="2517"/>
                    <a:pt x="1332" y="8975"/>
                  </a:cubicBezTo>
                  <a:cubicBezTo>
                    <a:pt x="1509" y="9819"/>
                    <a:pt x="1848" y="10527"/>
                    <a:pt x="2255" y="11110"/>
                  </a:cubicBezTo>
                  <a:cubicBezTo>
                    <a:pt x="2421" y="11348"/>
                    <a:pt x="2598" y="11564"/>
                    <a:pt x="2781" y="11764"/>
                  </a:cubicBezTo>
                  <a:cubicBezTo>
                    <a:pt x="4387" y="13529"/>
                    <a:pt x="6248" y="14518"/>
                    <a:pt x="8145" y="14518"/>
                  </a:cubicBezTo>
                  <a:cubicBezTo>
                    <a:pt x="8737" y="14518"/>
                    <a:pt x="9333" y="14421"/>
                    <a:pt x="9926" y="14222"/>
                  </a:cubicBezTo>
                  <a:cubicBezTo>
                    <a:pt x="12292" y="13426"/>
                    <a:pt x="14557" y="11670"/>
                    <a:pt x="16980" y="11385"/>
                  </a:cubicBezTo>
                  <a:cubicBezTo>
                    <a:pt x="17146" y="11366"/>
                    <a:pt x="17309" y="11356"/>
                    <a:pt x="17468" y="11356"/>
                  </a:cubicBezTo>
                  <a:cubicBezTo>
                    <a:pt x="19841" y="11356"/>
                    <a:pt x="21613" y="13397"/>
                    <a:pt x="23909" y="14222"/>
                  </a:cubicBezTo>
                  <a:cubicBezTo>
                    <a:pt x="24297" y="14362"/>
                    <a:pt x="24666" y="14428"/>
                    <a:pt x="25012" y="14428"/>
                  </a:cubicBezTo>
                  <a:cubicBezTo>
                    <a:pt x="27743" y="14428"/>
                    <a:pt x="29062" y="10317"/>
                    <a:pt x="27360" y="5738"/>
                  </a:cubicBezTo>
                  <a:cubicBezTo>
                    <a:pt x="25709" y="1298"/>
                    <a:pt x="22971" y="0"/>
                    <a:pt x="2003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9.xml"/><Relationship Id="rId22" Type="http://schemas.openxmlformats.org/officeDocument/2006/relationships/slideLayout" Target="../slideLayouts/slideLayout51.xml"/><Relationship Id="rId21" Type="http://schemas.openxmlformats.org/officeDocument/2006/relationships/slideLayout" Target="../slideLayouts/slideLayout50.xml"/><Relationship Id="rId24" Type="http://schemas.openxmlformats.org/officeDocument/2006/relationships/slideLayout" Target="../slideLayouts/slideLayout53.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6" Type="http://schemas.openxmlformats.org/officeDocument/2006/relationships/slideLayout" Target="../slideLayouts/slideLayout55.xml"/><Relationship Id="rId25" Type="http://schemas.openxmlformats.org/officeDocument/2006/relationships/slideLayout" Target="../slideLayouts/slideLayout54.xml"/><Relationship Id="rId28" Type="http://schemas.openxmlformats.org/officeDocument/2006/relationships/theme" Target="../theme/theme3.xml"/><Relationship Id="rId27" Type="http://schemas.openxmlformats.org/officeDocument/2006/relationships/slideLayout" Target="../slideLayouts/slideLayout56.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9" Type="http://schemas.openxmlformats.org/officeDocument/2006/relationships/slideLayout" Target="../slideLayouts/slideLayout48.xml"/><Relationship Id="rId1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7" name="Google Shape;7;p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EE7EA"/>
        </a:solidFill>
      </p:bgPr>
    </p:bg>
    <p:spTree>
      <p:nvGrpSpPr>
        <p:cNvPr id="395" name="Shape 395"/>
        <p:cNvGrpSpPr/>
        <p:nvPr/>
      </p:nvGrpSpPr>
      <p:grpSpPr>
        <a:xfrm>
          <a:off x="0" y="0"/>
          <a:ext cx="0" cy="0"/>
          <a:chOff x="0" y="0"/>
          <a:chExt cx="0" cy="0"/>
        </a:xfrm>
      </p:grpSpPr>
      <p:sp>
        <p:nvSpPr>
          <p:cNvPr id="396" name="Google Shape;396;p31"/>
          <p:cNvSpPr txBox="1"/>
          <p:nvPr>
            <p:ph type="title"/>
          </p:nvPr>
        </p:nvSpPr>
        <p:spPr>
          <a:xfrm>
            <a:off x="269976" y="924780"/>
            <a:ext cx="7380000" cy="119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C1130"/>
              </a:buClr>
              <a:buSzPts val="2800"/>
              <a:buFont typeface="DM Sans"/>
              <a:buNone/>
              <a:defRPr b="1" sz="2800">
                <a:solidFill>
                  <a:srgbClr val="4C1130"/>
                </a:solidFill>
                <a:latin typeface="DM Sans"/>
                <a:ea typeface="DM Sans"/>
                <a:cs typeface="DM Sans"/>
                <a:sym typeface="DM Sans"/>
              </a:defRPr>
            </a:lvl1pPr>
            <a:lvl2pPr lvl="1" rtl="0">
              <a:spcBef>
                <a:spcPts val="0"/>
              </a:spcBef>
              <a:spcAft>
                <a:spcPts val="0"/>
              </a:spcAft>
              <a:buClr>
                <a:srgbClr val="4C1130"/>
              </a:buClr>
              <a:buSzPts val="2800"/>
              <a:buNone/>
              <a:defRPr b="1" sz="2800">
                <a:solidFill>
                  <a:srgbClr val="4C1130"/>
                </a:solidFill>
              </a:defRPr>
            </a:lvl2pPr>
            <a:lvl3pPr lvl="2" rtl="0">
              <a:spcBef>
                <a:spcPts val="0"/>
              </a:spcBef>
              <a:spcAft>
                <a:spcPts val="0"/>
              </a:spcAft>
              <a:buClr>
                <a:srgbClr val="4C1130"/>
              </a:buClr>
              <a:buSzPts val="2800"/>
              <a:buNone/>
              <a:defRPr b="1" sz="2800">
                <a:solidFill>
                  <a:srgbClr val="4C1130"/>
                </a:solidFill>
              </a:defRPr>
            </a:lvl3pPr>
            <a:lvl4pPr lvl="3" rtl="0">
              <a:spcBef>
                <a:spcPts val="0"/>
              </a:spcBef>
              <a:spcAft>
                <a:spcPts val="0"/>
              </a:spcAft>
              <a:buClr>
                <a:srgbClr val="4C1130"/>
              </a:buClr>
              <a:buSzPts val="2800"/>
              <a:buNone/>
              <a:defRPr b="1" sz="2800">
                <a:solidFill>
                  <a:srgbClr val="4C1130"/>
                </a:solidFill>
              </a:defRPr>
            </a:lvl4pPr>
            <a:lvl5pPr lvl="4" rtl="0">
              <a:spcBef>
                <a:spcPts val="0"/>
              </a:spcBef>
              <a:spcAft>
                <a:spcPts val="0"/>
              </a:spcAft>
              <a:buClr>
                <a:srgbClr val="4C1130"/>
              </a:buClr>
              <a:buSzPts val="2800"/>
              <a:buNone/>
              <a:defRPr b="1" sz="2800">
                <a:solidFill>
                  <a:srgbClr val="4C1130"/>
                </a:solidFill>
              </a:defRPr>
            </a:lvl5pPr>
            <a:lvl6pPr lvl="5" rtl="0">
              <a:spcBef>
                <a:spcPts val="0"/>
              </a:spcBef>
              <a:spcAft>
                <a:spcPts val="0"/>
              </a:spcAft>
              <a:buClr>
                <a:srgbClr val="4C1130"/>
              </a:buClr>
              <a:buSzPts val="2800"/>
              <a:buNone/>
              <a:defRPr b="1" sz="2800">
                <a:solidFill>
                  <a:srgbClr val="4C1130"/>
                </a:solidFill>
              </a:defRPr>
            </a:lvl6pPr>
            <a:lvl7pPr lvl="6" rtl="0">
              <a:spcBef>
                <a:spcPts val="0"/>
              </a:spcBef>
              <a:spcAft>
                <a:spcPts val="0"/>
              </a:spcAft>
              <a:buClr>
                <a:srgbClr val="4C1130"/>
              </a:buClr>
              <a:buSzPts val="2800"/>
              <a:buNone/>
              <a:defRPr b="1" sz="2800">
                <a:solidFill>
                  <a:srgbClr val="4C1130"/>
                </a:solidFill>
              </a:defRPr>
            </a:lvl7pPr>
            <a:lvl8pPr lvl="7" rtl="0">
              <a:spcBef>
                <a:spcPts val="0"/>
              </a:spcBef>
              <a:spcAft>
                <a:spcPts val="0"/>
              </a:spcAft>
              <a:buClr>
                <a:srgbClr val="4C1130"/>
              </a:buClr>
              <a:buSzPts val="2800"/>
              <a:buNone/>
              <a:defRPr b="1" sz="2800">
                <a:solidFill>
                  <a:srgbClr val="4C1130"/>
                </a:solidFill>
              </a:defRPr>
            </a:lvl8pPr>
            <a:lvl9pPr lvl="8" rtl="0">
              <a:spcBef>
                <a:spcPts val="0"/>
              </a:spcBef>
              <a:spcAft>
                <a:spcPts val="0"/>
              </a:spcAft>
              <a:buClr>
                <a:srgbClr val="4C1130"/>
              </a:buClr>
              <a:buSzPts val="2800"/>
              <a:buNone/>
              <a:defRPr b="1" sz="2800">
                <a:solidFill>
                  <a:srgbClr val="4C1130"/>
                </a:solidFill>
              </a:defRPr>
            </a:lvl9pPr>
          </a:lstStyle>
          <a:p/>
        </p:txBody>
      </p:sp>
      <p:sp>
        <p:nvSpPr>
          <p:cNvPr id="397" name="Google Shape;397;p31"/>
          <p:cNvSpPr txBox="1"/>
          <p:nvPr>
            <p:ph idx="1" type="body"/>
          </p:nvPr>
        </p:nvSpPr>
        <p:spPr>
          <a:xfrm>
            <a:off x="269976" y="2394889"/>
            <a:ext cx="7380000" cy="70995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C1130"/>
              </a:buClr>
              <a:buSzPts val="1800"/>
              <a:buFont typeface="Catamaran Light"/>
              <a:buChar char="●"/>
              <a:defRPr sz="1800">
                <a:solidFill>
                  <a:srgbClr val="4C1130"/>
                </a:solidFill>
                <a:latin typeface="Catamaran Light"/>
                <a:ea typeface="Catamaran Light"/>
                <a:cs typeface="Catamaran Light"/>
                <a:sym typeface="Catamaran Light"/>
              </a:defRPr>
            </a:lvl1pPr>
            <a:lvl2pPr indent="-317500" lvl="1" marL="914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2pPr>
            <a:lvl3pPr indent="-317500" lvl="2" marL="1371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3pPr>
            <a:lvl4pPr indent="-317500" lvl="3" marL="18288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4pPr>
            <a:lvl5pPr indent="-317500" lvl="4" marL="22860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5pPr>
            <a:lvl6pPr indent="-317500" lvl="5" marL="27432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6pPr>
            <a:lvl7pPr indent="-317500" lvl="6" marL="32004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7pPr>
            <a:lvl8pPr indent="-317500" lvl="7" marL="3657600" rtl="0">
              <a:lnSpc>
                <a:spcPct val="115000"/>
              </a:lnSpc>
              <a:spcBef>
                <a:spcPts val="1600"/>
              </a:spcBef>
              <a:spcAft>
                <a:spcPts val="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8pPr>
            <a:lvl9pPr indent="-317500" lvl="8" marL="4114800" rtl="0">
              <a:lnSpc>
                <a:spcPct val="115000"/>
              </a:lnSpc>
              <a:spcBef>
                <a:spcPts val="1600"/>
              </a:spcBef>
              <a:spcAft>
                <a:spcPts val="1600"/>
              </a:spcAft>
              <a:buClr>
                <a:srgbClr val="4C1130"/>
              </a:buClr>
              <a:buSzPts val="1400"/>
              <a:buFont typeface="Catamaran Light"/>
              <a:buChar char="■"/>
              <a:defRPr>
                <a:solidFill>
                  <a:srgbClr val="4C1130"/>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hyperlink" Target="https://docs.google.com/presentation/d/1k-jIBso6iuOoGqolNPl-WEZD7pjfR1MBXGQLvMuEPC0/edit#slide=id.p" TargetMode="External"/><Relationship Id="rId4" Type="http://schemas.openxmlformats.org/officeDocument/2006/relationships/hyperlink" Target="https://www.youtube.com/watch?v=LV6AHWLIsqo" TargetMode="External"/><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33.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13.png"/><Relationship Id="rId5" Type="http://schemas.openxmlformats.org/officeDocument/2006/relationships/image" Target="../media/image38.png"/><Relationship Id="rId6"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15.png"/><Relationship Id="rId7"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8" name="Shape 778"/>
        <p:cNvGrpSpPr/>
        <p:nvPr/>
      </p:nvGrpSpPr>
      <p:grpSpPr>
        <a:xfrm>
          <a:off x="0" y="0"/>
          <a:ext cx="0" cy="0"/>
          <a:chOff x="0" y="0"/>
          <a:chExt cx="0" cy="0"/>
        </a:xfrm>
      </p:grpSpPr>
      <p:sp>
        <p:nvSpPr>
          <p:cNvPr id="779" name="Google Shape;779;p59"/>
          <p:cNvSpPr txBox="1"/>
          <p:nvPr/>
        </p:nvSpPr>
        <p:spPr>
          <a:xfrm>
            <a:off x="0" y="2130538"/>
            <a:ext cx="7920000" cy="1681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4200">
                <a:solidFill>
                  <a:srgbClr val="741B47"/>
                </a:solidFill>
                <a:latin typeface="Lora"/>
                <a:ea typeface="Lora"/>
                <a:cs typeface="Lora"/>
                <a:sym typeface="Lora"/>
              </a:rPr>
              <a:t>Breast Pathology</a:t>
            </a:r>
            <a:endParaRPr b="1" sz="4200">
              <a:solidFill>
                <a:srgbClr val="741B47"/>
              </a:solidFill>
              <a:latin typeface="Lora"/>
              <a:ea typeface="Lora"/>
              <a:cs typeface="Lora"/>
              <a:sym typeface="Lora"/>
            </a:endParaRPr>
          </a:p>
        </p:txBody>
      </p:sp>
      <p:cxnSp>
        <p:nvCxnSpPr>
          <p:cNvPr id="780" name="Google Shape;780;p59"/>
          <p:cNvCxnSpPr/>
          <p:nvPr/>
        </p:nvCxnSpPr>
        <p:spPr>
          <a:xfrm>
            <a:off x="105125" y="4093225"/>
            <a:ext cx="2015100" cy="17400"/>
          </a:xfrm>
          <a:prstGeom prst="straightConnector1">
            <a:avLst/>
          </a:prstGeom>
          <a:noFill/>
          <a:ln cap="flat" cmpd="sng" w="28575">
            <a:solidFill>
              <a:srgbClr val="741B47"/>
            </a:solidFill>
            <a:prstDash val="solid"/>
            <a:round/>
            <a:headEnd len="med" w="med" type="none"/>
            <a:tailEnd len="med" w="med" type="none"/>
          </a:ln>
        </p:spPr>
      </p:cxnSp>
      <p:sp>
        <p:nvSpPr>
          <p:cNvPr id="781" name="Google Shape;781;p59"/>
          <p:cNvSpPr txBox="1"/>
          <p:nvPr/>
        </p:nvSpPr>
        <p:spPr>
          <a:xfrm>
            <a:off x="105125" y="3583525"/>
            <a:ext cx="20151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A64D79"/>
                </a:solidFill>
                <a:latin typeface="Lora"/>
                <a:ea typeface="Lora"/>
                <a:cs typeface="Lora"/>
                <a:sym typeface="Lora"/>
              </a:rPr>
              <a:t>Objectives</a:t>
            </a:r>
            <a:endParaRPr b="1" sz="2400">
              <a:solidFill>
                <a:srgbClr val="A64D79"/>
              </a:solidFill>
              <a:latin typeface="Lora"/>
              <a:ea typeface="Lora"/>
              <a:cs typeface="Lora"/>
              <a:sym typeface="Lora"/>
            </a:endParaRPr>
          </a:p>
        </p:txBody>
      </p:sp>
      <p:sp>
        <p:nvSpPr>
          <p:cNvPr id="782" name="Google Shape;782;p59"/>
          <p:cNvSpPr/>
          <p:nvPr/>
        </p:nvSpPr>
        <p:spPr>
          <a:xfrm rot="10800000">
            <a:off x="6633625" y="1322875"/>
            <a:ext cx="12975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9"/>
          <p:cNvSpPr txBox="1"/>
          <p:nvPr/>
        </p:nvSpPr>
        <p:spPr>
          <a:xfrm>
            <a:off x="6719725" y="1322875"/>
            <a:ext cx="1211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4C1130"/>
                </a:solidFill>
                <a:latin typeface="Lora"/>
                <a:ea typeface="Lora"/>
                <a:cs typeface="Lora"/>
                <a:sym typeface="Lora"/>
                <a:hlinkClick r:id="rId3"/>
              </a:rPr>
              <a:t>Editing file</a:t>
            </a:r>
            <a:endParaRPr b="1">
              <a:solidFill>
                <a:srgbClr val="741B47"/>
              </a:solidFill>
              <a:latin typeface="Lora"/>
              <a:ea typeface="Lora"/>
              <a:cs typeface="Lora"/>
              <a:sym typeface="Lora"/>
            </a:endParaRPr>
          </a:p>
        </p:txBody>
      </p:sp>
      <p:sp>
        <p:nvSpPr>
          <p:cNvPr id="784" name="Google Shape;784;p59"/>
          <p:cNvSpPr txBox="1"/>
          <p:nvPr/>
        </p:nvSpPr>
        <p:spPr>
          <a:xfrm>
            <a:off x="0" y="4134350"/>
            <a:ext cx="7558200" cy="245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u="sng">
                <a:solidFill>
                  <a:srgbClr val="741B47"/>
                </a:solidFill>
                <a:latin typeface="Lora"/>
                <a:ea typeface="Lora"/>
                <a:cs typeface="Lora"/>
                <a:sym typeface="Lora"/>
              </a:rPr>
              <a:t>Benign breast diseases:</a:t>
            </a:r>
            <a:endParaRPr b="1" u="sng">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Know the ways that benign breast conditions can clinically present. </a:t>
            </a:r>
            <a:endParaRPr>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Know the common inflammatory conditions of breast (mastitis and abscesses).</a:t>
            </a:r>
            <a:endParaRPr>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Understand the pathology of fibrocystic change. </a:t>
            </a:r>
            <a:endParaRPr>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Know the common benign breast tumours with special emphasis on fibroadenoma and phyllodes tumour. </a:t>
            </a:r>
            <a:endParaRPr>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Know the risk of subsequent breast cancer in women with diagnosed benign breast lesions.</a:t>
            </a:r>
            <a:endParaRPr>
              <a:solidFill>
                <a:srgbClr val="741B47"/>
              </a:solidFill>
              <a:latin typeface="Lora"/>
              <a:ea typeface="Lora"/>
              <a:cs typeface="Lora"/>
              <a:sym typeface="Lora"/>
            </a:endParaRPr>
          </a:p>
          <a:p>
            <a:pPr indent="0" lvl="0" marL="0" rtl="0" algn="l">
              <a:lnSpc>
                <a:spcPct val="115000"/>
              </a:lnSpc>
              <a:spcBef>
                <a:spcPts val="0"/>
              </a:spcBef>
              <a:spcAft>
                <a:spcPts val="0"/>
              </a:spcAft>
              <a:buNone/>
            </a:pPr>
            <a:r>
              <a:rPr b="1" lang="en-GB" u="sng">
                <a:solidFill>
                  <a:srgbClr val="741B47"/>
                </a:solidFill>
                <a:latin typeface="Lora"/>
                <a:ea typeface="Lora"/>
                <a:cs typeface="Lora"/>
                <a:sym typeface="Lora"/>
              </a:rPr>
              <a:t>Breast cancer:</a:t>
            </a:r>
            <a:endParaRPr b="1" u="sng">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Know the risk factors, classification, behavior and spread of breast cancer. </a:t>
            </a:r>
            <a:endParaRPr>
              <a:solidFill>
                <a:srgbClr val="741B47"/>
              </a:solidFill>
              <a:latin typeface="Lora"/>
              <a:ea typeface="Lora"/>
              <a:cs typeface="Lora"/>
              <a:sym typeface="Lora"/>
            </a:endParaRPr>
          </a:p>
          <a:p>
            <a:pPr indent="-317500" lvl="0" marL="457200" rtl="0" algn="l">
              <a:lnSpc>
                <a:spcPct val="115000"/>
              </a:lnSpc>
              <a:spcBef>
                <a:spcPts val="0"/>
              </a:spcBef>
              <a:spcAft>
                <a:spcPts val="0"/>
              </a:spcAft>
              <a:buClr>
                <a:srgbClr val="741B47"/>
              </a:buClr>
              <a:buSzPts val="1400"/>
              <a:buFont typeface="Lora"/>
              <a:buChar char="●"/>
            </a:pPr>
            <a:r>
              <a:rPr lang="en-GB">
                <a:solidFill>
                  <a:srgbClr val="741B47"/>
                </a:solidFill>
                <a:latin typeface="Lora"/>
                <a:ea typeface="Lora"/>
                <a:cs typeface="Lora"/>
                <a:sym typeface="Lora"/>
              </a:rPr>
              <a:t>Know the prognostic indicators of breast carcinoma.</a:t>
            </a:r>
            <a:endParaRPr>
              <a:solidFill>
                <a:srgbClr val="741B47"/>
              </a:solidFill>
              <a:latin typeface="Lora"/>
              <a:ea typeface="Lora"/>
              <a:cs typeface="Lora"/>
              <a:sym typeface="Lora"/>
            </a:endParaRPr>
          </a:p>
        </p:txBody>
      </p:sp>
      <p:sp>
        <p:nvSpPr>
          <p:cNvPr id="785" name="Google Shape;785;p59"/>
          <p:cNvSpPr/>
          <p:nvPr/>
        </p:nvSpPr>
        <p:spPr>
          <a:xfrm rot="10800000">
            <a:off x="6341725" y="1795375"/>
            <a:ext cx="1589400" cy="396300"/>
          </a:xfrm>
          <a:prstGeom prst="homePlate">
            <a:avLst>
              <a:gd fmla="val 50000" name="adj"/>
            </a:avLst>
          </a:prstGeom>
          <a:solidFill>
            <a:srgbClr val="D5A6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59"/>
          <p:cNvSpPr txBox="1"/>
          <p:nvPr/>
        </p:nvSpPr>
        <p:spPr>
          <a:xfrm>
            <a:off x="6417925" y="1795375"/>
            <a:ext cx="15894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chemeClr val="hlink"/>
                </a:solidFill>
                <a:latin typeface="Lora"/>
                <a:ea typeface="Lora"/>
                <a:cs typeface="Lora"/>
                <a:sym typeface="Lora"/>
                <a:hlinkClick r:id="rId4"/>
              </a:rPr>
              <a:t>Helpful video</a:t>
            </a:r>
            <a:endParaRPr b="1">
              <a:solidFill>
                <a:srgbClr val="741B47"/>
              </a:solidFill>
              <a:latin typeface="Lora"/>
              <a:ea typeface="Lora"/>
              <a:cs typeface="Lora"/>
              <a:sym typeface="Lora"/>
            </a:endParaRPr>
          </a:p>
        </p:txBody>
      </p:sp>
      <p:pic>
        <p:nvPicPr>
          <p:cNvPr id="787" name="Google Shape;787;p59"/>
          <p:cNvPicPr preferRelativeResize="0"/>
          <p:nvPr/>
        </p:nvPicPr>
        <p:blipFill>
          <a:blip r:embed="rId5">
            <a:alphaModFix/>
          </a:blip>
          <a:stretch>
            <a:fillRect/>
          </a:stretch>
        </p:blipFill>
        <p:spPr>
          <a:xfrm>
            <a:off x="6898362" y="9647625"/>
            <a:ext cx="854125" cy="854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9" name="Shape 919"/>
        <p:cNvGrpSpPr/>
        <p:nvPr/>
      </p:nvGrpSpPr>
      <p:grpSpPr>
        <a:xfrm>
          <a:off x="0" y="0"/>
          <a:ext cx="0" cy="0"/>
          <a:chOff x="0" y="0"/>
          <a:chExt cx="0" cy="0"/>
        </a:xfrm>
      </p:grpSpPr>
      <p:sp>
        <p:nvSpPr>
          <p:cNvPr id="920" name="Google Shape;920;p68"/>
          <p:cNvSpPr/>
          <p:nvPr/>
        </p:nvSpPr>
        <p:spPr>
          <a:xfrm>
            <a:off x="159625" y="9555800"/>
            <a:ext cx="3654900" cy="777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8"/>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Carcinoma In Situ </a:t>
            </a:r>
            <a:endParaRPr b="1" sz="3000">
              <a:solidFill>
                <a:srgbClr val="741B47"/>
              </a:solidFill>
              <a:latin typeface="Lora"/>
              <a:ea typeface="Lora"/>
              <a:cs typeface="Lora"/>
              <a:sym typeface="Lora"/>
            </a:endParaRPr>
          </a:p>
        </p:txBody>
      </p:sp>
      <p:sp>
        <p:nvSpPr>
          <p:cNvPr id="922" name="Google Shape;922;p68"/>
          <p:cNvSpPr txBox="1"/>
          <p:nvPr/>
        </p:nvSpPr>
        <p:spPr>
          <a:xfrm>
            <a:off x="20625" y="933250"/>
            <a:ext cx="6695100" cy="516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Ductal Carcinoma In Situ </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 The non-invasive proliferation of malignant cells within the duct system </a:t>
            </a:r>
            <a:r>
              <a:rPr b="1" lang="en-GB">
                <a:solidFill>
                  <a:srgbClr val="FF0000"/>
                </a:solidFill>
                <a:latin typeface="Lora"/>
                <a:ea typeface="Lora"/>
                <a:cs typeface="Lora"/>
                <a:sym typeface="Lora"/>
              </a:rPr>
              <a:t>without breaching the underlying basement membrane.</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Relative risk of development invasive carcinoma</a:t>
            </a:r>
            <a:r>
              <a:rPr b="1" lang="en-GB">
                <a:solidFill>
                  <a:srgbClr val="FF0000"/>
                </a:solidFill>
                <a:latin typeface="Lora"/>
                <a:ea typeface="Lora"/>
                <a:cs typeface="Lora"/>
                <a:sym typeface="Lora"/>
              </a:rPr>
              <a:t> is 8-10 times normal</a:t>
            </a:r>
            <a:r>
              <a:rPr lang="en-GB">
                <a:latin typeface="Lora"/>
                <a:ea typeface="Lora"/>
                <a:cs typeface="Lora"/>
                <a:sym typeface="Lora"/>
              </a:rPr>
              <a:t> in both types of carcinoma in situ.</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Variety of </a:t>
            </a:r>
            <a:r>
              <a:rPr b="1" lang="en-GB">
                <a:latin typeface="Lora"/>
                <a:ea typeface="Lora"/>
                <a:cs typeface="Lora"/>
                <a:sym typeface="Lora"/>
              </a:rPr>
              <a:t>histological appearance/subtypes: </a:t>
            </a:r>
            <a:endParaRPr b="1">
              <a:latin typeface="Lora"/>
              <a:ea typeface="Lora"/>
              <a:cs typeface="Lora"/>
              <a:sym typeface="Lora"/>
            </a:endParaRPr>
          </a:p>
          <a:p>
            <a:pPr indent="-196899" lvl="0" marL="557999" rtl="0" algn="l">
              <a:lnSpc>
                <a:spcPct val="115000"/>
              </a:lnSpc>
              <a:spcBef>
                <a:spcPts val="0"/>
              </a:spcBef>
              <a:spcAft>
                <a:spcPts val="0"/>
              </a:spcAft>
              <a:buSzPts val="1400"/>
              <a:buFont typeface="Lora"/>
              <a:buAutoNum type="alphaUcPeriod"/>
            </a:pPr>
            <a:r>
              <a:rPr b="1" lang="en-GB">
                <a:solidFill>
                  <a:srgbClr val="FF0000"/>
                </a:solidFill>
                <a:latin typeface="Lora"/>
                <a:ea typeface="Lora"/>
                <a:cs typeface="Lora"/>
                <a:sym typeface="Lora"/>
              </a:rPr>
              <a:t>Comedo:</a:t>
            </a:r>
            <a:r>
              <a:rPr lang="en-GB">
                <a:solidFill>
                  <a:srgbClr val="FF0000"/>
                </a:solidFill>
                <a:latin typeface="Lora"/>
                <a:ea typeface="Lora"/>
                <a:cs typeface="Lora"/>
                <a:sym typeface="Lora"/>
              </a:rPr>
              <a:t> </a:t>
            </a:r>
            <a:r>
              <a:rPr lang="en-GB">
                <a:latin typeface="Lora"/>
                <a:ea typeface="Lora"/>
                <a:cs typeface="Lora"/>
                <a:sym typeface="Lora"/>
              </a:rPr>
              <a:t>Extensive </a:t>
            </a:r>
            <a:r>
              <a:rPr b="1" lang="en-GB">
                <a:solidFill>
                  <a:srgbClr val="FF0000"/>
                </a:solidFill>
                <a:latin typeface="Lora"/>
                <a:ea typeface="Lora"/>
                <a:cs typeface="Lora"/>
                <a:sym typeface="Lora"/>
              </a:rPr>
              <a:t>central necrosis</a:t>
            </a:r>
            <a:r>
              <a:rPr lang="en-GB">
                <a:latin typeface="Lora"/>
                <a:ea typeface="Lora"/>
                <a:cs typeface="Lora"/>
                <a:sym typeface="Lora"/>
              </a:rPr>
              <a:t>, which produces toothpaste like necrotic tissue with </a:t>
            </a:r>
            <a:r>
              <a:rPr b="1" lang="en-GB">
                <a:latin typeface="Lora"/>
                <a:ea typeface="Lora"/>
                <a:cs typeface="Lora"/>
                <a:sym typeface="Lora"/>
              </a:rPr>
              <a:t>calcified</a:t>
            </a:r>
            <a:r>
              <a:rPr lang="en-GB">
                <a:latin typeface="Lora"/>
                <a:ea typeface="Lora"/>
                <a:cs typeface="Lora"/>
                <a:sym typeface="Lora"/>
              </a:rPr>
              <a:t> debris.</a:t>
            </a:r>
            <a:endParaRPr>
              <a:latin typeface="Lora"/>
              <a:ea typeface="Lora"/>
              <a:cs typeface="Lora"/>
              <a:sym typeface="Lora"/>
            </a:endParaRPr>
          </a:p>
          <a:p>
            <a:pPr indent="-269875" lvl="0" marL="809999" rtl="0" algn="l">
              <a:lnSpc>
                <a:spcPct val="115000"/>
              </a:lnSpc>
              <a:spcBef>
                <a:spcPts val="0"/>
              </a:spcBef>
              <a:spcAft>
                <a:spcPts val="0"/>
              </a:spcAft>
              <a:buSzPts val="1400"/>
              <a:buFont typeface="Lora"/>
              <a:buChar char="■"/>
            </a:pPr>
            <a:r>
              <a:rPr lang="en-GB">
                <a:latin typeface="Lora"/>
                <a:ea typeface="Lora"/>
                <a:cs typeface="Lora"/>
                <a:sym typeface="Lora"/>
              </a:rPr>
              <a:t>Most frequently detected as radiologic calcifications. </a:t>
            </a:r>
            <a:endParaRPr>
              <a:latin typeface="Lora"/>
              <a:ea typeface="Lora"/>
              <a:cs typeface="Lora"/>
              <a:sym typeface="Lora"/>
            </a:endParaRPr>
          </a:p>
          <a:p>
            <a:pPr indent="-269875" lvl="0" marL="809999" rtl="0" algn="l">
              <a:lnSpc>
                <a:spcPct val="115000"/>
              </a:lnSpc>
              <a:spcBef>
                <a:spcPts val="0"/>
              </a:spcBef>
              <a:spcAft>
                <a:spcPts val="0"/>
              </a:spcAft>
              <a:buSzPts val="1400"/>
              <a:buFont typeface="Lora"/>
              <a:buChar char="■"/>
            </a:pPr>
            <a:r>
              <a:rPr lang="en-GB">
                <a:latin typeface="Lora"/>
                <a:ea typeface="Lora"/>
                <a:cs typeface="Lora"/>
                <a:sym typeface="Lora"/>
              </a:rPr>
              <a:t>Less commonly, the surrounding desmoplasia results in an ill-defined palpable mass or a mammographic density.</a:t>
            </a:r>
            <a:endParaRPr>
              <a:latin typeface="Lora"/>
              <a:ea typeface="Lora"/>
              <a:cs typeface="Lora"/>
              <a:sym typeface="Lora"/>
            </a:endParaRPr>
          </a:p>
          <a:p>
            <a:pPr indent="-269875" lvl="0" marL="809999" rtl="0" algn="l">
              <a:lnSpc>
                <a:spcPct val="115000"/>
              </a:lnSpc>
              <a:spcBef>
                <a:spcPts val="0"/>
              </a:spcBef>
              <a:spcAft>
                <a:spcPts val="0"/>
              </a:spcAft>
              <a:buSzPts val="1400"/>
              <a:buFont typeface="Lora"/>
              <a:buChar char="■"/>
            </a:pPr>
            <a:r>
              <a:rPr lang="en-GB">
                <a:latin typeface="Lora"/>
                <a:ea typeface="Lora"/>
                <a:cs typeface="Lora"/>
                <a:sym typeface="Lora"/>
              </a:rPr>
              <a:t>If untreated, 100% will become invasive.</a:t>
            </a:r>
            <a:endParaRPr>
              <a:latin typeface="Lora"/>
              <a:ea typeface="Lora"/>
              <a:cs typeface="Lora"/>
              <a:sym typeface="Lora"/>
            </a:endParaRPr>
          </a:p>
          <a:p>
            <a:pPr indent="-196899" lvl="0" marL="557999" rtl="0" algn="l">
              <a:lnSpc>
                <a:spcPct val="115000"/>
              </a:lnSpc>
              <a:spcBef>
                <a:spcPts val="0"/>
              </a:spcBef>
              <a:spcAft>
                <a:spcPts val="0"/>
              </a:spcAft>
              <a:buSzPts val="1400"/>
              <a:buFont typeface="Lora"/>
              <a:buAutoNum type="alphaUcPeriod"/>
            </a:pPr>
            <a:r>
              <a:rPr b="1" lang="en-GB">
                <a:latin typeface="Lora"/>
                <a:ea typeface="Lora"/>
                <a:cs typeface="Lora"/>
                <a:sym typeface="Lora"/>
              </a:rPr>
              <a:t>Cribriform:</a:t>
            </a:r>
            <a:r>
              <a:rPr lang="en-GB">
                <a:latin typeface="Lora"/>
                <a:ea typeface="Lora"/>
                <a:cs typeface="Lora"/>
                <a:sym typeface="Lora"/>
              </a:rPr>
              <a:t> </a:t>
            </a:r>
            <a:endParaRPr>
              <a:latin typeface="Lora"/>
              <a:ea typeface="Lora"/>
              <a:cs typeface="Lora"/>
              <a:sym typeface="Lora"/>
            </a:endParaRPr>
          </a:p>
          <a:p>
            <a:pPr indent="-269875" lvl="0" marL="809999" rtl="0" algn="l">
              <a:lnSpc>
                <a:spcPct val="115000"/>
              </a:lnSpc>
              <a:spcBef>
                <a:spcPts val="0"/>
              </a:spcBef>
              <a:spcAft>
                <a:spcPts val="0"/>
              </a:spcAft>
              <a:buSzPts val="1400"/>
              <a:buFont typeface="Lora"/>
              <a:buChar char="■"/>
            </a:pPr>
            <a:r>
              <a:rPr lang="en-GB">
                <a:latin typeface="Lora"/>
                <a:ea typeface="Lora"/>
                <a:cs typeface="Lora"/>
                <a:sym typeface="Lora"/>
              </a:rPr>
              <a:t>Cells forming round, regular (cookie cutter) spaces. </a:t>
            </a:r>
            <a:endParaRPr>
              <a:latin typeface="Lora"/>
              <a:ea typeface="Lora"/>
              <a:cs typeface="Lora"/>
              <a:sym typeface="Lora"/>
            </a:endParaRPr>
          </a:p>
          <a:p>
            <a:pPr indent="-269875" lvl="0" marL="809999" rtl="0" algn="l">
              <a:lnSpc>
                <a:spcPct val="115000"/>
              </a:lnSpc>
              <a:spcBef>
                <a:spcPts val="0"/>
              </a:spcBef>
              <a:spcAft>
                <a:spcPts val="0"/>
              </a:spcAft>
              <a:buSzPts val="1400"/>
              <a:buFont typeface="Lora"/>
              <a:buChar char="■"/>
            </a:pPr>
            <a:r>
              <a:rPr lang="en-GB">
                <a:latin typeface="Lora"/>
                <a:ea typeface="Lora"/>
                <a:cs typeface="Lora"/>
                <a:sym typeface="Lora"/>
              </a:rPr>
              <a:t>The lumens are often filled with calcifying secretory material.</a:t>
            </a:r>
            <a:endParaRPr>
              <a:latin typeface="Lora"/>
              <a:ea typeface="Lora"/>
              <a:cs typeface="Lora"/>
              <a:sym typeface="Lora"/>
            </a:endParaRPr>
          </a:p>
          <a:p>
            <a:pPr indent="-196899" lvl="0" marL="557999" rtl="0" algn="l">
              <a:lnSpc>
                <a:spcPct val="115000"/>
              </a:lnSpc>
              <a:spcBef>
                <a:spcPts val="0"/>
              </a:spcBef>
              <a:spcAft>
                <a:spcPts val="0"/>
              </a:spcAft>
              <a:buSzPts val="1400"/>
              <a:buFont typeface="Lora"/>
              <a:buAutoNum type="alphaUcPeriod"/>
            </a:pPr>
            <a:r>
              <a:rPr b="1" lang="en-GB">
                <a:latin typeface="Lora"/>
                <a:ea typeface="Lora"/>
                <a:cs typeface="Lora"/>
                <a:sym typeface="Lora"/>
              </a:rPr>
              <a:t>Solid </a:t>
            </a:r>
            <a:r>
              <a:rPr lang="en-GB">
                <a:latin typeface="Lora"/>
                <a:ea typeface="Lora"/>
                <a:cs typeface="Lora"/>
                <a:sym typeface="Lora"/>
              </a:rPr>
              <a:t>(cells fill spaces).</a:t>
            </a:r>
            <a:endParaRPr>
              <a:latin typeface="Lora"/>
              <a:ea typeface="Lora"/>
              <a:cs typeface="Lora"/>
              <a:sym typeface="Lora"/>
            </a:endParaRPr>
          </a:p>
          <a:p>
            <a:pPr indent="-196899" lvl="0" marL="557999" rtl="0" algn="l">
              <a:lnSpc>
                <a:spcPct val="115000"/>
              </a:lnSpc>
              <a:spcBef>
                <a:spcPts val="0"/>
              </a:spcBef>
              <a:spcAft>
                <a:spcPts val="0"/>
              </a:spcAft>
              <a:buSzPts val="1400"/>
              <a:buFont typeface="Lora"/>
              <a:buAutoNum type="alphaUcPeriod"/>
            </a:pPr>
            <a:r>
              <a:rPr b="1" lang="en-GB">
                <a:latin typeface="Lora"/>
                <a:ea typeface="Lora"/>
                <a:cs typeface="Lora"/>
                <a:sym typeface="Lora"/>
              </a:rPr>
              <a:t>Micropapillary and papillary</a:t>
            </a:r>
            <a:r>
              <a:rPr lang="en-GB">
                <a:latin typeface="Lora"/>
                <a:ea typeface="Lora"/>
                <a:cs typeface="Lora"/>
                <a:sym typeface="Lora"/>
              </a:rPr>
              <a:t>. </a:t>
            </a:r>
            <a:endParaRPr>
              <a:latin typeface="Lora"/>
              <a:ea typeface="Lora"/>
              <a:cs typeface="Lora"/>
              <a:sym typeface="Lora"/>
            </a:endParaRPr>
          </a:p>
          <a:p>
            <a:pPr indent="-196899" lvl="2" marL="737999" rtl="0" algn="l">
              <a:lnSpc>
                <a:spcPct val="115000"/>
              </a:lnSpc>
              <a:spcBef>
                <a:spcPts val="0"/>
              </a:spcBef>
              <a:spcAft>
                <a:spcPts val="0"/>
              </a:spcAft>
              <a:buSzPts val="1400"/>
              <a:buFont typeface="Lora"/>
              <a:buChar char="■"/>
            </a:pPr>
            <a:r>
              <a:rPr lang="en-GB">
                <a:latin typeface="Lora"/>
                <a:ea typeface="Lora"/>
                <a:cs typeface="Lora"/>
                <a:sym typeface="Lora"/>
              </a:rPr>
              <a:t>30% of Pure cribriform/micropapillary become invasive.</a:t>
            </a:r>
            <a:endParaRPr>
              <a:latin typeface="Lora"/>
              <a:ea typeface="Lora"/>
              <a:cs typeface="Lora"/>
              <a:sym typeface="Lora"/>
            </a:endParaRPr>
          </a:p>
          <a:p>
            <a:pPr indent="-317500" lvl="0" marL="457200" rtl="0" algn="l">
              <a:lnSpc>
                <a:spcPct val="115000"/>
              </a:lnSpc>
              <a:spcBef>
                <a:spcPts val="1000"/>
              </a:spcBef>
              <a:spcAft>
                <a:spcPts val="0"/>
              </a:spcAft>
              <a:buSzPts val="1400"/>
              <a:buFont typeface="Lora"/>
              <a:buChar char="●"/>
            </a:pPr>
            <a:r>
              <a:rPr b="1" lang="en-GB">
                <a:latin typeface="Lora"/>
                <a:ea typeface="Lora"/>
                <a:cs typeface="Lora"/>
                <a:sym typeface="Lora"/>
              </a:rPr>
              <a:t>Nuclear appearances: </a:t>
            </a:r>
            <a:endParaRPr b="1">
              <a:latin typeface="Lora"/>
              <a:ea typeface="Lora"/>
              <a:cs typeface="Lora"/>
              <a:sym typeface="Lora"/>
            </a:endParaRPr>
          </a:p>
          <a:p>
            <a:pPr indent="-268899" lvl="0" marL="630000" marR="0" rtl="0" algn="l">
              <a:lnSpc>
                <a:spcPct val="115000"/>
              </a:lnSpc>
              <a:spcBef>
                <a:spcPts val="0"/>
              </a:spcBef>
              <a:spcAft>
                <a:spcPts val="0"/>
              </a:spcAft>
              <a:buSzPts val="1400"/>
              <a:buFont typeface="Lora"/>
              <a:buChar char="○"/>
            </a:pPr>
            <a:r>
              <a:rPr lang="en-GB">
                <a:latin typeface="Lora"/>
                <a:ea typeface="Lora"/>
                <a:cs typeface="Lora"/>
                <a:sym typeface="Lora"/>
              </a:rPr>
              <a:t>Bland and monotonous: low nuclear grade.</a:t>
            </a:r>
            <a:endParaRPr>
              <a:latin typeface="Lora"/>
              <a:ea typeface="Lora"/>
              <a:cs typeface="Lora"/>
              <a:sym typeface="Lora"/>
            </a:endParaRPr>
          </a:p>
          <a:p>
            <a:pPr indent="-268899" lvl="0" marL="630000" marR="0" rtl="0" algn="l">
              <a:lnSpc>
                <a:spcPct val="115000"/>
              </a:lnSpc>
              <a:spcBef>
                <a:spcPts val="0"/>
              </a:spcBef>
              <a:spcAft>
                <a:spcPts val="0"/>
              </a:spcAft>
              <a:buSzPts val="1400"/>
              <a:buFont typeface="Lora"/>
              <a:buChar char="○"/>
            </a:pPr>
            <a:r>
              <a:rPr lang="en-GB">
                <a:latin typeface="Lora"/>
                <a:ea typeface="Lora"/>
                <a:cs typeface="Lora"/>
                <a:sym typeface="Lora"/>
              </a:rPr>
              <a:t>Pleomorphic: high nuclear grade.</a:t>
            </a:r>
            <a:endParaRPr>
              <a:latin typeface="Lora"/>
              <a:ea typeface="Lora"/>
              <a:cs typeface="Lora"/>
              <a:sym typeface="Lora"/>
            </a:endParaRPr>
          </a:p>
        </p:txBody>
      </p:sp>
      <p:pic>
        <p:nvPicPr>
          <p:cNvPr id="923" name="Google Shape;923;p68"/>
          <p:cNvPicPr preferRelativeResize="0"/>
          <p:nvPr/>
        </p:nvPicPr>
        <p:blipFill rotWithShape="1">
          <a:blip r:embed="rId3">
            <a:alphaModFix/>
          </a:blip>
          <a:srcRect b="3594" l="3028" r="3801" t="2314"/>
          <a:stretch/>
        </p:blipFill>
        <p:spPr>
          <a:xfrm>
            <a:off x="6640200" y="3056775"/>
            <a:ext cx="1236675" cy="1248875"/>
          </a:xfrm>
          <a:prstGeom prst="rect">
            <a:avLst/>
          </a:prstGeom>
          <a:noFill/>
          <a:ln>
            <a:noFill/>
          </a:ln>
        </p:spPr>
      </p:pic>
      <p:pic>
        <p:nvPicPr>
          <p:cNvPr id="924" name="Google Shape;924;p68"/>
          <p:cNvPicPr preferRelativeResize="0"/>
          <p:nvPr/>
        </p:nvPicPr>
        <p:blipFill rotWithShape="1">
          <a:blip r:embed="rId4">
            <a:alphaModFix/>
          </a:blip>
          <a:srcRect b="3876" l="3378" r="4574" t="3151"/>
          <a:stretch/>
        </p:blipFill>
        <p:spPr>
          <a:xfrm>
            <a:off x="6640200" y="4451625"/>
            <a:ext cx="1236675" cy="1222930"/>
          </a:xfrm>
          <a:prstGeom prst="rect">
            <a:avLst/>
          </a:prstGeom>
          <a:noFill/>
          <a:ln>
            <a:noFill/>
          </a:ln>
        </p:spPr>
      </p:pic>
      <p:pic>
        <p:nvPicPr>
          <p:cNvPr id="925" name="Google Shape;925;p68"/>
          <p:cNvPicPr preferRelativeResize="0"/>
          <p:nvPr/>
        </p:nvPicPr>
        <p:blipFill rotWithShape="1">
          <a:blip r:embed="rId5">
            <a:alphaModFix/>
          </a:blip>
          <a:srcRect b="3876" l="3378" r="3555" t="3151"/>
          <a:stretch/>
        </p:blipFill>
        <p:spPr>
          <a:xfrm>
            <a:off x="6678300" y="5814100"/>
            <a:ext cx="1236675" cy="1209496"/>
          </a:xfrm>
          <a:prstGeom prst="rect">
            <a:avLst/>
          </a:prstGeom>
          <a:noFill/>
          <a:ln>
            <a:noFill/>
          </a:ln>
        </p:spPr>
      </p:pic>
      <p:pic>
        <p:nvPicPr>
          <p:cNvPr id="926" name="Google Shape;926;p68"/>
          <p:cNvPicPr preferRelativeResize="0"/>
          <p:nvPr/>
        </p:nvPicPr>
        <p:blipFill rotWithShape="1">
          <a:blip r:embed="rId6">
            <a:alphaModFix/>
          </a:blip>
          <a:srcRect b="6032" l="0" r="0" t="0"/>
          <a:stretch/>
        </p:blipFill>
        <p:spPr>
          <a:xfrm>
            <a:off x="6640200" y="1915138"/>
            <a:ext cx="1236675" cy="995662"/>
          </a:xfrm>
          <a:prstGeom prst="rect">
            <a:avLst/>
          </a:prstGeom>
          <a:noFill/>
          <a:ln>
            <a:noFill/>
          </a:ln>
        </p:spPr>
      </p:pic>
      <p:sp>
        <p:nvSpPr>
          <p:cNvPr id="927" name="Google Shape;927;p68"/>
          <p:cNvSpPr txBox="1"/>
          <p:nvPr/>
        </p:nvSpPr>
        <p:spPr>
          <a:xfrm>
            <a:off x="6564000" y="1703800"/>
            <a:ext cx="2271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Lora"/>
                <a:ea typeface="Lora"/>
                <a:cs typeface="Lora"/>
                <a:sym typeface="Lora"/>
              </a:rPr>
              <a:t>A</a:t>
            </a:r>
            <a:endParaRPr b="1" sz="1000">
              <a:latin typeface="Lora"/>
              <a:ea typeface="Lora"/>
              <a:cs typeface="Lora"/>
              <a:sym typeface="Lora"/>
            </a:endParaRPr>
          </a:p>
        </p:txBody>
      </p:sp>
      <p:sp>
        <p:nvSpPr>
          <p:cNvPr id="928" name="Google Shape;928;p68"/>
          <p:cNvSpPr txBox="1"/>
          <p:nvPr/>
        </p:nvSpPr>
        <p:spPr>
          <a:xfrm>
            <a:off x="6564000" y="2860525"/>
            <a:ext cx="2271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Lora"/>
                <a:ea typeface="Lora"/>
                <a:cs typeface="Lora"/>
                <a:sym typeface="Lora"/>
              </a:rPr>
              <a:t>B</a:t>
            </a:r>
            <a:endParaRPr b="1" sz="1000">
              <a:latin typeface="Lora"/>
              <a:ea typeface="Lora"/>
              <a:cs typeface="Lora"/>
              <a:sym typeface="Lora"/>
            </a:endParaRPr>
          </a:p>
        </p:txBody>
      </p:sp>
      <p:sp>
        <p:nvSpPr>
          <p:cNvPr id="929" name="Google Shape;929;p68"/>
          <p:cNvSpPr txBox="1"/>
          <p:nvPr/>
        </p:nvSpPr>
        <p:spPr>
          <a:xfrm>
            <a:off x="6564000" y="4229450"/>
            <a:ext cx="2271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Lora"/>
                <a:ea typeface="Lora"/>
                <a:cs typeface="Lora"/>
                <a:sym typeface="Lora"/>
              </a:rPr>
              <a:t>C</a:t>
            </a:r>
            <a:endParaRPr b="1" sz="1000">
              <a:latin typeface="Lora"/>
              <a:ea typeface="Lora"/>
              <a:cs typeface="Lora"/>
              <a:sym typeface="Lora"/>
            </a:endParaRPr>
          </a:p>
        </p:txBody>
      </p:sp>
      <p:sp>
        <p:nvSpPr>
          <p:cNvPr id="930" name="Google Shape;930;p68"/>
          <p:cNvSpPr txBox="1"/>
          <p:nvPr/>
        </p:nvSpPr>
        <p:spPr>
          <a:xfrm>
            <a:off x="6602100" y="5591925"/>
            <a:ext cx="2271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Lora"/>
                <a:ea typeface="Lora"/>
                <a:cs typeface="Lora"/>
                <a:sym typeface="Lora"/>
              </a:rPr>
              <a:t>D</a:t>
            </a:r>
            <a:endParaRPr b="1" sz="1000">
              <a:latin typeface="Lora"/>
              <a:ea typeface="Lora"/>
              <a:cs typeface="Lora"/>
              <a:sym typeface="Lora"/>
            </a:endParaRPr>
          </a:p>
        </p:txBody>
      </p:sp>
      <p:pic>
        <p:nvPicPr>
          <p:cNvPr id="931" name="Google Shape;931;p68"/>
          <p:cNvPicPr preferRelativeResize="0"/>
          <p:nvPr/>
        </p:nvPicPr>
        <p:blipFill>
          <a:blip r:embed="rId7">
            <a:alphaModFix/>
          </a:blip>
          <a:stretch>
            <a:fillRect/>
          </a:stretch>
        </p:blipFill>
        <p:spPr>
          <a:xfrm>
            <a:off x="6602100" y="7681000"/>
            <a:ext cx="1236675" cy="777838"/>
          </a:xfrm>
          <a:prstGeom prst="rect">
            <a:avLst/>
          </a:prstGeom>
          <a:noFill/>
          <a:ln>
            <a:noFill/>
          </a:ln>
        </p:spPr>
      </p:pic>
      <p:sp>
        <p:nvSpPr>
          <p:cNvPr id="932" name="Google Shape;932;p68"/>
          <p:cNvSpPr txBox="1"/>
          <p:nvPr/>
        </p:nvSpPr>
        <p:spPr>
          <a:xfrm>
            <a:off x="6602225" y="7681000"/>
            <a:ext cx="227100" cy="3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Lora"/>
                <a:ea typeface="Lora"/>
                <a:cs typeface="Lora"/>
                <a:sym typeface="Lora"/>
              </a:rPr>
              <a:t>E</a:t>
            </a:r>
            <a:endParaRPr b="1" sz="1000">
              <a:solidFill>
                <a:srgbClr val="FFFFFF"/>
              </a:solidFill>
              <a:latin typeface="Lora"/>
              <a:ea typeface="Lora"/>
              <a:cs typeface="Lora"/>
              <a:sym typeface="Lora"/>
            </a:endParaRPr>
          </a:p>
        </p:txBody>
      </p:sp>
      <p:sp>
        <p:nvSpPr>
          <p:cNvPr id="933" name="Google Shape;933;p68"/>
          <p:cNvSpPr txBox="1"/>
          <p:nvPr/>
        </p:nvSpPr>
        <p:spPr>
          <a:xfrm>
            <a:off x="20625" y="6641050"/>
            <a:ext cx="6695100" cy="392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Mammography</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(E) micro-</a:t>
            </a:r>
            <a:r>
              <a:rPr b="1" lang="en-GB">
                <a:solidFill>
                  <a:srgbClr val="FF0000"/>
                </a:solidFill>
                <a:latin typeface="Lora"/>
                <a:ea typeface="Lora"/>
                <a:cs typeface="Lora"/>
                <a:sym typeface="Lora"/>
              </a:rPr>
              <a:t>Calcifications</a:t>
            </a:r>
            <a:r>
              <a:rPr lang="en-GB">
                <a:latin typeface="Lora"/>
                <a:ea typeface="Lora"/>
                <a:cs typeface="Lora"/>
                <a:sym typeface="Lora"/>
              </a:rPr>
              <a:t> due to calcification of necrotic debris or secretory material. 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Mammography is specifically important here because there may not be a palpable mass, or discharge.</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Treatment</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surgery:</a:t>
            </a:r>
            <a:r>
              <a:rPr lang="en-GB">
                <a:latin typeface="Lora"/>
                <a:ea typeface="Lora"/>
                <a:cs typeface="Lora"/>
                <a:sym typeface="Lora"/>
              </a:rPr>
              <a:t> Wide local excision or mastectomy. 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Treatment with anti-estrogenic agents such as tamoxifen also is used to decrease the risk of recurrence of </a:t>
            </a:r>
            <a:r>
              <a:rPr b="1" lang="en-GB">
                <a:latin typeface="Lora"/>
                <a:ea typeface="Lora"/>
                <a:cs typeface="Lora"/>
                <a:sym typeface="Lora"/>
              </a:rPr>
              <a:t>ER-positive</a:t>
            </a:r>
            <a:r>
              <a:rPr lang="en-GB">
                <a:latin typeface="Lora"/>
                <a:ea typeface="Lora"/>
                <a:cs typeface="Lora"/>
                <a:sym typeface="Lora"/>
              </a:rPr>
              <a:t> DCIS.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chemeClr val="accent1"/>
                </a:solidFill>
                <a:latin typeface="Lora"/>
                <a:ea typeface="Lora"/>
                <a:cs typeface="Lora"/>
                <a:sym typeface="Lora"/>
              </a:rPr>
              <a:t>Prognosis</a:t>
            </a:r>
            <a:endParaRPr b="1" sz="1600">
              <a:solidFill>
                <a:schemeClr val="accent1"/>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prognosis is excellent, with greater than 97% long-term survival. 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If untreated, DCIS progresses to invasive cancer in roughly ⅓  of cases, usually in the same breast and quadrant as the earlier DCIS.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7" name="Shape 937"/>
        <p:cNvGrpSpPr/>
        <p:nvPr/>
      </p:nvGrpSpPr>
      <p:grpSpPr>
        <a:xfrm>
          <a:off x="0" y="0"/>
          <a:ext cx="0" cy="0"/>
          <a:chOff x="0" y="0"/>
          <a:chExt cx="0" cy="0"/>
        </a:xfrm>
      </p:grpSpPr>
      <p:sp>
        <p:nvSpPr>
          <p:cNvPr id="938" name="Google Shape;938;p69"/>
          <p:cNvSpPr txBox="1"/>
          <p:nvPr/>
        </p:nvSpPr>
        <p:spPr>
          <a:xfrm>
            <a:off x="1272900" y="76200"/>
            <a:ext cx="53742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Carcinoma In Situ </a:t>
            </a:r>
            <a:endParaRPr b="1" sz="3000">
              <a:solidFill>
                <a:srgbClr val="741B47"/>
              </a:solidFill>
              <a:latin typeface="Lora"/>
              <a:ea typeface="Lora"/>
              <a:cs typeface="Lora"/>
              <a:sym typeface="Lora"/>
            </a:endParaRPr>
          </a:p>
        </p:txBody>
      </p:sp>
      <p:sp>
        <p:nvSpPr>
          <p:cNvPr id="939" name="Google Shape;939;p69"/>
          <p:cNvSpPr txBox="1"/>
          <p:nvPr/>
        </p:nvSpPr>
        <p:spPr>
          <a:xfrm>
            <a:off x="0" y="4552275"/>
            <a:ext cx="7544100" cy="535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Lobular Carcinoma In Situ </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Always an incidental finding because, </a:t>
            </a:r>
            <a:r>
              <a:rPr lang="en-GB">
                <a:latin typeface="Lora"/>
                <a:ea typeface="Lora"/>
                <a:cs typeface="Lora"/>
                <a:sym typeface="Lora"/>
              </a:rPr>
              <a:t>unlike DCIS, </a:t>
            </a:r>
            <a:r>
              <a:rPr lang="en-GB">
                <a:latin typeface="Lora"/>
                <a:ea typeface="Lora"/>
                <a:cs typeface="Lora"/>
                <a:sym typeface="Lora"/>
              </a:rPr>
              <a:t>it is only </a:t>
            </a:r>
            <a:r>
              <a:rPr b="1" lang="en-GB">
                <a:solidFill>
                  <a:srgbClr val="FF0000"/>
                </a:solidFill>
                <a:latin typeface="Lora"/>
                <a:ea typeface="Lora"/>
                <a:cs typeface="Lora"/>
                <a:sym typeface="Lora"/>
              </a:rPr>
              <a:t>rarely</a:t>
            </a:r>
            <a:r>
              <a:rPr b="1" lang="en-GB">
                <a:latin typeface="Lora"/>
                <a:ea typeface="Lora"/>
                <a:cs typeface="Lora"/>
                <a:sym typeface="Lora"/>
              </a:rPr>
              <a:t> associated with calcifications.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Approximately ⅓  of untreated women </a:t>
            </a:r>
            <a:r>
              <a:rPr lang="en-GB">
                <a:latin typeface="Lora"/>
                <a:ea typeface="Lora"/>
                <a:cs typeface="Lora"/>
                <a:sym typeface="Lora"/>
              </a:rPr>
              <a:t>eventually</a:t>
            </a:r>
            <a:r>
              <a:rPr lang="en-GB">
                <a:latin typeface="Lora"/>
                <a:ea typeface="Lora"/>
                <a:cs typeface="Lora"/>
                <a:sym typeface="Lora"/>
              </a:rPr>
              <a:t> </a:t>
            </a:r>
            <a:r>
              <a:rPr b="1" lang="en-GB">
                <a:latin typeface="Lora"/>
                <a:ea typeface="Lora"/>
                <a:cs typeface="Lora"/>
                <a:sym typeface="Lora"/>
              </a:rPr>
              <a:t>develop invasive carcinoma </a:t>
            </a:r>
            <a:r>
              <a:rPr lang="en-GB">
                <a:latin typeface="Lora"/>
                <a:ea typeface="Lora"/>
                <a:cs typeface="Lora"/>
                <a:sym typeface="Lora"/>
              </a:rPr>
              <a:t>(mostly lobular)</a:t>
            </a:r>
            <a:r>
              <a:rPr b="1" lang="en-GB">
                <a:latin typeface="Lora"/>
                <a:ea typeface="Lora"/>
                <a:cs typeface="Lora"/>
                <a:sym typeface="Lora"/>
              </a:rPr>
              <a:t>:</a:t>
            </a:r>
            <a:r>
              <a:rPr lang="en-GB">
                <a:latin typeface="Lora"/>
                <a:ea typeface="Lora"/>
                <a:cs typeface="Lora"/>
                <a:sym typeface="Lora"/>
              </a:rPr>
              <a:t>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⅔ may arise in the same breast and ⅓ in the contralateral breast.</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LCIS is both a marker of an increased risk of carcinoma in both breasts and a direct precursor of some cancers.  </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Has a uniform appearance.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cells are monomorphic.</a:t>
            </a:r>
            <a:endParaRPr>
              <a:latin typeface="Lora"/>
              <a:ea typeface="Lora"/>
              <a:cs typeface="Lora"/>
              <a:sym typeface="Lora"/>
            </a:endParaRPr>
          </a:p>
          <a:p>
            <a:pPr indent="-317500" lvl="0" marL="457200" marR="1152000" rtl="0" algn="l">
              <a:lnSpc>
                <a:spcPct val="115000"/>
              </a:lnSpc>
              <a:spcBef>
                <a:spcPts val="0"/>
              </a:spcBef>
              <a:spcAft>
                <a:spcPts val="0"/>
              </a:spcAft>
              <a:buSzPts val="1400"/>
              <a:buFont typeface="Lora"/>
              <a:buChar char="●"/>
            </a:pPr>
            <a:r>
              <a:rPr lang="en-GB">
                <a:latin typeface="Lora"/>
                <a:ea typeface="Lora"/>
                <a:cs typeface="Lora"/>
                <a:sym typeface="Lora"/>
              </a:rPr>
              <a:t>With bland, round nuclei, and are found in loosely cohesive clusters within the lobules.</a:t>
            </a:r>
            <a:endParaRPr>
              <a:latin typeface="Lora"/>
              <a:ea typeface="Lora"/>
              <a:cs typeface="Lora"/>
              <a:sym typeface="Lora"/>
            </a:endParaRPr>
          </a:p>
          <a:p>
            <a:pPr indent="-317500" lvl="0" marL="457200" marR="1152000" rtl="0" algn="l">
              <a:lnSpc>
                <a:spcPct val="115000"/>
              </a:lnSpc>
              <a:spcBef>
                <a:spcPts val="0"/>
              </a:spcBef>
              <a:spcAft>
                <a:spcPts val="0"/>
              </a:spcAft>
              <a:buSzPts val="1400"/>
              <a:buFont typeface="Lora"/>
              <a:buChar char="●"/>
            </a:pPr>
            <a:r>
              <a:rPr lang="en-GB">
                <a:latin typeface="Lora"/>
                <a:ea typeface="Lora"/>
                <a:cs typeface="Lora"/>
                <a:sym typeface="Lora"/>
              </a:rPr>
              <a:t>The cells fill and expand the acini, but the normal structure can still be recognized.</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Treatment </a:t>
            </a:r>
            <a:r>
              <a:rPr b="1" lang="en-GB" sz="1600">
                <a:solidFill>
                  <a:srgbClr val="6AA84F"/>
                </a:solidFill>
                <a:latin typeface="Lora"/>
                <a:ea typeface="Lora"/>
                <a:cs typeface="Lora"/>
                <a:sym typeface="Lora"/>
              </a:rPr>
              <a:t>(Female only)</a:t>
            </a:r>
            <a:endParaRPr>
              <a:solidFill>
                <a:srgbClr val="6AA84F"/>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Current treatment options include close clinical and radiologic follow-up.</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Chemoprevention with tamoxifen.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Less commonly, bilateral prophylactic mastectomy.</a:t>
            </a:r>
            <a:endParaRPr>
              <a:latin typeface="Lora"/>
              <a:ea typeface="Lora"/>
              <a:cs typeface="Lora"/>
              <a:sym typeface="Lora"/>
            </a:endParaRPr>
          </a:p>
        </p:txBody>
      </p:sp>
      <p:sp>
        <p:nvSpPr>
          <p:cNvPr id="940" name="Google Shape;940;p69"/>
          <p:cNvSpPr txBox="1"/>
          <p:nvPr/>
        </p:nvSpPr>
        <p:spPr>
          <a:xfrm>
            <a:off x="0" y="927975"/>
            <a:ext cx="6893100" cy="362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Paget disease</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Paget disease of the nipple is caused by the </a:t>
            </a:r>
            <a:r>
              <a:rPr b="1" lang="en-GB">
                <a:latin typeface="Lora"/>
                <a:ea typeface="Lora"/>
                <a:cs typeface="Lora"/>
                <a:sym typeface="Lora"/>
              </a:rPr>
              <a:t>extension of DCIS up the lactiferous ducts </a:t>
            </a:r>
            <a:r>
              <a:rPr lang="en-GB">
                <a:latin typeface="Lora"/>
                <a:ea typeface="Lora"/>
                <a:cs typeface="Lora"/>
                <a:sym typeface="Lora"/>
              </a:rPr>
              <a:t>and into the contiguous skin of the nipple.</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Produce a </a:t>
            </a:r>
            <a:r>
              <a:rPr b="1" lang="en-GB">
                <a:solidFill>
                  <a:srgbClr val="FF0000"/>
                </a:solidFill>
                <a:latin typeface="Lora"/>
                <a:ea typeface="Lora"/>
                <a:cs typeface="Lora"/>
                <a:sym typeface="Lora"/>
              </a:rPr>
              <a:t>unilateral</a:t>
            </a:r>
            <a:r>
              <a:rPr lang="en-GB">
                <a:latin typeface="Lora"/>
                <a:ea typeface="Lora"/>
                <a:cs typeface="Lora"/>
                <a:sym typeface="Lora"/>
              </a:rPr>
              <a:t> crusting exudate over the nipple and areolar skin.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prognosis of the carcinoma of origin is affected by the presence of paget disease and is determined by other factors.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Histologic hallmark: </a:t>
            </a:r>
            <a:r>
              <a:rPr lang="en-GB">
                <a:latin typeface="Lora"/>
                <a:ea typeface="Lora"/>
                <a:cs typeface="Lora"/>
                <a:sym typeface="Lora"/>
              </a:rPr>
              <a:t>the infiltration of the epidermis by: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Large neoplastic ductal cells with abundant cytoplasm.</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Pleomorphic nuclei and prominent nucleoli.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The cells usually stain positively for </a:t>
            </a:r>
            <a:r>
              <a:rPr b="1" lang="en-GB">
                <a:latin typeface="Lora"/>
                <a:ea typeface="Lora"/>
                <a:cs typeface="Lora"/>
                <a:sym typeface="Lora"/>
              </a:rPr>
              <a:t>mucin</a:t>
            </a:r>
            <a:r>
              <a:rPr lang="en-GB">
                <a:latin typeface="Lora"/>
                <a:ea typeface="Lora"/>
                <a:cs typeface="Lora"/>
                <a:sym typeface="Lora"/>
              </a:rPr>
              <a:t>.</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Extension</a:t>
            </a:r>
            <a:r>
              <a:rPr lang="en-GB">
                <a:latin typeface="Lora"/>
                <a:ea typeface="Lora"/>
                <a:cs typeface="Lora"/>
                <a:sym typeface="Lora"/>
              </a:rPr>
              <a:t> </a:t>
            </a:r>
            <a:r>
              <a:rPr b="1" lang="en-GB">
                <a:solidFill>
                  <a:srgbClr val="FF0000"/>
                </a:solidFill>
                <a:latin typeface="Lora"/>
                <a:ea typeface="Lora"/>
                <a:cs typeface="Lora"/>
                <a:sym typeface="Lora"/>
              </a:rPr>
              <a:t>without</a:t>
            </a:r>
            <a:r>
              <a:rPr lang="en-GB">
                <a:latin typeface="Lora"/>
                <a:ea typeface="Lora"/>
                <a:cs typeface="Lora"/>
                <a:sym typeface="Lora"/>
              </a:rPr>
              <a:t> crossing the basement membrane.</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Palpable mass in 50% of </a:t>
            </a:r>
            <a:r>
              <a:rPr lang="en-GB">
                <a:latin typeface="Lora"/>
                <a:ea typeface="Lora"/>
                <a:cs typeface="Lora"/>
                <a:sym typeface="Lora"/>
              </a:rPr>
              <a:t>patients</a:t>
            </a:r>
            <a:endParaRPr>
              <a:latin typeface="Lora"/>
              <a:ea typeface="Lora"/>
              <a:cs typeface="Lora"/>
              <a:sym typeface="Lora"/>
            </a:endParaRPr>
          </a:p>
          <a:p>
            <a:pPr indent="0" lvl="0" marL="457200" rtl="0" algn="l">
              <a:lnSpc>
                <a:spcPct val="115000"/>
              </a:lnSpc>
              <a:spcBef>
                <a:spcPts val="0"/>
              </a:spcBef>
              <a:spcAft>
                <a:spcPts val="0"/>
              </a:spcAft>
              <a:buNone/>
            </a:pPr>
            <a:r>
              <a:t/>
            </a:r>
            <a:endParaRPr>
              <a:latin typeface="Lora"/>
              <a:ea typeface="Lora"/>
              <a:cs typeface="Lora"/>
              <a:sym typeface="Lora"/>
            </a:endParaRPr>
          </a:p>
        </p:txBody>
      </p:sp>
      <p:pic>
        <p:nvPicPr>
          <p:cNvPr id="941" name="Google Shape;941;p69"/>
          <p:cNvPicPr preferRelativeResize="0"/>
          <p:nvPr/>
        </p:nvPicPr>
        <p:blipFill>
          <a:blip r:embed="rId3">
            <a:alphaModFix/>
          </a:blip>
          <a:stretch>
            <a:fillRect/>
          </a:stretch>
        </p:blipFill>
        <p:spPr>
          <a:xfrm>
            <a:off x="6564697" y="1454950"/>
            <a:ext cx="1236675" cy="830430"/>
          </a:xfrm>
          <a:prstGeom prst="rect">
            <a:avLst/>
          </a:prstGeom>
          <a:noFill/>
          <a:ln>
            <a:noFill/>
          </a:ln>
        </p:spPr>
      </p:pic>
      <p:pic>
        <p:nvPicPr>
          <p:cNvPr id="942" name="Google Shape;942;p69"/>
          <p:cNvPicPr preferRelativeResize="0"/>
          <p:nvPr/>
        </p:nvPicPr>
        <p:blipFill>
          <a:blip r:embed="rId4">
            <a:alphaModFix/>
          </a:blip>
          <a:stretch>
            <a:fillRect/>
          </a:stretch>
        </p:blipFill>
        <p:spPr>
          <a:xfrm>
            <a:off x="6300678" y="3705949"/>
            <a:ext cx="1500697" cy="995650"/>
          </a:xfrm>
          <a:prstGeom prst="rect">
            <a:avLst/>
          </a:prstGeom>
          <a:noFill/>
          <a:ln>
            <a:noFill/>
          </a:ln>
        </p:spPr>
      </p:pic>
      <p:pic>
        <p:nvPicPr>
          <p:cNvPr id="943" name="Google Shape;943;p69"/>
          <p:cNvPicPr preferRelativeResize="0"/>
          <p:nvPr/>
        </p:nvPicPr>
        <p:blipFill>
          <a:blip r:embed="rId5">
            <a:alphaModFix/>
          </a:blip>
          <a:stretch>
            <a:fillRect/>
          </a:stretch>
        </p:blipFill>
        <p:spPr>
          <a:xfrm>
            <a:off x="6647101" y="6477232"/>
            <a:ext cx="1236675" cy="11424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7" name="Shape 947"/>
        <p:cNvGrpSpPr/>
        <p:nvPr/>
      </p:nvGrpSpPr>
      <p:grpSpPr>
        <a:xfrm>
          <a:off x="0" y="0"/>
          <a:ext cx="0" cy="0"/>
          <a:chOff x="0" y="0"/>
          <a:chExt cx="0" cy="0"/>
        </a:xfrm>
      </p:grpSpPr>
      <p:sp>
        <p:nvSpPr>
          <p:cNvPr id="948" name="Google Shape;948;p70"/>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Invasive breast carcinoma</a:t>
            </a:r>
            <a:endParaRPr b="1" sz="3000">
              <a:solidFill>
                <a:srgbClr val="741B47"/>
              </a:solidFill>
              <a:latin typeface="Lora"/>
              <a:ea typeface="Lora"/>
              <a:cs typeface="Lora"/>
              <a:sym typeface="Lora"/>
            </a:endParaRPr>
          </a:p>
        </p:txBody>
      </p:sp>
      <p:sp>
        <p:nvSpPr>
          <p:cNvPr id="949" name="Google Shape;949;p70"/>
          <p:cNvSpPr txBox="1"/>
          <p:nvPr/>
        </p:nvSpPr>
        <p:spPr>
          <a:xfrm>
            <a:off x="0" y="884925"/>
            <a:ext cx="6863700" cy="333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Invasive breast carcinoma is tumor that has </a:t>
            </a:r>
            <a:r>
              <a:rPr b="1" lang="en-GB">
                <a:solidFill>
                  <a:srgbClr val="FF0000"/>
                </a:solidFill>
                <a:latin typeface="Lora"/>
                <a:ea typeface="Lora"/>
                <a:cs typeface="Lora"/>
                <a:sym typeface="Lora"/>
              </a:rPr>
              <a:t>extended across the basement membrane.</a:t>
            </a:r>
            <a:r>
              <a:rPr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This permits access to lymphatics and vessels and Therefore the potential to metastasize.</a:t>
            </a:r>
            <a:endParaRPr>
              <a:latin typeface="Lora"/>
              <a:ea typeface="Lora"/>
              <a:cs typeface="Lora"/>
              <a:sym typeface="Lora"/>
            </a:endParaRPr>
          </a:p>
          <a:p>
            <a:pPr indent="0" lvl="0" marL="0" rtl="0" algn="l">
              <a:lnSpc>
                <a:spcPct val="115000"/>
              </a:lnSpc>
              <a:spcBef>
                <a:spcPts val="1000"/>
              </a:spcBef>
              <a:spcAft>
                <a:spcPts val="0"/>
              </a:spcAft>
              <a:buNone/>
            </a:pPr>
            <a:r>
              <a:rPr b="1" lang="en-GB" sz="1800">
                <a:solidFill>
                  <a:schemeClr val="lt2"/>
                </a:solidFill>
                <a:latin typeface="Lora"/>
                <a:ea typeface="Lora"/>
                <a:cs typeface="Lora"/>
                <a:sym typeface="Lora"/>
              </a:rPr>
              <a:t>Classification</a:t>
            </a:r>
            <a:endParaRPr b="1" sz="1800">
              <a:solidFill>
                <a:schemeClr val="lt2"/>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Invasive ductal carcinoma</a:t>
            </a:r>
            <a:r>
              <a:rPr lang="en-GB">
                <a:latin typeface="Lora"/>
                <a:ea typeface="Lora"/>
                <a:cs typeface="Lora"/>
                <a:sym typeface="Lora"/>
              </a:rPr>
              <a:t>: 70% to 80%. (NOS; not otherwise specified)</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Invasive lobular carcinoma: </a:t>
            </a:r>
            <a:r>
              <a:rPr lang="en-GB">
                <a:latin typeface="Lora"/>
                <a:ea typeface="Lora"/>
                <a:cs typeface="Lora"/>
                <a:sym typeface="Lora"/>
              </a:rPr>
              <a:t>~10% to 15%.</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Carcinoma with medullary features:</a:t>
            </a:r>
            <a:r>
              <a:rPr lang="en-GB">
                <a:latin typeface="Lora"/>
                <a:ea typeface="Lora"/>
                <a:cs typeface="Lora"/>
                <a:sym typeface="Lora"/>
              </a:rPr>
              <a:t> ~5%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Mucinous carcinoma (colloid carcinoma):</a:t>
            </a:r>
            <a:r>
              <a:rPr lang="en-GB">
                <a:latin typeface="Lora"/>
                <a:ea typeface="Lora"/>
                <a:cs typeface="Lora"/>
                <a:sym typeface="Lora"/>
              </a:rPr>
              <a:t> ~5%.</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Tubular carcinoma:</a:t>
            </a:r>
            <a:r>
              <a:rPr lang="en-GB">
                <a:latin typeface="Lora"/>
                <a:ea typeface="Lora"/>
                <a:cs typeface="Lora"/>
                <a:sym typeface="Lora"/>
              </a:rPr>
              <a:t> ~5%.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Other types.</a:t>
            </a:r>
            <a:endParaRPr>
              <a:latin typeface="Lora"/>
              <a:ea typeface="Lora"/>
              <a:cs typeface="Lora"/>
              <a:sym typeface="Lora"/>
            </a:endParaRPr>
          </a:p>
          <a:p>
            <a:pPr indent="0" lvl="0" marL="0" rtl="0" algn="l">
              <a:lnSpc>
                <a:spcPct val="115000"/>
              </a:lnSpc>
              <a:spcBef>
                <a:spcPts val="1200"/>
              </a:spcBef>
              <a:spcAft>
                <a:spcPts val="0"/>
              </a:spcAft>
              <a:buNone/>
            </a:pPr>
            <a:r>
              <a:t/>
            </a:r>
            <a:endParaRPr sz="1300">
              <a:solidFill>
                <a:srgbClr val="313131"/>
              </a:solidFill>
              <a:latin typeface="Trebuchet MS"/>
              <a:ea typeface="Trebuchet MS"/>
              <a:cs typeface="Trebuchet MS"/>
              <a:sym typeface="Trebuchet MS"/>
            </a:endParaRPr>
          </a:p>
        </p:txBody>
      </p:sp>
      <p:sp>
        <p:nvSpPr>
          <p:cNvPr id="950" name="Google Shape;950;p70"/>
          <p:cNvSpPr txBox="1"/>
          <p:nvPr/>
        </p:nvSpPr>
        <p:spPr>
          <a:xfrm>
            <a:off x="-17250" y="6456850"/>
            <a:ext cx="6898200" cy="357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Gross: </a:t>
            </a:r>
            <a:endParaRPr b="1">
              <a:highlight>
                <a:srgbClr val="EAD1DC"/>
              </a:highlight>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Firm, hard, with an irregular border.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Cut surface: </a:t>
            </a:r>
            <a:endParaRPr b="1">
              <a:highlight>
                <a:srgbClr val="EAD1DC"/>
              </a:highlight>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Gritty and shows irregular margins with stellate infiltration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(sometimes it can be soft and well demarcated).</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In the center there are small </a:t>
            </a:r>
            <a:r>
              <a:rPr b="1" lang="en-GB">
                <a:solidFill>
                  <a:srgbClr val="FF0000"/>
                </a:solidFill>
                <a:latin typeface="Lora"/>
                <a:ea typeface="Lora"/>
                <a:cs typeface="Lora"/>
                <a:sym typeface="Lora"/>
              </a:rPr>
              <a:t>foci of chalky white stroma </a:t>
            </a:r>
            <a:endParaRPr b="1">
              <a:solidFill>
                <a:srgbClr val="FF0000"/>
              </a:solidFill>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and occasionally  calcifications.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Histology: </a:t>
            </a:r>
            <a:endParaRPr b="1">
              <a:highlight>
                <a:srgbClr val="EAD1DC"/>
              </a:highlight>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highlight>
                  <a:srgbClr val="FFFFFF"/>
                </a:highlight>
                <a:latin typeface="Lora"/>
                <a:ea typeface="Lora"/>
                <a:cs typeface="Lora"/>
                <a:sym typeface="Lora"/>
              </a:rPr>
              <a:t>Cells are large and pleomorphic usually within a dense stroma.</a:t>
            </a:r>
            <a:endParaRPr>
              <a:highlight>
                <a:srgbClr val="FFFFFF"/>
              </a:highlight>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b="1" lang="en-GB">
                <a:highlight>
                  <a:srgbClr val="FFFFFF"/>
                </a:highlight>
                <a:latin typeface="Lora"/>
                <a:ea typeface="Lora"/>
                <a:cs typeface="Lora"/>
                <a:sym typeface="Lora"/>
              </a:rPr>
              <a:t>Adenocarcinomas</a:t>
            </a:r>
            <a:r>
              <a:rPr lang="en-GB">
                <a:highlight>
                  <a:srgbClr val="FFFFFF"/>
                </a:highlight>
                <a:latin typeface="Lora"/>
                <a:ea typeface="Lora"/>
                <a:cs typeface="Lora"/>
                <a:sym typeface="Lora"/>
              </a:rPr>
              <a:t>: so they show glandular formation but </a:t>
            </a:r>
            <a:endParaRPr>
              <a:highlight>
                <a:srgbClr val="FFFFFF"/>
              </a:highlight>
              <a:latin typeface="Lora"/>
              <a:ea typeface="Lora"/>
              <a:cs typeface="Lora"/>
              <a:sym typeface="Lora"/>
            </a:endParaRPr>
          </a:p>
          <a:p>
            <a:pPr indent="0" lvl="0" marL="457200" rtl="0" algn="l">
              <a:lnSpc>
                <a:spcPct val="115000"/>
              </a:lnSpc>
              <a:spcBef>
                <a:spcPts val="0"/>
              </a:spcBef>
              <a:spcAft>
                <a:spcPts val="0"/>
              </a:spcAft>
              <a:buNone/>
            </a:pPr>
            <a:r>
              <a:rPr lang="en-GB">
                <a:highlight>
                  <a:srgbClr val="FFFFFF"/>
                </a:highlight>
                <a:latin typeface="Lora"/>
                <a:ea typeface="Lora"/>
                <a:cs typeface="Lora"/>
                <a:sym typeface="Lora"/>
              </a:rPr>
              <a:t>can also be arranged in cords or sheets of cells. </a:t>
            </a:r>
            <a:endParaRPr>
              <a:highlight>
                <a:srgbClr val="FFFFFF"/>
              </a:highlight>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highlight>
                  <a:srgbClr val="FFFFFF"/>
                </a:highlight>
                <a:latin typeface="Lora"/>
                <a:ea typeface="Lora"/>
                <a:cs typeface="Lora"/>
                <a:sym typeface="Lora"/>
              </a:rPr>
              <a:t>Range from well differentiated → </a:t>
            </a:r>
            <a:r>
              <a:rPr lang="en-GB">
                <a:highlight>
                  <a:srgbClr val="FFFFFF"/>
                </a:highlight>
                <a:latin typeface="Lora"/>
                <a:ea typeface="Lora"/>
                <a:cs typeface="Lora"/>
                <a:sym typeface="Lora"/>
              </a:rPr>
              <a:t>moderately</a:t>
            </a:r>
            <a:r>
              <a:rPr lang="en-GB">
                <a:highlight>
                  <a:srgbClr val="FFFFFF"/>
                </a:highlight>
                <a:latin typeface="Lora"/>
                <a:ea typeface="Lora"/>
                <a:cs typeface="Lora"/>
                <a:sym typeface="Lora"/>
              </a:rPr>
              <a:t> → poorly differentiated.</a:t>
            </a:r>
            <a:endParaRPr>
              <a:highlight>
                <a:srgbClr val="FFFFFF"/>
              </a:highlight>
              <a:latin typeface="Lora"/>
              <a:ea typeface="Lora"/>
              <a:cs typeface="Lora"/>
              <a:sym typeface="Lora"/>
            </a:endParaRPr>
          </a:p>
        </p:txBody>
      </p:sp>
      <p:pic>
        <p:nvPicPr>
          <p:cNvPr id="951" name="Google Shape;951;p70"/>
          <p:cNvPicPr preferRelativeResize="0"/>
          <p:nvPr/>
        </p:nvPicPr>
        <p:blipFill rotWithShape="1">
          <a:blip r:embed="rId3">
            <a:alphaModFix/>
          </a:blip>
          <a:srcRect b="8950" l="0" r="0" t="0"/>
          <a:stretch/>
        </p:blipFill>
        <p:spPr>
          <a:xfrm>
            <a:off x="6449703" y="7671750"/>
            <a:ext cx="1339622" cy="875700"/>
          </a:xfrm>
          <a:prstGeom prst="rect">
            <a:avLst/>
          </a:prstGeom>
          <a:noFill/>
          <a:ln>
            <a:noFill/>
          </a:ln>
        </p:spPr>
      </p:pic>
      <p:pic>
        <p:nvPicPr>
          <p:cNvPr id="952" name="Google Shape;952;p70"/>
          <p:cNvPicPr preferRelativeResize="0"/>
          <p:nvPr/>
        </p:nvPicPr>
        <p:blipFill>
          <a:blip r:embed="rId4">
            <a:alphaModFix/>
          </a:blip>
          <a:stretch>
            <a:fillRect/>
          </a:stretch>
        </p:blipFill>
        <p:spPr>
          <a:xfrm>
            <a:off x="6449700" y="8683143"/>
            <a:ext cx="1339625" cy="888871"/>
          </a:xfrm>
          <a:prstGeom prst="rect">
            <a:avLst/>
          </a:prstGeom>
          <a:noFill/>
          <a:ln>
            <a:noFill/>
          </a:ln>
        </p:spPr>
      </p:pic>
      <p:sp>
        <p:nvSpPr>
          <p:cNvPr id="953" name="Google Shape;953;p70"/>
          <p:cNvSpPr txBox="1"/>
          <p:nvPr/>
        </p:nvSpPr>
        <p:spPr>
          <a:xfrm>
            <a:off x="0" y="4221825"/>
            <a:ext cx="7021200" cy="238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lt2"/>
                </a:solidFill>
                <a:latin typeface="Lora"/>
                <a:ea typeface="Lora"/>
                <a:cs typeface="Lora"/>
                <a:sym typeface="Lora"/>
              </a:rPr>
              <a:t>Invasive Ductal Carcinoma</a:t>
            </a:r>
            <a:endParaRPr b="1" sz="1800">
              <a:solidFill>
                <a:schemeClr val="lt2"/>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Includes all carcinomas that </a:t>
            </a:r>
            <a:r>
              <a:rPr b="1" lang="en-GB">
                <a:latin typeface="Lora"/>
                <a:ea typeface="Lora"/>
                <a:cs typeface="Lora"/>
                <a:sym typeface="Lora"/>
              </a:rPr>
              <a:t>cannot be subclassified</a:t>
            </a:r>
            <a:r>
              <a:rPr lang="en-GB">
                <a:latin typeface="Lora"/>
                <a:ea typeface="Lora"/>
                <a:cs typeface="Lora"/>
                <a:sym typeface="Lora"/>
              </a:rPr>
              <a:t> into one of the specialized types.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It is </a:t>
            </a:r>
            <a:r>
              <a:rPr b="1" lang="en-GB">
                <a:solidFill>
                  <a:srgbClr val="FF0000"/>
                </a:solidFill>
                <a:latin typeface="Lora"/>
                <a:ea typeface="Lora"/>
                <a:cs typeface="Lora"/>
                <a:sym typeface="Lora"/>
              </a:rPr>
              <a:t>associated with Ductal Carcinoma In Situs</a:t>
            </a:r>
            <a:r>
              <a:rPr lang="en-GB">
                <a:latin typeface="Lora"/>
                <a:ea typeface="Lora"/>
                <a:cs typeface="Lora"/>
                <a:sym typeface="Lora"/>
              </a:rPr>
              <a:t>, require large excisions with wide margins to reduce local recurrences.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Gene expression classification: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50-60% are ER positive</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20% are HER2 positive</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15% are negative for both ER and HER2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7" name="Shape 957"/>
        <p:cNvGrpSpPr/>
        <p:nvPr/>
      </p:nvGrpSpPr>
      <p:grpSpPr>
        <a:xfrm>
          <a:off x="0" y="0"/>
          <a:ext cx="0" cy="0"/>
          <a:chOff x="0" y="0"/>
          <a:chExt cx="0" cy="0"/>
        </a:xfrm>
      </p:grpSpPr>
      <p:sp>
        <p:nvSpPr>
          <p:cNvPr id="958" name="Google Shape;958;p71"/>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Invasive breast carcinoma</a:t>
            </a:r>
            <a:endParaRPr b="1" sz="3000">
              <a:solidFill>
                <a:srgbClr val="741B47"/>
              </a:solidFill>
              <a:latin typeface="Lora"/>
              <a:ea typeface="Lora"/>
              <a:cs typeface="Lora"/>
              <a:sym typeface="Lora"/>
            </a:endParaRPr>
          </a:p>
        </p:txBody>
      </p:sp>
      <p:sp>
        <p:nvSpPr>
          <p:cNvPr id="959" name="Google Shape;959;p71"/>
          <p:cNvSpPr txBox="1"/>
          <p:nvPr/>
        </p:nvSpPr>
        <p:spPr>
          <a:xfrm>
            <a:off x="0" y="969125"/>
            <a:ext cx="7039200" cy="53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Invasive Lobular Carcinoma</a:t>
            </a:r>
            <a:endParaRPr b="1">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is the </a:t>
            </a:r>
            <a:r>
              <a:rPr b="1" lang="en-GB">
                <a:latin typeface="Lora"/>
                <a:ea typeface="Lora"/>
                <a:cs typeface="Lora"/>
                <a:sym typeface="Lora"/>
              </a:rPr>
              <a:t>second most common</a:t>
            </a:r>
            <a:r>
              <a:rPr lang="en-GB">
                <a:latin typeface="Lora"/>
                <a:ea typeface="Lora"/>
                <a:cs typeface="Lora"/>
                <a:sym typeface="Lora"/>
              </a:rPr>
              <a:t> invasive breast cancer.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It may occur alone or in combination with ductal carcinoma.</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Clinical features</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Tend to be </a:t>
            </a:r>
            <a:r>
              <a:rPr b="1" lang="en-GB">
                <a:solidFill>
                  <a:srgbClr val="FF0000"/>
                </a:solidFill>
                <a:latin typeface="Lora"/>
                <a:ea typeface="Lora"/>
                <a:cs typeface="Lora"/>
                <a:sym typeface="Lora"/>
              </a:rPr>
              <a:t>bilateral</a:t>
            </a:r>
            <a:r>
              <a:rPr lang="en-GB">
                <a:latin typeface="Lora"/>
                <a:ea typeface="Lora"/>
                <a:cs typeface="Lora"/>
                <a:sym typeface="Lora"/>
              </a:rPr>
              <a:t> and multicentric.</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⅔ </a:t>
            </a:r>
            <a:r>
              <a:rPr lang="en-GB">
                <a:latin typeface="Lora"/>
                <a:ea typeface="Lora"/>
                <a:cs typeface="Lora"/>
                <a:sym typeface="Lora"/>
              </a:rPr>
              <a:t>of the cases are associated with LCIS.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Almost all express hormone receptors, whereas HER2 overexpression is rare.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a:t>
            </a:r>
            <a:r>
              <a:rPr b="1" lang="en-GB">
                <a:latin typeface="Lora"/>
                <a:ea typeface="Lora"/>
                <a:cs typeface="Lora"/>
                <a:sym typeface="Lora"/>
              </a:rPr>
              <a:t>pattern of metastasis is </a:t>
            </a:r>
            <a:r>
              <a:rPr lang="en-GB">
                <a:latin typeface="Lora"/>
                <a:ea typeface="Lora"/>
                <a:cs typeface="Lora"/>
                <a:sym typeface="Lora"/>
              </a:rPr>
              <a:t>unique: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they frequently spread to CSF, serosal surfaces, GIT, ovary, uterus, and bone marrow.</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amount of stromal reaction to the tumor varies: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Marked fibroblastic (desmoplastic) response to little to no reaction</a:t>
            </a:r>
            <a:r>
              <a:rPr baseline="30000" lang="en-GB">
                <a:latin typeface="Lora"/>
                <a:ea typeface="Lora"/>
                <a:cs typeface="Lora"/>
                <a:sym typeface="Lora"/>
              </a:rPr>
              <a:t>1</a:t>
            </a:r>
            <a:r>
              <a:rPr lang="en-GB">
                <a:latin typeface="Lora"/>
                <a:ea typeface="Lora"/>
                <a:cs typeface="Lora"/>
                <a:sym typeface="Lora"/>
              </a:rPr>
              <a:t>.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therefore the presentation varies from a discrete mass to a subtle, diffuse indurated area. </a:t>
            </a:r>
            <a:endParaRPr>
              <a:latin typeface="Lora"/>
              <a:ea typeface="Lora"/>
              <a:cs typeface="Lora"/>
              <a:sym typeface="Lora"/>
            </a:endParaRPr>
          </a:p>
          <a:p>
            <a:pPr indent="0" lvl="0" marL="0" rtl="0" algn="l">
              <a:lnSpc>
                <a:spcPct val="115000"/>
              </a:lnSpc>
              <a:spcBef>
                <a:spcPts val="12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Morphologically similar to the tumor cells seen in LCIS.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Gross: </a:t>
            </a:r>
            <a:r>
              <a:rPr lang="en-GB">
                <a:latin typeface="Lora"/>
                <a:ea typeface="Lora"/>
                <a:cs typeface="Lora"/>
                <a:sym typeface="Lora"/>
              </a:rPr>
              <a:t>Most are firm to hard with irregular margin.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Microscopic: </a:t>
            </a:r>
            <a:r>
              <a:rPr b="1" lang="en-GB">
                <a:solidFill>
                  <a:srgbClr val="FF0000"/>
                </a:solidFill>
                <a:latin typeface="Lora"/>
                <a:ea typeface="Lora"/>
                <a:cs typeface="Lora"/>
                <a:sym typeface="Lora"/>
              </a:rPr>
              <a:t>Single infiltrating malignant cells,</a:t>
            </a:r>
            <a:r>
              <a:rPr lang="en-GB">
                <a:latin typeface="Lora"/>
                <a:ea typeface="Lora"/>
                <a:cs typeface="Lora"/>
                <a:sym typeface="Lora"/>
              </a:rPr>
              <a:t> forming a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line often one cell width (called as </a:t>
            </a:r>
            <a:r>
              <a:rPr b="1" lang="en-GB">
                <a:latin typeface="Lora"/>
                <a:ea typeface="Lora"/>
                <a:cs typeface="Lora"/>
                <a:sym typeface="Lora"/>
              </a:rPr>
              <a:t>indian file pattern</a:t>
            </a:r>
            <a:r>
              <a:rPr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No tubules or papillary formation.</a:t>
            </a:r>
            <a:endParaRPr b="1">
              <a:latin typeface="Lora"/>
              <a:ea typeface="Lora"/>
              <a:cs typeface="Lora"/>
              <a:sym typeface="Lora"/>
            </a:endParaRPr>
          </a:p>
        </p:txBody>
      </p:sp>
      <p:sp>
        <p:nvSpPr>
          <p:cNvPr id="960" name="Google Shape;960;p71"/>
          <p:cNvSpPr txBox="1"/>
          <p:nvPr/>
        </p:nvSpPr>
        <p:spPr>
          <a:xfrm>
            <a:off x="81100" y="10050825"/>
            <a:ext cx="4038600" cy="4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Lora"/>
                <a:ea typeface="Lora"/>
                <a:cs typeface="Lora"/>
                <a:sym typeface="Lora"/>
              </a:rPr>
              <a:t>1. C</a:t>
            </a:r>
            <a:r>
              <a:rPr lang="en-GB" sz="1000">
                <a:latin typeface="Lora"/>
                <a:ea typeface="Lora"/>
                <a:cs typeface="Lora"/>
                <a:sym typeface="Lora"/>
              </a:rPr>
              <a:t>linically occult and difficult to detect by imaging.</a:t>
            </a:r>
            <a:endParaRPr sz="1000">
              <a:latin typeface="Lora"/>
              <a:ea typeface="Lora"/>
              <a:cs typeface="Lora"/>
              <a:sym typeface="Lora"/>
            </a:endParaRPr>
          </a:p>
        </p:txBody>
      </p:sp>
      <p:pic>
        <p:nvPicPr>
          <p:cNvPr id="961" name="Google Shape;961;p71"/>
          <p:cNvPicPr preferRelativeResize="0"/>
          <p:nvPr/>
        </p:nvPicPr>
        <p:blipFill>
          <a:blip r:embed="rId3">
            <a:alphaModFix/>
          </a:blip>
          <a:stretch>
            <a:fillRect/>
          </a:stretch>
        </p:blipFill>
        <p:spPr>
          <a:xfrm>
            <a:off x="6082175" y="5230675"/>
            <a:ext cx="1704425" cy="1137625"/>
          </a:xfrm>
          <a:prstGeom prst="rect">
            <a:avLst/>
          </a:prstGeom>
          <a:noFill/>
          <a:ln>
            <a:noFill/>
          </a:ln>
        </p:spPr>
      </p:pic>
      <p:sp>
        <p:nvSpPr>
          <p:cNvPr id="962" name="Google Shape;962;p71"/>
          <p:cNvSpPr txBox="1"/>
          <p:nvPr/>
        </p:nvSpPr>
        <p:spPr>
          <a:xfrm>
            <a:off x="0" y="6502325"/>
            <a:ext cx="7225800" cy="352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M</a:t>
            </a:r>
            <a:r>
              <a:rPr b="1" lang="en-GB" sz="1800">
                <a:solidFill>
                  <a:srgbClr val="A64D79"/>
                </a:solidFill>
                <a:latin typeface="Lora"/>
                <a:ea typeface="Lora"/>
                <a:cs typeface="Lora"/>
                <a:sym typeface="Lora"/>
              </a:rPr>
              <a:t>edullary </a:t>
            </a:r>
            <a:r>
              <a:rPr b="1" lang="en-GB" sz="1800">
                <a:solidFill>
                  <a:srgbClr val="A64D79"/>
                </a:solidFill>
                <a:latin typeface="Lora"/>
                <a:ea typeface="Lora"/>
                <a:cs typeface="Lora"/>
                <a:sym typeface="Lora"/>
              </a:rPr>
              <a:t>Carcinoma</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Special type of </a:t>
            </a:r>
            <a:r>
              <a:rPr b="1" lang="en-GB">
                <a:latin typeface="Lora"/>
                <a:ea typeface="Lora"/>
                <a:cs typeface="Lora"/>
                <a:sym typeface="Lora"/>
              </a:rPr>
              <a:t>triple-negative</a:t>
            </a:r>
            <a:r>
              <a:rPr lang="en-GB">
                <a:latin typeface="Lora"/>
                <a:ea typeface="Lora"/>
                <a:cs typeface="Lora"/>
                <a:sym typeface="Lora"/>
              </a:rPr>
              <a:t> cancer.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5% of all breast cancers. 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Typically grow as rounded masses that can be difficult to distinguish from benign tumors on imaging.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a:t>
            </a:r>
            <a:r>
              <a:rPr lang="en-GB">
                <a:latin typeface="Lora"/>
                <a:ea typeface="Lora"/>
                <a:cs typeface="Lora"/>
                <a:sym typeface="Lora"/>
              </a:rPr>
              <a:t>een frequently in women with germline </a:t>
            </a:r>
            <a:r>
              <a:rPr b="1" lang="en-GB">
                <a:latin typeface="Lora"/>
                <a:ea typeface="Lora"/>
                <a:cs typeface="Lora"/>
                <a:sym typeface="Lora"/>
              </a:rPr>
              <a:t>BRCA1</a:t>
            </a:r>
            <a:r>
              <a:rPr lang="en-GB">
                <a:latin typeface="Lora"/>
                <a:ea typeface="Lora"/>
                <a:cs typeface="Lora"/>
                <a:sym typeface="Lora"/>
              </a:rPr>
              <a:t> mutations, but most women with these carcinomas are not carriers.</a:t>
            </a:r>
            <a:endParaRPr>
              <a:latin typeface="Lora"/>
              <a:ea typeface="Lora"/>
              <a:cs typeface="Lora"/>
              <a:sym typeface="Lora"/>
            </a:endParaRPr>
          </a:p>
          <a:p>
            <a:pPr indent="0" lvl="0" marL="0" rtl="0" algn="l">
              <a:lnSpc>
                <a:spcPct val="115000"/>
              </a:lnSpc>
              <a:spcBef>
                <a:spcPts val="1200"/>
              </a:spcBef>
              <a:spcAft>
                <a:spcPts val="0"/>
              </a:spcAft>
              <a:buNone/>
            </a:pPr>
            <a:r>
              <a:rPr b="1" lang="en-GB" sz="1600">
                <a:solidFill>
                  <a:srgbClr val="C27BA0"/>
                </a:solidFill>
                <a:latin typeface="Lora"/>
                <a:ea typeface="Lora"/>
                <a:cs typeface="Lora"/>
                <a:sym typeface="Lora"/>
              </a:rPr>
              <a:t>Morphology</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Sheets of large anaplastic cells.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Pronounced lymphocytic infiltrates predominantly (T cells).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presence of lymphocytes lead to a better response to chemotherapy compared to poorly differentiated carcinomas without lymphoid infiltrates.</a:t>
            </a:r>
            <a:endParaRPr>
              <a:latin typeface="Lora"/>
              <a:ea typeface="Lora"/>
              <a:cs typeface="Lora"/>
              <a:sym typeface="Lora"/>
            </a:endParaRPr>
          </a:p>
        </p:txBody>
      </p:sp>
      <p:pic>
        <p:nvPicPr>
          <p:cNvPr id="963" name="Google Shape;963;p71"/>
          <p:cNvPicPr preferRelativeResize="0"/>
          <p:nvPr/>
        </p:nvPicPr>
        <p:blipFill rotWithShape="1">
          <a:blip r:embed="rId4">
            <a:alphaModFix/>
          </a:blip>
          <a:srcRect b="8189" l="0" r="0" t="0"/>
          <a:stretch/>
        </p:blipFill>
        <p:spPr>
          <a:xfrm>
            <a:off x="6449700" y="8214050"/>
            <a:ext cx="1336900" cy="10275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7" name="Shape 967"/>
        <p:cNvGrpSpPr/>
        <p:nvPr/>
      </p:nvGrpSpPr>
      <p:grpSpPr>
        <a:xfrm>
          <a:off x="0" y="0"/>
          <a:ext cx="0" cy="0"/>
          <a:chOff x="0" y="0"/>
          <a:chExt cx="0" cy="0"/>
        </a:xfrm>
      </p:grpSpPr>
      <p:sp>
        <p:nvSpPr>
          <p:cNvPr id="968" name="Google Shape;968;p72"/>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Invasive breast carcinoma</a:t>
            </a:r>
            <a:endParaRPr b="1" sz="3000">
              <a:solidFill>
                <a:srgbClr val="741B47"/>
              </a:solidFill>
              <a:latin typeface="Lora"/>
              <a:ea typeface="Lora"/>
              <a:cs typeface="Lora"/>
              <a:sym typeface="Lora"/>
            </a:endParaRPr>
          </a:p>
        </p:txBody>
      </p:sp>
      <p:sp>
        <p:nvSpPr>
          <p:cNvPr id="969" name="Google Shape;969;p72"/>
          <p:cNvSpPr txBox="1"/>
          <p:nvPr/>
        </p:nvSpPr>
        <p:spPr>
          <a:xfrm>
            <a:off x="0" y="4162313"/>
            <a:ext cx="7920000" cy="324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Inflammatory</a:t>
            </a:r>
            <a:r>
              <a:rPr b="1" lang="en-GB" sz="1800">
                <a:solidFill>
                  <a:srgbClr val="A64D79"/>
                </a:solidFill>
                <a:latin typeface="Lora"/>
                <a:ea typeface="Lora"/>
                <a:cs typeface="Lora"/>
                <a:sym typeface="Lora"/>
              </a:rPr>
              <a:t> carcinoma</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Defined by its clinical presentation, rather than a specific morphology. 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Patients present with a </a:t>
            </a:r>
            <a:r>
              <a:rPr b="1" lang="en-GB">
                <a:latin typeface="Lora"/>
                <a:ea typeface="Lora"/>
                <a:cs typeface="Lora"/>
                <a:sym typeface="Lora"/>
              </a:rPr>
              <a:t>swollen erythematous breast without a palpable mass. </a:t>
            </a:r>
            <a:endParaRPr b="1">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Morphology</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underlying invasive carcinoma is </a:t>
            </a:r>
            <a:r>
              <a:rPr b="1" lang="en-GB">
                <a:latin typeface="Lora"/>
                <a:ea typeface="Lora"/>
                <a:cs typeface="Lora"/>
                <a:sym typeface="Lora"/>
              </a:rPr>
              <a:t>poorly differentiated</a:t>
            </a:r>
            <a:r>
              <a:rPr lang="en-GB">
                <a:latin typeface="Lora"/>
                <a:ea typeface="Lora"/>
                <a:cs typeface="Lora"/>
                <a:sym typeface="Lora"/>
              </a:rPr>
              <a:t> and diffusely infiltrates and obstructs dermal lymphatic spaces, causing the </a:t>
            </a:r>
            <a:r>
              <a:rPr b="1" lang="en-GB">
                <a:solidFill>
                  <a:srgbClr val="FF0000"/>
                </a:solidFill>
                <a:latin typeface="Lora"/>
                <a:ea typeface="Lora"/>
                <a:cs typeface="Lora"/>
                <a:sym typeface="Lora"/>
              </a:rPr>
              <a:t>inflamed</a:t>
            </a:r>
            <a:r>
              <a:rPr b="1" baseline="30000" lang="en-GB">
                <a:solidFill>
                  <a:srgbClr val="FF0000"/>
                </a:solidFill>
                <a:latin typeface="Lora"/>
                <a:ea typeface="Lora"/>
                <a:cs typeface="Lora"/>
                <a:sym typeface="Lora"/>
              </a:rPr>
              <a:t>1</a:t>
            </a:r>
            <a:r>
              <a:rPr b="1" lang="en-GB">
                <a:solidFill>
                  <a:srgbClr val="FF0000"/>
                </a:solidFill>
                <a:latin typeface="Lora"/>
                <a:ea typeface="Lora"/>
                <a:cs typeface="Lora"/>
                <a:sym typeface="Lora"/>
              </a:rPr>
              <a:t> appearance.</a:t>
            </a:r>
            <a:endParaRPr b="1">
              <a:solidFill>
                <a:srgbClr val="FF0000"/>
              </a:solidFill>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Prognosis</a:t>
            </a:r>
            <a:endParaRPr b="1">
              <a:solidFill>
                <a:srgbClr val="FF000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Many of these tumors </a:t>
            </a:r>
            <a:r>
              <a:rPr b="1" lang="en-GB">
                <a:solidFill>
                  <a:srgbClr val="FF0000"/>
                </a:solidFill>
                <a:latin typeface="Lora"/>
                <a:ea typeface="Lora"/>
                <a:cs typeface="Lora"/>
                <a:sym typeface="Lora"/>
              </a:rPr>
              <a:t>metastasize</a:t>
            </a:r>
            <a:r>
              <a:rPr lang="en-GB">
                <a:latin typeface="Lora"/>
                <a:ea typeface="Lora"/>
                <a:cs typeface="Lora"/>
                <a:sym typeface="Lora"/>
              </a:rPr>
              <a:t> to distant sites.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overall 5-year survival is less than 50%, and lower in metastasis.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About half express ER.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40% to 60% overexpress HER2.</a:t>
            </a:r>
            <a:endParaRPr>
              <a:latin typeface="Lora"/>
              <a:ea typeface="Lora"/>
              <a:cs typeface="Lora"/>
              <a:sym typeface="Lora"/>
            </a:endParaRPr>
          </a:p>
          <a:p>
            <a:pPr indent="0" lvl="0" marL="457200" rtl="0" algn="l">
              <a:lnSpc>
                <a:spcPct val="115000"/>
              </a:lnSpc>
              <a:spcBef>
                <a:spcPts val="0"/>
              </a:spcBef>
              <a:spcAft>
                <a:spcPts val="0"/>
              </a:spcAft>
              <a:buNone/>
            </a:pPr>
            <a:r>
              <a:t/>
            </a:r>
            <a:endParaRPr>
              <a:latin typeface="Lora"/>
              <a:ea typeface="Lora"/>
              <a:cs typeface="Lora"/>
              <a:sym typeface="Lora"/>
            </a:endParaRPr>
          </a:p>
        </p:txBody>
      </p:sp>
      <p:sp>
        <p:nvSpPr>
          <p:cNvPr id="970" name="Google Shape;970;p72"/>
          <p:cNvSpPr txBox="1"/>
          <p:nvPr/>
        </p:nvSpPr>
        <p:spPr>
          <a:xfrm>
            <a:off x="152400" y="9981175"/>
            <a:ext cx="4281900" cy="38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latin typeface="Lora"/>
                <a:ea typeface="Lora"/>
                <a:cs typeface="Lora"/>
                <a:sym typeface="Lora"/>
              </a:rPr>
              <a:t>1. </a:t>
            </a:r>
            <a:r>
              <a:rPr lang="en-GB" sz="1000">
                <a:latin typeface="Lora"/>
                <a:ea typeface="Lora"/>
                <a:cs typeface="Lora"/>
                <a:sym typeface="Lora"/>
              </a:rPr>
              <a:t>T</a:t>
            </a:r>
            <a:r>
              <a:rPr lang="en-GB" sz="1000">
                <a:latin typeface="Lora"/>
                <a:ea typeface="Lora"/>
                <a:cs typeface="Lora"/>
                <a:sym typeface="Lora"/>
              </a:rPr>
              <a:t>rue inflammation is absent. </a:t>
            </a:r>
            <a:endParaRPr sz="1000">
              <a:latin typeface="Lora"/>
              <a:ea typeface="Lora"/>
              <a:cs typeface="Lora"/>
              <a:sym typeface="Lora"/>
            </a:endParaRPr>
          </a:p>
          <a:p>
            <a:pPr indent="0" lvl="0" marL="0" rtl="0" algn="l">
              <a:lnSpc>
                <a:spcPct val="115000"/>
              </a:lnSpc>
              <a:spcBef>
                <a:spcPts val="0"/>
              </a:spcBef>
              <a:spcAft>
                <a:spcPts val="0"/>
              </a:spcAft>
              <a:buNone/>
            </a:pPr>
            <a:r>
              <a:rPr lang="en-GB" sz="1000">
                <a:latin typeface="Lora"/>
                <a:ea typeface="Lora"/>
                <a:cs typeface="Lora"/>
                <a:sym typeface="Lora"/>
              </a:rPr>
              <a:t>2. Proliferation is evaluated by counting mitotic figures.</a:t>
            </a:r>
            <a:endParaRPr sz="1000">
              <a:latin typeface="Lora"/>
              <a:ea typeface="Lora"/>
              <a:cs typeface="Lora"/>
              <a:sym typeface="Lora"/>
            </a:endParaRPr>
          </a:p>
        </p:txBody>
      </p:sp>
      <p:sp>
        <p:nvSpPr>
          <p:cNvPr id="971" name="Google Shape;971;p72"/>
          <p:cNvSpPr txBox="1"/>
          <p:nvPr/>
        </p:nvSpPr>
        <p:spPr>
          <a:xfrm>
            <a:off x="0" y="7480375"/>
            <a:ext cx="6974100" cy="22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Invasive carcinoma Grading</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Based on </a:t>
            </a:r>
            <a:r>
              <a:rPr b="1" lang="en-GB">
                <a:solidFill>
                  <a:srgbClr val="FF0000"/>
                </a:solidFill>
                <a:latin typeface="Lora"/>
                <a:ea typeface="Lora"/>
                <a:cs typeface="Lora"/>
                <a:sym typeface="Lora"/>
              </a:rPr>
              <a:t>nuclear pleomorphism, tubule formation and proliferation</a:t>
            </a:r>
            <a:r>
              <a:rPr b="1" baseline="30000" lang="en-GB">
                <a:latin typeface="Lora"/>
                <a:ea typeface="Lora"/>
                <a:cs typeface="Lora"/>
                <a:sym typeface="Lora"/>
              </a:rPr>
              <a:t>2</a:t>
            </a:r>
            <a:r>
              <a:rPr b="1" lang="en-GB">
                <a:latin typeface="Lora"/>
                <a:ea typeface="Lora"/>
                <a:cs typeface="Lora"/>
                <a:sym typeface="Lora"/>
              </a:rPr>
              <a:t>:</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Low grade nuclei: </a:t>
            </a:r>
            <a:endParaRPr b="1">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Similar to normal cells.</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Most form well-defined tubules,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Difficult to distinguish from benign lesions.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High grade nuclei: </a:t>
            </a:r>
            <a:endParaRPr b="1">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Enlarged with irregular nuclear contours.</a:t>
            </a:r>
            <a:endParaRPr>
              <a:latin typeface="Lora"/>
              <a:ea typeface="Lora"/>
              <a:cs typeface="Lora"/>
              <a:sym typeface="Lora"/>
            </a:endParaRPr>
          </a:p>
          <a:p>
            <a:pPr indent="-178899" lvl="0" marL="540000" rtl="0" algn="l">
              <a:lnSpc>
                <a:spcPct val="115000"/>
              </a:lnSpc>
              <a:spcBef>
                <a:spcPts val="0"/>
              </a:spcBef>
              <a:spcAft>
                <a:spcPts val="0"/>
              </a:spcAft>
              <a:buSzPts val="1400"/>
              <a:buFont typeface="Lora"/>
              <a:buChar char="○"/>
            </a:pPr>
            <a:r>
              <a:rPr lang="en-GB">
                <a:latin typeface="Lora"/>
                <a:ea typeface="Lora"/>
                <a:cs typeface="Lora"/>
                <a:sym typeface="Lora"/>
              </a:rPr>
              <a:t>Invade as solid sheets or single cells.</a:t>
            </a:r>
            <a:endParaRPr>
              <a:latin typeface="Lora"/>
              <a:ea typeface="Lora"/>
              <a:cs typeface="Lora"/>
              <a:sym typeface="Lora"/>
            </a:endParaRPr>
          </a:p>
        </p:txBody>
      </p:sp>
      <p:graphicFrame>
        <p:nvGraphicFramePr>
          <p:cNvPr id="972" name="Google Shape;972;p72"/>
          <p:cNvGraphicFramePr/>
          <p:nvPr/>
        </p:nvGraphicFramePr>
        <p:xfrm>
          <a:off x="194150" y="1010300"/>
          <a:ext cx="3000000" cy="3000000"/>
        </p:xfrm>
        <a:graphic>
          <a:graphicData uri="http://schemas.openxmlformats.org/drawingml/2006/table">
            <a:tbl>
              <a:tblPr>
                <a:noFill/>
                <a:tableStyleId>{ED6A7AB6-48A4-47CC-93F4-A73B1F77B4BA}</a:tableStyleId>
              </a:tblPr>
              <a:tblGrid>
                <a:gridCol w="1351700"/>
                <a:gridCol w="3058900"/>
                <a:gridCol w="3121100"/>
              </a:tblGrid>
              <a:tr h="381000">
                <a:tc>
                  <a:txBody>
                    <a:bodyPr/>
                    <a:lstStyle/>
                    <a:p>
                      <a:pPr indent="0" lvl="0" marL="0" rtl="0" algn="ctr">
                        <a:spcBef>
                          <a:spcPts val="0"/>
                        </a:spcBef>
                        <a:spcAft>
                          <a:spcPts val="0"/>
                        </a:spcAft>
                        <a:buNone/>
                      </a:pPr>
                      <a:r>
                        <a:t/>
                      </a:r>
                      <a:endParaRPr b="1" sz="11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en-GB" sz="1100">
                          <a:solidFill>
                            <a:srgbClr val="FFFFFF"/>
                          </a:solidFill>
                          <a:latin typeface="Lora"/>
                          <a:ea typeface="Lora"/>
                          <a:cs typeface="Lora"/>
                          <a:sym typeface="Lora"/>
                        </a:rPr>
                        <a:t>Colloid Carcinoma (mucinous)</a:t>
                      </a:r>
                      <a:endParaRPr b="1" sz="11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A64D79"/>
                    </a:solidFill>
                  </a:tcPr>
                </a:tc>
                <a:tc>
                  <a:txBody>
                    <a:bodyPr/>
                    <a:lstStyle/>
                    <a:p>
                      <a:pPr indent="0" lvl="0" marL="0" rtl="0" algn="ctr">
                        <a:spcBef>
                          <a:spcPts val="0"/>
                        </a:spcBef>
                        <a:spcAft>
                          <a:spcPts val="0"/>
                        </a:spcAft>
                        <a:buNone/>
                      </a:pPr>
                      <a:r>
                        <a:rPr b="1" lang="en-GB" sz="1100">
                          <a:solidFill>
                            <a:srgbClr val="FFFFFF"/>
                          </a:solidFill>
                          <a:latin typeface="Lora"/>
                          <a:ea typeface="Lora"/>
                          <a:cs typeface="Lora"/>
                          <a:sym typeface="Lora"/>
                        </a:rPr>
                        <a:t>Tubular Carcinoma</a:t>
                      </a:r>
                      <a:endParaRPr b="1" sz="11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A64D79"/>
                    </a:solidFill>
                  </a:tcPr>
                </a:tc>
              </a:tr>
              <a:tr h="7101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general</a:t>
                      </a:r>
                      <a:endParaRPr b="1" sz="12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741B47"/>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 ER-positive/HER2 negative</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produce extracellular mucin</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may be pure, more mixed with other type</a:t>
                      </a:r>
                      <a:endParaRPr b="1">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 ER-positive/HER2 negative</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t>
                      </a:r>
                      <a:r>
                        <a:rPr b="1" lang="en-GB" sz="1100">
                          <a:latin typeface="Lora"/>
                          <a:ea typeface="Lora"/>
                          <a:cs typeface="Lora"/>
                          <a:sym typeface="Lora"/>
                        </a:rPr>
                        <a:t>mammography:</a:t>
                      </a:r>
                      <a:r>
                        <a:rPr lang="en-GB" sz="1100">
                          <a:latin typeface="Lora"/>
                          <a:ea typeface="Lora"/>
                          <a:cs typeface="Lora"/>
                          <a:sym typeface="Lora"/>
                        </a:rPr>
                        <a:t> as a small irregular mas</a:t>
                      </a:r>
                      <a:endParaRPr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r>
              <a:tr h="3810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Gross </a:t>
                      </a:r>
                      <a:endParaRPr b="1" sz="12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741B47"/>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 Sharply well circumscribed</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Lack fibrous stroma, slow growing</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Soft &amp; gelatinous, glistering surface</a:t>
                      </a:r>
                      <a:endParaRPr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t/>
                      </a:r>
                      <a:endParaRPr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r>
              <a:tr h="3810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Microscopy</a:t>
                      </a:r>
                      <a:endParaRPr b="1" sz="12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741B47"/>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Small islands of tumor cells and </a:t>
                      </a:r>
                      <a:r>
                        <a:rPr lang="en-GB" sz="1100">
                          <a:latin typeface="Lora"/>
                          <a:ea typeface="Lora"/>
                          <a:cs typeface="Lora"/>
                          <a:sym typeface="Lora"/>
                        </a:rPr>
                        <a:t>single</a:t>
                      </a:r>
                      <a:r>
                        <a:rPr lang="en-GB" sz="1100">
                          <a:latin typeface="Lora"/>
                          <a:ea typeface="Lora"/>
                          <a:cs typeface="Lora"/>
                          <a:sym typeface="Lora"/>
                        </a:rPr>
                        <a:t> </a:t>
                      </a:r>
                      <a:r>
                        <a:rPr lang="en-GB" sz="1100">
                          <a:latin typeface="Lora"/>
                          <a:ea typeface="Lora"/>
                          <a:cs typeface="Lora"/>
                          <a:sym typeface="Lora"/>
                        </a:rPr>
                        <a:t>cells</a:t>
                      </a:r>
                      <a:r>
                        <a:rPr lang="en-GB" sz="1100">
                          <a:latin typeface="Lora"/>
                          <a:ea typeface="Lora"/>
                          <a:cs typeface="Lora"/>
                          <a:sym typeface="Lora"/>
                        </a:rPr>
                        <a:t> in a pool of mucin</a:t>
                      </a:r>
                      <a:endParaRPr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a:latin typeface="Lora"/>
                          <a:ea typeface="Lora"/>
                          <a:cs typeface="Lora"/>
                          <a:sym typeface="Lora"/>
                        </a:rPr>
                        <a:t>-</a:t>
                      </a:r>
                      <a:r>
                        <a:rPr lang="en-GB" sz="1100">
                          <a:latin typeface="Lora"/>
                          <a:ea typeface="Lora"/>
                          <a:cs typeface="Lora"/>
                          <a:sym typeface="Lora"/>
                        </a:rPr>
                        <a:t> Cells are arranged in well formed tubules</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low grade nuclei</a:t>
                      </a:r>
                      <a:endParaRPr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r>
              <a:tr h="3810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prognosis</a:t>
                      </a:r>
                      <a:endParaRPr b="1" sz="12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741B47"/>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Lumpectomy, </a:t>
                      </a:r>
                      <a:r>
                        <a:rPr lang="en-GB" sz="1100">
                          <a:latin typeface="Lora"/>
                          <a:ea typeface="Lora"/>
                          <a:cs typeface="Lora"/>
                          <a:sym typeface="Lora"/>
                        </a:rPr>
                        <a:t>mastectomy</a:t>
                      </a:r>
                      <a:endParaRPr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Lymph node metastases are rare, and the </a:t>
                      </a:r>
                      <a:r>
                        <a:rPr b="1" lang="en-GB" sz="1100">
                          <a:latin typeface="Lora"/>
                          <a:ea typeface="Lora"/>
                          <a:cs typeface="Lora"/>
                          <a:sym typeface="Lora"/>
                        </a:rPr>
                        <a:t>prognosis is excellent</a:t>
                      </a:r>
                      <a:endParaRPr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r>
            </a:tbl>
          </a:graphicData>
        </a:graphic>
      </p:graphicFrame>
      <p:pic>
        <p:nvPicPr>
          <p:cNvPr id="973" name="Google Shape;973;p72"/>
          <p:cNvPicPr preferRelativeResize="0"/>
          <p:nvPr/>
        </p:nvPicPr>
        <p:blipFill>
          <a:blip r:embed="rId3">
            <a:alphaModFix/>
          </a:blip>
          <a:stretch>
            <a:fillRect/>
          </a:stretch>
        </p:blipFill>
        <p:spPr>
          <a:xfrm>
            <a:off x="3799150" y="3538801"/>
            <a:ext cx="805600" cy="546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7" name="Shape 977"/>
        <p:cNvGrpSpPr/>
        <p:nvPr/>
      </p:nvGrpSpPr>
      <p:grpSpPr>
        <a:xfrm>
          <a:off x="0" y="0"/>
          <a:ext cx="0" cy="0"/>
          <a:chOff x="0" y="0"/>
          <a:chExt cx="0" cy="0"/>
        </a:xfrm>
      </p:grpSpPr>
      <p:sp>
        <p:nvSpPr>
          <p:cNvPr id="978" name="Google Shape;978;p73"/>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Invasive breast carcinoma</a:t>
            </a:r>
            <a:endParaRPr b="1" sz="3000">
              <a:solidFill>
                <a:srgbClr val="741B47"/>
              </a:solidFill>
              <a:latin typeface="Lora"/>
              <a:ea typeface="Lora"/>
              <a:cs typeface="Lora"/>
              <a:sym typeface="Lora"/>
            </a:endParaRPr>
          </a:p>
        </p:txBody>
      </p:sp>
      <p:sp>
        <p:nvSpPr>
          <p:cNvPr id="979" name="Google Shape;979;p73"/>
          <p:cNvSpPr txBox="1"/>
          <p:nvPr/>
        </p:nvSpPr>
        <p:spPr>
          <a:xfrm>
            <a:off x="0" y="951900"/>
            <a:ext cx="7355700" cy="496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Clinical </a:t>
            </a:r>
            <a:r>
              <a:rPr b="1" lang="en-GB" sz="1800">
                <a:solidFill>
                  <a:srgbClr val="A64D79"/>
                </a:solidFill>
                <a:latin typeface="Lora"/>
                <a:ea typeface="Lora"/>
                <a:cs typeface="Lora"/>
                <a:sym typeface="Lora"/>
              </a:rPr>
              <a:t>presentations</a:t>
            </a:r>
            <a:endParaRPr b="1" sz="1800">
              <a:solidFill>
                <a:srgbClr val="A64D79"/>
              </a:solidFill>
              <a:latin typeface="Lora"/>
              <a:ea typeface="Lora"/>
              <a:cs typeface="Lora"/>
              <a:sym typeface="Lora"/>
            </a:endParaRPr>
          </a:p>
          <a:p>
            <a:pPr indent="0" lvl="0" marL="0" rtl="0" algn="l">
              <a:lnSpc>
                <a:spcPct val="115000"/>
              </a:lnSpc>
              <a:spcBef>
                <a:spcPts val="1000"/>
              </a:spcBef>
              <a:spcAft>
                <a:spcPts val="0"/>
              </a:spcAft>
              <a:buNone/>
            </a:pPr>
            <a:r>
              <a:rPr b="1" lang="en-GB">
                <a:highlight>
                  <a:schemeClr val="dk1"/>
                </a:highlight>
                <a:latin typeface="Lora"/>
                <a:ea typeface="Lora"/>
                <a:cs typeface="Lora"/>
                <a:sym typeface="Lora"/>
              </a:rPr>
              <a:t>Unscreened population: </a:t>
            </a:r>
            <a:endParaRPr b="1">
              <a:highlight>
                <a:schemeClr val="dk1"/>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Most breast cancers are detected as a palpable mass by the affected patient.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Such carcinomas are almost all invasive and are typically at least 2 to 3 cm.</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At least ½  of these cancers will already have </a:t>
            </a:r>
            <a:r>
              <a:rPr b="1" lang="en-GB">
                <a:latin typeface="Lora"/>
                <a:ea typeface="Lora"/>
                <a:cs typeface="Lora"/>
                <a:sym typeface="Lora"/>
              </a:rPr>
              <a:t>spread to regional lymph nodes. </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Tumor may be fixed to the chest wall, causing dimpling of the skin</a:t>
            </a:r>
            <a:endParaRPr>
              <a:latin typeface="Lora"/>
              <a:ea typeface="Lora"/>
              <a:cs typeface="Lora"/>
              <a:sym typeface="Lora"/>
            </a:endParaRPr>
          </a:p>
          <a:p>
            <a:pPr indent="0" lvl="0" marL="0" rtl="0" algn="l">
              <a:lnSpc>
                <a:spcPct val="115000"/>
              </a:lnSpc>
              <a:spcBef>
                <a:spcPts val="1000"/>
              </a:spcBef>
              <a:spcAft>
                <a:spcPts val="0"/>
              </a:spcAft>
              <a:buNone/>
            </a:pPr>
            <a:r>
              <a:rPr b="1" lang="en-GB">
                <a:highlight>
                  <a:schemeClr val="dk1"/>
                </a:highlight>
                <a:latin typeface="Lora"/>
                <a:ea typeface="Lora"/>
                <a:cs typeface="Lora"/>
                <a:sym typeface="Lora"/>
              </a:rPr>
              <a:t>Older screened populations: </a:t>
            </a:r>
            <a:endParaRPr b="1">
              <a:highlight>
                <a:schemeClr val="dk1"/>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60% of breast cancers are discovered before symptoms are present.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About 20% are in situ carcinomas.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Invasive carcinomas detected by screening in older women are 1 to 2 cm.</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Only 15% will have metastasized to lymph nodes.</a:t>
            </a:r>
            <a:endParaRPr>
              <a:latin typeface="Lora"/>
              <a:ea typeface="Lora"/>
              <a:cs typeface="Lora"/>
              <a:sym typeface="Lora"/>
            </a:endParaRPr>
          </a:p>
          <a:p>
            <a:pPr indent="0" lvl="0" marL="0" rtl="0" algn="l">
              <a:lnSpc>
                <a:spcPct val="115000"/>
              </a:lnSpc>
              <a:spcBef>
                <a:spcPts val="1000"/>
              </a:spcBef>
              <a:spcAft>
                <a:spcPts val="0"/>
              </a:spcAft>
              <a:buNone/>
            </a:pPr>
            <a:r>
              <a:rPr b="1" lang="en-GB">
                <a:highlight>
                  <a:schemeClr val="dk1"/>
                </a:highlight>
                <a:latin typeface="Lora"/>
                <a:ea typeface="Lora"/>
                <a:cs typeface="Lora"/>
                <a:sym typeface="Lora"/>
              </a:rPr>
              <a:t>Peau d'orange:</a:t>
            </a:r>
            <a:endParaRPr b="1">
              <a:highlight>
                <a:schemeClr val="dk1"/>
              </a:highlight>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Lymphatics may become involved and the lymphatic drainage of that</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area and the overlying skin gets blocked causing </a:t>
            </a:r>
            <a:r>
              <a:rPr b="1" lang="en-GB">
                <a:latin typeface="Lora"/>
                <a:ea typeface="Lora"/>
                <a:cs typeface="Lora"/>
                <a:sym typeface="Lora"/>
              </a:rPr>
              <a:t>lymphedema and thickening of the skin.</a:t>
            </a:r>
            <a:endParaRPr b="1">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When the tumor involves the central portion of the breast, </a:t>
            </a:r>
            <a:endParaRPr>
              <a:latin typeface="Lora"/>
              <a:ea typeface="Lora"/>
              <a:cs typeface="Lora"/>
              <a:sym typeface="Lora"/>
            </a:endParaRPr>
          </a:p>
          <a:p>
            <a:pPr indent="0" lvl="0" marL="457200" rtl="0" algn="l">
              <a:lnSpc>
                <a:spcPct val="115000"/>
              </a:lnSpc>
              <a:spcBef>
                <a:spcPts val="0"/>
              </a:spcBef>
              <a:spcAft>
                <a:spcPts val="0"/>
              </a:spcAft>
              <a:buNone/>
            </a:pPr>
            <a:r>
              <a:rPr b="1" lang="en-GB">
                <a:latin typeface="Lora"/>
                <a:ea typeface="Lora"/>
                <a:cs typeface="Lora"/>
                <a:sym typeface="Lora"/>
              </a:rPr>
              <a:t>retraction</a:t>
            </a:r>
            <a:r>
              <a:rPr lang="en-GB">
                <a:latin typeface="Lora"/>
                <a:ea typeface="Lora"/>
                <a:cs typeface="Lora"/>
                <a:sym typeface="Lora"/>
              </a:rPr>
              <a:t> of the nipple may develop. </a:t>
            </a:r>
            <a:endParaRPr>
              <a:latin typeface="Lora"/>
              <a:ea typeface="Lora"/>
              <a:cs typeface="Lora"/>
              <a:sym typeface="Lora"/>
            </a:endParaRPr>
          </a:p>
        </p:txBody>
      </p:sp>
      <p:pic>
        <p:nvPicPr>
          <p:cNvPr id="980" name="Google Shape;980;p73"/>
          <p:cNvPicPr preferRelativeResize="0"/>
          <p:nvPr/>
        </p:nvPicPr>
        <p:blipFill>
          <a:blip r:embed="rId3">
            <a:alphaModFix/>
          </a:blip>
          <a:stretch>
            <a:fillRect/>
          </a:stretch>
        </p:blipFill>
        <p:spPr>
          <a:xfrm>
            <a:off x="6691650" y="5149275"/>
            <a:ext cx="1084925" cy="1443425"/>
          </a:xfrm>
          <a:prstGeom prst="rect">
            <a:avLst/>
          </a:prstGeom>
          <a:noFill/>
          <a:ln>
            <a:noFill/>
          </a:ln>
        </p:spPr>
      </p:pic>
      <p:sp>
        <p:nvSpPr>
          <p:cNvPr id="981" name="Google Shape;981;p73"/>
          <p:cNvSpPr txBox="1"/>
          <p:nvPr/>
        </p:nvSpPr>
        <p:spPr>
          <a:xfrm>
            <a:off x="0" y="5838875"/>
            <a:ext cx="6957900" cy="144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Prognostic factors</a:t>
            </a:r>
            <a:endParaRPr b="1" sz="1800">
              <a:solidFill>
                <a:srgbClr val="A64D79"/>
              </a:solidFill>
              <a:latin typeface="Lora"/>
              <a:ea typeface="Lora"/>
              <a:cs typeface="Lora"/>
              <a:sym typeface="Lora"/>
            </a:endParaRPr>
          </a:p>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Biologic type</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biologic type of cancer is evaluated by a combination of histologic appearance, grade (including proliferative rate), expression of hormone receptors, and expression of HER2.</a:t>
            </a:r>
            <a:endParaRPr>
              <a:latin typeface="Lora"/>
              <a:ea typeface="Lora"/>
              <a:cs typeface="Lora"/>
              <a:sym typeface="Lora"/>
            </a:endParaRPr>
          </a:p>
        </p:txBody>
      </p:sp>
      <p:graphicFrame>
        <p:nvGraphicFramePr>
          <p:cNvPr id="982" name="Google Shape;982;p73"/>
          <p:cNvGraphicFramePr/>
          <p:nvPr/>
        </p:nvGraphicFramePr>
        <p:xfrm>
          <a:off x="371588" y="7395775"/>
          <a:ext cx="3000000" cy="3000000"/>
        </p:xfrm>
        <a:graphic>
          <a:graphicData uri="http://schemas.openxmlformats.org/drawingml/2006/table">
            <a:tbl>
              <a:tblPr>
                <a:noFill/>
                <a:tableStyleId>{ED6A7AB6-48A4-47CC-93F4-A73B1F77B4BA}</a:tableStyleId>
              </a:tblPr>
              <a:tblGrid>
                <a:gridCol w="2106525"/>
                <a:gridCol w="2935200"/>
                <a:gridCol w="2135100"/>
              </a:tblGrid>
              <a:tr h="381000">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Proliferation</a:t>
                      </a:r>
                      <a:endParaRPr b="1" sz="1200">
                        <a:solidFill>
                          <a:srgbClr val="FFFFFF"/>
                        </a:solidFill>
                        <a:latin typeface="Lora"/>
                        <a:ea typeface="Lora"/>
                        <a:cs typeface="Lora"/>
                        <a:sym typeface="Lor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A64D79"/>
                    </a:solidFill>
                  </a:tcPr>
                </a:tc>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Expression of ER or PR</a:t>
                      </a:r>
                      <a:endParaRPr b="1" sz="1200">
                        <a:solidFill>
                          <a:srgbClr val="FFFFFF"/>
                        </a:solidFill>
                        <a:latin typeface="Lora"/>
                        <a:ea typeface="Lora"/>
                        <a:cs typeface="Lora"/>
                        <a:sym typeface="Lor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A64D79"/>
                    </a:solidFill>
                  </a:tcPr>
                </a:tc>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Overexpression of HER2</a:t>
                      </a:r>
                      <a:endParaRPr b="1" sz="1200">
                        <a:solidFill>
                          <a:srgbClr val="FFFFFF"/>
                        </a:solidFill>
                        <a:latin typeface="Lora"/>
                        <a:ea typeface="Lora"/>
                        <a:cs typeface="Lora"/>
                        <a:sym typeface="Lor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A64D79"/>
                    </a:solidFill>
                  </a:tcPr>
                </a:tc>
              </a:tr>
              <a:tr h="396200">
                <a:tc>
                  <a:txBody>
                    <a:bodyPr/>
                    <a:lstStyle/>
                    <a:p>
                      <a:pPr indent="0" lvl="0" marL="0" rtl="0" algn="l">
                        <a:lnSpc>
                          <a:spcPct val="115000"/>
                        </a:lnSpc>
                        <a:spcBef>
                          <a:spcPts val="0"/>
                        </a:spcBef>
                        <a:spcAft>
                          <a:spcPts val="0"/>
                        </a:spcAft>
                        <a:buNone/>
                      </a:pPr>
                      <a:r>
                        <a:rPr lang="en-GB" sz="1200">
                          <a:latin typeface="Lora"/>
                          <a:ea typeface="Lora"/>
                          <a:cs typeface="Lora"/>
                          <a:sym typeface="Lora"/>
                        </a:rPr>
                        <a:t>- Evaluated by mitotic count.</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Tied to responsiveness to cytotoxic chemotherapy.</a:t>
                      </a:r>
                      <a:endParaRPr sz="1200">
                        <a:latin typeface="Lora"/>
                        <a:ea typeface="Lora"/>
                        <a:cs typeface="Lora"/>
                        <a:sym typeface="Lor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Predicts response to anti-estrogen therapy.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The growth of hormone receptor positive cancers can be inhibited with therapy and survival with distant metastases is possible.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Resistance often develops in because of mutations in the ER gene.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In contrast, there is no therapy available for triple negative cancers, which are treated with chemotherapy. </a:t>
                      </a:r>
                      <a:endParaRPr sz="1200">
                        <a:latin typeface="Lora"/>
                        <a:ea typeface="Lora"/>
                        <a:cs typeface="Lora"/>
                        <a:sym typeface="Lor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Is seen in about 20% of breast cancers.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HER2 remains one of the best-characterized examples of an effective therapy that is directed against a tumor-specific molecular lesion.</a:t>
                      </a:r>
                      <a:endParaRPr sz="1200">
                        <a:latin typeface="Lora"/>
                        <a:ea typeface="Lora"/>
                        <a:cs typeface="Lora"/>
                        <a:sym typeface="Lor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6" name="Shape 986"/>
        <p:cNvGrpSpPr/>
        <p:nvPr/>
      </p:nvGrpSpPr>
      <p:grpSpPr>
        <a:xfrm>
          <a:off x="0" y="0"/>
          <a:ext cx="0" cy="0"/>
          <a:chOff x="0" y="0"/>
          <a:chExt cx="0" cy="0"/>
        </a:xfrm>
      </p:grpSpPr>
      <p:sp>
        <p:nvSpPr>
          <p:cNvPr id="987" name="Google Shape;987;p74"/>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Invasive breast carcinoma</a:t>
            </a:r>
            <a:endParaRPr b="1" sz="3000">
              <a:solidFill>
                <a:srgbClr val="741B47"/>
              </a:solidFill>
              <a:latin typeface="Lora"/>
              <a:ea typeface="Lora"/>
              <a:cs typeface="Lora"/>
              <a:sym typeface="Lora"/>
            </a:endParaRPr>
          </a:p>
        </p:txBody>
      </p:sp>
      <p:sp>
        <p:nvSpPr>
          <p:cNvPr id="988" name="Google Shape;988;p74"/>
          <p:cNvSpPr txBox="1"/>
          <p:nvPr/>
        </p:nvSpPr>
        <p:spPr>
          <a:xfrm>
            <a:off x="0" y="910225"/>
            <a:ext cx="6833700" cy="564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RNA expression</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RNA expression profiling is a newer method of </a:t>
            </a:r>
            <a:r>
              <a:rPr lang="en-GB">
                <a:latin typeface="Lora"/>
                <a:ea typeface="Lora"/>
                <a:cs typeface="Lora"/>
                <a:sym typeface="Lora"/>
              </a:rPr>
              <a:t>sub classifying</a:t>
            </a:r>
            <a:r>
              <a:rPr lang="en-GB">
                <a:latin typeface="Lora"/>
                <a:ea typeface="Lora"/>
                <a:cs typeface="Lora"/>
                <a:sym typeface="Lora"/>
              </a:rPr>
              <a:t> cancers.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Tumor stage</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Stage is a measure of the extent of tumor at the time of diagnosis and is important for all biologic types of carcinoma.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Based on features of (</a:t>
            </a:r>
            <a:r>
              <a:rPr b="1" lang="en-GB">
                <a:latin typeface="Lora"/>
                <a:ea typeface="Lora"/>
                <a:cs typeface="Lora"/>
                <a:sym typeface="Lora"/>
              </a:rPr>
              <a:t>TNM</a:t>
            </a:r>
            <a:r>
              <a:rPr lang="en-GB">
                <a:latin typeface="Lora"/>
                <a:ea typeface="Lora"/>
                <a:cs typeface="Lora"/>
                <a:sym typeface="Lora"/>
              </a:rPr>
              <a:t>):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chemeClr val="dk1"/>
                </a:highlight>
                <a:latin typeface="Lora"/>
                <a:ea typeface="Lora"/>
                <a:cs typeface="Lora"/>
                <a:sym typeface="Lora"/>
              </a:rPr>
              <a:t>The primary tumor (T):</a:t>
            </a:r>
            <a:endParaRPr b="1">
              <a:highlight>
                <a:schemeClr val="dk1"/>
              </a:highlight>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T</a:t>
            </a:r>
            <a:r>
              <a:rPr lang="en-GB">
                <a:latin typeface="Lora"/>
                <a:ea typeface="Lora"/>
                <a:cs typeface="Lora"/>
                <a:sym typeface="Lora"/>
              </a:rPr>
              <a:t>umors </a:t>
            </a:r>
            <a:r>
              <a:rPr lang="en-GB">
                <a:latin typeface="Lora"/>
                <a:ea typeface="Lora"/>
                <a:cs typeface="Lora"/>
                <a:sym typeface="Lora"/>
              </a:rPr>
              <a:t>classified as T1, T2, and T3 based on the tumor size.</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T4 tumors have ulceration of the skin, involvement of the deep muscles of the chest wall, or are clinically diagnosed as </a:t>
            </a:r>
            <a:r>
              <a:rPr b="1" lang="en-GB">
                <a:latin typeface="Lora"/>
                <a:ea typeface="Lora"/>
                <a:cs typeface="Lora"/>
                <a:sym typeface="Lora"/>
              </a:rPr>
              <a:t>inflammatory carcinoma. </a:t>
            </a:r>
            <a:endParaRPr b="1">
              <a:latin typeface="Lora"/>
              <a:ea typeface="Lora"/>
              <a:cs typeface="Lora"/>
              <a:sym typeface="Lora"/>
            </a:endParaRPr>
          </a:p>
          <a:p>
            <a:pPr indent="-317500" lvl="0" marL="457200" rtl="0" algn="l">
              <a:lnSpc>
                <a:spcPct val="115000"/>
              </a:lnSpc>
              <a:spcBef>
                <a:spcPts val="1000"/>
              </a:spcBef>
              <a:spcAft>
                <a:spcPts val="0"/>
              </a:spcAft>
              <a:buSzPts val="1400"/>
              <a:buFont typeface="Lora"/>
              <a:buChar char="●"/>
            </a:pPr>
            <a:r>
              <a:rPr b="1" lang="en-GB">
                <a:highlight>
                  <a:schemeClr val="dk1"/>
                </a:highlight>
                <a:latin typeface="Lora"/>
                <a:ea typeface="Lora"/>
                <a:cs typeface="Lora"/>
                <a:sym typeface="Lora"/>
              </a:rPr>
              <a:t>Involvement of regional lymph nodes (N):</a:t>
            </a:r>
            <a:endParaRPr b="1">
              <a:highlight>
                <a:schemeClr val="dk1"/>
              </a:highlight>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Lymphatic drainage goes to one or two sentinel lymph nodes in the axilla in most patients.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If these nodes are not involved, the remaining axillary nodes are usually free of carcinoma.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Sentinel node biopsy has become the standard for assessing nodal involvement, replacing more extensive lymph node dissections, which are associated with significant morbidity. </a:t>
            </a:r>
            <a:endParaRPr b="1">
              <a:latin typeface="Lora"/>
              <a:ea typeface="Lora"/>
              <a:cs typeface="Lora"/>
              <a:sym typeface="Lora"/>
            </a:endParaRPr>
          </a:p>
          <a:p>
            <a:pPr indent="-317500" lvl="0" marL="457200" rtl="0" algn="l">
              <a:lnSpc>
                <a:spcPct val="115000"/>
              </a:lnSpc>
              <a:spcBef>
                <a:spcPts val="1000"/>
              </a:spcBef>
              <a:spcAft>
                <a:spcPts val="0"/>
              </a:spcAft>
              <a:buSzPts val="1400"/>
              <a:buFont typeface="Lora"/>
              <a:buChar char="●"/>
            </a:pPr>
            <a:r>
              <a:rPr b="1" lang="en-GB">
                <a:highlight>
                  <a:schemeClr val="dk1"/>
                </a:highlight>
                <a:latin typeface="Lora"/>
                <a:ea typeface="Lora"/>
                <a:cs typeface="Lora"/>
                <a:sym typeface="Lora"/>
              </a:rPr>
              <a:t>The presence of distant metastases (M):</a:t>
            </a:r>
            <a:endParaRPr b="1">
              <a:highlight>
                <a:schemeClr val="dk1"/>
              </a:highlight>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Only detected in 5% of newly diagnosed women.</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Stages:</a:t>
            </a:r>
            <a:endParaRPr b="1">
              <a:latin typeface="Lora"/>
              <a:ea typeface="Lora"/>
              <a:cs typeface="Lora"/>
              <a:sym typeface="Lora"/>
            </a:endParaRPr>
          </a:p>
        </p:txBody>
      </p:sp>
      <p:sp>
        <p:nvSpPr>
          <p:cNvPr id="989" name="Google Shape;989;p74"/>
          <p:cNvSpPr/>
          <p:nvPr/>
        </p:nvSpPr>
        <p:spPr>
          <a:xfrm>
            <a:off x="1067262" y="6888200"/>
            <a:ext cx="1700400" cy="1513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CIS</a:t>
            </a:r>
            <a:endParaRPr sz="1200">
              <a:latin typeface="Lora"/>
              <a:ea typeface="Lora"/>
              <a:cs typeface="Lora"/>
              <a:sym typeface="Lora"/>
            </a:endParaRPr>
          </a:p>
          <a:p>
            <a:pPr indent="0" lvl="0" marL="0" rtl="0" algn="ctr">
              <a:lnSpc>
                <a:spcPct val="115000"/>
              </a:lnSpc>
              <a:spcBef>
                <a:spcPts val="0"/>
              </a:spcBef>
              <a:spcAft>
                <a:spcPts val="0"/>
              </a:spcAft>
              <a:buNone/>
            </a:pPr>
            <a:r>
              <a:rPr lang="en-GB" sz="1200">
                <a:latin typeface="Lora"/>
                <a:ea typeface="Lora"/>
                <a:cs typeface="Lora"/>
                <a:sym typeface="Lora"/>
              </a:rPr>
              <a:t>- Survival rates &gt;95%.</a:t>
            </a:r>
            <a:endParaRPr sz="1200">
              <a:latin typeface="Lora"/>
              <a:ea typeface="Lora"/>
              <a:cs typeface="Lora"/>
              <a:sym typeface="Lora"/>
            </a:endParaRPr>
          </a:p>
        </p:txBody>
      </p:sp>
      <p:sp>
        <p:nvSpPr>
          <p:cNvPr id="990" name="Google Shape;990;p74"/>
          <p:cNvSpPr txBox="1"/>
          <p:nvPr/>
        </p:nvSpPr>
        <p:spPr>
          <a:xfrm>
            <a:off x="586988" y="6731512"/>
            <a:ext cx="790200" cy="18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741B47"/>
                </a:solidFill>
              </a:rPr>
              <a:t>0</a:t>
            </a:r>
            <a:endParaRPr b="1" sz="8000">
              <a:solidFill>
                <a:srgbClr val="741B47"/>
              </a:solidFill>
            </a:endParaRPr>
          </a:p>
        </p:txBody>
      </p:sp>
      <p:sp>
        <p:nvSpPr>
          <p:cNvPr id="991" name="Google Shape;991;p74"/>
          <p:cNvSpPr/>
          <p:nvPr/>
        </p:nvSpPr>
        <p:spPr>
          <a:xfrm>
            <a:off x="3303357" y="6888200"/>
            <a:ext cx="1700400" cy="1513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Includes smaller cancers and either free nodes or with micrometastases. </a:t>
            </a:r>
            <a:endParaRPr sz="1200">
              <a:latin typeface="Lora"/>
              <a:ea typeface="Lora"/>
              <a:cs typeface="Lora"/>
              <a:sym typeface="Lora"/>
            </a:endParaRPr>
          </a:p>
          <a:p>
            <a:pPr indent="0" lvl="0" marL="0" rtl="0" algn="ctr">
              <a:lnSpc>
                <a:spcPct val="115000"/>
              </a:lnSpc>
              <a:spcBef>
                <a:spcPts val="0"/>
              </a:spcBef>
              <a:spcAft>
                <a:spcPts val="0"/>
              </a:spcAft>
              <a:buNone/>
            </a:pPr>
            <a:r>
              <a:rPr lang="en-GB" sz="1200">
                <a:latin typeface="Lora"/>
                <a:ea typeface="Lora"/>
                <a:cs typeface="Lora"/>
                <a:sym typeface="Lora"/>
              </a:rPr>
              <a:t>- Survival is ~86% at 10 years. </a:t>
            </a:r>
            <a:endParaRPr sz="1200">
              <a:latin typeface="Lora"/>
              <a:ea typeface="Lora"/>
              <a:cs typeface="Lora"/>
              <a:sym typeface="Lora"/>
            </a:endParaRPr>
          </a:p>
        </p:txBody>
      </p:sp>
      <p:sp>
        <p:nvSpPr>
          <p:cNvPr id="992" name="Google Shape;992;p74"/>
          <p:cNvSpPr txBox="1"/>
          <p:nvPr/>
        </p:nvSpPr>
        <p:spPr>
          <a:xfrm>
            <a:off x="2884089" y="6675825"/>
            <a:ext cx="744000" cy="16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741B47"/>
                </a:solidFill>
              </a:rPr>
              <a:t>1</a:t>
            </a:r>
            <a:endParaRPr b="1" sz="8000">
              <a:solidFill>
                <a:srgbClr val="741B47"/>
              </a:solidFill>
            </a:endParaRPr>
          </a:p>
        </p:txBody>
      </p:sp>
      <p:sp>
        <p:nvSpPr>
          <p:cNvPr id="993" name="Google Shape;993;p74"/>
          <p:cNvSpPr/>
          <p:nvPr/>
        </p:nvSpPr>
        <p:spPr>
          <a:xfrm>
            <a:off x="5632622" y="6888200"/>
            <a:ext cx="1700400" cy="1513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Lora"/>
                <a:ea typeface="Lora"/>
                <a:cs typeface="Lora"/>
                <a:sym typeface="Lora"/>
              </a:rPr>
              <a:t>- L</a:t>
            </a:r>
            <a:r>
              <a:rPr lang="en-GB" sz="1200">
                <a:latin typeface="Lora"/>
                <a:ea typeface="Lora"/>
                <a:cs typeface="Lora"/>
                <a:sym typeface="Lora"/>
              </a:rPr>
              <a:t>arger tumor size or up to 3 positive nodes. </a:t>
            </a:r>
            <a:endParaRPr sz="1200">
              <a:latin typeface="Lora"/>
              <a:ea typeface="Lora"/>
              <a:cs typeface="Lora"/>
              <a:sym typeface="Lora"/>
            </a:endParaRPr>
          </a:p>
          <a:p>
            <a:pPr indent="0" lvl="0" marL="0" rtl="0" algn="ctr">
              <a:lnSpc>
                <a:spcPct val="115000"/>
              </a:lnSpc>
              <a:spcBef>
                <a:spcPts val="0"/>
              </a:spcBef>
              <a:spcAft>
                <a:spcPts val="0"/>
              </a:spcAft>
              <a:buNone/>
            </a:pPr>
            <a:r>
              <a:rPr lang="en-GB" sz="1200">
                <a:latin typeface="Lora"/>
                <a:ea typeface="Lora"/>
                <a:cs typeface="Lora"/>
                <a:sym typeface="Lora"/>
              </a:rPr>
              <a:t>- Survival declines to ~71% at Stage II.</a:t>
            </a:r>
            <a:endParaRPr sz="1200">
              <a:latin typeface="Lora"/>
              <a:ea typeface="Lora"/>
              <a:cs typeface="Lora"/>
              <a:sym typeface="Lora"/>
            </a:endParaRPr>
          </a:p>
        </p:txBody>
      </p:sp>
      <p:sp>
        <p:nvSpPr>
          <p:cNvPr id="994" name="Google Shape;994;p74"/>
          <p:cNvSpPr txBox="1"/>
          <p:nvPr/>
        </p:nvSpPr>
        <p:spPr>
          <a:xfrm>
            <a:off x="5137154" y="6675825"/>
            <a:ext cx="744000" cy="16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741B47"/>
                </a:solidFill>
              </a:rPr>
              <a:t>2</a:t>
            </a:r>
            <a:endParaRPr b="1" sz="8000">
              <a:solidFill>
                <a:srgbClr val="741B47"/>
              </a:solidFill>
            </a:endParaRPr>
          </a:p>
        </p:txBody>
      </p:sp>
      <p:sp>
        <p:nvSpPr>
          <p:cNvPr id="995" name="Google Shape;995;p74"/>
          <p:cNvSpPr/>
          <p:nvPr/>
        </p:nvSpPr>
        <p:spPr>
          <a:xfrm>
            <a:off x="1999763" y="8722700"/>
            <a:ext cx="1910100" cy="1513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large size, involvement of skin or chest wall, or by 4 or more positive nodes. </a:t>
            </a:r>
            <a:endParaRPr sz="1200">
              <a:latin typeface="Lora"/>
              <a:ea typeface="Lora"/>
              <a:cs typeface="Lora"/>
              <a:sym typeface="Lora"/>
            </a:endParaRPr>
          </a:p>
          <a:p>
            <a:pPr indent="0" lvl="0" marL="0" rtl="0" algn="ctr">
              <a:lnSpc>
                <a:spcPct val="115000"/>
              </a:lnSpc>
              <a:spcBef>
                <a:spcPts val="0"/>
              </a:spcBef>
              <a:spcAft>
                <a:spcPts val="0"/>
              </a:spcAft>
              <a:buNone/>
            </a:pPr>
            <a:r>
              <a:rPr lang="en-GB" sz="1200">
                <a:latin typeface="Lora"/>
                <a:ea typeface="Lora"/>
                <a:cs typeface="Lora"/>
                <a:sym typeface="Lora"/>
              </a:rPr>
              <a:t>- Only ~54% of patients survive 10 years. </a:t>
            </a:r>
            <a:endParaRPr sz="1200">
              <a:latin typeface="Lora"/>
              <a:ea typeface="Lora"/>
              <a:cs typeface="Lora"/>
              <a:sym typeface="Lora"/>
            </a:endParaRPr>
          </a:p>
        </p:txBody>
      </p:sp>
      <p:sp>
        <p:nvSpPr>
          <p:cNvPr id="996" name="Google Shape;996;p74"/>
          <p:cNvSpPr txBox="1"/>
          <p:nvPr/>
        </p:nvSpPr>
        <p:spPr>
          <a:xfrm>
            <a:off x="1428101" y="8510325"/>
            <a:ext cx="744000" cy="16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741B47"/>
                </a:solidFill>
              </a:rPr>
              <a:t>3</a:t>
            </a:r>
            <a:endParaRPr b="1" sz="8000">
              <a:solidFill>
                <a:srgbClr val="741B47"/>
              </a:solidFill>
            </a:endParaRPr>
          </a:p>
        </p:txBody>
      </p:sp>
      <p:sp>
        <p:nvSpPr>
          <p:cNvPr id="997" name="Google Shape;997;p74"/>
          <p:cNvSpPr/>
          <p:nvPr/>
        </p:nvSpPr>
        <p:spPr>
          <a:xfrm>
            <a:off x="4481438" y="8722700"/>
            <a:ext cx="1910100" cy="1513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Distant metastases</a:t>
            </a:r>
            <a:endParaRPr sz="1200">
              <a:latin typeface="Lora"/>
              <a:ea typeface="Lora"/>
              <a:cs typeface="Lora"/>
              <a:sym typeface="Lora"/>
            </a:endParaRPr>
          </a:p>
          <a:p>
            <a:pPr indent="0" lvl="0" marL="0" rtl="0" algn="ctr">
              <a:lnSpc>
                <a:spcPct val="115000"/>
              </a:lnSpc>
              <a:spcBef>
                <a:spcPts val="0"/>
              </a:spcBef>
              <a:spcAft>
                <a:spcPts val="0"/>
              </a:spcAft>
              <a:buNone/>
            </a:pPr>
            <a:r>
              <a:rPr lang="en-GB" sz="1200">
                <a:latin typeface="Lora"/>
                <a:ea typeface="Lora"/>
                <a:cs typeface="Lora"/>
                <a:sym typeface="Lora"/>
              </a:rPr>
              <a:t>- survival is very poor (~11%).</a:t>
            </a:r>
            <a:endParaRPr sz="1200">
              <a:latin typeface="Lora"/>
              <a:ea typeface="Lora"/>
              <a:cs typeface="Lora"/>
              <a:sym typeface="Lora"/>
            </a:endParaRPr>
          </a:p>
        </p:txBody>
      </p:sp>
      <p:sp>
        <p:nvSpPr>
          <p:cNvPr id="998" name="Google Shape;998;p74"/>
          <p:cNvSpPr txBox="1"/>
          <p:nvPr/>
        </p:nvSpPr>
        <p:spPr>
          <a:xfrm>
            <a:off x="3985967" y="8510325"/>
            <a:ext cx="744000" cy="16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0">
                <a:solidFill>
                  <a:srgbClr val="741B47"/>
                </a:solidFill>
              </a:rPr>
              <a:t>4</a:t>
            </a:r>
            <a:endParaRPr b="1" sz="8000">
              <a:solidFill>
                <a:srgbClr val="741B4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2" name="Shape 1002"/>
        <p:cNvGrpSpPr/>
        <p:nvPr/>
      </p:nvGrpSpPr>
      <p:grpSpPr>
        <a:xfrm>
          <a:off x="0" y="0"/>
          <a:ext cx="0" cy="0"/>
          <a:chOff x="0" y="0"/>
          <a:chExt cx="0" cy="0"/>
        </a:xfrm>
      </p:grpSpPr>
      <p:sp>
        <p:nvSpPr>
          <p:cNvPr id="1003" name="Google Shape;1003;p75"/>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graphicFrame>
        <p:nvGraphicFramePr>
          <p:cNvPr id="1004" name="Google Shape;1004;p75"/>
          <p:cNvGraphicFramePr/>
          <p:nvPr/>
        </p:nvGraphicFramePr>
        <p:xfrm>
          <a:off x="328050" y="1098850"/>
          <a:ext cx="3000000" cy="3000000"/>
        </p:xfrm>
        <a:graphic>
          <a:graphicData uri="http://schemas.openxmlformats.org/drawingml/2006/table">
            <a:tbl>
              <a:tblPr>
                <a:noFill/>
                <a:tableStyleId>{ED6A7AB6-48A4-47CC-93F4-A73B1F77B4BA}</a:tableStyleId>
              </a:tblPr>
              <a:tblGrid>
                <a:gridCol w="1637575"/>
                <a:gridCol w="1313175"/>
                <a:gridCol w="2026850"/>
                <a:gridCol w="2286300"/>
              </a:tblGrid>
              <a:tr h="509000">
                <a:tc>
                  <a:txBody>
                    <a:bodyPr/>
                    <a:lstStyle/>
                    <a:p>
                      <a:pPr indent="495300" lvl="0" marL="76200" rtl="0" algn="l">
                        <a:lnSpc>
                          <a:spcPct val="115000"/>
                        </a:lnSpc>
                        <a:spcBef>
                          <a:spcPts val="500"/>
                        </a:spcBef>
                        <a:spcAft>
                          <a:spcPts val="0"/>
                        </a:spcAft>
                        <a:buNone/>
                      </a:pPr>
                      <a:r>
                        <a:rPr b="1" lang="en-GB" sz="1200">
                          <a:solidFill>
                            <a:srgbClr val="FFFFFF"/>
                          </a:solidFill>
                          <a:latin typeface="Lora"/>
                          <a:ea typeface="Lora"/>
                          <a:cs typeface="Lora"/>
                          <a:sym typeface="Lora"/>
                        </a:rPr>
                        <a:t>Benign Epithelial Lesions</a:t>
                      </a:r>
                      <a:endParaRPr b="1" sz="1200">
                        <a:solidFill>
                          <a:srgbClr val="FFFFFF"/>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Risk of Cancer</a:t>
                      </a:r>
                      <a:endParaRPr b="1" sz="1200">
                        <a:solidFill>
                          <a:srgbClr val="FFFFFF"/>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Histopathology</a:t>
                      </a:r>
                      <a:endParaRPr b="1" sz="1200">
                        <a:solidFill>
                          <a:srgbClr val="FFFFFF"/>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GB" sz="1200">
                          <a:solidFill>
                            <a:srgbClr val="FFFFFF"/>
                          </a:solidFill>
                          <a:latin typeface="Lora"/>
                          <a:ea typeface="Lora"/>
                          <a:cs typeface="Lora"/>
                          <a:sym typeface="Lora"/>
                        </a:rPr>
                        <a:t>Comments</a:t>
                      </a:r>
                      <a:endParaRPr b="1" sz="1200">
                        <a:solidFill>
                          <a:srgbClr val="FFFFFF"/>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41B47"/>
                    </a:solidFill>
                  </a:tcPr>
                </a:tc>
              </a:tr>
              <a:tr h="55250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Non proliferative</a:t>
                      </a:r>
                      <a:endParaRPr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lang="en-GB" sz="1200">
                          <a:latin typeface="Lora"/>
                          <a:ea typeface="Lora"/>
                          <a:cs typeface="Lora"/>
                          <a:sym typeface="Lora"/>
                        </a:rPr>
                        <a:t>No risk </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Cysts with apocrine metaplasia</a:t>
                      </a:r>
                      <a:endParaRPr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Fibrosis &amp; Adenosis</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200">
                          <a:solidFill>
                            <a:srgbClr val="FF0000"/>
                          </a:solidFill>
                          <a:latin typeface="Lora"/>
                          <a:ea typeface="Lora"/>
                          <a:cs typeface="Lora"/>
                          <a:sym typeface="Lora"/>
                        </a:rPr>
                        <a:t>Most common disorder of the breast.</a:t>
                      </a:r>
                      <a:endParaRPr b="1" sz="1200">
                        <a:solidFill>
                          <a:srgbClr val="FF0000"/>
                        </a:solidFill>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49475">
                <a:tc gridSpan="4">
                  <a:txBody>
                    <a:bodyPr/>
                    <a:lstStyle/>
                    <a:p>
                      <a:pPr indent="0" lvl="0" marL="660400" marR="660400" rtl="0" algn="ctr">
                        <a:lnSpc>
                          <a:spcPct val="115000"/>
                        </a:lnSpc>
                        <a:spcBef>
                          <a:spcPts val="500"/>
                        </a:spcBef>
                        <a:spcAft>
                          <a:spcPts val="0"/>
                        </a:spcAft>
                        <a:buNone/>
                      </a:pPr>
                      <a:r>
                        <a:rPr b="1" lang="en-GB" sz="1200">
                          <a:solidFill>
                            <a:srgbClr val="741B47"/>
                          </a:solidFill>
                          <a:latin typeface="Lora"/>
                          <a:ea typeface="Lora"/>
                          <a:cs typeface="Lora"/>
                          <a:sym typeface="Lora"/>
                        </a:rPr>
                        <a:t>Proliferative without atypia</a:t>
                      </a:r>
                      <a:endParaRPr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5A6BD"/>
                    </a:solidFill>
                  </a:tcPr>
                </a:tc>
                <a:tc hMerge="1"/>
                <a:tc hMerge="1"/>
                <a:tc hMerge="1"/>
              </a:tr>
              <a:tr h="617750">
                <a:tc>
                  <a:txBody>
                    <a:bodyPr/>
                    <a:lstStyle/>
                    <a:p>
                      <a:pPr indent="0" lvl="0" marL="0" rtl="0" algn="ctr">
                        <a:lnSpc>
                          <a:spcPct val="105000"/>
                        </a:lnSpc>
                        <a:spcBef>
                          <a:spcPts val="0"/>
                        </a:spcBef>
                        <a:spcAft>
                          <a:spcPts val="0"/>
                        </a:spcAft>
                        <a:buNone/>
                      </a:pPr>
                      <a:r>
                        <a:rPr b="1" lang="en-GB" sz="1200">
                          <a:solidFill>
                            <a:srgbClr val="741B47"/>
                          </a:solidFill>
                          <a:latin typeface="Lora"/>
                          <a:ea typeface="Lora"/>
                          <a:cs typeface="Lora"/>
                          <a:sym typeface="Lora"/>
                        </a:rPr>
                        <a:t>Epithelial Hyperplasia</a:t>
                      </a:r>
                      <a:endParaRPr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rowSpan="5">
                  <a:txBody>
                    <a:bodyPr/>
                    <a:lstStyle/>
                    <a:p>
                      <a:pPr indent="0" lvl="0" marL="0" rtl="0" algn="ctr">
                        <a:spcBef>
                          <a:spcPts val="0"/>
                        </a:spcBef>
                        <a:spcAft>
                          <a:spcPts val="0"/>
                        </a:spcAft>
                        <a:buNone/>
                      </a:pPr>
                      <a:r>
                        <a:rPr lang="en-GB" sz="1200">
                          <a:latin typeface="Lora"/>
                          <a:ea typeface="Lora"/>
                          <a:cs typeface="Lora"/>
                          <a:sym typeface="Lora"/>
                        </a:rPr>
                        <a:t>1.5 - 2 times normal </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1200">
                          <a:latin typeface="Lora"/>
                          <a:ea typeface="Lora"/>
                          <a:cs typeface="Lora"/>
                          <a:sym typeface="Lora"/>
                        </a:rPr>
                        <a:t>Proliferation of both epithelial and myoepithelial cells</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Lora"/>
                          <a:ea typeface="Lora"/>
                          <a:cs typeface="Lora"/>
                          <a:sym typeface="Lora"/>
                        </a:rPr>
                        <a:t>Defined as the presence of more than 2 layers.</a:t>
                      </a:r>
                      <a:endParaRPr sz="1200">
                        <a:latin typeface="Lora"/>
                        <a:ea typeface="Lora"/>
                        <a:cs typeface="Lora"/>
                        <a:sym typeface="Lora"/>
                      </a:endParaRPr>
                    </a:p>
                    <a:p>
                      <a:pPr indent="0" lvl="0" marL="0" rtl="0" algn="ctr">
                        <a:spcBef>
                          <a:spcPts val="0"/>
                        </a:spcBef>
                        <a:spcAft>
                          <a:spcPts val="0"/>
                        </a:spcAft>
                        <a:buNone/>
                      </a:pPr>
                      <a:r>
                        <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17750">
                <a:tc>
                  <a:txBody>
                    <a:bodyPr/>
                    <a:lstStyle/>
                    <a:p>
                      <a:pPr indent="0" lvl="0" marL="0" rtl="0" algn="ctr">
                        <a:lnSpc>
                          <a:spcPct val="105000"/>
                        </a:lnSpc>
                        <a:spcBef>
                          <a:spcPts val="0"/>
                        </a:spcBef>
                        <a:spcAft>
                          <a:spcPts val="0"/>
                        </a:spcAft>
                        <a:buNone/>
                      </a:pPr>
                      <a:r>
                        <a:rPr b="1" lang="en-GB" sz="1200">
                          <a:solidFill>
                            <a:srgbClr val="741B47"/>
                          </a:solidFill>
                          <a:latin typeface="Lora"/>
                          <a:ea typeface="Lora"/>
                          <a:cs typeface="Lora"/>
                          <a:sym typeface="Lora"/>
                        </a:rPr>
                        <a:t>Sclerosing Adenosis</a:t>
                      </a:r>
                      <a:endParaRPr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vMerge="1"/>
                <a:tc>
                  <a:txBody>
                    <a:bodyPr/>
                    <a:lstStyle/>
                    <a:p>
                      <a:pPr indent="0" lvl="0" marL="0" rtl="0" algn="ctr">
                        <a:lnSpc>
                          <a:spcPct val="115000"/>
                        </a:lnSpc>
                        <a:spcBef>
                          <a:spcPts val="0"/>
                        </a:spcBef>
                        <a:spcAft>
                          <a:spcPts val="0"/>
                        </a:spcAft>
                        <a:buNone/>
                      </a:pPr>
                      <a:r>
                        <a:rPr lang="en-GB" sz="1200">
                          <a:latin typeface="Lora"/>
                          <a:ea typeface="Lora"/>
                          <a:cs typeface="Lora"/>
                          <a:sym typeface="Lora"/>
                        </a:rPr>
                        <a:t>Adenosis and stromal fibrosis with compression of the lobule.</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Lora"/>
                          <a:ea typeface="Lora"/>
                          <a:cs typeface="Lora"/>
                          <a:sym typeface="Lora"/>
                        </a:rPr>
                        <a:t>Incidental microscopic finding </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17750">
                <a:tc>
                  <a:txBody>
                    <a:bodyPr/>
                    <a:lstStyle/>
                    <a:p>
                      <a:pPr indent="0" lvl="0" marL="0" marR="165100" rtl="0" algn="ctr">
                        <a:lnSpc>
                          <a:spcPct val="115000"/>
                        </a:lnSpc>
                        <a:spcBef>
                          <a:spcPts val="600"/>
                        </a:spcBef>
                        <a:spcAft>
                          <a:spcPts val="0"/>
                        </a:spcAft>
                        <a:buNone/>
                      </a:pPr>
                      <a:r>
                        <a:rPr b="1" lang="en-GB" sz="1200">
                          <a:solidFill>
                            <a:srgbClr val="741B47"/>
                          </a:solidFill>
                          <a:latin typeface="Lora"/>
                          <a:ea typeface="Lora"/>
                          <a:cs typeface="Lora"/>
                          <a:sym typeface="Lora"/>
                        </a:rPr>
                        <a:t>Complex Sclerosing</a:t>
                      </a:r>
                      <a:endParaRPr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vMerge="1"/>
                <a:tc>
                  <a:txBody>
                    <a:bodyPr/>
                    <a:lstStyle/>
                    <a:p>
                      <a:pPr indent="0" lvl="0" marL="0" rtl="0" algn="ctr">
                        <a:lnSpc>
                          <a:spcPct val="115000"/>
                        </a:lnSpc>
                        <a:spcBef>
                          <a:spcPts val="0"/>
                        </a:spcBef>
                        <a:spcAft>
                          <a:spcPts val="0"/>
                        </a:spcAft>
                        <a:buNone/>
                      </a:pPr>
                      <a:r>
                        <a:rPr lang="en-GB" sz="1200">
                          <a:latin typeface="Lora"/>
                          <a:ea typeface="Lora"/>
                          <a:cs typeface="Lora"/>
                          <a:sym typeface="Lora"/>
                        </a:rPr>
                        <a:t>Central nidus of entrapped glands in a hyalinized stroma.</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Lora"/>
                          <a:ea typeface="Lora"/>
                          <a:cs typeface="Lora"/>
                          <a:sym typeface="Lora"/>
                        </a:rPr>
                        <a:t>Mimic an invasive </a:t>
                      </a:r>
                      <a:endParaRPr sz="1200">
                        <a:latin typeface="Lora"/>
                        <a:ea typeface="Lora"/>
                        <a:cs typeface="Lora"/>
                        <a:sym typeface="Lora"/>
                      </a:endParaRPr>
                    </a:p>
                    <a:p>
                      <a:pPr indent="0" lvl="0" marL="0" rtl="0" algn="ctr">
                        <a:spcBef>
                          <a:spcPts val="0"/>
                        </a:spcBef>
                        <a:spcAft>
                          <a:spcPts val="0"/>
                        </a:spcAft>
                        <a:buNone/>
                      </a:pPr>
                      <a:r>
                        <a:rPr lang="en-GB" sz="1200">
                          <a:latin typeface="Lora"/>
                          <a:ea typeface="Lora"/>
                          <a:cs typeface="Lora"/>
                          <a:sym typeface="Lora"/>
                        </a:rPr>
                        <a:t>carcinoma</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90250">
                <a:tc rowSpan="2">
                  <a:txBody>
                    <a:bodyPr/>
                    <a:lstStyle/>
                    <a:p>
                      <a:pPr indent="0" lvl="0" marL="0" rtl="0" algn="ctr">
                        <a:lnSpc>
                          <a:spcPct val="105000"/>
                        </a:lnSpc>
                        <a:spcBef>
                          <a:spcPts val="0"/>
                        </a:spcBef>
                        <a:spcAft>
                          <a:spcPts val="0"/>
                        </a:spcAft>
                        <a:buNone/>
                      </a:pPr>
                      <a:r>
                        <a:rPr b="1" lang="en-GB" sz="1200">
                          <a:solidFill>
                            <a:srgbClr val="741B47"/>
                          </a:solidFill>
                          <a:latin typeface="Lora"/>
                          <a:ea typeface="Lora"/>
                          <a:cs typeface="Lora"/>
                          <a:sym typeface="Lora"/>
                        </a:rPr>
                        <a:t>Papiloma</a:t>
                      </a:r>
                      <a:endParaRPr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vMerge="1"/>
                <a:tc>
                  <a:txBody>
                    <a:bodyPr/>
                    <a:lstStyle/>
                    <a:p>
                      <a:pPr indent="0" lvl="0" marL="0" rtl="0" algn="l">
                        <a:spcBef>
                          <a:spcPts val="0"/>
                        </a:spcBef>
                        <a:spcAft>
                          <a:spcPts val="0"/>
                        </a:spcAft>
                        <a:buNone/>
                      </a:pPr>
                      <a:r>
                        <a:rPr b="1" lang="en-GB" sz="1200">
                          <a:latin typeface="Lora"/>
                          <a:ea typeface="Lora"/>
                          <a:cs typeface="Lora"/>
                          <a:sym typeface="Lora"/>
                        </a:rPr>
                        <a:t>Large Duct: </a:t>
                      </a:r>
                      <a:endParaRPr b="1"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Solitary.</a:t>
                      </a:r>
                      <a:endParaRPr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In lactiferous duct.</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200">
                          <a:latin typeface="Lora"/>
                          <a:ea typeface="Lora"/>
                          <a:cs typeface="Lora"/>
                          <a:sym typeface="Lora"/>
                        </a:rPr>
                        <a:t>Large Duct: </a:t>
                      </a:r>
                      <a:endParaRPr b="1"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Bloody nipple discharge.</a:t>
                      </a:r>
                      <a:endParaRPr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Subareolar palpable mass.</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90250">
                <a:tc vMerge="1"/>
                <a:tc vMerge="1"/>
                <a:tc>
                  <a:txBody>
                    <a:bodyPr/>
                    <a:lstStyle/>
                    <a:p>
                      <a:pPr indent="0" lvl="0" marL="0" rtl="0" algn="l">
                        <a:spcBef>
                          <a:spcPts val="0"/>
                        </a:spcBef>
                        <a:spcAft>
                          <a:spcPts val="0"/>
                        </a:spcAft>
                        <a:buNone/>
                      </a:pPr>
                      <a:r>
                        <a:rPr b="1" lang="en-GB" sz="1200">
                          <a:latin typeface="Lora"/>
                          <a:ea typeface="Lora"/>
                          <a:cs typeface="Lora"/>
                          <a:sym typeface="Lora"/>
                        </a:rPr>
                        <a:t>Small duct: </a:t>
                      </a:r>
                      <a:endParaRPr b="1"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Multiple.</a:t>
                      </a:r>
                      <a:endParaRPr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Deeper within ductal system.</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GB" sz="1200">
                          <a:latin typeface="Lora"/>
                          <a:ea typeface="Lora"/>
                          <a:cs typeface="Lora"/>
                          <a:sym typeface="Lora"/>
                        </a:rPr>
                        <a:t>Small duct: </a:t>
                      </a:r>
                      <a:endParaRPr b="1" sz="1200">
                        <a:latin typeface="Lora"/>
                        <a:ea typeface="Lora"/>
                        <a:cs typeface="Lora"/>
                        <a:sym typeface="Lora"/>
                      </a:endParaRPr>
                    </a:p>
                    <a:p>
                      <a:pPr indent="0" lvl="0" marL="0" rtl="0" algn="l">
                        <a:spcBef>
                          <a:spcPts val="0"/>
                        </a:spcBef>
                        <a:spcAft>
                          <a:spcPts val="0"/>
                        </a:spcAft>
                        <a:buNone/>
                      </a:pPr>
                      <a:r>
                        <a:rPr lang="en-GB" sz="1200">
                          <a:latin typeface="Lora"/>
                          <a:ea typeface="Lora"/>
                          <a:cs typeface="Lora"/>
                          <a:sym typeface="Lora"/>
                        </a:rPr>
                        <a:t>- Increase the risk of subsequent carcinoma</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552500">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Proliferative without atypia</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5A6BD"/>
                    </a:solidFill>
                  </a:tcPr>
                </a:tc>
                <a:tc>
                  <a:txBody>
                    <a:bodyPr/>
                    <a:lstStyle/>
                    <a:p>
                      <a:pPr indent="0" lvl="0" marL="0" rtl="0" algn="ctr">
                        <a:spcBef>
                          <a:spcPts val="0"/>
                        </a:spcBef>
                        <a:spcAft>
                          <a:spcPts val="0"/>
                        </a:spcAft>
                        <a:buNone/>
                      </a:pPr>
                      <a:r>
                        <a:rPr lang="en-GB" sz="1200">
                          <a:latin typeface="Lora"/>
                          <a:ea typeface="Lora"/>
                          <a:cs typeface="Lora"/>
                          <a:sym typeface="Lora"/>
                        </a:rPr>
                        <a:t>4-5 times normal</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1200">
                          <a:latin typeface="Lora"/>
                          <a:ea typeface="Lora"/>
                          <a:cs typeface="Lora"/>
                          <a:sym typeface="Lora"/>
                        </a:rPr>
                        <a:t>A</a:t>
                      </a:r>
                      <a:r>
                        <a:rPr lang="en-GB" sz="1200">
                          <a:latin typeface="Lora"/>
                          <a:ea typeface="Lora"/>
                          <a:cs typeface="Lora"/>
                          <a:sym typeface="Lora"/>
                        </a:rPr>
                        <a:t>typical ductal or lobular hyperplasia.</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200">
                          <a:latin typeface="Lora"/>
                          <a:ea typeface="Lora"/>
                          <a:cs typeface="Lora"/>
                          <a:sym typeface="Lora"/>
                        </a:rPr>
                        <a:t>Resembling carcinoma in situ but lack the  sufficient features for that diagnosis.</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graphicFrame>
        <p:nvGraphicFramePr>
          <p:cNvPr id="1005" name="Google Shape;1005;p75"/>
          <p:cNvGraphicFramePr/>
          <p:nvPr/>
        </p:nvGraphicFramePr>
        <p:xfrm>
          <a:off x="328050" y="7926100"/>
          <a:ext cx="3000000" cy="3000000"/>
        </p:xfrm>
        <a:graphic>
          <a:graphicData uri="http://schemas.openxmlformats.org/drawingml/2006/table">
            <a:tbl>
              <a:tblPr>
                <a:noFill/>
                <a:tableStyleId>{ED6A7AB6-48A4-47CC-93F4-A73B1F77B4BA}</a:tableStyleId>
              </a:tblPr>
              <a:tblGrid>
                <a:gridCol w="1637575"/>
                <a:gridCol w="2815800"/>
                <a:gridCol w="2810525"/>
              </a:tblGrid>
              <a:tr h="281025">
                <a:tc gridSpan="3">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Intralobular stromal tumors </a:t>
                      </a:r>
                      <a:endParaRPr b="1" sz="1200">
                        <a:solidFill>
                          <a:srgbClr val="FFFFFF"/>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41B47"/>
                    </a:solidFill>
                  </a:tcPr>
                </a:tc>
                <a:tc hMerge="1"/>
                <a:tc hMerge="1"/>
              </a:tr>
              <a:tr h="731225">
                <a:tc>
                  <a:txBody>
                    <a:bodyPr/>
                    <a:lstStyle/>
                    <a:p>
                      <a:pPr indent="0" lvl="0" marL="0" rtl="0" algn="ctr">
                        <a:lnSpc>
                          <a:spcPct val="115000"/>
                        </a:lnSpc>
                        <a:spcBef>
                          <a:spcPts val="1000"/>
                        </a:spcBef>
                        <a:spcAft>
                          <a:spcPts val="0"/>
                        </a:spcAft>
                        <a:buNone/>
                      </a:pPr>
                      <a:r>
                        <a:rPr b="1" lang="en-GB" sz="1200">
                          <a:solidFill>
                            <a:srgbClr val="741B47"/>
                          </a:solidFill>
                          <a:latin typeface="Lora"/>
                          <a:ea typeface="Lora"/>
                          <a:cs typeface="Lora"/>
                          <a:sym typeface="Lora"/>
                        </a:rPr>
                        <a:t>Fibroadenoma</a:t>
                      </a:r>
                      <a:endParaRPr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b="1" lang="en-GB" sz="1200">
                          <a:solidFill>
                            <a:srgbClr val="FF0000"/>
                          </a:solidFill>
                          <a:latin typeface="Lora"/>
                          <a:ea typeface="Lora"/>
                          <a:cs typeface="Lora"/>
                          <a:sym typeface="Lora"/>
                        </a:rPr>
                        <a:t>Most common benign tumor</a:t>
                      </a:r>
                      <a:endParaRPr b="1" sz="1200">
                        <a:solidFill>
                          <a:srgbClr val="FF0000"/>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Cut surface: pearl-white and whorled.</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Mixture of ducts and fibrous connective tissue.</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581175">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Phyllodes</a:t>
                      </a:r>
                      <a:endParaRPr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GB" sz="1200">
                          <a:latin typeface="Lora"/>
                          <a:ea typeface="Lora"/>
                          <a:cs typeface="Lora"/>
                          <a:sym typeface="Lora"/>
                        </a:rPr>
                        <a:t>Most present as large palpable masses</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Phyllodes (leaflike) pattern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and a cellular stroma. </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9" name="Shape 1009"/>
        <p:cNvGrpSpPr/>
        <p:nvPr/>
      </p:nvGrpSpPr>
      <p:grpSpPr>
        <a:xfrm>
          <a:off x="0" y="0"/>
          <a:ext cx="0" cy="0"/>
          <a:chOff x="0" y="0"/>
          <a:chExt cx="0" cy="0"/>
        </a:xfrm>
      </p:grpSpPr>
      <p:graphicFrame>
        <p:nvGraphicFramePr>
          <p:cNvPr id="1010" name="Google Shape;1010;p76"/>
          <p:cNvGraphicFramePr/>
          <p:nvPr/>
        </p:nvGraphicFramePr>
        <p:xfrm>
          <a:off x="214500" y="1099525"/>
          <a:ext cx="3000000" cy="3000000"/>
        </p:xfrm>
        <a:graphic>
          <a:graphicData uri="http://schemas.openxmlformats.org/drawingml/2006/table">
            <a:tbl>
              <a:tblPr>
                <a:noFill/>
                <a:tableStyleId>{ED6A7AB6-48A4-47CC-93F4-A73B1F77B4BA}</a:tableStyleId>
              </a:tblPr>
              <a:tblGrid>
                <a:gridCol w="1377525"/>
                <a:gridCol w="6081025"/>
              </a:tblGrid>
              <a:tr h="287950">
                <a:tc gridSpan="2">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Breast cancer                                                                                                                                                                                                                                                                                                                                                                                                                                                                                                                                                                                                                                                                                                                                                                                     </a:t>
                      </a:r>
                      <a:endParaRPr b="1" sz="1200">
                        <a:solidFill>
                          <a:srgbClr val="FFFFFF"/>
                        </a:solidFill>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41B47"/>
                    </a:solidFill>
                  </a:tcPr>
                </a:tc>
                <a:tc hMerge="1"/>
              </a:tr>
              <a:tr h="260275">
                <a:tc gridSpan="2">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Noninvasive </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5A6BD"/>
                    </a:solidFill>
                  </a:tcPr>
                </a:tc>
                <a:tc hMerge="1"/>
              </a:tr>
              <a:tr h="6893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DCIS</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N</a:t>
                      </a:r>
                      <a:r>
                        <a:rPr lang="en-GB" sz="1200">
                          <a:latin typeface="Lora"/>
                          <a:ea typeface="Lora"/>
                          <a:cs typeface="Lora"/>
                          <a:sym typeface="Lora"/>
                        </a:rPr>
                        <a:t>on-invasive proliferation of malignant cells within the duct system.</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Histological Variants: </a:t>
                      </a:r>
                      <a:r>
                        <a:rPr b="1" lang="en-GB" sz="1200">
                          <a:solidFill>
                            <a:srgbClr val="FF0000"/>
                          </a:solidFill>
                          <a:latin typeface="Lora"/>
                          <a:ea typeface="Lora"/>
                          <a:cs typeface="Lora"/>
                          <a:sym typeface="Lora"/>
                        </a:rPr>
                        <a:t>comedo</a:t>
                      </a:r>
                      <a:r>
                        <a:rPr lang="en-GB" sz="1200">
                          <a:latin typeface="Lora"/>
                          <a:ea typeface="Lora"/>
                          <a:cs typeface="Lora"/>
                          <a:sym typeface="Lora"/>
                        </a:rPr>
                        <a:t> (necrotic center), Cribriform (cookie </a:t>
                      </a:r>
                      <a:r>
                        <a:rPr lang="en-GB" sz="1200">
                          <a:latin typeface="Lora"/>
                          <a:ea typeface="Lora"/>
                          <a:cs typeface="Lora"/>
                          <a:sym typeface="Lora"/>
                        </a:rPr>
                        <a:t>cutter</a:t>
                      </a:r>
                      <a:r>
                        <a:rPr lang="en-GB" sz="1200">
                          <a:latin typeface="Lora"/>
                          <a:ea typeface="Lora"/>
                          <a:cs typeface="Lora"/>
                          <a:sym typeface="Lora"/>
                        </a:rPr>
                        <a:t>).</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Micro-Calcifications is common.</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893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LCIS</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Incidental finding.</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⅓  of women eventually develop invasive carcinoma.</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Rarely</a:t>
                      </a:r>
                      <a:r>
                        <a:rPr lang="en-GB" sz="1200">
                          <a:latin typeface="Lora"/>
                          <a:ea typeface="Lora"/>
                          <a:cs typeface="Lora"/>
                          <a:sym typeface="Lora"/>
                        </a:rPr>
                        <a:t> associated with Calcifications</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60275">
                <a:tc gridSpan="2">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I</a:t>
                      </a:r>
                      <a:r>
                        <a:rPr b="1" lang="en-GB" sz="1200">
                          <a:solidFill>
                            <a:srgbClr val="741B47"/>
                          </a:solidFill>
                          <a:latin typeface="Lora"/>
                          <a:ea typeface="Lora"/>
                          <a:cs typeface="Lora"/>
                          <a:sym typeface="Lora"/>
                        </a:rPr>
                        <a:t>nvasive</a:t>
                      </a:r>
                      <a:endParaRPr sz="1200">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5A6BD"/>
                    </a:solidFill>
                  </a:tcPr>
                </a:tc>
                <a:tc hMerge="1"/>
              </a:tr>
              <a:tr h="6893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Invasive Ductal Carcinoma</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Includes all carcinomas that cannot be subclassified into one of the specialized types.</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Associated with DCIS.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- 50-60% are ER positive.</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893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Invasive Lobular Carcinoma</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Tend to be bilateral and multicentric.</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Unique metastatic pattern, to CSF, GIT, ovary, uterus and bone marrow.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Single file invasion of stroma.</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893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Medullary Carcinoma</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-Triple </a:t>
                      </a:r>
                      <a:r>
                        <a:rPr lang="en-GB" sz="1200">
                          <a:latin typeface="Lora"/>
                          <a:ea typeface="Lora"/>
                          <a:cs typeface="Lora"/>
                          <a:sym typeface="Lora"/>
                        </a:rPr>
                        <a:t>negative cancer presenting as a rounded mass.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Associated with BRCA1 germline mutations.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Sheets of large anaplastic cells associated with lymphocytic infiltrates (T cells). </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893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Colloid (Mucinous) Carcinoma</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a:t>
                      </a:r>
                      <a:r>
                        <a:rPr lang="en-GB" sz="1200">
                          <a:latin typeface="Lora"/>
                          <a:ea typeface="Lora"/>
                          <a:cs typeface="Lora"/>
                          <a:sym typeface="Lora"/>
                        </a:rPr>
                        <a:t>ER positive, HER2 negative.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Produces abundant amounts of extracellular mucin.</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Soft and gelatinous. </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893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Tubular carcinoma</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a:t>
                      </a:r>
                      <a:r>
                        <a:rPr lang="en-GB" sz="1200">
                          <a:latin typeface="Lora"/>
                          <a:ea typeface="Lora"/>
                          <a:cs typeface="Lora"/>
                          <a:sym typeface="Lora"/>
                        </a:rPr>
                        <a:t>ER positive, HER2 negative.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Detected on mammography as a small irregular mass.</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Cells are arranged in well formed tubules, with low grade nuclei. </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89350">
                <a:tc>
                  <a:txBody>
                    <a:bodyPr/>
                    <a:lstStyle/>
                    <a:p>
                      <a:pPr indent="0" lvl="0" marL="0" rtl="0" algn="ctr">
                        <a:lnSpc>
                          <a:spcPct val="115000"/>
                        </a:lnSpc>
                        <a:spcBef>
                          <a:spcPts val="0"/>
                        </a:spcBef>
                        <a:spcAft>
                          <a:spcPts val="0"/>
                        </a:spcAft>
                        <a:buNone/>
                      </a:pPr>
                      <a:r>
                        <a:rPr b="1" lang="en-GB" sz="1200">
                          <a:solidFill>
                            <a:srgbClr val="741B47"/>
                          </a:solidFill>
                          <a:latin typeface="Lora"/>
                          <a:ea typeface="Lora"/>
                          <a:cs typeface="Lora"/>
                          <a:sym typeface="Lora"/>
                        </a:rPr>
                        <a:t>Inflammatory </a:t>
                      </a:r>
                      <a:r>
                        <a:rPr b="1" lang="en-GB" sz="1200">
                          <a:solidFill>
                            <a:srgbClr val="741B47"/>
                          </a:solidFill>
                          <a:latin typeface="Lora"/>
                          <a:ea typeface="Lora"/>
                          <a:cs typeface="Lora"/>
                          <a:sym typeface="Lora"/>
                        </a:rPr>
                        <a:t>carcinomas</a:t>
                      </a:r>
                      <a:endParaRPr b="1" sz="1200">
                        <a:solidFill>
                          <a:srgbClr val="741B47"/>
                        </a:solidFill>
                        <a:latin typeface="Lora"/>
                        <a:ea typeface="Lora"/>
                        <a:cs typeface="Lora"/>
                        <a:sym typeface="Lor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AD1DC"/>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-Defined by clinical presentation, swollen erythematous breast without a palpable mass.</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Metastasize to distant sites.</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- 50% are ER positive, 40-60% overexpress HER2.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Cause inflamed appearance.</a:t>
                      </a:r>
                      <a:endParaRPr sz="1200">
                        <a:latin typeface="Lora"/>
                        <a:ea typeface="Lora"/>
                        <a:cs typeface="Lora"/>
                        <a:sym typeface="Lor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1011" name="Google Shape;1011;p76"/>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Summary</a:t>
            </a:r>
            <a:endParaRPr b="1" sz="3000">
              <a:solidFill>
                <a:srgbClr val="741B47"/>
              </a:solidFill>
              <a:latin typeface="Lora"/>
              <a:ea typeface="Lora"/>
              <a:cs typeface="Lora"/>
              <a:sym typeface="Lor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5" name="Shape 1015"/>
        <p:cNvGrpSpPr/>
        <p:nvPr/>
      </p:nvGrpSpPr>
      <p:grpSpPr>
        <a:xfrm>
          <a:off x="0" y="0"/>
          <a:ext cx="0" cy="0"/>
          <a:chOff x="0" y="0"/>
          <a:chExt cx="0" cy="0"/>
        </a:xfrm>
      </p:grpSpPr>
      <p:sp>
        <p:nvSpPr>
          <p:cNvPr id="1016" name="Google Shape;1016;p77"/>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741B47"/>
                </a:solidFill>
                <a:latin typeface="Lora"/>
                <a:ea typeface="Lora"/>
                <a:cs typeface="Lora"/>
                <a:sym typeface="Lora"/>
              </a:rPr>
              <a:t>Quiz</a:t>
            </a:r>
            <a:endParaRPr b="1" sz="2400">
              <a:solidFill>
                <a:srgbClr val="741B47"/>
              </a:solidFill>
              <a:latin typeface="Lora"/>
              <a:ea typeface="Lora"/>
              <a:cs typeface="Lora"/>
              <a:sym typeface="Lora"/>
            </a:endParaRPr>
          </a:p>
        </p:txBody>
      </p:sp>
      <p:sp>
        <p:nvSpPr>
          <p:cNvPr id="1017" name="Google Shape;1017;p77"/>
          <p:cNvSpPr txBox="1"/>
          <p:nvPr/>
        </p:nvSpPr>
        <p:spPr>
          <a:xfrm>
            <a:off x="145950" y="1573500"/>
            <a:ext cx="3681600" cy="81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Lora"/>
                <a:ea typeface="Lora"/>
                <a:cs typeface="Lora"/>
                <a:sym typeface="Lora"/>
              </a:rPr>
              <a:t>1) Which of the following is the most common benign tumor of the female breast?</a:t>
            </a:r>
            <a:endParaRPr b="1"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Phyllodes tumor</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Papiloma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Fibroadenoma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LCIS</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2) </a:t>
            </a:r>
            <a:r>
              <a:rPr b="1" lang="en-GB" sz="1200">
                <a:latin typeface="Lora"/>
                <a:ea typeface="Lora"/>
                <a:cs typeface="Lora"/>
                <a:sym typeface="Lora"/>
              </a:rPr>
              <a:t>A 52-year-old woman presents with a 3 month history of a palpable breast mass. Physical examination confirms a 1-cm nodule in the upper outer quadrant of the right breast. A biopsy shows small cuboidal cells with round nuclei and prominent nucleoli. The cells are arranged in single cell columns between strands of connective tissue. What is the most likely diagnosis?</a:t>
            </a:r>
            <a:endParaRPr b="1"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Acute mastitis with abscess</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Invasive lobular carcinoma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Fibroadenoma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Intraductal carcinoma</a:t>
            </a:r>
            <a:endParaRPr sz="1200">
              <a:latin typeface="Lora"/>
              <a:ea typeface="Lora"/>
              <a:cs typeface="Lora"/>
              <a:sym typeface="Lora"/>
            </a:endParaRPr>
          </a:p>
          <a:p>
            <a:pPr indent="0" lvl="0" marL="45720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3) A 48-year-old woman has noticed a red, scaly area of skin on her left breast that has grown slightly larger over the past 4 months. On physical examination, there is a 1-cm area of eczematous skin adjacent to the areola. The figure shows the microscopic appearance of the skin biopsy specimen. What is the most likely diagnosis?</a:t>
            </a:r>
            <a:endParaRPr b="1"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Paget disease of the breast</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Fat necrosis</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Apocrine metaplasia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Lobular carcinoma in situ</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4) A 38-year-old woman feels a lump in her right breast. Examination of the cross-section showed a firm mass with gritty margins and stellate infiltration, and small foci of chalky white stroma. The most likely diagnosis is:</a:t>
            </a:r>
            <a:endParaRPr b="1"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Invasive ductal carcinoma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Invasive lobular carcinoma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Fibroadenoma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Intraductal carcinoma</a:t>
            </a:r>
            <a:endParaRPr sz="1200">
              <a:latin typeface="Lora"/>
              <a:ea typeface="Lora"/>
              <a:cs typeface="Lora"/>
              <a:sym typeface="Lora"/>
            </a:endParaRPr>
          </a:p>
        </p:txBody>
      </p:sp>
      <p:sp>
        <p:nvSpPr>
          <p:cNvPr id="1018" name="Google Shape;1018;p77"/>
          <p:cNvSpPr txBox="1"/>
          <p:nvPr/>
        </p:nvSpPr>
        <p:spPr>
          <a:xfrm>
            <a:off x="4028750" y="1573500"/>
            <a:ext cx="3681600" cy="714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Lora"/>
                <a:ea typeface="Lora"/>
                <a:cs typeface="Lora"/>
                <a:sym typeface="Lora"/>
              </a:rPr>
              <a:t>5) A 52-year-old woman was diagnosed with breast cancer. Upon examination of the tumor, it was soft, sharply circumscribed, and lacked fibrous stroma. It also had small islands of tumor cells and single tumor cells floating in pools of extracellular mucin. The most likely diagnosis is:</a:t>
            </a:r>
            <a:endParaRPr b="1"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Invasive ductal carcinoma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Medullary carcinoma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Colloid carcinoma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Intraductal carcinoma</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6) A 40-year-old woman noticed a red, scaly appearance on her left nipple and surrounding areola. On histological examination of the nipple, there was infiltration of the epidermis by large neoplastic ductal cells with abundant cytoplasm, pleomorphism, and prominent nucleoli. The cells stain positive for mucin? What is the most likely diagnosis?</a:t>
            </a:r>
            <a:endParaRPr b="1"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Ductal carcinoma in-situ</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Fibroadenoma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Fibrocystic change</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Paget’s disease of the breast</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Granulomatous mastitis</a:t>
            </a:r>
            <a:endParaRPr sz="1200">
              <a:latin typeface="Lora"/>
              <a:ea typeface="Lora"/>
              <a:cs typeface="Lora"/>
              <a:sym typeface="Lora"/>
            </a:endParaRPr>
          </a:p>
          <a:p>
            <a:pPr indent="0" lvl="0" marL="0" rtl="0" algn="l">
              <a:spcBef>
                <a:spcPts val="0"/>
              </a:spcBef>
              <a:spcAft>
                <a:spcPts val="0"/>
              </a:spcAft>
              <a:buNone/>
            </a:pPr>
            <a:r>
              <a:t/>
            </a:r>
            <a:endParaRPr sz="1200">
              <a:latin typeface="Lora"/>
              <a:ea typeface="Lora"/>
              <a:cs typeface="Lora"/>
              <a:sym typeface="Lora"/>
            </a:endParaRPr>
          </a:p>
          <a:p>
            <a:pPr indent="0" lvl="0" marL="0" rtl="0" algn="l">
              <a:spcBef>
                <a:spcPts val="0"/>
              </a:spcBef>
              <a:spcAft>
                <a:spcPts val="0"/>
              </a:spcAft>
              <a:buNone/>
            </a:pPr>
            <a:r>
              <a:rPr b="1" lang="en-GB" sz="1200">
                <a:latin typeface="Lora"/>
                <a:ea typeface="Lora"/>
                <a:cs typeface="Lora"/>
                <a:sym typeface="Lora"/>
              </a:rPr>
              <a:t>7) A 35-year-old nulliparous woman presents with swollen breasts that are nodular upon </a:t>
            </a:r>
            <a:r>
              <a:rPr b="1" lang="en-GB" sz="1200">
                <a:latin typeface="Lora"/>
                <a:ea typeface="Lora"/>
                <a:cs typeface="Lora"/>
                <a:sym typeface="Lora"/>
              </a:rPr>
              <a:t>palpation</a:t>
            </a:r>
            <a:r>
              <a:rPr b="1" lang="en-GB" sz="1200">
                <a:latin typeface="Lora"/>
                <a:ea typeface="Lora"/>
                <a:cs typeface="Lora"/>
                <a:sym typeface="Lora"/>
              </a:rPr>
              <a:t>. A mammogram shows foci of calcification in both breasts. A breast biopsy reveals cystic duct dilation and ductal epithelial hyperplasia without </a:t>
            </a:r>
            <a:r>
              <a:rPr b="1" lang="en-GB" sz="1200">
                <a:latin typeface="Lora"/>
                <a:ea typeface="Lora"/>
                <a:cs typeface="Lora"/>
                <a:sym typeface="Lora"/>
              </a:rPr>
              <a:t>atypia</a:t>
            </a:r>
            <a:r>
              <a:rPr b="1" lang="en-GB" sz="1200">
                <a:latin typeface="Lora"/>
                <a:ea typeface="Lora"/>
                <a:cs typeface="Lora"/>
                <a:sym typeface="Lora"/>
              </a:rPr>
              <a:t>. What is the appropriate diagnosis? </a:t>
            </a:r>
            <a:endParaRPr b="1"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Fibrocystic change</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Fibroadenoma</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Ductal carcinoma in situ</a:t>
            </a:r>
            <a:endParaRPr sz="1200">
              <a:latin typeface="Lora"/>
              <a:ea typeface="Lora"/>
              <a:cs typeface="Lora"/>
              <a:sym typeface="Lora"/>
            </a:endParaRPr>
          </a:p>
          <a:p>
            <a:pPr indent="-304800" lvl="0" marL="457200" rtl="0" algn="l">
              <a:spcBef>
                <a:spcPts val="0"/>
              </a:spcBef>
              <a:spcAft>
                <a:spcPts val="0"/>
              </a:spcAft>
              <a:buSzPts val="1200"/>
              <a:buFont typeface="Lora"/>
              <a:buAutoNum type="alphaUcParenR"/>
            </a:pPr>
            <a:r>
              <a:rPr lang="en-GB" sz="1200">
                <a:latin typeface="Lora"/>
                <a:ea typeface="Lora"/>
                <a:cs typeface="Lora"/>
                <a:sym typeface="Lora"/>
              </a:rPr>
              <a:t>Granulomatous mastitis</a:t>
            </a:r>
            <a:endParaRPr sz="1200">
              <a:latin typeface="Lora"/>
              <a:ea typeface="Lora"/>
              <a:cs typeface="Lora"/>
              <a:sym typeface="Lora"/>
            </a:endParaRPr>
          </a:p>
        </p:txBody>
      </p:sp>
      <p:sp>
        <p:nvSpPr>
          <p:cNvPr id="1019" name="Google Shape;1019;p77"/>
          <p:cNvSpPr txBox="1"/>
          <p:nvPr/>
        </p:nvSpPr>
        <p:spPr>
          <a:xfrm rot="-5400000">
            <a:off x="896200" y="9371700"/>
            <a:ext cx="559500" cy="16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D9D9D9"/>
                </a:solidFill>
                <a:latin typeface="Lora"/>
                <a:ea typeface="Lora"/>
                <a:cs typeface="Lora"/>
                <a:sym typeface="Lora"/>
              </a:rPr>
              <a:t>1) C</a:t>
            </a:r>
            <a:endParaRPr>
              <a:solidFill>
                <a:srgbClr val="D9D9D9"/>
              </a:solidFill>
              <a:latin typeface="Lora"/>
              <a:ea typeface="Lora"/>
              <a:cs typeface="Lora"/>
              <a:sym typeface="Lora"/>
            </a:endParaRPr>
          </a:p>
          <a:p>
            <a:pPr indent="0" lvl="0" marL="0" rtl="0" algn="l">
              <a:spcBef>
                <a:spcPts val="0"/>
              </a:spcBef>
              <a:spcAft>
                <a:spcPts val="0"/>
              </a:spcAft>
              <a:buNone/>
            </a:pPr>
            <a:r>
              <a:rPr lang="en-GB">
                <a:solidFill>
                  <a:srgbClr val="D9D9D9"/>
                </a:solidFill>
                <a:latin typeface="Lora"/>
                <a:ea typeface="Lora"/>
                <a:cs typeface="Lora"/>
                <a:sym typeface="Lora"/>
              </a:rPr>
              <a:t>2) B</a:t>
            </a:r>
            <a:endParaRPr>
              <a:solidFill>
                <a:srgbClr val="D9D9D9"/>
              </a:solidFill>
              <a:latin typeface="Lora"/>
              <a:ea typeface="Lora"/>
              <a:cs typeface="Lora"/>
              <a:sym typeface="Lora"/>
            </a:endParaRPr>
          </a:p>
          <a:p>
            <a:pPr indent="0" lvl="0" marL="0" rtl="0" algn="l">
              <a:spcBef>
                <a:spcPts val="0"/>
              </a:spcBef>
              <a:spcAft>
                <a:spcPts val="0"/>
              </a:spcAft>
              <a:buNone/>
            </a:pPr>
            <a:r>
              <a:rPr lang="en-GB">
                <a:solidFill>
                  <a:srgbClr val="D9D9D9"/>
                </a:solidFill>
                <a:latin typeface="Lora"/>
                <a:ea typeface="Lora"/>
                <a:cs typeface="Lora"/>
                <a:sym typeface="Lora"/>
              </a:rPr>
              <a:t>3) A</a:t>
            </a:r>
            <a:endParaRPr>
              <a:solidFill>
                <a:srgbClr val="D9D9D9"/>
              </a:solidFill>
              <a:latin typeface="Lora"/>
              <a:ea typeface="Lora"/>
              <a:cs typeface="Lora"/>
              <a:sym typeface="Lora"/>
            </a:endParaRPr>
          </a:p>
          <a:p>
            <a:pPr indent="0" lvl="0" marL="0" rtl="0" algn="l">
              <a:spcBef>
                <a:spcPts val="0"/>
              </a:spcBef>
              <a:spcAft>
                <a:spcPts val="0"/>
              </a:spcAft>
              <a:buNone/>
            </a:pPr>
            <a:r>
              <a:rPr lang="en-GB">
                <a:solidFill>
                  <a:srgbClr val="D9D9D9"/>
                </a:solidFill>
                <a:latin typeface="Lora"/>
                <a:ea typeface="Lora"/>
                <a:cs typeface="Lora"/>
                <a:sym typeface="Lora"/>
              </a:rPr>
              <a:t>4) A</a:t>
            </a:r>
            <a:endParaRPr>
              <a:solidFill>
                <a:srgbClr val="D9D9D9"/>
              </a:solidFill>
              <a:latin typeface="Lora"/>
              <a:ea typeface="Lora"/>
              <a:cs typeface="Lora"/>
              <a:sym typeface="Lora"/>
            </a:endParaRPr>
          </a:p>
          <a:p>
            <a:pPr indent="0" lvl="0" marL="0" rtl="0" algn="l">
              <a:spcBef>
                <a:spcPts val="0"/>
              </a:spcBef>
              <a:spcAft>
                <a:spcPts val="0"/>
              </a:spcAft>
              <a:buNone/>
            </a:pPr>
            <a:r>
              <a:rPr lang="en-GB">
                <a:solidFill>
                  <a:srgbClr val="D9D9D9"/>
                </a:solidFill>
                <a:latin typeface="Lora"/>
                <a:ea typeface="Lora"/>
                <a:cs typeface="Lora"/>
                <a:sym typeface="Lora"/>
              </a:rPr>
              <a:t>5) C</a:t>
            </a:r>
            <a:endParaRPr>
              <a:solidFill>
                <a:srgbClr val="D9D9D9"/>
              </a:solidFill>
              <a:latin typeface="Lora"/>
              <a:ea typeface="Lora"/>
              <a:cs typeface="Lora"/>
              <a:sym typeface="Lora"/>
            </a:endParaRPr>
          </a:p>
          <a:p>
            <a:pPr indent="0" lvl="0" marL="0" rtl="0" algn="l">
              <a:spcBef>
                <a:spcPts val="0"/>
              </a:spcBef>
              <a:spcAft>
                <a:spcPts val="0"/>
              </a:spcAft>
              <a:buNone/>
            </a:pPr>
            <a:r>
              <a:rPr lang="en-GB">
                <a:solidFill>
                  <a:srgbClr val="D9D9D9"/>
                </a:solidFill>
                <a:latin typeface="Lora"/>
                <a:ea typeface="Lora"/>
                <a:cs typeface="Lora"/>
                <a:sym typeface="Lora"/>
              </a:rPr>
              <a:t>6) D</a:t>
            </a:r>
            <a:endParaRPr>
              <a:solidFill>
                <a:srgbClr val="D9D9D9"/>
              </a:solidFill>
              <a:latin typeface="Lora"/>
              <a:ea typeface="Lora"/>
              <a:cs typeface="Lora"/>
              <a:sym typeface="Lora"/>
            </a:endParaRPr>
          </a:p>
          <a:p>
            <a:pPr indent="0" lvl="0" marL="0" rtl="0" algn="l">
              <a:spcBef>
                <a:spcPts val="0"/>
              </a:spcBef>
              <a:spcAft>
                <a:spcPts val="0"/>
              </a:spcAft>
              <a:buNone/>
            </a:pPr>
            <a:r>
              <a:rPr lang="en-GB">
                <a:solidFill>
                  <a:srgbClr val="D9D9D9"/>
                </a:solidFill>
                <a:latin typeface="Lora"/>
                <a:ea typeface="Lora"/>
                <a:cs typeface="Lora"/>
                <a:sym typeface="Lora"/>
              </a:rPr>
              <a:t>7) A</a:t>
            </a:r>
            <a:endParaRPr>
              <a:solidFill>
                <a:srgbClr val="D9D9D9"/>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1" name="Shape 791"/>
        <p:cNvGrpSpPr/>
        <p:nvPr/>
      </p:nvGrpSpPr>
      <p:grpSpPr>
        <a:xfrm>
          <a:off x="0" y="0"/>
          <a:ext cx="0" cy="0"/>
          <a:chOff x="0" y="0"/>
          <a:chExt cx="0" cy="0"/>
        </a:xfrm>
      </p:grpSpPr>
      <p:sp>
        <p:nvSpPr>
          <p:cNvPr id="792" name="Google Shape;792;p60"/>
          <p:cNvSpPr txBox="1"/>
          <p:nvPr/>
        </p:nvSpPr>
        <p:spPr>
          <a:xfrm>
            <a:off x="1470300" y="76200"/>
            <a:ext cx="49794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Lecture Content</a:t>
            </a:r>
            <a:endParaRPr b="1" sz="3000">
              <a:solidFill>
                <a:srgbClr val="741B47"/>
              </a:solidFill>
              <a:latin typeface="Lora"/>
              <a:ea typeface="Lora"/>
              <a:cs typeface="Lora"/>
              <a:sym typeface="Lora"/>
            </a:endParaRPr>
          </a:p>
        </p:txBody>
      </p:sp>
      <p:pic>
        <p:nvPicPr>
          <p:cNvPr id="793" name="Google Shape;793;p60"/>
          <p:cNvPicPr preferRelativeResize="0"/>
          <p:nvPr/>
        </p:nvPicPr>
        <p:blipFill rotWithShape="1">
          <a:blip r:embed="rId3">
            <a:alphaModFix/>
          </a:blip>
          <a:srcRect b="0" l="6633" r="21346" t="0"/>
          <a:stretch/>
        </p:blipFill>
        <p:spPr>
          <a:xfrm>
            <a:off x="2470525" y="4955525"/>
            <a:ext cx="3121625" cy="3499750"/>
          </a:xfrm>
          <a:prstGeom prst="rect">
            <a:avLst/>
          </a:prstGeom>
          <a:noFill/>
          <a:ln>
            <a:noFill/>
          </a:ln>
        </p:spPr>
      </p:pic>
      <p:sp>
        <p:nvSpPr>
          <p:cNvPr id="794" name="Google Shape;794;p60"/>
          <p:cNvSpPr/>
          <p:nvPr/>
        </p:nvSpPr>
        <p:spPr>
          <a:xfrm>
            <a:off x="503925" y="8886371"/>
            <a:ext cx="2769300" cy="1109700"/>
          </a:xfrm>
          <a:prstGeom prst="roundRect">
            <a:avLst>
              <a:gd fmla="val 16667" name="adj"/>
            </a:avLst>
          </a:prstGeom>
          <a:solidFill>
            <a:srgbClr val="FFFFFF"/>
          </a:solidFill>
          <a:ln cap="flat" cmpd="sng" w="28575">
            <a:solidFill>
              <a:srgbClr val="741B47"/>
            </a:solidFill>
            <a:prstDash val="solid"/>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SzPts val="1200"/>
              <a:buFont typeface="Lora"/>
              <a:buChar char="●"/>
            </a:pPr>
            <a:r>
              <a:rPr b="1" lang="en-GB" sz="1200">
                <a:latin typeface="Lora"/>
                <a:ea typeface="Lora"/>
                <a:cs typeface="Lora"/>
                <a:sym typeface="Lora"/>
              </a:rPr>
              <a:t>Ductal carcinoma in situ</a:t>
            </a:r>
            <a:endParaRPr b="1" sz="1200">
              <a:latin typeface="Lora"/>
              <a:ea typeface="Lora"/>
              <a:cs typeface="Lora"/>
              <a:sym typeface="Lora"/>
            </a:endParaRPr>
          </a:p>
          <a:p>
            <a:pPr indent="-304800" lvl="0" marL="457200" rtl="0" algn="l">
              <a:spcBef>
                <a:spcPts val="0"/>
              </a:spcBef>
              <a:spcAft>
                <a:spcPts val="0"/>
              </a:spcAft>
              <a:buSzPts val="1200"/>
              <a:buFont typeface="Lora"/>
              <a:buChar char="●"/>
            </a:pPr>
            <a:r>
              <a:rPr b="1" lang="en-GB" sz="1200">
                <a:latin typeface="Lora"/>
                <a:ea typeface="Lora"/>
                <a:cs typeface="Lora"/>
                <a:sym typeface="Lora"/>
              </a:rPr>
              <a:t>Lobular carcinoma in situ</a:t>
            </a:r>
            <a:endParaRPr b="1" sz="1200">
              <a:latin typeface="Lora"/>
              <a:ea typeface="Lora"/>
              <a:cs typeface="Lora"/>
              <a:sym typeface="Lora"/>
            </a:endParaRPr>
          </a:p>
        </p:txBody>
      </p:sp>
      <p:sp>
        <p:nvSpPr>
          <p:cNvPr id="795" name="Google Shape;795;p60"/>
          <p:cNvSpPr/>
          <p:nvPr/>
        </p:nvSpPr>
        <p:spPr>
          <a:xfrm>
            <a:off x="4584390" y="8707225"/>
            <a:ext cx="2888700" cy="1346700"/>
          </a:xfrm>
          <a:prstGeom prst="roundRect">
            <a:avLst>
              <a:gd fmla="val 16667" name="adj"/>
            </a:avLst>
          </a:prstGeom>
          <a:solidFill>
            <a:srgbClr val="FFFFFF"/>
          </a:solidFill>
          <a:ln cap="flat" cmpd="sng" w="28575">
            <a:solidFill>
              <a:srgbClr val="741B47"/>
            </a:solidFill>
            <a:prstDash val="solid"/>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SzPts val="1200"/>
              <a:buFont typeface="Lora"/>
              <a:buChar char="●"/>
            </a:pPr>
            <a:r>
              <a:rPr b="1" lang="en-GB" sz="1200">
                <a:latin typeface="Lora"/>
                <a:ea typeface="Lora"/>
                <a:cs typeface="Lora"/>
                <a:sym typeface="Lora"/>
              </a:rPr>
              <a:t>Ductal carcinoma </a:t>
            </a:r>
            <a:endParaRPr b="1" sz="1200">
              <a:latin typeface="Lora"/>
              <a:ea typeface="Lora"/>
              <a:cs typeface="Lora"/>
              <a:sym typeface="Lora"/>
            </a:endParaRPr>
          </a:p>
          <a:p>
            <a:pPr indent="-304800" lvl="0" marL="457200" rtl="0" algn="l">
              <a:spcBef>
                <a:spcPts val="0"/>
              </a:spcBef>
              <a:spcAft>
                <a:spcPts val="0"/>
              </a:spcAft>
              <a:buSzPts val="1200"/>
              <a:buFont typeface="Lora"/>
              <a:buChar char="●"/>
            </a:pPr>
            <a:r>
              <a:rPr b="1" lang="en-GB" sz="1200">
                <a:latin typeface="Lora"/>
                <a:ea typeface="Lora"/>
                <a:cs typeface="Lora"/>
                <a:sym typeface="Lora"/>
              </a:rPr>
              <a:t>Lobular carcinoma</a:t>
            </a:r>
            <a:endParaRPr b="1" sz="1200">
              <a:latin typeface="Lora"/>
              <a:ea typeface="Lora"/>
              <a:cs typeface="Lora"/>
              <a:sym typeface="Lora"/>
            </a:endParaRPr>
          </a:p>
        </p:txBody>
      </p:sp>
      <p:sp>
        <p:nvSpPr>
          <p:cNvPr id="796" name="Google Shape;796;p60"/>
          <p:cNvSpPr/>
          <p:nvPr/>
        </p:nvSpPr>
        <p:spPr>
          <a:xfrm>
            <a:off x="4587074" y="2720375"/>
            <a:ext cx="2888700" cy="2036100"/>
          </a:xfrm>
          <a:prstGeom prst="roundRect">
            <a:avLst>
              <a:gd fmla="val 16667" name="adj"/>
            </a:avLst>
          </a:prstGeom>
          <a:solidFill>
            <a:srgbClr val="FFFFFF"/>
          </a:solidFill>
          <a:ln cap="flat" cmpd="sng" w="28575">
            <a:solidFill>
              <a:srgbClr val="741B47"/>
            </a:solidFill>
            <a:prstDash val="solid"/>
            <a:round/>
            <a:headEnd len="sm" w="sm" type="none"/>
            <a:tailEnd len="sm" w="sm" type="none"/>
          </a:ln>
        </p:spPr>
        <p:txBody>
          <a:bodyPr anchorCtr="0" anchor="b" bIns="91425" lIns="91425" spcFirstLastPara="1" rIns="91425" wrap="square" tIns="91425">
            <a:noAutofit/>
          </a:bodyPr>
          <a:lstStyle/>
          <a:p>
            <a:pPr indent="-304800" lvl="0" marL="457200" rtl="0" algn="l">
              <a:lnSpc>
                <a:spcPct val="115000"/>
              </a:lnSpc>
              <a:spcBef>
                <a:spcPts val="0"/>
              </a:spcBef>
              <a:spcAft>
                <a:spcPts val="0"/>
              </a:spcAft>
              <a:buSzPts val="1200"/>
              <a:buFont typeface="Lora"/>
              <a:buChar char="●"/>
            </a:pPr>
            <a:r>
              <a:rPr b="1" lang="en-GB" sz="1200">
                <a:latin typeface="Lora"/>
                <a:ea typeface="Lora"/>
                <a:cs typeface="Lora"/>
                <a:sym typeface="Lora"/>
              </a:rPr>
              <a:t>Non proliferative breast changes</a:t>
            </a:r>
            <a:r>
              <a:rPr lang="en-GB" sz="1200">
                <a:latin typeface="Lora"/>
                <a:ea typeface="Lora"/>
                <a:cs typeface="Lora"/>
                <a:sym typeface="Lora"/>
              </a:rPr>
              <a:t> </a:t>
            </a:r>
            <a:endParaRPr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b="1" lang="en-GB" sz="1200">
                <a:latin typeface="Lora"/>
                <a:ea typeface="Lora"/>
                <a:cs typeface="Lora"/>
                <a:sym typeface="Lora"/>
              </a:rPr>
              <a:t>Proliferative breast disease without atypia.</a:t>
            </a:r>
            <a:endParaRPr b="1" sz="1200">
              <a:latin typeface="Lora"/>
              <a:ea typeface="Lora"/>
              <a:cs typeface="Lora"/>
              <a:sym typeface="Lora"/>
            </a:endParaRPr>
          </a:p>
          <a:p>
            <a:pPr indent="-304800" lvl="0" marL="457200" rtl="0" algn="l">
              <a:lnSpc>
                <a:spcPct val="115000"/>
              </a:lnSpc>
              <a:spcBef>
                <a:spcPts val="0"/>
              </a:spcBef>
              <a:spcAft>
                <a:spcPts val="0"/>
              </a:spcAft>
              <a:buSzPts val="1200"/>
              <a:buFont typeface="Lora"/>
              <a:buChar char="●"/>
            </a:pPr>
            <a:r>
              <a:rPr b="1" lang="en-GB" sz="1200">
                <a:latin typeface="Lora"/>
                <a:ea typeface="Lora"/>
                <a:cs typeface="Lora"/>
                <a:sym typeface="Lora"/>
              </a:rPr>
              <a:t>Proliferative breast disease with atypia</a:t>
            </a:r>
            <a:r>
              <a:rPr lang="en-GB" sz="1200">
                <a:latin typeface="Lora"/>
                <a:ea typeface="Lora"/>
                <a:cs typeface="Lora"/>
                <a:sym typeface="Lora"/>
              </a:rPr>
              <a:t> </a:t>
            </a:r>
            <a:endParaRPr sz="1200">
              <a:latin typeface="Lora"/>
              <a:ea typeface="Lora"/>
              <a:cs typeface="Lora"/>
              <a:sym typeface="Lora"/>
            </a:endParaRPr>
          </a:p>
        </p:txBody>
      </p:sp>
      <p:sp>
        <p:nvSpPr>
          <p:cNvPr id="797" name="Google Shape;797;p60"/>
          <p:cNvSpPr/>
          <p:nvPr/>
        </p:nvSpPr>
        <p:spPr>
          <a:xfrm>
            <a:off x="4584375" y="8575575"/>
            <a:ext cx="2888700" cy="836700"/>
          </a:xfrm>
          <a:prstGeom prst="roundRect">
            <a:avLst>
              <a:gd fmla="val 16667" name="adj"/>
            </a:avLst>
          </a:prstGeom>
          <a:solidFill>
            <a:srgbClr val="741B47"/>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5</a:t>
            </a:r>
            <a:r>
              <a:rPr b="1" lang="en-GB" sz="2000">
                <a:solidFill>
                  <a:srgbClr val="FFFFFF"/>
                </a:solidFill>
                <a:latin typeface="Lora"/>
                <a:ea typeface="Lora"/>
                <a:cs typeface="Lora"/>
                <a:sym typeface="Lora"/>
              </a:rPr>
              <a:t>- Invasive </a:t>
            </a:r>
            <a:r>
              <a:rPr b="1" lang="en-GB" sz="2000">
                <a:solidFill>
                  <a:srgbClr val="FFFFFF"/>
                </a:solidFill>
                <a:latin typeface="Lora"/>
                <a:ea typeface="Lora"/>
                <a:cs typeface="Lora"/>
                <a:sym typeface="Lora"/>
              </a:rPr>
              <a:t>carcinoma</a:t>
            </a:r>
            <a:r>
              <a:rPr b="1" lang="en-GB" sz="2000">
                <a:solidFill>
                  <a:srgbClr val="FFFFFF"/>
                </a:solidFill>
                <a:latin typeface="Lora"/>
                <a:ea typeface="Lora"/>
                <a:cs typeface="Lora"/>
                <a:sym typeface="Lora"/>
              </a:rPr>
              <a:t> </a:t>
            </a:r>
            <a:endParaRPr b="1" sz="2000">
              <a:solidFill>
                <a:srgbClr val="FFFFFF"/>
              </a:solidFill>
              <a:latin typeface="Lora"/>
              <a:ea typeface="Lora"/>
              <a:cs typeface="Lora"/>
              <a:sym typeface="Lora"/>
            </a:endParaRPr>
          </a:p>
        </p:txBody>
      </p:sp>
      <p:sp>
        <p:nvSpPr>
          <p:cNvPr id="798" name="Google Shape;798;p60"/>
          <p:cNvSpPr/>
          <p:nvPr/>
        </p:nvSpPr>
        <p:spPr>
          <a:xfrm>
            <a:off x="503926" y="8575571"/>
            <a:ext cx="2769300" cy="836700"/>
          </a:xfrm>
          <a:prstGeom prst="roundRect">
            <a:avLst>
              <a:gd fmla="val 16667" name="adj"/>
            </a:avLst>
          </a:prstGeom>
          <a:solidFill>
            <a:srgbClr val="741B47"/>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4</a:t>
            </a:r>
            <a:r>
              <a:rPr b="1" lang="en-GB" sz="2000">
                <a:solidFill>
                  <a:srgbClr val="FFFFFF"/>
                </a:solidFill>
                <a:latin typeface="Lora"/>
                <a:ea typeface="Lora"/>
                <a:cs typeface="Lora"/>
                <a:sym typeface="Lora"/>
              </a:rPr>
              <a:t>- Carcinoma in situ</a:t>
            </a:r>
            <a:endParaRPr b="1" sz="2000">
              <a:solidFill>
                <a:srgbClr val="FFFFFF"/>
              </a:solidFill>
              <a:latin typeface="Lora"/>
              <a:ea typeface="Lora"/>
              <a:cs typeface="Lora"/>
              <a:sym typeface="Lora"/>
            </a:endParaRPr>
          </a:p>
        </p:txBody>
      </p:sp>
      <p:sp>
        <p:nvSpPr>
          <p:cNvPr id="799" name="Google Shape;799;p60"/>
          <p:cNvSpPr/>
          <p:nvPr/>
        </p:nvSpPr>
        <p:spPr>
          <a:xfrm>
            <a:off x="4587074" y="2443700"/>
            <a:ext cx="2883300" cy="836700"/>
          </a:xfrm>
          <a:prstGeom prst="roundRect">
            <a:avLst>
              <a:gd fmla="val 16667" name="adj"/>
            </a:avLst>
          </a:prstGeom>
          <a:solidFill>
            <a:srgbClr val="741B47"/>
          </a:solidFill>
          <a:ln cap="flat" cmpd="sng" w="38100">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2- Benign epithelial lesions </a:t>
            </a:r>
            <a:endParaRPr b="1" sz="2000">
              <a:solidFill>
                <a:srgbClr val="EAD1DC"/>
              </a:solidFill>
              <a:latin typeface="Lora"/>
              <a:ea typeface="Lora"/>
              <a:cs typeface="Lora"/>
              <a:sym typeface="Lora"/>
            </a:endParaRPr>
          </a:p>
        </p:txBody>
      </p:sp>
      <p:cxnSp>
        <p:nvCxnSpPr>
          <p:cNvPr id="800" name="Google Shape;800;p60"/>
          <p:cNvCxnSpPr>
            <a:stCxn id="796" idx="2"/>
          </p:cNvCxnSpPr>
          <p:nvPr/>
        </p:nvCxnSpPr>
        <p:spPr>
          <a:xfrm rot="5400000">
            <a:off x="4100624" y="4858175"/>
            <a:ext cx="2032500" cy="1829100"/>
          </a:xfrm>
          <a:prstGeom prst="bentConnector3">
            <a:avLst>
              <a:gd fmla="val 99363" name="adj1"/>
            </a:avLst>
          </a:prstGeom>
          <a:noFill/>
          <a:ln cap="flat" cmpd="sng" w="38100">
            <a:solidFill>
              <a:schemeClr val="dk2"/>
            </a:solidFill>
            <a:prstDash val="solid"/>
            <a:round/>
            <a:headEnd len="med" w="med" type="none"/>
            <a:tailEnd len="med" w="med" type="none"/>
          </a:ln>
        </p:spPr>
      </p:cxnSp>
      <p:cxnSp>
        <p:nvCxnSpPr>
          <p:cNvPr id="801" name="Google Shape;801;p60"/>
          <p:cNvCxnSpPr>
            <a:endCxn id="802" idx="3"/>
          </p:cNvCxnSpPr>
          <p:nvPr/>
        </p:nvCxnSpPr>
        <p:spPr>
          <a:xfrm flipH="1" rot="5400000">
            <a:off x="1139775" y="4062225"/>
            <a:ext cx="5030400" cy="644100"/>
          </a:xfrm>
          <a:prstGeom prst="bentConnector2">
            <a:avLst/>
          </a:prstGeom>
          <a:noFill/>
          <a:ln cap="flat" cmpd="sng" w="38100">
            <a:solidFill>
              <a:srgbClr val="741B47"/>
            </a:solidFill>
            <a:prstDash val="solid"/>
            <a:round/>
            <a:headEnd len="med" w="med" type="none"/>
            <a:tailEnd len="med" w="med" type="none"/>
          </a:ln>
        </p:spPr>
      </p:cxnSp>
      <p:cxnSp>
        <p:nvCxnSpPr>
          <p:cNvPr id="803" name="Google Shape;803;p60"/>
          <p:cNvCxnSpPr>
            <a:endCxn id="798" idx="0"/>
          </p:cNvCxnSpPr>
          <p:nvPr/>
        </p:nvCxnSpPr>
        <p:spPr>
          <a:xfrm flipH="1">
            <a:off x="1888576" y="7617971"/>
            <a:ext cx="1831200" cy="957600"/>
          </a:xfrm>
          <a:prstGeom prst="bentConnector2">
            <a:avLst/>
          </a:prstGeom>
          <a:noFill/>
          <a:ln cap="flat" cmpd="sng" w="38100">
            <a:solidFill>
              <a:schemeClr val="dk2"/>
            </a:solidFill>
            <a:prstDash val="solid"/>
            <a:round/>
            <a:headEnd len="med" w="med" type="none"/>
            <a:tailEnd len="med" w="med" type="none"/>
          </a:ln>
        </p:spPr>
      </p:cxnSp>
      <p:sp>
        <p:nvSpPr>
          <p:cNvPr id="804" name="Google Shape;804;p60"/>
          <p:cNvSpPr/>
          <p:nvPr/>
        </p:nvSpPr>
        <p:spPr>
          <a:xfrm>
            <a:off x="444225" y="1427028"/>
            <a:ext cx="2888700" cy="2949900"/>
          </a:xfrm>
          <a:prstGeom prst="roundRect">
            <a:avLst>
              <a:gd fmla="val 5330" name="adj"/>
            </a:avLst>
          </a:prstGeom>
          <a:solidFill>
            <a:srgbClr val="FFFFFF"/>
          </a:solidFill>
          <a:ln cap="flat" cmpd="sng" w="28575">
            <a:solidFill>
              <a:srgbClr val="741B47"/>
            </a:solidFill>
            <a:prstDash val="solid"/>
            <a:round/>
            <a:headEnd len="sm" w="sm" type="none"/>
            <a:tailEnd len="sm" w="sm" type="none"/>
          </a:ln>
        </p:spPr>
        <p:txBody>
          <a:bodyPr anchorCtr="0" anchor="b" bIns="91425" lIns="91425" spcFirstLastPara="1" rIns="91425" wrap="square" tIns="91425">
            <a:noAutofit/>
          </a:bodyPr>
          <a:lstStyle/>
          <a:p>
            <a:pPr indent="-148200" lvl="0" marL="107999" rtl="0" algn="l">
              <a:lnSpc>
                <a:spcPct val="100000"/>
              </a:lnSpc>
              <a:spcBef>
                <a:spcPts val="0"/>
              </a:spcBef>
              <a:spcAft>
                <a:spcPts val="0"/>
              </a:spcAft>
              <a:buSzPts val="1200"/>
              <a:buFont typeface="Lora"/>
              <a:buChar char="●"/>
            </a:pPr>
            <a:r>
              <a:rPr b="1" lang="en-GB" sz="1200">
                <a:latin typeface="Lora"/>
                <a:ea typeface="Lora"/>
                <a:cs typeface="Lora"/>
                <a:sym typeface="Lora"/>
              </a:rPr>
              <a:t>Acute mastitis </a:t>
            </a:r>
            <a:endParaRPr b="1" sz="1200">
              <a:latin typeface="Lora"/>
              <a:ea typeface="Lora"/>
              <a:cs typeface="Lora"/>
              <a:sym typeface="Lora"/>
            </a:endParaRPr>
          </a:p>
          <a:p>
            <a:pPr indent="-148200" lvl="0" marL="107999" rtl="0" algn="l">
              <a:lnSpc>
                <a:spcPct val="100000"/>
              </a:lnSpc>
              <a:spcBef>
                <a:spcPts val="0"/>
              </a:spcBef>
              <a:spcAft>
                <a:spcPts val="0"/>
              </a:spcAft>
              <a:buSzPts val="1200"/>
              <a:buFont typeface="Lora"/>
              <a:buChar char="●"/>
            </a:pPr>
            <a:r>
              <a:rPr b="1" lang="en-GB" sz="1200">
                <a:latin typeface="Lora"/>
                <a:ea typeface="Lora"/>
                <a:cs typeface="Lora"/>
                <a:sym typeface="Lora"/>
              </a:rPr>
              <a:t>Periductal mastitis</a:t>
            </a:r>
            <a:endParaRPr b="1" sz="1200">
              <a:latin typeface="Lora"/>
              <a:ea typeface="Lora"/>
              <a:cs typeface="Lora"/>
              <a:sym typeface="Lora"/>
            </a:endParaRPr>
          </a:p>
          <a:p>
            <a:pPr indent="-148200" lvl="0" marL="107999" rtl="0" algn="l">
              <a:lnSpc>
                <a:spcPct val="100000"/>
              </a:lnSpc>
              <a:spcBef>
                <a:spcPts val="0"/>
              </a:spcBef>
              <a:spcAft>
                <a:spcPts val="0"/>
              </a:spcAft>
              <a:buSzPts val="1200"/>
              <a:buFont typeface="Lora"/>
              <a:buChar char="●"/>
            </a:pPr>
            <a:r>
              <a:rPr b="1" lang="en-GB" sz="1200">
                <a:latin typeface="Lora"/>
                <a:ea typeface="Lora"/>
                <a:cs typeface="Lora"/>
                <a:sym typeface="Lora"/>
              </a:rPr>
              <a:t>Mammary duct ectasia: dilated ducts disease</a:t>
            </a:r>
            <a:endParaRPr b="1" sz="1200">
              <a:latin typeface="Lora"/>
              <a:ea typeface="Lora"/>
              <a:cs typeface="Lora"/>
              <a:sym typeface="Lora"/>
            </a:endParaRPr>
          </a:p>
          <a:p>
            <a:pPr indent="-148200" lvl="0" marL="107999" rtl="0" algn="l">
              <a:lnSpc>
                <a:spcPct val="100000"/>
              </a:lnSpc>
              <a:spcBef>
                <a:spcPts val="0"/>
              </a:spcBef>
              <a:spcAft>
                <a:spcPts val="0"/>
              </a:spcAft>
              <a:buSzPts val="1200"/>
              <a:buFont typeface="Lora"/>
              <a:buChar char="●"/>
            </a:pPr>
            <a:r>
              <a:rPr b="1" lang="en-GB" sz="1200">
                <a:latin typeface="Lora"/>
                <a:ea typeface="Lora"/>
                <a:cs typeface="Lora"/>
                <a:sym typeface="Lora"/>
              </a:rPr>
              <a:t>Fat necrosis: due to mechanical trauma, surgical or otherwise</a:t>
            </a:r>
            <a:endParaRPr b="1" sz="1200">
              <a:latin typeface="Lora"/>
              <a:ea typeface="Lora"/>
              <a:cs typeface="Lora"/>
              <a:sym typeface="Lora"/>
            </a:endParaRPr>
          </a:p>
          <a:p>
            <a:pPr indent="-148200" lvl="0" marL="107999" rtl="0" algn="l">
              <a:lnSpc>
                <a:spcPct val="100000"/>
              </a:lnSpc>
              <a:spcBef>
                <a:spcPts val="0"/>
              </a:spcBef>
              <a:spcAft>
                <a:spcPts val="0"/>
              </a:spcAft>
              <a:buSzPts val="1200"/>
              <a:buFont typeface="Lora"/>
              <a:buChar char="●"/>
            </a:pPr>
            <a:r>
              <a:rPr b="1" lang="en-GB" sz="1200">
                <a:latin typeface="Lora"/>
                <a:ea typeface="Lora"/>
                <a:cs typeface="Lora"/>
                <a:sym typeface="Lora"/>
              </a:rPr>
              <a:t>Lymphocytic mastopathy (sclerosing lymphocytic lobulitis) seen in diabetics</a:t>
            </a:r>
            <a:endParaRPr b="1" sz="1200">
              <a:latin typeface="Lora"/>
              <a:ea typeface="Lora"/>
              <a:cs typeface="Lora"/>
              <a:sym typeface="Lora"/>
            </a:endParaRPr>
          </a:p>
          <a:p>
            <a:pPr indent="-148200" lvl="0" marL="107999" rtl="0" algn="l">
              <a:lnSpc>
                <a:spcPct val="100000"/>
              </a:lnSpc>
              <a:spcBef>
                <a:spcPts val="0"/>
              </a:spcBef>
              <a:spcAft>
                <a:spcPts val="0"/>
              </a:spcAft>
              <a:buSzPts val="1200"/>
              <a:buFont typeface="Lora"/>
              <a:buChar char="●"/>
            </a:pPr>
            <a:r>
              <a:rPr b="1" lang="en-GB" sz="1200">
                <a:latin typeface="Lora"/>
                <a:ea typeface="Lora"/>
                <a:cs typeface="Lora"/>
                <a:sym typeface="Lora"/>
              </a:rPr>
              <a:t>Granulomatous mastitis </a:t>
            </a:r>
            <a:endParaRPr sz="1200">
              <a:latin typeface="Lora"/>
              <a:ea typeface="Lora"/>
              <a:cs typeface="Lora"/>
              <a:sym typeface="Lora"/>
            </a:endParaRPr>
          </a:p>
        </p:txBody>
      </p:sp>
      <p:sp>
        <p:nvSpPr>
          <p:cNvPr id="802" name="Google Shape;802;p60"/>
          <p:cNvSpPr/>
          <p:nvPr/>
        </p:nvSpPr>
        <p:spPr>
          <a:xfrm>
            <a:off x="444225" y="1427025"/>
            <a:ext cx="2888700" cy="884100"/>
          </a:xfrm>
          <a:prstGeom prst="roundRect">
            <a:avLst>
              <a:gd fmla="val 16667" name="adj"/>
            </a:avLst>
          </a:prstGeom>
          <a:solidFill>
            <a:srgbClr val="741B47"/>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1- </a:t>
            </a:r>
            <a:r>
              <a:rPr b="1" lang="en-GB" sz="2000">
                <a:solidFill>
                  <a:srgbClr val="FFFFFF"/>
                </a:solidFill>
                <a:latin typeface="Lora"/>
                <a:ea typeface="Lora"/>
                <a:cs typeface="Lora"/>
                <a:sym typeface="Lora"/>
              </a:rPr>
              <a:t>Inflammatory lesions </a:t>
            </a:r>
            <a:endParaRPr b="1" sz="2000">
              <a:solidFill>
                <a:srgbClr val="FFFFFF"/>
              </a:solidFill>
              <a:latin typeface="Lora"/>
              <a:ea typeface="Lora"/>
              <a:cs typeface="Lora"/>
              <a:sym typeface="Lora"/>
            </a:endParaRPr>
          </a:p>
        </p:txBody>
      </p:sp>
      <p:sp>
        <p:nvSpPr>
          <p:cNvPr id="805" name="Google Shape;805;p60"/>
          <p:cNvSpPr/>
          <p:nvPr/>
        </p:nvSpPr>
        <p:spPr>
          <a:xfrm>
            <a:off x="444223" y="5222707"/>
            <a:ext cx="2888700" cy="1252800"/>
          </a:xfrm>
          <a:prstGeom prst="roundRect">
            <a:avLst>
              <a:gd fmla="val 16667" name="adj"/>
            </a:avLst>
          </a:prstGeom>
          <a:solidFill>
            <a:srgbClr val="FFFFFF"/>
          </a:solidFill>
          <a:ln cap="flat" cmpd="sng" w="28575">
            <a:solidFill>
              <a:srgbClr val="741B47"/>
            </a:solidFill>
            <a:prstDash val="solid"/>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SzPts val="1200"/>
              <a:buFont typeface="Lora"/>
              <a:buChar char="●"/>
            </a:pPr>
            <a:r>
              <a:rPr b="1" lang="en-GB" sz="1200">
                <a:latin typeface="Lora"/>
                <a:ea typeface="Lora"/>
                <a:cs typeface="Lora"/>
                <a:sym typeface="Lora"/>
              </a:rPr>
              <a:t>Fibroadenoma</a:t>
            </a:r>
            <a:endParaRPr b="1" sz="1200">
              <a:latin typeface="Lora"/>
              <a:ea typeface="Lora"/>
              <a:cs typeface="Lora"/>
              <a:sym typeface="Lora"/>
            </a:endParaRPr>
          </a:p>
          <a:p>
            <a:pPr indent="-304800" lvl="0" marL="457200" rtl="0" algn="l">
              <a:spcBef>
                <a:spcPts val="0"/>
              </a:spcBef>
              <a:spcAft>
                <a:spcPts val="0"/>
              </a:spcAft>
              <a:buSzPts val="1200"/>
              <a:buFont typeface="Lora"/>
              <a:buChar char="●"/>
            </a:pPr>
            <a:r>
              <a:rPr b="1" lang="en-GB" sz="1200">
                <a:latin typeface="Lora"/>
                <a:ea typeface="Lora"/>
                <a:cs typeface="Lora"/>
                <a:sym typeface="Lora"/>
              </a:rPr>
              <a:t>Phyllodes tumors </a:t>
            </a:r>
            <a:endParaRPr b="1" sz="1200">
              <a:latin typeface="Lora"/>
              <a:ea typeface="Lora"/>
              <a:cs typeface="Lora"/>
              <a:sym typeface="Lora"/>
            </a:endParaRPr>
          </a:p>
        </p:txBody>
      </p:sp>
      <p:sp>
        <p:nvSpPr>
          <p:cNvPr id="806" name="Google Shape;806;p60"/>
          <p:cNvSpPr/>
          <p:nvPr/>
        </p:nvSpPr>
        <p:spPr>
          <a:xfrm>
            <a:off x="444233" y="5069957"/>
            <a:ext cx="2888700" cy="836700"/>
          </a:xfrm>
          <a:prstGeom prst="roundRect">
            <a:avLst>
              <a:gd fmla="val 16667" name="adj"/>
            </a:avLst>
          </a:prstGeom>
          <a:solidFill>
            <a:srgbClr val="741B47"/>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rgbClr val="FFFFFF"/>
                </a:solidFill>
                <a:latin typeface="Lora"/>
                <a:ea typeface="Lora"/>
                <a:cs typeface="Lora"/>
                <a:sym typeface="Lora"/>
              </a:rPr>
              <a:t>3</a:t>
            </a:r>
            <a:r>
              <a:rPr b="1" lang="en-GB" sz="2000">
                <a:solidFill>
                  <a:srgbClr val="FFFFFF"/>
                </a:solidFill>
                <a:latin typeface="Lora"/>
                <a:ea typeface="Lora"/>
                <a:cs typeface="Lora"/>
                <a:sym typeface="Lora"/>
              </a:rPr>
              <a:t>- Stromal tumors </a:t>
            </a:r>
            <a:endParaRPr b="1" sz="2000">
              <a:solidFill>
                <a:srgbClr val="FFFFFF"/>
              </a:solidFill>
              <a:latin typeface="Lora"/>
              <a:ea typeface="Lora"/>
              <a:cs typeface="Lora"/>
              <a:sym typeface="Lora"/>
            </a:endParaRPr>
          </a:p>
        </p:txBody>
      </p:sp>
      <p:cxnSp>
        <p:nvCxnSpPr>
          <p:cNvPr id="807" name="Google Shape;807;p60"/>
          <p:cNvCxnSpPr>
            <a:endCxn id="805" idx="2"/>
          </p:cNvCxnSpPr>
          <p:nvPr/>
        </p:nvCxnSpPr>
        <p:spPr>
          <a:xfrm rot="10800000">
            <a:off x="1888573" y="6475507"/>
            <a:ext cx="1477500" cy="611100"/>
          </a:xfrm>
          <a:prstGeom prst="bentConnector2">
            <a:avLst/>
          </a:prstGeom>
          <a:noFill/>
          <a:ln cap="flat" cmpd="sng" w="38100">
            <a:solidFill>
              <a:srgbClr val="741B47"/>
            </a:solidFill>
            <a:prstDash val="solid"/>
            <a:round/>
            <a:headEnd len="med" w="med" type="none"/>
            <a:tailEnd len="med" w="med" type="none"/>
          </a:ln>
        </p:spPr>
      </p:cxnSp>
      <p:cxnSp>
        <p:nvCxnSpPr>
          <p:cNvPr id="808" name="Google Shape;808;p60"/>
          <p:cNvCxnSpPr>
            <a:endCxn id="797" idx="0"/>
          </p:cNvCxnSpPr>
          <p:nvPr/>
        </p:nvCxnSpPr>
        <p:spPr>
          <a:xfrm>
            <a:off x="4392825" y="7145175"/>
            <a:ext cx="1635900" cy="1430400"/>
          </a:xfrm>
          <a:prstGeom prst="bentConnector2">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3" name="Shape 1023"/>
        <p:cNvGrpSpPr/>
        <p:nvPr/>
      </p:nvGrpSpPr>
      <p:grpSpPr>
        <a:xfrm>
          <a:off x="0" y="0"/>
          <a:ext cx="0" cy="0"/>
          <a:chOff x="0" y="0"/>
          <a:chExt cx="0" cy="0"/>
        </a:xfrm>
      </p:grpSpPr>
      <p:sp>
        <p:nvSpPr>
          <p:cNvPr id="1024" name="Google Shape;1024;p78"/>
          <p:cNvSpPr txBox="1"/>
          <p:nvPr/>
        </p:nvSpPr>
        <p:spPr>
          <a:xfrm>
            <a:off x="0" y="3119325"/>
            <a:ext cx="7920000" cy="291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Team Subleader</a:t>
            </a:r>
            <a:endParaRPr sz="3000">
              <a:solidFill>
                <a:srgbClr val="A64D79"/>
              </a:solidFill>
              <a:latin typeface="Pompiere"/>
              <a:ea typeface="Pompiere"/>
              <a:cs typeface="Pompiere"/>
              <a:sym typeface="Pompiere"/>
            </a:endParaRPr>
          </a:p>
          <a:p>
            <a:pPr indent="0" lvl="0" marL="0" rtl="0" algn="ctr">
              <a:lnSpc>
                <a:spcPct val="115000"/>
              </a:lnSpc>
              <a:spcBef>
                <a:spcPts val="0"/>
              </a:spcBef>
              <a:spcAft>
                <a:spcPts val="0"/>
              </a:spcAft>
              <a:buNone/>
            </a:pPr>
            <a:r>
              <a:rPr b="1" lang="en-GB" sz="2400">
                <a:solidFill>
                  <a:srgbClr val="741B47"/>
                </a:solidFill>
                <a:latin typeface="Pompiere"/>
                <a:ea typeface="Pompiere"/>
                <a:cs typeface="Pompiere"/>
                <a:sym typeface="Pompiere"/>
              </a:rPr>
              <a:t>          Alhanouf Alhaluli</a:t>
            </a:r>
            <a:endParaRPr b="1" sz="2400">
              <a:solidFill>
                <a:srgbClr val="741B47"/>
              </a:solidFill>
              <a:latin typeface="Pompiere"/>
              <a:ea typeface="Pompiere"/>
              <a:cs typeface="Pompiere"/>
              <a:sym typeface="Pompiere"/>
            </a:endParaRPr>
          </a:p>
          <a:p>
            <a:pPr indent="0" lvl="0" marL="0" rtl="0" algn="l">
              <a:lnSpc>
                <a:spcPct val="115000"/>
              </a:lnSpc>
              <a:spcBef>
                <a:spcPts val="0"/>
              </a:spcBef>
              <a:spcAft>
                <a:spcPts val="0"/>
              </a:spcAft>
              <a:buNone/>
            </a:pPr>
            <a:r>
              <a:rPr lang="en-GB" sz="3000">
                <a:solidFill>
                  <a:srgbClr val="A64D79"/>
                </a:solidFill>
                <a:latin typeface="Pompiere"/>
                <a:ea typeface="Pompiere"/>
                <a:cs typeface="Pompiere"/>
                <a:sym typeface="Pompiere"/>
              </a:rPr>
              <a:t>Done by the brilliant minds</a:t>
            </a:r>
            <a:endParaRPr sz="3000">
              <a:solidFill>
                <a:srgbClr val="A64D79"/>
              </a:solidFill>
              <a:latin typeface="Pompiere"/>
              <a:ea typeface="Pompiere"/>
              <a:cs typeface="Pompiere"/>
              <a:sym typeface="Pompiere"/>
            </a:endParaRPr>
          </a:p>
          <a:p>
            <a:pPr indent="0" lvl="0" marL="0" rtl="0" algn="ctr">
              <a:lnSpc>
                <a:spcPct val="150000"/>
              </a:lnSpc>
              <a:spcBef>
                <a:spcPts val="0"/>
              </a:spcBef>
              <a:spcAft>
                <a:spcPts val="0"/>
              </a:spcAft>
              <a:buNone/>
            </a:pPr>
            <a:r>
              <a:rPr b="1" lang="en-GB" sz="2400">
                <a:solidFill>
                  <a:srgbClr val="741B47"/>
                </a:solidFill>
                <a:latin typeface="Pompiere"/>
                <a:ea typeface="Pompiere"/>
                <a:cs typeface="Pompiere"/>
                <a:sym typeface="Pompiere"/>
              </a:rPr>
              <a:t>Nouf Albrikan, Renad Alkanaan, </a:t>
            </a:r>
            <a:endParaRPr b="1" sz="2400">
              <a:solidFill>
                <a:srgbClr val="741B47"/>
              </a:solidFill>
              <a:latin typeface="Pompiere"/>
              <a:ea typeface="Pompiere"/>
              <a:cs typeface="Pompiere"/>
              <a:sym typeface="Pompiere"/>
            </a:endParaRPr>
          </a:p>
          <a:p>
            <a:pPr indent="0" lvl="0" marL="0" rtl="0" algn="ctr">
              <a:lnSpc>
                <a:spcPct val="150000"/>
              </a:lnSpc>
              <a:spcBef>
                <a:spcPts val="0"/>
              </a:spcBef>
              <a:spcAft>
                <a:spcPts val="0"/>
              </a:spcAft>
              <a:buNone/>
            </a:pPr>
            <a:r>
              <a:rPr b="1" lang="en-GB" sz="2400">
                <a:solidFill>
                  <a:srgbClr val="741B47"/>
                </a:solidFill>
                <a:latin typeface="Pompiere"/>
                <a:ea typeface="Pompiere"/>
                <a:cs typeface="Pompiere"/>
                <a:sym typeface="Pompiere"/>
              </a:rPr>
              <a:t>Taef Alotaibi, Deana Awartani</a:t>
            </a:r>
            <a:endParaRPr b="1" sz="24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sz="3000">
              <a:solidFill>
                <a:srgbClr val="A64D79"/>
              </a:solidFill>
              <a:latin typeface="Pompiere"/>
              <a:ea typeface="Pompiere"/>
              <a:cs typeface="Pompiere"/>
              <a:sym typeface="Pompiere"/>
            </a:endParaRPr>
          </a:p>
          <a:p>
            <a:pPr indent="0" lvl="0" marL="0" rtl="0" algn="l">
              <a:lnSpc>
                <a:spcPct val="115000"/>
              </a:lnSpc>
              <a:spcBef>
                <a:spcPts val="0"/>
              </a:spcBef>
              <a:spcAft>
                <a:spcPts val="0"/>
              </a:spcAft>
              <a:buNone/>
            </a:pPr>
            <a:r>
              <a:t/>
            </a:r>
            <a:endParaRPr b="1" sz="3000">
              <a:solidFill>
                <a:srgbClr val="741B47"/>
              </a:solidFill>
              <a:latin typeface="Pompiere"/>
              <a:ea typeface="Pompiere"/>
              <a:cs typeface="Pompiere"/>
              <a:sym typeface="Pompiere"/>
            </a:endParaRPr>
          </a:p>
          <a:p>
            <a:pPr indent="0" lvl="0" marL="0" rtl="0" algn="ctr">
              <a:lnSpc>
                <a:spcPct val="115000"/>
              </a:lnSpc>
              <a:spcBef>
                <a:spcPts val="0"/>
              </a:spcBef>
              <a:spcAft>
                <a:spcPts val="0"/>
              </a:spcAft>
              <a:buNone/>
            </a:pPr>
            <a:r>
              <a:t/>
            </a:r>
            <a:endParaRPr b="1" sz="3000">
              <a:solidFill>
                <a:srgbClr val="741B47"/>
              </a:solidFill>
              <a:latin typeface="Pompiere"/>
              <a:ea typeface="Pompiere"/>
              <a:cs typeface="Pompiere"/>
              <a:sym typeface="Pompier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sp>
        <p:nvSpPr>
          <p:cNvPr id="813" name="Google Shape;813;p61"/>
          <p:cNvSpPr txBox="1"/>
          <p:nvPr/>
        </p:nvSpPr>
        <p:spPr>
          <a:xfrm>
            <a:off x="1102650" y="76200"/>
            <a:ext cx="57147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Breast Inflammatory diseases</a:t>
            </a:r>
            <a:endParaRPr b="1" sz="3000">
              <a:solidFill>
                <a:srgbClr val="741B47"/>
              </a:solidFill>
              <a:latin typeface="Lora"/>
              <a:ea typeface="Lora"/>
              <a:cs typeface="Lora"/>
              <a:sym typeface="Lora"/>
            </a:endParaRPr>
          </a:p>
        </p:txBody>
      </p:sp>
      <p:sp>
        <p:nvSpPr>
          <p:cNvPr id="814" name="Google Shape;814;p61"/>
          <p:cNvSpPr txBox="1"/>
          <p:nvPr/>
        </p:nvSpPr>
        <p:spPr>
          <a:xfrm>
            <a:off x="0" y="2829600"/>
            <a:ext cx="7782300" cy="645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Mastitis</a:t>
            </a:r>
            <a:endParaRPr sz="1600">
              <a:solidFill>
                <a:srgbClr val="A64D79"/>
              </a:solidFill>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1) Acute mastitis</a:t>
            </a:r>
            <a:r>
              <a:rPr b="1" baseline="30000" lang="en-GB" sz="1600">
                <a:solidFill>
                  <a:srgbClr val="C27BA0"/>
                </a:solidFill>
                <a:latin typeface="Lora"/>
                <a:ea typeface="Lora"/>
                <a:cs typeface="Lora"/>
                <a:sym typeface="Lora"/>
              </a:rPr>
              <a:t>1</a:t>
            </a:r>
            <a:r>
              <a:rPr b="1" lang="en-GB" sz="1600">
                <a:solidFill>
                  <a:srgbClr val="C27BA0"/>
                </a:solidFill>
                <a:latin typeface="Lora"/>
                <a:ea typeface="Lora"/>
                <a:cs typeface="Lora"/>
                <a:sym typeface="Lora"/>
              </a:rPr>
              <a:t>:</a:t>
            </a:r>
            <a:endParaRPr b="1" sz="1600">
              <a:solidFill>
                <a:srgbClr val="C27BA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Rare</a:t>
            </a:r>
            <a:r>
              <a:rPr lang="en-GB">
                <a:latin typeface="Lora"/>
                <a:ea typeface="Lora"/>
                <a:cs typeface="Lora"/>
                <a:sym typeface="Lora"/>
              </a:rPr>
              <a:t> and may be caused by autoimmune disease, or foreign body–type reactions.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Or </a:t>
            </a:r>
            <a:r>
              <a:rPr b="1" lang="en-GB">
                <a:highlight>
                  <a:srgbClr val="EAD1DC"/>
                </a:highlight>
                <a:latin typeface="Lora"/>
                <a:ea typeface="Lora"/>
                <a:cs typeface="Lora"/>
                <a:sym typeface="Lora"/>
              </a:rPr>
              <a:t>Infections: </a:t>
            </a:r>
            <a:endParaRPr b="1">
              <a:highlight>
                <a:srgbClr val="EAD1DC"/>
              </a:highlight>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The only agent is </a:t>
            </a:r>
            <a:r>
              <a:rPr b="1" lang="en-GB">
                <a:solidFill>
                  <a:srgbClr val="FF0000"/>
                </a:solidFill>
                <a:latin typeface="Lora"/>
                <a:ea typeface="Lora"/>
                <a:cs typeface="Lora"/>
                <a:sym typeface="Lora"/>
              </a:rPr>
              <a:t>Staphylococcus aureus.</a:t>
            </a:r>
            <a:endParaRPr b="1">
              <a:solidFill>
                <a:srgbClr val="FF0000"/>
              </a:solidFill>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Cause breast disease with any frequency.</a:t>
            </a:r>
            <a:endParaRPr>
              <a:latin typeface="Lora"/>
              <a:ea typeface="Lora"/>
              <a:cs typeface="Lora"/>
              <a:sym typeface="Lora"/>
            </a:endParaRPr>
          </a:p>
          <a:p>
            <a:pPr indent="-203200" lvl="0" marL="540000" rtl="0" algn="l">
              <a:lnSpc>
                <a:spcPct val="115000"/>
              </a:lnSpc>
              <a:spcBef>
                <a:spcPts val="0"/>
              </a:spcBef>
              <a:spcAft>
                <a:spcPts val="0"/>
              </a:spcAft>
              <a:buClr>
                <a:srgbClr val="FFFFFF"/>
              </a:buClr>
              <a:buSzPts val="1400"/>
              <a:buFont typeface="Lora"/>
              <a:buChar char="○"/>
            </a:pPr>
            <a:r>
              <a:rPr lang="en-GB">
                <a:solidFill>
                  <a:srgbClr val="FFFFFF"/>
                </a:solidFill>
                <a:latin typeface="Lora"/>
                <a:ea typeface="Lora"/>
                <a:cs typeface="Lora"/>
                <a:sym typeface="Lora"/>
              </a:rPr>
              <a:t>Gains entry via fissures in nipple skin during the first weeks of </a:t>
            </a:r>
            <a:r>
              <a:rPr b="1" lang="en-GB">
                <a:solidFill>
                  <a:srgbClr val="FFFFFF"/>
                </a:solidFill>
                <a:latin typeface="Lora"/>
                <a:ea typeface="Lora"/>
                <a:cs typeface="Lora"/>
                <a:sym typeface="Lora"/>
              </a:rPr>
              <a:t>breastfeeding.</a:t>
            </a:r>
            <a:endParaRPr b="1">
              <a:solidFill>
                <a:srgbClr val="FFFFFF"/>
              </a:solidFill>
              <a:latin typeface="Lora"/>
              <a:ea typeface="Lora"/>
              <a:cs typeface="Lora"/>
              <a:sym typeface="Lora"/>
            </a:endParaRPr>
          </a:p>
          <a:p>
            <a:pPr indent="-203200" lvl="0" marL="540000" rtl="0" algn="l">
              <a:lnSpc>
                <a:spcPct val="115000"/>
              </a:lnSpc>
              <a:spcBef>
                <a:spcPts val="0"/>
              </a:spcBef>
              <a:spcAft>
                <a:spcPts val="0"/>
              </a:spcAft>
              <a:buClr>
                <a:srgbClr val="FFFFFF"/>
              </a:buClr>
              <a:buSzPts val="1400"/>
              <a:buFont typeface="Lora"/>
              <a:buChar char="○"/>
            </a:pPr>
            <a:r>
              <a:rPr lang="en-GB">
                <a:solidFill>
                  <a:srgbClr val="FFFFFF"/>
                </a:solidFill>
                <a:latin typeface="Lora"/>
                <a:ea typeface="Lora"/>
                <a:cs typeface="Lora"/>
                <a:sym typeface="Lora"/>
              </a:rPr>
              <a:t>Leads to the formation of </a:t>
            </a:r>
            <a:r>
              <a:rPr b="1" lang="en-GB">
                <a:solidFill>
                  <a:srgbClr val="FFFFFF"/>
                </a:solidFill>
                <a:latin typeface="Lora"/>
                <a:ea typeface="Lora"/>
                <a:cs typeface="Lora"/>
                <a:sym typeface="Lora"/>
              </a:rPr>
              <a:t>lactational abscesses: </a:t>
            </a:r>
            <a:r>
              <a:rPr lang="en-GB">
                <a:solidFill>
                  <a:srgbClr val="FFFFFF"/>
                </a:solidFill>
                <a:latin typeface="Lora"/>
                <a:ea typeface="Lora"/>
                <a:cs typeface="Lora"/>
                <a:sym typeface="Lora"/>
              </a:rPr>
              <a:t>collections of neutrophils and associated bacteria in fibroadipose tissue. </a:t>
            </a:r>
            <a:endParaRPr>
              <a:solidFill>
                <a:srgbClr val="FFFFFF"/>
              </a:solidFill>
              <a:latin typeface="Lora"/>
              <a:ea typeface="Lora"/>
              <a:cs typeface="Lora"/>
              <a:sym typeface="Lora"/>
            </a:endParaRPr>
          </a:p>
          <a:p>
            <a:pPr indent="-203200" lvl="0" marL="540000" rtl="0" algn="l">
              <a:lnSpc>
                <a:spcPct val="115000"/>
              </a:lnSpc>
              <a:spcBef>
                <a:spcPts val="0"/>
              </a:spcBef>
              <a:spcAft>
                <a:spcPts val="0"/>
              </a:spcAft>
              <a:buClr>
                <a:srgbClr val="FFFFFF"/>
              </a:buClr>
              <a:buSzPts val="1400"/>
              <a:buFont typeface="Lora"/>
              <a:buChar char="○"/>
            </a:pPr>
            <a:r>
              <a:rPr lang="en-GB">
                <a:solidFill>
                  <a:srgbClr val="FFFFFF"/>
                </a:solidFill>
                <a:latin typeface="Lora"/>
                <a:ea typeface="Lora"/>
                <a:cs typeface="Lora"/>
                <a:sym typeface="Lora"/>
              </a:rPr>
              <a:t>If untreated, tissue necrosis may lead to the appearance of </a:t>
            </a:r>
            <a:r>
              <a:rPr b="1" lang="en-GB">
                <a:solidFill>
                  <a:srgbClr val="FFFFFF"/>
                </a:solidFill>
                <a:latin typeface="Lora"/>
                <a:ea typeface="Lora"/>
                <a:cs typeface="Lora"/>
                <a:sym typeface="Lora"/>
              </a:rPr>
              <a:t>fistula tracks opening onto the skin.</a:t>
            </a:r>
            <a:endParaRPr b="1">
              <a:solidFill>
                <a:srgbClr val="FFFFFF"/>
              </a:solidFill>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Symptoms include:</a:t>
            </a:r>
            <a:r>
              <a:rPr lang="en-GB">
                <a:highlight>
                  <a:srgbClr val="EAD1DC"/>
                </a:highlight>
                <a:latin typeface="Lora"/>
                <a:ea typeface="Lora"/>
                <a:cs typeface="Lora"/>
                <a:sym typeface="Lora"/>
              </a:rPr>
              <a:t> </a:t>
            </a:r>
            <a:endParaRPr>
              <a:highlight>
                <a:srgbClr val="EAD1DC"/>
              </a:highlight>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Erythema and edema, often accompanied by pain and focal tenderness. </a:t>
            </a:r>
            <a:endParaRPr>
              <a:latin typeface="Lora"/>
              <a:ea typeface="Lora"/>
              <a:cs typeface="Lora"/>
              <a:sym typeface="Lora"/>
            </a:endParaRPr>
          </a:p>
          <a:p>
            <a:pPr indent="-203200" lvl="0" marL="540000" rtl="0" algn="l">
              <a:lnSpc>
                <a:spcPct val="115000"/>
              </a:lnSpc>
              <a:spcBef>
                <a:spcPts val="0"/>
              </a:spcBef>
              <a:spcAft>
                <a:spcPts val="0"/>
              </a:spcAft>
              <a:buSzPts val="1400"/>
              <a:buFont typeface="Lora"/>
              <a:buChar char="○"/>
            </a:pPr>
            <a:r>
              <a:rPr lang="en-GB">
                <a:latin typeface="Lora"/>
                <a:ea typeface="Lora"/>
                <a:cs typeface="Lora"/>
                <a:sym typeface="Lora"/>
              </a:rPr>
              <a:t>Because it is rare, the possibility that the symptoms are caused by inflammatory carcinoma should always be considered.</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Most cases are treated adequately with antibiotics and continued expression of milk. Rarely, surgical incision and drainage is required.</a:t>
            </a:r>
            <a:endParaRPr>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2) Periductal mastitis: </a:t>
            </a:r>
            <a:r>
              <a:rPr lang="en-GB">
                <a:latin typeface="Lora"/>
                <a:ea typeface="Lora"/>
                <a:cs typeface="Lora"/>
                <a:sym typeface="Lora"/>
              </a:rPr>
              <a:t>strongly</a:t>
            </a:r>
            <a:r>
              <a:rPr b="1" lang="en-GB" sz="1600">
                <a:solidFill>
                  <a:srgbClr val="C27BA0"/>
                </a:solidFill>
                <a:latin typeface="Lora"/>
                <a:ea typeface="Lora"/>
                <a:cs typeface="Lora"/>
                <a:sym typeface="Lora"/>
              </a:rPr>
              <a:t> </a:t>
            </a:r>
            <a:r>
              <a:rPr lang="en-GB">
                <a:latin typeface="Lora"/>
                <a:ea typeface="Lora"/>
                <a:cs typeface="Lora"/>
                <a:sym typeface="Lora"/>
              </a:rPr>
              <a:t>associated with </a:t>
            </a:r>
            <a:r>
              <a:rPr b="1" lang="en-GB">
                <a:latin typeface="Lora"/>
                <a:ea typeface="Lora"/>
                <a:cs typeface="Lora"/>
                <a:sym typeface="Lora"/>
              </a:rPr>
              <a:t>smoking</a:t>
            </a:r>
            <a:r>
              <a:rPr lang="en-GB">
                <a:latin typeface="Lora"/>
                <a:ea typeface="Lora"/>
                <a:cs typeface="Lora"/>
                <a:sym typeface="Lora"/>
              </a:rPr>
              <a:t>, not lactation.</a:t>
            </a:r>
            <a:endParaRPr>
              <a:latin typeface="Lora"/>
              <a:ea typeface="Lora"/>
              <a:cs typeface="Lora"/>
              <a:sym typeface="Lora"/>
            </a:endParaRPr>
          </a:p>
        </p:txBody>
      </p:sp>
      <p:grpSp>
        <p:nvGrpSpPr>
          <p:cNvPr id="815" name="Google Shape;815;p61"/>
          <p:cNvGrpSpPr/>
          <p:nvPr/>
        </p:nvGrpSpPr>
        <p:grpSpPr>
          <a:xfrm>
            <a:off x="136275" y="4780434"/>
            <a:ext cx="2706006" cy="1419081"/>
            <a:chOff x="108400" y="4105513"/>
            <a:chExt cx="2373898" cy="1164900"/>
          </a:xfrm>
        </p:grpSpPr>
        <p:sp>
          <p:nvSpPr>
            <p:cNvPr id="816" name="Google Shape;816;p61"/>
            <p:cNvSpPr/>
            <p:nvPr/>
          </p:nvSpPr>
          <p:spPr>
            <a:xfrm>
              <a:off x="108400" y="4105513"/>
              <a:ext cx="1978200" cy="11649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rPr lang="en-GB">
                  <a:latin typeface="Lora"/>
                  <a:ea typeface="Lora"/>
                  <a:cs typeface="Lora"/>
                  <a:sym typeface="Lora"/>
                </a:rPr>
                <a:t>Gains entry via fissures in nipple skin during the first weeks of </a:t>
              </a:r>
              <a:r>
                <a:rPr b="1" lang="en-GB">
                  <a:latin typeface="Lora"/>
                  <a:ea typeface="Lora"/>
                  <a:cs typeface="Lora"/>
                  <a:sym typeface="Lora"/>
                </a:rPr>
                <a:t>breastfeeding.</a:t>
              </a:r>
              <a:endParaRPr b="1" sz="1900">
                <a:latin typeface="Lora"/>
                <a:ea typeface="Lora"/>
                <a:cs typeface="Lora"/>
                <a:sym typeface="Lora"/>
              </a:endParaRPr>
            </a:p>
          </p:txBody>
        </p:sp>
        <p:sp>
          <p:nvSpPr>
            <p:cNvPr id="817" name="Google Shape;817;p61"/>
            <p:cNvSpPr/>
            <p:nvPr/>
          </p:nvSpPr>
          <p:spPr>
            <a:xfrm flipH="1" rot="-5400000">
              <a:off x="2188448" y="4490113"/>
              <a:ext cx="192000" cy="395700"/>
            </a:xfrm>
            <a:prstGeom prst="downArrow">
              <a:avLst>
                <a:gd fmla="val 11856" name="adj1"/>
                <a:gd fmla="val 64106" name="adj2"/>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sz="2100">
                <a:solidFill>
                  <a:srgbClr val="FFFFFF"/>
                </a:solidFill>
                <a:latin typeface="Trebuchet MS"/>
                <a:ea typeface="Trebuchet MS"/>
                <a:cs typeface="Trebuchet MS"/>
                <a:sym typeface="Trebuchet MS"/>
              </a:endParaRPr>
            </a:p>
          </p:txBody>
        </p:sp>
      </p:grpSp>
      <p:grpSp>
        <p:nvGrpSpPr>
          <p:cNvPr id="818" name="Google Shape;818;p61"/>
          <p:cNvGrpSpPr/>
          <p:nvPr/>
        </p:nvGrpSpPr>
        <p:grpSpPr>
          <a:xfrm>
            <a:off x="2842154" y="4780602"/>
            <a:ext cx="2706006" cy="1419081"/>
            <a:chOff x="108400" y="4105513"/>
            <a:chExt cx="2373898" cy="1164900"/>
          </a:xfrm>
        </p:grpSpPr>
        <p:sp>
          <p:nvSpPr>
            <p:cNvPr id="819" name="Google Shape;819;p61"/>
            <p:cNvSpPr/>
            <p:nvPr/>
          </p:nvSpPr>
          <p:spPr>
            <a:xfrm>
              <a:off x="108400" y="4105513"/>
              <a:ext cx="1978200" cy="11649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rPr lang="en-GB">
                  <a:latin typeface="Lora"/>
                  <a:ea typeface="Lora"/>
                  <a:cs typeface="Lora"/>
                  <a:sym typeface="Lora"/>
                </a:rPr>
                <a:t>Forms  </a:t>
              </a:r>
              <a:r>
                <a:rPr b="1" lang="en-GB">
                  <a:solidFill>
                    <a:srgbClr val="FF0000"/>
                  </a:solidFill>
                  <a:latin typeface="Lora"/>
                  <a:ea typeface="Lora"/>
                  <a:cs typeface="Lora"/>
                  <a:sym typeface="Lora"/>
                </a:rPr>
                <a:t>lactational abscesses: </a:t>
              </a:r>
              <a:r>
                <a:rPr lang="en-GB">
                  <a:latin typeface="Lora"/>
                  <a:ea typeface="Lora"/>
                  <a:cs typeface="Lora"/>
                  <a:sym typeface="Lora"/>
                </a:rPr>
                <a:t>collections of neutrophils and associated bacteria in fibroadipose tissue. </a:t>
              </a:r>
              <a:endParaRPr b="1" sz="1900">
                <a:solidFill>
                  <a:srgbClr val="FFFFFF"/>
                </a:solidFill>
                <a:latin typeface="Exo"/>
                <a:ea typeface="Exo"/>
                <a:cs typeface="Exo"/>
                <a:sym typeface="Exo"/>
              </a:endParaRPr>
            </a:p>
          </p:txBody>
        </p:sp>
        <p:sp>
          <p:nvSpPr>
            <p:cNvPr id="820" name="Google Shape;820;p61"/>
            <p:cNvSpPr/>
            <p:nvPr/>
          </p:nvSpPr>
          <p:spPr>
            <a:xfrm flipH="1" rot="-5400000">
              <a:off x="2188448" y="4490113"/>
              <a:ext cx="192000" cy="395700"/>
            </a:xfrm>
            <a:prstGeom prst="downArrow">
              <a:avLst>
                <a:gd fmla="val 11856" name="adj1"/>
                <a:gd fmla="val 64106" name="adj2"/>
              </a:avLst>
            </a:prstGeom>
            <a:solidFill>
              <a:srgbClr val="741B47"/>
            </a:solidFill>
            <a:ln>
              <a:noFill/>
            </a:ln>
          </p:spPr>
          <p:txBody>
            <a:bodyPr anchorCtr="0" anchor="ctr" bIns="103300" lIns="103300" spcFirstLastPara="1" rIns="103300" wrap="square" tIns="103300">
              <a:noAutofit/>
            </a:bodyPr>
            <a:lstStyle/>
            <a:p>
              <a:pPr indent="0" lvl="0" marL="0" rtl="0" algn="l">
                <a:spcBef>
                  <a:spcPts val="0"/>
                </a:spcBef>
                <a:spcAft>
                  <a:spcPts val="0"/>
                </a:spcAft>
                <a:buNone/>
              </a:pPr>
              <a:r>
                <a:t/>
              </a:r>
              <a:endParaRPr sz="2100">
                <a:solidFill>
                  <a:srgbClr val="FFFFFF"/>
                </a:solidFill>
                <a:latin typeface="Trebuchet MS"/>
                <a:ea typeface="Trebuchet MS"/>
                <a:cs typeface="Trebuchet MS"/>
                <a:sym typeface="Trebuchet MS"/>
              </a:endParaRPr>
            </a:p>
          </p:txBody>
        </p:sp>
      </p:grpSp>
      <p:sp>
        <p:nvSpPr>
          <p:cNvPr id="821" name="Google Shape;821;p61"/>
          <p:cNvSpPr/>
          <p:nvPr/>
        </p:nvSpPr>
        <p:spPr>
          <a:xfrm>
            <a:off x="5548028" y="4780620"/>
            <a:ext cx="2254800" cy="1419000"/>
          </a:xfrm>
          <a:prstGeom prst="rect">
            <a:avLst/>
          </a:prstGeom>
          <a:solidFill>
            <a:srgbClr val="F2F2F2"/>
          </a:solidFill>
          <a:ln>
            <a:noFill/>
          </a:ln>
        </p:spPr>
        <p:txBody>
          <a:bodyPr anchorCtr="0" anchor="ctr" bIns="103300" lIns="103300" spcFirstLastPara="1" rIns="103300" wrap="square" tIns="103300">
            <a:noAutofit/>
          </a:bodyPr>
          <a:lstStyle/>
          <a:p>
            <a:pPr indent="0" lvl="0" marL="0" rtl="0" algn="l">
              <a:lnSpc>
                <a:spcPct val="115000"/>
              </a:lnSpc>
              <a:spcBef>
                <a:spcPts val="0"/>
              </a:spcBef>
              <a:spcAft>
                <a:spcPts val="0"/>
              </a:spcAft>
              <a:buNone/>
            </a:pPr>
            <a:r>
              <a:rPr lang="en-GB">
                <a:latin typeface="Lora"/>
                <a:ea typeface="Lora"/>
                <a:cs typeface="Lora"/>
                <a:sym typeface="Lora"/>
              </a:rPr>
              <a:t>If untreated, tissue necrosis may lead to the appearance of </a:t>
            </a:r>
            <a:r>
              <a:rPr b="1" lang="en-GB">
                <a:latin typeface="Lora"/>
                <a:ea typeface="Lora"/>
                <a:cs typeface="Lora"/>
                <a:sym typeface="Lora"/>
              </a:rPr>
              <a:t>fistula tracks opening onto the skin.</a:t>
            </a:r>
            <a:endParaRPr b="1" sz="1900">
              <a:latin typeface="Lora"/>
              <a:ea typeface="Lora"/>
              <a:cs typeface="Lora"/>
              <a:sym typeface="Lora"/>
            </a:endParaRPr>
          </a:p>
        </p:txBody>
      </p:sp>
      <p:sp>
        <p:nvSpPr>
          <p:cNvPr id="822" name="Google Shape;822;p61"/>
          <p:cNvSpPr txBox="1"/>
          <p:nvPr/>
        </p:nvSpPr>
        <p:spPr>
          <a:xfrm>
            <a:off x="186725" y="9982775"/>
            <a:ext cx="5316900" cy="39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latin typeface="Lora"/>
                <a:ea typeface="Lora"/>
                <a:cs typeface="Lora"/>
                <a:sym typeface="Lora"/>
              </a:rPr>
              <a:t>1. Most cases are treated with antibiotics and continued expression of milk. </a:t>
            </a:r>
            <a:endParaRPr sz="900"/>
          </a:p>
        </p:txBody>
      </p:sp>
      <p:sp>
        <p:nvSpPr>
          <p:cNvPr id="823" name="Google Shape;823;p61"/>
          <p:cNvSpPr txBox="1"/>
          <p:nvPr/>
        </p:nvSpPr>
        <p:spPr>
          <a:xfrm>
            <a:off x="0" y="1023825"/>
            <a:ext cx="6371700" cy="167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The functional unit of the breast is the lobule, which is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supported by intralobular stroma.</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Lined by myoepithelial and luminal cells.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Each normal constituent is a source of Inflammatory, </a:t>
            </a:r>
            <a:endParaRPr>
              <a:latin typeface="Lora"/>
              <a:ea typeface="Lora"/>
              <a:cs typeface="Lora"/>
              <a:sym typeface="Lora"/>
            </a:endParaRPr>
          </a:p>
          <a:p>
            <a:pPr indent="0" lvl="0" marL="378000" rtl="0" algn="l">
              <a:lnSpc>
                <a:spcPct val="115000"/>
              </a:lnSpc>
              <a:spcBef>
                <a:spcPts val="0"/>
              </a:spcBef>
              <a:spcAft>
                <a:spcPts val="0"/>
              </a:spcAft>
              <a:buNone/>
            </a:pPr>
            <a:r>
              <a:rPr lang="en-GB">
                <a:latin typeface="Lora"/>
                <a:ea typeface="Lora"/>
                <a:cs typeface="Lora"/>
                <a:sym typeface="Lora"/>
              </a:rPr>
              <a:t>benign and malignant lesions.</a:t>
            </a:r>
            <a:endParaRPr>
              <a:latin typeface="Lora"/>
              <a:ea typeface="Lora"/>
              <a:cs typeface="Lora"/>
              <a:sym typeface="Lora"/>
            </a:endParaRPr>
          </a:p>
        </p:txBody>
      </p:sp>
      <p:pic>
        <p:nvPicPr>
          <p:cNvPr id="824" name="Google Shape;824;p61"/>
          <p:cNvPicPr preferRelativeResize="0"/>
          <p:nvPr/>
        </p:nvPicPr>
        <p:blipFill rotWithShape="1">
          <a:blip r:embed="rId3">
            <a:alphaModFix/>
          </a:blip>
          <a:srcRect b="0" l="3960" r="7229" t="0"/>
          <a:stretch/>
        </p:blipFill>
        <p:spPr>
          <a:xfrm>
            <a:off x="5319575" y="1182225"/>
            <a:ext cx="2524226" cy="16091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8" name="Shape 828"/>
        <p:cNvGrpSpPr/>
        <p:nvPr/>
      </p:nvGrpSpPr>
      <p:grpSpPr>
        <a:xfrm>
          <a:off x="0" y="0"/>
          <a:ext cx="0" cy="0"/>
          <a:chOff x="0" y="0"/>
          <a:chExt cx="0" cy="0"/>
        </a:xfrm>
      </p:grpSpPr>
      <p:sp>
        <p:nvSpPr>
          <p:cNvPr id="829" name="Google Shape;829;p62"/>
          <p:cNvSpPr txBox="1"/>
          <p:nvPr/>
        </p:nvSpPr>
        <p:spPr>
          <a:xfrm>
            <a:off x="683400" y="76200"/>
            <a:ext cx="65532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dk2"/>
                </a:solidFill>
                <a:latin typeface="Lora"/>
                <a:ea typeface="Lora"/>
                <a:cs typeface="Lora"/>
                <a:sym typeface="Lora"/>
              </a:rPr>
              <a:t>Intro to Breast tumors</a:t>
            </a:r>
            <a:endParaRPr b="1" sz="3000">
              <a:solidFill>
                <a:srgbClr val="741B47"/>
              </a:solidFill>
              <a:latin typeface="Lora"/>
              <a:ea typeface="Lora"/>
              <a:cs typeface="Lora"/>
              <a:sym typeface="Lora"/>
            </a:endParaRPr>
          </a:p>
        </p:txBody>
      </p:sp>
      <p:sp>
        <p:nvSpPr>
          <p:cNvPr id="830" name="Google Shape;830;p62"/>
          <p:cNvSpPr txBox="1"/>
          <p:nvPr/>
        </p:nvSpPr>
        <p:spPr>
          <a:xfrm>
            <a:off x="20625" y="933250"/>
            <a:ext cx="6371700" cy="405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Clinical presentation </a:t>
            </a:r>
            <a:endParaRPr>
              <a:latin typeface="Lora"/>
              <a:ea typeface="Lora"/>
              <a:cs typeface="Lora"/>
              <a:sym typeface="Lora"/>
            </a:endParaRPr>
          </a:p>
        </p:txBody>
      </p:sp>
      <p:sp>
        <p:nvSpPr>
          <p:cNvPr id="831" name="Google Shape;831;p62"/>
          <p:cNvSpPr txBox="1"/>
          <p:nvPr/>
        </p:nvSpPr>
        <p:spPr>
          <a:xfrm>
            <a:off x="5305830" y="1472600"/>
            <a:ext cx="2469000" cy="374400"/>
          </a:xfrm>
          <a:prstGeom prst="rect">
            <a:avLst/>
          </a:prstGeom>
          <a:solidFill>
            <a:srgbClr val="C27BA0"/>
          </a:solidFill>
          <a:ln>
            <a:noFill/>
          </a:ln>
        </p:spPr>
        <p:txBody>
          <a:bodyPr anchorCtr="0" anchor="ctr" bIns="51625" lIns="103300" spcFirstLastPara="1" rIns="103300" wrap="square" tIns="51625">
            <a:noAutofit/>
          </a:bodyPr>
          <a:lstStyle/>
          <a:p>
            <a:pPr indent="0" lvl="0" marL="0" marR="0" rtl="0" algn="ctr">
              <a:spcBef>
                <a:spcPts val="0"/>
              </a:spcBef>
              <a:spcAft>
                <a:spcPts val="0"/>
              </a:spcAft>
              <a:buNone/>
            </a:pPr>
            <a:r>
              <a:rPr b="1" lang="en-GB" sz="1200">
                <a:solidFill>
                  <a:srgbClr val="FFFFFF"/>
                </a:solidFill>
                <a:latin typeface="Lora"/>
                <a:ea typeface="Lora"/>
                <a:cs typeface="Lora"/>
                <a:sym typeface="Lora"/>
              </a:rPr>
              <a:t>Nipple discharge</a:t>
            </a:r>
            <a:endParaRPr b="1" sz="1200">
              <a:solidFill>
                <a:srgbClr val="FFFFFF"/>
              </a:solidFill>
              <a:latin typeface="Lora"/>
              <a:ea typeface="Lora"/>
              <a:cs typeface="Lora"/>
              <a:sym typeface="Lora"/>
            </a:endParaRPr>
          </a:p>
        </p:txBody>
      </p:sp>
      <p:sp>
        <p:nvSpPr>
          <p:cNvPr id="832" name="Google Shape;832;p62"/>
          <p:cNvSpPr/>
          <p:nvPr/>
        </p:nvSpPr>
        <p:spPr>
          <a:xfrm>
            <a:off x="5305826" y="1808438"/>
            <a:ext cx="2484900" cy="1605000"/>
          </a:xfrm>
          <a:prstGeom prst="rect">
            <a:avLst/>
          </a:prstGeom>
          <a:solidFill>
            <a:srgbClr val="F2F2F2"/>
          </a:solidFill>
          <a:ln>
            <a:noFill/>
          </a:ln>
        </p:spPr>
        <p:txBody>
          <a:bodyPr anchorCtr="0" anchor="ctr" bIns="51625" lIns="103300" spcFirstLastPara="1" rIns="103300" wrap="square" tIns="51625">
            <a:noAutofit/>
          </a:bodyPr>
          <a:lstStyle/>
          <a:p>
            <a:pPr indent="0" lvl="0" marL="0" rtl="0" algn="l">
              <a:lnSpc>
                <a:spcPct val="115000"/>
              </a:lnSpc>
              <a:spcBef>
                <a:spcPts val="300"/>
              </a:spcBef>
              <a:spcAft>
                <a:spcPts val="0"/>
              </a:spcAft>
              <a:buNone/>
            </a:pPr>
            <a:r>
              <a:rPr lang="en-GB" sz="1000">
                <a:latin typeface="Lora"/>
                <a:ea typeface="Lora"/>
                <a:cs typeface="Lora"/>
                <a:sym typeface="Lora"/>
              </a:rPr>
              <a:t>- M</a:t>
            </a:r>
            <a:r>
              <a:rPr lang="en-GB" sz="1000">
                <a:latin typeface="Lora"/>
                <a:ea typeface="Lora"/>
                <a:cs typeface="Lora"/>
                <a:sym typeface="Lora"/>
              </a:rPr>
              <a:t>ay be normal when small in quantity and bilateral. </a:t>
            </a:r>
            <a:endParaRPr sz="1000">
              <a:latin typeface="Lora"/>
              <a:ea typeface="Lora"/>
              <a:cs typeface="Lora"/>
              <a:sym typeface="Lora"/>
            </a:endParaRPr>
          </a:p>
          <a:p>
            <a:pPr indent="0" lvl="0" marL="0" rtl="0" algn="l">
              <a:lnSpc>
                <a:spcPct val="115000"/>
              </a:lnSpc>
              <a:spcBef>
                <a:spcPts val="300"/>
              </a:spcBef>
              <a:spcAft>
                <a:spcPts val="0"/>
              </a:spcAft>
              <a:buNone/>
            </a:pPr>
            <a:r>
              <a:rPr lang="en-GB" sz="1000">
                <a:latin typeface="Lora"/>
                <a:ea typeface="Lora"/>
                <a:cs typeface="Lora"/>
                <a:sym typeface="Lora"/>
              </a:rPr>
              <a:t>-</a:t>
            </a:r>
            <a:r>
              <a:rPr b="1" lang="en-GB" sz="1000">
                <a:solidFill>
                  <a:srgbClr val="FF0000"/>
                </a:solidFill>
                <a:latin typeface="Lora"/>
                <a:ea typeface="Lora"/>
                <a:cs typeface="Lora"/>
                <a:sym typeface="Lora"/>
              </a:rPr>
              <a:t> </a:t>
            </a:r>
            <a:r>
              <a:rPr b="1" lang="en-GB" sz="1000">
                <a:solidFill>
                  <a:srgbClr val="FF0000"/>
                </a:solidFill>
                <a:latin typeface="Lora"/>
                <a:ea typeface="Lora"/>
                <a:cs typeface="Lora"/>
                <a:sym typeface="Lora"/>
              </a:rPr>
              <a:t>The most common benign lesion producing a nipple discharge is a large duct papilloma.</a:t>
            </a:r>
            <a:endParaRPr b="1" sz="1000">
              <a:solidFill>
                <a:srgbClr val="FF0000"/>
              </a:solidFill>
              <a:latin typeface="Lora"/>
              <a:ea typeface="Lora"/>
              <a:cs typeface="Lora"/>
              <a:sym typeface="Lora"/>
            </a:endParaRPr>
          </a:p>
          <a:p>
            <a:pPr indent="0" lvl="0" marL="0" rtl="0" algn="l">
              <a:lnSpc>
                <a:spcPct val="115000"/>
              </a:lnSpc>
              <a:spcBef>
                <a:spcPts val="300"/>
              </a:spcBef>
              <a:spcAft>
                <a:spcPts val="0"/>
              </a:spcAft>
              <a:buNone/>
            </a:pPr>
            <a:r>
              <a:rPr lang="en-GB" sz="1000">
                <a:latin typeface="Lora"/>
                <a:ea typeface="Lora"/>
                <a:cs typeface="Lora"/>
                <a:sym typeface="Lora"/>
              </a:rPr>
              <a:t>- Discharges that are </a:t>
            </a:r>
            <a:r>
              <a:rPr b="1" lang="en-GB" sz="1000">
                <a:latin typeface="Lora"/>
                <a:ea typeface="Lora"/>
                <a:cs typeface="Lora"/>
                <a:sym typeface="Lora"/>
              </a:rPr>
              <a:t>spontaneous, </a:t>
            </a:r>
            <a:r>
              <a:rPr b="1" lang="en-GB" sz="1000">
                <a:solidFill>
                  <a:srgbClr val="FF0000"/>
                </a:solidFill>
                <a:latin typeface="Lora"/>
                <a:ea typeface="Lora"/>
                <a:cs typeface="Lora"/>
                <a:sym typeface="Lora"/>
              </a:rPr>
              <a:t>unilateral</a:t>
            </a:r>
            <a:r>
              <a:rPr b="1" lang="en-GB" sz="1000">
                <a:latin typeface="Lora"/>
                <a:ea typeface="Lora"/>
                <a:cs typeface="Lora"/>
                <a:sym typeface="Lora"/>
              </a:rPr>
              <a:t>, and bloody</a:t>
            </a:r>
            <a:r>
              <a:rPr lang="en-GB" sz="1000">
                <a:latin typeface="Lora"/>
                <a:ea typeface="Lora"/>
                <a:cs typeface="Lora"/>
                <a:sym typeface="Lora"/>
              </a:rPr>
              <a:t> are of greatest concern for </a:t>
            </a:r>
            <a:r>
              <a:rPr b="1" lang="en-GB" sz="1000">
                <a:latin typeface="Lora"/>
                <a:ea typeface="Lora"/>
                <a:cs typeface="Lora"/>
                <a:sym typeface="Lora"/>
              </a:rPr>
              <a:t>malignancy</a:t>
            </a:r>
            <a:r>
              <a:rPr lang="en-GB" sz="1000">
                <a:latin typeface="Lora"/>
                <a:ea typeface="Lora"/>
                <a:cs typeface="Lora"/>
                <a:sym typeface="Lora"/>
              </a:rPr>
              <a:t>.</a:t>
            </a:r>
            <a:endParaRPr sz="1000">
              <a:latin typeface="Lora"/>
              <a:ea typeface="Lora"/>
              <a:cs typeface="Lora"/>
              <a:sym typeface="Lora"/>
            </a:endParaRPr>
          </a:p>
        </p:txBody>
      </p:sp>
      <p:sp>
        <p:nvSpPr>
          <p:cNvPr id="833" name="Google Shape;833;p62"/>
          <p:cNvSpPr txBox="1"/>
          <p:nvPr/>
        </p:nvSpPr>
        <p:spPr>
          <a:xfrm>
            <a:off x="2707771" y="1472600"/>
            <a:ext cx="2469000" cy="374400"/>
          </a:xfrm>
          <a:prstGeom prst="rect">
            <a:avLst/>
          </a:prstGeom>
          <a:solidFill>
            <a:srgbClr val="A64D79"/>
          </a:solidFill>
          <a:ln>
            <a:noFill/>
          </a:ln>
        </p:spPr>
        <p:txBody>
          <a:bodyPr anchorCtr="0" anchor="ctr" bIns="51625" lIns="103300" spcFirstLastPara="1" rIns="103300" wrap="square" tIns="51625">
            <a:noAutofit/>
          </a:bodyPr>
          <a:lstStyle/>
          <a:p>
            <a:pPr indent="0" lvl="0" marL="0" marR="0" rtl="0" algn="ctr">
              <a:spcBef>
                <a:spcPts val="0"/>
              </a:spcBef>
              <a:spcAft>
                <a:spcPts val="0"/>
              </a:spcAft>
              <a:buNone/>
            </a:pPr>
            <a:r>
              <a:rPr b="1" lang="en-GB" sz="1200">
                <a:solidFill>
                  <a:srgbClr val="FFFFFF"/>
                </a:solidFill>
                <a:latin typeface="Lora"/>
                <a:ea typeface="Lora"/>
                <a:cs typeface="Lora"/>
                <a:sym typeface="Lora"/>
              </a:rPr>
              <a:t>Inflammation</a:t>
            </a:r>
            <a:endParaRPr b="1" sz="1200">
              <a:solidFill>
                <a:srgbClr val="FFFFFF"/>
              </a:solidFill>
              <a:latin typeface="Lora"/>
              <a:ea typeface="Lora"/>
              <a:cs typeface="Lora"/>
              <a:sym typeface="Lora"/>
            </a:endParaRPr>
          </a:p>
        </p:txBody>
      </p:sp>
      <p:sp>
        <p:nvSpPr>
          <p:cNvPr id="834" name="Google Shape;834;p62"/>
          <p:cNvSpPr/>
          <p:nvPr/>
        </p:nvSpPr>
        <p:spPr>
          <a:xfrm>
            <a:off x="2699713" y="1808438"/>
            <a:ext cx="2484900" cy="1605000"/>
          </a:xfrm>
          <a:prstGeom prst="rect">
            <a:avLst/>
          </a:prstGeom>
          <a:solidFill>
            <a:srgbClr val="F2F2F2"/>
          </a:solidFill>
          <a:ln>
            <a:noFill/>
          </a:ln>
        </p:spPr>
        <p:txBody>
          <a:bodyPr anchorCtr="0" anchor="ctr" bIns="51625" lIns="103300" spcFirstLastPara="1" rIns="103300" wrap="square" tIns="51625">
            <a:noAutofit/>
          </a:bodyPr>
          <a:lstStyle/>
          <a:p>
            <a:pPr indent="0" lvl="0" marL="0" rtl="0" algn="l">
              <a:spcBef>
                <a:spcPts val="300"/>
              </a:spcBef>
              <a:spcAft>
                <a:spcPts val="0"/>
              </a:spcAft>
              <a:buNone/>
            </a:pPr>
            <a:r>
              <a:rPr lang="en-GB" sz="1000">
                <a:latin typeface="Lora"/>
                <a:ea typeface="Lora"/>
                <a:cs typeface="Lora"/>
                <a:sym typeface="Lora"/>
              </a:rPr>
              <a:t>- C</a:t>
            </a:r>
            <a:r>
              <a:rPr lang="en-GB" sz="1000">
                <a:latin typeface="Lora"/>
                <a:ea typeface="Lora"/>
                <a:cs typeface="Lora"/>
                <a:sym typeface="Lora"/>
              </a:rPr>
              <a:t>auses an edematous and erythematous breast. </a:t>
            </a:r>
            <a:endParaRPr sz="1000">
              <a:latin typeface="Lora"/>
              <a:ea typeface="Lora"/>
              <a:cs typeface="Lora"/>
              <a:sym typeface="Lora"/>
            </a:endParaRPr>
          </a:p>
          <a:p>
            <a:pPr indent="0" lvl="0" marL="0" rtl="0" algn="l">
              <a:spcBef>
                <a:spcPts val="300"/>
              </a:spcBef>
              <a:spcAft>
                <a:spcPts val="0"/>
              </a:spcAft>
              <a:buNone/>
            </a:pPr>
            <a:r>
              <a:rPr lang="en-GB" sz="1000">
                <a:latin typeface="Lora"/>
                <a:ea typeface="Lora"/>
                <a:cs typeface="Lora"/>
                <a:sym typeface="Lora"/>
              </a:rPr>
              <a:t>- It is </a:t>
            </a:r>
            <a:r>
              <a:rPr b="1" lang="en-GB" sz="1000">
                <a:solidFill>
                  <a:srgbClr val="FF0000"/>
                </a:solidFill>
                <a:latin typeface="Lora"/>
                <a:ea typeface="Lora"/>
                <a:cs typeface="Lora"/>
                <a:sym typeface="Lora"/>
              </a:rPr>
              <a:t>rare</a:t>
            </a:r>
            <a:r>
              <a:rPr lang="en-GB" sz="1000">
                <a:latin typeface="Lora"/>
                <a:ea typeface="Lora"/>
                <a:cs typeface="Lora"/>
                <a:sym typeface="Lora"/>
              </a:rPr>
              <a:t> and is most often caused by infections, which only occur with any frequency during lactation and breastfeeding. </a:t>
            </a:r>
            <a:endParaRPr sz="1000">
              <a:latin typeface="Lora"/>
              <a:ea typeface="Lora"/>
              <a:cs typeface="Lora"/>
              <a:sym typeface="Lora"/>
            </a:endParaRPr>
          </a:p>
          <a:p>
            <a:pPr indent="0" lvl="0" marL="0" rtl="0" algn="l">
              <a:spcBef>
                <a:spcPts val="300"/>
              </a:spcBef>
              <a:spcAft>
                <a:spcPts val="0"/>
              </a:spcAft>
              <a:buNone/>
            </a:pPr>
            <a:r>
              <a:rPr lang="en-GB" sz="1000">
                <a:latin typeface="Lora"/>
                <a:ea typeface="Lora"/>
                <a:cs typeface="Lora"/>
                <a:sym typeface="Lora"/>
              </a:rPr>
              <a:t>- </a:t>
            </a:r>
            <a:r>
              <a:rPr b="1" lang="en-GB" sz="1000">
                <a:solidFill>
                  <a:srgbClr val="FF0000"/>
                </a:solidFill>
                <a:latin typeface="Lora"/>
                <a:ea typeface="Lora"/>
                <a:cs typeface="Lora"/>
                <a:sym typeface="Lora"/>
              </a:rPr>
              <a:t>An important mimic of inflammation is “inflammatory” breast carcinoma.</a:t>
            </a:r>
            <a:endParaRPr sz="1000">
              <a:latin typeface="Lora"/>
              <a:ea typeface="Lora"/>
              <a:cs typeface="Lora"/>
              <a:sym typeface="Lora"/>
            </a:endParaRPr>
          </a:p>
        </p:txBody>
      </p:sp>
      <p:sp>
        <p:nvSpPr>
          <p:cNvPr id="835" name="Google Shape;835;p62"/>
          <p:cNvSpPr txBox="1"/>
          <p:nvPr/>
        </p:nvSpPr>
        <p:spPr>
          <a:xfrm>
            <a:off x="73863" y="1472600"/>
            <a:ext cx="2469000" cy="374400"/>
          </a:xfrm>
          <a:prstGeom prst="rect">
            <a:avLst/>
          </a:prstGeom>
          <a:solidFill>
            <a:srgbClr val="741B47"/>
          </a:solidFill>
          <a:ln>
            <a:noFill/>
          </a:ln>
        </p:spPr>
        <p:txBody>
          <a:bodyPr anchorCtr="0" anchor="ctr" bIns="51625" lIns="103300" spcFirstLastPara="1" rIns="103300" wrap="square" tIns="51625">
            <a:noAutofit/>
          </a:bodyPr>
          <a:lstStyle/>
          <a:p>
            <a:pPr indent="0" lvl="0" marL="0" marR="0" rtl="0" algn="ctr">
              <a:spcBef>
                <a:spcPts val="0"/>
              </a:spcBef>
              <a:spcAft>
                <a:spcPts val="0"/>
              </a:spcAft>
              <a:buNone/>
            </a:pPr>
            <a:r>
              <a:rPr b="1" lang="en-GB" sz="1100">
                <a:solidFill>
                  <a:srgbClr val="FFFFFF"/>
                </a:solidFill>
                <a:latin typeface="Lora"/>
                <a:ea typeface="Lora"/>
                <a:cs typeface="Lora"/>
                <a:sym typeface="Lora"/>
              </a:rPr>
              <a:t>Pain (mastalgia or mastodynia)</a:t>
            </a:r>
            <a:endParaRPr b="1" sz="1100">
              <a:solidFill>
                <a:srgbClr val="FFFFFF"/>
              </a:solidFill>
              <a:latin typeface="Lora"/>
              <a:ea typeface="Lora"/>
              <a:cs typeface="Lora"/>
              <a:sym typeface="Lora"/>
            </a:endParaRPr>
          </a:p>
        </p:txBody>
      </p:sp>
      <p:sp>
        <p:nvSpPr>
          <p:cNvPr id="836" name="Google Shape;836;p62"/>
          <p:cNvSpPr/>
          <p:nvPr/>
        </p:nvSpPr>
        <p:spPr>
          <a:xfrm>
            <a:off x="57751" y="1808438"/>
            <a:ext cx="2484900" cy="1605000"/>
          </a:xfrm>
          <a:prstGeom prst="rect">
            <a:avLst/>
          </a:prstGeom>
          <a:solidFill>
            <a:srgbClr val="F2F2F2"/>
          </a:solidFill>
          <a:ln>
            <a:noFill/>
          </a:ln>
        </p:spPr>
        <p:txBody>
          <a:bodyPr anchorCtr="0" anchor="ctr" bIns="51625" lIns="103300" spcFirstLastPara="1" rIns="103300" wrap="square" tIns="51625">
            <a:noAutofit/>
          </a:bodyPr>
          <a:lstStyle/>
          <a:p>
            <a:pPr indent="0" lvl="0" marL="0" rtl="0" algn="l">
              <a:spcBef>
                <a:spcPts val="300"/>
              </a:spcBef>
              <a:spcAft>
                <a:spcPts val="0"/>
              </a:spcAft>
              <a:buNone/>
            </a:pPr>
            <a:r>
              <a:rPr lang="en-GB" sz="1000">
                <a:latin typeface="Lora"/>
                <a:ea typeface="Lora"/>
                <a:cs typeface="Lora"/>
                <a:sym typeface="Lora"/>
              </a:rPr>
              <a:t>- C</a:t>
            </a:r>
            <a:r>
              <a:rPr lang="en-GB" sz="1000">
                <a:latin typeface="Lora"/>
                <a:ea typeface="Lora"/>
                <a:cs typeface="Lora"/>
                <a:sym typeface="Lora"/>
              </a:rPr>
              <a:t>ommon symptom often related to menses, possibly due to cyclic edema and swelling. </a:t>
            </a:r>
            <a:endParaRPr sz="1000">
              <a:latin typeface="Lora"/>
              <a:ea typeface="Lora"/>
              <a:cs typeface="Lora"/>
              <a:sym typeface="Lora"/>
            </a:endParaRPr>
          </a:p>
          <a:p>
            <a:pPr indent="0" lvl="0" marL="0" rtl="0" algn="l">
              <a:spcBef>
                <a:spcPts val="300"/>
              </a:spcBef>
              <a:spcAft>
                <a:spcPts val="0"/>
              </a:spcAft>
              <a:buNone/>
            </a:pPr>
            <a:r>
              <a:rPr lang="en-GB" sz="1000">
                <a:latin typeface="Lora"/>
                <a:ea typeface="Lora"/>
                <a:cs typeface="Lora"/>
                <a:sym typeface="Lora"/>
              </a:rPr>
              <a:t>- </a:t>
            </a:r>
            <a:r>
              <a:rPr b="1" lang="en-GB" sz="1000">
                <a:latin typeface="Lora"/>
                <a:ea typeface="Lora"/>
                <a:cs typeface="Lora"/>
                <a:sym typeface="Lora"/>
              </a:rPr>
              <a:t>Pain localized</a:t>
            </a:r>
            <a:r>
              <a:rPr lang="en-GB" sz="1000">
                <a:latin typeface="Lora"/>
                <a:ea typeface="Lora"/>
                <a:cs typeface="Lora"/>
                <a:sym typeface="Lora"/>
              </a:rPr>
              <a:t> is usually caused by a ruptured cyst or trauma to adipose tissue (fat necrosis). </a:t>
            </a:r>
            <a:endParaRPr sz="1000">
              <a:latin typeface="Lora"/>
              <a:ea typeface="Lora"/>
              <a:cs typeface="Lora"/>
              <a:sym typeface="Lora"/>
            </a:endParaRPr>
          </a:p>
          <a:p>
            <a:pPr indent="0" lvl="0" marL="0" rtl="0" algn="l">
              <a:spcBef>
                <a:spcPts val="300"/>
              </a:spcBef>
              <a:spcAft>
                <a:spcPts val="0"/>
              </a:spcAft>
              <a:buNone/>
            </a:pPr>
            <a:r>
              <a:rPr lang="en-GB" sz="1000">
                <a:latin typeface="Lora"/>
                <a:ea typeface="Lora"/>
                <a:cs typeface="Lora"/>
                <a:sym typeface="Lora"/>
              </a:rPr>
              <a:t>- Almost </a:t>
            </a:r>
            <a:r>
              <a:rPr b="1" lang="en-GB" sz="1000">
                <a:solidFill>
                  <a:srgbClr val="FF0000"/>
                </a:solidFill>
                <a:latin typeface="Lora"/>
                <a:ea typeface="Lora"/>
                <a:cs typeface="Lora"/>
                <a:sym typeface="Lora"/>
              </a:rPr>
              <a:t>all painful masses are benign</a:t>
            </a:r>
            <a:r>
              <a:rPr lang="en-GB" sz="1000">
                <a:latin typeface="Lora"/>
                <a:ea typeface="Lora"/>
                <a:cs typeface="Lora"/>
                <a:sym typeface="Lora"/>
              </a:rPr>
              <a:t>, but for unknown reasons </a:t>
            </a:r>
            <a:r>
              <a:rPr lang="en-GB" sz="1000">
                <a:latin typeface="Lora"/>
                <a:ea typeface="Lora"/>
                <a:cs typeface="Lora"/>
                <a:sym typeface="Lora"/>
              </a:rPr>
              <a:t>about 10%</a:t>
            </a:r>
            <a:r>
              <a:rPr lang="en-GB" sz="1000">
                <a:latin typeface="Lora"/>
                <a:ea typeface="Lora"/>
                <a:cs typeface="Lora"/>
                <a:sym typeface="Lora"/>
              </a:rPr>
              <a:t> of cancers cause pain.</a:t>
            </a:r>
            <a:endParaRPr sz="1000">
              <a:latin typeface="Lora"/>
              <a:ea typeface="Lora"/>
              <a:cs typeface="Lora"/>
              <a:sym typeface="Lora"/>
            </a:endParaRPr>
          </a:p>
        </p:txBody>
      </p:sp>
      <p:sp>
        <p:nvSpPr>
          <p:cNvPr id="837" name="Google Shape;837;p62"/>
          <p:cNvSpPr txBox="1"/>
          <p:nvPr/>
        </p:nvSpPr>
        <p:spPr>
          <a:xfrm>
            <a:off x="5341502" y="3703485"/>
            <a:ext cx="2469000" cy="374400"/>
          </a:xfrm>
          <a:prstGeom prst="rect">
            <a:avLst/>
          </a:prstGeom>
          <a:solidFill>
            <a:srgbClr val="C27BA0"/>
          </a:solidFill>
          <a:ln>
            <a:noFill/>
          </a:ln>
        </p:spPr>
        <p:txBody>
          <a:bodyPr anchorCtr="0" anchor="t" bIns="51625" lIns="103300" spcFirstLastPara="1" rIns="103300" wrap="square" tIns="51625">
            <a:noAutofit/>
          </a:bodyPr>
          <a:lstStyle/>
          <a:p>
            <a:pPr indent="0" lvl="0" marL="0" marR="0" rtl="0" algn="ctr">
              <a:spcBef>
                <a:spcPts val="0"/>
              </a:spcBef>
              <a:spcAft>
                <a:spcPts val="0"/>
              </a:spcAft>
              <a:buNone/>
            </a:pPr>
            <a:r>
              <a:rPr b="1" lang="en-GB">
                <a:solidFill>
                  <a:srgbClr val="FFFFFF"/>
                </a:solidFill>
                <a:latin typeface="Lora"/>
                <a:ea typeface="Lora"/>
                <a:cs typeface="Lora"/>
                <a:sym typeface="Lora"/>
              </a:rPr>
              <a:t>Gynecomastia</a:t>
            </a:r>
            <a:endParaRPr b="1">
              <a:solidFill>
                <a:srgbClr val="FFFFFF"/>
              </a:solidFill>
              <a:latin typeface="Lora"/>
              <a:ea typeface="Lora"/>
              <a:cs typeface="Lora"/>
              <a:sym typeface="Lora"/>
            </a:endParaRPr>
          </a:p>
        </p:txBody>
      </p:sp>
      <p:sp>
        <p:nvSpPr>
          <p:cNvPr id="838" name="Google Shape;838;p62"/>
          <p:cNvSpPr/>
          <p:nvPr/>
        </p:nvSpPr>
        <p:spPr>
          <a:xfrm>
            <a:off x="5341498" y="4039324"/>
            <a:ext cx="2484900" cy="1605000"/>
          </a:xfrm>
          <a:prstGeom prst="rect">
            <a:avLst/>
          </a:prstGeom>
          <a:solidFill>
            <a:srgbClr val="F2F2F2"/>
          </a:solidFill>
          <a:ln>
            <a:noFill/>
          </a:ln>
        </p:spPr>
        <p:txBody>
          <a:bodyPr anchorCtr="0" anchor="ctr" bIns="51625" lIns="103300" spcFirstLastPara="1" rIns="103300" wrap="square" tIns="51625">
            <a:noAutofit/>
          </a:bodyPr>
          <a:lstStyle/>
          <a:p>
            <a:pPr indent="0" lvl="0" marL="0" rtl="0" algn="l">
              <a:lnSpc>
                <a:spcPct val="115000"/>
              </a:lnSpc>
              <a:spcBef>
                <a:spcPts val="300"/>
              </a:spcBef>
              <a:spcAft>
                <a:spcPts val="0"/>
              </a:spcAft>
              <a:buNone/>
            </a:pPr>
            <a:r>
              <a:rPr lang="en-GB" sz="1000">
                <a:latin typeface="Lora"/>
                <a:ea typeface="Lora"/>
                <a:cs typeface="Lora"/>
                <a:sym typeface="Lora"/>
              </a:rPr>
              <a:t>- T</a:t>
            </a:r>
            <a:r>
              <a:rPr lang="en-GB" sz="1000">
                <a:latin typeface="Lora"/>
                <a:ea typeface="Lora"/>
                <a:cs typeface="Lora"/>
                <a:sym typeface="Lora"/>
              </a:rPr>
              <a:t>he only common breast symptom in </a:t>
            </a:r>
            <a:r>
              <a:rPr b="1" lang="en-GB" sz="1000">
                <a:latin typeface="Lora"/>
                <a:ea typeface="Lora"/>
                <a:cs typeface="Lora"/>
                <a:sym typeface="Lora"/>
              </a:rPr>
              <a:t>males</a:t>
            </a:r>
            <a:r>
              <a:rPr lang="en-GB" sz="1000">
                <a:latin typeface="Lora"/>
                <a:ea typeface="Lora"/>
                <a:cs typeface="Lora"/>
                <a:sym typeface="Lora"/>
              </a:rPr>
              <a:t>. </a:t>
            </a:r>
            <a:endParaRPr sz="1000">
              <a:latin typeface="Lora"/>
              <a:ea typeface="Lora"/>
              <a:cs typeface="Lora"/>
              <a:sym typeface="Lora"/>
            </a:endParaRPr>
          </a:p>
          <a:p>
            <a:pPr indent="0" lvl="0" marL="0" rtl="0" algn="l">
              <a:lnSpc>
                <a:spcPct val="115000"/>
              </a:lnSpc>
              <a:spcBef>
                <a:spcPts val="300"/>
              </a:spcBef>
              <a:spcAft>
                <a:spcPts val="0"/>
              </a:spcAft>
              <a:buNone/>
            </a:pPr>
            <a:r>
              <a:rPr lang="en-GB" sz="1000">
                <a:latin typeface="Lora"/>
                <a:ea typeface="Lora"/>
                <a:cs typeface="Lora"/>
                <a:sym typeface="Lora"/>
              </a:rPr>
              <a:t>- </a:t>
            </a:r>
            <a:r>
              <a:rPr lang="en-GB" sz="1000">
                <a:latin typeface="Lora"/>
                <a:ea typeface="Lora"/>
                <a:cs typeface="Lora"/>
                <a:sym typeface="Lora"/>
              </a:rPr>
              <a:t>There is an increase in both stroma and epithelial cells resulting from an imbalance between estrogens, which stimulate breast tissue, and androgens, which counteract these effects.</a:t>
            </a:r>
            <a:endParaRPr sz="1000">
              <a:latin typeface="Lora"/>
              <a:ea typeface="Lora"/>
              <a:cs typeface="Lora"/>
              <a:sym typeface="Lora"/>
            </a:endParaRPr>
          </a:p>
        </p:txBody>
      </p:sp>
      <p:sp>
        <p:nvSpPr>
          <p:cNvPr id="839" name="Google Shape;839;p62"/>
          <p:cNvSpPr txBox="1"/>
          <p:nvPr/>
        </p:nvSpPr>
        <p:spPr>
          <a:xfrm>
            <a:off x="2743443" y="3703485"/>
            <a:ext cx="2469000" cy="374400"/>
          </a:xfrm>
          <a:prstGeom prst="rect">
            <a:avLst/>
          </a:prstGeom>
          <a:solidFill>
            <a:srgbClr val="A64D79"/>
          </a:solidFill>
          <a:ln>
            <a:noFill/>
          </a:ln>
        </p:spPr>
        <p:txBody>
          <a:bodyPr anchorCtr="0" anchor="t" bIns="51625" lIns="103300" spcFirstLastPara="1" rIns="103300" wrap="square" tIns="51625">
            <a:noAutofit/>
          </a:bodyPr>
          <a:lstStyle/>
          <a:p>
            <a:pPr indent="0" lvl="0" marL="0" marR="0" rtl="0" algn="ctr">
              <a:spcBef>
                <a:spcPts val="0"/>
              </a:spcBef>
              <a:spcAft>
                <a:spcPts val="0"/>
              </a:spcAft>
              <a:buNone/>
            </a:pPr>
            <a:r>
              <a:rPr b="1" lang="en-GB">
                <a:solidFill>
                  <a:srgbClr val="FFFFFF"/>
                </a:solidFill>
                <a:latin typeface="Lora"/>
                <a:ea typeface="Lora"/>
                <a:cs typeface="Lora"/>
                <a:sym typeface="Lora"/>
              </a:rPr>
              <a:t>Palpable masses</a:t>
            </a:r>
            <a:r>
              <a:rPr b="1" baseline="30000" lang="en-GB">
                <a:solidFill>
                  <a:srgbClr val="FFFFFF"/>
                </a:solidFill>
                <a:latin typeface="Lora"/>
                <a:ea typeface="Lora"/>
                <a:cs typeface="Lora"/>
                <a:sym typeface="Lora"/>
              </a:rPr>
              <a:t>1</a:t>
            </a:r>
            <a:endParaRPr b="1" baseline="30000">
              <a:solidFill>
                <a:srgbClr val="FFFFFF"/>
              </a:solidFill>
              <a:latin typeface="Lora"/>
              <a:ea typeface="Lora"/>
              <a:cs typeface="Lora"/>
              <a:sym typeface="Lora"/>
            </a:endParaRPr>
          </a:p>
        </p:txBody>
      </p:sp>
      <p:sp>
        <p:nvSpPr>
          <p:cNvPr id="840" name="Google Shape;840;p62"/>
          <p:cNvSpPr/>
          <p:nvPr/>
        </p:nvSpPr>
        <p:spPr>
          <a:xfrm>
            <a:off x="2735385" y="4039324"/>
            <a:ext cx="2484900" cy="1605000"/>
          </a:xfrm>
          <a:prstGeom prst="rect">
            <a:avLst/>
          </a:prstGeom>
          <a:solidFill>
            <a:srgbClr val="F2F2F2"/>
          </a:solidFill>
          <a:ln>
            <a:noFill/>
          </a:ln>
        </p:spPr>
        <p:txBody>
          <a:bodyPr anchorCtr="0" anchor="ctr" bIns="51625" lIns="103300" spcFirstLastPara="1" rIns="103300" wrap="square" tIns="51625">
            <a:noAutofit/>
          </a:bodyPr>
          <a:lstStyle/>
          <a:p>
            <a:pPr indent="0" lvl="0" marL="0" rtl="0" algn="l">
              <a:spcBef>
                <a:spcPts val="300"/>
              </a:spcBef>
              <a:spcAft>
                <a:spcPts val="0"/>
              </a:spcAft>
              <a:buNone/>
            </a:pPr>
            <a:r>
              <a:rPr lang="en-GB" sz="1000">
                <a:latin typeface="Lora"/>
                <a:ea typeface="Lora"/>
                <a:cs typeface="Lora"/>
                <a:sym typeface="Lora"/>
              </a:rPr>
              <a:t>- C</a:t>
            </a:r>
            <a:r>
              <a:rPr lang="en-GB" sz="1000">
                <a:latin typeface="Lora"/>
                <a:ea typeface="Lora"/>
                <a:cs typeface="Lora"/>
                <a:sym typeface="Lora"/>
              </a:rPr>
              <a:t>an arise from proliferations of stromal or epithelial cells.</a:t>
            </a:r>
            <a:endParaRPr sz="1000">
              <a:latin typeface="Lora"/>
              <a:ea typeface="Lora"/>
              <a:cs typeface="Lora"/>
              <a:sym typeface="Lora"/>
            </a:endParaRPr>
          </a:p>
          <a:p>
            <a:pPr indent="0" lvl="0" marL="0" rtl="0" algn="l">
              <a:spcBef>
                <a:spcPts val="300"/>
              </a:spcBef>
              <a:spcAft>
                <a:spcPts val="0"/>
              </a:spcAft>
              <a:buNone/>
            </a:pPr>
            <a:r>
              <a:rPr lang="en-GB" sz="1000">
                <a:latin typeface="Lora"/>
                <a:ea typeface="Lora"/>
                <a:cs typeface="Lora"/>
                <a:sym typeface="Lora"/>
              </a:rPr>
              <a:t>- Detected when </a:t>
            </a:r>
            <a:r>
              <a:rPr lang="en-GB" sz="1000">
                <a:latin typeface="Lora"/>
                <a:ea typeface="Lora"/>
                <a:cs typeface="Lora"/>
                <a:sym typeface="Lora"/>
              </a:rPr>
              <a:t>they</a:t>
            </a:r>
            <a:r>
              <a:rPr lang="en-GB" sz="1000">
                <a:latin typeface="Lora"/>
                <a:ea typeface="Lora"/>
                <a:cs typeface="Lora"/>
                <a:sym typeface="Lora"/>
              </a:rPr>
              <a:t> are 2-3 cm size.</a:t>
            </a:r>
            <a:endParaRPr sz="1000">
              <a:latin typeface="Lora"/>
              <a:ea typeface="Lora"/>
              <a:cs typeface="Lora"/>
              <a:sym typeface="Lora"/>
            </a:endParaRPr>
          </a:p>
          <a:p>
            <a:pPr indent="0" lvl="0" marL="0" rtl="0" algn="l">
              <a:spcBef>
                <a:spcPts val="300"/>
              </a:spcBef>
              <a:spcAft>
                <a:spcPts val="0"/>
              </a:spcAft>
              <a:buNone/>
            </a:pPr>
            <a:r>
              <a:rPr lang="en-GB" sz="1000">
                <a:latin typeface="Lora"/>
                <a:ea typeface="Lora"/>
                <a:cs typeface="Lora"/>
                <a:sym typeface="Lora"/>
              </a:rPr>
              <a:t>- </a:t>
            </a:r>
            <a:r>
              <a:rPr b="1" lang="en-GB" sz="1000">
                <a:latin typeface="Lora"/>
                <a:ea typeface="Lora"/>
                <a:cs typeface="Lora"/>
                <a:sym typeface="Lora"/>
              </a:rPr>
              <a:t>Most (95%) are benign</a:t>
            </a:r>
            <a:r>
              <a:rPr lang="en-GB" sz="1000">
                <a:latin typeface="Lora"/>
                <a:ea typeface="Lora"/>
                <a:cs typeface="Lora"/>
                <a:sym typeface="Lora"/>
              </a:rPr>
              <a:t>; these tend to be round to oval and to have circumscribed borders. </a:t>
            </a:r>
            <a:endParaRPr sz="1000">
              <a:latin typeface="Lora"/>
              <a:ea typeface="Lora"/>
              <a:cs typeface="Lora"/>
              <a:sym typeface="Lora"/>
            </a:endParaRPr>
          </a:p>
          <a:p>
            <a:pPr indent="0" lvl="0" marL="0" rtl="0" algn="l">
              <a:spcBef>
                <a:spcPts val="300"/>
              </a:spcBef>
              <a:spcAft>
                <a:spcPts val="0"/>
              </a:spcAft>
              <a:buNone/>
            </a:pPr>
            <a:r>
              <a:rPr lang="en-GB" sz="1000">
                <a:latin typeface="Lora"/>
                <a:ea typeface="Lora"/>
                <a:cs typeface="Lora"/>
                <a:sym typeface="Lora"/>
              </a:rPr>
              <a:t>- In contrast, malignant tumors usually invade across tissue planes and have irregular borders. </a:t>
            </a:r>
            <a:endParaRPr sz="1000">
              <a:latin typeface="Lora"/>
              <a:ea typeface="Lora"/>
              <a:cs typeface="Lora"/>
              <a:sym typeface="Lora"/>
            </a:endParaRPr>
          </a:p>
        </p:txBody>
      </p:sp>
      <p:sp>
        <p:nvSpPr>
          <p:cNvPr id="841" name="Google Shape;841;p62"/>
          <p:cNvSpPr txBox="1"/>
          <p:nvPr/>
        </p:nvSpPr>
        <p:spPr>
          <a:xfrm>
            <a:off x="109535" y="3703485"/>
            <a:ext cx="2469000" cy="374400"/>
          </a:xfrm>
          <a:prstGeom prst="rect">
            <a:avLst/>
          </a:prstGeom>
          <a:solidFill>
            <a:srgbClr val="741B47"/>
          </a:solidFill>
          <a:ln>
            <a:noFill/>
          </a:ln>
        </p:spPr>
        <p:txBody>
          <a:bodyPr anchorCtr="0" anchor="ctr" bIns="51625" lIns="103300" spcFirstLastPara="1" rIns="103300" wrap="square" tIns="51625">
            <a:noAutofit/>
          </a:bodyPr>
          <a:lstStyle/>
          <a:p>
            <a:pPr indent="0" lvl="0" marL="0" marR="0" rtl="0" algn="ctr">
              <a:spcBef>
                <a:spcPts val="0"/>
              </a:spcBef>
              <a:spcAft>
                <a:spcPts val="0"/>
              </a:spcAft>
              <a:buNone/>
            </a:pPr>
            <a:r>
              <a:rPr b="1" lang="en-GB" sz="1000">
                <a:solidFill>
                  <a:srgbClr val="FFFFFF"/>
                </a:solidFill>
                <a:latin typeface="Lora"/>
                <a:ea typeface="Lora"/>
                <a:cs typeface="Lora"/>
                <a:sym typeface="Lora"/>
              </a:rPr>
              <a:t>Lumpiness, or a diffuse nodularity</a:t>
            </a:r>
            <a:endParaRPr b="1" sz="1000">
              <a:solidFill>
                <a:srgbClr val="FFFFFF"/>
              </a:solidFill>
              <a:latin typeface="Lora"/>
              <a:ea typeface="Lora"/>
              <a:cs typeface="Lora"/>
              <a:sym typeface="Lora"/>
            </a:endParaRPr>
          </a:p>
        </p:txBody>
      </p:sp>
      <p:sp>
        <p:nvSpPr>
          <p:cNvPr id="842" name="Google Shape;842;p62"/>
          <p:cNvSpPr/>
          <p:nvPr/>
        </p:nvSpPr>
        <p:spPr>
          <a:xfrm>
            <a:off x="93423" y="4039323"/>
            <a:ext cx="2484900" cy="1605000"/>
          </a:xfrm>
          <a:prstGeom prst="rect">
            <a:avLst/>
          </a:prstGeom>
          <a:solidFill>
            <a:srgbClr val="F2F2F2"/>
          </a:solidFill>
          <a:ln>
            <a:noFill/>
          </a:ln>
        </p:spPr>
        <p:txBody>
          <a:bodyPr anchorCtr="0" anchor="ctr" bIns="51625" lIns="103300" spcFirstLastPara="1" rIns="103300" wrap="square" tIns="51625">
            <a:noAutofit/>
          </a:bodyPr>
          <a:lstStyle/>
          <a:p>
            <a:pPr indent="0" lvl="0" marL="0" rtl="0" algn="l">
              <a:lnSpc>
                <a:spcPct val="115000"/>
              </a:lnSpc>
              <a:spcBef>
                <a:spcPts val="300"/>
              </a:spcBef>
              <a:spcAft>
                <a:spcPts val="0"/>
              </a:spcAft>
              <a:buNone/>
            </a:pPr>
            <a:r>
              <a:rPr lang="en-GB" sz="1000">
                <a:latin typeface="Lora"/>
                <a:ea typeface="Lora"/>
                <a:cs typeface="Lora"/>
                <a:sym typeface="Lora"/>
              </a:rPr>
              <a:t>- T</a:t>
            </a:r>
            <a:r>
              <a:rPr lang="en-GB" sz="1000">
                <a:latin typeface="Lora"/>
                <a:ea typeface="Lora"/>
                <a:cs typeface="Lora"/>
                <a:sym typeface="Lora"/>
              </a:rPr>
              <a:t>hroughout the breast, is usually a result of normal glandular tissue.</a:t>
            </a:r>
            <a:endParaRPr sz="1000">
              <a:latin typeface="Lora"/>
              <a:ea typeface="Lora"/>
              <a:cs typeface="Lora"/>
              <a:sym typeface="Lora"/>
            </a:endParaRPr>
          </a:p>
          <a:p>
            <a:pPr indent="0" lvl="0" marL="0" rtl="0" algn="l">
              <a:lnSpc>
                <a:spcPct val="115000"/>
              </a:lnSpc>
              <a:spcBef>
                <a:spcPts val="300"/>
              </a:spcBef>
              <a:spcAft>
                <a:spcPts val="0"/>
              </a:spcAft>
              <a:buNone/>
            </a:pPr>
            <a:r>
              <a:rPr lang="en-GB" sz="1000">
                <a:latin typeface="Lora"/>
                <a:ea typeface="Lora"/>
                <a:cs typeface="Lora"/>
                <a:sym typeface="Lora"/>
              </a:rPr>
              <a:t>- When pronounced, imaging studies may help to determine whether a discrete mass is present. </a:t>
            </a:r>
            <a:endParaRPr sz="1000">
              <a:latin typeface="Lora"/>
              <a:ea typeface="Lora"/>
              <a:cs typeface="Lora"/>
              <a:sym typeface="Lora"/>
            </a:endParaRPr>
          </a:p>
        </p:txBody>
      </p:sp>
      <p:sp>
        <p:nvSpPr>
          <p:cNvPr id="843" name="Google Shape;843;p62"/>
          <p:cNvSpPr txBox="1"/>
          <p:nvPr/>
        </p:nvSpPr>
        <p:spPr>
          <a:xfrm>
            <a:off x="73875" y="10029825"/>
            <a:ext cx="5964900" cy="4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Lora"/>
                <a:ea typeface="Lora"/>
                <a:cs typeface="Lora"/>
                <a:sym typeface="Lora"/>
              </a:rPr>
              <a:t>1. </a:t>
            </a:r>
            <a:r>
              <a:rPr lang="en-GB" sz="900">
                <a:latin typeface="Lora"/>
                <a:ea typeface="Lora"/>
                <a:cs typeface="Lora"/>
                <a:sym typeface="Lora"/>
              </a:rPr>
              <a:t>because some cancers grow deceptively as circumscribed masses, all palpable masses require evaluation. </a:t>
            </a:r>
            <a:endParaRPr sz="900">
              <a:latin typeface="Lora"/>
              <a:ea typeface="Lora"/>
              <a:cs typeface="Lora"/>
              <a:sym typeface="Lora"/>
            </a:endParaRPr>
          </a:p>
        </p:txBody>
      </p:sp>
      <p:sp>
        <p:nvSpPr>
          <p:cNvPr id="844" name="Google Shape;844;p62"/>
          <p:cNvSpPr txBox="1"/>
          <p:nvPr/>
        </p:nvSpPr>
        <p:spPr>
          <a:xfrm>
            <a:off x="0" y="5733850"/>
            <a:ext cx="7372500" cy="412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Mammographic</a:t>
            </a:r>
            <a:r>
              <a:rPr b="1" lang="en-GB" sz="1800">
                <a:solidFill>
                  <a:srgbClr val="A64D79"/>
                </a:solidFill>
                <a:latin typeface="Lora"/>
                <a:ea typeface="Lora"/>
                <a:cs typeface="Lora"/>
                <a:sym typeface="Lora"/>
              </a:rPr>
              <a:t> screening </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Detect early, nonpalpable asymptomatic breast carcinomas before metastatic spread has occurred.</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average size of invasive carcinomas detected by mammography is significantly smaller than cancers identified by palpation, and only 15% will have metastasized to regional lymph nodes at the time of diagnosis.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Generally recommended to start after age 40.</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Densities (mass):</a:t>
            </a:r>
            <a:r>
              <a:rPr lang="en-GB">
                <a:highlight>
                  <a:srgbClr val="EAD1DC"/>
                </a:highlight>
                <a:latin typeface="Lora"/>
                <a:ea typeface="Lora"/>
                <a:cs typeface="Lora"/>
                <a:sym typeface="Lora"/>
              </a:rPr>
              <a:t> </a:t>
            </a:r>
            <a:endParaRPr>
              <a:highlight>
                <a:srgbClr val="EAD1DC"/>
              </a:highlight>
              <a:latin typeface="Lora"/>
              <a:ea typeface="Lora"/>
              <a:cs typeface="Lora"/>
              <a:sym typeface="Lora"/>
            </a:endParaRPr>
          </a:p>
          <a:p>
            <a:pPr indent="-184150" lvl="0" marL="630000" rtl="0" algn="l">
              <a:lnSpc>
                <a:spcPct val="115000"/>
              </a:lnSpc>
              <a:spcBef>
                <a:spcPts val="0"/>
              </a:spcBef>
              <a:spcAft>
                <a:spcPts val="0"/>
              </a:spcAft>
              <a:buSzPts val="1400"/>
              <a:buFont typeface="Lora"/>
              <a:buChar char="○"/>
            </a:pPr>
            <a:r>
              <a:rPr lang="en-GB">
                <a:latin typeface="Lora"/>
                <a:ea typeface="Lora"/>
                <a:cs typeface="Lora"/>
                <a:sym typeface="Lora"/>
              </a:rPr>
              <a:t>Most tumors appear radiologically </a:t>
            </a:r>
            <a:r>
              <a:rPr b="1" lang="en-GB">
                <a:latin typeface="Lora"/>
                <a:ea typeface="Lora"/>
                <a:cs typeface="Lora"/>
                <a:sym typeface="Lora"/>
              </a:rPr>
              <a:t>denser</a:t>
            </a:r>
            <a:r>
              <a:rPr lang="en-GB">
                <a:latin typeface="Lora"/>
                <a:ea typeface="Lora"/>
                <a:cs typeface="Lora"/>
                <a:sym typeface="Lora"/>
              </a:rPr>
              <a:t> than the normal breast.</a:t>
            </a:r>
            <a:endParaRPr>
              <a:latin typeface="Lora"/>
              <a:ea typeface="Lora"/>
              <a:cs typeface="Lora"/>
              <a:sym typeface="Lora"/>
            </a:endParaRPr>
          </a:p>
          <a:p>
            <a:pPr indent="-184150" lvl="0" marL="630000" rtl="0" algn="l">
              <a:lnSpc>
                <a:spcPct val="115000"/>
              </a:lnSpc>
              <a:spcBef>
                <a:spcPts val="0"/>
              </a:spcBef>
              <a:spcAft>
                <a:spcPts val="0"/>
              </a:spcAft>
              <a:buSzPts val="1400"/>
              <a:buFont typeface="Lora"/>
              <a:buChar char="○"/>
            </a:pPr>
            <a:r>
              <a:rPr lang="en-GB">
                <a:latin typeface="Lora"/>
                <a:ea typeface="Lora"/>
                <a:cs typeface="Lora"/>
                <a:sym typeface="Lora"/>
              </a:rPr>
              <a:t>Fibroadenomas, cysts etc. can also present as densities.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Calcifications:</a:t>
            </a:r>
            <a:r>
              <a:rPr lang="en-GB">
                <a:highlight>
                  <a:srgbClr val="EAD1DC"/>
                </a:highlight>
                <a:latin typeface="Lora"/>
                <a:ea typeface="Lora"/>
                <a:cs typeface="Lora"/>
                <a:sym typeface="Lora"/>
              </a:rPr>
              <a:t> </a:t>
            </a:r>
            <a:endParaRPr>
              <a:highlight>
                <a:srgbClr val="EAD1DC"/>
              </a:highlight>
              <a:latin typeface="Lora"/>
              <a:ea typeface="Lora"/>
              <a:cs typeface="Lora"/>
              <a:sym typeface="Lora"/>
            </a:endParaRPr>
          </a:p>
          <a:p>
            <a:pPr indent="-178899" lvl="0" marL="630000" rtl="0" algn="l">
              <a:lnSpc>
                <a:spcPct val="115000"/>
              </a:lnSpc>
              <a:spcBef>
                <a:spcPts val="0"/>
              </a:spcBef>
              <a:spcAft>
                <a:spcPts val="0"/>
              </a:spcAft>
              <a:buSzPts val="1400"/>
              <a:buFont typeface="Lora"/>
              <a:buChar char="○"/>
            </a:pPr>
            <a:r>
              <a:rPr lang="en-GB">
                <a:latin typeface="Lora"/>
                <a:ea typeface="Lora"/>
                <a:cs typeface="Lora"/>
                <a:sym typeface="Lora"/>
              </a:rPr>
              <a:t>Calcium gets deposited in secretions, necrotic debris, or hyalinized stroma. </a:t>
            </a:r>
            <a:endParaRPr>
              <a:latin typeface="Lora"/>
              <a:ea typeface="Lora"/>
              <a:cs typeface="Lora"/>
              <a:sym typeface="Lora"/>
            </a:endParaRPr>
          </a:p>
          <a:p>
            <a:pPr indent="-178899" lvl="0" marL="630000" rtl="0" algn="l">
              <a:lnSpc>
                <a:spcPct val="115000"/>
              </a:lnSpc>
              <a:spcBef>
                <a:spcPts val="0"/>
              </a:spcBef>
              <a:spcAft>
                <a:spcPts val="0"/>
              </a:spcAft>
              <a:buSzPts val="1400"/>
              <a:buFont typeface="Lora"/>
              <a:buChar char="○"/>
            </a:pPr>
            <a:r>
              <a:rPr lang="en-GB">
                <a:latin typeface="Lora"/>
                <a:ea typeface="Lora"/>
                <a:cs typeface="Lora"/>
                <a:sym typeface="Lora"/>
              </a:rPr>
              <a:t>It can be seen in </a:t>
            </a:r>
            <a:r>
              <a:rPr b="1" lang="en-GB">
                <a:latin typeface="Lora"/>
                <a:ea typeface="Lora"/>
                <a:cs typeface="Lora"/>
                <a:sym typeface="Lora"/>
              </a:rPr>
              <a:t>benign</a:t>
            </a:r>
            <a:r>
              <a:rPr lang="en-GB">
                <a:latin typeface="Lora"/>
                <a:ea typeface="Lora"/>
                <a:cs typeface="Lora"/>
                <a:sym typeface="Lora"/>
              </a:rPr>
              <a:t> and </a:t>
            </a:r>
            <a:r>
              <a:rPr b="1" lang="en-GB">
                <a:latin typeface="Lora"/>
                <a:ea typeface="Lora"/>
                <a:cs typeface="Lora"/>
                <a:sym typeface="Lora"/>
              </a:rPr>
              <a:t>malignancy</a:t>
            </a:r>
            <a:r>
              <a:rPr lang="en-GB">
                <a:latin typeface="Lora"/>
                <a:ea typeface="Lora"/>
                <a:cs typeface="Lora"/>
                <a:sym typeface="Lora"/>
              </a:rPr>
              <a:t> (small, irregular, numerous, &amp; clustered). </a:t>
            </a:r>
            <a:endParaRPr>
              <a:latin typeface="Lora"/>
              <a:ea typeface="Lora"/>
              <a:cs typeface="Lora"/>
              <a:sym typeface="Lora"/>
            </a:endParaRPr>
          </a:p>
          <a:p>
            <a:pPr indent="-178899" lvl="0" marL="630000" rtl="0" algn="l">
              <a:lnSpc>
                <a:spcPct val="115000"/>
              </a:lnSpc>
              <a:spcBef>
                <a:spcPts val="0"/>
              </a:spcBef>
              <a:spcAft>
                <a:spcPts val="0"/>
              </a:spcAft>
              <a:buSzPts val="1400"/>
              <a:buFont typeface="Lora"/>
              <a:buChar char="○"/>
            </a:pPr>
            <a:r>
              <a:rPr lang="en-GB">
                <a:latin typeface="Lora"/>
                <a:ea typeface="Lora"/>
                <a:cs typeface="Lora"/>
                <a:sym typeface="Lora"/>
              </a:rPr>
              <a:t>Ductal carcinoma in situ (</a:t>
            </a:r>
            <a:r>
              <a:rPr b="1" lang="en-GB">
                <a:latin typeface="Lora"/>
                <a:ea typeface="Lora"/>
                <a:cs typeface="Lora"/>
                <a:sym typeface="Lora"/>
              </a:rPr>
              <a:t>DCIS</a:t>
            </a:r>
            <a:r>
              <a:rPr lang="en-GB">
                <a:latin typeface="Lora"/>
                <a:ea typeface="Lora"/>
                <a:cs typeface="Lora"/>
                <a:sym typeface="Lora"/>
              </a:rPr>
              <a:t>) is </a:t>
            </a:r>
            <a:r>
              <a:rPr b="1" lang="en-GB">
                <a:latin typeface="Lora"/>
                <a:ea typeface="Lora"/>
                <a:cs typeface="Lora"/>
                <a:sym typeface="Lora"/>
              </a:rPr>
              <a:t>most commonly detected as mammographic calcifications.</a:t>
            </a:r>
            <a:r>
              <a:rPr lang="en-GB">
                <a:latin typeface="Lora"/>
                <a:ea typeface="Lora"/>
                <a:cs typeface="Lora"/>
                <a:sym typeface="Lora"/>
              </a:rPr>
              <a:t> it has increased the diagnosis of DCIS.</a:t>
            </a:r>
            <a:endParaRPr>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8" name="Shape 848"/>
        <p:cNvGrpSpPr/>
        <p:nvPr/>
      </p:nvGrpSpPr>
      <p:grpSpPr>
        <a:xfrm>
          <a:off x="0" y="0"/>
          <a:ext cx="0" cy="0"/>
          <a:chOff x="0" y="0"/>
          <a:chExt cx="0" cy="0"/>
        </a:xfrm>
      </p:grpSpPr>
      <p:sp>
        <p:nvSpPr>
          <p:cNvPr id="849" name="Google Shape;849;p63"/>
          <p:cNvSpPr txBox="1"/>
          <p:nvPr/>
        </p:nvSpPr>
        <p:spPr>
          <a:xfrm>
            <a:off x="683400" y="76200"/>
            <a:ext cx="65532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Benign epithelial lesions </a:t>
            </a:r>
            <a:endParaRPr b="1" sz="3000">
              <a:solidFill>
                <a:srgbClr val="741B47"/>
              </a:solidFill>
              <a:latin typeface="Lora"/>
              <a:ea typeface="Lora"/>
              <a:cs typeface="Lora"/>
              <a:sym typeface="Lora"/>
            </a:endParaRPr>
          </a:p>
        </p:txBody>
      </p:sp>
      <p:sp>
        <p:nvSpPr>
          <p:cNvPr id="850" name="Google Shape;850;p63"/>
          <p:cNvSpPr txBox="1"/>
          <p:nvPr/>
        </p:nvSpPr>
        <p:spPr>
          <a:xfrm>
            <a:off x="20625" y="862750"/>
            <a:ext cx="7723200" cy="319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1- Non proliferative Breast Changes </a:t>
            </a:r>
            <a:r>
              <a:rPr lang="en-GB" sz="1600">
                <a:solidFill>
                  <a:srgbClr val="A64D79"/>
                </a:solidFill>
                <a:latin typeface="Lora"/>
                <a:ea typeface="Lora"/>
                <a:cs typeface="Lora"/>
                <a:sym typeface="Lora"/>
              </a:rPr>
              <a:t>(Fibrocystic changes)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Most common disorder of the breast.</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No increased risk for cancer.</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Produce palpable masses, mammographic densities, nipple discharge. Cyclic pain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Age</a:t>
            </a:r>
            <a:r>
              <a:rPr lang="en-GB">
                <a:latin typeface="Lora"/>
                <a:ea typeface="Lora"/>
                <a:cs typeface="Lora"/>
                <a:sym typeface="Lora"/>
              </a:rPr>
              <a:t>: 20-55 years, decreases progressively after menopause.</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Thought to be due to caused by hormonal imbalances.</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Histology</a:t>
            </a:r>
            <a:endParaRPr b="1" sz="1600">
              <a:solidFill>
                <a:srgbClr val="C27BA0"/>
              </a:solidFill>
              <a:latin typeface="Lora"/>
              <a:ea typeface="Lora"/>
              <a:cs typeface="Lora"/>
              <a:sym typeface="Lora"/>
            </a:endParaRPr>
          </a:p>
          <a:p>
            <a:pPr indent="-178901" lvl="1" marL="360000" rtl="0" algn="l">
              <a:lnSpc>
                <a:spcPct val="115000"/>
              </a:lnSpc>
              <a:spcBef>
                <a:spcPts val="0"/>
              </a:spcBef>
              <a:spcAft>
                <a:spcPts val="0"/>
              </a:spcAft>
              <a:buSzPts val="1400"/>
              <a:buFont typeface="Lora"/>
              <a:buChar char="●"/>
            </a:pPr>
            <a:r>
              <a:rPr b="1" lang="en-GB">
                <a:latin typeface="Lora"/>
                <a:ea typeface="Lora"/>
                <a:cs typeface="Lora"/>
                <a:sym typeface="Lora"/>
              </a:rPr>
              <a:t>Nonproliferative</a:t>
            </a:r>
            <a:r>
              <a:rPr lang="en-GB">
                <a:latin typeface="Lora"/>
                <a:ea typeface="Lora"/>
                <a:cs typeface="Lora"/>
                <a:sym typeface="Lora"/>
              </a:rPr>
              <a:t> because the lesions contain 2 layers of cells (Epithelial &amp; myoepithelial  </a:t>
            </a:r>
            <a:endParaRPr>
              <a:latin typeface="Lora"/>
              <a:ea typeface="Lora"/>
              <a:cs typeface="Lora"/>
              <a:sym typeface="Lora"/>
            </a:endParaRPr>
          </a:p>
          <a:p>
            <a:pPr indent="-178901" lvl="1" marL="360000" rtl="0" algn="l">
              <a:lnSpc>
                <a:spcPct val="115000"/>
              </a:lnSpc>
              <a:spcBef>
                <a:spcPts val="0"/>
              </a:spcBef>
              <a:spcAft>
                <a:spcPts val="0"/>
              </a:spcAft>
              <a:buSzPts val="1400"/>
              <a:buFont typeface="Lora"/>
              <a:buChar char="●"/>
            </a:pPr>
            <a:r>
              <a:rPr lang="en-GB">
                <a:latin typeface="Lora"/>
                <a:ea typeface="Lora"/>
                <a:cs typeface="Lora"/>
                <a:sym typeface="Lora"/>
              </a:rPr>
              <a:t>Three morphological changes:</a:t>
            </a:r>
            <a:endParaRPr>
              <a:latin typeface="Lora"/>
              <a:ea typeface="Lora"/>
              <a:cs typeface="Lora"/>
              <a:sym typeface="Lora"/>
            </a:endParaRPr>
          </a:p>
        </p:txBody>
      </p:sp>
      <p:graphicFrame>
        <p:nvGraphicFramePr>
          <p:cNvPr id="851" name="Google Shape;851;p63"/>
          <p:cNvGraphicFramePr/>
          <p:nvPr/>
        </p:nvGraphicFramePr>
        <p:xfrm>
          <a:off x="256275" y="3744550"/>
          <a:ext cx="3000000" cy="3000000"/>
        </p:xfrm>
        <a:graphic>
          <a:graphicData uri="http://schemas.openxmlformats.org/drawingml/2006/table">
            <a:tbl>
              <a:tblPr>
                <a:noFill/>
                <a:tableStyleId>{ED6A7AB6-48A4-47CC-93F4-A73B1F77B4BA}</a:tableStyleId>
              </a:tblPr>
              <a:tblGrid>
                <a:gridCol w="2509975"/>
                <a:gridCol w="2385750"/>
                <a:gridCol w="1301350"/>
              </a:tblGrid>
              <a:tr h="381000">
                <a:tc>
                  <a:txBody>
                    <a:bodyPr/>
                    <a:lstStyle/>
                    <a:p>
                      <a:pPr indent="0" lvl="0" marL="0" rtl="0" algn="ctr">
                        <a:spcBef>
                          <a:spcPts val="0"/>
                        </a:spcBef>
                        <a:spcAft>
                          <a:spcPts val="0"/>
                        </a:spcAft>
                        <a:buNone/>
                      </a:pPr>
                      <a:r>
                        <a:rPr b="1" lang="en-GB" sz="1100">
                          <a:solidFill>
                            <a:srgbClr val="FFFFFF"/>
                          </a:solidFill>
                          <a:latin typeface="Lora"/>
                          <a:ea typeface="Lora"/>
                          <a:cs typeface="Lora"/>
                          <a:sym typeface="Lora"/>
                        </a:rPr>
                        <a:t>1- Cysts with apocrine metaplasia</a:t>
                      </a:r>
                      <a:endParaRPr b="1" sz="11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A64D79"/>
                    </a:solidFill>
                  </a:tcPr>
                </a:tc>
                <a:tc>
                  <a:txBody>
                    <a:bodyPr/>
                    <a:lstStyle/>
                    <a:p>
                      <a:pPr indent="0" lvl="0" marL="0" rtl="0" algn="ctr">
                        <a:spcBef>
                          <a:spcPts val="0"/>
                        </a:spcBef>
                        <a:spcAft>
                          <a:spcPts val="0"/>
                        </a:spcAft>
                        <a:buNone/>
                      </a:pPr>
                      <a:r>
                        <a:rPr b="1" lang="en-GB" sz="1100">
                          <a:solidFill>
                            <a:srgbClr val="FFFFFF"/>
                          </a:solidFill>
                          <a:latin typeface="Lora"/>
                          <a:ea typeface="Lora"/>
                          <a:cs typeface="Lora"/>
                          <a:sym typeface="Lora"/>
                        </a:rPr>
                        <a:t>2- Fibrosis (fibrocystic changes)</a:t>
                      </a:r>
                      <a:endParaRPr b="1" sz="11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A64D79"/>
                    </a:solidFill>
                  </a:tcPr>
                </a:tc>
                <a:tc>
                  <a:txBody>
                    <a:bodyPr/>
                    <a:lstStyle/>
                    <a:p>
                      <a:pPr indent="0" lvl="0" marL="0" rtl="0" algn="ctr">
                        <a:spcBef>
                          <a:spcPts val="0"/>
                        </a:spcBef>
                        <a:spcAft>
                          <a:spcPts val="0"/>
                        </a:spcAft>
                        <a:buNone/>
                      </a:pPr>
                      <a:r>
                        <a:rPr b="1" lang="en-GB" sz="1100">
                          <a:solidFill>
                            <a:srgbClr val="FFFFFF"/>
                          </a:solidFill>
                          <a:latin typeface="Lora"/>
                          <a:ea typeface="Lora"/>
                          <a:cs typeface="Lora"/>
                          <a:sym typeface="Lora"/>
                        </a:rPr>
                        <a:t>3- Adenosis</a:t>
                      </a:r>
                      <a:endParaRPr b="1" sz="1100">
                        <a:solidFill>
                          <a:srgbClr val="FFFFFF"/>
                        </a:solidFill>
                        <a:latin typeface="Lora"/>
                        <a:ea typeface="Lora"/>
                        <a:cs typeface="Lora"/>
                        <a:sym typeface="Lora"/>
                      </a:endParaRPr>
                    </a:p>
                  </a:txBody>
                  <a:tcPr marT="91425" marB="91425" marR="91425" marL="91425" anchor="ctr">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A64D79"/>
                    </a:solidFill>
                  </a:tcPr>
                </a:tc>
              </a:tr>
              <a:tr h="381000">
                <a:tc>
                  <a:txBody>
                    <a:bodyPr/>
                    <a:lstStyle/>
                    <a:p>
                      <a:pPr indent="0" lvl="0" marL="0" rtl="0" algn="l">
                        <a:lnSpc>
                          <a:spcPct val="115000"/>
                        </a:lnSpc>
                        <a:spcBef>
                          <a:spcPts val="0"/>
                        </a:spcBef>
                        <a:spcAft>
                          <a:spcPts val="0"/>
                        </a:spcAft>
                        <a:buNone/>
                      </a:pPr>
                      <a:r>
                        <a:rPr lang="en-GB" sz="1100">
                          <a:latin typeface="Lora"/>
                          <a:ea typeface="Lora"/>
                          <a:cs typeface="Lora"/>
                          <a:sym typeface="Lora"/>
                        </a:rPr>
                        <a:t>- </a:t>
                      </a:r>
                      <a:r>
                        <a:rPr lang="en-GB" sz="1100">
                          <a:highlight>
                            <a:srgbClr val="F4CCCC"/>
                          </a:highlight>
                          <a:latin typeface="Lora"/>
                          <a:ea typeface="Lora"/>
                          <a:cs typeface="Lora"/>
                          <a:sym typeface="Lora"/>
                        </a:rPr>
                        <a:t>Cysts</a:t>
                      </a:r>
                      <a:r>
                        <a:rPr lang="en-GB" sz="1100">
                          <a:latin typeface="Lora"/>
                          <a:ea typeface="Lora"/>
                          <a:cs typeface="Lora"/>
                          <a:sym typeface="Lora"/>
                        </a:rPr>
                        <a:t> are lined by luminal benign flattened to columnar epithelium</a:t>
                      </a:r>
                      <a:r>
                        <a:rPr lang="en-GB" sz="1100">
                          <a:solidFill>
                            <a:srgbClr val="4A86E8"/>
                          </a:solidFill>
                          <a:latin typeface="Lora"/>
                          <a:ea typeface="Lora"/>
                          <a:cs typeface="Lora"/>
                          <a:sym typeface="Lora"/>
                        </a:rPr>
                        <a:t>.</a:t>
                      </a:r>
                      <a:endParaRPr sz="1100">
                        <a:solidFill>
                          <a:srgbClr val="4A86E8"/>
                        </a:solidFill>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With focal </a:t>
                      </a:r>
                      <a:r>
                        <a:rPr lang="en-GB" sz="1100">
                          <a:highlight>
                            <a:srgbClr val="CFE2F3"/>
                          </a:highlight>
                          <a:latin typeface="Lora"/>
                          <a:ea typeface="Lora"/>
                          <a:cs typeface="Lora"/>
                          <a:sym typeface="Lora"/>
                        </a:rPr>
                        <a:t>apocrine metaplasia</a:t>
                      </a:r>
                      <a:r>
                        <a:rPr lang="en-GB" sz="1100">
                          <a:latin typeface="Lora"/>
                          <a:ea typeface="Lora"/>
                          <a:cs typeface="Lora"/>
                          <a:sym typeface="Lora"/>
                        </a:rPr>
                        <a:t>: </a:t>
                      </a:r>
                      <a:r>
                        <a:rPr lang="en-GB" sz="1100">
                          <a:solidFill>
                            <a:srgbClr val="4A86E8"/>
                          </a:solidFill>
                          <a:latin typeface="Lora"/>
                          <a:ea typeface="Lora"/>
                          <a:cs typeface="Lora"/>
                          <a:sym typeface="Lora"/>
                        </a:rPr>
                        <a:t>cells become large and have abundant eosinophilic cytoplasm.</a:t>
                      </a:r>
                      <a:r>
                        <a:rPr lang="en-GB" sz="1100">
                          <a:latin typeface="Lora"/>
                          <a:ea typeface="Lora"/>
                          <a:cs typeface="Lora"/>
                          <a:sym typeface="Lora"/>
                        </a:rPr>
                        <a:t> </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Apocrine secretions may </a:t>
                      </a:r>
                      <a:r>
                        <a:rPr b="1" lang="en-GB" sz="1100">
                          <a:highlight>
                            <a:srgbClr val="D9EAD3"/>
                          </a:highlight>
                          <a:latin typeface="Lora"/>
                          <a:ea typeface="Lora"/>
                          <a:cs typeface="Lora"/>
                          <a:sym typeface="Lora"/>
                        </a:rPr>
                        <a:t>calcify</a:t>
                      </a:r>
                      <a:r>
                        <a:rPr b="1" lang="en-GB" sz="1100">
                          <a:latin typeface="Lora"/>
                          <a:ea typeface="Lora"/>
                          <a:cs typeface="Lora"/>
                          <a:sym typeface="Lora"/>
                        </a:rPr>
                        <a:t> and be detected by mammography.</a:t>
                      </a:r>
                      <a:endParaRPr b="1"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 The cysts can rupture and cause inflammation and fibrosis in response to the spilled debris.</a:t>
                      </a:r>
                      <a:endParaRPr sz="1100">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 May </a:t>
                      </a:r>
                      <a:r>
                        <a:rPr b="1" lang="en-GB" sz="1100">
                          <a:latin typeface="Lora"/>
                          <a:ea typeface="Lora"/>
                          <a:cs typeface="Lora"/>
                          <a:sym typeface="Lora"/>
                        </a:rPr>
                        <a:t>produce </a:t>
                      </a:r>
                      <a:r>
                        <a:rPr b="1" lang="en-GB" sz="1100">
                          <a:latin typeface="Lora"/>
                          <a:ea typeface="Lora"/>
                          <a:cs typeface="Lora"/>
                          <a:sym typeface="Lora"/>
                        </a:rPr>
                        <a:t>palpable firmness (nodularity)</a:t>
                      </a:r>
                      <a:r>
                        <a:rPr lang="en-GB" sz="1100">
                          <a:latin typeface="Lora"/>
                          <a:ea typeface="Lora"/>
                          <a:cs typeface="Lora"/>
                          <a:sym typeface="Lora"/>
                        </a:rPr>
                        <a:t> of the breast.</a:t>
                      </a:r>
                      <a:endParaRPr sz="1100">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100">
                          <a:latin typeface="Lora"/>
                          <a:ea typeface="Lora"/>
                          <a:cs typeface="Lora"/>
                          <a:sym typeface="Lora"/>
                        </a:rPr>
                        <a:t>- </a:t>
                      </a:r>
                      <a:r>
                        <a:rPr lang="en-GB" sz="1100">
                          <a:solidFill>
                            <a:srgbClr val="4A86E8"/>
                          </a:solidFill>
                          <a:latin typeface="Lora"/>
                          <a:ea typeface="Lora"/>
                          <a:cs typeface="Lora"/>
                          <a:sym typeface="Lora"/>
                        </a:rPr>
                        <a:t>An increase in the number of acini per lobule.</a:t>
                      </a:r>
                      <a:endParaRPr sz="1100">
                        <a:solidFill>
                          <a:srgbClr val="4A86E8"/>
                        </a:solidFill>
                        <a:latin typeface="Lora"/>
                        <a:ea typeface="Lora"/>
                        <a:cs typeface="Lora"/>
                        <a:sym typeface="Lora"/>
                      </a:endParaRPr>
                    </a:p>
                    <a:p>
                      <a:pPr indent="0" lvl="0" marL="0" rtl="0" algn="l">
                        <a:lnSpc>
                          <a:spcPct val="115000"/>
                        </a:lnSpc>
                        <a:spcBef>
                          <a:spcPts val="0"/>
                        </a:spcBef>
                        <a:spcAft>
                          <a:spcPts val="0"/>
                        </a:spcAft>
                        <a:buNone/>
                      </a:pPr>
                      <a:r>
                        <a:rPr lang="en-GB" sz="1100">
                          <a:latin typeface="Lora"/>
                          <a:ea typeface="Lora"/>
                          <a:cs typeface="Lora"/>
                          <a:sym typeface="Lora"/>
                        </a:rPr>
                        <a:t>-</a:t>
                      </a:r>
                      <a:r>
                        <a:rPr lang="en-GB" sz="1100">
                          <a:solidFill>
                            <a:srgbClr val="4A86E8"/>
                          </a:solidFill>
                          <a:latin typeface="Lora"/>
                          <a:ea typeface="Lora"/>
                          <a:cs typeface="Lora"/>
                          <a:sym typeface="Lora"/>
                        </a:rPr>
                        <a:t> can also be seen in pregnancy.</a:t>
                      </a:r>
                      <a:endParaRPr sz="1100">
                        <a:solidFill>
                          <a:srgbClr val="4A86E8"/>
                        </a:solidFill>
                        <a:latin typeface="Lora"/>
                        <a:ea typeface="Lora"/>
                        <a:cs typeface="Lora"/>
                        <a:sym typeface="Lora"/>
                      </a:endParaRPr>
                    </a:p>
                  </a:txBody>
                  <a:tcPr marT="91425" marB="91425" marR="91425" marL="91425">
                    <a:lnL cap="flat" cmpd="sng" w="9525">
                      <a:solidFill>
                        <a:srgbClr val="EAD1DC"/>
                      </a:solidFill>
                      <a:prstDash val="solid"/>
                      <a:round/>
                      <a:headEnd len="sm" w="sm" type="none"/>
                      <a:tailEnd len="sm" w="sm" type="none"/>
                    </a:lnL>
                    <a:lnR cap="flat" cmpd="sng" w="9525">
                      <a:solidFill>
                        <a:srgbClr val="EAD1DC"/>
                      </a:solidFill>
                      <a:prstDash val="solid"/>
                      <a:round/>
                      <a:headEnd len="sm" w="sm" type="none"/>
                      <a:tailEnd len="sm" w="sm" type="none"/>
                    </a:lnR>
                    <a:lnT cap="flat" cmpd="sng" w="9525">
                      <a:solidFill>
                        <a:srgbClr val="EAD1DC"/>
                      </a:solidFill>
                      <a:prstDash val="solid"/>
                      <a:round/>
                      <a:headEnd len="sm" w="sm" type="none"/>
                      <a:tailEnd len="sm" w="sm" type="none"/>
                    </a:lnT>
                    <a:lnB cap="flat" cmpd="sng" w="9525">
                      <a:solidFill>
                        <a:srgbClr val="EAD1DC"/>
                      </a:solidFill>
                      <a:prstDash val="solid"/>
                      <a:round/>
                      <a:headEnd len="sm" w="sm" type="none"/>
                      <a:tailEnd len="sm" w="sm" type="none"/>
                    </a:lnB>
                    <a:solidFill>
                      <a:srgbClr val="F3F3F3"/>
                    </a:solidFill>
                  </a:tcPr>
                </a:tc>
              </a:tr>
            </a:tbl>
          </a:graphicData>
        </a:graphic>
      </p:graphicFrame>
      <p:pic>
        <p:nvPicPr>
          <p:cNvPr id="852" name="Google Shape;852;p63"/>
          <p:cNvPicPr preferRelativeResize="0"/>
          <p:nvPr/>
        </p:nvPicPr>
        <p:blipFill rotWithShape="1">
          <a:blip r:embed="rId3">
            <a:alphaModFix/>
          </a:blip>
          <a:srcRect b="6594" l="0" r="0" t="0"/>
          <a:stretch/>
        </p:blipFill>
        <p:spPr>
          <a:xfrm>
            <a:off x="6600825" y="3744550"/>
            <a:ext cx="1143000" cy="916825"/>
          </a:xfrm>
          <a:prstGeom prst="rect">
            <a:avLst/>
          </a:prstGeom>
          <a:noFill/>
          <a:ln>
            <a:noFill/>
          </a:ln>
        </p:spPr>
      </p:pic>
      <p:pic>
        <p:nvPicPr>
          <p:cNvPr id="853" name="Google Shape;853;p63"/>
          <p:cNvPicPr preferRelativeResize="0"/>
          <p:nvPr/>
        </p:nvPicPr>
        <p:blipFill rotWithShape="1">
          <a:blip r:embed="rId4">
            <a:alphaModFix/>
          </a:blip>
          <a:srcRect b="3542" l="3023" r="4521" t="1993"/>
          <a:stretch/>
        </p:blipFill>
        <p:spPr>
          <a:xfrm>
            <a:off x="6600825" y="4725075"/>
            <a:ext cx="1143000" cy="916835"/>
          </a:xfrm>
          <a:prstGeom prst="rect">
            <a:avLst/>
          </a:prstGeom>
          <a:noFill/>
          <a:ln>
            <a:noFill/>
          </a:ln>
        </p:spPr>
      </p:pic>
      <p:sp>
        <p:nvSpPr>
          <p:cNvPr id="854" name="Google Shape;854;p63"/>
          <p:cNvSpPr/>
          <p:nvPr/>
        </p:nvSpPr>
        <p:spPr>
          <a:xfrm>
            <a:off x="7208050" y="4255075"/>
            <a:ext cx="69000" cy="705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5" name="Google Shape;855;p63"/>
          <p:cNvCxnSpPr/>
          <p:nvPr/>
        </p:nvCxnSpPr>
        <p:spPr>
          <a:xfrm rot="10800000">
            <a:off x="7455700" y="4440475"/>
            <a:ext cx="152400" cy="181200"/>
          </a:xfrm>
          <a:prstGeom prst="straightConnector1">
            <a:avLst/>
          </a:prstGeom>
          <a:noFill/>
          <a:ln cap="flat" cmpd="sng" w="9525">
            <a:solidFill>
              <a:srgbClr val="0000FF"/>
            </a:solidFill>
            <a:prstDash val="solid"/>
            <a:round/>
            <a:headEnd len="med" w="med" type="none"/>
            <a:tailEnd len="med" w="med" type="stealth"/>
          </a:ln>
        </p:spPr>
      </p:cxnSp>
      <p:cxnSp>
        <p:nvCxnSpPr>
          <p:cNvPr id="856" name="Google Shape;856;p63"/>
          <p:cNvCxnSpPr/>
          <p:nvPr/>
        </p:nvCxnSpPr>
        <p:spPr>
          <a:xfrm rot="10800000">
            <a:off x="7374475" y="5539125"/>
            <a:ext cx="152400" cy="181200"/>
          </a:xfrm>
          <a:prstGeom prst="straightConnector1">
            <a:avLst/>
          </a:prstGeom>
          <a:noFill/>
          <a:ln cap="flat" cmpd="sng" w="9525">
            <a:solidFill>
              <a:srgbClr val="FF0000"/>
            </a:solidFill>
            <a:prstDash val="solid"/>
            <a:round/>
            <a:headEnd len="med" w="med" type="none"/>
            <a:tailEnd len="med" w="med" type="stealth"/>
          </a:ln>
        </p:spPr>
      </p:cxnSp>
      <p:sp>
        <p:nvSpPr>
          <p:cNvPr id="857" name="Google Shape;857;p63"/>
          <p:cNvSpPr txBox="1"/>
          <p:nvPr/>
        </p:nvSpPr>
        <p:spPr>
          <a:xfrm>
            <a:off x="20625" y="5776375"/>
            <a:ext cx="6371700" cy="117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2- Proliferative Disease without Atypia.</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Rarely form palpable masses.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Incidental finding; d</a:t>
            </a:r>
            <a:r>
              <a:rPr lang="en-GB">
                <a:latin typeface="Lora"/>
                <a:ea typeface="Lora"/>
                <a:cs typeface="Lora"/>
                <a:sym typeface="Lora"/>
              </a:rPr>
              <a:t>etected as small mammographic densities.</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Risk for cancer is 1.5 – 2 times normal.</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latin typeface="Lora"/>
                <a:ea typeface="Lora"/>
                <a:cs typeface="Lora"/>
                <a:sym typeface="Lora"/>
              </a:rPr>
              <a:t>Include the following entities: </a:t>
            </a:r>
            <a:endParaRPr>
              <a:latin typeface="Lora"/>
              <a:ea typeface="Lora"/>
              <a:cs typeface="Lora"/>
              <a:sym typeface="Lora"/>
            </a:endParaRPr>
          </a:p>
        </p:txBody>
      </p:sp>
      <p:graphicFrame>
        <p:nvGraphicFramePr>
          <p:cNvPr id="858" name="Google Shape;858;p63"/>
          <p:cNvGraphicFramePr/>
          <p:nvPr/>
        </p:nvGraphicFramePr>
        <p:xfrm>
          <a:off x="298338" y="7259100"/>
          <a:ext cx="3000000" cy="3000000"/>
        </p:xfrm>
        <a:graphic>
          <a:graphicData uri="http://schemas.openxmlformats.org/drawingml/2006/table">
            <a:tbl>
              <a:tblPr>
                <a:noFill/>
                <a:tableStyleId>{ED6A7AB6-48A4-47CC-93F4-A73B1F77B4BA}</a:tableStyleId>
              </a:tblPr>
              <a:tblGrid>
                <a:gridCol w="1248625"/>
                <a:gridCol w="3216850"/>
                <a:gridCol w="2980000"/>
              </a:tblGrid>
              <a:tr h="14591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a- Epithelial Hyperplasia</a:t>
                      </a:r>
                      <a:endParaRPr b="1" sz="1200">
                        <a:solidFill>
                          <a:srgbClr val="FFFFFF"/>
                        </a:solidFill>
                        <a:latin typeface="Lora"/>
                        <a:ea typeface="Lora"/>
                        <a:cs typeface="Lora"/>
                        <a:sym typeface="Lora"/>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64D79"/>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Defined as the presence of </a:t>
                      </a:r>
                      <a:r>
                        <a:rPr b="1" lang="en-GB" sz="1200">
                          <a:latin typeface="Lora"/>
                          <a:ea typeface="Lora"/>
                          <a:cs typeface="Lora"/>
                          <a:sym typeface="Lora"/>
                        </a:rPr>
                        <a:t>more than 2 layers.</a:t>
                      </a:r>
                      <a:endParaRPr b="1"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Range from mild, moderate to severe/florid.</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b="1" lang="en-GB" sz="1200">
                          <a:highlight>
                            <a:srgbClr val="EAD1DC"/>
                          </a:highlight>
                          <a:latin typeface="Lora"/>
                          <a:ea typeface="Lora"/>
                          <a:cs typeface="Lora"/>
                          <a:sym typeface="Lora"/>
                        </a:rPr>
                        <a:t>Microscopy:</a:t>
                      </a:r>
                      <a:endParaRPr b="1" sz="1200">
                        <a:highlight>
                          <a:srgbClr val="EAD1DC"/>
                        </a:highlight>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Both epithelial and myoepithelial cells proliferate.</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Can be seen in the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ducts and lobules.</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r>
              <a:tr h="3810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b- Sclerosing Adenosis</a:t>
                      </a:r>
                      <a:endParaRPr b="1" sz="1200">
                        <a:solidFill>
                          <a:srgbClr val="FFFFFF"/>
                        </a:solidFill>
                        <a:latin typeface="Lora"/>
                        <a:ea typeface="Lora"/>
                        <a:cs typeface="Lora"/>
                        <a:sym typeface="Lora"/>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64D79"/>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Mostly as incidental microscopic finding but may occasionally present as a palpable mass that is mistaken clinically for cancer.</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Calcification is commonly seen in the lesion, so even on mammography it can mimic cancer. Almost always </a:t>
                      </a:r>
                      <a:r>
                        <a:rPr lang="en-GB" sz="1200">
                          <a:latin typeface="Lora"/>
                          <a:ea typeface="Lora"/>
                          <a:cs typeface="Lora"/>
                          <a:sym typeface="Lora"/>
                        </a:rPr>
                        <a:t>associated</a:t>
                      </a:r>
                      <a:r>
                        <a:rPr lang="en-GB" sz="1200">
                          <a:latin typeface="Lora"/>
                          <a:ea typeface="Lora"/>
                          <a:cs typeface="Lora"/>
                          <a:sym typeface="Lora"/>
                        </a:rPr>
                        <a:t> with </a:t>
                      </a:r>
                      <a:r>
                        <a:rPr lang="en-GB" sz="1200">
                          <a:latin typeface="Lora"/>
                          <a:ea typeface="Lora"/>
                          <a:cs typeface="Lora"/>
                          <a:sym typeface="Lora"/>
                        </a:rPr>
                        <a:t>fibrocystic</a:t>
                      </a:r>
                      <a:r>
                        <a:rPr lang="en-GB" sz="1200">
                          <a:latin typeface="Lora"/>
                          <a:ea typeface="Lora"/>
                          <a:cs typeface="Lora"/>
                          <a:sym typeface="Lora"/>
                        </a:rPr>
                        <a:t> changes</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b="1" lang="en-GB" sz="1200">
                          <a:highlight>
                            <a:srgbClr val="EAD1DC"/>
                          </a:highlight>
                          <a:latin typeface="Lora"/>
                          <a:ea typeface="Lora"/>
                          <a:cs typeface="Lora"/>
                          <a:sym typeface="Lora"/>
                        </a:rPr>
                        <a:t>Microscopy:</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a:t>
                      </a:r>
                      <a:r>
                        <a:rPr lang="en-GB" sz="1200">
                          <a:latin typeface="Lora"/>
                          <a:ea typeface="Lora"/>
                          <a:cs typeface="Lora"/>
                          <a:sym typeface="Lora"/>
                        </a:rPr>
                        <a:t>denosis and stromal fibrosis in the lobule which leads to compression and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distortion of the lobule.</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r>
            </a:tbl>
          </a:graphicData>
        </a:graphic>
      </p:graphicFrame>
      <p:pic>
        <p:nvPicPr>
          <p:cNvPr id="859" name="Google Shape;859;p63"/>
          <p:cNvPicPr preferRelativeResize="0"/>
          <p:nvPr/>
        </p:nvPicPr>
        <p:blipFill rotWithShape="1">
          <a:blip r:embed="rId5">
            <a:alphaModFix/>
          </a:blip>
          <a:srcRect b="4227" l="2889" r="5669" t="1822"/>
          <a:stretch/>
        </p:blipFill>
        <p:spPr>
          <a:xfrm>
            <a:off x="6842250" y="7751825"/>
            <a:ext cx="901575" cy="966375"/>
          </a:xfrm>
          <a:prstGeom prst="rect">
            <a:avLst/>
          </a:prstGeom>
          <a:noFill/>
          <a:ln>
            <a:noFill/>
          </a:ln>
        </p:spPr>
      </p:pic>
      <p:pic>
        <p:nvPicPr>
          <p:cNvPr id="860" name="Google Shape;860;p63"/>
          <p:cNvPicPr preferRelativeResize="0"/>
          <p:nvPr/>
        </p:nvPicPr>
        <p:blipFill rotWithShape="1">
          <a:blip r:embed="rId6">
            <a:alphaModFix/>
          </a:blip>
          <a:srcRect b="5813" l="4367" r="4830" t="2920"/>
          <a:stretch/>
        </p:blipFill>
        <p:spPr>
          <a:xfrm>
            <a:off x="6813840" y="9415075"/>
            <a:ext cx="958384" cy="966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4" name="Shape 864"/>
        <p:cNvGrpSpPr/>
        <p:nvPr/>
      </p:nvGrpSpPr>
      <p:grpSpPr>
        <a:xfrm>
          <a:off x="0" y="0"/>
          <a:ext cx="0" cy="0"/>
          <a:chOff x="0" y="0"/>
          <a:chExt cx="0" cy="0"/>
        </a:xfrm>
      </p:grpSpPr>
      <p:sp>
        <p:nvSpPr>
          <p:cNvPr id="865" name="Google Shape;865;p64"/>
          <p:cNvSpPr txBox="1"/>
          <p:nvPr/>
        </p:nvSpPr>
        <p:spPr>
          <a:xfrm>
            <a:off x="683400" y="76200"/>
            <a:ext cx="65532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741B47"/>
                </a:solidFill>
                <a:latin typeface="Lora"/>
                <a:ea typeface="Lora"/>
                <a:cs typeface="Lora"/>
                <a:sym typeface="Lora"/>
              </a:rPr>
              <a:t>Benign epithelial lesions </a:t>
            </a:r>
            <a:endParaRPr b="1" sz="3000">
              <a:solidFill>
                <a:srgbClr val="741B47"/>
              </a:solidFill>
              <a:latin typeface="Lora"/>
              <a:ea typeface="Lora"/>
              <a:cs typeface="Lora"/>
              <a:sym typeface="Lora"/>
            </a:endParaRPr>
          </a:p>
        </p:txBody>
      </p:sp>
      <p:graphicFrame>
        <p:nvGraphicFramePr>
          <p:cNvPr id="866" name="Google Shape;866;p64"/>
          <p:cNvGraphicFramePr/>
          <p:nvPr/>
        </p:nvGraphicFramePr>
        <p:xfrm>
          <a:off x="200900" y="951900"/>
          <a:ext cx="3000000" cy="3000000"/>
        </p:xfrm>
        <a:graphic>
          <a:graphicData uri="http://schemas.openxmlformats.org/drawingml/2006/table">
            <a:tbl>
              <a:tblPr>
                <a:noFill/>
                <a:tableStyleId>{ED6A7AB6-48A4-47CC-93F4-A73B1F77B4BA}</a:tableStyleId>
              </a:tblPr>
              <a:tblGrid>
                <a:gridCol w="1307475"/>
                <a:gridCol w="3029675"/>
                <a:gridCol w="1349500"/>
                <a:gridCol w="1734075"/>
              </a:tblGrid>
              <a:tr h="3810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c- Complex Sclerosing Lesion </a:t>
                      </a:r>
                      <a:endParaRPr b="1" sz="1200">
                        <a:solidFill>
                          <a:srgbClr val="FFFFFF"/>
                        </a:solidFill>
                        <a:latin typeface="Lora"/>
                        <a:ea typeface="Lora"/>
                        <a:cs typeface="Lora"/>
                        <a:sym typeface="Lora"/>
                      </a:endParaRPr>
                    </a:p>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(Radial Scar)</a:t>
                      </a:r>
                      <a:endParaRPr b="1" sz="1200">
                        <a:solidFill>
                          <a:srgbClr val="FFFFFF"/>
                        </a:solidFill>
                        <a:latin typeface="Lora"/>
                        <a:ea typeface="Lora"/>
                        <a:cs typeface="Lora"/>
                        <a:sym typeface="Lora"/>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64D79"/>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Radial </a:t>
                      </a:r>
                      <a:r>
                        <a:rPr b="1" lang="en-GB" sz="1200">
                          <a:latin typeface="Lora"/>
                          <a:ea typeface="Lora"/>
                          <a:cs typeface="Lora"/>
                          <a:sym typeface="Lora"/>
                        </a:rPr>
                        <a:t>scars</a:t>
                      </a:r>
                      <a:r>
                        <a:rPr b="1" baseline="30000" lang="en-GB" sz="1200">
                          <a:latin typeface="Lora"/>
                          <a:ea typeface="Lora"/>
                          <a:cs typeface="Lora"/>
                          <a:sym typeface="Lora"/>
                        </a:rPr>
                        <a:t>1</a:t>
                      </a:r>
                      <a:r>
                        <a:rPr b="1" lang="en-GB" sz="1200">
                          <a:latin typeface="Lora"/>
                          <a:ea typeface="Lora"/>
                          <a:cs typeface="Lora"/>
                          <a:sym typeface="Lora"/>
                        </a:rPr>
                        <a:t>:</a:t>
                      </a:r>
                      <a:r>
                        <a:rPr lang="en-GB" sz="1200">
                          <a:latin typeface="Lora"/>
                          <a:ea typeface="Lora"/>
                          <a:cs typeface="Lora"/>
                          <a:sym typeface="Lora"/>
                        </a:rPr>
                        <a:t> </a:t>
                      </a:r>
                      <a:r>
                        <a:rPr lang="en-GB" sz="1200">
                          <a:latin typeface="Lora"/>
                          <a:ea typeface="Lora"/>
                          <a:cs typeface="Lora"/>
                          <a:sym typeface="Lora"/>
                        </a:rPr>
                        <a:t>are stellate lesions characterized by a </a:t>
                      </a:r>
                      <a:r>
                        <a:rPr b="1" lang="en-GB" sz="1200">
                          <a:latin typeface="Lora"/>
                          <a:ea typeface="Lora"/>
                          <a:cs typeface="Lora"/>
                          <a:sym typeface="Lora"/>
                        </a:rPr>
                        <a:t>central nidus of entrapped glands in a hyalinized stroma.</a:t>
                      </a:r>
                      <a:endParaRPr b="1"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Nidus is surrounded by radiating arms of epithelium w/ cysts &amp; hyperplasia</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gridSpan="2">
                  <a:txBody>
                    <a:bodyPr/>
                    <a:lstStyle/>
                    <a:p>
                      <a:pPr indent="0" lvl="0" marL="0" rtl="0" algn="l">
                        <a:lnSpc>
                          <a:spcPct val="115000"/>
                        </a:lnSpc>
                        <a:spcBef>
                          <a:spcPts val="0"/>
                        </a:spcBef>
                        <a:spcAft>
                          <a:spcPts val="0"/>
                        </a:spcAft>
                        <a:buNone/>
                      </a:pPr>
                      <a:r>
                        <a:rPr lang="en-GB" sz="1200">
                          <a:latin typeface="Lora"/>
                          <a:ea typeface="Lora"/>
                          <a:cs typeface="Lora"/>
                          <a:sym typeface="Lora"/>
                        </a:rPr>
                        <a:t>- Present as an irregular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mammographic density.</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Closely </a:t>
                      </a:r>
                      <a:r>
                        <a:rPr b="1" lang="en-GB" sz="1200">
                          <a:latin typeface="Lora"/>
                          <a:ea typeface="Lora"/>
                          <a:cs typeface="Lora"/>
                          <a:sym typeface="Lora"/>
                        </a:rPr>
                        <a:t>mimic an invasive </a:t>
                      </a:r>
                      <a:endParaRPr b="1" sz="1200">
                        <a:latin typeface="Lora"/>
                        <a:ea typeface="Lora"/>
                        <a:cs typeface="Lora"/>
                        <a:sym typeface="Lora"/>
                      </a:endParaRPr>
                    </a:p>
                    <a:p>
                      <a:pPr indent="0" lvl="0" marL="0" rtl="0" algn="l">
                        <a:lnSpc>
                          <a:spcPct val="115000"/>
                        </a:lnSpc>
                        <a:spcBef>
                          <a:spcPts val="0"/>
                        </a:spcBef>
                        <a:spcAft>
                          <a:spcPts val="0"/>
                        </a:spcAft>
                        <a:buNone/>
                      </a:pPr>
                      <a:r>
                        <a:rPr b="1" lang="en-GB" sz="1200">
                          <a:latin typeface="Lora"/>
                          <a:ea typeface="Lora"/>
                          <a:cs typeface="Lora"/>
                          <a:sym typeface="Lora"/>
                        </a:rPr>
                        <a:t>carcinoma</a:t>
                      </a:r>
                      <a:r>
                        <a:rPr b="1" baseline="30000" lang="en-GB" sz="1200">
                          <a:latin typeface="Lora"/>
                          <a:ea typeface="Lora"/>
                          <a:cs typeface="Lora"/>
                          <a:sym typeface="Lora"/>
                        </a:rPr>
                        <a:t>2</a:t>
                      </a:r>
                      <a:r>
                        <a:rPr lang="en-GB" sz="1200">
                          <a:latin typeface="Lora"/>
                          <a:ea typeface="Lora"/>
                          <a:cs typeface="Lora"/>
                          <a:sym typeface="Lora"/>
                        </a:rPr>
                        <a:t> both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mammographically and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grossly.</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r>
              <a:tr h="311200">
                <a:tc rowSpan="3">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d- Papillomas</a:t>
                      </a:r>
                      <a:endParaRPr b="1" sz="1200">
                        <a:solidFill>
                          <a:srgbClr val="FFFFFF"/>
                        </a:solidFill>
                        <a:latin typeface="Lora"/>
                        <a:ea typeface="Lora"/>
                        <a:cs typeface="Lora"/>
                        <a:sym typeface="Lora"/>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64D79"/>
                    </a:solidFill>
                  </a:tcPr>
                </a:tc>
                <a:tc gridSpan="3">
                  <a:txBody>
                    <a:bodyPr/>
                    <a:lstStyle/>
                    <a:p>
                      <a:pPr indent="0" lvl="0" marL="0" rtl="0" algn="l">
                        <a:lnSpc>
                          <a:spcPct val="115000"/>
                        </a:lnSpc>
                        <a:spcBef>
                          <a:spcPts val="0"/>
                        </a:spcBef>
                        <a:spcAft>
                          <a:spcPts val="0"/>
                        </a:spcAft>
                        <a:buNone/>
                      </a:pPr>
                      <a:r>
                        <a:rPr lang="en-GB" sz="1200">
                          <a:latin typeface="Lora"/>
                          <a:ea typeface="Lora"/>
                          <a:cs typeface="Lora"/>
                          <a:sym typeface="Lora"/>
                        </a:rPr>
                        <a:t>- Is a papillary tumor that arises from the ductal epithelium. </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c hMerge="1"/>
              </a:tr>
              <a:tr h="381000">
                <a:tc vMerge="1"/>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Large duct papillomas </a:t>
                      </a:r>
                      <a:endParaRPr b="1" sz="1200">
                        <a:solidFill>
                          <a:srgbClr val="FFFFFF"/>
                        </a:solidFill>
                        <a:latin typeface="Lora"/>
                        <a:ea typeface="Lora"/>
                        <a:cs typeface="Lora"/>
                        <a:sym typeface="Lora"/>
                      </a:endParaRPr>
                    </a:p>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(central papillomas):</a:t>
                      </a:r>
                      <a:endParaRPr b="1" sz="1200">
                        <a:solidFill>
                          <a:srgbClr val="FFFFFF"/>
                        </a:solidFill>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27BA0"/>
                    </a:solidFill>
                  </a:tcPr>
                </a:tc>
                <a:tc gridSpan="2">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Small duct papillomas: </a:t>
                      </a:r>
                      <a:endParaRPr b="1" sz="1200">
                        <a:solidFill>
                          <a:srgbClr val="FFFFFF"/>
                        </a:solidFill>
                        <a:latin typeface="Lora"/>
                        <a:ea typeface="Lora"/>
                        <a:cs typeface="Lora"/>
                        <a:sym typeface="Lora"/>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C27BA0"/>
                    </a:solidFill>
                  </a:tcPr>
                </a:tc>
                <a:tc hMerge="1"/>
              </a:tr>
              <a:tr h="381000">
                <a:tc vMerge="1"/>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More common.</a:t>
                      </a:r>
                      <a:endParaRPr b="1"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Solitary</a:t>
                      </a:r>
                      <a:r>
                        <a:rPr lang="en-GB" sz="1200">
                          <a:latin typeface="Lora"/>
                          <a:ea typeface="Lora"/>
                          <a:cs typeface="Lora"/>
                          <a:sym typeface="Lora"/>
                        </a:rPr>
                        <a:t> and situated in the lactiferous duct at the nipple.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Patients present with </a:t>
                      </a:r>
                      <a:r>
                        <a:rPr b="1" lang="en-GB" sz="1200">
                          <a:solidFill>
                            <a:srgbClr val="FF0000"/>
                          </a:solidFill>
                          <a:latin typeface="Lora"/>
                          <a:ea typeface="Lora"/>
                          <a:cs typeface="Lora"/>
                          <a:sym typeface="Lora"/>
                        </a:rPr>
                        <a:t>bloody nipple discharge. </a:t>
                      </a:r>
                      <a:r>
                        <a:rPr lang="en-GB" sz="1200">
                          <a:latin typeface="Lora"/>
                          <a:ea typeface="Lora"/>
                          <a:cs typeface="Lora"/>
                          <a:sym typeface="Lora"/>
                        </a:rPr>
                        <a:t>Sometimes, subareolar mass</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gridSpan="2">
                  <a:txBody>
                    <a:bodyPr/>
                    <a:lstStyle/>
                    <a:p>
                      <a:pPr indent="0" lvl="0" marL="0" rtl="0" algn="l">
                        <a:lnSpc>
                          <a:spcPct val="115000"/>
                        </a:lnSpc>
                        <a:spcBef>
                          <a:spcPts val="0"/>
                        </a:spcBef>
                        <a:spcAft>
                          <a:spcPts val="0"/>
                        </a:spcAft>
                        <a:buNone/>
                      </a:pPr>
                      <a:r>
                        <a:rPr lang="en-GB" sz="1200">
                          <a:latin typeface="Lora"/>
                          <a:ea typeface="Lora"/>
                          <a:cs typeface="Lora"/>
                          <a:sym typeface="Lora"/>
                        </a:rPr>
                        <a:t>- C</a:t>
                      </a:r>
                      <a:r>
                        <a:rPr lang="en-GB" sz="1200">
                          <a:latin typeface="Lora"/>
                          <a:ea typeface="Lora"/>
                          <a:cs typeface="Lora"/>
                          <a:sym typeface="Lora"/>
                        </a:rPr>
                        <a:t>ommonly </a:t>
                      </a:r>
                      <a:r>
                        <a:rPr b="1" lang="en-GB" sz="1200">
                          <a:latin typeface="Lora"/>
                          <a:ea typeface="Lora"/>
                          <a:cs typeface="Lora"/>
                          <a:sym typeface="Lora"/>
                        </a:rPr>
                        <a:t>multiple</a:t>
                      </a:r>
                      <a:r>
                        <a:rPr lang="en-GB" sz="1200">
                          <a:latin typeface="Lora"/>
                          <a:ea typeface="Lora"/>
                          <a:cs typeface="Lora"/>
                          <a:sym typeface="Lora"/>
                        </a:rPr>
                        <a:t> and located deeper within the ductal system.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I</a:t>
                      </a:r>
                      <a:r>
                        <a:rPr lang="en-GB" sz="1200">
                          <a:latin typeface="Lora"/>
                          <a:ea typeface="Lora"/>
                          <a:cs typeface="Lora"/>
                          <a:sym typeface="Lora"/>
                        </a:rPr>
                        <a:t>ncrease the risk of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subsequent carcinoma. </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r>
              <a:tr h="381000">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E-Proliferative </a:t>
                      </a:r>
                      <a:r>
                        <a:rPr b="1" lang="en-GB" sz="1200">
                          <a:solidFill>
                            <a:srgbClr val="FFFFFF"/>
                          </a:solidFill>
                          <a:latin typeface="Lora"/>
                          <a:ea typeface="Lora"/>
                          <a:cs typeface="Lora"/>
                          <a:sym typeface="Lora"/>
                        </a:rPr>
                        <a:t>variant</a:t>
                      </a:r>
                      <a:r>
                        <a:rPr b="1" lang="en-GB" sz="1200">
                          <a:solidFill>
                            <a:srgbClr val="FFFFFF"/>
                          </a:solidFill>
                          <a:latin typeface="Lora"/>
                          <a:ea typeface="Lora"/>
                          <a:cs typeface="Lora"/>
                          <a:sym typeface="Lora"/>
                        </a:rPr>
                        <a:t> of Fibrocystic disease</a:t>
                      </a:r>
                      <a:endParaRPr b="1" sz="1200">
                        <a:solidFill>
                          <a:srgbClr val="FFFFFF"/>
                        </a:solidFill>
                        <a:latin typeface="Lora"/>
                        <a:ea typeface="Lora"/>
                        <a:cs typeface="Lora"/>
                        <a:sym typeface="Lora"/>
                      </a:endParaRPr>
                    </a:p>
                  </a:txBody>
                  <a:tcPr marT="91425" marB="91425" marR="91425" marL="9142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A64D79"/>
                    </a:solidFill>
                  </a:tcPr>
                </a:tc>
                <a:tc gridSpan="3">
                  <a:txBody>
                    <a:bodyPr/>
                    <a:lstStyle/>
                    <a:p>
                      <a:pPr indent="0" lvl="0" marL="0" rtl="0" algn="l">
                        <a:lnSpc>
                          <a:spcPct val="115000"/>
                        </a:lnSpc>
                        <a:spcBef>
                          <a:spcPts val="0"/>
                        </a:spcBef>
                        <a:spcAft>
                          <a:spcPts val="0"/>
                        </a:spcAft>
                        <a:buNone/>
                      </a:pPr>
                      <a:r>
                        <a:rPr lang="en-GB" sz="1200">
                          <a:latin typeface="Lora"/>
                          <a:ea typeface="Lora"/>
                          <a:cs typeface="Lora"/>
                          <a:sym typeface="Lora"/>
                        </a:rPr>
                        <a:t>- when epithelial hyperplasia features are seen in fibrocystic disease it is called proliferative variant of fibrocystic disease</a:t>
                      </a:r>
                      <a:endParaRPr sz="1200">
                        <a:latin typeface="Lora"/>
                        <a:ea typeface="Lora"/>
                        <a:cs typeface="Lora"/>
                        <a:sym typeface="Lora"/>
                      </a:endParaRPr>
                    </a:p>
                  </a:txBody>
                  <a:tcPr marT="91425" marB="91425" marR="91425" marL="914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FFF"/>
                    </a:solidFill>
                  </a:tcPr>
                </a:tc>
                <a:tc hMerge="1"/>
                <a:tc hMerge="1"/>
              </a:tr>
            </a:tbl>
          </a:graphicData>
        </a:graphic>
      </p:graphicFrame>
      <p:pic>
        <p:nvPicPr>
          <p:cNvPr id="867" name="Google Shape;867;p64"/>
          <p:cNvPicPr preferRelativeResize="0"/>
          <p:nvPr/>
        </p:nvPicPr>
        <p:blipFill rotWithShape="1">
          <a:blip r:embed="rId3">
            <a:alphaModFix/>
          </a:blip>
          <a:srcRect b="5988" l="0" r="0" t="0"/>
          <a:stretch/>
        </p:blipFill>
        <p:spPr>
          <a:xfrm>
            <a:off x="6599550" y="1660350"/>
            <a:ext cx="1022075" cy="731700"/>
          </a:xfrm>
          <a:prstGeom prst="rect">
            <a:avLst/>
          </a:prstGeom>
          <a:noFill/>
          <a:ln>
            <a:noFill/>
          </a:ln>
        </p:spPr>
      </p:pic>
      <p:pic>
        <p:nvPicPr>
          <p:cNvPr id="868" name="Google Shape;868;p64"/>
          <p:cNvPicPr preferRelativeResize="0"/>
          <p:nvPr/>
        </p:nvPicPr>
        <p:blipFill rotWithShape="1">
          <a:blip r:embed="rId4">
            <a:alphaModFix/>
          </a:blip>
          <a:srcRect b="0" l="0" r="0" t="4543"/>
          <a:stretch/>
        </p:blipFill>
        <p:spPr>
          <a:xfrm>
            <a:off x="6599550" y="3885291"/>
            <a:ext cx="1022075" cy="731709"/>
          </a:xfrm>
          <a:prstGeom prst="rect">
            <a:avLst/>
          </a:prstGeom>
          <a:noFill/>
          <a:ln>
            <a:noFill/>
          </a:ln>
        </p:spPr>
      </p:pic>
      <p:sp>
        <p:nvSpPr>
          <p:cNvPr id="869" name="Google Shape;869;p64"/>
          <p:cNvSpPr txBox="1"/>
          <p:nvPr/>
        </p:nvSpPr>
        <p:spPr>
          <a:xfrm>
            <a:off x="20625" y="5703825"/>
            <a:ext cx="6848100" cy="134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3</a:t>
            </a:r>
            <a:r>
              <a:rPr b="1" lang="en-GB" sz="1800">
                <a:solidFill>
                  <a:srgbClr val="A64D79"/>
                </a:solidFill>
                <a:latin typeface="Lora"/>
                <a:ea typeface="Lora"/>
                <a:cs typeface="Lora"/>
                <a:sym typeface="Lora"/>
              </a:rPr>
              <a:t>- </a:t>
            </a:r>
            <a:r>
              <a:rPr b="1" lang="en-GB" sz="1800">
                <a:solidFill>
                  <a:srgbClr val="A64D79"/>
                </a:solidFill>
                <a:latin typeface="Lora"/>
                <a:ea typeface="Lora"/>
                <a:cs typeface="Lora"/>
                <a:sym typeface="Lora"/>
              </a:rPr>
              <a:t>Proliferative breast disease with atypia</a:t>
            </a:r>
            <a:endParaRPr b="1" sz="1800">
              <a:solidFill>
                <a:srgbClr val="A64D79"/>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Atypical hyperplasia is a cellular proliferation.</a:t>
            </a:r>
            <a:endParaRPr>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b="1" lang="en-GB">
                <a:solidFill>
                  <a:srgbClr val="FF0000"/>
                </a:solidFill>
                <a:latin typeface="Lora"/>
                <a:ea typeface="Lora"/>
                <a:cs typeface="Lora"/>
                <a:sym typeface="Lora"/>
              </a:rPr>
              <a:t>Risk for cancer is 4-5 times normal.</a:t>
            </a:r>
            <a:endParaRPr b="1">
              <a:solidFill>
                <a:srgbClr val="FF0000"/>
              </a:solidFill>
              <a:latin typeface="Lora"/>
              <a:ea typeface="Lora"/>
              <a:cs typeface="Lora"/>
              <a:sym typeface="Lora"/>
            </a:endParaRPr>
          </a:p>
          <a:p>
            <a:pPr indent="-196900" lvl="0" marL="378000" rtl="0" algn="l">
              <a:lnSpc>
                <a:spcPct val="115000"/>
              </a:lnSpc>
              <a:spcBef>
                <a:spcPts val="0"/>
              </a:spcBef>
              <a:spcAft>
                <a:spcPts val="0"/>
              </a:spcAft>
              <a:buSzPts val="1400"/>
              <a:buFont typeface="Lora"/>
              <a:buChar char="●"/>
            </a:pPr>
            <a:r>
              <a:rPr lang="en-GB">
                <a:latin typeface="Lora"/>
                <a:ea typeface="Lora"/>
                <a:cs typeface="Lora"/>
                <a:sym typeface="Lora"/>
              </a:rPr>
              <a:t>Has some of the architectural and cytologic features of carcinoma in situ but lack the complete criteria for that diagnosis and is categorized as</a:t>
            </a:r>
            <a:r>
              <a:rPr b="1" lang="en-GB">
                <a:latin typeface="Lora"/>
                <a:ea typeface="Lora"/>
                <a:cs typeface="Lora"/>
                <a:sym typeface="Lora"/>
              </a:rPr>
              <a:t>:</a:t>
            </a:r>
            <a:endParaRPr>
              <a:latin typeface="Lora"/>
              <a:ea typeface="Lora"/>
              <a:cs typeface="Lora"/>
              <a:sym typeface="Lora"/>
            </a:endParaRPr>
          </a:p>
        </p:txBody>
      </p:sp>
      <p:grpSp>
        <p:nvGrpSpPr>
          <p:cNvPr id="870" name="Google Shape;870;p64"/>
          <p:cNvGrpSpPr/>
          <p:nvPr/>
        </p:nvGrpSpPr>
        <p:grpSpPr>
          <a:xfrm>
            <a:off x="200906" y="7321077"/>
            <a:ext cx="428695" cy="644011"/>
            <a:chOff x="219906" y="1124884"/>
            <a:chExt cx="502455" cy="736349"/>
          </a:xfrm>
        </p:grpSpPr>
        <p:grpSp>
          <p:nvGrpSpPr>
            <p:cNvPr id="871" name="Google Shape;871;p64"/>
            <p:cNvGrpSpPr/>
            <p:nvPr/>
          </p:nvGrpSpPr>
          <p:grpSpPr>
            <a:xfrm>
              <a:off x="219906" y="1124884"/>
              <a:ext cx="502455" cy="736349"/>
              <a:chOff x="4041649" y="1707654"/>
              <a:chExt cx="1060704" cy="1429526"/>
            </a:xfrm>
          </p:grpSpPr>
          <p:sp>
            <p:nvSpPr>
              <p:cNvPr id="872" name="Google Shape;872;p6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741B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873" name="Google Shape;873;p6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874" name="Google Shape;874;p64"/>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solidFill>
                    <a:srgbClr val="666666"/>
                  </a:solidFill>
                  <a:latin typeface="Trebuchet MS"/>
                  <a:ea typeface="Trebuchet MS"/>
                  <a:cs typeface="Trebuchet MS"/>
                  <a:sym typeface="Trebuchet MS"/>
                </a:rPr>
                <a:t>1</a:t>
              </a:r>
              <a:endParaRPr b="1" sz="1700">
                <a:solidFill>
                  <a:srgbClr val="666666"/>
                </a:solidFill>
                <a:latin typeface="Trebuchet MS"/>
                <a:ea typeface="Trebuchet MS"/>
                <a:cs typeface="Trebuchet MS"/>
                <a:sym typeface="Trebuchet MS"/>
              </a:endParaRPr>
            </a:p>
          </p:txBody>
        </p:sp>
      </p:grpSp>
      <p:grpSp>
        <p:nvGrpSpPr>
          <p:cNvPr id="875" name="Google Shape;875;p64"/>
          <p:cNvGrpSpPr/>
          <p:nvPr/>
        </p:nvGrpSpPr>
        <p:grpSpPr>
          <a:xfrm>
            <a:off x="3862554" y="7322849"/>
            <a:ext cx="428695" cy="644011"/>
            <a:chOff x="219906" y="1124884"/>
            <a:chExt cx="502455" cy="736349"/>
          </a:xfrm>
        </p:grpSpPr>
        <p:grpSp>
          <p:nvGrpSpPr>
            <p:cNvPr id="876" name="Google Shape;876;p64"/>
            <p:cNvGrpSpPr/>
            <p:nvPr/>
          </p:nvGrpSpPr>
          <p:grpSpPr>
            <a:xfrm>
              <a:off x="219906" y="1124884"/>
              <a:ext cx="502455" cy="736349"/>
              <a:chOff x="4041649" y="1707654"/>
              <a:chExt cx="1060704" cy="1429526"/>
            </a:xfrm>
          </p:grpSpPr>
          <p:sp>
            <p:nvSpPr>
              <p:cNvPr id="877" name="Google Shape;877;p6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741B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878" name="Google Shape;878;p6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879" name="Google Shape;879;p64"/>
            <p:cNvSpPr txBox="1"/>
            <p:nvPr/>
          </p:nvSpPr>
          <p:spPr>
            <a:xfrm>
              <a:off x="279218" y="1152220"/>
              <a:ext cx="288600" cy="295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GB" sz="1700">
                  <a:solidFill>
                    <a:srgbClr val="666666"/>
                  </a:solidFill>
                  <a:latin typeface="Trebuchet MS"/>
                  <a:ea typeface="Trebuchet MS"/>
                  <a:cs typeface="Trebuchet MS"/>
                  <a:sym typeface="Trebuchet MS"/>
                </a:rPr>
                <a:t>2</a:t>
              </a:r>
              <a:endParaRPr b="1" sz="1700">
                <a:solidFill>
                  <a:srgbClr val="666666"/>
                </a:solidFill>
                <a:latin typeface="Trebuchet MS"/>
                <a:ea typeface="Trebuchet MS"/>
                <a:cs typeface="Trebuchet MS"/>
                <a:sym typeface="Trebuchet MS"/>
              </a:endParaRPr>
            </a:p>
          </p:txBody>
        </p:sp>
      </p:grpSp>
      <p:sp>
        <p:nvSpPr>
          <p:cNvPr id="880" name="Google Shape;880;p64"/>
          <p:cNvSpPr txBox="1"/>
          <p:nvPr/>
        </p:nvSpPr>
        <p:spPr>
          <a:xfrm>
            <a:off x="629600" y="7275150"/>
            <a:ext cx="2799600" cy="64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Lora"/>
                <a:ea typeface="Lora"/>
                <a:cs typeface="Lora"/>
                <a:sym typeface="Lora"/>
              </a:rPr>
              <a:t>Atypical ductal hyperplasia </a:t>
            </a:r>
            <a:endParaRPr b="1" sz="1200">
              <a:latin typeface="Lora"/>
              <a:ea typeface="Lora"/>
              <a:cs typeface="Lora"/>
              <a:sym typeface="Lora"/>
            </a:endParaRPr>
          </a:p>
        </p:txBody>
      </p:sp>
      <p:sp>
        <p:nvSpPr>
          <p:cNvPr id="881" name="Google Shape;881;p64"/>
          <p:cNvSpPr txBox="1"/>
          <p:nvPr/>
        </p:nvSpPr>
        <p:spPr>
          <a:xfrm>
            <a:off x="4335750" y="7275150"/>
            <a:ext cx="2799600" cy="64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Lora"/>
                <a:ea typeface="Lora"/>
                <a:cs typeface="Lora"/>
                <a:sym typeface="Lora"/>
              </a:rPr>
              <a:t>Atypical lobular hyperplasia </a:t>
            </a:r>
            <a:endParaRPr b="1" sz="1200">
              <a:latin typeface="Lora"/>
              <a:ea typeface="Lora"/>
              <a:cs typeface="Lora"/>
              <a:sym typeface="Lora"/>
            </a:endParaRPr>
          </a:p>
        </p:txBody>
      </p:sp>
      <p:sp>
        <p:nvSpPr>
          <p:cNvPr id="882" name="Google Shape;882;p64"/>
          <p:cNvSpPr txBox="1"/>
          <p:nvPr/>
        </p:nvSpPr>
        <p:spPr>
          <a:xfrm>
            <a:off x="20625" y="8337838"/>
            <a:ext cx="6848100" cy="174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u="sng">
                <a:solidFill>
                  <a:srgbClr val="A64D79"/>
                </a:solidFill>
                <a:latin typeface="Lora"/>
                <a:ea typeface="Lora"/>
                <a:cs typeface="Lora"/>
                <a:sym typeface="Lora"/>
              </a:rPr>
              <a:t>Inter</a:t>
            </a:r>
            <a:r>
              <a:rPr b="1" lang="en-GB" sz="1800">
                <a:solidFill>
                  <a:srgbClr val="A64D79"/>
                </a:solidFill>
                <a:latin typeface="Lora"/>
                <a:ea typeface="Lora"/>
                <a:cs typeface="Lora"/>
                <a:sym typeface="Lora"/>
              </a:rPr>
              <a:t>lobular stroma</a:t>
            </a:r>
            <a:endParaRPr b="1" sz="1800">
              <a:solidFill>
                <a:srgbClr val="A64D79"/>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Monophasic: </a:t>
            </a:r>
            <a:r>
              <a:rPr lang="en-GB">
                <a:latin typeface="Lora"/>
                <a:ea typeface="Lora"/>
                <a:cs typeface="Lora"/>
                <a:sym typeface="Lora"/>
              </a:rPr>
              <a:t>only comprised of mesenchymal cells.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Include benign soft tissue tumors found elsewhere in the body, such as hemangiomas and lipomas. 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only malignancy derived from this type is </a:t>
            </a:r>
            <a:r>
              <a:rPr b="1" lang="en-GB">
                <a:latin typeface="Lora"/>
                <a:ea typeface="Lora"/>
                <a:cs typeface="Lora"/>
                <a:sym typeface="Lora"/>
              </a:rPr>
              <a:t>angiosarcoma</a:t>
            </a:r>
            <a:r>
              <a:rPr lang="en-GB">
                <a:latin typeface="Lora"/>
                <a:ea typeface="Lora"/>
                <a:cs typeface="Lora"/>
                <a:sym typeface="Lora"/>
              </a:rPr>
              <a:t>, which may arise in the breast after local radiotherapy. </a:t>
            </a:r>
            <a:endParaRPr b="1" sz="1600">
              <a:solidFill>
                <a:srgbClr val="C27BA0"/>
              </a:solidFill>
              <a:latin typeface="Lora"/>
              <a:ea typeface="Lora"/>
              <a:cs typeface="Lora"/>
              <a:sym typeface="Lora"/>
            </a:endParaRPr>
          </a:p>
          <a:p>
            <a:pPr indent="0" lvl="0" marL="0" rtl="0" algn="l">
              <a:lnSpc>
                <a:spcPct val="115000"/>
              </a:lnSpc>
              <a:spcBef>
                <a:spcPts val="0"/>
              </a:spcBef>
              <a:spcAft>
                <a:spcPts val="0"/>
              </a:spcAft>
              <a:buNone/>
            </a:pPr>
            <a:r>
              <a:t/>
            </a:r>
            <a:endParaRPr>
              <a:latin typeface="Lora"/>
              <a:ea typeface="Lora"/>
              <a:cs typeface="Lora"/>
              <a:sym typeface="Lora"/>
            </a:endParaRPr>
          </a:p>
        </p:txBody>
      </p:sp>
      <p:sp>
        <p:nvSpPr>
          <p:cNvPr id="883" name="Google Shape;883;p64"/>
          <p:cNvSpPr txBox="1"/>
          <p:nvPr/>
        </p:nvSpPr>
        <p:spPr>
          <a:xfrm>
            <a:off x="69750" y="9983875"/>
            <a:ext cx="6216300" cy="43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900">
                <a:latin typeface="Lora"/>
                <a:ea typeface="Lora"/>
                <a:cs typeface="Lora"/>
                <a:sym typeface="Lora"/>
              </a:rPr>
              <a:t>1- </a:t>
            </a:r>
            <a:r>
              <a:rPr lang="en-GB" sz="900">
                <a:latin typeface="Lora"/>
                <a:ea typeface="Lora"/>
                <a:cs typeface="Lora"/>
                <a:sym typeface="Lora"/>
              </a:rPr>
              <a:t>The word "scar" refers to the morphologic appearance, and not a prior inflammation, trauma or surgery.</a:t>
            </a:r>
            <a:endParaRPr sz="900">
              <a:latin typeface="Lora"/>
              <a:ea typeface="Lora"/>
              <a:cs typeface="Lora"/>
              <a:sym typeface="Lora"/>
            </a:endParaRPr>
          </a:p>
          <a:p>
            <a:pPr indent="0" lvl="0" marL="0" rtl="0" algn="l">
              <a:lnSpc>
                <a:spcPct val="115000"/>
              </a:lnSpc>
              <a:spcBef>
                <a:spcPts val="0"/>
              </a:spcBef>
              <a:spcAft>
                <a:spcPts val="0"/>
              </a:spcAft>
              <a:buNone/>
            </a:pPr>
            <a:r>
              <a:rPr lang="en-GB" sz="900">
                <a:latin typeface="Lora"/>
                <a:ea typeface="Lora"/>
                <a:cs typeface="Lora"/>
                <a:sym typeface="Lora"/>
              </a:rPr>
              <a:t>2- </a:t>
            </a:r>
            <a:r>
              <a:rPr lang="en-GB" sz="900">
                <a:latin typeface="Lora"/>
                <a:ea typeface="Lora"/>
                <a:cs typeface="Lora"/>
                <a:sym typeface="Lora"/>
              </a:rPr>
              <a:t>Difficult</a:t>
            </a:r>
            <a:r>
              <a:rPr lang="en-GB" sz="900">
                <a:latin typeface="Lora"/>
                <a:ea typeface="Lora"/>
                <a:cs typeface="Lora"/>
                <a:sym typeface="Lora"/>
              </a:rPr>
              <a:t> to </a:t>
            </a:r>
            <a:r>
              <a:rPr lang="en-GB" sz="900">
                <a:latin typeface="Lora"/>
                <a:ea typeface="Lora"/>
                <a:cs typeface="Lora"/>
                <a:sym typeface="Lora"/>
              </a:rPr>
              <a:t>differentiate</a:t>
            </a:r>
            <a:r>
              <a:rPr lang="en-GB" sz="900">
                <a:latin typeface="Lora"/>
                <a:ea typeface="Lora"/>
                <a:cs typeface="Lora"/>
                <a:sym typeface="Lora"/>
              </a:rPr>
              <a:t> from carcinoma.</a:t>
            </a:r>
            <a:endParaRPr sz="900">
              <a:latin typeface="Lora"/>
              <a:ea typeface="Lora"/>
              <a:cs typeface="Lora"/>
              <a:sym typeface="Lora"/>
            </a:endParaRPr>
          </a:p>
          <a:p>
            <a:pPr indent="0" lvl="0" marL="0" rtl="0" algn="l">
              <a:lnSpc>
                <a:spcPct val="115000"/>
              </a:lnSpc>
              <a:spcBef>
                <a:spcPts val="0"/>
              </a:spcBef>
              <a:spcAft>
                <a:spcPts val="0"/>
              </a:spcAft>
              <a:buNone/>
            </a:pPr>
            <a:r>
              <a:t/>
            </a:r>
            <a:endParaRPr sz="900">
              <a:latin typeface="Lora"/>
              <a:ea typeface="Lora"/>
              <a:cs typeface="Lora"/>
              <a:sym typeface="Lora"/>
            </a:endParaRPr>
          </a:p>
        </p:txBody>
      </p:sp>
      <p:sp>
        <p:nvSpPr>
          <p:cNvPr id="884" name="Google Shape;884;p64"/>
          <p:cNvSpPr txBox="1"/>
          <p:nvPr/>
        </p:nvSpPr>
        <p:spPr>
          <a:xfrm>
            <a:off x="1072950" y="7918850"/>
            <a:ext cx="5774100" cy="64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3000">
                <a:solidFill>
                  <a:srgbClr val="741B47"/>
                </a:solidFill>
                <a:latin typeface="Lora"/>
                <a:ea typeface="Lora"/>
                <a:cs typeface="Lora"/>
                <a:sym typeface="Lora"/>
              </a:rPr>
              <a:t>Stromal tumors</a:t>
            </a:r>
            <a:endParaRPr b="1" sz="1800" u="sng">
              <a:solidFill>
                <a:srgbClr val="A64D79"/>
              </a:solidFill>
              <a:latin typeface="Lora"/>
              <a:ea typeface="Lora"/>
              <a:cs typeface="Lora"/>
              <a:sym typeface="Lora"/>
            </a:endParaRPr>
          </a:p>
        </p:txBody>
      </p:sp>
      <p:pic>
        <p:nvPicPr>
          <p:cNvPr id="885" name="Google Shape;885;p64"/>
          <p:cNvPicPr preferRelativeResize="0"/>
          <p:nvPr/>
        </p:nvPicPr>
        <p:blipFill>
          <a:blip r:embed="rId5">
            <a:alphaModFix/>
          </a:blip>
          <a:stretch>
            <a:fillRect/>
          </a:stretch>
        </p:blipFill>
        <p:spPr>
          <a:xfrm>
            <a:off x="2805075" y="7214375"/>
            <a:ext cx="745650" cy="803625"/>
          </a:xfrm>
          <a:prstGeom prst="rect">
            <a:avLst/>
          </a:prstGeom>
          <a:noFill/>
          <a:ln>
            <a:noFill/>
          </a:ln>
        </p:spPr>
      </p:pic>
      <p:pic>
        <p:nvPicPr>
          <p:cNvPr id="886" name="Google Shape;886;p64"/>
          <p:cNvPicPr preferRelativeResize="0"/>
          <p:nvPr/>
        </p:nvPicPr>
        <p:blipFill>
          <a:blip r:embed="rId6">
            <a:alphaModFix/>
          </a:blip>
          <a:stretch>
            <a:fillRect/>
          </a:stretch>
        </p:blipFill>
        <p:spPr>
          <a:xfrm>
            <a:off x="6702213" y="7214375"/>
            <a:ext cx="816756" cy="803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0" name="Shape 890"/>
        <p:cNvGrpSpPr/>
        <p:nvPr/>
      </p:nvGrpSpPr>
      <p:grpSpPr>
        <a:xfrm>
          <a:off x="0" y="0"/>
          <a:ext cx="0" cy="0"/>
          <a:chOff x="0" y="0"/>
          <a:chExt cx="0" cy="0"/>
        </a:xfrm>
      </p:grpSpPr>
      <p:sp>
        <p:nvSpPr>
          <p:cNvPr id="891" name="Google Shape;891;p65"/>
          <p:cNvSpPr txBox="1"/>
          <p:nvPr/>
        </p:nvSpPr>
        <p:spPr>
          <a:xfrm>
            <a:off x="683400" y="76200"/>
            <a:ext cx="65532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chemeClr val="dk2"/>
                </a:solidFill>
                <a:latin typeface="Lora"/>
                <a:ea typeface="Lora"/>
                <a:cs typeface="Lora"/>
                <a:sym typeface="Lora"/>
              </a:rPr>
              <a:t>Stromal tumors</a:t>
            </a:r>
            <a:endParaRPr b="1" sz="3000">
              <a:solidFill>
                <a:srgbClr val="741B47"/>
              </a:solidFill>
              <a:latin typeface="Lora"/>
              <a:ea typeface="Lora"/>
              <a:cs typeface="Lora"/>
              <a:sym typeface="Lora"/>
            </a:endParaRPr>
          </a:p>
        </p:txBody>
      </p:sp>
      <p:sp>
        <p:nvSpPr>
          <p:cNvPr id="892" name="Google Shape;892;p65"/>
          <p:cNvSpPr txBox="1"/>
          <p:nvPr/>
        </p:nvSpPr>
        <p:spPr>
          <a:xfrm>
            <a:off x="20625" y="933250"/>
            <a:ext cx="7215900" cy="641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u="sng">
                <a:solidFill>
                  <a:schemeClr val="lt2"/>
                </a:solidFill>
                <a:latin typeface="Lora"/>
                <a:ea typeface="Lora"/>
                <a:cs typeface="Lora"/>
                <a:sym typeface="Lora"/>
              </a:rPr>
              <a:t>Intra</a:t>
            </a:r>
            <a:r>
              <a:rPr b="1" lang="en-GB" sz="1800">
                <a:solidFill>
                  <a:schemeClr val="lt2"/>
                </a:solidFill>
                <a:latin typeface="Lora"/>
                <a:ea typeface="Lora"/>
                <a:cs typeface="Lora"/>
                <a:sym typeface="Lora"/>
              </a:rPr>
              <a:t>lobular stroma</a:t>
            </a:r>
            <a:endParaRPr b="1" sz="1800">
              <a:solidFill>
                <a:schemeClr val="lt2"/>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Biphasic: </a:t>
            </a:r>
            <a:r>
              <a:rPr lang="en-GB">
                <a:latin typeface="Lora"/>
                <a:ea typeface="Lora"/>
                <a:cs typeface="Lora"/>
                <a:sym typeface="Lora"/>
              </a:rPr>
              <a:t>comprised of both stromal cells and epithelial cells.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As the neoplastic proliferation of specialized lobular fibroblasts also stimulates reactive proliferation of lobular epithelial cells. 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Two types:</a:t>
            </a:r>
            <a:r>
              <a:rPr lang="en-GB">
                <a:latin typeface="Lora"/>
                <a:ea typeface="Lora"/>
                <a:cs typeface="Lora"/>
                <a:sym typeface="Lora"/>
              </a:rPr>
              <a:t> fibroadenoma and phyllodes tumors. </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Fibroadenoma </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The </a:t>
            </a:r>
            <a:r>
              <a:rPr b="1" lang="en-GB">
                <a:solidFill>
                  <a:srgbClr val="FF0000"/>
                </a:solidFill>
                <a:latin typeface="Lora"/>
                <a:ea typeface="Lora"/>
                <a:cs typeface="Lora"/>
                <a:sym typeface="Lora"/>
              </a:rPr>
              <a:t>most common benign tumor</a:t>
            </a:r>
            <a:r>
              <a:rPr lang="en-GB">
                <a:latin typeface="Lora"/>
                <a:ea typeface="Lora"/>
                <a:cs typeface="Lora"/>
                <a:sym typeface="Lora"/>
              </a:rPr>
              <a:t> of female breast, Almost </a:t>
            </a:r>
            <a:r>
              <a:rPr b="1" lang="en-GB">
                <a:solidFill>
                  <a:srgbClr val="FF0000"/>
                </a:solidFill>
                <a:latin typeface="Lora"/>
                <a:ea typeface="Lora"/>
                <a:cs typeface="Lora"/>
                <a:sym typeface="Lora"/>
              </a:rPr>
              <a:t>never malignant.</a:t>
            </a:r>
            <a:endParaRPr b="1">
              <a:solidFill>
                <a:srgbClr val="FF000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Any age, most common before age 30.</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Classic presentation:</a:t>
            </a:r>
            <a:r>
              <a:rPr b="1" lang="en-GB">
                <a:latin typeface="Lora"/>
                <a:ea typeface="Lora"/>
                <a:cs typeface="Lora"/>
                <a:sym typeface="Lora"/>
              </a:rPr>
              <a:t> </a:t>
            </a:r>
            <a:endParaRPr b="1">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Firm, mobile lump </a:t>
            </a:r>
            <a:r>
              <a:rPr lang="en-GB">
                <a:solidFill>
                  <a:srgbClr val="3D85C6"/>
                </a:solidFill>
                <a:latin typeface="Lora"/>
                <a:ea typeface="Lora"/>
                <a:cs typeface="Lora"/>
                <a:sym typeface="Lora"/>
              </a:rPr>
              <a:t>“breast mouse</a:t>
            </a:r>
            <a:r>
              <a:rPr lang="en-GB">
                <a:latin typeface="Lora"/>
                <a:ea typeface="Lora"/>
                <a:cs typeface="Lora"/>
                <a:sym typeface="Lora"/>
              </a:rPr>
              <a:t>”.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It may increase in size during pregnancy or stop growing and regress after menopause. </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usually solitary but may be multiple and involve both breasts.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Treatment: </a:t>
            </a:r>
            <a:r>
              <a:rPr lang="en-GB">
                <a:latin typeface="Lora"/>
                <a:ea typeface="Lora"/>
                <a:cs typeface="Lora"/>
                <a:sym typeface="Lora"/>
              </a:rPr>
              <a:t>lumpectomy (only the lump is removed)</a:t>
            </a:r>
            <a:endParaRPr>
              <a:latin typeface="Lora"/>
              <a:ea typeface="Lora"/>
              <a:cs typeface="Lora"/>
              <a:sym typeface="Lora"/>
            </a:endParaRPr>
          </a:p>
          <a:p>
            <a:pPr indent="0" lvl="0" marL="0" rtl="0" algn="l">
              <a:lnSpc>
                <a:spcPct val="115000"/>
              </a:lnSpc>
              <a:spcBef>
                <a:spcPts val="1000"/>
              </a:spcBef>
              <a:spcAft>
                <a:spcPts val="0"/>
              </a:spcAft>
              <a:buNone/>
            </a:pPr>
            <a:r>
              <a:rPr b="1" lang="en-GB">
                <a:solidFill>
                  <a:srgbClr val="D5A6BD"/>
                </a:solidFill>
                <a:latin typeface="Lora"/>
                <a:ea typeface="Lora"/>
                <a:cs typeface="Lora"/>
                <a:sym typeface="Lora"/>
              </a:rPr>
              <a:t>Morphology</a:t>
            </a:r>
            <a:endParaRPr b="1">
              <a:solidFill>
                <a:srgbClr val="D5A6BD"/>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Gross: </a:t>
            </a:r>
            <a:endParaRPr b="1">
              <a:latin typeface="Lora"/>
              <a:ea typeface="Lora"/>
              <a:cs typeface="Lora"/>
              <a:sym typeface="Lora"/>
            </a:endParaRPr>
          </a:p>
          <a:p>
            <a:pPr indent="-269875" lvl="0" marL="628650" rtl="0" algn="l">
              <a:lnSpc>
                <a:spcPct val="115000"/>
              </a:lnSpc>
              <a:spcBef>
                <a:spcPts val="0"/>
              </a:spcBef>
              <a:spcAft>
                <a:spcPts val="0"/>
              </a:spcAft>
              <a:buSzPts val="1400"/>
              <a:buFont typeface="Lora"/>
              <a:buChar char="○"/>
            </a:pPr>
            <a:r>
              <a:rPr lang="en-GB">
                <a:latin typeface="Lora"/>
                <a:ea typeface="Lora"/>
                <a:cs typeface="Lora"/>
                <a:sym typeface="Lora"/>
              </a:rPr>
              <a:t>Spherical nodules, size vary (1cm to 10cm).</a:t>
            </a:r>
            <a:endParaRPr>
              <a:latin typeface="Lora"/>
              <a:ea typeface="Lora"/>
              <a:cs typeface="Lora"/>
              <a:sym typeface="Lora"/>
            </a:endParaRPr>
          </a:p>
          <a:p>
            <a:pPr indent="-269875" lvl="0" marL="628650" rtl="0" algn="l">
              <a:lnSpc>
                <a:spcPct val="115000"/>
              </a:lnSpc>
              <a:spcBef>
                <a:spcPts val="0"/>
              </a:spcBef>
              <a:spcAft>
                <a:spcPts val="0"/>
              </a:spcAft>
              <a:buSzPts val="1400"/>
              <a:buFont typeface="Lora"/>
              <a:buChar char="○"/>
            </a:pPr>
            <a:r>
              <a:rPr lang="en-GB">
                <a:latin typeface="Lora"/>
                <a:ea typeface="Lora"/>
                <a:cs typeface="Lora"/>
                <a:sym typeface="Lora"/>
              </a:rPr>
              <a:t>Sharply demarcated and circumscribed </a:t>
            </a:r>
            <a:endParaRPr>
              <a:latin typeface="Lora"/>
              <a:ea typeface="Lora"/>
              <a:cs typeface="Lora"/>
              <a:sym typeface="Lora"/>
            </a:endParaRPr>
          </a:p>
          <a:p>
            <a:pPr indent="-269875" lvl="0" marL="628650" rtl="0" algn="l">
              <a:lnSpc>
                <a:spcPct val="115000"/>
              </a:lnSpc>
              <a:spcBef>
                <a:spcPts val="0"/>
              </a:spcBef>
              <a:spcAft>
                <a:spcPts val="0"/>
              </a:spcAft>
              <a:buSzPts val="1400"/>
              <a:buFont typeface="Lora"/>
              <a:buChar char="○"/>
            </a:pPr>
            <a:r>
              <a:rPr lang="en-GB">
                <a:latin typeface="Lora"/>
                <a:ea typeface="Lora"/>
                <a:cs typeface="Lora"/>
                <a:sym typeface="Lora"/>
              </a:rPr>
              <a:t>Freely movable and can be shelled out. </a:t>
            </a:r>
            <a:endParaRPr>
              <a:latin typeface="Lora"/>
              <a:ea typeface="Lora"/>
              <a:cs typeface="Lora"/>
              <a:sym typeface="Lora"/>
            </a:endParaRPr>
          </a:p>
          <a:p>
            <a:pPr indent="-269875" lvl="0" marL="628650" rtl="0" algn="l">
              <a:lnSpc>
                <a:spcPct val="115000"/>
              </a:lnSpc>
              <a:spcBef>
                <a:spcPts val="0"/>
              </a:spcBef>
              <a:spcAft>
                <a:spcPts val="0"/>
              </a:spcAft>
              <a:buSzPts val="1400"/>
              <a:buFont typeface="Lora"/>
              <a:buChar char="○"/>
            </a:pPr>
            <a:r>
              <a:rPr b="1" lang="en-GB">
                <a:latin typeface="Lora"/>
                <a:ea typeface="Lora"/>
                <a:cs typeface="Lora"/>
                <a:sym typeface="Lora"/>
              </a:rPr>
              <a:t>Cut surface:</a:t>
            </a:r>
            <a:r>
              <a:rPr lang="en-GB">
                <a:latin typeface="Lora"/>
                <a:ea typeface="Lora"/>
                <a:cs typeface="Lora"/>
                <a:sym typeface="Lora"/>
              </a:rPr>
              <a:t> pearl-white and </a:t>
            </a:r>
            <a:r>
              <a:rPr lang="en-GB">
                <a:highlight>
                  <a:srgbClr val="EA9999"/>
                </a:highlight>
                <a:latin typeface="Lora"/>
                <a:ea typeface="Lora"/>
                <a:cs typeface="Lora"/>
                <a:sym typeface="Lora"/>
              </a:rPr>
              <a:t>whorled</a:t>
            </a:r>
            <a:r>
              <a:rPr lang="en-GB">
                <a:latin typeface="Lora"/>
                <a:ea typeface="Lora"/>
                <a:cs typeface="Lora"/>
                <a:sym typeface="Lora"/>
              </a:rPr>
              <a:t>.</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latin typeface="Lora"/>
                <a:ea typeface="Lora"/>
                <a:cs typeface="Lora"/>
                <a:sym typeface="Lora"/>
              </a:rPr>
              <a:t>Histology: </a:t>
            </a:r>
            <a:endParaRPr b="1">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Mixture of ducts and fibrous connective tissue.</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lang="en-GB">
                <a:latin typeface="Lora"/>
                <a:ea typeface="Lora"/>
                <a:cs typeface="Lora"/>
                <a:sym typeface="Lora"/>
              </a:rPr>
              <a:t>The stromal proliferation push and distort the </a:t>
            </a:r>
            <a:endParaRPr>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associated epithelium. Sharp borders.</a:t>
            </a:r>
            <a:endParaRPr>
              <a:latin typeface="Lora"/>
              <a:ea typeface="Lora"/>
              <a:cs typeface="Lora"/>
              <a:sym typeface="Lora"/>
            </a:endParaRPr>
          </a:p>
        </p:txBody>
      </p:sp>
      <p:sp>
        <p:nvSpPr>
          <p:cNvPr id="893" name="Google Shape;893;p65"/>
          <p:cNvSpPr txBox="1"/>
          <p:nvPr/>
        </p:nvSpPr>
        <p:spPr>
          <a:xfrm>
            <a:off x="0" y="7281150"/>
            <a:ext cx="6909300" cy="148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a:solidFill>
                  <a:srgbClr val="C27BA0"/>
                </a:solidFill>
                <a:latin typeface="Lora"/>
                <a:ea typeface="Lora"/>
                <a:cs typeface="Lora"/>
                <a:sym typeface="Lora"/>
              </a:rPr>
              <a:t>Phyllodes</a:t>
            </a:r>
            <a:endParaRPr b="1" sz="1600">
              <a:solidFill>
                <a:srgbClr val="C27BA0"/>
              </a:solidFill>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Can occur at any age, but most present in the 40s and 50s.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Much less common than fibroadenomas.</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lang="en-GB">
                <a:latin typeface="Lora"/>
                <a:ea typeface="Lora"/>
                <a:cs typeface="Lora"/>
                <a:sym typeface="Lora"/>
              </a:rPr>
              <a:t>Most present as large palpable masses (usually 3 to 4 cm in diameter)</a:t>
            </a:r>
            <a:endParaRPr>
              <a:latin typeface="Lora"/>
              <a:ea typeface="Lora"/>
              <a:cs typeface="Lora"/>
              <a:sym typeface="Lora"/>
            </a:endParaRPr>
          </a:p>
          <a:p>
            <a:pPr indent="-317500" lvl="0" marL="457200" rtl="0" algn="l">
              <a:lnSpc>
                <a:spcPct val="115000"/>
              </a:lnSpc>
              <a:spcBef>
                <a:spcPts val="0"/>
              </a:spcBef>
              <a:spcAft>
                <a:spcPts val="0"/>
              </a:spcAft>
              <a:buSzPts val="1400"/>
              <a:buFont typeface="Lora"/>
              <a:buChar char="●"/>
            </a:pPr>
            <a:r>
              <a:rPr b="1" lang="en-GB">
                <a:highlight>
                  <a:srgbClr val="EAD1DC"/>
                </a:highlight>
                <a:latin typeface="Lora"/>
                <a:ea typeface="Lora"/>
                <a:cs typeface="Lora"/>
                <a:sym typeface="Lora"/>
              </a:rPr>
              <a:t>Morphology</a:t>
            </a:r>
            <a:r>
              <a:rPr b="1" lang="en-GB">
                <a:latin typeface="Lora"/>
                <a:ea typeface="Lora"/>
                <a:cs typeface="Lora"/>
                <a:sym typeface="Lora"/>
              </a:rPr>
              <a:t>:</a:t>
            </a:r>
            <a:r>
              <a:rPr lang="en-GB">
                <a:latin typeface="Lora"/>
                <a:ea typeface="Lora"/>
                <a:cs typeface="Lora"/>
                <a:sym typeface="Lora"/>
              </a:rPr>
              <a:t>  fibroepithelial tumors, have a </a:t>
            </a:r>
            <a:r>
              <a:rPr b="1" lang="en-GB">
                <a:solidFill>
                  <a:srgbClr val="FF0000"/>
                </a:solidFill>
                <a:latin typeface="Lora"/>
                <a:ea typeface="Lora"/>
                <a:cs typeface="Lora"/>
                <a:sym typeface="Lora"/>
              </a:rPr>
              <a:t>Phyllodes (leaflike) pattern </a:t>
            </a:r>
            <a:endParaRPr b="1">
              <a:solidFill>
                <a:srgbClr val="FF0000"/>
              </a:solidFill>
              <a:latin typeface="Lora"/>
              <a:ea typeface="Lora"/>
              <a:cs typeface="Lora"/>
              <a:sym typeface="Lora"/>
            </a:endParaRPr>
          </a:p>
          <a:p>
            <a:pPr indent="0" lvl="0" marL="457200" rtl="0" algn="l">
              <a:lnSpc>
                <a:spcPct val="115000"/>
              </a:lnSpc>
              <a:spcBef>
                <a:spcPts val="0"/>
              </a:spcBef>
              <a:spcAft>
                <a:spcPts val="0"/>
              </a:spcAft>
              <a:buNone/>
            </a:pPr>
            <a:r>
              <a:rPr lang="en-GB">
                <a:latin typeface="Lora"/>
                <a:ea typeface="Lora"/>
                <a:cs typeface="Lora"/>
                <a:sym typeface="Lora"/>
              </a:rPr>
              <a:t>and a cellular stroma. </a:t>
            </a:r>
            <a:endParaRPr>
              <a:latin typeface="Lora"/>
              <a:ea typeface="Lora"/>
              <a:cs typeface="Lora"/>
              <a:sym typeface="Lora"/>
            </a:endParaRPr>
          </a:p>
        </p:txBody>
      </p:sp>
      <p:graphicFrame>
        <p:nvGraphicFramePr>
          <p:cNvPr id="894" name="Google Shape;894;p65"/>
          <p:cNvGraphicFramePr/>
          <p:nvPr/>
        </p:nvGraphicFramePr>
        <p:xfrm>
          <a:off x="183249" y="8933188"/>
          <a:ext cx="3000000" cy="3000000"/>
        </p:xfrm>
        <a:graphic>
          <a:graphicData uri="http://schemas.openxmlformats.org/drawingml/2006/table">
            <a:tbl>
              <a:tblPr>
                <a:noFill/>
                <a:tableStyleId>{ED6A7AB6-48A4-47CC-93F4-A73B1F77B4BA}</a:tableStyleId>
              </a:tblPr>
              <a:tblGrid>
                <a:gridCol w="2517825"/>
                <a:gridCol w="1909550"/>
                <a:gridCol w="3126125"/>
              </a:tblGrid>
              <a:tr h="287125">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Benign phyllodes</a:t>
                      </a:r>
                      <a:endParaRPr b="1" sz="1200">
                        <a:solidFill>
                          <a:srgbClr val="741B47"/>
                        </a:solidFill>
                        <a:latin typeface="Lora"/>
                        <a:ea typeface="Lora"/>
                        <a:cs typeface="Lora"/>
                        <a:sym typeface="Lora"/>
                      </a:endParaRPr>
                    </a:p>
                  </a:txBody>
                  <a:tcPr marT="98700" marB="98700" marR="105575" marL="1055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5A6BD"/>
                    </a:solidFill>
                  </a:tcPr>
                </a:tc>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Low-grade phyllodes</a:t>
                      </a:r>
                      <a:endParaRPr b="1" sz="1200">
                        <a:solidFill>
                          <a:srgbClr val="741B47"/>
                        </a:solidFill>
                        <a:latin typeface="Lora"/>
                        <a:ea typeface="Lora"/>
                        <a:cs typeface="Lora"/>
                        <a:sym typeface="Lora"/>
                      </a:endParaRPr>
                    </a:p>
                  </a:txBody>
                  <a:tcPr marT="98700" marB="98700" marR="105575" marL="1055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5A6BD"/>
                    </a:solidFill>
                  </a:tcPr>
                </a:tc>
                <a:tc>
                  <a:txBody>
                    <a:bodyPr/>
                    <a:lstStyle/>
                    <a:p>
                      <a:pPr indent="0" lvl="0" marL="0" rtl="0" algn="ctr">
                        <a:spcBef>
                          <a:spcPts val="0"/>
                        </a:spcBef>
                        <a:spcAft>
                          <a:spcPts val="0"/>
                        </a:spcAft>
                        <a:buNone/>
                      </a:pPr>
                      <a:r>
                        <a:rPr b="1" lang="en-GB" sz="1200">
                          <a:solidFill>
                            <a:srgbClr val="741B47"/>
                          </a:solidFill>
                          <a:latin typeface="Lora"/>
                          <a:ea typeface="Lora"/>
                          <a:cs typeface="Lora"/>
                          <a:sym typeface="Lora"/>
                        </a:rPr>
                        <a:t>High-grade phyllodes</a:t>
                      </a:r>
                      <a:endParaRPr b="1" sz="1200">
                        <a:solidFill>
                          <a:srgbClr val="741B47"/>
                        </a:solidFill>
                        <a:latin typeface="Lora"/>
                        <a:ea typeface="Lora"/>
                        <a:cs typeface="Lora"/>
                        <a:sym typeface="Lora"/>
                      </a:endParaRPr>
                    </a:p>
                  </a:txBody>
                  <a:tcPr marT="98700" marB="98700" marR="105575" marL="1055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5A6BD"/>
                    </a:solidFill>
                  </a:tcPr>
                </a:tc>
              </a:tr>
              <a:tr h="883625">
                <a:tc>
                  <a:txBody>
                    <a:bodyPr/>
                    <a:lstStyle/>
                    <a:p>
                      <a:pPr indent="0" lvl="0" marL="0" rtl="0" algn="l">
                        <a:lnSpc>
                          <a:spcPct val="115000"/>
                        </a:lnSpc>
                        <a:spcBef>
                          <a:spcPts val="0"/>
                        </a:spcBef>
                        <a:spcAft>
                          <a:spcPts val="0"/>
                        </a:spcAft>
                        <a:buNone/>
                      </a:pPr>
                      <a:r>
                        <a:rPr lang="en-GB" sz="1200">
                          <a:latin typeface="Lora"/>
                          <a:ea typeface="Lora"/>
                          <a:cs typeface="Lora"/>
                          <a:sym typeface="Lora"/>
                        </a:rPr>
                        <a:t>- Most (75%) of phyllodes tumors are benign.</a:t>
                      </a:r>
                      <a:endParaRPr sz="1200">
                        <a:latin typeface="Lora"/>
                        <a:ea typeface="Lora"/>
                        <a:cs typeface="Lora"/>
                        <a:sym typeface="Lora"/>
                      </a:endParaRPr>
                    </a:p>
                    <a:p>
                      <a:pPr indent="0" lvl="0" marL="0" rtl="0" algn="l">
                        <a:lnSpc>
                          <a:spcPct val="115000"/>
                        </a:lnSpc>
                        <a:spcBef>
                          <a:spcPts val="0"/>
                        </a:spcBef>
                        <a:spcAft>
                          <a:spcPts val="0"/>
                        </a:spcAft>
                        <a:buNone/>
                      </a:pPr>
                      <a:r>
                        <a:t/>
                      </a:r>
                      <a:endParaRPr sz="1200">
                        <a:latin typeface="Lora"/>
                        <a:ea typeface="Lora"/>
                        <a:cs typeface="Lora"/>
                        <a:sym typeface="Lora"/>
                      </a:endParaRPr>
                    </a:p>
                  </a:txBody>
                  <a:tcPr marT="98700" marB="98700" marR="105575" marL="1055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2F2F2"/>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They tend to recur locally and a rarely metastasize.</a:t>
                      </a:r>
                      <a:endParaRPr sz="1200">
                        <a:latin typeface="Lora"/>
                        <a:ea typeface="Lora"/>
                        <a:cs typeface="Lora"/>
                        <a:sym typeface="Lora"/>
                      </a:endParaRPr>
                    </a:p>
                  </a:txBody>
                  <a:tcPr marT="98700" marB="98700" marR="105575" marL="1055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2F2F2"/>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Uncommon and they behave aggressively.</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Frequent local recurrences.</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Can </a:t>
                      </a:r>
                      <a:r>
                        <a:rPr lang="en-GB" sz="1200">
                          <a:latin typeface="Lora"/>
                          <a:ea typeface="Lora"/>
                          <a:cs typeface="Lora"/>
                          <a:sym typeface="Lora"/>
                        </a:rPr>
                        <a:t>metastasize</a:t>
                      </a:r>
                      <a:r>
                        <a:rPr lang="en-GB" sz="1200">
                          <a:latin typeface="Lora"/>
                          <a:ea typeface="Lora"/>
                          <a:cs typeface="Lora"/>
                          <a:sym typeface="Lora"/>
                        </a:rPr>
                        <a:t> to lung, bone, CNS. </a:t>
                      </a:r>
                      <a:endParaRPr sz="1200">
                        <a:latin typeface="Lora"/>
                        <a:ea typeface="Lora"/>
                        <a:cs typeface="Lora"/>
                        <a:sym typeface="Lora"/>
                      </a:endParaRPr>
                    </a:p>
                  </a:txBody>
                  <a:tcPr marT="98700" marB="98700" marR="105575" marL="10557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2F2F2"/>
                    </a:solidFill>
                  </a:tcPr>
                </a:tc>
              </a:tr>
            </a:tbl>
          </a:graphicData>
        </a:graphic>
      </p:graphicFrame>
      <p:pic>
        <p:nvPicPr>
          <p:cNvPr id="895" name="Google Shape;895;p65"/>
          <p:cNvPicPr preferRelativeResize="0"/>
          <p:nvPr/>
        </p:nvPicPr>
        <p:blipFill rotWithShape="1">
          <a:blip r:embed="rId3">
            <a:alphaModFix/>
          </a:blip>
          <a:srcRect b="3772" l="7000" r="7214" t="3763"/>
          <a:stretch/>
        </p:blipFill>
        <p:spPr>
          <a:xfrm>
            <a:off x="6808825" y="5344204"/>
            <a:ext cx="1004125" cy="1086364"/>
          </a:xfrm>
          <a:prstGeom prst="rect">
            <a:avLst/>
          </a:prstGeom>
          <a:noFill/>
          <a:ln>
            <a:noFill/>
          </a:ln>
        </p:spPr>
      </p:pic>
      <p:pic>
        <p:nvPicPr>
          <p:cNvPr id="896" name="Google Shape;896;p65"/>
          <p:cNvPicPr preferRelativeResize="0"/>
          <p:nvPr/>
        </p:nvPicPr>
        <p:blipFill rotWithShape="1">
          <a:blip r:embed="rId4">
            <a:alphaModFix/>
          </a:blip>
          <a:srcRect b="4760" l="5095" r="6588" t="3698"/>
          <a:stretch/>
        </p:blipFill>
        <p:spPr>
          <a:xfrm>
            <a:off x="5733464" y="5344205"/>
            <a:ext cx="1004136" cy="1086375"/>
          </a:xfrm>
          <a:prstGeom prst="rect">
            <a:avLst/>
          </a:prstGeom>
          <a:noFill/>
          <a:ln>
            <a:noFill/>
          </a:ln>
        </p:spPr>
      </p:pic>
      <p:pic>
        <p:nvPicPr>
          <p:cNvPr id="897" name="Google Shape;897;p65"/>
          <p:cNvPicPr preferRelativeResize="0"/>
          <p:nvPr/>
        </p:nvPicPr>
        <p:blipFill rotWithShape="1">
          <a:blip r:embed="rId5">
            <a:alphaModFix/>
          </a:blip>
          <a:srcRect b="6001" l="2525" r="4615" t="4288"/>
          <a:stretch/>
        </p:blipFill>
        <p:spPr>
          <a:xfrm>
            <a:off x="6504250" y="6568725"/>
            <a:ext cx="1308700" cy="940725"/>
          </a:xfrm>
          <a:prstGeom prst="rect">
            <a:avLst/>
          </a:prstGeom>
          <a:noFill/>
          <a:ln>
            <a:noFill/>
          </a:ln>
        </p:spPr>
      </p:pic>
      <p:pic>
        <p:nvPicPr>
          <p:cNvPr id="898" name="Google Shape;898;p65"/>
          <p:cNvPicPr preferRelativeResize="0"/>
          <p:nvPr/>
        </p:nvPicPr>
        <p:blipFill rotWithShape="1">
          <a:blip r:embed="rId6">
            <a:alphaModFix/>
          </a:blip>
          <a:srcRect b="16812" l="50500" r="9918" t="0"/>
          <a:stretch/>
        </p:blipFill>
        <p:spPr>
          <a:xfrm>
            <a:off x="5498525" y="6568725"/>
            <a:ext cx="939650" cy="940725"/>
          </a:xfrm>
          <a:prstGeom prst="rect">
            <a:avLst/>
          </a:prstGeom>
          <a:noFill/>
          <a:ln>
            <a:noFill/>
          </a:ln>
        </p:spPr>
      </p:pic>
      <p:pic>
        <p:nvPicPr>
          <p:cNvPr id="899" name="Google Shape;899;p65"/>
          <p:cNvPicPr preferRelativeResize="0"/>
          <p:nvPr/>
        </p:nvPicPr>
        <p:blipFill rotWithShape="1">
          <a:blip r:embed="rId7">
            <a:alphaModFix/>
          </a:blip>
          <a:srcRect b="17525" l="10827" r="49596" t="0"/>
          <a:stretch/>
        </p:blipFill>
        <p:spPr>
          <a:xfrm>
            <a:off x="6611350" y="7653245"/>
            <a:ext cx="1201600" cy="1192680"/>
          </a:xfrm>
          <a:prstGeom prst="rect">
            <a:avLst/>
          </a:prstGeom>
          <a:noFill/>
          <a:ln>
            <a:noFill/>
          </a:ln>
        </p:spPr>
      </p:pic>
      <p:sp>
        <p:nvSpPr>
          <p:cNvPr id="900" name="Google Shape;900;p65"/>
          <p:cNvSpPr/>
          <p:nvPr/>
        </p:nvSpPr>
        <p:spPr>
          <a:xfrm>
            <a:off x="6226975" y="5917200"/>
            <a:ext cx="211200" cy="243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4" name="Shape 904"/>
        <p:cNvGrpSpPr/>
        <p:nvPr/>
      </p:nvGrpSpPr>
      <p:grpSpPr>
        <a:xfrm>
          <a:off x="0" y="0"/>
          <a:ext cx="0" cy="0"/>
          <a:chOff x="0" y="0"/>
          <a:chExt cx="0" cy="0"/>
        </a:xfrm>
      </p:grpSpPr>
      <p:sp>
        <p:nvSpPr>
          <p:cNvPr id="905" name="Google Shape;905;p66"/>
          <p:cNvSpPr txBox="1"/>
          <p:nvPr/>
        </p:nvSpPr>
        <p:spPr>
          <a:xfrm>
            <a:off x="683400" y="76200"/>
            <a:ext cx="65532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chemeClr val="dk2"/>
                </a:solidFill>
                <a:latin typeface="Lora"/>
                <a:ea typeface="Lora"/>
                <a:cs typeface="Lora"/>
                <a:sym typeface="Lora"/>
              </a:rPr>
              <a:t>Introduction to </a:t>
            </a:r>
            <a:r>
              <a:rPr b="1" lang="en-GB" sz="2800">
                <a:solidFill>
                  <a:schemeClr val="dk2"/>
                </a:solidFill>
                <a:latin typeface="Lora"/>
                <a:ea typeface="Lora"/>
                <a:cs typeface="Lora"/>
                <a:sym typeface="Lora"/>
              </a:rPr>
              <a:t>Breast Carcinoma</a:t>
            </a:r>
            <a:endParaRPr b="1" sz="2800">
              <a:solidFill>
                <a:srgbClr val="741B47"/>
              </a:solidFill>
              <a:latin typeface="Lora"/>
              <a:ea typeface="Lora"/>
              <a:cs typeface="Lora"/>
              <a:sym typeface="Lora"/>
            </a:endParaRPr>
          </a:p>
        </p:txBody>
      </p:sp>
      <p:sp>
        <p:nvSpPr>
          <p:cNvPr id="906" name="Google Shape;906;p66"/>
          <p:cNvSpPr txBox="1"/>
          <p:nvPr/>
        </p:nvSpPr>
        <p:spPr>
          <a:xfrm>
            <a:off x="20625" y="933250"/>
            <a:ext cx="7537500" cy="89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A64D79"/>
                </a:solidFill>
                <a:latin typeface="Lora"/>
                <a:ea typeface="Lora"/>
                <a:cs typeface="Lora"/>
                <a:sym typeface="Lora"/>
              </a:rPr>
              <a:t>Introduction</a:t>
            </a:r>
            <a:endParaRPr b="1" sz="1800">
              <a:solidFill>
                <a:srgbClr val="A64D79"/>
              </a:solidFill>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latin typeface="Lora"/>
                <a:ea typeface="Lora"/>
                <a:cs typeface="Lora"/>
                <a:sym typeface="Lora"/>
              </a:rPr>
              <a:t>The most common malignancy</a:t>
            </a:r>
            <a:r>
              <a:rPr baseline="30000" lang="en-GB">
                <a:latin typeface="Lora"/>
                <a:ea typeface="Lora"/>
                <a:cs typeface="Lora"/>
                <a:sym typeface="Lora"/>
              </a:rPr>
              <a:t>1</a:t>
            </a:r>
            <a:r>
              <a:rPr lang="en-GB">
                <a:latin typeface="Lora"/>
                <a:ea typeface="Lora"/>
                <a:cs typeface="Lora"/>
                <a:sym typeface="Lora"/>
              </a:rPr>
              <a:t> and causes the majority of cancer deaths </a:t>
            </a:r>
            <a:r>
              <a:rPr lang="en-GB">
                <a:latin typeface="Lora"/>
                <a:ea typeface="Lora"/>
                <a:cs typeface="Lora"/>
                <a:sym typeface="Lora"/>
              </a:rPr>
              <a:t>of women.</a:t>
            </a:r>
            <a:endParaRPr>
              <a:latin typeface="Lora"/>
              <a:ea typeface="Lora"/>
              <a:cs typeface="Lora"/>
              <a:sym typeface="Lora"/>
            </a:endParaRPr>
          </a:p>
          <a:p>
            <a:pPr indent="-203200" lvl="0" marL="360000" rtl="0" algn="l">
              <a:lnSpc>
                <a:spcPct val="115000"/>
              </a:lnSpc>
              <a:spcBef>
                <a:spcPts val="0"/>
              </a:spcBef>
              <a:spcAft>
                <a:spcPts val="0"/>
              </a:spcAft>
              <a:buSzPts val="1400"/>
              <a:buFont typeface="Lora"/>
              <a:buChar char="●"/>
            </a:pPr>
            <a:r>
              <a:rPr lang="en-GB">
                <a:latin typeface="Lora"/>
                <a:ea typeface="Lora"/>
                <a:cs typeface="Lora"/>
                <a:sym typeface="Lora"/>
              </a:rPr>
              <a:t>Women by the age of 90 have a ⅛ chance of developing breast cancer.</a:t>
            </a:r>
            <a:endParaRPr>
              <a:latin typeface="Lora"/>
              <a:ea typeface="Lora"/>
              <a:cs typeface="Lora"/>
              <a:sym typeface="Lora"/>
            </a:endParaRPr>
          </a:p>
          <a:p>
            <a:pPr indent="-203200" lvl="0" marL="360000" rtl="0" algn="l">
              <a:lnSpc>
                <a:spcPct val="115000"/>
              </a:lnSpc>
              <a:spcBef>
                <a:spcPts val="0"/>
              </a:spcBef>
              <a:spcAft>
                <a:spcPts val="0"/>
              </a:spcAft>
              <a:buSzPts val="1400"/>
              <a:buFont typeface="Lora"/>
              <a:buChar char="●"/>
            </a:pPr>
            <a:r>
              <a:rPr lang="en-GB">
                <a:latin typeface="Lora"/>
                <a:ea typeface="Lora"/>
                <a:cs typeface="Lora"/>
                <a:sym typeface="Lora"/>
              </a:rPr>
              <a:t>&gt;95% of breast malignancies are adenocarcinomas.</a:t>
            </a:r>
            <a:endParaRPr>
              <a:latin typeface="Lora"/>
              <a:ea typeface="Lora"/>
              <a:cs typeface="Lora"/>
              <a:sym typeface="Lora"/>
            </a:endParaRPr>
          </a:p>
          <a:p>
            <a:pPr indent="-203200" lvl="0" marL="360000" rtl="0" algn="l">
              <a:lnSpc>
                <a:spcPct val="115000"/>
              </a:lnSpc>
              <a:spcBef>
                <a:spcPts val="0"/>
              </a:spcBef>
              <a:spcAft>
                <a:spcPts val="0"/>
              </a:spcAft>
              <a:buSzPts val="1400"/>
              <a:buFont typeface="Lora"/>
              <a:buChar char="●"/>
            </a:pPr>
            <a:r>
              <a:rPr lang="en-GB">
                <a:latin typeface="Lora"/>
                <a:ea typeface="Lora"/>
                <a:cs typeface="Lora"/>
                <a:sym typeface="Lora"/>
              </a:rPr>
              <a:t>The most common location is in the upper outer quadrant (50%), followed by the central portion (20%). About 4% of women have bilateral primary tumors or sequentia llesions in the same breast.</a:t>
            </a:r>
            <a:endParaRPr>
              <a:latin typeface="Lora"/>
              <a:ea typeface="Lora"/>
              <a:cs typeface="Lora"/>
              <a:sym typeface="Lora"/>
            </a:endParaRPr>
          </a:p>
          <a:p>
            <a:pPr indent="0" lvl="0" marL="0" rtl="0" algn="l">
              <a:lnSpc>
                <a:spcPct val="115000"/>
              </a:lnSpc>
              <a:spcBef>
                <a:spcPts val="1000"/>
              </a:spcBef>
              <a:spcAft>
                <a:spcPts val="0"/>
              </a:spcAft>
              <a:buNone/>
            </a:pPr>
            <a:r>
              <a:rPr b="1" lang="en-GB" sz="1600">
                <a:solidFill>
                  <a:srgbClr val="C27BA0"/>
                </a:solidFill>
                <a:latin typeface="Lora"/>
                <a:ea typeface="Lora"/>
                <a:cs typeface="Lora"/>
                <a:sym typeface="Lora"/>
              </a:rPr>
              <a:t>Classification</a:t>
            </a:r>
            <a:endParaRPr b="1" sz="1600">
              <a:solidFill>
                <a:srgbClr val="C27BA0"/>
              </a:solidFill>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First system:</a:t>
            </a:r>
            <a:endParaRPr b="1">
              <a:highlight>
                <a:srgbClr val="EAD1DC"/>
              </a:highlight>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latin typeface="Lora"/>
                <a:ea typeface="Lora"/>
                <a:cs typeface="Lora"/>
                <a:sym typeface="Lora"/>
              </a:rPr>
              <a:t>Breast cancers are divided based on the expression of:</a:t>
            </a:r>
            <a:endParaRPr>
              <a:latin typeface="Lora"/>
              <a:ea typeface="Lora"/>
              <a:cs typeface="Lora"/>
              <a:sym typeface="Lora"/>
            </a:endParaRPr>
          </a:p>
          <a:p>
            <a:pPr indent="-269875" lvl="0" marL="628650" rtl="0" algn="l">
              <a:lnSpc>
                <a:spcPct val="115000"/>
              </a:lnSpc>
              <a:spcBef>
                <a:spcPts val="0"/>
              </a:spcBef>
              <a:spcAft>
                <a:spcPts val="0"/>
              </a:spcAft>
              <a:buSzPts val="1400"/>
              <a:buFont typeface="Lora"/>
              <a:buAutoNum type="arabicPeriod"/>
            </a:pPr>
            <a:r>
              <a:rPr b="1" lang="en-GB">
                <a:latin typeface="Lora"/>
                <a:ea typeface="Lora"/>
                <a:cs typeface="Lora"/>
                <a:sym typeface="Lora"/>
              </a:rPr>
              <a:t>Hormone receptors: </a:t>
            </a:r>
            <a:r>
              <a:rPr lang="en-GB">
                <a:latin typeface="Lora"/>
                <a:ea typeface="Lora"/>
                <a:cs typeface="Lora"/>
                <a:sym typeface="Lora"/>
              </a:rPr>
              <a:t>estrogen receptor (</a:t>
            </a:r>
            <a:r>
              <a:rPr b="1" lang="en-GB">
                <a:latin typeface="Lora"/>
                <a:ea typeface="Lora"/>
                <a:cs typeface="Lora"/>
                <a:sym typeface="Lora"/>
              </a:rPr>
              <a:t>ER</a:t>
            </a:r>
            <a:r>
              <a:rPr lang="en-GB">
                <a:latin typeface="Lora"/>
                <a:ea typeface="Lora"/>
                <a:cs typeface="Lora"/>
                <a:sym typeface="Lora"/>
              </a:rPr>
              <a:t>) and progesterone receptor (</a:t>
            </a:r>
            <a:r>
              <a:rPr b="1" lang="en-GB">
                <a:latin typeface="Lora"/>
                <a:ea typeface="Lora"/>
                <a:cs typeface="Lora"/>
                <a:sym typeface="Lora"/>
              </a:rPr>
              <a:t>PR</a:t>
            </a:r>
            <a:r>
              <a:rPr lang="en-GB">
                <a:latin typeface="Lora"/>
                <a:ea typeface="Lora"/>
                <a:cs typeface="Lora"/>
                <a:sym typeface="Lora"/>
              </a:rPr>
              <a:t>).</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AutoNum type="arabicPeriod"/>
            </a:pPr>
            <a:r>
              <a:rPr b="1" lang="en-GB">
                <a:latin typeface="Lora"/>
                <a:ea typeface="Lora"/>
                <a:cs typeface="Lora"/>
                <a:sym typeface="Lora"/>
              </a:rPr>
              <a:t>The human epidermal growth factor receptor 2 (HER2), also known as (ERBB2).</a:t>
            </a:r>
            <a:endParaRPr b="1">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latin typeface="Lora"/>
                <a:ea typeface="Lora"/>
                <a:cs typeface="Lora"/>
                <a:sym typeface="Lora"/>
              </a:rPr>
              <a:t>Classified into 3 major groups: </a:t>
            </a:r>
            <a:endParaRPr>
              <a:latin typeface="Lora"/>
              <a:ea typeface="Lora"/>
              <a:cs typeface="Lora"/>
              <a:sym typeface="Lora"/>
            </a:endParaRPr>
          </a:p>
          <a:p>
            <a:pPr indent="-269875" lvl="0" marL="628650" rtl="0" algn="l">
              <a:lnSpc>
                <a:spcPct val="115000"/>
              </a:lnSpc>
              <a:spcBef>
                <a:spcPts val="0"/>
              </a:spcBef>
              <a:spcAft>
                <a:spcPts val="0"/>
              </a:spcAft>
              <a:buSzPts val="1400"/>
              <a:buFont typeface="Lora"/>
              <a:buAutoNum type="arabicPeriod"/>
            </a:pPr>
            <a:r>
              <a:rPr b="1" lang="en-GB">
                <a:latin typeface="Lora"/>
                <a:ea typeface="Lora"/>
                <a:cs typeface="Lora"/>
                <a:sym typeface="Lora"/>
              </a:rPr>
              <a:t>ER positive</a:t>
            </a:r>
            <a:r>
              <a:rPr lang="en-GB">
                <a:latin typeface="Lora"/>
                <a:ea typeface="Lora"/>
                <a:cs typeface="Lora"/>
                <a:sym typeface="Lora"/>
              </a:rPr>
              <a:t> (HER2 negative; 50%–65% of cancers).</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AutoNum type="arabicPeriod"/>
            </a:pPr>
            <a:r>
              <a:rPr b="1" lang="en-GB">
                <a:latin typeface="Lora"/>
                <a:ea typeface="Lora"/>
                <a:cs typeface="Lora"/>
                <a:sym typeface="Lora"/>
              </a:rPr>
              <a:t>HER2 positive</a:t>
            </a:r>
            <a:r>
              <a:rPr lang="en-GB">
                <a:latin typeface="Lora"/>
                <a:ea typeface="Lora"/>
                <a:cs typeface="Lora"/>
                <a:sym typeface="Lora"/>
              </a:rPr>
              <a:t> (ER positive or negative; 10%–20% of cancers).</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AutoNum type="arabicPeriod"/>
            </a:pPr>
            <a:r>
              <a:rPr b="1" lang="en-GB">
                <a:latin typeface="Lora"/>
                <a:ea typeface="Lora"/>
                <a:cs typeface="Lora"/>
                <a:sym typeface="Lora"/>
              </a:rPr>
              <a:t>Triple negative</a:t>
            </a:r>
            <a:r>
              <a:rPr lang="en-GB">
                <a:latin typeface="Lora"/>
                <a:ea typeface="Lora"/>
                <a:cs typeface="Lora"/>
                <a:sym typeface="Lora"/>
              </a:rPr>
              <a:t> (ER, PR, and HER2 negative; 10%–20% of cancers).</a:t>
            </a:r>
            <a:endParaRPr>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latin typeface="Lora"/>
                <a:ea typeface="Lora"/>
                <a:cs typeface="Lora"/>
                <a:sym typeface="Lora"/>
              </a:rPr>
              <a:t>These three groups show striking differences in patient characteristics, pathologic features, treatment response, metastatic patterns, time to relapse, and outcome.</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Second system</a:t>
            </a:r>
            <a:r>
              <a:rPr b="1" baseline="30000" lang="en-GB">
                <a:highlight>
                  <a:srgbClr val="EAD1DC"/>
                </a:highlight>
                <a:latin typeface="Lora"/>
                <a:ea typeface="Lora"/>
                <a:cs typeface="Lora"/>
                <a:sym typeface="Lora"/>
              </a:rPr>
              <a:t>2</a:t>
            </a:r>
            <a:r>
              <a:rPr b="1" lang="en-GB">
                <a:highlight>
                  <a:srgbClr val="EAD1DC"/>
                </a:highlight>
                <a:latin typeface="Lora"/>
                <a:ea typeface="Lora"/>
                <a:cs typeface="Lora"/>
                <a:sym typeface="Lora"/>
              </a:rPr>
              <a:t>: </a:t>
            </a:r>
            <a:endParaRPr b="1">
              <a:highlight>
                <a:srgbClr val="EAD1DC"/>
              </a:highlight>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latin typeface="Lora"/>
                <a:ea typeface="Lora"/>
                <a:cs typeface="Lora"/>
                <a:sym typeface="Lora"/>
              </a:rPr>
              <a:t>An alternative classification system with substantial overlap relies on gene expression profiling.</a:t>
            </a:r>
            <a:endParaRPr>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latin typeface="Lora"/>
                <a:ea typeface="Lora"/>
                <a:cs typeface="Lora"/>
                <a:sym typeface="Lora"/>
              </a:rPr>
              <a:t>Divides breast cancers into four major types:</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AutoNum type="arabicPeriod"/>
            </a:pPr>
            <a:r>
              <a:rPr b="1" lang="en-GB">
                <a:latin typeface="Lora"/>
                <a:ea typeface="Lora"/>
                <a:cs typeface="Lora"/>
                <a:sym typeface="Lora"/>
              </a:rPr>
              <a:t>Luminal A: </a:t>
            </a:r>
            <a:r>
              <a:rPr lang="en-GB">
                <a:latin typeface="Lora"/>
                <a:ea typeface="Lora"/>
                <a:cs typeface="Lora"/>
                <a:sym typeface="Lora"/>
              </a:rPr>
              <a:t>are lower-grade, ER-positive, HER2 negative.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AutoNum type="arabicPeriod"/>
            </a:pPr>
            <a:r>
              <a:rPr b="1" lang="en-GB">
                <a:latin typeface="Lora"/>
                <a:ea typeface="Lora"/>
                <a:cs typeface="Lora"/>
                <a:sym typeface="Lora"/>
              </a:rPr>
              <a:t>Luminal B:</a:t>
            </a:r>
            <a:r>
              <a:rPr lang="en-GB">
                <a:latin typeface="Lora"/>
                <a:ea typeface="Lora"/>
                <a:cs typeface="Lora"/>
                <a:sym typeface="Lora"/>
              </a:rPr>
              <a:t> are higher-grade, ER-positive, may be HER2 positive.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AutoNum type="arabicPeriod"/>
            </a:pPr>
            <a:r>
              <a:rPr b="1" lang="en-GB">
                <a:latin typeface="Lora"/>
                <a:ea typeface="Lora"/>
                <a:cs typeface="Lora"/>
                <a:sym typeface="Lora"/>
              </a:rPr>
              <a:t>HER2-enriched</a:t>
            </a:r>
            <a:r>
              <a:rPr lang="en-GB">
                <a:latin typeface="Lora"/>
                <a:ea typeface="Lora"/>
                <a:cs typeface="Lora"/>
                <a:sym typeface="Lora"/>
              </a:rPr>
              <a:t>: overexpress HER2 and do not express ER.</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AutoNum type="arabicPeriod"/>
            </a:pPr>
            <a:r>
              <a:rPr b="1" lang="en-GB">
                <a:latin typeface="Lora"/>
                <a:ea typeface="Lora"/>
                <a:cs typeface="Lora"/>
                <a:sym typeface="Lora"/>
              </a:rPr>
              <a:t>Basal-like: </a:t>
            </a:r>
            <a:r>
              <a:rPr lang="en-GB">
                <a:latin typeface="Lora"/>
                <a:ea typeface="Lora"/>
                <a:cs typeface="Lora"/>
                <a:sym typeface="Lora"/>
              </a:rPr>
              <a:t>The majority by gene expression profiling resemble basally located myoepithelial cells and are ER-negative, HER2-negative.</a:t>
            </a:r>
            <a:endParaRPr>
              <a:latin typeface="Lora"/>
              <a:ea typeface="Lora"/>
              <a:cs typeface="Lora"/>
              <a:sym typeface="Lora"/>
            </a:endParaRPr>
          </a:p>
          <a:p>
            <a:pPr indent="0" lvl="0" marL="0" rtl="0" algn="l">
              <a:lnSpc>
                <a:spcPct val="115000"/>
              </a:lnSpc>
              <a:spcBef>
                <a:spcPts val="0"/>
              </a:spcBef>
              <a:spcAft>
                <a:spcPts val="0"/>
              </a:spcAft>
              <a:buNone/>
            </a:pPr>
            <a:r>
              <a:rPr b="1" lang="en-GB">
                <a:highlight>
                  <a:srgbClr val="EAD1DC"/>
                </a:highlight>
                <a:latin typeface="Lora"/>
                <a:ea typeface="Lora"/>
                <a:cs typeface="Lora"/>
                <a:sym typeface="Lora"/>
              </a:rPr>
              <a:t>Morphological classification: </a:t>
            </a:r>
            <a:endParaRPr b="1">
              <a:highlight>
                <a:srgbClr val="EAD1DC"/>
              </a:highlight>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latin typeface="Lora"/>
                <a:ea typeface="Lora"/>
                <a:cs typeface="Lora"/>
                <a:sym typeface="Lora"/>
              </a:rPr>
              <a:t>Classified according to whether they have penetrated the basement membrane. </a:t>
            </a:r>
            <a:endParaRPr>
              <a:latin typeface="Lora"/>
              <a:ea typeface="Lora"/>
              <a:cs typeface="Lora"/>
              <a:sym typeface="Lora"/>
            </a:endParaRPr>
          </a:p>
          <a:p>
            <a:pPr indent="-178901" lvl="0" marL="360000" rtl="0" algn="l">
              <a:lnSpc>
                <a:spcPct val="115000"/>
              </a:lnSpc>
              <a:spcBef>
                <a:spcPts val="0"/>
              </a:spcBef>
              <a:spcAft>
                <a:spcPts val="0"/>
              </a:spcAft>
              <a:buSzPts val="1400"/>
              <a:buFont typeface="Lora"/>
              <a:buChar char="●"/>
            </a:pPr>
            <a:r>
              <a:rPr lang="en-GB">
                <a:latin typeface="Lora"/>
                <a:ea typeface="Lora"/>
                <a:cs typeface="Lora"/>
                <a:sym typeface="Lora"/>
              </a:rPr>
              <a:t>The main forms are as follows: </a:t>
            </a:r>
            <a:endParaRPr>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b="1" lang="en-GB">
                <a:latin typeface="Lora"/>
                <a:ea typeface="Lora"/>
                <a:cs typeface="Lora"/>
                <a:sym typeface="Lora"/>
              </a:rPr>
              <a:t>Noninvasive </a:t>
            </a:r>
            <a:r>
              <a:rPr lang="en-GB">
                <a:latin typeface="Lora"/>
                <a:ea typeface="Lora"/>
                <a:cs typeface="Lora"/>
                <a:sym typeface="Lora"/>
              </a:rPr>
              <a:t>(remains within the basement membrane)</a:t>
            </a:r>
            <a:r>
              <a:rPr b="1" lang="en-GB">
                <a:latin typeface="Lora"/>
                <a:ea typeface="Lora"/>
                <a:cs typeface="Lora"/>
                <a:sym typeface="Lora"/>
              </a:rPr>
              <a:t>: </a:t>
            </a:r>
            <a:endParaRPr b="1">
              <a:latin typeface="Lora"/>
              <a:ea typeface="Lora"/>
              <a:cs typeface="Lora"/>
              <a:sym typeface="Lora"/>
            </a:endParaRPr>
          </a:p>
          <a:p>
            <a:pPr indent="-269875" lvl="0" marL="809999" rtl="0" algn="l">
              <a:lnSpc>
                <a:spcPct val="115000"/>
              </a:lnSpc>
              <a:spcBef>
                <a:spcPts val="0"/>
              </a:spcBef>
              <a:spcAft>
                <a:spcPts val="0"/>
              </a:spcAft>
              <a:buSzPts val="1400"/>
              <a:buFont typeface="Lora"/>
              <a:buChar char="■"/>
            </a:pPr>
            <a:r>
              <a:rPr b="1" lang="en-GB">
                <a:latin typeface="Lora"/>
                <a:ea typeface="Lora"/>
                <a:cs typeface="Lora"/>
                <a:sym typeface="Lora"/>
              </a:rPr>
              <a:t>Ductal carcinoma in situ.</a:t>
            </a:r>
            <a:endParaRPr b="1">
              <a:latin typeface="Lora"/>
              <a:ea typeface="Lora"/>
              <a:cs typeface="Lora"/>
              <a:sym typeface="Lora"/>
            </a:endParaRPr>
          </a:p>
          <a:p>
            <a:pPr indent="-269875" lvl="0" marL="809999" rtl="0" algn="l">
              <a:lnSpc>
                <a:spcPct val="115000"/>
              </a:lnSpc>
              <a:spcBef>
                <a:spcPts val="0"/>
              </a:spcBef>
              <a:spcAft>
                <a:spcPts val="0"/>
              </a:spcAft>
              <a:buSzPts val="1400"/>
              <a:buFont typeface="Lora"/>
              <a:buChar char="■"/>
            </a:pPr>
            <a:r>
              <a:rPr b="1" lang="en-GB">
                <a:latin typeface="Lora"/>
                <a:ea typeface="Lora"/>
                <a:cs typeface="Lora"/>
                <a:sym typeface="Lora"/>
              </a:rPr>
              <a:t>Lobular carcinoma in situ.</a:t>
            </a:r>
            <a:endParaRPr b="1">
              <a:latin typeface="Lora"/>
              <a:ea typeface="Lora"/>
              <a:cs typeface="Lora"/>
              <a:sym typeface="Lora"/>
            </a:endParaRPr>
          </a:p>
          <a:p>
            <a:pPr indent="-268899" lvl="0" marL="630000" rtl="0" algn="l">
              <a:lnSpc>
                <a:spcPct val="115000"/>
              </a:lnSpc>
              <a:spcBef>
                <a:spcPts val="0"/>
              </a:spcBef>
              <a:spcAft>
                <a:spcPts val="0"/>
              </a:spcAft>
              <a:buSzPts val="1400"/>
              <a:buFont typeface="Lora"/>
              <a:buChar char="○"/>
            </a:pPr>
            <a:r>
              <a:rPr b="1" lang="en-GB">
                <a:latin typeface="Lora"/>
                <a:ea typeface="Lora"/>
                <a:cs typeface="Lora"/>
                <a:sym typeface="Lora"/>
              </a:rPr>
              <a:t>Invasive: </a:t>
            </a:r>
            <a:endParaRPr b="1">
              <a:latin typeface="Lora"/>
              <a:ea typeface="Lora"/>
              <a:cs typeface="Lora"/>
              <a:sym typeface="Lora"/>
            </a:endParaRPr>
          </a:p>
          <a:p>
            <a:pPr indent="-269875" lvl="0" marL="809999" rtl="0" algn="l">
              <a:lnSpc>
                <a:spcPct val="115000"/>
              </a:lnSpc>
              <a:spcBef>
                <a:spcPts val="0"/>
              </a:spcBef>
              <a:spcAft>
                <a:spcPts val="0"/>
              </a:spcAft>
              <a:buSzPts val="1400"/>
              <a:buFont typeface="Lora"/>
              <a:buChar char="■"/>
            </a:pPr>
            <a:r>
              <a:rPr b="1" lang="en-GB">
                <a:latin typeface="Lora"/>
                <a:ea typeface="Lora"/>
                <a:cs typeface="Lora"/>
                <a:sym typeface="Lora"/>
              </a:rPr>
              <a:t>Discussed later in the slides..</a:t>
            </a:r>
            <a:endParaRPr b="1">
              <a:latin typeface="Lora"/>
              <a:ea typeface="Lora"/>
              <a:cs typeface="Lora"/>
              <a:sym typeface="Lora"/>
            </a:endParaRPr>
          </a:p>
        </p:txBody>
      </p:sp>
      <p:sp>
        <p:nvSpPr>
          <p:cNvPr id="907" name="Google Shape;907;p66"/>
          <p:cNvSpPr txBox="1"/>
          <p:nvPr/>
        </p:nvSpPr>
        <p:spPr>
          <a:xfrm>
            <a:off x="-110175" y="10008425"/>
            <a:ext cx="5855100" cy="511800"/>
          </a:xfrm>
          <a:prstGeom prst="rect">
            <a:avLst/>
          </a:prstGeom>
          <a:noFill/>
          <a:ln>
            <a:noFill/>
          </a:ln>
        </p:spPr>
        <p:txBody>
          <a:bodyPr anchorCtr="0" anchor="t" bIns="91425" lIns="91425" spcFirstLastPara="1" rIns="91425" wrap="square" tIns="91425">
            <a:noAutofit/>
          </a:bodyPr>
          <a:lstStyle/>
          <a:p>
            <a:pPr indent="-165150" lvl="0" marL="378000" rtl="0" algn="l">
              <a:lnSpc>
                <a:spcPct val="115000"/>
              </a:lnSpc>
              <a:spcBef>
                <a:spcPts val="0"/>
              </a:spcBef>
              <a:spcAft>
                <a:spcPts val="0"/>
              </a:spcAft>
              <a:buSzPts val="900"/>
              <a:buFont typeface="Lora"/>
              <a:buAutoNum type="arabicPeriod"/>
            </a:pPr>
            <a:r>
              <a:rPr lang="en-GB" sz="900">
                <a:latin typeface="Lora"/>
                <a:ea typeface="Lora"/>
                <a:cs typeface="Lora"/>
                <a:sym typeface="Lora"/>
              </a:rPr>
              <a:t>E</a:t>
            </a:r>
            <a:r>
              <a:rPr lang="en-GB" sz="900">
                <a:latin typeface="Lora"/>
                <a:ea typeface="Lora"/>
                <a:cs typeface="Lora"/>
                <a:sym typeface="Lora"/>
              </a:rPr>
              <a:t>xcluding nonmelanoma skin cancer.</a:t>
            </a:r>
            <a:endParaRPr sz="900">
              <a:latin typeface="Lora"/>
              <a:ea typeface="Lora"/>
              <a:cs typeface="Lora"/>
              <a:sym typeface="Lora"/>
            </a:endParaRPr>
          </a:p>
          <a:p>
            <a:pPr indent="-165150" lvl="0" marL="378000" rtl="0" algn="l">
              <a:lnSpc>
                <a:spcPct val="115000"/>
              </a:lnSpc>
              <a:spcBef>
                <a:spcPts val="0"/>
              </a:spcBef>
              <a:spcAft>
                <a:spcPts val="0"/>
              </a:spcAft>
              <a:buSzPts val="900"/>
              <a:buFont typeface="Lora"/>
              <a:buAutoNum type="arabicPeriod"/>
            </a:pPr>
            <a:r>
              <a:rPr lang="en-GB" sz="900">
                <a:latin typeface="Lora"/>
                <a:ea typeface="Lora"/>
                <a:cs typeface="Lora"/>
                <a:sym typeface="Lora"/>
              </a:rPr>
              <a:t>This system is currently used mainly in the context of clinical research.</a:t>
            </a:r>
            <a:endParaRPr sz="900">
              <a:latin typeface="Lora"/>
              <a:ea typeface="Lora"/>
              <a:cs typeface="Lora"/>
              <a:sym typeface="Lora"/>
            </a:endParaRPr>
          </a:p>
        </p:txBody>
      </p:sp>
      <p:pic>
        <p:nvPicPr>
          <p:cNvPr id="908" name="Google Shape;908;p66"/>
          <p:cNvPicPr preferRelativeResize="0"/>
          <p:nvPr/>
        </p:nvPicPr>
        <p:blipFill>
          <a:blip r:embed="rId3">
            <a:alphaModFix/>
          </a:blip>
          <a:stretch>
            <a:fillRect/>
          </a:stretch>
        </p:blipFill>
        <p:spPr>
          <a:xfrm>
            <a:off x="4266600" y="9071175"/>
            <a:ext cx="3210375" cy="1114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67"/>
          <p:cNvSpPr txBox="1"/>
          <p:nvPr/>
        </p:nvSpPr>
        <p:spPr>
          <a:xfrm>
            <a:off x="151850" y="911050"/>
            <a:ext cx="16215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A64D79"/>
                </a:solidFill>
                <a:latin typeface="Lora"/>
                <a:ea typeface="Lora"/>
                <a:cs typeface="Lora"/>
                <a:sym typeface="Lora"/>
              </a:rPr>
              <a:t>Risk factors</a:t>
            </a:r>
            <a:endParaRPr b="1" sz="1800">
              <a:solidFill>
                <a:srgbClr val="A64D79"/>
              </a:solidFill>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graphicFrame>
        <p:nvGraphicFramePr>
          <p:cNvPr id="914" name="Google Shape;914;p67"/>
          <p:cNvGraphicFramePr/>
          <p:nvPr/>
        </p:nvGraphicFramePr>
        <p:xfrm>
          <a:off x="281600" y="1349300"/>
          <a:ext cx="3000000" cy="3000000"/>
        </p:xfrm>
        <a:graphic>
          <a:graphicData uri="http://schemas.openxmlformats.org/drawingml/2006/table">
            <a:tbl>
              <a:tblPr>
                <a:noFill/>
                <a:tableStyleId>{ED6A7AB6-48A4-47CC-93F4-A73B1F77B4BA}</a:tableStyleId>
              </a:tblPr>
              <a:tblGrid>
                <a:gridCol w="3531700"/>
                <a:gridCol w="3825075"/>
              </a:tblGrid>
              <a:tr h="445725">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Age and gender </a:t>
                      </a:r>
                      <a:endParaRPr b="1" sz="1200">
                        <a:solidFill>
                          <a:srgbClr val="FFFFFF"/>
                        </a:solidFill>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A64D79"/>
                    </a:solidFill>
                  </a:tcPr>
                </a:tc>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Reproductive History</a:t>
                      </a:r>
                      <a:endParaRPr b="1" sz="1200">
                        <a:solidFill>
                          <a:srgbClr val="FFFFFF"/>
                        </a:solidFill>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A64D79"/>
                    </a:solidFill>
                  </a:tcPr>
                </a:tc>
              </a:tr>
              <a:tr h="1551100">
                <a:tc>
                  <a:txBody>
                    <a:bodyPr/>
                    <a:lstStyle/>
                    <a:p>
                      <a:pPr indent="0" lvl="0" marL="0" rtl="0" algn="l">
                        <a:lnSpc>
                          <a:spcPct val="115000"/>
                        </a:lnSpc>
                        <a:spcBef>
                          <a:spcPts val="0"/>
                        </a:spcBef>
                        <a:spcAft>
                          <a:spcPts val="0"/>
                        </a:spcAft>
                        <a:buNone/>
                      </a:pPr>
                      <a:r>
                        <a:rPr lang="en-GB" sz="1200">
                          <a:latin typeface="Lora"/>
                          <a:ea typeface="Lora"/>
                          <a:cs typeface="Lora"/>
                          <a:sym typeface="Lora"/>
                        </a:rPr>
                        <a:t>- R</a:t>
                      </a:r>
                      <a:r>
                        <a:rPr lang="en-GB" sz="1200">
                          <a:latin typeface="Lora"/>
                          <a:ea typeface="Lora"/>
                          <a:cs typeface="Lora"/>
                          <a:sym typeface="Lora"/>
                        </a:rPr>
                        <a:t>are in women &lt; age 25</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Increases in incidence rapidly after age 30</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- 75% of women with breast cancer are &gt; age 50</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- 5% are &lt; 40</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Incidence in men is only 1% of that in women. </a:t>
                      </a:r>
                      <a:endParaRPr sz="1200">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Early age of menarche.</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nulliparity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a:t>
                      </a:r>
                      <a:r>
                        <a:rPr b="1" lang="en-GB" sz="1200">
                          <a:latin typeface="Lora"/>
                          <a:ea typeface="Lora"/>
                          <a:cs typeface="Lora"/>
                          <a:sym typeface="Lora"/>
                        </a:rPr>
                        <a:t>absence of breastfeeding, </a:t>
                      </a:r>
                      <a:endParaRPr b="1"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older age at first pregnancy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(because each increases the exposure of breast epithelial cells to estrogenic stimulation)</a:t>
                      </a:r>
                      <a:endParaRPr sz="1200">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FFFFFF"/>
                    </a:solidFill>
                  </a:tcPr>
                </a:tc>
              </a:tr>
              <a:tr h="445725">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Family history </a:t>
                      </a:r>
                      <a:endParaRPr b="1" sz="1200">
                        <a:solidFill>
                          <a:srgbClr val="FFFFFF"/>
                        </a:solidFill>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A64D79"/>
                    </a:solidFill>
                  </a:tcPr>
                </a:tc>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Race/Ethnicity</a:t>
                      </a:r>
                      <a:endParaRPr b="1" sz="1200">
                        <a:solidFill>
                          <a:srgbClr val="FFFFFF"/>
                        </a:solidFill>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A64D79"/>
                    </a:solidFill>
                  </a:tcPr>
                </a:tc>
              </a:tr>
              <a:tr h="2442550">
                <a:tc>
                  <a:txBody>
                    <a:bodyPr/>
                    <a:lstStyle/>
                    <a:p>
                      <a:pPr indent="0" lvl="0" marL="0" rtl="0" algn="l">
                        <a:lnSpc>
                          <a:spcPct val="115000"/>
                        </a:lnSpc>
                        <a:spcBef>
                          <a:spcPts val="0"/>
                        </a:spcBef>
                        <a:spcAft>
                          <a:spcPts val="0"/>
                        </a:spcAft>
                        <a:buNone/>
                      </a:pPr>
                      <a:r>
                        <a:rPr lang="en-GB" sz="1200">
                          <a:latin typeface="Lora"/>
                          <a:ea typeface="Lora"/>
                          <a:cs typeface="Lora"/>
                          <a:sym typeface="Lora"/>
                        </a:rPr>
                        <a:t>- I</a:t>
                      </a:r>
                      <a:r>
                        <a:rPr lang="en-GB" sz="1200">
                          <a:latin typeface="Lora"/>
                          <a:ea typeface="Lora"/>
                          <a:cs typeface="Lora"/>
                          <a:sym typeface="Lora"/>
                        </a:rPr>
                        <a:t>ndividuals with </a:t>
                      </a:r>
                      <a:r>
                        <a:rPr b="1" lang="en-GB" sz="1200">
                          <a:solidFill>
                            <a:srgbClr val="FF0000"/>
                          </a:solidFill>
                          <a:latin typeface="Lora"/>
                          <a:ea typeface="Lora"/>
                          <a:cs typeface="Lora"/>
                          <a:sym typeface="Lora"/>
                        </a:rPr>
                        <a:t>multiple affected first-degree relatives </a:t>
                      </a:r>
                      <a:r>
                        <a:rPr lang="en-GB" sz="1200">
                          <a:latin typeface="Lora"/>
                          <a:ea typeface="Lora"/>
                          <a:cs typeface="Lora"/>
                          <a:sym typeface="Lora"/>
                        </a:rPr>
                        <a:t>with early-onset breast cancer are at high risk.</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In most families, it is thought that various combinations of </a:t>
                      </a:r>
                      <a:r>
                        <a:rPr b="1" lang="en-GB" sz="1200">
                          <a:latin typeface="Lora"/>
                          <a:ea typeface="Lora"/>
                          <a:cs typeface="Lora"/>
                          <a:sym typeface="Lora"/>
                        </a:rPr>
                        <a:t>low penetrance</a:t>
                      </a:r>
                      <a:r>
                        <a:rPr lang="en-GB" sz="1200">
                          <a:latin typeface="Lora"/>
                          <a:ea typeface="Lora"/>
                          <a:cs typeface="Lora"/>
                          <a:sym typeface="Lora"/>
                        </a:rPr>
                        <a:t>, “weak” cancer genes are responsible for increased risk.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However, approximately </a:t>
                      </a:r>
                      <a:r>
                        <a:rPr b="1" lang="en-GB" sz="1200">
                          <a:latin typeface="Lora"/>
                          <a:ea typeface="Lora"/>
                          <a:cs typeface="Lora"/>
                          <a:sym typeface="Lora"/>
                        </a:rPr>
                        <a:t>5% to 10%</a:t>
                      </a:r>
                      <a:r>
                        <a:rPr lang="en-GB" sz="1200">
                          <a:latin typeface="Lora"/>
                          <a:ea typeface="Lora"/>
                          <a:cs typeface="Lora"/>
                          <a:sym typeface="Lora"/>
                        </a:rPr>
                        <a:t> of cases occur in persons who inherit </a:t>
                      </a:r>
                      <a:r>
                        <a:rPr b="1" lang="en-GB" sz="1200">
                          <a:latin typeface="Lora"/>
                          <a:ea typeface="Lora"/>
                          <a:cs typeface="Lora"/>
                          <a:sym typeface="Lora"/>
                        </a:rPr>
                        <a:t>highly penetrant</a:t>
                      </a:r>
                      <a:r>
                        <a:rPr lang="en-GB" sz="1200">
                          <a:latin typeface="Lora"/>
                          <a:ea typeface="Lora"/>
                          <a:cs typeface="Lora"/>
                          <a:sym typeface="Lora"/>
                        </a:rPr>
                        <a:t> germline mutations in </a:t>
                      </a:r>
                      <a:r>
                        <a:rPr lang="en-GB" sz="1200">
                          <a:latin typeface="Lora"/>
                          <a:ea typeface="Lora"/>
                          <a:cs typeface="Lora"/>
                          <a:sym typeface="Lora"/>
                        </a:rPr>
                        <a:t>tumor suppressor genes which will increase the risk by 90%.</a:t>
                      </a:r>
                      <a:endParaRPr sz="1200">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The highest rate of breast cancer is in women of European descent, largely because of a higher incidence of ER-positive cancers.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Hispanic and African American women tend to develop cancer at a younger age and are more likely to develop aggressive tumors.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Such disparities are thought to result from a combination of differences in genetics, social factors, and access to health care and are an area of intense study. </a:t>
                      </a:r>
                      <a:endParaRPr sz="1200">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FFFFFF"/>
                    </a:solidFill>
                  </a:tcPr>
                </a:tc>
              </a:tr>
              <a:tr h="445725">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Geographic factors </a:t>
                      </a:r>
                      <a:endParaRPr b="1" sz="1200">
                        <a:solidFill>
                          <a:srgbClr val="FFFFFF"/>
                        </a:solidFill>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A64D79"/>
                    </a:solidFill>
                  </a:tcPr>
                </a:tc>
                <a:tc>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Ionizing Radiation</a:t>
                      </a:r>
                      <a:endParaRPr b="1" sz="1200">
                        <a:solidFill>
                          <a:srgbClr val="FFFFFF"/>
                        </a:solidFill>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A64D79"/>
                    </a:solidFill>
                  </a:tcPr>
                </a:tc>
              </a:tr>
              <a:tr h="1773950">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High risk in the Americas and Europe than in Asia and Africa.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Diet, reproductive patterns, and breastfeeding practices are thought to be involved.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Breast cancer rates appear to be rising in parts of the world that are adopting Western habits.</a:t>
                      </a:r>
                      <a:endParaRPr sz="1200">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Radiation to the chest increases the risk of breast cancer if exposure occurs while the breast is still developing.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For example, breast cancer develops in 25% to 30% of women who underwent irradiation for Hodgkin lymphoma in their teens and 20s, but the risk for women treated later in life is not elevated. </a:t>
                      </a:r>
                      <a:endParaRPr sz="1200">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FFFFFF"/>
                    </a:solidFill>
                  </a:tcPr>
                </a:tc>
              </a:tr>
              <a:tr h="445725">
                <a:tc gridSpan="2">
                  <a:txBody>
                    <a:bodyPr/>
                    <a:lstStyle/>
                    <a:p>
                      <a:pPr indent="0" lvl="0" marL="0" rtl="0" algn="ctr">
                        <a:lnSpc>
                          <a:spcPct val="115000"/>
                        </a:lnSpc>
                        <a:spcBef>
                          <a:spcPts val="0"/>
                        </a:spcBef>
                        <a:spcAft>
                          <a:spcPts val="0"/>
                        </a:spcAft>
                        <a:buNone/>
                      </a:pPr>
                      <a:r>
                        <a:rPr b="1" lang="en-GB" sz="1200">
                          <a:solidFill>
                            <a:srgbClr val="FFFFFF"/>
                          </a:solidFill>
                          <a:latin typeface="Lora"/>
                          <a:ea typeface="Lora"/>
                          <a:cs typeface="Lora"/>
                          <a:sym typeface="Lora"/>
                        </a:rPr>
                        <a:t>Other</a:t>
                      </a:r>
                      <a:endParaRPr b="1" sz="1200">
                        <a:solidFill>
                          <a:srgbClr val="FFFFFF"/>
                        </a:solidFill>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A64D79"/>
                    </a:solidFill>
                  </a:tcPr>
                </a:tc>
                <a:tc hMerge="1"/>
              </a:tr>
              <a:tr h="1105375">
                <a:tc gridSpan="2">
                  <a:txBody>
                    <a:bodyPr/>
                    <a:lstStyle/>
                    <a:p>
                      <a:pPr indent="0" lvl="0" marL="0" rtl="0" algn="l">
                        <a:lnSpc>
                          <a:spcPct val="115000"/>
                        </a:lnSpc>
                        <a:spcBef>
                          <a:spcPts val="0"/>
                        </a:spcBef>
                        <a:spcAft>
                          <a:spcPts val="0"/>
                        </a:spcAft>
                        <a:buNone/>
                      </a:pPr>
                      <a:r>
                        <a:rPr lang="en-GB" sz="1200">
                          <a:latin typeface="Lora"/>
                          <a:ea typeface="Lora"/>
                          <a:cs typeface="Lora"/>
                          <a:sym typeface="Lora"/>
                        </a:rPr>
                        <a:t>- </a:t>
                      </a:r>
                      <a:r>
                        <a:rPr lang="en-GB" sz="1200">
                          <a:latin typeface="Lora"/>
                          <a:ea typeface="Lora"/>
                          <a:cs typeface="Lora"/>
                          <a:sym typeface="Lora"/>
                        </a:rPr>
                        <a:t>Postmenopausal obesity, postmenopausal hormone replacement, mammographic density, and alcohol consumption also have been implicated as risk factors. </a:t>
                      </a:r>
                      <a:endParaRPr sz="1200">
                        <a:latin typeface="Lora"/>
                        <a:ea typeface="Lora"/>
                        <a:cs typeface="Lora"/>
                        <a:sym typeface="Lora"/>
                      </a:endParaRPr>
                    </a:p>
                    <a:p>
                      <a:pPr indent="0" lvl="0" marL="0" rtl="0" algn="l">
                        <a:lnSpc>
                          <a:spcPct val="115000"/>
                        </a:lnSpc>
                        <a:spcBef>
                          <a:spcPts val="0"/>
                        </a:spcBef>
                        <a:spcAft>
                          <a:spcPts val="0"/>
                        </a:spcAft>
                        <a:buNone/>
                      </a:pPr>
                      <a:r>
                        <a:rPr lang="en-GB" sz="1200">
                          <a:latin typeface="Lora"/>
                          <a:ea typeface="Lora"/>
                          <a:cs typeface="Lora"/>
                          <a:sym typeface="Lora"/>
                        </a:rPr>
                        <a:t>- The risk associated with obesity probably is due to exposure of the breast to estrogen produced by adipose tissue. In keeping with this, obesity is only associated with an increased risk of tumors that express ER.</a:t>
                      </a:r>
                      <a:endParaRPr sz="1200">
                        <a:latin typeface="Lora"/>
                        <a:ea typeface="Lora"/>
                        <a:cs typeface="Lora"/>
                        <a:sym typeface="Lora"/>
                      </a:endParaRPr>
                    </a:p>
                  </a:txBody>
                  <a:tcPr marT="91425" marB="91425" marR="91425" marL="91425">
                    <a:lnL cap="flat" cmpd="sng" w="19050">
                      <a:solidFill>
                        <a:srgbClr val="D5A6BD"/>
                      </a:solidFill>
                      <a:prstDash val="solid"/>
                      <a:round/>
                      <a:headEnd len="sm" w="sm" type="none"/>
                      <a:tailEnd len="sm" w="sm" type="none"/>
                    </a:lnL>
                    <a:lnR cap="flat" cmpd="sng" w="19050">
                      <a:solidFill>
                        <a:srgbClr val="D5A6BD"/>
                      </a:solidFill>
                      <a:prstDash val="solid"/>
                      <a:round/>
                      <a:headEnd len="sm" w="sm" type="none"/>
                      <a:tailEnd len="sm" w="sm" type="none"/>
                    </a:lnR>
                    <a:lnT cap="flat" cmpd="sng" w="19050">
                      <a:solidFill>
                        <a:srgbClr val="D5A6BD"/>
                      </a:solidFill>
                      <a:prstDash val="solid"/>
                      <a:round/>
                      <a:headEnd len="sm" w="sm" type="none"/>
                      <a:tailEnd len="sm" w="sm" type="none"/>
                    </a:lnT>
                    <a:lnB cap="flat" cmpd="sng" w="19050">
                      <a:solidFill>
                        <a:srgbClr val="D5A6BD"/>
                      </a:solidFill>
                      <a:prstDash val="solid"/>
                      <a:round/>
                      <a:headEnd len="sm" w="sm" type="none"/>
                      <a:tailEnd len="sm" w="sm" type="none"/>
                    </a:lnB>
                    <a:solidFill>
                      <a:srgbClr val="FFFFFF"/>
                    </a:solidFill>
                  </a:tcPr>
                </a:tc>
                <a:tc hMerge="1"/>
              </a:tr>
            </a:tbl>
          </a:graphicData>
        </a:graphic>
      </p:graphicFrame>
      <p:sp>
        <p:nvSpPr>
          <p:cNvPr id="915" name="Google Shape;915;p67"/>
          <p:cNvSpPr txBox="1"/>
          <p:nvPr/>
        </p:nvSpPr>
        <p:spPr>
          <a:xfrm>
            <a:off x="683400" y="76200"/>
            <a:ext cx="6553200" cy="875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800">
                <a:solidFill>
                  <a:schemeClr val="dk2"/>
                </a:solidFill>
                <a:latin typeface="Lora"/>
                <a:ea typeface="Lora"/>
                <a:cs typeface="Lora"/>
                <a:sym typeface="Lora"/>
              </a:rPr>
              <a:t>Introduction to Breast Carcinoma</a:t>
            </a:r>
            <a:endParaRPr b="1" sz="2800">
              <a:solidFill>
                <a:srgbClr val="741B47"/>
              </a:solidFill>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cientific Project Proposal by Slidesgo">
  <a:themeElements>
    <a:clrScheme name="Simple Light">
      <a:dk1>
        <a:srgbClr val="EEE7EA"/>
      </a:dk1>
      <a:lt1>
        <a:srgbClr val="4C1130"/>
      </a:lt1>
      <a:dk2>
        <a:srgbClr val="741B47"/>
      </a:dk2>
      <a:lt2>
        <a:srgbClr val="A64D79"/>
      </a:lt2>
      <a:accent1>
        <a:srgbClr val="C27BA0"/>
      </a:accent1>
      <a:accent2>
        <a:srgbClr val="D5A6BD"/>
      </a:accent2>
      <a:accent3>
        <a:srgbClr val="EAD1DC"/>
      </a:accent3>
      <a:accent4>
        <a:srgbClr val="C27BA0"/>
      </a:accent4>
      <a:accent5>
        <a:srgbClr val="A64D79"/>
      </a:accent5>
      <a:accent6>
        <a:srgbClr val="741B47"/>
      </a:accent6>
      <a:hlink>
        <a:srgbClr val="4C1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