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0" r:id="rId5"/>
    <p:sldMasterId id="2147483671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y="12189600" cx="6840000"/>
  <p:notesSz cx="6858000" cy="9144000"/>
  <p:embeddedFontLst>
    <p:embeddedFont>
      <p:font typeface="Mada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839">
          <p15:clr>
            <a:srgbClr val="A4A3A4"/>
          </p15:clr>
        </p15:guide>
        <p15:guide id="2" pos="21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7F7749E9-BC69-4B79-B952-E482E8A0B770}">
  <a:tblStyle styleId="{7F7749E9-BC69-4B79-B952-E482E8A0B77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839" orient="horz"/>
        <p:guide pos="215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font" Target="fonts/Mada-bold.fntdata"/><Relationship Id="rId16" Type="http://schemas.openxmlformats.org/officeDocument/2006/relationships/font" Target="fonts/Mada-regular.fnt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467261" y="685800"/>
            <a:ext cx="1924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7194671e35_0_166:notes"/>
          <p:cNvSpPr/>
          <p:nvPr>
            <p:ph idx="2" type="sldImg"/>
          </p:nvPr>
        </p:nvSpPr>
        <p:spPr>
          <a:xfrm>
            <a:off x="2467261" y="685800"/>
            <a:ext cx="1924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7194671e35_0_1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7194671e35_0_13:notes"/>
          <p:cNvSpPr/>
          <p:nvPr>
            <p:ph idx="2" type="sldImg"/>
          </p:nvPr>
        </p:nvSpPr>
        <p:spPr>
          <a:xfrm>
            <a:off x="2467261" y="685800"/>
            <a:ext cx="1924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7194671e35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7194671e35_0_314:notes"/>
          <p:cNvSpPr/>
          <p:nvPr>
            <p:ph idx="2" type="sldImg"/>
          </p:nvPr>
        </p:nvSpPr>
        <p:spPr>
          <a:xfrm>
            <a:off x="2467261" y="685800"/>
            <a:ext cx="1924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7194671e35_0_3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72af404516_1_0:notes"/>
          <p:cNvSpPr/>
          <p:nvPr>
            <p:ph idx="2" type="sldImg"/>
          </p:nvPr>
        </p:nvSpPr>
        <p:spPr>
          <a:xfrm>
            <a:off x="2467261" y="685800"/>
            <a:ext cx="1924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72af404516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72af404516_1_5:notes"/>
          <p:cNvSpPr/>
          <p:nvPr>
            <p:ph idx="2" type="sldImg"/>
          </p:nvPr>
        </p:nvSpPr>
        <p:spPr>
          <a:xfrm>
            <a:off x="2467261" y="685800"/>
            <a:ext cx="1924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72af404516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72af404516_1_32:notes"/>
          <p:cNvSpPr/>
          <p:nvPr>
            <p:ph idx="2" type="sldImg"/>
          </p:nvPr>
        </p:nvSpPr>
        <p:spPr>
          <a:xfrm>
            <a:off x="2467261" y="685800"/>
            <a:ext cx="1924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72af404516_1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71949dcd2f_0_77:notes"/>
          <p:cNvSpPr/>
          <p:nvPr>
            <p:ph idx="2" type="sldImg"/>
          </p:nvPr>
        </p:nvSpPr>
        <p:spPr>
          <a:xfrm>
            <a:off x="2467261" y="685800"/>
            <a:ext cx="1924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71949dcd2f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71949dcd2f_0_93:notes"/>
          <p:cNvSpPr/>
          <p:nvPr>
            <p:ph idx="2" type="sldImg"/>
          </p:nvPr>
        </p:nvSpPr>
        <p:spPr>
          <a:xfrm>
            <a:off x="2467261" y="685800"/>
            <a:ext cx="1924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71949dcd2f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ctrTitle"/>
          </p:nvPr>
        </p:nvSpPr>
        <p:spPr>
          <a:xfrm>
            <a:off x="233168" y="1764571"/>
            <a:ext cx="6373800" cy="48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233161" y="6716604"/>
            <a:ext cx="6373800" cy="187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233161" y="2621410"/>
            <a:ext cx="6373800" cy="4653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233161" y="7470470"/>
            <a:ext cx="6373800" cy="308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ctrTitle"/>
          </p:nvPr>
        </p:nvSpPr>
        <p:spPr>
          <a:xfrm>
            <a:off x="233168" y="1764571"/>
            <a:ext cx="6373800" cy="48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0" name="Google Shape;60;p14"/>
          <p:cNvSpPr txBox="1"/>
          <p:nvPr>
            <p:ph idx="1" type="subTitle"/>
          </p:nvPr>
        </p:nvSpPr>
        <p:spPr>
          <a:xfrm>
            <a:off x="233161" y="6716604"/>
            <a:ext cx="6373800" cy="187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type="title"/>
          </p:nvPr>
        </p:nvSpPr>
        <p:spPr>
          <a:xfrm>
            <a:off x="233161" y="5097308"/>
            <a:ext cx="6373800" cy="199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4" name="Google Shape;64;p15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233161" y="1054666"/>
            <a:ext cx="6373800" cy="135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233161" y="2731255"/>
            <a:ext cx="6373800" cy="809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233161" y="1054666"/>
            <a:ext cx="6373800" cy="135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233161" y="2731255"/>
            <a:ext cx="2991900" cy="809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3614787" y="2731255"/>
            <a:ext cx="2991900" cy="809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>
            <a:off x="233161" y="1054666"/>
            <a:ext cx="6373800" cy="135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9"/>
          <p:cNvSpPr txBox="1"/>
          <p:nvPr>
            <p:ph type="title"/>
          </p:nvPr>
        </p:nvSpPr>
        <p:spPr>
          <a:xfrm>
            <a:off x="233161" y="1316719"/>
            <a:ext cx="2100300" cy="179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9" name="Google Shape;79;p19"/>
          <p:cNvSpPr txBox="1"/>
          <p:nvPr>
            <p:ph idx="1" type="body"/>
          </p:nvPr>
        </p:nvSpPr>
        <p:spPr>
          <a:xfrm>
            <a:off x="233161" y="3293218"/>
            <a:ext cx="2100300" cy="75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0"/>
          <p:cNvSpPr txBox="1"/>
          <p:nvPr>
            <p:ph type="title"/>
          </p:nvPr>
        </p:nvSpPr>
        <p:spPr>
          <a:xfrm>
            <a:off x="366722" y="1066812"/>
            <a:ext cx="4763400" cy="969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83" name="Google Shape;83;p20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1"/>
          <p:cNvSpPr/>
          <p:nvPr/>
        </p:nvSpPr>
        <p:spPr>
          <a:xfrm>
            <a:off x="3420000" y="-296"/>
            <a:ext cx="3420300" cy="12189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21"/>
          <p:cNvSpPr txBox="1"/>
          <p:nvPr>
            <p:ph type="title"/>
          </p:nvPr>
        </p:nvSpPr>
        <p:spPr>
          <a:xfrm>
            <a:off x="198602" y="2922506"/>
            <a:ext cx="3025800" cy="351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7" name="Google Shape;87;p21"/>
          <p:cNvSpPr txBox="1"/>
          <p:nvPr>
            <p:ph idx="1" type="subTitle"/>
          </p:nvPr>
        </p:nvSpPr>
        <p:spPr>
          <a:xfrm>
            <a:off x="198602" y="6643018"/>
            <a:ext cx="3025800" cy="292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8" name="Google Shape;88;p21"/>
          <p:cNvSpPr txBox="1"/>
          <p:nvPr>
            <p:ph idx="2" type="body"/>
          </p:nvPr>
        </p:nvSpPr>
        <p:spPr>
          <a:xfrm>
            <a:off x="3694902" y="1715988"/>
            <a:ext cx="2870100" cy="8757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9" name="Google Shape;89;p21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233161" y="5097308"/>
            <a:ext cx="6373800" cy="199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2"/>
          <p:cNvSpPr txBox="1"/>
          <p:nvPr>
            <p:ph idx="1" type="body"/>
          </p:nvPr>
        </p:nvSpPr>
        <p:spPr>
          <a:xfrm>
            <a:off x="233161" y="10026056"/>
            <a:ext cx="4487400" cy="143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92" name="Google Shape;92;p22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/>
          <p:nvPr>
            <p:ph hasCustomPrompt="1" type="title"/>
          </p:nvPr>
        </p:nvSpPr>
        <p:spPr>
          <a:xfrm>
            <a:off x="233161" y="2621410"/>
            <a:ext cx="6373800" cy="4653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5" name="Google Shape;95;p23"/>
          <p:cNvSpPr txBox="1"/>
          <p:nvPr>
            <p:ph idx="1" type="body"/>
          </p:nvPr>
        </p:nvSpPr>
        <p:spPr>
          <a:xfrm>
            <a:off x="233161" y="7470470"/>
            <a:ext cx="6373800" cy="308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6" name="Google Shape;96;p23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4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233161" y="1054666"/>
            <a:ext cx="6373800" cy="135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233161" y="2731255"/>
            <a:ext cx="6373800" cy="809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233161" y="1054666"/>
            <a:ext cx="6373800" cy="135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233161" y="2731255"/>
            <a:ext cx="2992200" cy="809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3614787" y="2731255"/>
            <a:ext cx="2992200" cy="809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233161" y="1054666"/>
            <a:ext cx="6373800" cy="135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233161" y="1316719"/>
            <a:ext cx="2100600" cy="1791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233161" y="3293218"/>
            <a:ext cx="2100600" cy="75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366722" y="1066812"/>
            <a:ext cx="4763400" cy="969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3420000" y="-296"/>
            <a:ext cx="3420000" cy="12189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9"/>
          <p:cNvSpPr txBox="1"/>
          <p:nvPr>
            <p:ph type="title"/>
          </p:nvPr>
        </p:nvSpPr>
        <p:spPr>
          <a:xfrm>
            <a:off x="198602" y="2922506"/>
            <a:ext cx="3025800" cy="351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198602" y="6643018"/>
            <a:ext cx="3025800" cy="292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3694902" y="1715988"/>
            <a:ext cx="2870100" cy="875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233161" y="10026056"/>
            <a:ext cx="4487400" cy="143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33161" y="1054666"/>
            <a:ext cx="6373800" cy="13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33161" y="2731255"/>
            <a:ext cx="6373800" cy="809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9" name="Google Shape;9;p1"/>
          <p:cNvGrpSpPr/>
          <p:nvPr/>
        </p:nvGrpSpPr>
        <p:grpSpPr>
          <a:xfrm>
            <a:off x="150" y="0"/>
            <a:ext cx="6839700" cy="676441"/>
            <a:chOff x="150" y="0"/>
            <a:chExt cx="6839700" cy="676441"/>
          </a:xfrm>
        </p:grpSpPr>
        <p:sp>
          <p:nvSpPr>
            <p:cNvPr id="10" name="Google Shape;10;p1"/>
            <p:cNvSpPr/>
            <p:nvPr/>
          </p:nvSpPr>
          <p:spPr>
            <a:xfrm>
              <a:off x="150" y="0"/>
              <a:ext cx="6839700" cy="133200"/>
            </a:xfrm>
            <a:prstGeom prst="rect">
              <a:avLst/>
            </a:prstGeom>
            <a:solidFill>
              <a:srgbClr val="F4CC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" name="Google Shape;11;p1"/>
            <p:cNvSpPr/>
            <p:nvPr/>
          </p:nvSpPr>
          <p:spPr>
            <a:xfrm>
              <a:off x="4597798" y="47641"/>
              <a:ext cx="2241900" cy="628800"/>
            </a:xfrm>
            <a:prstGeom prst="snip2DiagRect">
              <a:avLst>
                <a:gd fmla="val 42434" name="adj1"/>
                <a:gd fmla="val 0" name="adj2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" name="Google Shape;12;p1"/>
          <p:cNvSpPr/>
          <p:nvPr/>
        </p:nvSpPr>
        <p:spPr>
          <a:xfrm>
            <a:off x="-150" y="11312689"/>
            <a:ext cx="6839700" cy="876300"/>
          </a:xfrm>
          <a:prstGeom prst="round2SameRect">
            <a:avLst>
              <a:gd fmla="val 16667" name="adj1"/>
              <a:gd fmla="val 0" name="adj2"/>
            </a:avLst>
          </a:prstGeom>
          <a:noFill/>
          <a:ln cap="flat" cmpd="sng" w="9525">
            <a:solidFill>
              <a:srgbClr val="EA9999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title"/>
          </p:nvPr>
        </p:nvSpPr>
        <p:spPr>
          <a:xfrm>
            <a:off x="233161" y="1054666"/>
            <a:ext cx="6373800" cy="13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6" name="Google Shape;56;p13"/>
          <p:cNvSpPr txBox="1"/>
          <p:nvPr>
            <p:ph idx="1" type="body"/>
          </p:nvPr>
        </p:nvSpPr>
        <p:spPr>
          <a:xfrm>
            <a:off x="233161" y="2731255"/>
            <a:ext cx="6373800" cy="809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7" name="Google Shape;57;p13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hyperlink" Target="https://docs.google.com/document/d/10w2G_izOMH4HGZVRjD0YwP7b0scg4dsRLqP2x0uZsqw/edit?usp=sharing" TargetMode="External"/><Relationship Id="rId5" Type="http://schemas.openxmlformats.org/officeDocument/2006/relationships/hyperlink" Target="https://docs.google.com/document/d/1ri9PtZmsO5ihvX3ePFVcQlId8lMdzMgJC9vks6h-Syw/edit?usp=sharing" TargetMode="External"/><Relationship Id="rId6" Type="http://schemas.openxmlformats.org/officeDocument/2006/relationships/image" Target="../media/image4.png"/><Relationship Id="rId7" Type="http://schemas.openxmlformats.org/officeDocument/2006/relationships/image" Target="../media/image8.png"/><Relationship Id="rId8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Relationship Id="rId4" Type="http://schemas.openxmlformats.org/officeDocument/2006/relationships/image" Target="../media/image3.png"/><Relationship Id="rId5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5"/>
          <p:cNvSpPr/>
          <p:nvPr/>
        </p:nvSpPr>
        <p:spPr>
          <a:xfrm>
            <a:off x="0" y="6020121"/>
            <a:ext cx="6858300" cy="4810500"/>
          </a:xfrm>
          <a:prstGeom prst="rect">
            <a:avLst/>
          </a:prstGeom>
          <a:solidFill>
            <a:srgbClr val="EA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5"/>
          <p:cNvSpPr/>
          <p:nvPr/>
        </p:nvSpPr>
        <p:spPr>
          <a:xfrm>
            <a:off x="2971930" y="3638744"/>
            <a:ext cx="3886500" cy="3067500"/>
          </a:xfrm>
          <a:prstGeom prst="snip2DiagRect">
            <a:avLst>
              <a:gd fmla="val 0" name="adj1"/>
              <a:gd fmla="val 32296" name="adj2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5"/>
          <p:cNvSpPr/>
          <p:nvPr/>
        </p:nvSpPr>
        <p:spPr>
          <a:xfrm>
            <a:off x="0" y="6248733"/>
            <a:ext cx="6877050" cy="866862"/>
          </a:xfrm>
          <a:custGeom>
            <a:rect b="b" l="l" r="r" t="t"/>
            <a:pathLst>
              <a:path extrusionOk="0" h="34671" w="275082">
                <a:moveTo>
                  <a:pt x="0" y="0"/>
                </a:moveTo>
                <a:lnTo>
                  <a:pt x="116002" y="0"/>
                </a:lnTo>
                <a:lnTo>
                  <a:pt x="151036" y="34290"/>
                </a:lnTo>
                <a:lnTo>
                  <a:pt x="274823" y="34290"/>
                </a:lnTo>
                <a:lnTo>
                  <a:pt x="275082" y="34671"/>
                </a:lnTo>
              </a:path>
            </a:pathLst>
          </a:custGeom>
          <a:noFill/>
          <a:ln cap="flat" cmpd="sng" w="152400">
            <a:solidFill>
              <a:srgbClr val="FFFFFF"/>
            </a:solidFill>
            <a:prstDash val="lgDash"/>
            <a:round/>
            <a:headEnd len="med" w="med" type="none"/>
            <a:tailEnd len="med" w="med" type="none"/>
          </a:ln>
        </p:spPr>
      </p:sp>
      <p:sp>
        <p:nvSpPr>
          <p:cNvPr id="106" name="Google Shape;106;p25"/>
          <p:cNvSpPr txBox="1"/>
          <p:nvPr/>
        </p:nvSpPr>
        <p:spPr>
          <a:xfrm>
            <a:off x="9525" y="6707046"/>
            <a:ext cx="3038400" cy="6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990000"/>
                </a:solidFill>
                <a:latin typeface="Georgia"/>
                <a:ea typeface="Georgia"/>
                <a:cs typeface="Georgia"/>
                <a:sym typeface="Georgia"/>
              </a:rPr>
              <a:t>Objectives:</a:t>
            </a:r>
            <a:endParaRPr b="1" sz="3000">
              <a:solidFill>
                <a:srgbClr val="99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7" name="Google Shape;107;p25"/>
          <p:cNvSpPr txBox="1"/>
          <p:nvPr/>
        </p:nvSpPr>
        <p:spPr>
          <a:xfrm>
            <a:off x="200034" y="7335591"/>
            <a:ext cx="6525000" cy="287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FFFFFF"/>
                </a:solidFill>
                <a:latin typeface="Mada"/>
                <a:ea typeface="Mada"/>
                <a:cs typeface="Mada"/>
                <a:sym typeface="Mada"/>
              </a:rPr>
              <a:t>By the end of the lecture , you should know:</a:t>
            </a:r>
            <a:endParaRPr b="1" sz="1400">
              <a:solidFill>
                <a:srgbClr val="FFFFFF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FFFFFF"/>
              </a:solidFill>
              <a:latin typeface="Mada"/>
              <a:ea typeface="Mada"/>
              <a:cs typeface="Mada"/>
              <a:sym typeface="Mada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ada"/>
              <a:buChar char="◆"/>
            </a:pPr>
            <a:r>
              <a:rPr lang="en">
                <a:solidFill>
                  <a:srgbClr val="FFFFFF"/>
                </a:solidFill>
                <a:latin typeface="Mada"/>
                <a:ea typeface="Mada"/>
                <a:cs typeface="Mada"/>
                <a:sym typeface="Mada"/>
              </a:rPr>
              <a:t>Define male infertility</a:t>
            </a:r>
            <a:endParaRPr sz="700">
              <a:solidFill>
                <a:srgbClr val="FFFFFF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FFFFFF"/>
              </a:solidFill>
              <a:latin typeface="Mada"/>
              <a:ea typeface="Mada"/>
              <a:cs typeface="Mada"/>
              <a:sym typeface="Mada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ada"/>
              <a:buChar char="◆"/>
            </a:pPr>
            <a:r>
              <a:rPr lang="en">
                <a:solidFill>
                  <a:srgbClr val="FFFFFF"/>
                </a:solidFill>
                <a:latin typeface="Mada"/>
                <a:ea typeface="Mada"/>
                <a:cs typeface="Mada"/>
                <a:sym typeface="Mada"/>
              </a:rPr>
              <a:t>Recognize regulations contributing to male infertility &amp; dysregulations leading to infertility</a:t>
            </a:r>
            <a:endParaRPr sz="700">
              <a:solidFill>
                <a:srgbClr val="FFFFFF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FFFFFF"/>
              </a:solidFill>
              <a:latin typeface="Mada"/>
              <a:ea typeface="Mada"/>
              <a:cs typeface="Mada"/>
              <a:sym typeface="Mada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ada"/>
              <a:buChar char="◆"/>
            </a:pPr>
            <a:r>
              <a:rPr lang="en">
                <a:solidFill>
                  <a:srgbClr val="FFFFFF"/>
                </a:solidFill>
                <a:latin typeface="Mada"/>
                <a:ea typeface="Mada"/>
                <a:cs typeface="Mada"/>
                <a:sym typeface="Mada"/>
              </a:rPr>
              <a:t>Classify hormonal &amp; non-hormonal therapies used in male infertility whether being empirical or specific.</a:t>
            </a:r>
            <a:endParaRPr sz="700">
              <a:solidFill>
                <a:srgbClr val="FFFFFF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FFFFFF"/>
              </a:solidFill>
              <a:latin typeface="Mada"/>
              <a:ea typeface="Mada"/>
              <a:cs typeface="Mada"/>
              <a:sym typeface="Mada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ada"/>
              <a:buChar char="◆"/>
            </a:pPr>
            <a:r>
              <a:rPr lang="en">
                <a:solidFill>
                  <a:srgbClr val="FFFFFF"/>
                </a:solidFill>
                <a:latin typeface="Mada"/>
                <a:ea typeface="Mada"/>
                <a:cs typeface="Mada"/>
                <a:sym typeface="Mada"/>
              </a:rPr>
              <a:t>Expand on the mechanism of action, indications, preparations, side effects, contraindications, &amp; interactions of most hormonal therapies.</a:t>
            </a:r>
            <a:endParaRPr sz="700">
              <a:solidFill>
                <a:srgbClr val="FFFFFF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FFFFFF"/>
              </a:solidFill>
              <a:latin typeface="Mada"/>
              <a:ea typeface="Mada"/>
              <a:cs typeface="Mada"/>
              <a:sym typeface="Mada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ada"/>
              <a:buChar char="◆"/>
            </a:pPr>
            <a:r>
              <a:rPr lang="en">
                <a:solidFill>
                  <a:srgbClr val="FFFFFF"/>
                </a:solidFill>
                <a:latin typeface="Mada"/>
                <a:ea typeface="Mada"/>
                <a:cs typeface="Mada"/>
                <a:sym typeface="Mada"/>
              </a:rPr>
              <a:t>Highlight some potentialities of non-hormonal therapies </a:t>
            </a:r>
            <a:endParaRPr sz="1400">
              <a:solidFill>
                <a:srgbClr val="FFFFFF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08" name="Google Shape;108;p25"/>
          <p:cNvSpPr/>
          <p:nvPr/>
        </p:nvSpPr>
        <p:spPr>
          <a:xfrm flipH="1">
            <a:off x="109" y="10581514"/>
            <a:ext cx="2491800" cy="628500"/>
          </a:xfrm>
          <a:prstGeom prst="snip2DiagRect">
            <a:avLst>
              <a:gd fmla="val 42434" name="adj1"/>
              <a:gd fmla="val 0" name="adj2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5"/>
          <p:cNvSpPr txBox="1"/>
          <p:nvPr/>
        </p:nvSpPr>
        <p:spPr>
          <a:xfrm>
            <a:off x="57153" y="11056293"/>
            <a:ext cx="1314300" cy="3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 u="sng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Color index:</a:t>
            </a:r>
            <a:endParaRPr b="1" sz="1400" u="sng"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10" name="Google Shape;110;p25"/>
          <p:cNvSpPr/>
          <p:nvPr/>
        </p:nvSpPr>
        <p:spPr>
          <a:xfrm>
            <a:off x="1071434" y="4046891"/>
            <a:ext cx="4887300" cy="1100100"/>
          </a:xfrm>
          <a:prstGeom prst="bracketPair">
            <a:avLst/>
          </a:prstGeom>
          <a:noFill/>
          <a:ln cap="flat" cmpd="sng" w="38100">
            <a:solidFill>
              <a:srgbClr val="F4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5"/>
          <p:cNvSpPr txBox="1"/>
          <p:nvPr/>
        </p:nvSpPr>
        <p:spPr>
          <a:xfrm>
            <a:off x="0" y="11408652"/>
            <a:ext cx="1666800" cy="6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Black : Main content</a:t>
            </a:r>
            <a:endParaRPr sz="1200"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0000"/>
                </a:solidFill>
                <a:latin typeface="Mada"/>
                <a:ea typeface="Mada"/>
                <a:cs typeface="Mada"/>
                <a:sym typeface="Mada"/>
              </a:rPr>
              <a:t>Red : Important</a:t>
            </a:r>
            <a:endParaRPr sz="1200">
              <a:solidFill>
                <a:srgbClr val="FF0000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3D85C6"/>
                </a:solidFill>
                <a:latin typeface="Mada"/>
                <a:ea typeface="Mada"/>
                <a:cs typeface="Mada"/>
                <a:sym typeface="Mada"/>
              </a:rPr>
              <a:t>Blue: Males’ slides only</a:t>
            </a:r>
            <a:endParaRPr sz="1200">
              <a:solidFill>
                <a:srgbClr val="3D85C6"/>
              </a:solidFill>
              <a:latin typeface="Mada"/>
              <a:ea typeface="Mada"/>
              <a:cs typeface="Mada"/>
              <a:sym typeface="Mada"/>
            </a:endParaRPr>
          </a:p>
        </p:txBody>
      </p:sp>
      <p:cxnSp>
        <p:nvCxnSpPr>
          <p:cNvPr id="112" name="Google Shape;112;p25"/>
          <p:cNvCxnSpPr/>
          <p:nvPr/>
        </p:nvCxnSpPr>
        <p:spPr>
          <a:xfrm>
            <a:off x="1771728" y="11513332"/>
            <a:ext cx="0" cy="495300"/>
          </a:xfrm>
          <a:prstGeom prst="straightConnector1">
            <a:avLst/>
          </a:prstGeom>
          <a:noFill/>
          <a:ln cap="flat" cmpd="sng" w="9525">
            <a:solidFill>
              <a:srgbClr val="EA9999"/>
            </a:solidFill>
            <a:prstDash val="solid"/>
            <a:round/>
            <a:headEnd len="med" w="med" type="diamond"/>
            <a:tailEnd len="med" w="med" type="diamond"/>
          </a:ln>
        </p:spPr>
      </p:cxnSp>
      <p:sp>
        <p:nvSpPr>
          <p:cNvPr id="113" name="Google Shape;113;p25"/>
          <p:cNvSpPr txBox="1"/>
          <p:nvPr/>
        </p:nvSpPr>
        <p:spPr>
          <a:xfrm>
            <a:off x="1905084" y="11408652"/>
            <a:ext cx="2286000" cy="6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74EA7"/>
                </a:solidFill>
                <a:latin typeface="Mada"/>
                <a:ea typeface="Mada"/>
                <a:cs typeface="Mada"/>
                <a:sym typeface="Mada"/>
              </a:rPr>
              <a:t>Purple: Females’ slides only</a:t>
            </a:r>
            <a:endParaRPr sz="1200">
              <a:solidFill>
                <a:srgbClr val="674EA7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999999"/>
                </a:solidFill>
                <a:latin typeface="Mada"/>
                <a:ea typeface="Mada"/>
                <a:cs typeface="Mada"/>
                <a:sym typeface="Mada"/>
              </a:rPr>
              <a:t>Grey: Extra info or explanation</a:t>
            </a:r>
            <a:endParaRPr sz="1200">
              <a:solidFill>
                <a:srgbClr val="999999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Green : Dr. notes</a:t>
            </a:r>
            <a:endParaRPr sz="1200">
              <a:solidFill>
                <a:srgbClr val="6AA84F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14" name="Google Shape;114;p25"/>
          <p:cNvSpPr/>
          <p:nvPr/>
        </p:nvSpPr>
        <p:spPr>
          <a:xfrm>
            <a:off x="-225" y="10350724"/>
            <a:ext cx="6839569" cy="239070"/>
          </a:xfrm>
          <a:custGeom>
            <a:rect b="b" l="l" r="r" t="t"/>
            <a:pathLst>
              <a:path extrusionOk="0" h="10668" w="277749">
                <a:moveTo>
                  <a:pt x="0" y="0"/>
                </a:moveTo>
                <a:lnTo>
                  <a:pt x="96393" y="762"/>
                </a:lnTo>
                <a:lnTo>
                  <a:pt x="107823" y="10668"/>
                </a:lnTo>
                <a:lnTo>
                  <a:pt x="277749" y="10668"/>
                </a:lnTo>
              </a:path>
            </a:pathLst>
          </a:custGeom>
          <a:noFill/>
          <a:ln cap="flat" cmpd="sng" w="114300">
            <a:solidFill>
              <a:srgbClr val="FFFFFF"/>
            </a:solidFill>
            <a:prstDash val="lgDash"/>
            <a:round/>
            <a:headEnd len="med" w="med" type="none"/>
            <a:tailEnd len="med" w="med" type="none"/>
          </a:ln>
        </p:spPr>
      </p:sp>
      <p:pic>
        <p:nvPicPr>
          <p:cNvPr id="115" name="Google Shape;115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931" y="145933"/>
            <a:ext cx="915550" cy="60027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25"/>
          <p:cNvSpPr/>
          <p:nvPr/>
        </p:nvSpPr>
        <p:spPr>
          <a:xfrm rot="10800000">
            <a:off x="5410500" y="452291"/>
            <a:ext cx="1429500" cy="314400"/>
          </a:xfrm>
          <a:prstGeom prst="homePlate">
            <a:avLst>
              <a:gd fmla="val 50000" name="adj"/>
            </a:avLst>
          </a:prstGeom>
          <a:solidFill>
            <a:srgbClr val="F4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25">
            <a:hlinkClick r:id="rId4"/>
          </p:cNvPr>
          <p:cNvSpPr txBox="1"/>
          <p:nvPr/>
        </p:nvSpPr>
        <p:spPr>
          <a:xfrm>
            <a:off x="5620534" y="423837"/>
            <a:ext cx="1314300" cy="3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200" u="sng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Editing File</a:t>
            </a:r>
            <a:endParaRPr b="1" i="1" sz="1200" u="sng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8" name="Google Shape;118;p25"/>
          <p:cNvSpPr/>
          <p:nvPr/>
        </p:nvSpPr>
        <p:spPr>
          <a:xfrm rot="10800000">
            <a:off x="5410500" y="909515"/>
            <a:ext cx="1429500" cy="314400"/>
          </a:xfrm>
          <a:prstGeom prst="homePlate">
            <a:avLst>
              <a:gd fmla="val 50000" name="adj"/>
            </a:avLst>
          </a:prstGeom>
          <a:solidFill>
            <a:srgbClr val="F4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25">
            <a:hlinkClick r:id="rId5"/>
          </p:cNvPr>
          <p:cNvSpPr txBox="1"/>
          <p:nvPr/>
        </p:nvSpPr>
        <p:spPr>
          <a:xfrm>
            <a:off x="5487193" y="871546"/>
            <a:ext cx="1599600" cy="3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200" u="sng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Mnemonic File</a:t>
            </a:r>
            <a:endParaRPr b="1" i="1" sz="1200" u="sng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0" name="Google Shape;120;p25"/>
          <p:cNvSpPr txBox="1"/>
          <p:nvPr/>
        </p:nvSpPr>
        <p:spPr>
          <a:xfrm>
            <a:off x="928553" y="4141296"/>
            <a:ext cx="5172900" cy="91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990000"/>
                </a:solidFill>
                <a:latin typeface="Georgia"/>
                <a:ea typeface="Georgia"/>
                <a:cs typeface="Georgia"/>
                <a:sym typeface="Georgia"/>
              </a:rPr>
              <a:t>Drugs Used in Males Infertility</a:t>
            </a:r>
            <a:endParaRPr b="1" sz="3000">
              <a:solidFill>
                <a:srgbClr val="99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21" name="Google Shape;121;p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062065" y="309241"/>
            <a:ext cx="3067335" cy="3067335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25"/>
          <p:cNvSpPr txBox="1"/>
          <p:nvPr/>
        </p:nvSpPr>
        <p:spPr>
          <a:xfrm>
            <a:off x="1707412" y="2991009"/>
            <a:ext cx="3734100" cy="3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E06666"/>
                </a:solidFill>
                <a:latin typeface="Georgia"/>
                <a:ea typeface="Georgia"/>
                <a:cs typeface="Georgia"/>
                <a:sym typeface="Georgia"/>
              </a:rPr>
              <a:t>Reproduction Block</a:t>
            </a:r>
            <a:endParaRPr b="1" sz="1800">
              <a:solidFill>
                <a:srgbClr val="E06666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3" name="Google Shape;123;p25"/>
          <p:cNvSpPr txBox="1"/>
          <p:nvPr/>
        </p:nvSpPr>
        <p:spPr>
          <a:xfrm>
            <a:off x="1764565" y="3286300"/>
            <a:ext cx="3524400" cy="29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B7B7B7"/>
                </a:solidFill>
                <a:latin typeface="Mada"/>
                <a:ea typeface="Mada"/>
                <a:cs typeface="Mada"/>
                <a:sym typeface="Mada"/>
              </a:rPr>
              <a:t>Pharmacology team 438</a:t>
            </a:r>
            <a:endParaRPr sz="1200">
              <a:solidFill>
                <a:srgbClr val="B7B7B7"/>
              </a:solidFill>
              <a:latin typeface="Mada"/>
              <a:ea typeface="Mada"/>
              <a:cs typeface="Mada"/>
              <a:sym typeface="Mada"/>
            </a:endParaRPr>
          </a:p>
        </p:txBody>
      </p:sp>
      <p:pic>
        <p:nvPicPr>
          <p:cNvPr id="124" name="Google Shape;124;p25"/>
          <p:cNvPicPr preferRelativeResize="0"/>
          <p:nvPr/>
        </p:nvPicPr>
        <p:blipFill rotWithShape="1">
          <a:blip r:embed="rId7">
            <a:alphaModFix/>
          </a:blip>
          <a:srcRect b="9897" l="0" r="0" t="13196"/>
          <a:stretch/>
        </p:blipFill>
        <p:spPr>
          <a:xfrm>
            <a:off x="57153" y="785126"/>
            <a:ext cx="1076450" cy="8278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2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73763" y="1651925"/>
            <a:ext cx="827874" cy="827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6"/>
          <p:cNvSpPr/>
          <p:nvPr/>
        </p:nvSpPr>
        <p:spPr>
          <a:xfrm>
            <a:off x="524450" y="680750"/>
            <a:ext cx="5791200" cy="13998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999999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highlight>
                  <a:srgbClr val="F4CCCC"/>
                </a:highlight>
                <a:latin typeface="Mada"/>
                <a:ea typeface="Mada"/>
                <a:cs typeface="Mada"/>
                <a:sym typeface="Mada"/>
              </a:rPr>
              <a:t>Definition:</a:t>
            </a:r>
            <a:r>
              <a:rPr b="1" lang="en" sz="1200">
                <a:latin typeface="Mada"/>
                <a:ea typeface="Mada"/>
                <a:cs typeface="Mada"/>
                <a:sym typeface="Mada"/>
              </a:rPr>
              <a:t> </a:t>
            </a:r>
            <a:r>
              <a:rPr lang="en" sz="1200">
                <a:latin typeface="Mada"/>
                <a:ea typeface="Mada"/>
                <a:cs typeface="Mada"/>
                <a:sym typeface="Mada"/>
              </a:rPr>
              <a:t>Inability of a male to achieve conception in a fertile woman </a:t>
            </a:r>
            <a:r>
              <a:rPr b="1" lang="en" sz="1200">
                <a:latin typeface="Mada"/>
                <a:ea typeface="Mada"/>
                <a:cs typeface="Mada"/>
                <a:sym typeface="Mada"/>
              </a:rPr>
              <a:t>after one year</a:t>
            </a:r>
            <a:r>
              <a:rPr lang="en" sz="1200">
                <a:latin typeface="Mada"/>
                <a:ea typeface="Mada"/>
                <a:cs typeface="Mada"/>
                <a:sym typeface="Mada"/>
              </a:rPr>
              <a:t> of frequent unprotected intercourse.</a:t>
            </a:r>
            <a:endParaRPr sz="1200"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highlight>
                  <a:srgbClr val="F4CCCC"/>
                </a:highlight>
                <a:latin typeface="Mada"/>
                <a:ea typeface="Mada"/>
                <a:cs typeface="Mada"/>
                <a:sym typeface="Mada"/>
              </a:rPr>
              <a:t>Prevalence</a:t>
            </a:r>
            <a:r>
              <a:rPr b="1" lang="en" sz="1200">
                <a:highlight>
                  <a:srgbClr val="F4CCCC"/>
                </a:highlight>
                <a:latin typeface="Mada"/>
                <a:ea typeface="Mada"/>
                <a:cs typeface="Mada"/>
                <a:sym typeface="Mada"/>
              </a:rPr>
              <a:t>:</a:t>
            </a:r>
            <a:r>
              <a:rPr b="1" lang="en" sz="1200">
                <a:latin typeface="Mada"/>
                <a:ea typeface="Mada"/>
                <a:cs typeface="Mada"/>
                <a:sym typeface="Mada"/>
              </a:rPr>
              <a:t> </a:t>
            </a:r>
            <a:r>
              <a:rPr lang="en" sz="1200">
                <a:latin typeface="Mada"/>
                <a:ea typeface="Mada"/>
                <a:cs typeface="Mada"/>
                <a:sym typeface="Mada"/>
              </a:rPr>
              <a:t>Infertility has traditionally been thought of as a woman’s problem. However, about one out of every three cases of infertility is due to the man alone.</a:t>
            </a:r>
            <a:endParaRPr sz="1200">
              <a:latin typeface="Mada"/>
              <a:ea typeface="Mada"/>
              <a:cs typeface="Mada"/>
              <a:sym typeface="Mada"/>
            </a:endParaRPr>
          </a:p>
        </p:txBody>
      </p:sp>
      <p:cxnSp>
        <p:nvCxnSpPr>
          <p:cNvPr id="131" name="Google Shape;131;p26"/>
          <p:cNvCxnSpPr/>
          <p:nvPr/>
        </p:nvCxnSpPr>
        <p:spPr>
          <a:xfrm>
            <a:off x="643500" y="2973900"/>
            <a:ext cx="5553000" cy="0"/>
          </a:xfrm>
          <a:prstGeom prst="straightConnector1">
            <a:avLst/>
          </a:prstGeom>
          <a:noFill/>
          <a:ln cap="flat" cmpd="sng" w="28575">
            <a:solidFill>
              <a:srgbClr val="CCCCCC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132" name="Google Shape;132;p26"/>
          <p:cNvSpPr/>
          <p:nvPr/>
        </p:nvSpPr>
        <p:spPr>
          <a:xfrm>
            <a:off x="2841475" y="2497650"/>
            <a:ext cx="952500" cy="952500"/>
          </a:xfrm>
          <a:prstGeom prst="ellipse">
            <a:avLst/>
          </a:prstGeom>
          <a:solidFill>
            <a:srgbClr val="EA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VS</a:t>
            </a:r>
            <a:endParaRPr b="1" sz="240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3" name="Google Shape;133;p26"/>
          <p:cNvSpPr txBox="1"/>
          <p:nvPr/>
        </p:nvSpPr>
        <p:spPr>
          <a:xfrm>
            <a:off x="845700" y="2601078"/>
            <a:ext cx="19035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Mada"/>
                <a:ea typeface="Mada"/>
                <a:cs typeface="Mada"/>
                <a:sym typeface="Mada"/>
              </a:rPr>
              <a:t>Infertility</a:t>
            </a:r>
            <a:endParaRPr b="1" sz="1800"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34" name="Google Shape;134;p26"/>
          <p:cNvSpPr txBox="1"/>
          <p:nvPr/>
        </p:nvSpPr>
        <p:spPr>
          <a:xfrm>
            <a:off x="3969900" y="2601078"/>
            <a:ext cx="19035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Mada"/>
                <a:ea typeface="Mada"/>
                <a:cs typeface="Mada"/>
                <a:sym typeface="Mada"/>
              </a:rPr>
              <a:t>Impotence</a:t>
            </a:r>
            <a:endParaRPr b="1" sz="1800"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35" name="Google Shape;135;p26"/>
          <p:cNvSpPr txBox="1"/>
          <p:nvPr/>
        </p:nvSpPr>
        <p:spPr>
          <a:xfrm>
            <a:off x="811350" y="3058275"/>
            <a:ext cx="1972200" cy="10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The male sexual behavior is fine but the problem is in the sperm</a:t>
            </a:r>
            <a:endParaRPr sz="1200"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(low count, abnormal shape, abnormal motility).</a:t>
            </a:r>
            <a:endParaRPr sz="1200"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36" name="Google Shape;136;p26"/>
          <p:cNvSpPr txBox="1"/>
          <p:nvPr/>
        </p:nvSpPr>
        <p:spPr>
          <a:xfrm>
            <a:off x="3935550" y="3058275"/>
            <a:ext cx="1972200" cy="7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The male has problems in his sexual behavior</a:t>
            </a:r>
            <a:endParaRPr sz="1200"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(Erectile Dysfunction)</a:t>
            </a:r>
            <a:endParaRPr sz="1200"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37" name="Google Shape;137;p26"/>
          <p:cNvSpPr/>
          <p:nvPr/>
        </p:nvSpPr>
        <p:spPr>
          <a:xfrm>
            <a:off x="524450" y="4873325"/>
            <a:ext cx="5791200" cy="13086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999999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 u="sng">
                <a:latin typeface="Mada"/>
                <a:ea typeface="Mada"/>
                <a:cs typeface="Mada"/>
                <a:sym typeface="Mada"/>
              </a:rPr>
              <a:t>In male infertility, the semen analysis is abnormal:</a:t>
            </a:r>
            <a:endParaRPr sz="1200"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Mada"/>
              <a:buChar char="●"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Count is low (oligospermia)</a:t>
            </a:r>
            <a:endParaRPr sz="1200"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Mada"/>
              <a:buChar char="●"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Sperms are absent in the ejaculate (azoospermia)</a:t>
            </a:r>
            <a:endParaRPr sz="1200"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Mada"/>
              <a:buChar char="●"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Sperm motility is seriously affected (asthenospermia).</a:t>
            </a:r>
            <a:endParaRPr sz="1200"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Mada"/>
              <a:buChar char="●"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Sperms are totally immobile or dead (necrospermia)</a:t>
            </a:r>
            <a:endParaRPr sz="1200"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38" name="Google Shape;138;p26"/>
          <p:cNvSpPr txBox="1"/>
          <p:nvPr/>
        </p:nvSpPr>
        <p:spPr>
          <a:xfrm>
            <a:off x="1031150" y="4435325"/>
            <a:ext cx="47778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Semen Analysis in Infertility</a:t>
            </a:r>
            <a:endParaRPr b="1" sz="1800"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39" name="Google Shape;139;p26"/>
          <p:cNvSpPr txBox="1"/>
          <p:nvPr/>
        </p:nvSpPr>
        <p:spPr>
          <a:xfrm>
            <a:off x="1327550" y="6553950"/>
            <a:ext cx="41850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990000"/>
                </a:solidFill>
                <a:latin typeface="Georgia"/>
                <a:ea typeface="Georgia"/>
                <a:cs typeface="Georgia"/>
                <a:sym typeface="Georgia"/>
              </a:rPr>
              <a:t>Causes of Male Infertility</a:t>
            </a:r>
            <a:endParaRPr b="1" sz="2400">
              <a:solidFill>
                <a:srgbClr val="99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0" name="Google Shape;140;p26"/>
          <p:cNvSpPr/>
          <p:nvPr/>
        </p:nvSpPr>
        <p:spPr>
          <a:xfrm>
            <a:off x="1836625" y="445500"/>
            <a:ext cx="2962200" cy="357300"/>
          </a:xfrm>
          <a:prstGeom prst="roundRect">
            <a:avLst>
              <a:gd fmla="val 16667" name="adj"/>
            </a:avLst>
          </a:prstGeom>
          <a:solidFill>
            <a:srgbClr val="99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Male Infertility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41" name="Google Shape;141;p26"/>
          <p:cNvSpPr/>
          <p:nvPr/>
        </p:nvSpPr>
        <p:spPr>
          <a:xfrm>
            <a:off x="342298" y="7573750"/>
            <a:ext cx="2435400" cy="108000"/>
          </a:xfrm>
          <a:prstGeom prst="rect">
            <a:avLst/>
          </a:prstGeom>
          <a:solidFill>
            <a:srgbClr val="EA9999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6"/>
          <p:cNvSpPr txBox="1"/>
          <p:nvPr/>
        </p:nvSpPr>
        <p:spPr>
          <a:xfrm>
            <a:off x="981075" y="7247150"/>
            <a:ext cx="11751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Mada"/>
                <a:ea typeface="Mada"/>
                <a:cs typeface="Mada"/>
                <a:sym typeface="Mada"/>
              </a:rPr>
              <a:t>Idiopathic</a:t>
            </a:r>
            <a:endParaRPr b="1"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43" name="Google Shape;143;p26"/>
          <p:cNvSpPr/>
          <p:nvPr/>
        </p:nvSpPr>
        <p:spPr>
          <a:xfrm>
            <a:off x="342900" y="7648575"/>
            <a:ext cx="2435400" cy="1399800"/>
          </a:xfrm>
          <a:prstGeom prst="rect">
            <a:avLst/>
          </a:prstGeom>
          <a:noFill/>
          <a:ln cap="flat" cmpd="sng" w="9525">
            <a:solidFill>
              <a:srgbClr val="EA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Unknown causes</a:t>
            </a: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 </a:t>
            </a:r>
            <a:endParaRPr/>
          </a:p>
        </p:txBody>
      </p:sp>
      <p:sp>
        <p:nvSpPr>
          <p:cNvPr id="144" name="Google Shape;144;p26"/>
          <p:cNvSpPr/>
          <p:nvPr/>
        </p:nvSpPr>
        <p:spPr>
          <a:xfrm>
            <a:off x="3895123" y="7573750"/>
            <a:ext cx="2435400" cy="108000"/>
          </a:xfrm>
          <a:prstGeom prst="rect">
            <a:avLst/>
          </a:prstGeom>
          <a:solidFill>
            <a:srgbClr val="EA9999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6"/>
          <p:cNvSpPr txBox="1"/>
          <p:nvPr/>
        </p:nvSpPr>
        <p:spPr>
          <a:xfrm>
            <a:off x="4152900" y="7247150"/>
            <a:ext cx="20574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Mada"/>
                <a:ea typeface="Mada"/>
                <a:cs typeface="Mada"/>
                <a:sym typeface="Mada"/>
              </a:rPr>
              <a:t>Pre-testicular causes</a:t>
            </a:r>
            <a:endParaRPr b="1"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46" name="Google Shape;146;p26"/>
          <p:cNvSpPr/>
          <p:nvPr/>
        </p:nvSpPr>
        <p:spPr>
          <a:xfrm>
            <a:off x="3895725" y="7648575"/>
            <a:ext cx="2435400" cy="1399800"/>
          </a:xfrm>
          <a:prstGeom prst="rect">
            <a:avLst/>
          </a:prstGeom>
          <a:noFill/>
          <a:ln cap="flat" cmpd="sng" w="9525">
            <a:solidFill>
              <a:srgbClr val="EA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highlight>
                  <a:srgbClr val="F4CCCC"/>
                </a:highlight>
                <a:latin typeface="Mada"/>
                <a:ea typeface="Mada"/>
                <a:cs typeface="Mada"/>
                <a:sym typeface="Mada"/>
              </a:rPr>
              <a:t>(poor hormonal support &amp; poor general health) including:</a:t>
            </a:r>
            <a:endParaRPr b="1" sz="600">
              <a:highlight>
                <a:srgbClr val="F4CCCC"/>
              </a:highlight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highlight>
                <a:srgbClr val="F4CCCC"/>
              </a:highlight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latin typeface="Mada"/>
                <a:ea typeface="Mada"/>
                <a:cs typeface="Mada"/>
                <a:sym typeface="Mada"/>
              </a:rPr>
              <a:t>Hypogonadism</a:t>
            </a:r>
            <a:r>
              <a:rPr lang="en" sz="1200">
                <a:latin typeface="Mada"/>
                <a:ea typeface="Mada"/>
                <a:cs typeface="Mada"/>
                <a:sym typeface="Mada"/>
              </a:rPr>
              <a:t>, Drugs, Alcohol, Tobacco, Strenuous riding (bicycle &amp; horse riding), Medications (chemotherapy, anabolic steroids).</a:t>
            </a:r>
            <a:endParaRPr sz="1200"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47" name="Google Shape;147;p26"/>
          <p:cNvSpPr/>
          <p:nvPr/>
        </p:nvSpPr>
        <p:spPr>
          <a:xfrm>
            <a:off x="342298" y="9478750"/>
            <a:ext cx="2435400" cy="108000"/>
          </a:xfrm>
          <a:prstGeom prst="rect">
            <a:avLst/>
          </a:prstGeom>
          <a:solidFill>
            <a:srgbClr val="EA9999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26"/>
          <p:cNvSpPr txBox="1"/>
          <p:nvPr/>
        </p:nvSpPr>
        <p:spPr>
          <a:xfrm>
            <a:off x="752475" y="9152150"/>
            <a:ext cx="18024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Mada"/>
                <a:ea typeface="Mada"/>
                <a:cs typeface="Mada"/>
                <a:sym typeface="Mada"/>
              </a:rPr>
              <a:t>Testicular causes</a:t>
            </a:r>
            <a:endParaRPr b="1"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49" name="Google Shape;149;p26"/>
          <p:cNvSpPr/>
          <p:nvPr/>
        </p:nvSpPr>
        <p:spPr>
          <a:xfrm>
            <a:off x="342900" y="9553575"/>
            <a:ext cx="2435400" cy="1510800"/>
          </a:xfrm>
          <a:prstGeom prst="rect">
            <a:avLst/>
          </a:prstGeom>
          <a:noFill/>
          <a:ln cap="flat" cmpd="sng" w="9525">
            <a:solidFill>
              <a:srgbClr val="EA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highlight>
                  <a:srgbClr val="F4CCCC"/>
                </a:highlight>
                <a:latin typeface="Mada"/>
                <a:ea typeface="Mada"/>
                <a:cs typeface="Mada"/>
                <a:sym typeface="Mada"/>
              </a:rPr>
              <a:t>(Problems related to sperm production):</a:t>
            </a:r>
            <a:endParaRPr b="1" sz="600">
              <a:highlight>
                <a:srgbClr val="F4CCCC"/>
              </a:highlight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Age, Malaria, Testicular cancer, </a:t>
            </a:r>
            <a:r>
              <a:rPr lang="en" sz="1200" u="sng">
                <a:solidFill>
                  <a:srgbClr val="674EA7"/>
                </a:solidFill>
                <a:latin typeface="Mada"/>
                <a:ea typeface="Mada"/>
                <a:cs typeface="Mada"/>
                <a:sym typeface="Mada"/>
              </a:rPr>
              <a:t>Idiopathic</a:t>
            </a:r>
            <a:r>
              <a:rPr lang="en" sz="1200">
                <a:solidFill>
                  <a:srgbClr val="674EA7"/>
                </a:solidFill>
                <a:latin typeface="Mada"/>
                <a:ea typeface="Mada"/>
                <a:cs typeface="Mada"/>
                <a:sym typeface="Mada"/>
              </a:rPr>
              <a:t> (unexplained sperm deficiencies).</a:t>
            </a:r>
            <a:endParaRPr sz="1200">
              <a:solidFill>
                <a:srgbClr val="674EA7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50" name="Google Shape;150;p26"/>
          <p:cNvSpPr/>
          <p:nvPr/>
        </p:nvSpPr>
        <p:spPr>
          <a:xfrm>
            <a:off x="3895123" y="9478750"/>
            <a:ext cx="2435400" cy="108000"/>
          </a:xfrm>
          <a:prstGeom prst="rect">
            <a:avLst/>
          </a:prstGeom>
          <a:solidFill>
            <a:srgbClr val="EA9999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6"/>
          <p:cNvSpPr txBox="1"/>
          <p:nvPr/>
        </p:nvSpPr>
        <p:spPr>
          <a:xfrm>
            <a:off x="4152900" y="9152150"/>
            <a:ext cx="20574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Mada"/>
                <a:ea typeface="Mada"/>
                <a:cs typeface="Mada"/>
                <a:sym typeface="Mada"/>
              </a:rPr>
              <a:t>Post-testicular causes</a:t>
            </a:r>
            <a:endParaRPr b="1"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52" name="Google Shape;152;p26"/>
          <p:cNvSpPr/>
          <p:nvPr/>
        </p:nvSpPr>
        <p:spPr>
          <a:xfrm>
            <a:off x="3895725" y="9553575"/>
            <a:ext cx="2435400" cy="1510800"/>
          </a:xfrm>
          <a:prstGeom prst="rect">
            <a:avLst/>
          </a:prstGeom>
          <a:noFill/>
          <a:ln cap="flat" cmpd="sng" w="9525">
            <a:solidFill>
              <a:srgbClr val="EA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highlight>
                  <a:srgbClr val="F4CCCC"/>
                </a:highlight>
                <a:latin typeface="Mada"/>
                <a:ea typeface="Mada"/>
                <a:cs typeface="Mada"/>
                <a:sym typeface="Mada"/>
              </a:rPr>
              <a:t>(Problems of sperm transport\ erection and ejaculation):</a:t>
            </a:r>
            <a:endParaRPr b="1" sz="600">
              <a:highlight>
                <a:srgbClr val="F4CCCC"/>
              </a:highlight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Vas deferens obstruction, </a:t>
            </a:r>
            <a:endParaRPr sz="1200"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infection e.g. prostatitis, TB, Ejaculatory duct obstruction,  Impotence.</a:t>
            </a:r>
            <a:endParaRPr b="1" sz="1200">
              <a:highlight>
                <a:srgbClr val="F4CCCC"/>
              </a:highlight>
              <a:latin typeface="Mada"/>
              <a:ea typeface="Mada"/>
              <a:cs typeface="Mada"/>
              <a:sym typeface="Mad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7"/>
          <p:cNvSpPr txBox="1"/>
          <p:nvPr/>
        </p:nvSpPr>
        <p:spPr>
          <a:xfrm>
            <a:off x="526650" y="4369200"/>
            <a:ext cx="56415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990000"/>
                </a:solidFill>
                <a:latin typeface="Georgia"/>
                <a:ea typeface="Georgia"/>
                <a:cs typeface="Georgia"/>
                <a:sym typeface="Georgia"/>
              </a:rPr>
              <a:t>Drug Treatment of Male Infertility</a:t>
            </a:r>
            <a:endParaRPr b="1" sz="2400">
              <a:solidFill>
                <a:srgbClr val="99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8" name="Google Shape;158;p27"/>
          <p:cNvSpPr txBox="1"/>
          <p:nvPr/>
        </p:nvSpPr>
        <p:spPr>
          <a:xfrm>
            <a:off x="1145000" y="4716925"/>
            <a:ext cx="4476300" cy="2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0000"/>
                </a:solidFill>
                <a:latin typeface="Mada"/>
                <a:ea typeface="Mada"/>
                <a:cs typeface="Mada"/>
                <a:sym typeface="Mada"/>
              </a:rPr>
              <a:t>(Needs 3 months before semen quality changes)</a:t>
            </a:r>
            <a:endParaRPr sz="1200">
              <a:solidFill>
                <a:srgbClr val="FF0000"/>
              </a:solidFill>
              <a:latin typeface="Mada"/>
              <a:ea typeface="Mada"/>
              <a:cs typeface="Mada"/>
              <a:sym typeface="Mada"/>
            </a:endParaRPr>
          </a:p>
        </p:txBody>
      </p:sp>
      <p:graphicFrame>
        <p:nvGraphicFramePr>
          <p:cNvPr id="159" name="Google Shape;159;p27"/>
          <p:cNvGraphicFramePr/>
          <p:nvPr/>
        </p:nvGraphicFramePr>
        <p:xfrm>
          <a:off x="116650" y="5069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{7F7749E9-BC69-4B79-B952-E482E8A0B770}</a:tableStyleId>
              </a:tblPr>
              <a:tblGrid>
                <a:gridCol w="999775"/>
                <a:gridCol w="827200"/>
                <a:gridCol w="2166025"/>
                <a:gridCol w="2613700"/>
              </a:tblGrid>
              <a:tr h="100000">
                <a:tc rowSpan="8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Hormonal</a:t>
                      </a:r>
                      <a:endParaRPr b="1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Therapy</a:t>
                      </a:r>
                      <a:endParaRPr b="1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solidFill>
                      <a:srgbClr val="E06666"/>
                    </a:solidFill>
                  </a:tcPr>
                </a:tc>
                <a:tc rowSpan="4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Specific</a:t>
                      </a:r>
                      <a:endParaRPr b="1"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B cap="flat" cmpd="sng" w="1905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Hyperprolactinemia</a:t>
                      </a:r>
                      <a:endParaRPr sz="11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DA 2- agonists</a:t>
                      </a:r>
                      <a:endParaRPr sz="11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/>
                </a:tc>
              </a:tr>
              <a:tr h="100000"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Hypothyroidism</a:t>
                      </a:r>
                      <a:endParaRPr sz="11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Thyroxine</a:t>
                      </a:r>
                      <a:endParaRPr sz="11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/>
                </a:tc>
              </a:tr>
              <a:tr h="100000"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Congenital</a:t>
                      </a:r>
                      <a:r>
                        <a:rPr lang="en" sz="11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 adrenal hyperplasia</a:t>
                      </a:r>
                      <a:endParaRPr sz="11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B cap="flat" cmpd="sng" w="1905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Corticosteroids </a:t>
                      </a:r>
                      <a:r>
                        <a:rPr lang="en" sz="11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excess</a:t>
                      </a:r>
                      <a:endParaRPr sz="11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B cap="flat" cmpd="sng" w="1905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Glucocorticoids</a:t>
                      </a:r>
                      <a:r>
                        <a:rPr lang="en" sz="11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 excess</a:t>
                      </a:r>
                      <a:endParaRPr sz="11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T cap="flat" cmpd="sng" w="1905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Correct levels</a:t>
                      </a:r>
                      <a:endParaRPr sz="11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T cap="flat" cmpd="sng" w="1905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 vMerge="1"/>
                <a:tc rowSpan="4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Empirical</a:t>
                      </a:r>
                      <a:endParaRPr b="1"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T cap="flat" cmpd="sng" w="1905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Idiopathic</a:t>
                      </a:r>
                      <a:endParaRPr sz="11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T cap="flat" cmpd="sng" w="1905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Androgens, Antiestrogen, GnH (FSH)</a:t>
                      </a:r>
                      <a:endParaRPr sz="11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T cap="flat" cmpd="sng" w="1905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100000"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Eugonadotrophic hypogonadism (↓T only)</a:t>
                      </a:r>
                      <a:endParaRPr sz="11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Antiestrogens (SERMs &amp; Aromatase inhibitors )</a:t>
                      </a:r>
                      <a:endParaRPr sz="11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/>
                </a:tc>
              </a:tr>
              <a:tr h="381000"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Hypogonadotrophic hypogonadism</a:t>
                      </a:r>
                      <a:endParaRPr sz="11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[secondary Hypogonadism “Hypothalamo-Pituitary”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 ] </a:t>
                      </a:r>
                      <a:endParaRPr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(↓ T &amp; ↓ FSH/LH)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Pulsatile GnRH, hCG, </a:t>
                      </a:r>
                      <a:r>
                        <a:rPr lang="en" sz="11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hMG</a:t>
                      </a:r>
                      <a:r>
                        <a:rPr baseline="30000" lang="en" sz="1100">
                          <a:solidFill>
                            <a:srgbClr val="666666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1</a:t>
                      </a:r>
                      <a:r>
                        <a:rPr lang="en" sz="11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, Androgens, Clomiphene, </a:t>
                      </a:r>
                      <a:r>
                        <a:rPr lang="en" sz="1100">
                          <a:solidFill>
                            <a:srgbClr val="FF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Mesterolone</a:t>
                      </a:r>
                      <a:endParaRPr sz="1100">
                        <a:solidFill>
                          <a:srgbClr val="FF0000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Hypergonadotrophic Hypogonadism</a:t>
                      </a:r>
                      <a:endParaRPr sz="11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[primary Hypogonadism </a:t>
                      </a:r>
                      <a:endParaRPr sz="10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“testicular dysfunction”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 ] </a:t>
                      </a:r>
                      <a:endParaRPr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(↓T &amp; ↑LH)</a:t>
                      </a:r>
                      <a:endParaRPr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Assisted Reproduction (no treatment)</a:t>
                      </a:r>
                      <a:endParaRPr sz="11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 rowSpan="4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Non- hormonal</a:t>
                      </a:r>
                      <a:endParaRPr b="1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Therapy</a:t>
                      </a:r>
                      <a:endParaRPr b="1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solidFill>
                      <a:srgbClr val="EA9999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Specific</a:t>
                      </a:r>
                      <a:endParaRPr b="1"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T cap="flat" cmpd="sng" w="1905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Erectile dysfunction</a:t>
                      </a:r>
                      <a:endParaRPr sz="11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T cap="flat" cmpd="sng" w="1905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PDE5 inhibitors, e.g. sildenafil (viagra), vardenafil (levitra), tadalafil (cialis)</a:t>
                      </a:r>
                      <a:endParaRPr sz="11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T cap="flat" cmpd="sng" w="1905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381000"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Premature Ejaculation</a:t>
                      </a:r>
                      <a:endParaRPr sz="11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SSRIs e.g Fluoxetine (prozac)</a:t>
                      </a:r>
                      <a:endParaRPr sz="11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/>
                </a:tc>
              </a:tr>
              <a:tr h="381000"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Infection of testes, prostate &amp; UT</a:t>
                      </a:r>
                      <a:endParaRPr sz="11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B cap="flat" cmpd="sng" w="1905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Antibiotics</a:t>
                      </a:r>
                      <a:endParaRPr sz="11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B cap="flat" cmpd="sng" w="1905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Empirical</a:t>
                      </a:r>
                      <a:endParaRPr b="1"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T cap="flat" cmpd="sng" w="1905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-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T cap="flat" cmpd="sng" w="1905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Kallikrein, Antioxidants e.g. vit E &amp; vit C, Zinc supplements, folic acid, L-Carnitine</a:t>
                      </a:r>
                      <a:endParaRPr sz="11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T cap="flat" cmpd="sng" w="1905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</a:tbl>
          </a:graphicData>
        </a:graphic>
      </p:graphicFrame>
      <p:sp>
        <p:nvSpPr>
          <p:cNvPr id="160" name="Google Shape;160;p27"/>
          <p:cNvSpPr txBox="1"/>
          <p:nvPr/>
        </p:nvSpPr>
        <p:spPr>
          <a:xfrm>
            <a:off x="456375" y="107250"/>
            <a:ext cx="5641500" cy="3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Recall Hypothalamic pituitary gonadal axis</a:t>
            </a:r>
            <a:endParaRPr b="1" sz="2400">
              <a:solidFill>
                <a:srgbClr val="99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1" name="Google Shape;161;p27"/>
          <p:cNvSpPr txBox="1"/>
          <p:nvPr/>
        </p:nvSpPr>
        <p:spPr>
          <a:xfrm>
            <a:off x="3992975" y="423675"/>
            <a:ext cx="2272200" cy="1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CCCCCC"/>
                </a:solidFill>
              </a:rPr>
              <a:t>Special thanks for 436 pharmacology team</a:t>
            </a:r>
            <a:endParaRPr sz="700">
              <a:solidFill>
                <a:srgbClr val="CCCCCC"/>
              </a:solidFill>
            </a:endParaRPr>
          </a:p>
        </p:txBody>
      </p:sp>
      <p:sp>
        <p:nvSpPr>
          <p:cNvPr id="162" name="Google Shape;162;p27"/>
          <p:cNvSpPr txBox="1"/>
          <p:nvPr/>
        </p:nvSpPr>
        <p:spPr>
          <a:xfrm>
            <a:off x="116650" y="585525"/>
            <a:ext cx="3738300" cy="3829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000"/>
              <a:buFont typeface="Mada"/>
              <a:buAutoNum type="arabicPeriod"/>
            </a:pPr>
            <a:r>
              <a:rPr b="1" lang="en" sz="1000">
                <a:solidFill>
                  <a:srgbClr val="999999"/>
                </a:solidFill>
                <a:latin typeface="Mada"/>
                <a:ea typeface="Mada"/>
                <a:cs typeface="Mada"/>
                <a:sym typeface="Mada"/>
              </a:rPr>
              <a:t>Pulsatile</a:t>
            </a:r>
            <a:r>
              <a:rPr lang="en" sz="1000">
                <a:solidFill>
                  <a:srgbClr val="999999"/>
                </a:solidFill>
                <a:latin typeface="Mada"/>
                <a:ea typeface="Mada"/>
                <a:cs typeface="Mada"/>
                <a:sym typeface="Mada"/>
              </a:rPr>
              <a:t> secretion of GnRH from hypothalamus will </a:t>
            </a:r>
            <a:r>
              <a:rPr lang="en" sz="1000">
                <a:solidFill>
                  <a:srgbClr val="FFFFFF"/>
                </a:solidFill>
                <a:highlight>
                  <a:srgbClr val="93C47D"/>
                </a:highlight>
                <a:latin typeface="Mada"/>
                <a:ea typeface="Mada"/>
                <a:cs typeface="Mada"/>
                <a:sym typeface="Mada"/>
              </a:rPr>
              <a:t>stimulate</a:t>
            </a:r>
            <a:r>
              <a:rPr lang="en" sz="1000">
                <a:solidFill>
                  <a:srgbClr val="999999"/>
                </a:solidFill>
                <a:latin typeface="Mada"/>
                <a:ea typeface="Mada"/>
                <a:cs typeface="Mada"/>
                <a:sym typeface="Mada"/>
              </a:rPr>
              <a:t> anterior pituitary to secrete </a:t>
            </a:r>
            <a:r>
              <a:rPr b="1" lang="en" sz="1000">
                <a:solidFill>
                  <a:srgbClr val="999999"/>
                </a:solidFill>
                <a:latin typeface="Mada"/>
                <a:ea typeface="Mada"/>
                <a:cs typeface="Mada"/>
                <a:sym typeface="Mada"/>
              </a:rPr>
              <a:t>(FSH, LH) </a:t>
            </a:r>
            <a:r>
              <a:rPr lang="en" sz="1000">
                <a:solidFill>
                  <a:srgbClr val="999999"/>
                </a:solidFill>
                <a:latin typeface="Mada"/>
                <a:ea typeface="Mada"/>
                <a:cs typeface="Mada"/>
                <a:sym typeface="Mada"/>
              </a:rPr>
              <a:t>that will lead to initiation &amp; maintenance of spermatogenesis</a:t>
            </a:r>
            <a:endParaRPr sz="1000">
              <a:solidFill>
                <a:schemeClr val="dk1"/>
              </a:solidFill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000"/>
              <a:buFont typeface="Mada"/>
              <a:buAutoNum type="arabicPeriod"/>
            </a:pPr>
            <a:r>
              <a:rPr b="1" lang="en" sz="1000">
                <a:solidFill>
                  <a:srgbClr val="999999"/>
                </a:solidFill>
                <a:latin typeface="Mada"/>
                <a:ea typeface="Mada"/>
                <a:cs typeface="Mada"/>
                <a:sym typeface="Mada"/>
              </a:rPr>
              <a:t>FSH: </a:t>
            </a:r>
            <a:r>
              <a:rPr lang="en" sz="1000">
                <a:solidFill>
                  <a:srgbClr val="999999"/>
                </a:solidFill>
                <a:latin typeface="Mada"/>
                <a:ea typeface="Mada"/>
                <a:cs typeface="Mada"/>
                <a:sym typeface="Mada"/>
              </a:rPr>
              <a:t>will act on sertoli cell in seminiferous tubule for spermatogenesis. It is also release inhibin → </a:t>
            </a:r>
            <a:r>
              <a:rPr lang="en" sz="1000">
                <a:solidFill>
                  <a:schemeClr val="lt1"/>
                </a:solidFill>
                <a:highlight>
                  <a:srgbClr val="CC0000"/>
                </a:highlight>
                <a:latin typeface="Mada"/>
                <a:ea typeface="Mada"/>
                <a:cs typeface="Mada"/>
                <a:sym typeface="Mada"/>
              </a:rPr>
              <a:t>-ve feedback</a:t>
            </a:r>
            <a:r>
              <a:rPr lang="en" sz="1000">
                <a:solidFill>
                  <a:srgbClr val="999999"/>
                </a:solidFill>
                <a:latin typeface="Mada"/>
                <a:ea typeface="Mada"/>
                <a:cs typeface="Mada"/>
                <a:sym typeface="Mada"/>
              </a:rPr>
              <a:t> on anterior pituitary</a:t>
            </a:r>
            <a:endParaRPr sz="1000">
              <a:solidFill>
                <a:srgbClr val="999999"/>
              </a:solidFill>
              <a:latin typeface="Mada"/>
              <a:ea typeface="Mada"/>
              <a:cs typeface="Mada"/>
              <a:sym typeface="Mada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000"/>
              <a:buFont typeface="Mada"/>
              <a:buAutoNum type="arabicPeriod"/>
            </a:pPr>
            <a:r>
              <a:rPr b="1" lang="en" sz="1000">
                <a:solidFill>
                  <a:srgbClr val="999999"/>
                </a:solidFill>
                <a:latin typeface="Mada"/>
                <a:ea typeface="Mada"/>
                <a:cs typeface="Mada"/>
                <a:sym typeface="Mada"/>
              </a:rPr>
              <a:t>LH: </a:t>
            </a:r>
            <a:r>
              <a:rPr lang="en" sz="1000">
                <a:solidFill>
                  <a:srgbClr val="999999"/>
                </a:solidFill>
                <a:latin typeface="Mada"/>
                <a:ea typeface="Mada"/>
                <a:cs typeface="Mada"/>
                <a:sym typeface="Mada"/>
              </a:rPr>
              <a:t>will act on leydig cells leading to secretion of testosterone → </a:t>
            </a:r>
            <a:r>
              <a:rPr lang="en" sz="1000">
                <a:solidFill>
                  <a:schemeClr val="lt1"/>
                </a:solidFill>
                <a:highlight>
                  <a:srgbClr val="CC0000"/>
                </a:highlight>
                <a:latin typeface="Mada"/>
                <a:ea typeface="Mada"/>
                <a:cs typeface="Mada"/>
                <a:sym typeface="Mada"/>
              </a:rPr>
              <a:t>-ve feedback</a:t>
            </a:r>
            <a:r>
              <a:rPr lang="en" sz="1000">
                <a:solidFill>
                  <a:srgbClr val="999999"/>
                </a:solidFill>
                <a:latin typeface="Mada"/>
                <a:ea typeface="Mada"/>
                <a:cs typeface="Mada"/>
                <a:sym typeface="Mada"/>
              </a:rPr>
              <a:t> on anterior pituitary and hypothalamus</a:t>
            </a:r>
            <a:endParaRPr sz="1000">
              <a:solidFill>
                <a:srgbClr val="999999"/>
              </a:solidFill>
              <a:latin typeface="Mada"/>
              <a:ea typeface="Mada"/>
              <a:cs typeface="Mada"/>
              <a:sym typeface="Mada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000"/>
              <a:buFont typeface="Mada"/>
              <a:buAutoNum type="arabicPeriod"/>
            </a:pPr>
            <a:r>
              <a:rPr lang="en" sz="1000">
                <a:solidFill>
                  <a:srgbClr val="999999"/>
                </a:solidFill>
                <a:latin typeface="Mada"/>
                <a:ea typeface="Mada"/>
                <a:cs typeface="Mada"/>
                <a:sym typeface="Mada"/>
              </a:rPr>
              <a:t>Some of testosterone converted to </a:t>
            </a:r>
            <a:r>
              <a:rPr b="1" lang="en" sz="1000">
                <a:solidFill>
                  <a:srgbClr val="999999"/>
                </a:solidFill>
                <a:latin typeface="Mada"/>
                <a:ea typeface="Mada"/>
                <a:cs typeface="Mada"/>
                <a:sym typeface="Mada"/>
              </a:rPr>
              <a:t>(DHT) </a:t>
            </a:r>
            <a:r>
              <a:rPr lang="en" sz="1000">
                <a:solidFill>
                  <a:srgbClr val="999999"/>
                </a:solidFill>
                <a:latin typeface="Mada"/>
                <a:ea typeface="Mada"/>
                <a:cs typeface="Mada"/>
                <a:sym typeface="Mada"/>
              </a:rPr>
              <a:t>and </a:t>
            </a:r>
            <a:r>
              <a:rPr b="1" lang="en" sz="1000">
                <a:solidFill>
                  <a:srgbClr val="999999"/>
                </a:solidFill>
                <a:latin typeface="Mada"/>
                <a:ea typeface="Mada"/>
                <a:cs typeface="Mada"/>
                <a:sym typeface="Mada"/>
              </a:rPr>
              <a:t>Estradiol </a:t>
            </a:r>
            <a:r>
              <a:rPr lang="en" sz="1000">
                <a:solidFill>
                  <a:srgbClr val="999999"/>
                </a:solidFill>
                <a:latin typeface="Mada"/>
                <a:ea typeface="Mada"/>
                <a:cs typeface="Mada"/>
                <a:sym typeface="Mada"/>
              </a:rPr>
              <a:t>→ </a:t>
            </a:r>
            <a:r>
              <a:rPr lang="en" sz="1000">
                <a:solidFill>
                  <a:srgbClr val="FFFFFF"/>
                </a:solidFill>
                <a:highlight>
                  <a:srgbClr val="93C47D"/>
                </a:highlight>
                <a:latin typeface="Mada"/>
                <a:ea typeface="Mada"/>
                <a:cs typeface="Mada"/>
                <a:sym typeface="Mada"/>
              </a:rPr>
              <a:t>+ve feedback </a:t>
            </a:r>
            <a:r>
              <a:rPr lang="en" sz="1000">
                <a:solidFill>
                  <a:srgbClr val="999999"/>
                </a:solidFill>
                <a:latin typeface="Mada"/>
                <a:ea typeface="Mada"/>
                <a:cs typeface="Mada"/>
                <a:sym typeface="Mada"/>
              </a:rPr>
              <a:t>on leydig cells and </a:t>
            </a:r>
            <a:r>
              <a:rPr lang="en" sz="1000">
                <a:solidFill>
                  <a:schemeClr val="lt1"/>
                </a:solidFill>
                <a:highlight>
                  <a:srgbClr val="CC0000"/>
                </a:highlight>
                <a:latin typeface="Mada"/>
                <a:ea typeface="Mada"/>
                <a:cs typeface="Mada"/>
                <a:sym typeface="Mada"/>
              </a:rPr>
              <a:t>-ve feedback</a:t>
            </a:r>
            <a:r>
              <a:rPr lang="en" sz="1000">
                <a:solidFill>
                  <a:srgbClr val="999999"/>
                </a:solidFill>
                <a:latin typeface="Mada"/>
                <a:ea typeface="Mada"/>
                <a:cs typeface="Mada"/>
                <a:sym typeface="Mada"/>
              </a:rPr>
              <a:t> on anterior pituitary, hypothalamus</a:t>
            </a:r>
            <a:endParaRPr sz="1000">
              <a:solidFill>
                <a:srgbClr val="999999"/>
              </a:solidFill>
              <a:latin typeface="Mada"/>
              <a:ea typeface="Mada"/>
              <a:cs typeface="Mada"/>
              <a:sym typeface="Mada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ada"/>
              <a:buChar char="●"/>
            </a:pPr>
            <a:r>
              <a:rPr lang="en" sz="10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LH releases Testosterone in a pulsatile rhythm (chronic LH levels makes testis refractory)</a:t>
            </a:r>
            <a:endParaRPr sz="10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ada"/>
              <a:buChar char="●"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So, Drugs used to treat male infertility includes:</a:t>
            </a:r>
            <a:endParaRPr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ada"/>
              <a:buAutoNum type="arabicPeriod"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Testosterone and synthetic androgen</a:t>
            </a:r>
            <a:endParaRPr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ada"/>
              <a:buAutoNum type="arabicPeriod"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Anti estrogen</a:t>
            </a:r>
            <a:endParaRPr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ada"/>
              <a:buAutoNum type="alphaLcPeriod"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SERM</a:t>
            </a:r>
            <a:endParaRPr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ada"/>
              <a:buAutoNum type="alphaLcPeriod"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Aromatase inhibitors</a:t>
            </a:r>
            <a:endParaRPr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ada"/>
              <a:buAutoNum type="arabicPeriod"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GnRH</a:t>
            </a:r>
            <a:endParaRPr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ada"/>
              <a:buAutoNum type="arabicPeriod"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GnH together with hcG</a:t>
            </a:r>
            <a:endParaRPr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ada"/>
              <a:buAutoNum type="arabicPeriod"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Non hormonal therapy</a:t>
            </a:r>
            <a:endParaRPr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</p:txBody>
      </p:sp>
      <p:pic>
        <p:nvPicPr>
          <p:cNvPr id="163" name="Google Shape;163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31675" y="3341850"/>
            <a:ext cx="575700" cy="57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00625" y="933450"/>
            <a:ext cx="575700" cy="57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27"/>
          <p:cNvPicPr preferRelativeResize="0"/>
          <p:nvPr/>
        </p:nvPicPr>
        <p:blipFill rotWithShape="1">
          <a:blip r:embed="rId5">
            <a:alphaModFix/>
          </a:blip>
          <a:srcRect b="8429" l="9703" r="16106" t="7522"/>
          <a:stretch/>
        </p:blipFill>
        <p:spPr>
          <a:xfrm>
            <a:off x="4997298" y="2261200"/>
            <a:ext cx="575700" cy="652183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27"/>
          <p:cNvSpPr txBox="1"/>
          <p:nvPr/>
        </p:nvSpPr>
        <p:spPr>
          <a:xfrm>
            <a:off x="4733925" y="714375"/>
            <a:ext cx="11907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highlight>
                  <a:srgbClr val="FCE5CD"/>
                </a:highlight>
                <a:latin typeface="Mada"/>
                <a:ea typeface="Mada"/>
                <a:cs typeface="Mada"/>
                <a:sym typeface="Mada"/>
              </a:rPr>
              <a:t>Hypothalamus</a:t>
            </a:r>
            <a:endParaRPr sz="1200">
              <a:highlight>
                <a:srgbClr val="FCE5CD"/>
              </a:highlight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67" name="Google Shape;167;p27"/>
          <p:cNvSpPr txBox="1"/>
          <p:nvPr/>
        </p:nvSpPr>
        <p:spPr>
          <a:xfrm>
            <a:off x="4693763" y="2009775"/>
            <a:ext cx="11907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highlight>
                  <a:srgbClr val="FFF2CC"/>
                </a:highlight>
                <a:latin typeface="Mada"/>
                <a:ea typeface="Mada"/>
                <a:cs typeface="Mada"/>
                <a:sym typeface="Mada"/>
              </a:rPr>
              <a:t>Pituitary gland</a:t>
            </a:r>
            <a:endParaRPr sz="1200">
              <a:highlight>
                <a:srgbClr val="FFF2CC"/>
              </a:highlight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68" name="Google Shape;168;p27"/>
          <p:cNvSpPr txBox="1"/>
          <p:nvPr/>
        </p:nvSpPr>
        <p:spPr>
          <a:xfrm>
            <a:off x="4711238" y="3076575"/>
            <a:ext cx="11907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highlight>
                  <a:srgbClr val="F4CCCC"/>
                </a:highlight>
                <a:latin typeface="Mada"/>
                <a:ea typeface="Mada"/>
                <a:cs typeface="Mada"/>
                <a:sym typeface="Mada"/>
              </a:rPr>
              <a:t>Testis</a:t>
            </a:r>
            <a:endParaRPr sz="1200">
              <a:highlight>
                <a:srgbClr val="F4CCCC"/>
              </a:highlight>
              <a:latin typeface="Mada"/>
              <a:ea typeface="Mada"/>
              <a:cs typeface="Mada"/>
              <a:sym typeface="Mada"/>
            </a:endParaRPr>
          </a:p>
        </p:txBody>
      </p:sp>
      <p:cxnSp>
        <p:nvCxnSpPr>
          <p:cNvPr id="169" name="Google Shape;169;p27"/>
          <p:cNvCxnSpPr>
            <a:stCxn id="164" idx="2"/>
            <a:endCxn id="167" idx="0"/>
          </p:cNvCxnSpPr>
          <p:nvPr/>
        </p:nvCxnSpPr>
        <p:spPr>
          <a:xfrm>
            <a:off x="5288475" y="1509150"/>
            <a:ext cx="600" cy="500700"/>
          </a:xfrm>
          <a:prstGeom prst="straightConnector1">
            <a:avLst/>
          </a:prstGeom>
          <a:noFill/>
          <a:ln cap="flat" cmpd="sng" w="19050">
            <a:solidFill>
              <a:srgbClr val="6AA84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70" name="Google Shape;170;p27"/>
          <p:cNvSpPr txBox="1"/>
          <p:nvPr/>
        </p:nvSpPr>
        <p:spPr>
          <a:xfrm>
            <a:off x="5153025" y="1552575"/>
            <a:ext cx="7293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GnRH</a:t>
            </a:r>
            <a:endParaRPr sz="1200"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71" name="Google Shape;171;p27"/>
          <p:cNvSpPr txBox="1"/>
          <p:nvPr/>
        </p:nvSpPr>
        <p:spPr>
          <a:xfrm>
            <a:off x="5562600" y="3343275"/>
            <a:ext cx="8478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Mada"/>
                <a:ea typeface="Mada"/>
                <a:cs typeface="Mada"/>
                <a:sym typeface="Mada"/>
              </a:rPr>
              <a:t>Sertoli cells</a:t>
            </a:r>
            <a:endParaRPr sz="1000"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72" name="Google Shape;172;p27"/>
          <p:cNvSpPr txBox="1"/>
          <p:nvPr/>
        </p:nvSpPr>
        <p:spPr>
          <a:xfrm>
            <a:off x="4257675" y="3352800"/>
            <a:ext cx="8478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Mada"/>
                <a:ea typeface="Mada"/>
                <a:cs typeface="Mada"/>
                <a:sym typeface="Mada"/>
              </a:rPr>
              <a:t>Leydig cells</a:t>
            </a:r>
            <a:endParaRPr sz="1000"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73" name="Google Shape;173;p27"/>
          <p:cNvSpPr txBox="1"/>
          <p:nvPr/>
        </p:nvSpPr>
        <p:spPr>
          <a:xfrm>
            <a:off x="4924425" y="2647950"/>
            <a:ext cx="266700" cy="1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27"/>
          <p:cNvSpPr txBox="1"/>
          <p:nvPr/>
        </p:nvSpPr>
        <p:spPr>
          <a:xfrm>
            <a:off x="5343525" y="2638425"/>
            <a:ext cx="266700" cy="1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75" name="Google Shape;175;p27"/>
          <p:cNvCxnSpPr>
            <a:stCxn id="173" idx="2"/>
            <a:endCxn id="172" idx="0"/>
          </p:cNvCxnSpPr>
          <p:nvPr/>
        </p:nvCxnSpPr>
        <p:spPr>
          <a:xfrm flipH="1">
            <a:off x="4681575" y="2776650"/>
            <a:ext cx="376200" cy="576300"/>
          </a:xfrm>
          <a:prstGeom prst="straightConnector1">
            <a:avLst/>
          </a:prstGeom>
          <a:noFill/>
          <a:ln cap="flat" cmpd="sng" w="19050">
            <a:solidFill>
              <a:srgbClr val="6AA84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6" name="Google Shape;176;p27"/>
          <p:cNvCxnSpPr>
            <a:stCxn id="174" idx="2"/>
            <a:endCxn id="171" idx="0"/>
          </p:cNvCxnSpPr>
          <p:nvPr/>
        </p:nvCxnSpPr>
        <p:spPr>
          <a:xfrm>
            <a:off x="5476875" y="2767125"/>
            <a:ext cx="509700" cy="576300"/>
          </a:xfrm>
          <a:prstGeom prst="straightConnector1">
            <a:avLst/>
          </a:prstGeom>
          <a:noFill/>
          <a:ln cap="flat" cmpd="sng" w="19050">
            <a:solidFill>
              <a:srgbClr val="6AA84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77" name="Google Shape;177;p27"/>
          <p:cNvSpPr txBox="1"/>
          <p:nvPr/>
        </p:nvSpPr>
        <p:spPr>
          <a:xfrm>
            <a:off x="4381500" y="2695575"/>
            <a:ext cx="7293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LH</a:t>
            </a:r>
            <a:endParaRPr sz="1200"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78" name="Google Shape;178;p27"/>
          <p:cNvSpPr txBox="1"/>
          <p:nvPr/>
        </p:nvSpPr>
        <p:spPr>
          <a:xfrm>
            <a:off x="5524500" y="2695575"/>
            <a:ext cx="7293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FSH</a:t>
            </a:r>
            <a:endParaRPr sz="1200"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79" name="Google Shape;179;p27"/>
          <p:cNvSpPr txBox="1"/>
          <p:nvPr/>
        </p:nvSpPr>
        <p:spPr>
          <a:xfrm>
            <a:off x="5438775" y="3686175"/>
            <a:ext cx="11811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Mada"/>
                <a:ea typeface="Mada"/>
                <a:cs typeface="Mada"/>
                <a:sym typeface="Mada"/>
              </a:rPr>
              <a:t>Spermatogenesis</a:t>
            </a:r>
            <a:endParaRPr sz="1000"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80" name="Google Shape;180;p27"/>
          <p:cNvSpPr txBox="1"/>
          <p:nvPr/>
        </p:nvSpPr>
        <p:spPr>
          <a:xfrm>
            <a:off x="4229099" y="3695700"/>
            <a:ext cx="914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Mada"/>
                <a:ea typeface="Mada"/>
                <a:cs typeface="Mada"/>
                <a:sym typeface="Mada"/>
              </a:rPr>
              <a:t>Testosterone</a:t>
            </a:r>
            <a:endParaRPr sz="1000">
              <a:latin typeface="Mada"/>
              <a:ea typeface="Mada"/>
              <a:cs typeface="Mada"/>
              <a:sym typeface="Mada"/>
            </a:endParaRPr>
          </a:p>
        </p:txBody>
      </p:sp>
      <p:cxnSp>
        <p:nvCxnSpPr>
          <p:cNvPr id="181" name="Google Shape;181;p27"/>
          <p:cNvCxnSpPr/>
          <p:nvPr/>
        </p:nvCxnSpPr>
        <p:spPr>
          <a:xfrm>
            <a:off x="4695825" y="3543300"/>
            <a:ext cx="0" cy="190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82" name="Google Shape;182;p27"/>
          <p:cNvCxnSpPr/>
          <p:nvPr/>
        </p:nvCxnSpPr>
        <p:spPr>
          <a:xfrm>
            <a:off x="5991225" y="3543300"/>
            <a:ext cx="0" cy="190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83" name="Google Shape;183;p27"/>
          <p:cNvSpPr txBox="1"/>
          <p:nvPr/>
        </p:nvSpPr>
        <p:spPr>
          <a:xfrm>
            <a:off x="6339900" y="3374100"/>
            <a:ext cx="575700" cy="1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Mada"/>
                <a:ea typeface="Mada"/>
                <a:cs typeface="Mada"/>
                <a:sym typeface="Mada"/>
              </a:rPr>
              <a:t>inhibin</a:t>
            </a:r>
            <a:endParaRPr sz="1000">
              <a:latin typeface="Mada"/>
              <a:ea typeface="Mada"/>
              <a:cs typeface="Mada"/>
              <a:sym typeface="Mada"/>
            </a:endParaRPr>
          </a:p>
        </p:txBody>
      </p:sp>
      <p:cxnSp>
        <p:nvCxnSpPr>
          <p:cNvPr id="184" name="Google Shape;184;p27"/>
          <p:cNvCxnSpPr/>
          <p:nvPr/>
        </p:nvCxnSpPr>
        <p:spPr>
          <a:xfrm>
            <a:off x="6296025" y="3457563"/>
            <a:ext cx="12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85" name="Google Shape;185;p27"/>
          <p:cNvCxnSpPr>
            <a:stCxn id="183" idx="0"/>
            <a:endCxn id="167" idx="3"/>
          </p:cNvCxnSpPr>
          <p:nvPr/>
        </p:nvCxnSpPr>
        <p:spPr>
          <a:xfrm flipH="1" rot="5400000">
            <a:off x="5621550" y="2367900"/>
            <a:ext cx="1269000" cy="743400"/>
          </a:xfrm>
          <a:prstGeom prst="bentConnector2">
            <a:avLst/>
          </a:prstGeom>
          <a:noFill/>
          <a:ln cap="flat" cmpd="sng" w="19050">
            <a:solidFill>
              <a:srgbClr val="CC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6" name="Google Shape;186;p27"/>
          <p:cNvCxnSpPr>
            <a:stCxn id="180" idx="1"/>
            <a:endCxn id="166" idx="1"/>
          </p:cNvCxnSpPr>
          <p:nvPr/>
        </p:nvCxnSpPr>
        <p:spPr>
          <a:xfrm flipH="1" rot="10800000">
            <a:off x="4229099" y="809550"/>
            <a:ext cx="504900" cy="2981400"/>
          </a:xfrm>
          <a:prstGeom prst="bentConnector3">
            <a:avLst>
              <a:gd fmla="val -47163" name="adj1"/>
            </a:avLst>
          </a:prstGeom>
          <a:noFill/>
          <a:ln cap="flat" cmpd="sng" w="19050">
            <a:solidFill>
              <a:srgbClr val="CC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7" name="Google Shape;187;p27"/>
          <p:cNvCxnSpPr>
            <a:stCxn id="180" idx="1"/>
            <a:endCxn id="167" idx="1"/>
          </p:cNvCxnSpPr>
          <p:nvPr/>
        </p:nvCxnSpPr>
        <p:spPr>
          <a:xfrm flipH="1" rot="10800000">
            <a:off x="4229099" y="2104950"/>
            <a:ext cx="464700" cy="1686000"/>
          </a:xfrm>
          <a:prstGeom prst="bentConnector3">
            <a:avLst>
              <a:gd fmla="val -51243" name="adj1"/>
            </a:avLst>
          </a:prstGeom>
          <a:noFill/>
          <a:ln cap="flat" cmpd="sng" w="19050">
            <a:solidFill>
              <a:srgbClr val="CC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88" name="Google Shape;188;p27"/>
          <p:cNvSpPr txBox="1"/>
          <p:nvPr/>
        </p:nvSpPr>
        <p:spPr>
          <a:xfrm>
            <a:off x="4229100" y="4048125"/>
            <a:ext cx="1031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Mada"/>
                <a:ea typeface="Mada"/>
                <a:cs typeface="Mada"/>
                <a:sym typeface="Mada"/>
              </a:rPr>
              <a:t>Estrogen &amp; DHT</a:t>
            </a:r>
            <a:endParaRPr sz="1000">
              <a:latin typeface="Mada"/>
              <a:ea typeface="Mada"/>
              <a:cs typeface="Mada"/>
              <a:sym typeface="Mada"/>
            </a:endParaRPr>
          </a:p>
        </p:txBody>
      </p:sp>
      <p:cxnSp>
        <p:nvCxnSpPr>
          <p:cNvPr id="189" name="Google Shape;189;p27"/>
          <p:cNvCxnSpPr/>
          <p:nvPr/>
        </p:nvCxnSpPr>
        <p:spPr>
          <a:xfrm>
            <a:off x="4695825" y="3876675"/>
            <a:ext cx="0" cy="190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90" name="Google Shape;190;p27"/>
          <p:cNvCxnSpPr>
            <a:stCxn id="188" idx="1"/>
            <a:endCxn id="167" idx="1"/>
          </p:cNvCxnSpPr>
          <p:nvPr/>
        </p:nvCxnSpPr>
        <p:spPr>
          <a:xfrm flipH="1" rot="10800000">
            <a:off x="4229100" y="2105175"/>
            <a:ext cx="464700" cy="2038200"/>
          </a:xfrm>
          <a:prstGeom prst="bentConnector3">
            <a:avLst>
              <a:gd fmla="val -51243" name="adj1"/>
            </a:avLst>
          </a:prstGeom>
          <a:noFill/>
          <a:ln cap="flat" cmpd="sng" w="19050">
            <a:solidFill>
              <a:srgbClr val="CC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91" name="Google Shape;191;p27"/>
          <p:cNvCxnSpPr>
            <a:stCxn id="188" idx="1"/>
            <a:endCxn id="166" idx="1"/>
          </p:cNvCxnSpPr>
          <p:nvPr/>
        </p:nvCxnSpPr>
        <p:spPr>
          <a:xfrm flipH="1" rot="10800000">
            <a:off x="4229100" y="809775"/>
            <a:ext cx="504900" cy="3333600"/>
          </a:xfrm>
          <a:prstGeom prst="bentConnector3">
            <a:avLst>
              <a:gd fmla="val -47163" name="adj1"/>
            </a:avLst>
          </a:prstGeom>
          <a:noFill/>
          <a:ln cap="flat" cmpd="sng" w="19050">
            <a:solidFill>
              <a:srgbClr val="CC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92" name="Google Shape;192;p27"/>
          <p:cNvSpPr txBox="1"/>
          <p:nvPr/>
        </p:nvSpPr>
        <p:spPr>
          <a:xfrm>
            <a:off x="125025" y="11408225"/>
            <a:ext cx="6495000" cy="6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999999"/>
                </a:solidFill>
                <a:latin typeface="Mada"/>
                <a:ea typeface="Mada"/>
                <a:cs typeface="Mada"/>
                <a:sym typeface="Mada"/>
              </a:rPr>
              <a:t>1- AKA Menotropin</a:t>
            </a:r>
            <a:endParaRPr sz="1100">
              <a:solidFill>
                <a:srgbClr val="999999"/>
              </a:solidFill>
              <a:latin typeface="Mada"/>
              <a:ea typeface="Mada"/>
              <a:cs typeface="Mada"/>
              <a:sym typeface="Mad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8"/>
          <p:cNvSpPr txBox="1"/>
          <p:nvPr>
            <p:ph type="title"/>
          </p:nvPr>
        </p:nvSpPr>
        <p:spPr>
          <a:xfrm>
            <a:off x="2346045" y="-3"/>
            <a:ext cx="2313000" cy="80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2400">
                <a:solidFill>
                  <a:srgbClr val="990000"/>
                </a:solidFill>
                <a:latin typeface="Georgia"/>
                <a:ea typeface="Georgia"/>
                <a:cs typeface="Georgia"/>
                <a:sym typeface="Georgia"/>
              </a:rPr>
              <a:t>Testosterone</a:t>
            </a:r>
            <a:endParaRPr/>
          </a:p>
        </p:txBody>
      </p:sp>
      <p:graphicFrame>
        <p:nvGraphicFramePr>
          <p:cNvPr id="198" name="Google Shape;198;p28"/>
          <p:cNvGraphicFramePr/>
          <p:nvPr/>
        </p:nvGraphicFramePr>
        <p:xfrm>
          <a:off x="88088" y="712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{7F7749E9-BC69-4B79-B952-E482E8A0B770}</a:tableStyleId>
              </a:tblPr>
              <a:tblGrid>
                <a:gridCol w="738175"/>
                <a:gridCol w="2865300"/>
                <a:gridCol w="3060350"/>
              </a:tblGrid>
              <a:tr h="2714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Dru</a:t>
                      </a: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gs</a:t>
                      </a:r>
                      <a:endParaRPr b="1" sz="1400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34343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Testosterone and Synthetic androgens</a:t>
                      </a:r>
                      <a:endParaRPr b="1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 hMerge="1"/>
              </a:tr>
              <a:tr h="619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info</a:t>
                      </a:r>
                      <a:endParaRPr b="1" sz="1400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34343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P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rinciple male sex hormone produced in testis (&gt; 95%),  small amount in adrenals. It follows a circadian pattern→ increase in early morning &amp; decrease in evening.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1440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MOA</a:t>
                      </a:r>
                      <a:endParaRPr b="1" sz="1400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34343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In the p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rostate and seminal vesicles  testosterone is converted by </a:t>
                      </a:r>
                      <a:r>
                        <a:rPr b="1" lang="en" sz="1200">
                          <a:solidFill>
                            <a:srgbClr val="FF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5α-reductase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 to </a:t>
                      </a:r>
                      <a:r>
                        <a:rPr b="1"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DHT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.</a:t>
                      </a:r>
                      <a:endParaRPr sz="6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In bones and brain it is metabolized to </a:t>
                      </a:r>
                      <a:r>
                        <a:rPr b="1"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estradiol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 by </a:t>
                      </a:r>
                      <a:r>
                        <a:rPr b="1" lang="en" sz="1200">
                          <a:solidFill>
                            <a:srgbClr val="FF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c-p450 aromatase</a:t>
                      </a:r>
                      <a:endParaRPr b="1" sz="1200">
                        <a:solidFill>
                          <a:srgbClr val="FF0000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Mukta"/>
                        <a:buChar char="➔"/>
                      </a:pPr>
                      <a:r>
                        <a:rPr b="1"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Bone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: estradiol accelerates maturation of cartilage into bone leading to closure of the epiphysis &amp; conclusion of growth.</a:t>
                      </a:r>
                      <a:endParaRPr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Mukta"/>
                        <a:buChar char="➔"/>
                      </a:pPr>
                      <a:r>
                        <a:rPr b="1"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Brain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: estradiol serves as the most important feedback signal to the hypothalamus (esp. affecting LH secretion).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19640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Action</a:t>
                      </a:r>
                      <a:endParaRPr b="1" sz="1400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34343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1- Virilizing Effects:</a:t>
                      </a:r>
                      <a:endParaRPr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Gonadotropin regulation</a:t>
                      </a:r>
                      <a:endParaRPr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Spermatogenesis</a:t>
                      </a:r>
                      <a:endParaRPr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Sexual dysfunction </a:t>
                      </a:r>
                      <a:endParaRPr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Sexual restoration and development</a:t>
                      </a:r>
                      <a:endParaRPr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2- Protein anabolic effects: (anabolic steroids not used in infertility)</a:t>
                      </a:r>
                      <a:endParaRPr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Increase bone density</a:t>
                      </a:r>
                      <a:endParaRPr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Increase muscle mass</a:t>
                      </a:r>
                      <a:endParaRPr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Increase red blood cell mass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7063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P.K</a:t>
                      </a:r>
                      <a:endParaRPr b="1" sz="1400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indent="-30480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Mada"/>
                        <a:buChar char="●"/>
                      </a:pPr>
                      <a:r>
                        <a:rPr b="1"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Natural Androgens</a:t>
                      </a:r>
                      <a:endParaRPr b="1"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➔"/>
                      </a:pPr>
                      <a:r>
                        <a:rPr b="1"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Ineffective orally 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(inactivated by 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1st pass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 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metabolism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), 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given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 I.M or S.C, skin patch &amp; gels are also available.</a:t>
                      </a:r>
                      <a:endParaRPr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➔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Binds to Sex Hormone Binding Globulin [SHBG]</a:t>
                      </a:r>
                      <a:endParaRPr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➔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t1⁄2 =10–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20 min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➔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Inactivated in the liver.</a:t>
                      </a:r>
                      <a:endParaRPr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➔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90% of metabolites excreted in urine.</a:t>
                      </a:r>
                      <a:endParaRPr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SzPts val="1200"/>
                        <a:buFont typeface="Mada"/>
                        <a:buChar char="➔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Disadvantages:</a:t>
                      </a:r>
                      <a:r>
                        <a:rPr b="1"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 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Rapidly absorbed, rapidly metabolized (Short duration of action).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0480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b="1"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Synthetic Androgens </a:t>
                      </a:r>
                      <a:endParaRPr b="1"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➔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Less rapidly metabolized &amp; more lipid soluble → increasing its duration of action.</a:t>
                      </a:r>
                      <a:endParaRPr sz="6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➔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Derived from </a:t>
                      </a:r>
                      <a:r>
                        <a:rPr b="1"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Testosterone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: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AutoNum type="arabicPeriod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Esters, 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propionate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, enanthate,cypionate → in oil for IM (every 2-3 weeks)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AutoNum type="arabicPeriod"/>
                      </a:pPr>
                      <a:r>
                        <a:rPr b="1"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Other derivatives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 as Fluoxymesterone, Methyltestosterone, Danazol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→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 given Orally (daily)</a:t>
                      </a:r>
                      <a:endParaRPr sz="6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➔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Derived from </a:t>
                      </a:r>
                      <a:r>
                        <a:rPr b="1"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DHT 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as Mesterolone:</a:t>
                      </a:r>
                      <a:b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</a:b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given Orally (daily)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Mada"/>
                        <a:buChar char="★"/>
                      </a:pPr>
                      <a:r>
                        <a:rPr b="1" lang="en" sz="1200">
                          <a:solidFill>
                            <a:srgbClr val="FF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Mesterolone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: More </a:t>
                      </a:r>
                      <a:r>
                        <a:rPr b="1" lang="en" sz="1200">
                          <a:solidFill>
                            <a:srgbClr val="FF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safe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 and can be given in 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↓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testosterone or in 2ndry hypogonadism; </a:t>
                      </a:r>
                      <a:r>
                        <a:rPr b="1" lang="en" sz="1200">
                          <a:solidFill>
                            <a:srgbClr val="FF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because of the following:</a:t>
                      </a:r>
                      <a:endParaRPr b="1" sz="1200">
                        <a:solidFill>
                          <a:srgbClr val="FF0000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1. Not aromatised into estrogens "no –ve feedback of GnHs " encourages natural testosterone production. thus spermatogenesis is enhanced.</a:t>
                      </a:r>
                      <a:endParaRPr sz="6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2. Unlike other oral synthetic androgens it is not hepatotoxic.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/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Uses</a:t>
                      </a:r>
                      <a:endParaRPr b="1" sz="1400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34343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As Testosterone Replacement Therapy (TRT):</a:t>
                      </a:r>
                      <a:endParaRPr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Therapy for androgen deficiency in adult male infertility.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 In delayed puberty with hypogonadism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1" marL="9144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○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give androgen slow &amp; spaced for fear of premature fusion of epiphyses (short stature).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199" name="Google Shape;199;p28"/>
          <p:cNvSpPr/>
          <p:nvPr/>
        </p:nvSpPr>
        <p:spPr>
          <a:xfrm>
            <a:off x="2025650" y="276225"/>
            <a:ext cx="320400" cy="3099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FF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" name="Google Shape;204;p29"/>
          <p:cNvGraphicFramePr/>
          <p:nvPr/>
        </p:nvGraphicFramePr>
        <p:xfrm>
          <a:off x="88075" y="729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{7F7749E9-BC69-4B79-B952-E482E8A0B770}</a:tableStyleId>
              </a:tblPr>
              <a:tblGrid>
                <a:gridCol w="738175"/>
                <a:gridCol w="5925650"/>
              </a:tblGrid>
              <a:tr h="3024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Drug</a:t>
                      </a:r>
                      <a:endParaRPr b="1" sz="1400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Testosterone and synthetic androgens</a:t>
                      </a:r>
                      <a:endParaRPr b="1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</a:tr>
              <a:tr h="2240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ADRs</a:t>
                      </a:r>
                      <a:endParaRPr b="1" sz="1400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indent="-3048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Mada"/>
                        <a:buAutoNum type="arabicPeriod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Excess androgens (</a:t>
                      </a:r>
                      <a:r>
                        <a:rPr b="1" lang="en" sz="1200">
                          <a:solidFill>
                            <a:srgbClr val="FF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if taken &gt; 6 weeks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) can cause impotence, decreased spermatogenesis &amp; gynecomastia</a:t>
                      </a:r>
                      <a:endParaRPr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Mada"/>
                        <a:buAutoNum type="arabicPeriod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Alteration in serum lipid profile: ↓HDL &amp; ↑LDL, hence,↑risk of premature coronary heart disease</a:t>
                      </a:r>
                      <a:endParaRPr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Mada"/>
                        <a:buAutoNum type="arabicPeriod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Salt &amp;	water retention leading to edema</a:t>
                      </a:r>
                      <a:endParaRPr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Mukta"/>
                        <a:buAutoNum type="arabicPeriod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Hepatic dysfunction:↑AST levels,</a:t>
                      </a:r>
                      <a:r>
                        <a:rPr b="1"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↑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alkaline phosphatase,</a:t>
                      </a:r>
                      <a:r>
                        <a:rPr b="1"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↑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bilirubin &amp; cholestatic jaundice</a:t>
                      </a:r>
                      <a:endParaRPr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Mada"/>
                        <a:buAutoNum type="arabicPeriod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Hepatic carcinoma (long term use)</a:t>
                      </a:r>
                      <a:endParaRPr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Mada"/>
                        <a:buAutoNum type="arabicPeriod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Behavioral changes: physiologic dependence, </a:t>
                      </a:r>
                      <a:r>
                        <a:rPr b="1"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↑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aggressiveness, psychotic symptoms</a:t>
                      </a:r>
                      <a:endParaRPr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Mada"/>
                        <a:buAutoNum type="arabicPeriod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Polycythemia (increased number of RBC) →↑risk of clotting</a:t>
                      </a:r>
                      <a:endParaRPr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Mada"/>
                        <a:buAutoNum type="arabicPeriod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Premature closing of epiphysis of the long bones</a:t>
                      </a:r>
                      <a:endParaRPr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Mada"/>
                        <a:buAutoNum type="arabicPeriod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Reduction of testicular size</a:t>
                      </a:r>
                      <a:endParaRPr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645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C.I</a:t>
                      </a:r>
                      <a:endParaRPr b="1" sz="1400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indent="-3048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Male patients with cancer of breast or prostate.</a:t>
                      </a:r>
                      <a:endParaRPr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Severe renal &amp; cardiac disease as they predispose to edema.</a:t>
                      </a:r>
                      <a:endParaRPr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Psychiatric disorders.</a:t>
                      </a:r>
                      <a:endParaRPr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Hypercoagulable states.</a:t>
                      </a:r>
                      <a:endParaRPr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Polycythemia.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98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inter-</a:t>
                      </a:r>
                      <a:endParaRPr b="1" sz="1400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action</a:t>
                      </a:r>
                      <a:endParaRPr b="1" sz="1400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indent="-3048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Testosterone + </a:t>
                      </a:r>
                      <a:r>
                        <a:rPr b="1"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Corticosteroids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 → edema.</a:t>
                      </a:r>
                      <a:endParaRPr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Testosterone ↓ </a:t>
                      </a:r>
                      <a:r>
                        <a:rPr b="1"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Warfarin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 metabolism → ↑bleeding.</a:t>
                      </a:r>
                      <a:endParaRPr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Mada"/>
                        <a:buChar char="●"/>
                      </a:pPr>
                      <a:r>
                        <a:rPr b="1"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Insulin or oral hypoglycemics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 + Testosterone → hypoglycemia.</a:t>
                      </a:r>
                      <a:endParaRPr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Testosterone↑ </a:t>
                      </a:r>
                      <a:r>
                        <a:rPr b="1"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Propranolol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 Clearance → ↓Propranolol Efficacy.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05" name="Google Shape;205;p29"/>
          <p:cNvSpPr txBox="1"/>
          <p:nvPr>
            <p:ph type="title"/>
          </p:nvPr>
        </p:nvSpPr>
        <p:spPr>
          <a:xfrm>
            <a:off x="1736420" y="76200"/>
            <a:ext cx="3999300" cy="80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2400">
                <a:solidFill>
                  <a:srgbClr val="990000"/>
                </a:solidFill>
                <a:latin typeface="Georgia"/>
                <a:ea typeface="Georgia"/>
                <a:cs typeface="Georgia"/>
                <a:sym typeface="Georgia"/>
              </a:rPr>
              <a:t>Testosterone Cont...</a:t>
            </a:r>
            <a:endParaRPr/>
          </a:p>
        </p:txBody>
      </p:sp>
      <p:graphicFrame>
        <p:nvGraphicFramePr>
          <p:cNvPr id="206" name="Google Shape;206;p29"/>
          <p:cNvGraphicFramePr/>
          <p:nvPr/>
        </p:nvGraphicFramePr>
        <p:xfrm>
          <a:off x="88075" y="7048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{7F7749E9-BC69-4B79-B952-E482E8A0B770}</a:tableStyleId>
              </a:tblPr>
              <a:tblGrid>
                <a:gridCol w="738175"/>
                <a:gridCol w="2998650"/>
                <a:gridCol w="2927000"/>
              </a:tblGrid>
              <a:tr h="1972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Class</a:t>
                      </a:r>
                      <a:endParaRPr b="1" sz="1400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SERMs</a:t>
                      </a:r>
                      <a:endParaRPr b="1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Aromatase Inhibitors</a:t>
                      </a:r>
                      <a:endParaRPr b="1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solidFill>
                      <a:srgbClr val="434343"/>
                    </a:solidFill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Drugs</a:t>
                      </a:r>
                      <a:endParaRPr b="1" sz="1400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Tamoxifen, Clomiphene</a:t>
                      </a:r>
                      <a:endParaRPr b="1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solidFill>
                      <a:srgbClr val="A64D7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Anastrozole</a:t>
                      </a:r>
                      <a:endParaRPr b="1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solidFill>
                      <a:srgbClr val="DD7E6B"/>
                    </a:solidFill>
                  </a:tcPr>
                </a:tc>
              </a:tr>
              <a:tr h="381000">
                <a:tc row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MOA</a:t>
                      </a:r>
                      <a:endParaRPr b="1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solidFill>
                      <a:srgbClr val="434343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Because estrogens have -ve feedback on hypothalamus → decrease GnRH  pulse frequency &amp; pituitary responsiveness to GnRH</a:t>
                      </a:r>
                      <a:endParaRPr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1" marL="9144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Mada"/>
                        <a:buChar char="○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So antiestrogens →</a:t>
                      </a:r>
                      <a:r>
                        <a:rPr lang="en" sz="1200">
                          <a:solidFill>
                            <a:srgbClr val="F1C232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 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increase GnRH &amp; improve its pituitary response.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381000">
                <a:tc vMerge="1"/>
                <a:tc>
                  <a:txBody>
                    <a:bodyPr/>
                    <a:lstStyle/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AA84F"/>
                        </a:buClr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solidFill>
                            <a:srgbClr val="6AA84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Competes with estrogen for its receptor in hypothalamus</a:t>
                      </a:r>
                      <a:endParaRPr sz="1200">
                        <a:solidFill>
                          <a:srgbClr val="6AA84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Blocks conversion of testosterone to estrogen within the hypothalamus.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P.K</a:t>
                      </a:r>
                      <a:endParaRPr b="1" sz="1400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434343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Given as daily dose over a period of 1–6 months.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Uses</a:t>
                      </a:r>
                      <a:endParaRPr b="1" sz="1400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434343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All are used for inducing spermatogenesis in oligospermia (count is low).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Best to improve sperm count &amp; motility with good pregnancy rates</a:t>
                      </a:r>
                      <a:endParaRPr sz="1200">
                        <a:solidFill>
                          <a:srgbClr val="6AA84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ADRs</a:t>
                      </a:r>
                      <a:endParaRPr b="1" sz="1400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Both drugs 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(Tamoxifen, Clomiphene) 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can induce libido &amp; bad temper in men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_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07" name="Google Shape;207;p29"/>
          <p:cNvSpPr txBox="1"/>
          <p:nvPr>
            <p:ph type="title"/>
          </p:nvPr>
        </p:nvSpPr>
        <p:spPr>
          <a:xfrm>
            <a:off x="2452348" y="6403099"/>
            <a:ext cx="2828400" cy="80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2400">
                <a:solidFill>
                  <a:srgbClr val="990000"/>
                </a:solidFill>
                <a:latin typeface="Georgia"/>
                <a:ea typeface="Georgia"/>
                <a:cs typeface="Georgia"/>
                <a:sym typeface="Georgia"/>
              </a:rPr>
              <a:t>Antiestrogen </a:t>
            </a:r>
            <a:r>
              <a:rPr b="1" baseline="30000" lang="en" sz="2400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1</a:t>
            </a:r>
            <a:endParaRPr baseline="30000">
              <a:solidFill>
                <a:srgbClr val="6AA84F"/>
              </a:solidFill>
            </a:endParaRPr>
          </a:p>
        </p:txBody>
      </p:sp>
      <p:sp>
        <p:nvSpPr>
          <p:cNvPr id="208" name="Google Shape;208;p29"/>
          <p:cNvSpPr txBox="1"/>
          <p:nvPr/>
        </p:nvSpPr>
        <p:spPr>
          <a:xfrm>
            <a:off x="7829475" y="6126050"/>
            <a:ext cx="6840000" cy="13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29"/>
          <p:cNvSpPr txBox="1"/>
          <p:nvPr/>
        </p:nvSpPr>
        <p:spPr>
          <a:xfrm>
            <a:off x="108675" y="11361900"/>
            <a:ext cx="65547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100"/>
              <a:buFont typeface="Mada"/>
              <a:buAutoNum type="arabicParenR"/>
            </a:pPr>
            <a:r>
              <a:rPr lang="en" sz="11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Antiestrogen therapy is better than Androgen replacement therapy.  </a:t>
            </a:r>
            <a:endParaRPr sz="1100">
              <a:solidFill>
                <a:srgbClr val="6AA84F"/>
              </a:solidFill>
              <a:latin typeface="Mada"/>
              <a:ea typeface="Mada"/>
              <a:cs typeface="Mada"/>
              <a:sym typeface="Mad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4" name="Google Shape;214;p30"/>
          <p:cNvGraphicFramePr/>
          <p:nvPr/>
        </p:nvGraphicFramePr>
        <p:xfrm>
          <a:off x="88088" y="1034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{7F7749E9-BC69-4B79-B952-E482E8A0B770}</a:tableStyleId>
              </a:tblPr>
              <a:tblGrid>
                <a:gridCol w="738175"/>
                <a:gridCol w="2979600"/>
                <a:gridCol w="2946050"/>
              </a:tblGrid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Drugs</a:t>
                      </a:r>
                      <a:endParaRPr b="1" sz="1400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GnRH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GnHs</a:t>
                      </a:r>
                      <a:endParaRPr b="1" sz="1400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P.K</a:t>
                      </a:r>
                      <a:endParaRPr b="1" sz="1400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solidFill>
                            <a:srgbClr val="00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Given as </a:t>
                      </a:r>
                      <a:r>
                        <a:rPr b="1" lang="en" sz="1200">
                          <a:solidFill>
                            <a:srgbClr val="FF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Pulsatile</a:t>
                      </a:r>
                      <a:r>
                        <a:rPr lang="en" sz="1200">
                          <a:solidFill>
                            <a:srgbClr val="C0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 </a:t>
                      </a:r>
                      <a:r>
                        <a:rPr lang="en" sz="1200">
                          <a:solidFill>
                            <a:srgbClr val="00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GnRH therapy (4-8 ug subcut every 2 hours) using a portable pump</a:t>
                      </a:r>
                      <a:endParaRPr sz="1200">
                        <a:solidFill>
                          <a:srgbClr val="000000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Exogenous excess of GnRH → down-regulation of pituitary GnRH receptors &amp; decrease LH responsiveness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GnHS replacement must combine: 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hCG (IM for 2 Ms.) followed by hCG + hMG (IM for 6-12 Ms.) </a:t>
                      </a:r>
                      <a:r>
                        <a:rPr lang="en" sz="1200">
                          <a:solidFill>
                            <a:srgbClr val="008F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 </a:t>
                      </a:r>
                      <a:endParaRPr sz="1200">
                        <a:solidFill>
                          <a:srgbClr val="008F00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Uses</a:t>
                      </a:r>
                      <a:endParaRPr b="1" sz="1400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solidFill>
                            <a:srgbClr val="00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Used in </a:t>
                      </a:r>
                      <a:r>
                        <a:rPr b="1" lang="en" sz="1200">
                          <a:solidFill>
                            <a:srgbClr val="00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hypothalamic dysfunction</a:t>
                      </a:r>
                      <a:r>
                        <a:rPr lang="en" sz="1200">
                          <a:solidFill>
                            <a:srgbClr val="00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 for androgenization &amp; spermatogenesis</a:t>
                      </a:r>
                      <a:endParaRPr sz="1200" u="none" cap="none" strike="noStrike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048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solidFill>
                            <a:srgbClr val="00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Used in </a:t>
                      </a:r>
                      <a:r>
                        <a:rPr b="1" lang="en" sz="1200">
                          <a:solidFill>
                            <a:srgbClr val="00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2ndry hypogonadism (</a:t>
                      </a:r>
                      <a:r>
                        <a:rPr lang="en" sz="1200">
                          <a:solidFill>
                            <a:srgbClr val="00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FSH or both FSH or LH absent)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 to promote spermatogenesis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ADRs</a:t>
                      </a:r>
                      <a:endParaRPr b="1" sz="1400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indent="-3048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solidFill>
                            <a:srgbClr val="00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Headache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D</a:t>
                      </a:r>
                      <a:r>
                        <a:rPr lang="en" sz="1200">
                          <a:solidFill>
                            <a:srgbClr val="00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epression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solidFill>
                            <a:srgbClr val="00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generalized weakness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solidFill>
                            <a:srgbClr val="00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pain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G</a:t>
                      </a:r>
                      <a:r>
                        <a:rPr lang="en" sz="1200">
                          <a:solidFill>
                            <a:srgbClr val="00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ynecomastia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solidFill>
                            <a:srgbClr val="00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osteoporosis</a:t>
                      </a:r>
                      <a:endParaRPr sz="1200">
                        <a:solidFill>
                          <a:srgbClr val="000000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048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Headache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local swelling (at injection site)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N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ausea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F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lushing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D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epression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G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ynecomastia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precocious puberty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15" name="Google Shape;215;p30"/>
          <p:cNvSpPr txBox="1"/>
          <p:nvPr>
            <p:ph type="title"/>
          </p:nvPr>
        </p:nvSpPr>
        <p:spPr>
          <a:xfrm>
            <a:off x="221275" y="304800"/>
            <a:ext cx="7067700" cy="80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2400">
                <a:solidFill>
                  <a:srgbClr val="990000"/>
                </a:solidFill>
                <a:latin typeface="Georgia"/>
                <a:ea typeface="Georgia"/>
                <a:cs typeface="Georgia"/>
                <a:sym typeface="Georgia"/>
              </a:rPr>
              <a:t>Other Drugs In Treating Male Infertility</a:t>
            </a:r>
            <a:endParaRPr/>
          </a:p>
        </p:txBody>
      </p:sp>
      <p:sp>
        <p:nvSpPr>
          <p:cNvPr id="216" name="Google Shape;216;p30"/>
          <p:cNvSpPr txBox="1"/>
          <p:nvPr>
            <p:ph type="title"/>
          </p:nvPr>
        </p:nvSpPr>
        <p:spPr>
          <a:xfrm>
            <a:off x="1507820" y="6091725"/>
            <a:ext cx="3999300" cy="80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2400">
                <a:solidFill>
                  <a:srgbClr val="990000"/>
                </a:solidFill>
                <a:latin typeface="Georgia"/>
                <a:ea typeface="Georgia"/>
                <a:cs typeface="Georgia"/>
                <a:sym typeface="Georgia"/>
              </a:rPr>
              <a:t>Non-hormonal Therapy</a:t>
            </a:r>
            <a:endParaRPr/>
          </a:p>
        </p:txBody>
      </p:sp>
      <p:graphicFrame>
        <p:nvGraphicFramePr>
          <p:cNvPr id="217" name="Google Shape;217;p30"/>
          <p:cNvGraphicFramePr/>
          <p:nvPr/>
        </p:nvGraphicFramePr>
        <p:xfrm>
          <a:off x="88088" y="6821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{7F7749E9-BC69-4B79-B952-E482E8A0B770}</a:tableStyleId>
              </a:tblPr>
              <a:tblGrid>
                <a:gridCol w="1281100"/>
                <a:gridCol w="5382725"/>
              </a:tblGrid>
              <a:tr h="4982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Antioxidants</a:t>
                      </a:r>
                      <a:endParaRPr b="1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-e.g. vit E, C</a:t>
                      </a:r>
                      <a:endParaRPr b="1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41B47"/>
                    </a:solidFill>
                  </a:tcPr>
                </a:tc>
                <a:tc>
                  <a:txBody>
                    <a:bodyPr/>
                    <a:lstStyle/>
                    <a:p>
                      <a:pPr indent="-30480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solidFill>
                            <a:srgbClr val="00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Protect sperm from oxidative damage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917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Kallikrein</a:t>
                      </a:r>
                      <a:endParaRPr b="1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indent="-30480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solidFill>
                            <a:srgbClr val="00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Has proteolytic activity, cleaving kininogen to kinins 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→i</a:t>
                      </a:r>
                      <a:r>
                        <a:rPr lang="en" sz="1200">
                          <a:solidFill>
                            <a:srgbClr val="00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mportant for sperm motility.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917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Folic acid</a:t>
                      </a:r>
                      <a:endParaRPr b="1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7E6B"/>
                    </a:solidFill>
                  </a:tcPr>
                </a:tc>
                <a:tc>
                  <a:txBody>
                    <a:bodyPr/>
                    <a:lstStyle/>
                    <a:p>
                      <a:pPr indent="-30480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Plays a role in RNA and DNA synthesis during spermatogenesis &amp; has antioxidant properties. 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917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Zinc</a:t>
                      </a:r>
                      <a:endParaRPr b="1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4A7D6"/>
                    </a:solidFill>
                  </a:tcPr>
                </a:tc>
                <a:tc>
                  <a:txBody>
                    <a:bodyPr/>
                    <a:lstStyle/>
                    <a:p>
                      <a:pPr indent="-30480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solidFill>
                            <a:srgbClr val="00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Plays an important role in testicular development, sperm production &amp; sperm motility.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82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L-carnitine</a:t>
                      </a:r>
                      <a:endParaRPr b="1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27BA0"/>
                    </a:solidFill>
                  </a:tcPr>
                </a:tc>
                <a:tc>
                  <a:txBody>
                    <a:bodyPr/>
                    <a:lstStyle/>
                    <a:p>
                      <a:pPr indent="-30480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solidFill>
                            <a:srgbClr val="00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Is important for sperm maturation.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1"/>
          <p:cNvSpPr/>
          <p:nvPr/>
        </p:nvSpPr>
        <p:spPr>
          <a:xfrm>
            <a:off x="123655" y="1285817"/>
            <a:ext cx="6612000" cy="4610400"/>
          </a:xfrm>
          <a:prstGeom prst="rect">
            <a:avLst/>
          </a:prstGeom>
          <a:noFill/>
          <a:ln cap="flat" cmpd="sng" w="28575">
            <a:solidFill>
              <a:srgbClr val="EA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990000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990000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990000"/>
                </a:solidFill>
                <a:latin typeface="Mada"/>
                <a:ea typeface="Mada"/>
                <a:cs typeface="Mada"/>
                <a:sym typeface="Mada"/>
              </a:rPr>
              <a:t>Q1- A </a:t>
            </a:r>
            <a:r>
              <a:rPr lang="en" sz="1200">
                <a:solidFill>
                  <a:srgbClr val="990000"/>
                </a:solidFill>
                <a:latin typeface="Mada"/>
                <a:ea typeface="Mada"/>
                <a:cs typeface="Mada"/>
                <a:sym typeface="Mada"/>
              </a:rPr>
              <a:t>patient with hypothalamic dysfunction is treated with GnRH, which one of the following conditions he may present with following the treatment</a:t>
            </a:r>
            <a:r>
              <a:rPr lang="en" sz="1200">
                <a:solidFill>
                  <a:srgbClr val="990000"/>
                </a:solidFill>
                <a:latin typeface="Mada"/>
                <a:ea typeface="Mada"/>
                <a:cs typeface="Mada"/>
                <a:sym typeface="Mada"/>
              </a:rPr>
              <a:t>?</a:t>
            </a:r>
            <a:endParaRPr sz="1200">
              <a:solidFill>
                <a:srgbClr val="990000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990000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990000"/>
                </a:solidFill>
                <a:latin typeface="Mada"/>
                <a:ea typeface="Mada"/>
                <a:cs typeface="Mada"/>
                <a:sym typeface="Mada"/>
              </a:rPr>
              <a:t> </a:t>
            </a:r>
            <a:r>
              <a:rPr lang="en" sz="12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A- Local swelling.</a:t>
            </a:r>
            <a:r>
              <a:rPr lang="en" sz="12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  </a:t>
            </a:r>
            <a:r>
              <a:rPr lang="en" sz="12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B- </a:t>
            </a:r>
            <a:r>
              <a:rPr lang="en" sz="12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Precocious puberty.   </a:t>
            </a:r>
            <a:r>
              <a:rPr lang="en" sz="12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C-</a:t>
            </a:r>
            <a:r>
              <a:rPr lang="en" sz="12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Osteoporosis.  </a:t>
            </a:r>
            <a:r>
              <a:rPr lang="en" sz="12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D- </a:t>
            </a:r>
            <a:r>
              <a:rPr lang="en" sz="12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Polycythemia.</a:t>
            </a:r>
            <a:endParaRPr sz="1200"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990000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990000"/>
                </a:solidFill>
                <a:latin typeface="Mada"/>
                <a:ea typeface="Mada"/>
                <a:cs typeface="Mada"/>
                <a:sym typeface="Mada"/>
              </a:rPr>
              <a:t>Q2- </a:t>
            </a:r>
            <a:r>
              <a:rPr lang="en" sz="1200">
                <a:solidFill>
                  <a:srgbClr val="990000"/>
                </a:solidFill>
                <a:latin typeface="Mada"/>
                <a:ea typeface="Mada"/>
                <a:cs typeface="Mada"/>
                <a:sym typeface="Mada"/>
              </a:rPr>
              <a:t>L-carnitine is important for:</a:t>
            </a:r>
            <a:endParaRPr sz="1200">
              <a:solidFill>
                <a:srgbClr val="990000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990000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A- Sperms </a:t>
            </a:r>
            <a:r>
              <a:rPr lang="en" sz="12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motility   </a:t>
            </a:r>
            <a:r>
              <a:rPr lang="en" sz="12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B- Sperms </a:t>
            </a:r>
            <a:r>
              <a:rPr lang="en" sz="12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protection </a:t>
            </a:r>
            <a:r>
              <a:rPr lang="en" sz="12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  C- Sperms </a:t>
            </a:r>
            <a:r>
              <a:rPr lang="en" sz="12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production </a:t>
            </a:r>
            <a:r>
              <a:rPr lang="en" sz="12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  D- Sperms </a:t>
            </a:r>
            <a:r>
              <a:rPr lang="en" sz="12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maturation</a:t>
            </a:r>
            <a:r>
              <a:rPr lang="en" sz="12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  </a:t>
            </a:r>
            <a:endParaRPr sz="1200"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990000"/>
                </a:solidFill>
                <a:latin typeface="Mada"/>
                <a:ea typeface="Mada"/>
                <a:cs typeface="Mada"/>
                <a:sym typeface="Mada"/>
              </a:rPr>
              <a:t>Q3- Which of the </a:t>
            </a:r>
            <a:r>
              <a:rPr lang="en" sz="1200">
                <a:solidFill>
                  <a:srgbClr val="990000"/>
                </a:solidFill>
                <a:latin typeface="Mada"/>
                <a:ea typeface="Mada"/>
                <a:cs typeface="Mada"/>
                <a:sym typeface="Mada"/>
              </a:rPr>
              <a:t>following oral synthetic androgens is not hepatotoxic ?</a:t>
            </a:r>
            <a:endParaRPr sz="1200">
              <a:solidFill>
                <a:srgbClr val="990000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990000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A- </a:t>
            </a:r>
            <a:r>
              <a:rPr lang="en" sz="12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Fluoxymesterone</a:t>
            </a:r>
            <a:r>
              <a:rPr lang="en" sz="12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.   B- </a:t>
            </a:r>
            <a:r>
              <a:rPr lang="en" sz="12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Mesterolone</a:t>
            </a:r>
            <a:r>
              <a:rPr lang="en" sz="12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.   C- </a:t>
            </a:r>
            <a:r>
              <a:rPr lang="en" sz="12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Methyltestosterone</a:t>
            </a:r>
            <a:r>
              <a:rPr lang="en" sz="12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.   D- </a:t>
            </a:r>
            <a:r>
              <a:rPr lang="en" sz="12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Danazol</a:t>
            </a:r>
            <a:r>
              <a:rPr lang="en" sz="12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. </a:t>
            </a:r>
            <a:endParaRPr sz="1200"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990000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990000"/>
                </a:solidFill>
                <a:latin typeface="Mada"/>
                <a:ea typeface="Mada"/>
                <a:cs typeface="Mada"/>
                <a:sym typeface="Mada"/>
              </a:rPr>
              <a:t>Q4- A patient is using Anastrozole for </a:t>
            </a:r>
            <a:r>
              <a:rPr lang="en" sz="1200">
                <a:solidFill>
                  <a:srgbClr val="990000"/>
                </a:solidFill>
                <a:latin typeface="Mada"/>
                <a:ea typeface="Mada"/>
                <a:cs typeface="Mada"/>
                <a:sym typeface="Mada"/>
              </a:rPr>
              <a:t>treating oligospermia, Which one of the following is the mechanism of action of this drug?</a:t>
            </a:r>
            <a:endParaRPr sz="1200">
              <a:solidFill>
                <a:srgbClr val="990000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990000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A- DA-2 agonist</a:t>
            </a:r>
            <a:endParaRPr sz="1200"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B- Phosphodiesterase-5 </a:t>
            </a:r>
            <a:r>
              <a:rPr lang="en" sz="12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inhibitor</a:t>
            </a:r>
            <a:r>
              <a:rPr lang="en" sz="12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 </a:t>
            </a:r>
            <a:endParaRPr sz="1200"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C- </a:t>
            </a:r>
            <a:r>
              <a:rPr lang="en" sz="12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Blocks conversion of testosterone to estrogen within the hypothalamus</a:t>
            </a:r>
            <a:endParaRPr sz="1200"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D- </a:t>
            </a:r>
            <a:r>
              <a:rPr lang="en" sz="12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Selective Serotonin Reuptake Inhibitor</a:t>
            </a:r>
            <a:endParaRPr sz="1200"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23" name="Google Shape;223;p31"/>
          <p:cNvSpPr/>
          <p:nvPr/>
        </p:nvSpPr>
        <p:spPr>
          <a:xfrm>
            <a:off x="0" y="11274330"/>
            <a:ext cx="1311000" cy="314400"/>
          </a:xfrm>
          <a:prstGeom prst="homePlate">
            <a:avLst>
              <a:gd fmla="val 50000" name="adj"/>
            </a:avLst>
          </a:prstGeom>
          <a:solidFill>
            <a:srgbClr val="EA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31"/>
          <p:cNvSpPr txBox="1"/>
          <p:nvPr/>
        </p:nvSpPr>
        <p:spPr>
          <a:xfrm>
            <a:off x="4104000" y="10385029"/>
            <a:ext cx="8742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990000"/>
                </a:solidFill>
                <a:latin typeface="Mada"/>
                <a:ea typeface="Mada"/>
                <a:cs typeface="Mada"/>
                <a:sym typeface="Mada"/>
              </a:rPr>
              <a:t>SAQ</a:t>
            </a:r>
            <a:endParaRPr b="1" sz="1200">
              <a:solidFill>
                <a:srgbClr val="990000"/>
              </a:solidFill>
              <a:latin typeface="Mada"/>
              <a:ea typeface="Mada"/>
              <a:cs typeface="Mada"/>
              <a:sym typeface="Mada"/>
            </a:endParaRPr>
          </a:p>
        </p:txBody>
      </p:sp>
      <p:graphicFrame>
        <p:nvGraphicFramePr>
          <p:cNvPr id="225" name="Google Shape;225;p31"/>
          <p:cNvGraphicFramePr/>
          <p:nvPr/>
        </p:nvGraphicFramePr>
        <p:xfrm>
          <a:off x="2370686" y="1058513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{7F7749E9-BC69-4B79-B952-E482E8A0B770}</a:tableStyleId>
              </a:tblPr>
              <a:tblGrid>
                <a:gridCol w="381850"/>
                <a:gridCol w="3983125"/>
              </a:tblGrid>
              <a:tr h="1238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99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Q1</a:t>
                      </a:r>
                      <a:endParaRPr sz="800">
                        <a:solidFill>
                          <a:srgbClr val="990000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175" marL="9117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D9D9D9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Pulsatile GnRH</a:t>
                      </a:r>
                      <a:endParaRPr sz="800">
                        <a:solidFill>
                          <a:srgbClr val="D9D9D9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175" marL="9117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38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99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Q2</a:t>
                      </a:r>
                      <a:endParaRPr sz="800">
                        <a:solidFill>
                          <a:srgbClr val="990000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175" marL="9117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D9D9D9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Gynecomastia - pain</a:t>
                      </a:r>
                      <a:endParaRPr sz="800">
                        <a:solidFill>
                          <a:srgbClr val="D9D9D9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175" marL="9117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38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99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Q3</a:t>
                      </a:r>
                      <a:endParaRPr sz="800">
                        <a:solidFill>
                          <a:srgbClr val="990000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175" marL="9117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D9D9D9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Kallikrei</a:t>
                      </a:r>
                      <a:r>
                        <a:rPr lang="en" sz="800">
                          <a:solidFill>
                            <a:srgbClr val="D9D9D9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n</a:t>
                      </a:r>
                      <a:endParaRPr sz="800">
                        <a:solidFill>
                          <a:srgbClr val="D9D9D9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175" marL="9117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38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99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Q4</a:t>
                      </a:r>
                      <a:endParaRPr sz="800">
                        <a:solidFill>
                          <a:srgbClr val="990000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175" marL="9117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D9D9D9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Has proteolytic activity, cleaving kininogen to kinins </a:t>
                      </a:r>
                      <a:endParaRPr sz="800">
                        <a:solidFill>
                          <a:srgbClr val="D9D9D9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175" marL="9117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38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99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Q5</a:t>
                      </a:r>
                      <a:endParaRPr sz="800">
                        <a:solidFill>
                          <a:srgbClr val="990000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175" marL="9117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D9D9D9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Bleeding </a:t>
                      </a:r>
                      <a:endParaRPr sz="800">
                        <a:solidFill>
                          <a:srgbClr val="D9D9D9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175" marL="9117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226" name="Google Shape;226;p31"/>
          <p:cNvGraphicFramePr/>
          <p:nvPr/>
        </p:nvGraphicFramePr>
        <p:xfrm>
          <a:off x="1382686" y="1058513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{7F7749E9-BC69-4B79-B952-E482E8A0B770}</a:tableStyleId>
              </a:tblPr>
              <a:tblGrid>
                <a:gridCol w="381850"/>
                <a:gridCol w="381850"/>
              </a:tblGrid>
              <a:tr h="1238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99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Q1</a:t>
                      </a:r>
                      <a:endParaRPr sz="800">
                        <a:solidFill>
                          <a:srgbClr val="990000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175" marL="9117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D9D9D9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C</a:t>
                      </a:r>
                      <a:endParaRPr sz="800">
                        <a:solidFill>
                          <a:srgbClr val="D9D9D9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175" marL="9117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38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99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Q2</a:t>
                      </a:r>
                      <a:endParaRPr sz="800">
                        <a:solidFill>
                          <a:srgbClr val="990000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175" marL="9117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D9D9D9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D</a:t>
                      </a:r>
                      <a:endParaRPr sz="800">
                        <a:solidFill>
                          <a:srgbClr val="D9D9D9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175" marL="9117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38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99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Q3</a:t>
                      </a:r>
                      <a:endParaRPr sz="800">
                        <a:solidFill>
                          <a:srgbClr val="990000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175" marL="9117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D9D9D9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B</a:t>
                      </a:r>
                      <a:endParaRPr sz="800">
                        <a:solidFill>
                          <a:srgbClr val="D9D9D9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175" marL="9117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38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99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Q4</a:t>
                      </a:r>
                      <a:endParaRPr sz="800">
                        <a:solidFill>
                          <a:srgbClr val="990000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175" marL="9117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D9D9D9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C</a:t>
                      </a:r>
                      <a:endParaRPr sz="800">
                        <a:solidFill>
                          <a:srgbClr val="D9D9D9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175" marL="9117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27" name="Google Shape;227;p31"/>
          <p:cNvSpPr txBox="1"/>
          <p:nvPr/>
        </p:nvSpPr>
        <p:spPr>
          <a:xfrm>
            <a:off x="1311000" y="10385029"/>
            <a:ext cx="8742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990000"/>
                </a:solidFill>
                <a:latin typeface="Mada"/>
                <a:ea typeface="Mada"/>
                <a:cs typeface="Mada"/>
                <a:sym typeface="Mada"/>
              </a:rPr>
              <a:t>MCQ</a:t>
            </a:r>
            <a:endParaRPr b="1" sz="1200">
              <a:solidFill>
                <a:srgbClr val="990000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28" name="Google Shape;228;p31"/>
          <p:cNvSpPr/>
          <p:nvPr/>
        </p:nvSpPr>
        <p:spPr>
          <a:xfrm>
            <a:off x="257011" y="1057206"/>
            <a:ext cx="1190700" cy="398700"/>
          </a:xfrm>
          <a:prstGeom prst="snip2DiagRect">
            <a:avLst>
              <a:gd fmla="val 0" name="adj1"/>
              <a:gd fmla="val 31217" name="adj2"/>
            </a:avLst>
          </a:prstGeom>
          <a:solidFill>
            <a:srgbClr val="F4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990000"/>
                </a:solidFill>
                <a:latin typeface="Georgia"/>
                <a:ea typeface="Georgia"/>
                <a:cs typeface="Georgia"/>
                <a:sym typeface="Georgia"/>
              </a:rPr>
              <a:t>MCQ</a:t>
            </a:r>
            <a:endParaRPr b="1" sz="2400">
              <a:solidFill>
                <a:srgbClr val="99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9" name="Google Shape;229;p31"/>
          <p:cNvSpPr txBox="1"/>
          <p:nvPr/>
        </p:nvSpPr>
        <p:spPr>
          <a:xfrm>
            <a:off x="0" y="11180477"/>
            <a:ext cx="1382700" cy="39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Answers:</a:t>
            </a:r>
            <a:endParaRPr b="1" i="1" sz="180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0" name="Google Shape;230;p31"/>
          <p:cNvSpPr/>
          <p:nvPr/>
        </p:nvSpPr>
        <p:spPr>
          <a:xfrm>
            <a:off x="150" y="-9526"/>
            <a:ext cx="6858300" cy="750300"/>
          </a:xfrm>
          <a:prstGeom prst="rect">
            <a:avLst/>
          </a:prstGeom>
          <a:solidFill>
            <a:srgbClr val="F4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31"/>
          <p:cNvSpPr/>
          <p:nvPr/>
        </p:nvSpPr>
        <p:spPr>
          <a:xfrm>
            <a:off x="4610302" y="466750"/>
            <a:ext cx="2247900" cy="628500"/>
          </a:xfrm>
          <a:prstGeom prst="snip2DiagRect">
            <a:avLst>
              <a:gd fmla="val 42434" name="adj1"/>
              <a:gd fmla="val 0" name="adj2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31"/>
          <p:cNvSpPr txBox="1"/>
          <p:nvPr/>
        </p:nvSpPr>
        <p:spPr>
          <a:xfrm>
            <a:off x="2490271" y="-64628"/>
            <a:ext cx="1866300" cy="75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rgbClr val="990000"/>
                </a:solidFill>
                <a:latin typeface="Georgia"/>
                <a:ea typeface="Georgia"/>
                <a:cs typeface="Georgia"/>
                <a:sym typeface="Georgia"/>
              </a:rPr>
              <a:t>Quiz</a:t>
            </a:r>
            <a:endParaRPr b="1" sz="4800">
              <a:solidFill>
                <a:srgbClr val="99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3" name="Google Shape;233;p31"/>
          <p:cNvSpPr/>
          <p:nvPr/>
        </p:nvSpPr>
        <p:spPr>
          <a:xfrm>
            <a:off x="123655" y="6467694"/>
            <a:ext cx="6612000" cy="3553200"/>
          </a:xfrm>
          <a:prstGeom prst="rect">
            <a:avLst/>
          </a:prstGeom>
          <a:noFill/>
          <a:ln cap="flat" cmpd="sng" w="28575">
            <a:solidFill>
              <a:srgbClr val="EA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990000"/>
              </a:solidFill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Mada"/>
              <a:buChar char="-"/>
            </a:pPr>
            <a:r>
              <a:rPr lang="en" sz="1200">
                <a:solidFill>
                  <a:srgbClr val="990000"/>
                </a:solidFill>
                <a:latin typeface="Mada"/>
                <a:ea typeface="Mada"/>
                <a:cs typeface="Mada"/>
                <a:sym typeface="Mada"/>
              </a:rPr>
              <a:t>27-years-old man married 2 years ago visit the clinic due to inability to conceive, doctor order hormonal profile for patient and the results from lab shows decreased (testosterone,FSH ,LH).</a:t>
            </a:r>
            <a:endParaRPr sz="1200">
              <a:solidFill>
                <a:srgbClr val="990000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A9999"/>
                </a:solidFill>
                <a:latin typeface="Mada"/>
                <a:ea typeface="Mada"/>
                <a:cs typeface="Mada"/>
                <a:sym typeface="Mada"/>
              </a:rPr>
              <a:t>Q1-Which drug would be effective in treating infertility due to</a:t>
            </a:r>
            <a:r>
              <a:rPr lang="en" sz="1200">
                <a:solidFill>
                  <a:srgbClr val="EA9999"/>
                </a:solidFill>
                <a:latin typeface="Mada"/>
                <a:ea typeface="Mada"/>
                <a:cs typeface="Mada"/>
                <a:sym typeface="Mada"/>
              </a:rPr>
              <a:t> hypothalamic dysfunction?</a:t>
            </a:r>
            <a:endParaRPr sz="1200">
              <a:solidFill>
                <a:srgbClr val="EA9999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A9999"/>
                </a:solidFill>
                <a:latin typeface="Mada"/>
                <a:ea typeface="Mada"/>
                <a:cs typeface="Mada"/>
                <a:sym typeface="Mada"/>
              </a:rPr>
              <a:t>Q2-Mention 2 ADR of that drug?</a:t>
            </a:r>
            <a:endParaRPr sz="1200">
              <a:solidFill>
                <a:srgbClr val="EA9999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EA9999"/>
              </a:solidFill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Char char="-"/>
            </a:pPr>
            <a:r>
              <a:rPr lang="en" sz="1200">
                <a:solidFill>
                  <a:srgbClr val="990000"/>
                </a:solidFill>
                <a:latin typeface="Mada"/>
                <a:ea typeface="Mada"/>
                <a:cs typeface="Mada"/>
                <a:sym typeface="Mada"/>
              </a:rPr>
              <a:t> 35-years-old male visit the clinic due to inability to conceive after investigation it turns out that he has infertility due to abnormal sperm motility.</a:t>
            </a:r>
            <a:endParaRPr sz="1200">
              <a:solidFill>
                <a:srgbClr val="990000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A9999"/>
                </a:solidFill>
                <a:latin typeface="Mada"/>
                <a:ea typeface="Mada"/>
                <a:cs typeface="Mada"/>
                <a:sym typeface="Mada"/>
              </a:rPr>
              <a:t>Q3-Which non-hormonal drug should he used in this case?</a:t>
            </a:r>
            <a:endParaRPr sz="1200">
              <a:solidFill>
                <a:srgbClr val="EA9999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A9999"/>
                </a:solidFill>
                <a:latin typeface="Mada"/>
                <a:ea typeface="Mada"/>
                <a:cs typeface="Mada"/>
                <a:sym typeface="Mada"/>
              </a:rPr>
              <a:t>Q4-What is the M.O.A of that drug?</a:t>
            </a:r>
            <a:endParaRPr sz="1200">
              <a:solidFill>
                <a:srgbClr val="EA9999"/>
              </a:solidFill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990000"/>
              </a:buClr>
              <a:buSzPts val="1200"/>
              <a:buChar char="-"/>
            </a:pPr>
            <a:r>
              <a:rPr lang="en" sz="1200">
                <a:solidFill>
                  <a:srgbClr val="990000"/>
                </a:solidFill>
                <a:latin typeface="Mada"/>
                <a:ea typeface="Mada"/>
                <a:cs typeface="Mada"/>
                <a:sym typeface="Mada"/>
              </a:rPr>
              <a:t>If Testosterone and Warfarin are used together, What is the effect that might be occur?  </a:t>
            </a:r>
            <a:endParaRPr sz="1200">
              <a:solidFill>
                <a:srgbClr val="990000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 </a:t>
            </a:r>
            <a:endParaRPr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34" name="Google Shape;234;p31"/>
          <p:cNvSpPr/>
          <p:nvPr/>
        </p:nvSpPr>
        <p:spPr>
          <a:xfrm>
            <a:off x="257011" y="6239083"/>
            <a:ext cx="1190700" cy="398700"/>
          </a:xfrm>
          <a:prstGeom prst="snip2DiagRect">
            <a:avLst>
              <a:gd fmla="val 0" name="adj1"/>
              <a:gd fmla="val 31217" name="adj2"/>
            </a:avLst>
          </a:prstGeom>
          <a:solidFill>
            <a:srgbClr val="F4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990000"/>
                </a:solidFill>
                <a:latin typeface="Georgia"/>
                <a:ea typeface="Georgia"/>
                <a:cs typeface="Georgia"/>
                <a:sym typeface="Georgia"/>
              </a:rPr>
              <a:t>SAQ</a:t>
            </a:r>
            <a:endParaRPr b="1" sz="2400">
              <a:solidFill>
                <a:srgbClr val="99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2"/>
          <p:cNvSpPr txBox="1"/>
          <p:nvPr/>
        </p:nvSpPr>
        <p:spPr>
          <a:xfrm>
            <a:off x="162007" y="5294513"/>
            <a:ext cx="6429600" cy="139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990000"/>
                </a:solidFill>
                <a:latin typeface="Georgia"/>
                <a:ea typeface="Georgia"/>
                <a:cs typeface="Georgia"/>
                <a:sym typeface="Georgia"/>
              </a:rPr>
              <a:t>Team Leaders:</a:t>
            </a:r>
            <a:endParaRPr b="1" sz="1200">
              <a:solidFill>
                <a:srgbClr val="99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351C75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351C75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EA9999"/>
                </a:solidFill>
                <a:latin typeface="Mada"/>
                <a:ea typeface="Mada"/>
                <a:cs typeface="Mada"/>
                <a:sym typeface="Mada"/>
              </a:rPr>
              <a:t>May Babaeer           Zyad Aldosari</a:t>
            </a:r>
            <a:endParaRPr b="1" sz="2400">
              <a:solidFill>
                <a:srgbClr val="EA9999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40" name="Google Shape;240;p32"/>
          <p:cNvSpPr txBox="1"/>
          <p:nvPr/>
        </p:nvSpPr>
        <p:spPr>
          <a:xfrm>
            <a:off x="-240319" y="7199151"/>
            <a:ext cx="7373700" cy="7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700">
                <a:solidFill>
                  <a:srgbClr val="990000"/>
                </a:solidFill>
                <a:latin typeface="Georgia"/>
                <a:ea typeface="Georgia"/>
                <a:cs typeface="Georgia"/>
                <a:sym typeface="Georgia"/>
              </a:rPr>
              <a:t>This Amazing Work was Done By:</a:t>
            </a:r>
            <a:endParaRPr b="1" sz="2700">
              <a:solidFill>
                <a:srgbClr val="990000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41" name="Google Shape;241;p32"/>
          <p:cNvSpPr txBox="1"/>
          <p:nvPr/>
        </p:nvSpPr>
        <p:spPr>
          <a:xfrm>
            <a:off x="252450" y="7812728"/>
            <a:ext cx="6429600" cy="7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EA9999"/>
                </a:solidFill>
                <a:latin typeface="Mada"/>
                <a:ea typeface="Mada"/>
                <a:cs typeface="Mada"/>
                <a:sym typeface="Mada"/>
              </a:rPr>
              <a:t>Reema AlSerhani</a:t>
            </a:r>
            <a:r>
              <a:rPr b="1" lang="en" sz="2400">
                <a:solidFill>
                  <a:srgbClr val="EA9999"/>
                </a:solidFill>
                <a:latin typeface="Mada"/>
                <a:ea typeface="Mada"/>
                <a:cs typeface="Mada"/>
                <a:sym typeface="Mada"/>
              </a:rPr>
              <a:t>           Deana Awartani</a:t>
            </a:r>
            <a:endParaRPr b="1" sz="1100">
              <a:solidFill>
                <a:srgbClr val="EA9999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EA9999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42" name="Google Shape;242;p32"/>
          <p:cNvSpPr txBox="1"/>
          <p:nvPr/>
        </p:nvSpPr>
        <p:spPr>
          <a:xfrm>
            <a:off x="1131350" y="8875656"/>
            <a:ext cx="4584000" cy="5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700">
                <a:solidFill>
                  <a:srgbClr val="990000"/>
                </a:solidFill>
                <a:latin typeface="Georgia"/>
                <a:ea typeface="Georgia"/>
                <a:cs typeface="Georgia"/>
                <a:sym typeface="Georgia"/>
              </a:rPr>
              <a:t>Note writers</a:t>
            </a:r>
            <a:endParaRPr b="1" sz="2700">
              <a:solidFill>
                <a:srgbClr val="990000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43" name="Google Shape;243;p32"/>
          <p:cNvSpPr txBox="1"/>
          <p:nvPr/>
        </p:nvSpPr>
        <p:spPr>
          <a:xfrm>
            <a:off x="1055146" y="10323534"/>
            <a:ext cx="4584000" cy="5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700">
                <a:solidFill>
                  <a:srgbClr val="990000"/>
                </a:solidFill>
                <a:latin typeface="Georgia"/>
                <a:ea typeface="Georgia"/>
                <a:cs typeface="Georgia"/>
                <a:sym typeface="Georgia"/>
              </a:rPr>
              <a:t>Quiz writers</a:t>
            </a:r>
            <a:endParaRPr b="1" sz="2700">
              <a:solidFill>
                <a:srgbClr val="990000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44" name="Google Shape;244;p32"/>
          <p:cNvSpPr txBox="1"/>
          <p:nvPr/>
        </p:nvSpPr>
        <p:spPr>
          <a:xfrm>
            <a:off x="252461" y="9460663"/>
            <a:ext cx="6429600" cy="5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EA9999"/>
                </a:solidFill>
                <a:latin typeface="Mada"/>
                <a:ea typeface="Mada"/>
                <a:cs typeface="Mada"/>
                <a:sym typeface="Mada"/>
              </a:rPr>
              <a:t>Nouf AlShammari</a:t>
            </a:r>
            <a:endParaRPr b="1" sz="2400">
              <a:solidFill>
                <a:srgbClr val="EA9999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45" name="Google Shape;245;p32"/>
          <p:cNvSpPr txBox="1"/>
          <p:nvPr/>
        </p:nvSpPr>
        <p:spPr>
          <a:xfrm>
            <a:off x="252461" y="10908540"/>
            <a:ext cx="6429600" cy="5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EA9999"/>
                </a:solidFill>
                <a:latin typeface="Mada"/>
                <a:ea typeface="Mada"/>
                <a:cs typeface="Mada"/>
                <a:sym typeface="Mada"/>
              </a:rPr>
              <a:t>Noura AlMazrou</a:t>
            </a:r>
            <a:r>
              <a:rPr b="1" lang="en" sz="2400">
                <a:solidFill>
                  <a:srgbClr val="EA9999"/>
                </a:solidFill>
                <a:latin typeface="Mada"/>
                <a:ea typeface="Mada"/>
                <a:cs typeface="Mada"/>
                <a:sym typeface="Mada"/>
              </a:rPr>
              <a:t>           Shahad AlSahil</a:t>
            </a:r>
            <a:endParaRPr b="1" sz="2400">
              <a:solidFill>
                <a:srgbClr val="EA9999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46" name="Google Shape;246;p32"/>
          <p:cNvSpPr/>
          <p:nvPr/>
        </p:nvSpPr>
        <p:spPr>
          <a:xfrm>
            <a:off x="0" y="0"/>
            <a:ext cx="6858300" cy="3372300"/>
          </a:xfrm>
          <a:prstGeom prst="rect">
            <a:avLst/>
          </a:prstGeom>
          <a:solidFill>
            <a:srgbClr val="EA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32"/>
          <p:cNvSpPr/>
          <p:nvPr/>
        </p:nvSpPr>
        <p:spPr>
          <a:xfrm flipH="1">
            <a:off x="109" y="3199246"/>
            <a:ext cx="2491800" cy="628500"/>
          </a:xfrm>
          <a:prstGeom prst="snip2DiagRect">
            <a:avLst>
              <a:gd fmla="val 42434" name="adj1"/>
              <a:gd fmla="val 0" name="adj2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32"/>
          <p:cNvSpPr/>
          <p:nvPr/>
        </p:nvSpPr>
        <p:spPr>
          <a:xfrm>
            <a:off x="-225" y="2914805"/>
            <a:ext cx="6839569" cy="266727"/>
          </a:xfrm>
          <a:custGeom>
            <a:rect b="b" l="l" r="r" t="t"/>
            <a:pathLst>
              <a:path extrusionOk="0" h="10668" w="277749">
                <a:moveTo>
                  <a:pt x="0" y="0"/>
                </a:moveTo>
                <a:lnTo>
                  <a:pt x="96393" y="762"/>
                </a:lnTo>
                <a:lnTo>
                  <a:pt x="107823" y="10668"/>
                </a:lnTo>
                <a:lnTo>
                  <a:pt x="277749" y="10668"/>
                </a:lnTo>
              </a:path>
            </a:pathLst>
          </a:custGeom>
          <a:noFill/>
          <a:ln cap="flat" cmpd="sng" w="114300">
            <a:solidFill>
              <a:srgbClr val="FFFFFF"/>
            </a:solidFill>
            <a:prstDash val="lgDash"/>
            <a:round/>
            <a:headEnd len="med" w="med" type="none"/>
            <a:tailEnd len="med" w="med" type="none"/>
          </a:ln>
        </p:spPr>
      </p:sp>
      <p:pic>
        <p:nvPicPr>
          <p:cNvPr id="249" name="Google Shape;249;p32"/>
          <p:cNvPicPr preferRelativeResize="0"/>
          <p:nvPr/>
        </p:nvPicPr>
        <p:blipFill rotWithShape="1">
          <a:blip r:embed="rId3">
            <a:alphaModFix/>
          </a:blip>
          <a:srcRect b="16795" l="0" r="0" t="15287"/>
          <a:stretch/>
        </p:blipFill>
        <p:spPr>
          <a:xfrm>
            <a:off x="4286438" y="1149861"/>
            <a:ext cx="2548012" cy="1730663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Google Shape;250;p32"/>
          <p:cNvSpPr txBox="1"/>
          <p:nvPr/>
        </p:nvSpPr>
        <p:spPr>
          <a:xfrm>
            <a:off x="181058" y="323867"/>
            <a:ext cx="66585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FFFFFF"/>
                </a:solidFill>
                <a:latin typeface="Mada"/>
                <a:ea typeface="Mada"/>
                <a:cs typeface="Mada"/>
                <a:sym typeface="Mada"/>
              </a:rPr>
              <a:t>Thank you for all the love and support you gave the team in those two years!</a:t>
            </a:r>
            <a:endParaRPr b="1" sz="2400">
              <a:solidFill>
                <a:srgbClr val="FFFFFF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51" name="Google Shape;251;p32"/>
          <p:cNvSpPr txBox="1"/>
          <p:nvPr/>
        </p:nvSpPr>
        <p:spPr>
          <a:xfrm>
            <a:off x="181058" y="1352622"/>
            <a:ext cx="4672200" cy="10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FFFF"/>
                </a:solidFill>
                <a:latin typeface="Mada"/>
                <a:ea typeface="Mada"/>
                <a:cs typeface="Mada"/>
                <a:sym typeface="Mada"/>
              </a:rPr>
              <a:t>Hope we made the context much easier to study.</a:t>
            </a:r>
            <a:endParaRPr b="1" sz="1800">
              <a:solidFill>
                <a:srgbClr val="FFFFFF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FFFF"/>
                </a:solidFill>
                <a:latin typeface="Mada"/>
                <a:ea typeface="Mada"/>
                <a:cs typeface="Mada"/>
                <a:sym typeface="Mada"/>
              </a:rPr>
              <a:t>God bless you, Future doctors.</a:t>
            </a:r>
            <a:endParaRPr b="1" sz="1800">
              <a:solidFill>
                <a:srgbClr val="FFFFFF"/>
              </a:solidFill>
              <a:latin typeface="Mada"/>
              <a:ea typeface="Mada"/>
              <a:cs typeface="Mada"/>
              <a:sym typeface="Mad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