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12189600" cx="6840000"/>
  <p:notesSz cx="6858000" cy="9144000"/>
  <p:embeddedFontLst>
    <p:embeddedFont>
      <p:font typeface="Mada"/>
      <p:regular r:id="rId19"/>
      <p:bold r:id="rId20"/>
    </p:embeddedFont>
    <p:embeddedFont>
      <p:font typeface="Ex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839">
          <p15:clr>
            <a:srgbClr val="A4A3A4"/>
          </p15:clr>
        </p15:guide>
        <p15:guide id="2" pos="21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DC21526-1AC6-4818-B429-1857A904EF07}">
  <a:tblStyle styleId="{DDC21526-1AC6-4818-B429-1857A904EF0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39" orient="horz"/>
        <p:guide pos="215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ada-bold.fntdata"/><Relationship Id="rId11" Type="http://schemas.openxmlformats.org/officeDocument/2006/relationships/slide" Target="slides/slide4.xml"/><Relationship Id="rId22" Type="http://schemas.openxmlformats.org/officeDocument/2006/relationships/font" Target="fonts/Exo-bold.fntdata"/><Relationship Id="rId10" Type="http://schemas.openxmlformats.org/officeDocument/2006/relationships/slide" Target="slides/slide3.xml"/><Relationship Id="rId21" Type="http://schemas.openxmlformats.org/officeDocument/2006/relationships/font" Target="fonts/Exo-regular.fntdata"/><Relationship Id="rId13" Type="http://schemas.openxmlformats.org/officeDocument/2006/relationships/slide" Target="slides/slide6.xml"/><Relationship Id="rId24" Type="http://schemas.openxmlformats.org/officeDocument/2006/relationships/font" Target="fonts/Exo-boldItalic.fntdata"/><Relationship Id="rId12" Type="http://schemas.openxmlformats.org/officeDocument/2006/relationships/slide" Target="slides/slide5.xml"/><Relationship Id="rId23" Type="http://schemas.openxmlformats.org/officeDocument/2006/relationships/font" Target="fonts/Ex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font" Target="fonts/Mada-regular.fntdata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467250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194abb33d_0_89:notes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194abb33d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7194abb33d_0_486:notes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7194abb33d_0_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7194abb33d_0_502:notes"/>
          <p:cNvSpPr/>
          <p:nvPr>
            <p:ph idx="2" type="sldImg"/>
          </p:nvPr>
        </p:nvSpPr>
        <p:spPr>
          <a:xfrm>
            <a:off x="2467261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7194abb33d_0_5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194abb33d_0_13:notes"/>
          <p:cNvSpPr/>
          <p:nvPr>
            <p:ph idx="2" type="sldImg"/>
          </p:nvPr>
        </p:nvSpPr>
        <p:spPr>
          <a:xfrm>
            <a:off x="2467250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194abb33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194abb33d_0_563:notes"/>
          <p:cNvSpPr/>
          <p:nvPr>
            <p:ph idx="2" type="sldImg"/>
          </p:nvPr>
        </p:nvSpPr>
        <p:spPr>
          <a:xfrm>
            <a:off x="2467250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194abb33d_0_5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5afcff663144bd_13:notes"/>
          <p:cNvSpPr/>
          <p:nvPr>
            <p:ph idx="2" type="sldImg"/>
          </p:nvPr>
        </p:nvSpPr>
        <p:spPr>
          <a:xfrm>
            <a:off x="2467250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5afcff663144bd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5afcff663144bd_44:notes"/>
          <p:cNvSpPr/>
          <p:nvPr>
            <p:ph idx="2" type="sldImg"/>
          </p:nvPr>
        </p:nvSpPr>
        <p:spPr>
          <a:xfrm>
            <a:off x="2467250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5afcff663144bd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5afcff663144bd_53:notes"/>
          <p:cNvSpPr/>
          <p:nvPr>
            <p:ph idx="2" type="sldImg"/>
          </p:nvPr>
        </p:nvSpPr>
        <p:spPr>
          <a:xfrm>
            <a:off x="2467250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5afcff663144bd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740f7d2777513c8_0:notes"/>
          <p:cNvSpPr/>
          <p:nvPr>
            <p:ph idx="2" type="sldImg"/>
          </p:nvPr>
        </p:nvSpPr>
        <p:spPr>
          <a:xfrm>
            <a:off x="2467250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740f7d2777513c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200f0df2c0437f4_47:notes"/>
          <p:cNvSpPr/>
          <p:nvPr>
            <p:ph idx="2" type="sldImg"/>
          </p:nvPr>
        </p:nvSpPr>
        <p:spPr>
          <a:xfrm>
            <a:off x="2467250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200f0df2c0437f4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200f0df2c0437f4_51:notes"/>
          <p:cNvSpPr/>
          <p:nvPr>
            <p:ph idx="2" type="sldImg"/>
          </p:nvPr>
        </p:nvSpPr>
        <p:spPr>
          <a:xfrm>
            <a:off x="2467250" y="685800"/>
            <a:ext cx="192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200f0df2c0437f4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233168" y="1764571"/>
            <a:ext cx="6373800" cy="48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233161" y="6716604"/>
            <a:ext cx="6373800" cy="18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233161" y="2621410"/>
            <a:ext cx="6373800" cy="465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233161" y="7470470"/>
            <a:ext cx="6373800" cy="30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233168" y="1764571"/>
            <a:ext cx="6373800" cy="48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233161" y="6716604"/>
            <a:ext cx="6373800" cy="18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233161" y="5097308"/>
            <a:ext cx="6373800" cy="199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233161" y="2731255"/>
            <a:ext cx="63738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233161" y="2731255"/>
            <a:ext cx="29919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3614787" y="2731255"/>
            <a:ext cx="29919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233161" y="1316719"/>
            <a:ext cx="2100300" cy="179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233161" y="3293218"/>
            <a:ext cx="2100300" cy="75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title"/>
          </p:nvPr>
        </p:nvSpPr>
        <p:spPr>
          <a:xfrm>
            <a:off x="366722" y="1066812"/>
            <a:ext cx="4763400" cy="96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3420000" y="-296"/>
            <a:ext cx="3420300" cy="1218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1"/>
          <p:cNvSpPr txBox="1"/>
          <p:nvPr>
            <p:ph type="title"/>
          </p:nvPr>
        </p:nvSpPr>
        <p:spPr>
          <a:xfrm>
            <a:off x="198602" y="2922506"/>
            <a:ext cx="3025800" cy="351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21"/>
          <p:cNvSpPr txBox="1"/>
          <p:nvPr>
            <p:ph idx="1" type="subTitle"/>
          </p:nvPr>
        </p:nvSpPr>
        <p:spPr>
          <a:xfrm>
            <a:off x="198602" y="6643018"/>
            <a:ext cx="3025800" cy="29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21"/>
          <p:cNvSpPr txBox="1"/>
          <p:nvPr>
            <p:ph idx="2" type="body"/>
          </p:nvPr>
        </p:nvSpPr>
        <p:spPr>
          <a:xfrm>
            <a:off x="3694902" y="1715988"/>
            <a:ext cx="2870100" cy="87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233161" y="5097308"/>
            <a:ext cx="6373800" cy="199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233161" y="10026056"/>
            <a:ext cx="4487400" cy="143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2" name="Google Shape;92;p22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/>
          <p:nvPr>
            <p:ph hasCustomPrompt="1" type="title"/>
          </p:nvPr>
        </p:nvSpPr>
        <p:spPr>
          <a:xfrm>
            <a:off x="233161" y="2621410"/>
            <a:ext cx="6373800" cy="465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/>
          <p:nvPr>
            <p:ph idx="1" type="body"/>
          </p:nvPr>
        </p:nvSpPr>
        <p:spPr>
          <a:xfrm>
            <a:off x="233161" y="7470470"/>
            <a:ext cx="6373800" cy="30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233161" y="2731255"/>
            <a:ext cx="63738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233161" y="2731255"/>
            <a:ext cx="29922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3614787" y="2731255"/>
            <a:ext cx="2992200" cy="80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233161" y="1316719"/>
            <a:ext cx="2100600" cy="179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233161" y="3293218"/>
            <a:ext cx="2100600" cy="75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366722" y="1066812"/>
            <a:ext cx="4763400" cy="969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3420000" y="-296"/>
            <a:ext cx="3420000" cy="1218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198602" y="2922506"/>
            <a:ext cx="3025800" cy="351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198602" y="6643018"/>
            <a:ext cx="3025800" cy="29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3694902" y="1715988"/>
            <a:ext cx="2870100" cy="87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233161" y="10026056"/>
            <a:ext cx="4487400" cy="143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33161" y="2731255"/>
            <a:ext cx="6373800" cy="80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-150" y="11312689"/>
            <a:ext cx="6839700" cy="876300"/>
          </a:xfrm>
          <a:prstGeom prst="round2SameRect">
            <a:avLst>
              <a:gd fmla="val 16667" name="adj1"/>
              <a:gd fmla="val 0" name="adj2"/>
            </a:avLst>
          </a:prstGeom>
          <a:noFill/>
          <a:ln cap="flat" cmpd="sng" w="9525">
            <a:solidFill>
              <a:srgbClr val="EA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" name="Google Shape;10;p1"/>
          <p:cNvGrpSpPr/>
          <p:nvPr/>
        </p:nvGrpSpPr>
        <p:grpSpPr>
          <a:xfrm>
            <a:off x="150" y="0"/>
            <a:ext cx="6839700" cy="676441"/>
            <a:chOff x="150" y="0"/>
            <a:chExt cx="6839700" cy="676441"/>
          </a:xfrm>
        </p:grpSpPr>
        <p:sp>
          <p:nvSpPr>
            <p:cNvPr id="11" name="Google Shape;11;p1"/>
            <p:cNvSpPr/>
            <p:nvPr/>
          </p:nvSpPr>
          <p:spPr>
            <a:xfrm>
              <a:off x="150" y="0"/>
              <a:ext cx="6839700" cy="133200"/>
            </a:xfrm>
            <a:prstGeom prst="rect">
              <a:avLst/>
            </a:prstGeom>
            <a:solidFill>
              <a:srgbClr val="F4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4597798" y="47641"/>
              <a:ext cx="2241900" cy="628800"/>
            </a:xfrm>
            <a:prstGeom prst="snip2DiagRect">
              <a:avLst>
                <a:gd fmla="val 42434" name="adj1"/>
                <a:gd fmla="val 0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233161" y="1054666"/>
            <a:ext cx="6373800" cy="13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233161" y="2731255"/>
            <a:ext cx="6373800" cy="80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6337665" y="11051375"/>
            <a:ext cx="4104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hyperlink" Target="https://docs.google.com/document/d/10w2G_izOMH4HGZVRjD0YwP7b0scg4dsRLqP2x0uZsqw/edit?usp=sharing" TargetMode="External"/><Relationship Id="rId9" Type="http://schemas.openxmlformats.org/officeDocument/2006/relationships/image" Target="../media/image15.png"/><Relationship Id="rId5" Type="http://schemas.openxmlformats.org/officeDocument/2006/relationships/hyperlink" Target="https://docs.google.com/document/d/1ri9PtZmsO5ihvX3ePFVcQlId8lMdzMgJC9vks6h-Syw/edit?usp=sharing" TargetMode="External"/><Relationship Id="rId6" Type="http://schemas.openxmlformats.org/officeDocument/2006/relationships/image" Target="../media/image16.png"/><Relationship Id="rId7" Type="http://schemas.openxmlformats.org/officeDocument/2006/relationships/image" Target="../media/image18.png"/><Relationship Id="rId8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4.jpg"/><Relationship Id="rId10" Type="http://schemas.openxmlformats.org/officeDocument/2006/relationships/image" Target="../media/image6.png"/><Relationship Id="rId9" Type="http://schemas.openxmlformats.org/officeDocument/2006/relationships/image" Target="../media/image14.jpg"/><Relationship Id="rId5" Type="http://schemas.openxmlformats.org/officeDocument/2006/relationships/image" Target="../media/image10.jpg"/><Relationship Id="rId6" Type="http://schemas.openxmlformats.org/officeDocument/2006/relationships/image" Target="../media/image3.jpg"/><Relationship Id="rId7" Type="http://schemas.openxmlformats.org/officeDocument/2006/relationships/image" Target="../media/image8.jpg"/><Relationship Id="rId8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5.gif"/><Relationship Id="rId5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noFill/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/>
          <p:nvPr/>
        </p:nvSpPr>
        <p:spPr>
          <a:xfrm>
            <a:off x="0" y="6020121"/>
            <a:ext cx="6858300" cy="48105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5"/>
          <p:cNvSpPr/>
          <p:nvPr/>
        </p:nvSpPr>
        <p:spPr>
          <a:xfrm>
            <a:off x="2971930" y="3638744"/>
            <a:ext cx="3886500" cy="3067500"/>
          </a:xfrm>
          <a:prstGeom prst="snip2DiagRect">
            <a:avLst>
              <a:gd fmla="val 0" name="adj1"/>
              <a:gd fmla="val 32296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5"/>
          <p:cNvSpPr/>
          <p:nvPr/>
        </p:nvSpPr>
        <p:spPr>
          <a:xfrm>
            <a:off x="0" y="6248733"/>
            <a:ext cx="6877050" cy="866862"/>
          </a:xfrm>
          <a:custGeom>
            <a:rect b="b" l="l" r="r" t="t"/>
            <a:pathLst>
              <a:path extrusionOk="0" h="34671" w="275082">
                <a:moveTo>
                  <a:pt x="0" y="0"/>
                </a:moveTo>
                <a:lnTo>
                  <a:pt x="116002" y="0"/>
                </a:lnTo>
                <a:lnTo>
                  <a:pt x="151036" y="34290"/>
                </a:lnTo>
                <a:lnTo>
                  <a:pt x="274823" y="34290"/>
                </a:lnTo>
                <a:lnTo>
                  <a:pt x="275082" y="34671"/>
                </a:lnTo>
              </a:path>
            </a:pathLst>
          </a:custGeom>
          <a:noFill/>
          <a:ln cap="flat" cmpd="sng" w="152400">
            <a:solidFill>
              <a:srgbClr val="FFFFFF"/>
            </a:solidFill>
            <a:prstDash val="lgDash"/>
            <a:round/>
            <a:headEnd len="med" w="med" type="none"/>
            <a:tailEnd len="med" w="med" type="none"/>
          </a:ln>
        </p:spPr>
      </p:sp>
      <p:sp>
        <p:nvSpPr>
          <p:cNvPr id="106" name="Google Shape;106;p25"/>
          <p:cNvSpPr txBox="1"/>
          <p:nvPr/>
        </p:nvSpPr>
        <p:spPr>
          <a:xfrm>
            <a:off x="9525" y="6554646"/>
            <a:ext cx="30384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Objectives:</a:t>
            </a:r>
            <a:endParaRPr b="1" sz="30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" name="Google Shape;107;p25"/>
          <p:cNvSpPr txBox="1"/>
          <p:nvPr/>
        </p:nvSpPr>
        <p:spPr>
          <a:xfrm>
            <a:off x="200025" y="7183200"/>
            <a:ext cx="6639300" cy="29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By the end of the lecture , you should know:</a:t>
            </a:r>
            <a:endParaRPr b="1" sz="14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da"/>
              <a:buChar char="◆"/>
            </a:pPr>
            <a:r>
              <a:rPr lang="en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Revise the haemodynamic changes inducing normal erection</a:t>
            </a:r>
            <a:endParaRPr sz="7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da"/>
              <a:buChar char="◆"/>
            </a:pPr>
            <a:r>
              <a:rPr lang="en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Interpret its different molecular control mechanisms</a:t>
            </a:r>
            <a:endParaRPr sz="7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da"/>
              <a:buChar char="◆"/>
            </a:pPr>
            <a:r>
              <a:rPr lang="en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Define erectile dysfunction [ED] and enumerate its varied risks</a:t>
            </a:r>
            <a:endParaRPr sz="7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da"/>
              <a:buChar char="◆"/>
            </a:pPr>
            <a:r>
              <a:rPr lang="en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List drugs inducing ED and reflect on some underlying mechanisms</a:t>
            </a:r>
            <a:endParaRPr sz="7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ada"/>
              <a:buChar char="◆"/>
            </a:pPr>
            <a:r>
              <a:rPr lang="en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Correlate drugs used in treatment of ED to the etiopathogenesis</a:t>
            </a:r>
            <a:endParaRPr sz="700">
              <a:solidFill>
                <a:schemeClr val="lt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da"/>
              <a:buChar char="◆"/>
            </a:pPr>
            <a:r>
              <a:rPr lang="en">
                <a:solidFill>
                  <a:schemeClr val="lt1"/>
                </a:solidFill>
                <a:latin typeface="Mada"/>
                <a:ea typeface="Mada"/>
                <a:cs typeface="Mada"/>
                <a:sym typeface="Mada"/>
              </a:rPr>
              <a:t>Classify oral 1st line therapy relevant to; Mechanism / Utility / ADRs</a:t>
            </a:r>
            <a:endParaRPr sz="700">
              <a:solidFill>
                <a:schemeClr val="lt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da"/>
              <a:buChar char="◆"/>
            </a:pPr>
            <a:r>
              <a:rPr lang="en">
                <a:solidFill>
                  <a:schemeClr val="lt1"/>
                </a:solidFill>
                <a:latin typeface="Mada"/>
                <a:ea typeface="Mada"/>
                <a:cs typeface="Mada"/>
                <a:sym typeface="Mada"/>
              </a:rPr>
              <a:t>Compare the pharmacological difference of PDE5 inhibitors</a:t>
            </a:r>
            <a:endParaRPr sz="700">
              <a:solidFill>
                <a:schemeClr val="lt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da"/>
              <a:buChar char="◆"/>
            </a:pPr>
            <a:r>
              <a:rPr lang="en">
                <a:solidFill>
                  <a:schemeClr val="lt1"/>
                </a:solidFill>
                <a:latin typeface="Mada"/>
                <a:ea typeface="Mada"/>
                <a:cs typeface="Mada"/>
                <a:sym typeface="Mada"/>
              </a:rPr>
              <a:t>Study the transurethral, intracavernous or topical 2nd line therapies; Mechanism / Utility / ADRs</a:t>
            </a:r>
            <a:endParaRPr>
              <a:solidFill>
                <a:schemeClr val="lt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da"/>
              <a:buChar char="◆"/>
            </a:pPr>
            <a:r>
              <a:rPr lang="en">
                <a:solidFill>
                  <a:schemeClr val="lt1"/>
                </a:solidFill>
                <a:latin typeface="Mada"/>
                <a:ea typeface="Mada"/>
                <a:cs typeface="Mada"/>
                <a:sym typeface="Mada"/>
              </a:rPr>
              <a:t>Enumerate lines of treatment of priapism</a:t>
            </a:r>
            <a:endParaRPr>
              <a:solidFill>
                <a:schemeClr val="lt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08" name="Google Shape;108;p25"/>
          <p:cNvSpPr/>
          <p:nvPr/>
        </p:nvSpPr>
        <p:spPr>
          <a:xfrm flipH="1">
            <a:off x="109" y="10581514"/>
            <a:ext cx="2491800" cy="628500"/>
          </a:xfrm>
          <a:prstGeom prst="snip2DiagRect">
            <a:avLst>
              <a:gd fmla="val 42434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5"/>
          <p:cNvSpPr txBox="1"/>
          <p:nvPr/>
        </p:nvSpPr>
        <p:spPr>
          <a:xfrm>
            <a:off x="57153" y="11056293"/>
            <a:ext cx="13143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 u="sng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Color index:</a:t>
            </a:r>
            <a:endParaRPr b="1" sz="1400" u="sng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10" name="Google Shape;110;p25"/>
          <p:cNvSpPr/>
          <p:nvPr/>
        </p:nvSpPr>
        <p:spPr>
          <a:xfrm>
            <a:off x="1071434" y="4046891"/>
            <a:ext cx="4887300" cy="1100100"/>
          </a:xfrm>
          <a:prstGeom prst="bracketPair">
            <a:avLst/>
          </a:prstGeom>
          <a:noFill/>
          <a:ln cap="flat" cmpd="sng" w="38100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5"/>
          <p:cNvSpPr txBox="1"/>
          <p:nvPr/>
        </p:nvSpPr>
        <p:spPr>
          <a:xfrm>
            <a:off x="0" y="11408652"/>
            <a:ext cx="16668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Black : Main content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Red : Important</a:t>
            </a:r>
            <a:endParaRPr sz="1200">
              <a:solidFill>
                <a:srgbClr val="FF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85C6"/>
                </a:solidFill>
                <a:latin typeface="Mada"/>
                <a:ea typeface="Mada"/>
                <a:cs typeface="Mada"/>
                <a:sym typeface="Mada"/>
              </a:rPr>
              <a:t>Blue: Males’ slides only</a:t>
            </a:r>
            <a:endParaRPr sz="1200">
              <a:solidFill>
                <a:srgbClr val="3D85C6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12" name="Google Shape;112;p25"/>
          <p:cNvCxnSpPr/>
          <p:nvPr/>
        </p:nvCxnSpPr>
        <p:spPr>
          <a:xfrm>
            <a:off x="1771728" y="11513332"/>
            <a:ext cx="0" cy="495300"/>
          </a:xfrm>
          <a:prstGeom prst="straightConnector1">
            <a:avLst/>
          </a:prstGeom>
          <a:noFill/>
          <a:ln cap="flat" cmpd="sng" w="9525">
            <a:solidFill>
              <a:srgbClr val="EA9999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113" name="Google Shape;113;p25"/>
          <p:cNvSpPr txBox="1"/>
          <p:nvPr/>
        </p:nvSpPr>
        <p:spPr>
          <a:xfrm>
            <a:off x="1905084" y="11408652"/>
            <a:ext cx="22860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74EA7"/>
                </a:solidFill>
                <a:latin typeface="Mada"/>
                <a:ea typeface="Mada"/>
                <a:cs typeface="Mada"/>
                <a:sym typeface="Mada"/>
              </a:rPr>
              <a:t>Purple: Females’ slides only</a:t>
            </a:r>
            <a:endParaRPr sz="1200">
              <a:solidFill>
                <a:srgbClr val="674EA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Grey: Extra info or explanation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Green : Dr. notes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14" name="Google Shape;114;p25"/>
          <p:cNvSpPr/>
          <p:nvPr/>
        </p:nvSpPr>
        <p:spPr>
          <a:xfrm>
            <a:off x="-225" y="10350724"/>
            <a:ext cx="6839569" cy="239070"/>
          </a:xfrm>
          <a:custGeom>
            <a:rect b="b" l="l" r="r" t="t"/>
            <a:pathLst>
              <a:path extrusionOk="0" h="10668" w="277749">
                <a:moveTo>
                  <a:pt x="0" y="0"/>
                </a:moveTo>
                <a:lnTo>
                  <a:pt x="96393" y="762"/>
                </a:lnTo>
                <a:lnTo>
                  <a:pt x="107823" y="10668"/>
                </a:lnTo>
                <a:lnTo>
                  <a:pt x="277749" y="10668"/>
                </a:lnTo>
              </a:path>
            </a:pathLst>
          </a:custGeom>
          <a:noFill/>
          <a:ln cap="flat" cmpd="sng" w="114300">
            <a:solidFill>
              <a:srgbClr val="FFFFFF"/>
            </a:solidFill>
            <a:prstDash val="lgDash"/>
            <a:round/>
            <a:headEnd len="med" w="med" type="none"/>
            <a:tailEnd len="med" w="med" type="none"/>
          </a:ln>
        </p:spPr>
      </p:sp>
      <p:pic>
        <p:nvPicPr>
          <p:cNvPr id="115" name="Google Shape;11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931" y="145933"/>
            <a:ext cx="915550" cy="60027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5"/>
          <p:cNvSpPr/>
          <p:nvPr/>
        </p:nvSpPr>
        <p:spPr>
          <a:xfrm rot="10800000">
            <a:off x="5410500" y="452291"/>
            <a:ext cx="1429500" cy="314400"/>
          </a:xfrm>
          <a:prstGeom prst="homePlate">
            <a:avLst>
              <a:gd fmla="val 50000" name="adj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5">
            <a:hlinkClick r:id="rId4"/>
          </p:cNvPr>
          <p:cNvSpPr txBox="1"/>
          <p:nvPr/>
        </p:nvSpPr>
        <p:spPr>
          <a:xfrm>
            <a:off x="5620534" y="423837"/>
            <a:ext cx="13143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 u="sng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Editing File</a:t>
            </a:r>
            <a:endParaRPr b="1" i="1" sz="1200" u="sng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8" name="Google Shape;118;p25"/>
          <p:cNvSpPr/>
          <p:nvPr/>
        </p:nvSpPr>
        <p:spPr>
          <a:xfrm rot="10800000">
            <a:off x="5410500" y="909515"/>
            <a:ext cx="1429500" cy="314400"/>
          </a:xfrm>
          <a:prstGeom prst="homePlate">
            <a:avLst>
              <a:gd fmla="val 50000" name="adj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5">
            <a:hlinkClick r:id="rId5"/>
          </p:cNvPr>
          <p:cNvSpPr txBox="1"/>
          <p:nvPr/>
        </p:nvSpPr>
        <p:spPr>
          <a:xfrm>
            <a:off x="5487193" y="871546"/>
            <a:ext cx="15996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 u="sng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Mnemonic File</a:t>
            </a:r>
            <a:endParaRPr b="1" i="1" sz="1200" u="sng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0" name="Google Shape;120;p25"/>
          <p:cNvSpPr txBox="1"/>
          <p:nvPr/>
        </p:nvSpPr>
        <p:spPr>
          <a:xfrm>
            <a:off x="928553" y="4141296"/>
            <a:ext cx="5172900" cy="9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Medications Affecting Erectile Dysfunction</a:t>
            </a:r>
            <a:endParaRPr b="1" sz="30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1" name="Google Shape;12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62065" y="309241"/>
            <a:ext cx="3067335" cy="306733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5"/>
          <p:cNvSpPr txBox="1"/>
          <p:nvPr/>
        </p:nvSpPr>
        <p:spPr>
          <a:xfrm>
            <a:off x="1707412" y="2991009"/>
            <a:ext cx="37341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06666"/>
                </a:solidFill>
                <a:latin typeface="Georgia"/>
                <a:ea typeface="Georgia"/>
                <a:cs typeface="Georgia"/>
                <a:sym typeface="Georgia"/>
              </a:rPr>
              <a:t>Reproduction Block</a:t>
            </a:r>
            <a:endParaRPr b="1" sz="1800">
              <a:solidFill>
                <a:srgbClr val="E0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3" name="Google Shape;123;p25"/>
          <p:cNvSpPr txBox="1"/>
          <p:nvPr/>
        </p:nvSpPr>
        <p:spPr>
          <a:xfrm>
            <a:off x="1764565" y="3286300"/>
            <a:ext cx="35244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Mada"/>
                <a:ea typeface="Mada"/>
                <a:cs typeface="Mada"/>
                <a:sym typeface="Mada"/>
              </a:rPr>
              <a:t>Pharmacology team 438</a:t>
            </a:r>
            <a:endParaRPr sz="1200">
              <a:solidFill>
                <a:srgbClr val="B7B7B7"/>
              </a:solidFill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124" name="Google Shape;124;p25"/>
          <p:cNvPicPr preferRelativeResize="0"/>
          <p:nvPr/>
        </p:nvPicPr>
        <p:blipFill rotWithShape="1">
          <a:blip r:embed="rId7">
            <a:alphaModFix/>
          </a:blip>
          <a:srcRect b="9897" l="0" r="0" t="13196"/>
          <a:stretch/>
        </p:blipFill>
        <p:spPr>
          <a:xfrm>
            <a:off x="57153" y="785126"/>
            <a:ext cx="1076450" cy="827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3763" y="1651925"/>
            <a:ext cx="827874" cy="82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7726" y="2671126"/>
            <a:ext cx="495301" cy="49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4"/>
          <p:cNvSpPr/>
          <p:nvPr/>
        </p:nvSpPr>
        <p:spPr>
          <a:xfrm>
            <a:off x="123655" y="1285817"/>
            <a:ext cx="6612000" cy="4610400"/>
          </a:xfrm>
          <a:prstGeom prst="rect">
            <a:avLst/>
          </a:prstGeom>
          <a:noFill/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Q1- Which of the following is/are contraindications to the use of PDE-5 inhibitors?</a:t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A-  History of a myocardial infarction more than 6 months ago.   B- Mild, stable angina.</a:t>
            </a:r>
            <a:endParaRPr sz="12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C- Nitrate use.  D- All of the above are contraindications to the use of PDE-5 inhibitors.</a:t>
            </a:r>
            <a:endParaRPr sz="12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Q2- Sildenafil produces a penile erection by inhibiting what enzyme?</a:t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A- Cytochrome 3A4   B- cGMP   C- Phosphodiesterase   D- Adenyl cyclase   E- Nitric oxide synthase.</a:t>
            </a:r>
            <a:endParaRPr sz="12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Q3- Alprostadil produces an erection by</a:t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A- increasing tissue levels of GTP.   B- increasing tissue levels of cAMP.</a:t>
            </a:r>
            <a:endParaRPr sz="12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C- decreasing tissue levels of nitric oxide.   D- decreasing tissue levels of cGMP. </a:t>
            </a:r>
            <a:endParaRPr sz="12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E- increasing tissue levels of cGMP.</a:t>
            </a:r>
            <a:endParaRPr sz="12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Q4- Finasteride causes irreversible erectile dysfunction by blocking:</a:t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A- α- reductase enzyme   B- α receptors   C- androgen 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receptors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   D- β receptors</a:t>
            </a:r>
            <a:endParaRPr sz="12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Q5- The following drugs may be used in erectile dysfunction except?</a:t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A- Phenylephrine   B- Apomorphine   C- 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Alprostadil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   D- PGE1 analogues (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Papaverine)</a:t>
            </a:r>
            <a:endParaRPr sz="12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56" name="Google Shape;356;p34"/>
          <p:cNvSpPr/>
          <p:nvPr/>
        </p:nvSpPr>
        <p:spPr>
          <a:xfrm>
            <a:off x="0" y="11274330"/>
            <a:ext cx="1311000" cy="314400"/>
          </a:xfrm>
          <a:prstGeom prst="homePlate">
            <a:avLst>
              <a:gd fmla="val 50000" name="adj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4"/>
          <p:cNvSpPr txBox="1"/>
          <p:nvPr/>
        </p:nvSpPr>
        <p:spPr>
          <a:xfrm>
            <a:off x="4104000" y="10385029"/>
            <a:ext cx="8742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SAQ</a:t>
            </a:r>
            <a:endParaRPr b="1"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graphicFrame>
        <p:nvGraphicFramePr>
          <p:cNvPr id="358" name="Google Shape;358;p34"/>
          <p:cNvGraphicFramePr/>
          <p:nvPr/>
        </p:nvGraphicFramePr>
        <p:xfrm>
          <a:off x="2370686" y="105851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{DDC21526-1AC6-4818-B429-1857A904EF07}</a:tableStyleId>
              </a:tblPr>
              <a:tblGrid>
                <a:gridCol w="381850"/>
                <a:gridCol w="3983125"/>
              </a:tblGrid>
              <a:tr h="123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9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Q1</a:t>
                      </a:r>
                      <a:endParaRPr sz="800">
                        <a:solidFill>
                          <a:srgbClr val="99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Tadalafil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9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Q2</a:t>
                      </a:r>
                      <a:endParaRPr sz="800">
                        <a:solidFill>
                          <a:srgbClr val="99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Inhibit PDE5 → prevent breakdown of cGMP → pertain vasodilatation→ erection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9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Q3</a:t>
                      </a:r>
                      <a:endParaRPr sz="800">
                        <a:solidFill>
                          <a:srgbClr val="99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Apomorphine 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9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Q4</a:t>
                      </a:r>
                      <a:endParaRPr sz="800">
                        <a:solidFill>
                          <a:srgbClr val="99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nausea, headache, and dizziness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9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Q5</a:t>
                      </a:r>
                      <a:endParaRPr sz="800">
                        <a:solidFill>
                          <a:srgbClr val="99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Intracavernous injection of Phenylephrine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59" name="Google Shape;359;p34"/>
          <p:cNvGraphicFramePr/>
          <p:nvPr/>
        </p:nvGraphicFramePr>
        <p:xfrm>
          <a:off x="1382686" y="105851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{DDC21526-1AC6-4818-B429-1857A904EF07}</a:tableStyleId>
              </a:tblPr>
              <a:tblGrid>
                <a:gridCol w="381850"/>
                <a:gridCol w="381850"/>
              </a:tblGrid>
              <a:tr h="123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9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Q1</a:t>
                      </a:r>
                      <a:endParaRPr sz="800">
                        <a:solidFill>
                          <a:srgbClr val="99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9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Q2</a:t>
                      </a:r>
                      <a:endParaRPr sz="800">
                        <a:solidFill>
                          <a:srgbClr val="99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9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Q3</a:t>
                      </a:r>
                      <a:endParaRPr sz="800">
                        <a:solidFill>
                          <a:srgbClr val="99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9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Q4</a:t>
                      </a:r>
                      <a:endParaRPr sz="800">
                        <a:solidFill>
                          <a:srgbClr val="99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3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99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Q5</a:t>
                      </a:r>
                      <a:endParaRPr sz="800">
                        <a:solidFill>
                          <a:srgbClr val="99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D9D9D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</a:t>
                      </a:r>
                      <a:endParaRPr sz="800">
                        <a:solidFill>
                          <a:srgbClr val="D9D9D9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175" marL="9117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60" name="Google Shape;360;p34"/>
          <p:cNvSpPr txBox="1"/>
          <p:nvPr/>
        </p:nvSpPr>
        <p:spPr>
          <a:xfrm>
            <a:off x="1311000" y="10385029"/>
            <a:ext cx="8742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MCQ</a:t>
            </a:r>
            <a:endParaRPr b="1"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61" name="Google Shape;361;p34"/>
          <p:cNvSpPr/>
          <p:nvPr/>
        </p:nvSpPr>
        <p:spPr>
          <a:xfrm>
            <a:off x="257011" y="1057206"/>
            <a:ext cx="1190700" cy="398700"/>
          </a:xfrm>
          <a:prstGeom prst="snip2DiagRect">
            <a:avLst>
              <a:gd fmla="val 0" name="adj1"/>
              <a:gd fmla="val 31217" name="adj2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MCQ</a:t>
            </a:r>
            <a:endParaRPr b="1" sz="24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2" name="Google Shape;362;p34"/>
          <p:cNvSpPr txBox="1"/>
          <p:nvPr/>
        </p:nvSpPr>
        <p:spPr>
          <a:xfrm>
            <a:off x="0" y="11180477"/>
            <a:ext cx="1382700" cy="3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Answers:</a:t>
            </a:r>
            <a:endParaRPr b="1" i="1"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3" name="Google Shape;363;p34"/>
          <p:cNvSpPr/>
          <p:nvPr/>
        </p:nvSpPr>
        <p:spPr>
          <a:xfrm>
            <a:off x="150" y="-9526"/>
            <a:ext cx="6858300" cy="7503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4"/>
          <p:cNvSpPr/>
          <p:nvPr/>
        </p:nvSpPr>
        <p:spPr>
          <a:xfrm>
            <a:off x="4610302" y="466750"/>
            <a:ext cx="2247900" cy="628500"/>
          </a:xfrm>
          <a:prstGeom prst="snip2DiagRect">
            <a:avLst>
              <a:gd fmla="val 42434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4"/>
          <p:cNvSpPr txBox="1"/>
          <p:nvPr/>
        </p:nvSpPr>
        <p:spPr>
          <a:xfrm>
            <a:off x="2490271" y="-64628"/>
            <a:ext cx="18663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Quiz</a:t>
            </a:r>
            <a:endParaRPr b="1" sz="48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6" name="Google Shape;366;p34"/>
          <p:cNvSpPr/>
          <p:nvPr/>
        </p:nvSpPr>
        <p:spPr>
          <a:xfrm>
            <a:off x="123655" y="6467694"/>
            <a:ext cx="6612000" cy="3553200"/>
          </a:xfrm>
          <a:prstGeom prst="rect">
            <a:avLst/>
          </a:prstGeom>
          <a:noFill/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Mada"/>
              <a:buChar char="-"/>
            </a:pPr>
            <a:r>
              <a:rPr lang="en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66-years-old man complained of  difficulty maintaining an erection. He is concerned about the use of drugs to restore sexual function, particularly about the</a:t>
            </a:r>
            <a:r>
              <a:rPr lang="en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 need to </a:t>
            </a:r>
            <a:r>
              <a:rPr lang="en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time therapy with anticipated sexual activity.</a:t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Q1-What is the drug of choice that is indicated for this patient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 because of its long duration of action</a:t>
            </a: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? Q2-What is the M.O.A of that drug?</a:t>
            </a:r>
            <a:endParaRPr sz="12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Mada"/>
              <a:buChar char="-"/>
            </a:pPr>
            <a:r>
              <a:rPr lang="en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42-years-old  patient who is taking a PDE-5 inhibitors for treating  ED, later he is diagnosed with angina and be treated with Nitroglycerin.</a:t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Q3-Which drug would be the safest to be used 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with Nitroglycerin 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in this patient to treat erectile dysfunction?</a:t>
            </a:r>
            <a:endParaRPr b="1" sz="1200">
              <a:solidFill>
                <a:srgbClr val="FF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Q4-Mention 2 ADR of that drug.</a:t>
            </a:r>
            <a:endParaRPr sz="12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Mada"/>
              <a:buChar char="-"/>
            </a:pPr>
            <a:r>
              <a:rPr lang="en" sz="1200">
                <a:solidFill>
                  <a:srgbClr val="990000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44-years-old male came to ER with Priapism persist for 6 hours, What is the drug of choice that is indicated in this case  ?</a:t>
            </a:r>
            <a:r>
              <a:rPr lang="en" sz="1200">
                <a:solidFill>
                  <a:srgbClr val="990000"/>
                </a:solidFill>
                <a:latin typeface="Mada"/>
                <a:ea typeface="Mada"/>
                <a:cs typeface="Mada"/>
                <a:sym typeface="Mada"/>
              </a:rPr>
              <a:t>  </a:t>
            </a:r>
            <a:endParaRPr sz="12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67" name="Google Shape;367;p34"/>
          <p:cNvSpPr/>
          <p:nvPr/>
        </p:nvSpPr>
        <p:spPr>
          <a:xfrm>
            <a:off x="257011" y="6239083"/>
            <a:ext cx="1190700" cy="398700"/>
          </a:xfrm>
          <a:prstGeom prst="snip2DiagRect">
            <a:avLst>
              <a:gd fmla="val 0" name="adj1"/>
              <a:gd fmla="val 31217" name="adj2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SAQ</a:t>
            </a:r>
            <a:endParaRPr b="1" sz="24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5"/>
          <p:cNvSpPr txBox="1"/>
          <p:nvPr/>
        </p:nvSpPr>
        <p:spPr>
          <a:xfrm>
            <a:off x="162007" y="5294513"/>
            <a:ext cx="6429600" cy="13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Team Leaders:</a:t>
            </a:r>
            <a:endParaRPr b="1" sz="12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51C75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51C75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EA9999"/>
                </a:solidFill>
                <a:latin typeface="Mada"/>
                <a:ea typeface="Mada"/>
                <a:cs typeface="Mada"/>
                <a:sym typeface="Mada"/>
              </a:rPr>
              <a:t>May Babaeer           Zyad Aldosari</a:t>
            </a:r>
            <a:endParaRPr b="1" sz="2400">
              <a:solidFill>
                <a:srgbClr val="EA9999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73" name="Google Shape;373;p35"/>
          <p:cNvSpPr txBox="1"/>
          <p:nvPr/>
        </p:nvSpPr>
        <p:spPr>
          <a:xfrm>
            <a:off x="-240319" y="7199151"/>
            <a:ext cx="73737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This Amazing Work was Done By:</a:t>
            </a:r>
            <a:endParaRPr b="1" sz="27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74" name="Google Shape;374;p35"/>
          <p:cNvSpPr txBox="1"/>
          <p:nvPr/>
        </p:nvSpPr>
        <p:spPr>
          <a:xfrm>
            <a:off x="252450" y="7812728"/>
            <a:ext cx="6429600" cy="7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EA9999"/>
                </a:solidFill>
                <a:latin typeface="Mada"/>
                <a:ea typeface="Mada"/>
                <a:cs typeface="Mada"/>
                <a:sym typeface="Mada"/>
              </a:rPr>
              <a:t>Rema AlMutawa</a:t>
            </a:r>
            <a:r>
              <a:rPr b="1" lang="en" sz="2400">
                <a:solidFill>
                  <a:srgbClr val="EA9999"/>
                </a:solidFill>
                <a:latin typeface="Mada"/>
                <a:ea typeface="Mada"/>
                <a:cs typeface="Mada"/>
                <a:sym typeface="Mada"/>
              </a:rPr>
              <a:t>           Ghalia AlNufaei</a:t>
            </a:r>
            <a:endParaRPr b="1" sz="2400">
              <a:solidFill>
                <a:srgbClr val="EA9999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75" name="Google Shape;375;p35"/>
          <p:cNvSpPr txBox="1"/>
          <p:nvPr/>
        </p:nvSpPr>
        <p:spPr>
          <a:xfrm>
            <a:off x="1131350" y="8875656"/>
            <a:ext cx="45840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Note writers</a:t>
            </a:r>
            <a:endParaRPr b="1" sz="27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76" name="Google Shape;376;p35"/>
          <p:cNvSpPr txBox="1"/>
          <p:nvPr/>
        </p:nvSpPr>
        <p:spPr>
          <a:xfrm>
            <a:off x="1055146" y="10323534"/>
            <a:ext cx="45840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Quiz writers</a:t>
            </a:r>
            <a:endParaRPr b="1" sz="2700">
              <a:solidFill>
                <a:srgbClr val="99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77" name="Google Shape;377;p35"/>
          <p:cNvSpPr txBox="1"/>
          <p:nvPr/>
        </p:nvSpPr>
        <p:spPr>
          <a:xfrm>
            <a:off x="252461" y="9460663"/>
            <a:ext cx="64296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EA9999"/>
                </a:solidFill>
                <a:latin typeface="Mada"/>
                <a:ea typeface="Mada"/>
                <a:cs typeface="Mada"/>
                <a:sym typeface="Mada"/>
              </a:rPr>
              <a:t>Raghad AlKhashan</a:t>
            </a:r>
            <a:endParaRPr b="1" sz="2400">
              <a:solidFill>
                <a:srgbClr val="EA9999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78" name="Google Shape;378;p35"/>
          <p:cNvSpPr txBox="1"/>
          <p:nvPr/>
        </p:nvSpPr>
        <p:spPr>
          <a:xfrm>
            <a:off x="252461" y="10908540"/>
            <a:ext cx="6429600" cy="5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EA9999"/>
                </a:solidFill>
                <a:latin typeface="Mada"/>
                <a:ea typeface="Mada"/>
                <a:cs typeface="Mada"/>
                <a:sym typeface="Mada"/>
              </a:rPr>
              <a:t>Noura AlMazrou</a:t>
            </a:r>
            <a:r>
              <a:rPr b="1" lang="en" sz="2400">
                <a:solidFill>
                  <a:srgbClr val="EA9999"/>
                </a:solidFill>
                <a:latin typeface="Mada"/>
                <a:ea typeface="Mada"/>
                <a:cs typeface="Mada"/>
                <a:sym typeface="Mada"/>
              </a:rPr>
              <a:t>           Shahad AlSahil</a:t>
            </a:r>
            <a:endParaRPr b="1" sz="2400">
              <a:solidFill>
                <a:srgbClr val="EA9999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79" name="Google Shape;379;p35"/>
          <p:cNvSpPr/>
          <p:nvPr/>
        </p:nvSpPr>
        <p:spPr>
          <a:xfrm>
            <a:off x="0" y="0"/>
            <a:ext cx="6858300" cy="33723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5"/>
          <p:cNvSpPr/>
          <p:nvPr/>
        </p:nvSpPr>
        <p:spPr>
          <a:xfrm flipH="1">
            <a:off x="109" y="3199246"/>
            <a:ext cx="2491800" cy="628500"/>
          </a:xfrm>
          <a:prstGeom prst="snip2DiagRect">
            <a:avLst>
              <a:gd fmla="val 42434" name="adj1"/>
              <a:gd fmla="val 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5"/>
          <p:cNvSpPr/>
          <p:nvPr/>
        </p:nvSpPr>
        <p:spPr>
          <a:xfrm>
            <a:off x="-225" y="2914805"/>
            <a:ext cx="6839569" cy="266727"/>
          </a:xfrm>
          <a:custGeom>
            <a:rect b="b" l="l" r="r" t="t"/>
            <a:pathLst>
              <a:path extrusionOk="0" h="10668" w="277749">
                <a:moveTo>
                  <a:pt x="0" y="0"/>
                </a:moveTo>
                <a:lnTo>
                  <a:pt x="96393" y="762"/>
                </a:lnTo>
                <a:lnTo>
                  <a:pt x="107823" y="10668"/>
                </a:lnTo>
                <a:lnTo>
                  <a:pt x="277749" y="10668"/>
                </a:lnTo>
              </a:path>
            </a:pathLst>
          </a:custGeom>
          <a:noFill/>
          <a:ln cap="flat" cmpd="sng" w="114300">
            <a:solidFill>
              <a:srgbClr val="FFFFFF"/>
            </a:solidFill>
            <a:prstDash val="lgDash"/>
            <a:round/>
            <a:headEnd len="med" w="med" type="none"/>
            <a:tailEnd len="med" w="med" type="none"/>
          </a:ln>
        </p:spPr>
      </p:sp>
      <p:pic>
        <p:nvPicPr>
          <p:cNvPr id="382" name="Google Shape;382;p35"/>
          <p:cNvPicPr preferRelativeResize="0"/>
          <p:nvPr/>
        </p:nvPicPr>
        <p:blipFill rotWithShape="1">
          <a:blip r:embed="rId3">
            <a:alphaModFix/>
          </a:blip>
          <a:srcRect b="16795" l="0" r="0" t="15287"/>
          <a:stretch/>
        </p:blipFill>
        <p:spPr>
          <a:xfrm>
            <a:off x="4286438" y="1149861"/>
            <a:ext cx="2548012" cy="1730663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5"/>
          <p:cNvSpPr txBox="1"/>
          <p:nvPr/>
        </p:nvSpPr>
        <p:spPr>
          <a:xfrm>
            <a:off x="181058" y="323867"/>
            <a:ext cx="66585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Thank you for all the love and support you gave the team in those two years!</a:t>
            </a:r>
            <a:endParaRPr b="1" sz="24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84" name="Google Shape;384;p35"/>
          <p:cNvSpPr txBox="1"/>
          <p:nvPr/>
        </p:nvSpPr>
        <p:spPr>
          <a:xfrm>
            <a:off x="181058" y="1352622"/>
            <a:ext cx="4672200" cy="10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Hope we made the context much easier to study.</a:t>
            </a:r>
            <a:endParaRPr b="1" sz="18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God bless you, Future doctors.</a:t>
            </a:r>
            <a:endParaRPr b="1" sz="18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/>
          <p:nvPr/>
        </p:nvSpPr>
        <p:spPr>
          <a:xfrm>
            <a:off x="1556902" y="143450"/>
            <a:ext cx="38439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Mechanism of Erection</a:t>
            </a:r>
            <a:endParaRPr b="1" sz="24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32" name="Google Shape;132;p26"/>
          <p:cNvGrpSpPr/>
          <p:nvPr/>
        </p:nvGrpSpPr>
        <p:grpSpPr>
          <a:xfrm>
            <a:off x="799974" y="734800"/>
            <a:ext cx="388285" cy="708082"/>
            <a:chOff x="4136752" y="1733232"/>
            <a:chExt cx="723738" cy="1422708"/>
          </a:xfrm>
        </p:grpSpPr>
        <p:sp>
          <p:nvSpPr>
            <p:cNvPr id="133" name="Google Shape;133;p26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6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6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" name="Google Shape;136;p26"/>
          <p:cNvSpPr txBox="1"/>
          <p:nvPr/>
        </p:nvSpPr>
        <p:spPr>
          <a:xfrm>
            <a:off x="191991" y="782213"/>
            <a:ext cx="6834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100" cap="none" strike="noStrike">
                <a:solidFill>
                  <a:srgbClr val="990000"/>
                </a:solidFill>
                <a:latin typeface="Exo"/>
                <a:ea typeface="Exo"/>
                <a:cs typeface="Exo"/>
                <a:sym typeface="Exo"/>
              </a:rPr>
              <a:t>01</a:t>
            </a:r>
            <a:endParaRPr b="1" i="0" sz="3100" cap="none" strike="noStrike">
              <a:solidFill>
                <a:srgbClr val="990000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137" name="Google Shape;137;p26"/>
          <p:cNvCxnSpPr/>
          <p:nvPr/>
        </p:nvCxnSpPr>
        <p:spPr>
          <a:xfrm>
            <a:off x="1427700" y="781375"/>
            <a:ext cx="4953600" cy="0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138" name="Google Shape;138;p26"/>
          <p:cNvCxnSpPr/>
          <p:nvPr/>
        </p:nvCxnSpPr>
        <p:spPr>
          <a:xfrm>
            <a:off x="1472800" y="1400233"/>
            <a:ext cx="4928100" cy="0"/>
          </a:xfrm>
          <a:prstGeom prst="straightConnector1">
            <a:avLst/>
          </a:prstGeom>
          <a:noFill/>
          <a:ln cap="flat" cmpd="sng" w="19050">
            <a:solidFill>
              <a:srgbClr val="990000"/>
            </a:solidFill>
            <a:prstDash val="solid"/>
            <a:miter lim="800000"/>
            <a:headEnd len="med" w="med" type="oval"/>
            <a:tailEnd len="med" w="med" type="oval"/>
          </a:ln>
        </p:spPr>
      </p:cxnSp>
      <p:sp>
        <p:nvSpPr>
          <p:cNvPr id="139" name="Google Shape;139;p26"/>
          <p:cNvSpPr txBox="1"/>
          <p:nvPr/>
        </p:nvSpPr>
        <p:spPr>
          <a:xfrm>
            <a:off x="1472800" y="753850"/>
            <a:ext cx="48303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An erection occurs when </a:t>
            </a:r>
            <a:r>
              <a:rPr b="1" lang="en" sz="1200">
                <a:latin typeface="Mada"/>
                <a:ea typeface="Mada"/>
                <a:cs typeface="Mada"/>
                <a:sym typeface="Mada"/>
              </a:rPr>
              <a:t>the amount of blood rushing to the penis is greater than the amount of blood ﬂowing from it</a:t>
            </a:r>
            <a:r>
              <a:rPr b="1" baseline="30000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endParaRPr b="1" baseline="30000"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140" name="Google Shape;140;p26"/>
          <p:cNvGrpSpPr/>
          <p:nvPr/>
        </p:nvGrpSpPr>
        <p:grpSpPr>
          <a:xfrm>
            <a:off x="799974" y="1777875"/>
            <a:ext cx="388285" cy="708082"/>
            <a:chOff x="4136752" y="1733232"/>
            <a:chExt cx="723738" cy="1422708"/>
          </a:xfrm>
        </p:grpSpPr>
        <p:sp>
          <p:nvSpPr>
            <p:cNvPr id="141" name="Google Shape;141;p26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E066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6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6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" name="Google Shape;144;p26"/>
          <p:cNvSpPr txBox="1"/>
          <p:nvPr/>
        </p:nvSpPr>
        <p:spPr>
          <a:xfrm>
            <a:off x="191991" y="1825288"/>
            <a:ext cx="6834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E06666"/>
                </a:solidFill>
                <a:latin typeface="Exo"/>
                <a:ea typeface="Exo"/>
                <a:cs typeface="Exo"/>
                <a:sym typeface="Exo"/>
              </a:rPr>
              <a:t>02</a:t>
            </a:r>
            <a:endParaRPr b="1" i="0" sz="3100" u="none" cap="none" strike="noStrike">
              <a:solidFill>
                <a:srgbClr val="E06666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145" name="Google Shape;145;p26"/>
          <p:cNvCxnSpPr/>
          <p:nvPr/>
        </p:nvCxnSpPr>
        <p:spPr>
          <a:xfrm>
            <a:off x="1472800" y="1754325"/>
            <a:ext cx="4953600" cy="0"/>
          </a:xfrm>
          <a:prstGeom prst="straightConnector1">
            <a:avLst/>
          </a:prstGeom>
          <a:noFill/>
          <a:ln cap="flat" cmpd="sng" w="19050">
            <a:solidFill>
              <a:srgbClr val="E06666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146" name="Google Shape;146;p26"/>
          <p:cNvCxnSpPr/>
          <p:nvPr/>
        </p:nvCxnSpPr>
        <p:spPr>
          <a:xfrm>
            <a:off x="1472800" y="2536300"/>
            <a:ext cx="4953600" cy="0"/>
          </a:xfrm>
          <a:prstGeom prst="straightConnector1">
            <a:avLst/>
          </a:prstGeom>
          <a:noFill/>
          <a:ln cap="flat" cmpd="sng" w="19050">
            <a:solidFill>
              <a:srgbClr val="E06666"/>
            </a:solidFill>
            <a:prstDash val="solid"/>
            <a:miter lim="800000"/>
            <a:headEnd len="med" w="med" type="oval"/>
            <a:tailEnd len="med" w="med" type="oval"/>
          </a:ln>
        </p:spPr>
      </p:cxnSp>
      <p:sp>
        <p:nvSpPr>
          <p:cNvPr id="147" name="Google Shape;147;p26"/>
          <p:cNvSpPr txBox="1"/>
          <p:nvPr/>
        </p:nvSpPr>
        <p:spPr>
          <a:xfrm>
            <a:off x="1534439" y="1772500"/>
            <a:ext cx="48303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A </a:t>
            </a:r>
            <a:r>
              <a:rPr b="1" lang="en" sz="1200">
                <a:latin typeface="Mada"/>
                <a:ea typeface="Mada"/>
                <a:cs typeface="Mada"/>
                <a:sym typeface="Mada"/>
              </a:rPr>
              <a:t>massive influx of blood accumulates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in the sinusoidal spaces due to </a:t>
            </a:r>
            <a:r>
              <a:rPr b="1" lang="en" sz="1200">
                <a:latin typeface="Mada"/>
                <a:ea typeface="Mada"/>
                <a:cs typeface="Mada"/>
                <a:sym typeface="Mada"/>
              </a:rPr>
              <a:t>relaxation of smooth muscle &amp; dilatation of arteries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➞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  Corpora cavernosa to swell (tumescence</a:t>
            </a:r>
            <a:r>
              <a:rPr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/erection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)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148" name="Google Shape;148;p26"/>
          <p:cNvGrpSpPr/>
          <p:nvPr/>
        </p:nvGrpSpPr>
        <p:grpSpPr>
          <a:xfrm>
            <a:off x="799974" y="2834936"/>
            <a:ext cx="388285" cy="708082"/>
            <a:chOff x="4136752" y="1733232"/>
            <a:chExt cx="723738" cy="1422708"/>
          </a:xfrm>
        </p:grpSpPr>
        <p:sp>
          <p:nvSpPr>
            <p:cNvPr id="149" name="Google Shape;149;p26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6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6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F4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" name="Google Shape;152;p26"/>
          <p:cNvSpPr txBox="1"/>
          <p:nvPr/>
        </p:nvSpPr>
        <p:spPr>
          <a:xfrm>
            <a:off x="191991" y="2882349"/>
            <a:ext cx="6834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100" u="none" cap="none" strike="noStrike">
                <a:solidFill>
                  <a:srgbClr val="F4CCCC"/>
                </a:solidFill>
                <a:latin typeface="Exo"/>
                <a:ea typeface="Exo"/>
                <a:cs typeface="Exo"/>
                <a:sym typeface="Exo"/>
              </a:rPr>
              <a:t>0</a:t>
            </a:r>
            <a:r>
              <a:rPr b="1" lang="en" sz="3100">
                <a:solidFill>
                  <a:srgbClr val="F4CCCC"/>
                </a:solidFill>
                <a:latin typeface="Exo"/>
                <a:ea typeface="Exo"/>
                <a:cs typeface="Exo"/>
                <a:sym typeface="Exo"/>
              </a:rPr>
              <a:t>3</a:t>
            </a:r>
            <a:endParaRPr b="1" i="0" sz="3100" u="none" cap="none" strike="noStrike">
              <a:solidFill>
                <a:srgbClr val="F4CCCC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153" name="Google Shape;153;p26"/>
          <p:cNvCxnSpPr/>
          <p:nvPr/>
        </p:nvCxnSpPr>
        <p:spPr>
          <a:xfrm>
            <a:off x="1472800" y="2880785"/>
            <a:ext cx="4953600" cy="0"/>
          </a:xfrm>
          <a:prstGeom prst="straightConnector1">
            <a:avLst/>
          </a:prstGeom>
          <a:noFill/>
          <a:ln cap="flat" cmpd="sng" w="19050">
            <a:solidFill>
              <a:srgbClr val="F4CCCC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154" name="Google Shape;154;p26"/>
          <p:cNvCxnSpPr/>
          <p:nvPr/>
        </p:nvCxnSpPr>
        <p:spPr>
          <a:xfrm>
            <a:off x="1472800" y="3493957"/>
            <a:ext cx="4953600" cy="0"/>
          </a:xfrm>
          <a:prstGeom prst="straightConnector1">
            <a:avLst/>
          </a:prstGeom>
          <a:noFill/>
          <a:ln cap="flat" cmpd="sng" w="19050">
            <a:solidFill>
              <a:srgbClr val="F4CCCC"/>
            </a:solidFill>
            <a:prstDash val="solid"/>
            <a:miter lim="800000"/>
            <a:headEnd len="med" w="med" type="oval"/>
            <a:tailEnd len="med" w="med" type="oval"/>
          </a:ln>
        </p:spPr>
      </p:cxnSp>
      <p:sp>
        <p:nvSpPr>
          <p:cNvPr id="155" name="Google Shape;155;p26"/>
          <p:cNvSpPr txBox="1"/>
          <p:nvPr/>
        </p:nvSpPr>
        <p:spPr>
          <a:xfrm>
            <a:off x="1534450" y="2901925"/>
            <a:ext cx="49536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Tumescence compresses the veins that normally drain the penis ➞ </a:t>
            </a:r>
            <a:r>
              <a:rPr b="1" lang="en" sz="1200">
                <a:latin typeface="Mada"/>
                <a:ea typeface="Mada"/>
                <a:cs typeface="Mada"/>
                <a:sym typeface="Mada"/>
              </a:rPr>
              <a:t>reduces venous outﬂow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&amp; maintains penile rigidity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156" name="Google Shape;156;p26"/>
          <p:cNvGrpSpPr/>
          <p:nvPr/>
        </p:nvGrpSpPr>
        <p:grpSpPr>
          <a:xfrm>
            <a:off x="907815" y="4347963"/>
            <a:ext cx="388285" cy="708082"/>
            <a:chOff x="4136752" y="1733232"/>
            <a:chExt cx="723738" cy="1422708"/>
          </a:xfrm>
        </p:grpSpPr>
        <p:sp>
          <p:nvSpPr>
            <p:cNvPr id="157" name="Google Shape;157;p26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6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6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" name="Google Shape;160;p26"/>
          <p:cNvSpPr txBox="1"/>
          <p:nvPr/>
        </p:nvSpPr>
        <p:spPr>
          <a:xfrm>
            <a:off x="299831" y="4395376"/>
            <a:ext cx="6834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CCCCCC"/>
                </a:solidFill>
                <a:latin typeface="Exo"/>
                <a:ea typeface="Exo"/>
                <a:cs typeface="Exo"/>
                <a:sym typeface="Exo"/>
              </a:rPr>
              <a:t>04</a:t>
            </a:r>
            <a:endParaRPr b="1" i="0" sz="3100" u="none" cap="none" strike="noStrike">
              <a:solidFill>
                <a:srgbClr val="CCCCCC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161" name="Google Shape;161;p26"/>
          <p:cNvCxnSpPr/>
          <p:nvPr/>
        </p:nvCxnSpPr>
        <p:spPr>
          <a:xfrm>
            <a:off x="1472800" y="3935351"/>
            <a:ext cx="4953600" cy="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162" name="Google Shape;162;p26"/>
          <p:cNvCxnSpPr/>
          <p:nvPr/>
        </p:nvCxnSpPr>
        <p:spPr>
          <a:xfrm flipH="1" rot="10800000">
            <a:off x="1491705" y="5395373"/>
            <a:ext cx="4915800" cy="111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miter lim="800000"/>
            <a:headEnd len="med" w="med" type="oval"/>
            <a:tailEnd len="med" w="med" type="oval"/>
          </a:ln>
        </p:spPr>
      </p:cxnSp>
      <p:sp>
        <p:nvSpPr>
          <p:cNvPr id="163" name="Google Shape;163;p26"/>
          <p:cNvSpPr txBox="1"/>
          <p:nvPr/>
        </p:nvSpPr>
        <p:spPr>
          <a:xfrm>
            <a:off x="1534450" y="3935350"/>
            <a:ext cx="5123400" cy="15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A normal erection relies on the coordination: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Vascular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Neurological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Hormonal</a:t>
            </a:r>
            <a:r>
              <a:rPr baseline="30000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</a:t>
            </a:r>
            <a:endParaRPr baseline="30000"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Psychological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An erection can occur following direct genital stimulation or auditory or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visual stimulation aspects that contribute to the inﬂux of blood to the penis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64" name="Google Shape;164;p26"/>
          <p:cNvSpPr txBox="1"/>
          <p:nvPr/>
        </p:nvSpPr>
        <p:spPr>
          <a:xfrm>
            <a:off x="507900" y="5638000"/>
            <a:ext cx="56643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Peripheral haemodynamic changes inducing erection</a:t>
            </a:r>
            <a:endParaRPr b="1" sz="18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65" name="Google Shape;165;p26"/>
          <p:cNvSpPr/>
          <p:nvPr/>
        </p:nvSpPr>
        <p:spPr>
          <a:xfrm>
            <a:off x="361950" y="6048375"/>
            <a:ext cx="6126000" cy="50673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6"/>
          <p:cNvPicPr preferRelativeResize="0"/>
          <p:nvPr/>
        </p:nvPicPr>
        <p:blipFill rotWithShape="1">
          <a:blip r:embed="rId3">
            <a:alphaModFix/>
          </a:blip>
          <a:srcRect b="0" l="0" r="0" t="9338"/>
          <a:stretch/>
        </p:blipFill>
        <p:spPr>
          <a:xfrm>
            <a:off x="759975" y="6133750"/>
            <a:ext cx="5389426" cy="33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6"/>
          <p:cNvSpPr txBox="1"/>
          <p:nvPr/>
        </p:nvSpPr>
        <p:spPr>
          <a:xfrm>
            <a:off x="361950" y="9572625"/>
            <a:ext cx="6067500" cy="14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Explanation</a:t>
            </a:r>
            <a:r>
              <a:rPr lang="en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of the picture:</a:t>
            </a:r>
            <a:endParaRPr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Mada"/>
              <a:buChar char="●"/>
            </a:pPr>
            <a:r>
              <a:rPr lang="en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Erection is maintain by  increased level of of </a:t>
            </a:r>
            <a:r>
              <a:rPr lang="en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cyclic</a:t>
            </a:r>
            <a:r>
              <a:rPr lang="en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nucleotides </a:t>
            </a:r>
            <a:r>
              <a:rPr b="1" lang="en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cGMP and cAMP</a:t>
            </a:r>
            <a:endParaRPr b="1"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Mada"/>
              <a:buAutoNum type="arabicPeriod"/>
            </a:pPr>
            <a:r>
              <a:rPr lang="en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Sexual stimulation -direct, visual ..etc- causes the releasing of</a:t>
            </a:r>
            <a:r>
              <a:rPr b="1" lang="en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nitric oxide</a:t>
            </a:r>
            <a:r>
              <a:rPr lang="en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from the endothelial cells lining the cavernosal </a:t>
            </a:r>
            <a:r>
              <a:rPr lang="en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arteries → diffuse into the smooth muscle cells of corpora cavernosa</a:t>
            </a:r>
            <a:endParaRPr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Mada"/>
              <a:buAutoNum type="arabicPeriod"/>
            </a:pPr>
            <a:r>
              <a:rPr lang="en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Nitric oxide activate guanylyl cyclase system to release </a:t>
            </a:r>
            <a:r>
              <a:rPr b="1" lang="en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cGMP</a:t>
            </a:r>
            <a:r>
              <a:rPr lang="en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as a second messenger to produce the muscle relaxation action by decreasing the level of Ca+ ; </a:t>
            </a:r>
            <a:r>
              <a:rPr b="1" lang="en" sz="10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PDE5</a:t>
            </a:r>
            <a:r>
              <a:rPr lang="en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degrade cGMP to stop its action</a:t>
            </a:r>
            <a:endParaRPr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Mada"/>
              <a:buAutoNum type="arabicPeriod"/>
            </a:pPr>
            <a:r>
              <a:rPr lang="en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PGE1 receptor activated by various stimuli leads to activation of adenylyl cyclase system to release cAMP as  a second messenger to help in muscle relaxation</a:t>
            </a:r>
            <a:endParaRPr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000"/>
              <a:buFont typeface="Mada"/>
              <a:buAutoNum type="arabicPeriod"/>
            </a:pPr>
            <a:r>
              <a:rPr lang="en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Some drugs used in treating ED aim to ↑ cGMP as PDE5 inhibitors , or ↑ cAMP  as Alprostadil</a:t>
            </a:r>
            <a:endParaRPr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68" name="Google Shape;168;p26"/>
          <p:cNvCxnSpPr/>
          <p:nvPr/>
        </p:nvCxnSpPr>
        <p:spPr>
          <a:xfrm>
            <a:off x="676275" y="9572625"/>
            <a:ext cx="5295900" cy="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69" name="Google Shape;169;p26"/>
          <p:cNvSpPr txBox="1"/>
          <p:nvPr/>
        </p:nvSpPr>
        <p:spPr>
          <a:xfrm>
            <a:off x="771525" y="7505700"/>
            <a:ext cx="2571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B6D7A8"/>
                </a:highlight>
                <a:latin typeface="Georgia"/>
                <a:ea typeface="Georgia"/>
                <a:cs typeface="Georgia"/>
                <a:sym typeface="Georgia"/>
              </a:rPr>
              <a:t>1</a:t>
            </a:r>
            <a:endParaRPr b="1" sz="1200">
              <a:highlight>
                <a:srgbClr val="B6D7A8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0" name="Google Shape;170;p26"/>
          <p:cNvSpPr txBox="1"/>
          <p:nvPr/>
        </p:nvSpPr>
        <p:spPr>
          <a:xfrm>
            <a:off x="3019425" y="8160825"/>
            <a:ext cx="2571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B6D7A8"/>
                </a:highlight>
                <a:latin typeface="Georgia"/>
                <a:ea typeface="Georgia"/>
                <a:cs typeface="Georgia"/>
                <a:sym typeface="Georgia"/>
              </a:rPr>
              <a:t>2</a:t>
            </a:r>
            <a:endParaRPr b="1" sz="1200">
              <a:highlight>
                <a:srgbClr val="B6D7A8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1" name="Google Shape;171;p26"/>
          <p:cNvSpPr txBox="1"/>
          <p:nvPr/>
        </p:nvSpPr>
        <p:spPr>
          <a:xfrm>
            <a:off x="4371975" y="8008425"/>
            <a:ext cx="2571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B6D7A8"/>
                </a:highlight>
                <a:latin typeface="Georgia"/>
                <a:ea typeface="Georgia"/>
                <a:cs typeface="Georgia"/>
                <a:sym typeface="Georgia"/>
              </a:rPr>
              <a:t>3</a:t>
            </a:r>
            <a:endParaRPr b="1" sz="1200">
              <a:highlight>
                <a:srgbClr val="B6D7A8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2" name="Google Shape;172;p26"/>
          <p:cNvSpPr txBox="1"/>
          <p:nvPr/>
        </p:nvSpPr>
        <p:spPr>
          <a:xfrm>
            <a:off x="1264450" y="8960925"/>
            <a:ext cx="2571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B6D7A8"/>
                </a:highlight>
                <a:latin typeface="Georgia"/>
                <a:ea typeface="Georgia"/>
                <a:cs typeface="Georgia"/>
                <a:sym typeface="Georgia"/>
              </a:rPr>
              <a:t>4</a:t>
            </a:r>
            <a:endParaRPr b="1" sz="1200">
              <a:highlight>
                <a:srgbClr val="B6D7A8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5588800" y="8315675"/>
            <a:ext cx="2571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B6D7A8"/>
                </a:highlight>
                <a:latin typeface="Georgia"/>
                <a:ea typeface="Georgia"/>
                <a:cs typeface="Georgia"/>
                <a:sym typeface="Georgia"/>
              </a:rPr>
              <a:t>4</a:t>
            </a:r>
            <a:endParaRPr b="1" sz="1200">
              <a:highlight>
                <a:srgbClr val="B6D7A8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4" name="Google Shape;174;p26"/>
          <p:cNvSpPr txBox="1"/>
          <p:nvPr/>
        </p:nvSpPr>
        <p:spPr>
          <a:xfrm>
            <a:off x="1990725" y="6067425"/>
            <a:ext cx="683400" cy="3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ada"/>
                <a:ea typeface="Mada"/>
                <a:cs typeface="Mada"/>
                <a:sym typeface="Mada"/>
              </a:rPr>
              <a:t>(Flaccid)</a:t>
            </a:r>
            <a:endParaRPr sz="10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5" name="Google Shape;175;p26"/>
          <p:cNvSpPr txBox="1"/>
          <p:nvPr/>
        </p:nvSpPr>
        <p:spPr>
          <a:xfrm>
            <a:off x="0" y="11315777"/>
            <a:ext cx="6840000" cy="8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due to smooth muscle relaxation.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2: e.g.: thyroid hormone (negatively </a:t>
            </a: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affect</a:t>
            </a: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erection)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/>
          <p:nvPr/>
        </p:nvSpPr>
        <p:spPr>
          <a:xfrm>
            <a:off x="-4470961" y="1846474"/>
            <a:ext cx="1456326" cy="485460"/>
          </a:xfrm>
          <a:prstGeom prst="flowChartTerminator">
            <a:avLst/>
          </a:prstGeom>
          <a:noFill/>
          <a:ln cap="flat" cmpd="sng" w="19050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Oxidative stress </a:t>
            </a:r>
            <a:endParaRPr b="1"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81" name="Google Shape;181;p27"/>
          <p:cNvSpPr/>
          <p:nvPr/>
        </p:nvSpPr>
        <p:spPr>
          <a:xfrm>
            <a:off x="-4470961" y="3007836"/>
            <a:ext cx="1456326" cy="485460"/>
          </a:xfrm>
          <a:prstGeom prst="flowChartTerminator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Endothelial cell injury </a:t>
            </a:r>
            <a:endParaRPr b="1"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82" name="Google Shape;182;p27"/>
          <p:cNvSpPr/>
          <p:nvPr/>
        </p:nvSpPr>
        <p:spPr>
          <a:xfrm>
            <a:off x="-2768673" y="1110261"/>
            <a:ext cx="1456326" cy="485460"/>
          </a:xfrm>
          <a:prstGeom prst="flowChartTerminator">
            <a:avLst/>
          </a:prstGeom>
          <a:noFill/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Dyslipidemia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83" name="Google Shape;183;p27"/>
          <p:cNvSpPr/>
          <p:nvPr/>
        </p:nvSpPr>
        <p:spPr>
          <a:xfrm>
            <a:off x="-6273868" y="1110262"/>
            <a:ext cx="1456326" cy="485460"/>
          </a:xfrm>
          <a:prstGeom prst="flowChartTerminator">
            <a:avLst/>
          </a:prstGeom>
          <a:noFill/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Diabetes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84" name="Google Shape;184;p27"/>
          <p:cNvSpPr/>
          <p:nvPr/>
        </p:nvSpPr>
        <p:spPr>
          <a:xfrm>
            <a:off x="-6511050" y="1894832"/>
            <a:ext cx="1456326" cy="485460"/>
          </a:xfrm>
          <a:prstGeom prst="flowChartTerminator">
            <a:avLst/>
          </a:prstGeom>
          <a:noFill/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Hypertension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85" name="Google Shape;185;p27"/>
          <p:cNvSpPr/>
          <p:nvPr/>
        </p:nvSpPr>
        <p:spPr>
          <a:xfrm>
            <a:off x="-2430849" y="1894828"/>
            <a:ext cx="1456326" cy="485460"/>
          </a:xfrm>
          <a:prstGeom prst="flowChartTerminator">
            <a:avLst/>
          </a:prstGeom>
          <a:noFill/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Tobacco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86" name="Google Shape;186;p27"/>
          <p:cNvSpPr/>
          <p:nvPr/>
        </p:nvSpPr>
        <p:spPr>
          <a:xfrm>
            <a:off x="-6511051" y="3186636"/>
            <a:ext cx="1456326" cy="485460"/>
          </a:xfrm>
          <a:prstGeom prst="flowChartTerminator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Atherosclerosis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87" name="Google Shape;187;p27"/>
          <p:cNvSpPr/>
          <p:nvPr/>
        </p:nvSpPr>
        <p:spPr>
          <a:xfrm>
            <a:off x="-5863359" y="3899892"/>
            <a:ext cx="1456326" cy="485460"/>
          </a:xfrm>
          <a:prstGeom prst="flowChartTerminator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Erectile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dysfunction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88" name="Google Shape;188;p27"/>
          <p:cNvSpPr/>
          <p:nvPr/>
        </p:nvSpPr>
        <p:spPr>
          <a:xfrm>
            <a:off x="-2472452" y="3186638"/>
            <a:ext cx="1456326" cy="485460"/>
          </a:xfrm>
          <a:prstGeom prst="flowChartTerminator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Vasoconstriction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89" name="Google Shape;189;p27"/>
          <p:cNvSpPr/>
          <p:nvPr/>
        </p:nvSpPr>
        <p:spPr>
          <a:xfrm>
            <a:off x="-2961760" y="3898070"/>
            <a:ext cx="1456326" cy="485460"/>
          </a:xfrm>
          <a:prstGeom prst="flowChartTerminator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Thrombosis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90" name="Google Shape;190;p27"/>
          <p:cNvSpPr/>
          <p:nvPr/>
        </p:nvSpPr>
        <p:spPr>
          <a:xfrm rot="5400000">
            <a:off x="-1085839" y="1499946"/>
            <a:ext cx="1456326" cy="485460"/>
          </a:xfrm>
          <a:prstGeom prst="flowChartTerminator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Precursors </a:t>
            </a:r>
            <a:endParaRPr b="1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91" name="Google Shape;191;p27"/>
          <p:cNvSpPr/>
          <p:nvPr/>
        </p:nvSpPr>
        <p:spPr>
          <a:xfrm rot="5400000">
            <a:off x="-1070258" y="3595860"/>
            <a:ext cx="1456326" cy="485460"/>
          </a:xfrm>
          <a:prstGeom prst="flowChartTerminator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Outcomes </a:t>
            </a:r>
            <a:endParaRPr b="1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92" name="Google Shape;192;p27"/>
          <p:cNvCxnSpPr>
            <a:stCxn id="181" idx="2"/>
            <a:endCxn id="187" idx="0"/>
          </p:cNvCxnSpPr>
          <p:nvPr/>
        </p:nvCxnSpPr>
        <p:spPr>
          <a:xfrm flipH="1">
            <a:off x="-5135098" y="3493296"/>
            <a:ext cx="1392300" cy="4065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93" name="Google Shape;193;p27"/>
          <p:cNvCxnSpPr>
            <a:stCxn id="180" idx="2"/>
            <a:endCxn id="181" idx="0"/>
          </p:cNvCxnSpPr>
          <p:nvPr/>
        </p:nvCxnSpPr>
        <p:spPr>
          <a:xfrm>
            <a:off x="-3742798" y="2331934"/>
            <a:ext cx="0" cy="6759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94" name="Google Shape;194;p27"/>
          <p:cNvCxnSpPr>
            <a:stCxn id="180" idx="0"/>
            <a:endCxn id="182" idx="1"/>
          </p:cNvCxnSpPr>
          <p:nvPr/>
        </p:nvCxnSpPr>
        <p:spPr>
          <a:xfrm flipH="1" rot="10800000">
            <a:off x="-3742798" y="1352974"/>
            <a:ext cx="974100" cy="493500"/>
          </a:xfrm>
          <a:prstGeom prst="straightConnector1">
            <a:avLst/>
          </a:prstGeom>
          <a:noFill/>
          <a:ln cap="flat" cmpd="sng" w="9525">
            <a:solidFill>
              <a:srgbClr val="F4CCCC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95" name="Google Shape;195;p27"/>
          <p:cNvCxnSpPr>
            <a:stCxn id="185" idx="1"/>
            <a:endCxn id="180" idx="3"/>
          </p:cNvCxnSpPr>
          <p:nvPr/>
        </p:nvCxnSpPr>
        <p:spPr>
          <a:xfrm rot="10800000">
            <a:off x="-3014649" y="2089258"/>
            <a:ext cx="583800" cy="48300"/>
          </a:xfrm>
          <a:prstGeom prst="straightConnector1">
            <a:avLst/>
          </a:prstGeom>
          <a:noFill/>
          <a:ln cap="flat" cmpd="sng" w="9525">
            <a:solidFill>
              <a:srgbClr val="F4CCCC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96" name="Google Shape;196;p27"/>
          <p:cNvCxnSpPr>
            <a:stCxn id="181" idx="2"/>
            <a:endCxn id="189" idx="0"/>
          </p:cNvCxnSpPr>
          <p:nvPr/>
        </p:nvCxnSpPr>
        <p:spPr>
          <a:xfrm>
            <a:off x="-3742798" y="3493296"/>
            <a:ext cx="1509300" cy="4047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97" name="Google Shape;197;p27"/>
          <p:cNvCxnSpPr>
            <a:stCxn id="181" idx="3"/>
            <a:endCxn id="188" idx="1"/>
          </p:cNvCxnSpPr>
          <p:nvPr/>
        </p:nvCxnSpPr>
        <p:spPr>
          <a:xfrm>
            <a:off x="-3014635" y="3250566"/>
            <a:ext cx="542100" cy="1788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98" name="Google Shape;198;p27"/>
          <p:cNvCxnSpPr>
            <a:stCxn id="181" idx="1"/>
            <a:endCxn id="186" idx="3"/>
          </p:cNvCxnSpPr>
          <p:nvPr/>
        </p:nvCxnSpPr>
        <p:spPr>
          <a:xfrm flipH="1">
            <a:off x="-5054761" y="3250566"/>
            <a:ext cx="583800" cy="1788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99" name="Google Shape;199;p27"/>
          <p:cNvCxnSpPr>
            <a:stCxn id="180" idx="1"/>
            <a:endCxn id="184" idx="3"/>
          </p:cNvCxnSpPr>
          <p:nvPr/>
        </p:nvCxnSpPr>
        <p:spPr>
          <a:xfrm flipH="1">
            <a:off x="-5054761" y="2089204"/>
            <a:ext cx="583800" cy="48300"/>
          </a:xfrm>
          <a:prstGeom prst="straightConnector1">
            <a:avLst/>
          </a:prstGeom>
          <a:noFill/>
          <a:ln cap="flat" cmpd="sng" w="9525">
            <a:solidFill>
              <a:srgbClr val="F4CCCC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00" name="Google Shape;200;p27"/>
          <p:cNvCxnSpPr>
            <a:stCxn id="180" idx="0"/>
            <a:endCxn id="183" idx="3"/>
          </p:cNvCxnSpPr>
          <p:nvPr/>
        </p:nvCxnSpPr>
        <p:spPr>
          <a:xfrm rot="10800000">
            <a:off x="-4817398" y="1352974"/>
            <a:ext cx="1074600" cy="493500"/>
          </a:xfrm>
          <a:prstGeom prst="straightConnector1">
            <a:avLst/>
          </a:prstGeom>
          <a:noFill/>
          <a:ln cap="flat" cmpd="sng" w="9525">
            <a:solidFill>
              <a:srgbClr val="F4CCCC"/>
            </a:solidFill>
            <a:prstDash val="solid"/>
            <a:round/>
            <a:headEnd len="med" w="med" type="none"/>
            <a:tailEnd len="med" w="med" type="stealth"/>
          </a:ln>
        </p:spPr>
      </p:cxnSp>
      <p:graphicFrame>
        <p:nvGraphicFramePr>
          <p:cNvPr id="201" name="Google Shape;201;p27"/>
          <p:cNvGraphicFramePr/>
          <p:nvPr/>
        </p:nvGraphicFramePr>
        <p:xfrm>
          <a:off x="126900" y="3007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{DDC21526-1AC6-4818-B429-1857A904EF07}</a:tableStyleId>
              </a:tblPr>
              <a:tblGrid>
                <a:gridCol w="1634100"/>
                <a:gridCol w="4952100"/>
              </a:tblGrid>
              <a:tr h="416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E06666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Inﬂammatory</a:t>
                      </a:r>
                      <a:endParaRPr b="1" sz="1200">
                        <a:solidFill>
                          <a:srgbClr val="E06666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Prostatitis, urethritis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416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E06666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Mechanical</a:t>
                      </a:r>
                      <a:endParaRPr b="1" sz="1200">
                        <a:solidFill>
                          <a:srgbClr val="E06666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Peyronie's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disease , chordee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416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 u="sng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Psychological</a:t>
                      </a:r>
                      <a:endParaRPr b="1" sz="1200" u="sng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Depression, performance anxiety, stress, relationship difficulties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1037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 u="sng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Occlusive Vascular </a:t>
                      </a:r>
                      <a:endParaRPr b="1" sz="1200" u="sng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 u="sng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Arterial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: hypertension, smoking, hyperlipidemia, DM, peripheral vascular disease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Venous: venous occlusion due to anatomical or degenerative changes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416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E06666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Trauma</a:t>
                      </a:r>
                      <a:endParaRPr b="1" sz="1200">
                        <a:solidFill>
                          <a:srgbClr val="E06666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Pelvic fracture, Spinal cord injury, penile 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trauma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623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E06666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Endocrine</a:t>
                      </a:r>
                      <a:endParaRPr b="1" sz="1200">
                        <a:solidFill>
                          <a:srgbClr val="E06666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Hypogonadism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, hyperprolactinemia, hypothyroidism, hyperthyroidism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623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E06666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Neurologic</a:t>
                      </a:r>
                      <a:endParaRPr b="1" sz="1200">
                        <a:solidFill>
                          <a:srgbClr val="E06666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Parkinsons, multiple sclerosis, spina bifida, pelvic surgery, peripheral neuropathy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830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 u="sng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Chemical</a:t>
                      </a:r>
                      <a:r>
                        <a:rPr b="1" baseline="30000" lang="en" sz="1200" u="sng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1</a:t>
                      </a:r>
                      <a:endParaRPr b="1" baseline="30000" sz="1200" u="sng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Anti-hypertension, anti-arrhythmics, antidepressant, anxiolytics,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anti-androgens, anticonvulsants, alcohol, marijuana,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anti-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parkinsonism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, LHRH analogues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416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E06666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Extra factors</a:t>
                      </a:r>
                      <a:endParaRPr b="1" sz="1200">
                        <a:solidFill>
                          <a:srgbClr val="E06666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Prostatectomy,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old age</a:t>
                      </a:r>
                      <a:r>
                        <a:rPr b="1" baseline="30000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2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, CRF, cirrhosis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202" name="Google Shape;202;p27"/>
          <p:cNvSpPr txBox="1"/>
          <p:nvPr/>
        </p:nvSpPr>
        <p:spPr>
          <a:xfrm>
            <a:off x="2560350" y="2686150"/>
            <a:ext cx="21639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Causes</a:t>
            </a:r>
            <a:endParaRPr b="1" sz="18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03" name="Google Shape;203;p27"/>
          <p:cNvSpPr txBox="1"/>
          <p:nvPr/>
        </p:nvSpPr>
        <p:spPr>
          <a:xfrm>
            <a:off x="-6372225" y="142875"/>
            <a:ext cx="5364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Causes:</a:t>
            </a:r>
            <a:endParaRPr b="1" sz="24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Endothelial dysfunction is the commonest cause</a:t>
            </a:r>
            <a:endParaRPr b="1" sz="2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4" name="Google Shape;204;p27"/>
          <p:cNvSpPr/>
          <p:nvPr/>
        </p:nvSpPr>
        <p:spPr>
          <a:xfrm>
            <a:off x="-1085850" y="1000125"/>
            <a:ext cx="583800" cy="1598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7"/>
          <p:cNvSpPr/>
          <p:nvPr/>
        </p:nvSpPr>
        <p:spPr>
          <a:xfrm>
            <a:off x="-1085850" y="2999313"/>
            <a:ext cx="583800" cy="15981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7"/>
          <p:cNvSpPr/>
          <p:nvPr/>
        </p:nvSpPr>
        <p:spPr>
          <a:xfrm>
            <a:off x="70250" y="268475"/>
            <a:ext cx="4568400" cy="369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Erectile Dysfunction “ED”</a:t>
            </a:r>
            <a:endParaRPr sz="24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7" name="Google Shape;207;p27"/>
          <p:cNvSpPr/>
          <p:nvPr/>
        </p:nvSpPr>
        <p:spPr>
          <a:xfrm>
            <a:off x="4662850" y="287750"/>
            <a:ext cx="2033400" cy="2033400"/>
          </a:xfrm>
          <a:prstGeom prst="ellipse">
            <a:avLst/>
          </a:prstGeom>
          <a:noFill/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8" name="Google Shape;208;p27"/>
          <p:cNvCxnSpPr>
            <a:stCxn id="207" idx="0"/>
          </p:cNvCxnSpPr>
          <p:nvPr/>
        </p:nvCxnSpPr>
        <p:spPr>
          <a:xfrm>
            <a:off x="5679550" y="287750"/>
            <a:ext cx="213600" cy="2011800"/>
          </a:xfrm>
          <a:prstGeom prst="straightConnector1">
            <a:avLst/>
          </a:prstGeom>
          <a:noFill/>
          <a:ln cap="flat" cmpd="sng" w="9525">
            <a:solidFill>
              <a:srgbClr val="EA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" name="Google Shape;209;p27"/>
          <p:cNvCxnSpPr/>
          <p:nvPr/>
        </p:nvCxnSpPr>
        <p:spPr>
          <a:xfrm>
            <a:off x="4819975" y="779800"/>
            <a:ext cx="971400" cy="560700"/>
          </a:xfrm>
          <a:prstGeom prst="straightConnector1">
            <a:avLst/>
          </a:prstGeom>
          <a:noFill/>
          <a:ln cap="flat" cmpd="sng" w="9525">
            <a:solidFill>
              <a:srgbClr val="EA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" name="Google Shape;210;p27"/>
          <p:cNvCxnSpPr>
            <a:stCxn id="207" idx="3"/>
          </p:cNvCxnSpPr>
          <p:nvPr/>
        </p:nvCxnSpPr>
        <p:spPr>
          <a:xfrm flipH="1" rot="10800000">
            <a:off x="4960635" y="1335765"/>
            <a:ext cx="833100" cy="687600"/>
          </a:xfrm>
          <a:prstGeom prst="straightConnector1">
            <a:avLst/>
          </a:prstGeom>
          <a:noFill/>
          <a:ln cap="flat" cmpd="sng" w="9525">
            <a:solidFill>
              <a:srgbClr val="EA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1" name="Google Shape;211;p27"/>
          <p:cNvSpPr/>
          <p:nvPr/>
        </p:nvSpPr>
        <p:spPr>
          <a:xfrm>
            <a:off x="5803735" y="1034505"/>
            <a:ext cx="830700" cy="369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EA9999"/>
                </a:solidFill>
                <a:latin typeface="Mada"/>
                <a:ea typeface="Mada"/>
                <a:cs typeface="Mada"/>
                <a:sym typeface="Mada"/>
              </a:rPr>
              <a:t>No ED 48% </a:t>
            </a:r>
            <a:endParaRPr b="1" sz="1100">
              <a:solidFill>
                <a:srgbClr val="EA9999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12" name="Google Shape;212;p27"/>
          <p:cNvSpPr/>
          <p:nvPr/>
        </p:nvSpPr>
        <p:spPr>
          <a:xfrm>
            <a:off x="4926364" y="520751"/>
            <a:ext cx="830700" cy="369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EA9999"/>
                </a:solidFill>
                <a:latin typeface="Mada"/>
                <a:ea typeface="Mada"/>
                <a:cs typeface="Mada"/>
                <a:sym typeface="Mada"/>
              </a:rPr>
              <a:t>Complete ED 10% </a:t>
            </a:r>
            <a:endParaRPr b="1" sz="1100">
              <a:solidFill>
                <a:srgbClr val="EA9999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13" name="Google Shape;213;p27"/>
          <p:cNvSpPr/>
          <p:nvPr/>
        </p:nvSpPr>
        <p:spPr>
          <a:xfrm>
            <a:off x="5164086" y="1786520"/>
            <a:ext cx="728700" cy="369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EA9999"/>
                </a:solidFill>
                <a:latin typeface="Mada"/>
                <a:ea typeface="Mada"/>
                <a:cs typeface="Mada"/>
                <a:sym typeface="Mada"/>
              </a:rPr>
              <a:t>Minimal ED 17% </a:t>
            </a:r>
            <a:endParaRPr b="1" sz="1100">
              <a:solidFill>
                <a:srgbClr val="EA9999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14" name="Google Shape;214;p27"/>
          <p:cNvSpPr/>
          <p:nvPr/>
        </p:nvSpPr>
        <p:spPr>
          <a:xfrm>
            <a:off x="4670409" y="1175408"/>
            <a:ext cx="830700" cy="369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EA9999"/>
                </a:solidFill>
                <a:latin typeface="Mada"/>
                <a:ea typeface="Mada"/>
                <a:cs typeface="Mada"/>
                <a:sym typeface="Mada"/>
              </a:rPr>
              <a:t>Moderate ED 25% </a:t>
            </a:r>
            <a:endParaRPr b="1" sz="1100">
              <a:solidFill>
                <a:srgbClr val="EA9999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15" name="Google Shape;215;p27"/>
          <p:cNvSpPr txBox="1"/>
          <p:nvPr/>
        </p:nvSpPr>
        <p:spPr>
          <a:xfrm>
            <a:off x="192000" y="661725"/>
            <a:ext cx="4218000" cy="1776600"/>
          </a:xfrm>
          <a:prstGeom prst="rect">
            <a:avLst/>
          </a:prstGeom>
          <a:noFill/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It is a persistent or recurrent inability to attain (acquire)&amp; maintain (sustain) an erection (rigidity) suﬃcient for satisfactory sexual performance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●"/>
            </a:pPr>
            <a:r>
              <a:rPr b="1" lang="en" sz="1200">
                <a:solidFill>
                  <a:schemeClr val="dk1"/>
                </a:solidFill>
                <a:highlight>
                  <a:srgbClr val="F4CCCC"/>
                </a:highlight>
                <a:latin typeface="Mada"/>
                <a:ea typeface="Mada"/>
                <a:cs typeface="Mada"/>
                <a:sym typeface="Mada"/>
              </a:rPr>
              <a:t>Impotent: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is reserved for those men who experience erectile failure during attempted intercourse more than 75 % of the time</a:t>
            </a:r>
            <a:endParaRPr/>
          </a:p>
        </p:txBody>
      </p:sp>
      <p:sp>
        <p:nvSpPr>
          <p:cNvPr id="216" name="Google Shape;216;p27"/>
          <p:cNvSpPr txBox="1"/>
          <p:nvPr/>
        </p:nvSpPr>
        <p:spPr>
          <a:xfrm>
            <a:off x="5241400" y="2264000"/>
            <a:ext cx="9525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Mada"/>
                <a:ea typeface="Mada"/>
                <a:cs typeface="Mada"/>
                <a:sym typeface="Mada"/>
              </a:rPr>
              <a:t>Prevalence</a:t>
            </a:r>
            <a:endParaRPr sz="11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17" name="Google Shape;217;p27"/>
          <p:cNvSpPr/>
          <p:nvPr/>
        </p:nvSpPr>
        <p:spPr>
          <a:xfrm>
            <a:off x="1569626" y="9927211"/>
            <a:ext cx="1456326" cy="485460"/>
          </a:xfrm>
          <a:prstGeom prst="flowChartTerminator">
            <a:avLst/>
          </a:prstGeom>
          <a:noFill/>
          <a:ln cap="flat" cmpd="sng" w="19050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Oxidative stress </a:t>
            </a:r>
            <a:endParaRPr b="1"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1690750" y="10746250"/>
            <a:ext cx="1214082" cy="404676"/>
          </a:xfrm>
          <a:prstGeom prst="flowChartTerminator">
            <a:avLst/>
          </a:prstGeom>
          <a:noFill/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Hypertension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19" name="Google Shape;219;p27"/>
          <p:cNvSpPr/>
          <p:nvPr/>
        </p:nvSpPr>
        <p:spPr>
          <a:xfrm>
            <a:off x="3931826" y="9927211"/>
            <a:ext cx="1456326" cy="485460"/>
          </a:xfrm>
          <a:prstGeom prst="flowChartTerminator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Endothelial cell injury </a:t>
            </a:r>
            <a:endParaRPr b="1"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0389" y="10356393"/>
            <a:ext cx="1214082" cy="404730"/>
          </a:xfrm>
          <a:prstGeom prst="flowChartTerminator">
            <a:avLst/>
          </a:prstGeom>
          <a:noFill/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Diabetes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1" name="Google Shape;221;p27"/>
          <p:cNvSpPr/>
          <p:nvPr/>
        </p:nvSpPr>
        <p:spPr>
          <a:xfrm>
            <a:off x="1690750" y="9188905"/>
            <a:ext cx="1214082" cy="404730"/>
          </a:xfrm>
          <a:prstGeom prst="flowChartTerminator">
            <a:avLst/>
          </a:prstGeom>
          <a:noFill/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Dyslipidemia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2" name="Google Shape;222;p27"/>
          <p:cNvSpPr/>
          <p:nvPr/>
        </p:nvSpPr>
        <p:spPr>
          <a:xfrm>
            <a:off x="41963" y="9524766"/>
            <a:ext cx="1214082" cy="404730"/>
          </a:xfrm>
          <a:prstGeom prst="flowChartTerminator">
            <a:avLst/>
          </a:prstGeom>
          <a:noFill/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Tobacco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3" name="Google Shape;223;p27"/>
          <p:cNvSpPr/>
          <p:nvPr/>
        </p:nvSpPr>
        <p:spPr>
          <a:xfrm>
            <a:off x="4052950" y="10746251"/>
            <a:ext cx="1214082" cy="404676"/>
          </a:xfrm>
          <a:prstGeom prst="flowChartTerminator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Vaso-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constriction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4" name="Google Shape;224;p27"/>
          <p:cNvSpPr/>
          <p:nvPr/>
        </p:nvSpPr>
        <p:spPr>
          <a:xfrm>
            <a:off x="4052948" y="9120127"/>
            <a:ext cx="1214082" cy="404676"/>
          </a:xfrm>
          <a:prstGeom prst="flowChartTerminator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Thrombosis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5" name="Google Shape;225;p27"/>
          <p:cNvSpPr/>
          <p:nvPr/>
        </p:nvSpPr>
        <p:spPr>
          <a:xfrm>
            <a:off x="5537889" y="10377112"/>
            <a:ext cx="1214082" cy="404730"/>
          </a:xfrm>
          <a:prstGeom prst="flowChartTerminator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Mada"/>
                <a:ea typeface="Mada"/>
                <a:cs typeface="Mada"/>
                <a:sym typeface="Mada"/>
              </a:rPr>
              <a:t>Atherosclerosis </a:t>
            </a:r>
            <a:endParaRPr sz="11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6" name="Google Shape;226;p27"/>
          <p:cNvSpPr/>
          <p:nvPr/>
        </p:nvSpPr>
        <p:spPr>
          <a:xfrm>
            <a:off x="5537901" y="9524802"/>
            <a:ext cx="1214082" cy="404676"/>
          </a:xfrm>
          <a:prstGeom prst="flowChartTerminator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Erectile dysfunction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227" name="Google Shape;227;p27"/>
          <p:cNvCxnSpPr>
            <a:stCxn id="217" idx="0"/>
            <a:endCxn id="221" idx="2"/>
          </p:cNvCxnSpPr>
          <p:nvPr/>
        </p:nvCxnSpPr>
        <p:spPr>
          <a:xfrm rot="10800000">
            <a:off x="2297789" y="9593611"/>
            <a:ext cx="0" cy="333600"/>
          </a:xfrm>
          <a:prstGeom prst="straightConnector1">
            <a:avLst/>
          </a:prstGeom>
          <a:noFill/>
          <a:ln cap="flat" cmpd="sng" w="9525">
            <a:solidFill>
              <a:srgbClr val="F4CCCC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28" name="Google Shape;228;p27"/>
          <p:cNvCxnSpPr>
            <a:stCxn id="217" idx="2"/>
            <a:endCxn id="218" idx="0"/>
          </p:cNvCxnSpPr>
          <p:nvPr/>
        </p:nvCxnSpPr>
        <p:spPr>
          <a:xfrm>
            <a:off x="2297789" y="10412671"/>
            <a:ext cx="0" cy="333600"/>
          </a:xfrm>
          <a:prstGeom prst="straightConnector1">
            <a:avLst/>
          </a:prstGeom>
          <a:noFill/>
          <a:ln cap="flat" cmpd="sng" w="9525">
            <a:solidFill>
              <a:srgbClr val="F4CCCC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29" name="Google Shape;229;p27"/>
          <p:cNvCxnSpPr>
            <a:stCxn id="222" idx="3"/>
            <a:endCxn id="217" idx="1"/>
          </p:cNvCxnSpPr>
          <p:nvPr/>
        </p:nvCxnSpPr>
        <p:spPr>
          <a:xfrm>
            <a:off x="1256045" y="9727131"/>
            <a:ext cx="313500" cy="442800"/>
          </a:xfrm>
          <a:prstGeom prst="curvedConnector3">
            <a:avLst>
              <a:gd fmla="val 50013" name="adj1"/>
            </a:avLst>
          </a:prstGeom>
          <a:noFill/>
          <a:ln cap="flat" cmpd="sng" w="9525">
            <a:solidFill>
              <a:srgbClr val="F4CCCC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30" name="Google Shape;230;p27"/>
          <p:cNvCxnSpPr>
            <a:stCxn id="217" idx="1"/>
            <a:endCxn id="220" idx="3"/>
          </p:cNvCxnSpPr>
          <p:nvPr/>
        </p:nvCxnSpPr>
        <p:spPr>
          <a:xfrm flipH="1">
            <a:off x="1254326" y="10169941"/>
            <a:ext cx="315300" cy="388800"/>
          </a:xfrm>
          <a:prstGeom prst="curvedConnector3">
            <a:avLst>
              <a:gd fmla="val 49977" name="adj1"/>
            </a:avLst>
          </a:prstGeom>
          <a:noFill/>
          <a:ln cap="flat" cmpd="sng" w="9525">
            <a:solidFill>
              <a:srgbClr val="F4CCCC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31" name="Google Shape;231;p27"/>
          <p:cNvCxnSpPr>
            <a:stCxn id="219" idx="0"/>
            <a:endCxn id="224" idx="2"/>
          </p:cNvCxnSpPr>
          <p:nvPr/>
        </p:nvCxnSpPr>
        <p:spPr>
          <a:xfrm rot="10800000">
            <a:off x="4659989" y="9524911"/>
            <a:ext cx="0" cy="4023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32" name="Google Shape;232;p27"/>
          <p:cNvCxnSpPr>
            <a:stCxn id="219" idx="2"/>
            <a:endCxn id="223" idx="0"/>
          </p:cNvCxnSpPr>
          <p:nvPr/>
        </p:nvCxnSpPr>
        <p:spPr>
          <a:xfrm>
            <a:off x="4659989" y="10412671"/>
            <a:ext cx="0" cy="3336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33" name="Google Shape;233;p27"/>
          <p:cNvCxnSpPr>
            <a:stCxn id="219" idx="3"/>
            <a:endCxn id="226" idx="1"/>
          </p:cNvCxnSpPr>
          <p:nvPr/>
        </p:nvCxnSpPr>
        <p:spPr>
          <a:xfrm flipH="1" rot="10800000">
            <a:off x="5388152" y="9727141"/>
            <a:ext cx="149700" cy="442800"/>
          </a:xfrm>
          <a:prstGeom prst="curvedConnector3">
            <a:avLst>
              <a:gd fmla="val 50016" name="adj1"/>
            </a:avLst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34" name="Google Shape;234;p27"/>
          <p:cNvCxnSpPr>
            <a:stCxn id="219" idx="3"/>
            <a:endCxn id="225" idx="1"/>
          </p:cNvCxnSpPr>
          <p:nvPr/>
        </p:nvCxnSpPr>
        <p:spPr>
          <a:xfrm>
            <a:off x="5388152" y="10169941"/>
            <a:ext cx="149700" cy="409500"/>
          </a:xfrm>
          <a:prstGeom prst="curvedConnector3">
            <a:avLst>
              <a:gd fmla="val 50012" name="adj1"/>
            </a:avLst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35" name="Google Shape;235;p27"/>
          <p:cNvCxnSpPr>
            <a:stCxn id="217" idx="3"/>
            <a:endCxn id="219" idx="1"/>
          </p:cNvCxnSpPr>
          <p:nvPr/>
        </p:nvCxnSpPr>
        <p:spPr>
          <a:xfrm>
            <a:off x="3025952" y="10169941"/>
            <a:ext cx="906000" cy="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6" name="Google Shape;236;p27"/>
          <p:cNvSpPr/>
          <p:nvPr/>
        </p:nvSpPr>
        <p:spPr>
          <a:xfrm rot="-5400000">
            <a:off x="1353450" y="7482925"/>
            <a:ext cx="583800" cy="29097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7"/>
          <p:cNvSpPr/>
          <p:nvPr/>
        </p:nvSpPr>
        <p:spPr>
          <a:xfrm>
            <a:off x="917686" y="8246321"/>
            <a:ext cx="1456326" cy="485460"/>
          </a:xfrm>
          <a:prstGeom prst="flowChartTerminator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Precursors </a:t>
            </a:r>
            <a:endParaRPr b="1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38" name="Google Shape;238;p27"/>
          <p:cNvSpPr/>
          <p:nvPr/>
        </p:nvSpPr>
        <p:spPr>
          <a:xfrm rot="-5400000">
            <a:off x="5008259" y="7532400"/>
            <a:ext cx="583800" cy="28107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7"/>
          <p:cNvSpPr/>
          <p:nvPr/>
        </p:nvSpPr>
        <p:spPr>
          <a:xfrm>
            <a:off x="4594317" y="8250985"/>
            <a:ext cx="1456326" cy="485460"/>
          </a:xfrm>
          <a:prstGeom prst="flowChartTerminator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Outcomes </a:t>
            </a:r>
            <a:endParaRPr b="1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40" name="Google Shape;240;p27"/>
          <p:cNvSpPr txBox="1"/>
          <p:nvPr/>
        </p:nvSpPr>
        <p:spPr>
          <a:xfrm>
            <a:off x="2502000" y="8340975"/>
            <a:ext cx="17979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Endothelial dysfunction is the commonest cause</a:t>
            </a:r>
            <a:endParaRPr sz="1100"/>
          </a:p>
        </p:txBody>
      </p:sp>
      <p:sp>
        <p:nvSpPr>
          <p:cNvPr id="241" name="Google Shape;241;p27"/>
          <p:cNvSpPr txBox="1"/>
          <p:nvPr/>
        </p:nvSpPr>
        <p:spPr>
          <a:xfrm>
            <a:off x="79775" y="2844900"/>
            <a:ext cx="2562300" cy="1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B7B7B7"/>
                </a:solidFill>
                <a:latin typeface="Mada"/>
                <a:ea typeface="Mada"/>
                <a:cs typeface="Mada"/>
                <a:sym typeface="Mada"/>
              </a:rPr>
              <a:t>Prof. Yieldez = only know what are highlighted in red</a:t>
            </a:r>
            <a:endParaRPr sz="800">
              <a:solidFill>
                <a:srgbClr val="B7B7B7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42" name="Google Shape;242;p27"/>
          <p:cNvSpPr txBox="1"/>
          <p:nvPr/>
        </p:nvSpPr>
        <p:spPr>
          <a:xfrm>
            <a:off x="0" y="11315777"/>
            <a:ext cx="6840000" cy="8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1:asking about the </a:t>
            </a: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patient’s drug history is extremely important.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2: due to hypogonadism.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8"/>
          <p:cNvSpPr txBox="1"/>
          <p:nvPr/>
        </p:nvSpPr>
        <p:spPr>
          <a:xfrm>
            <a:off x="1102500" y="164350"/>
            <a:ext cx="4726800" cy="7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Drugs Adversely Causing ED</a:t>
            </a:r>
            <a:endParaRPr b="1" sz="24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248" name="Google Shape;248;p28"/>
          <p:cNvGraphicFramePr/>
          <p:nvPr/>
        </p:nvGraphicFramePr>
        <p:xfrm>
          <a:off x="117346" y="69747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{DDC21526-1AC6-4818-B429-1857A904EF07}</a:tableStyleId>
              </a:tblPr>
              <a:tblGrid>
                <a:gridCol w="2707300"/>
                <a:gridCol w="3917075"/>
              </a:tblGrid>
              <a:tr h="172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Drug class 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Examples 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</a:tr>
              <a:tr h="429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Beta-blockers 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Calcium-channel blockers 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Alpha- adrenergic agonists 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Cardiac glycosides 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Propranolol, metoprolol, atenolol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Verapamil, nifedipine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Clonidine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Digoxin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259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Thiazide diuretics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Aldosterone antagonists 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Hydrochlorothiazide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Spironolactone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174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Fibric acid derivatives 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Gemfibrozil , clofibrate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34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 u="sng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SSRI</a:t>
                      </a:r>
                      <a:endParaRPr b="1" sz="1200" u="sng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Tricyclic antidepressants 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Other antidepressants 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Fluoxetine, sertraline,paroxetine, citalopram 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Amitriptyline , desipramine, nortriptyline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Lithium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174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Benzodiazepines 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Lorazepam, alprazolam, diazepam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174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Histamine (H2) receptor antagonists 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Ranitidine, cimetidine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174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Butyrophenones and phenothiazines 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Haloperidol, prochlorperazine, chlorpromazine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174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Hydantoin anticonvulsant 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Phenytoin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174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Cytotoxic agents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Cyclophosphamide, methotrexate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174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Recreational drugs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Alcohol, cocaine, marijuana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graphicFrame>
        <p:nvGraphicFramePr>
          <p:cNvPr id="249" name="Google Shape;249;p28"/>
          <p:cNvGraphicFramePr/>
          <p:nvPr/>
        </p:nvGraphicFramePr>
        <p:xfrm>
          <a:off x="117344" y="635409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{DDC21526-1AC6-4818-B429-1857A904EF07}</a:tableStyleId>
              </a:tblPr>
              <a:tblGrid>
                <a:gridCol w="1830750"/>
                <a:gridCol w="4793625"/>
              </a:tblGrid>
              <a:tr h="1479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Central Acting drugs 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 hMerge="1"/>
              </a:tr>
              <a:tr h="546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E06666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anti-Depressant Drugs </a:t>
                      </a:r>
                      <a:endParaRPr b="1" sz="1200">
                        <a:solidFill>
                          <a:srgbClr val="E06666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E.g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non-selective (TCAs) selective (SSRIs)</a:t>
                      </a:r>
                      <a:endParaRPr b="1"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Dopamine</a:t>
                      </a:r>
                      <a:r>
                        <a:rPr b="1" baseline="30000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1</a:t>
                      </a:r>
                      <a:r>
                        <a:rPr b="1"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promotes arousal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more than epinephrine which have an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opposite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effect of 5HT (serotonin) on 5HT2 → ↓dopamine release →↓arousal</a:t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anti-depressant drugs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↓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5HT uptake which lead to ↑5HT in synapse act on 5HT2 → 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↓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dopamine release →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↓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arousal.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SSRI</a:t>
                      </a:r>
                      <a:r>
                        <a:rPr baseline="30000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2 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have a peripheral eﬀect: antagonize Nitric Oxide  actions →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↓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genital sensation→  delay ejaculation 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(use for treatment of premature ejaculation)</a:t>
                      </a:r>
                      <a:endParaRPr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150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E06666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Anti-psychotic drugs</a:t>
                      </a:r>
                      <a:endParaRPr b="1" sz="1200">
                        <a:solidFill>
                          <a:srgbClr val="E06666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They are 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DA antagonist, causing  hyperprolactinemia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296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E06666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Anti-epileptic drugs </a:t>
                      </a:r>
                      <a:endParaRPr b="1" sz="1200">
                        <a:solidFill>
                          <a:srgbClr val="E06666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E.g phenytoin</a:t>
                      </a:r>
                      <a:endParaRPr b="1" sz="1200">
                        <a:solidFill>
                          <a:srgbClr val="E06666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T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hey have GABA eﬀect </a:t>
                      </a:r>
                      <a:r>
                        <a:rPr lang="en" sz="1200">
                          <a:solidFill>
                            <a:srgbClr val="99999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(inhibitory neurotransmitter)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→ antagonize excitatory Amino acid → increase sedation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→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↓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arousal.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2968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Anti-Hypertension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 hMerge="1"/>
              </a:tr>
              <a:tr h="296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E06666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Central hypotensive </a:t>
                      </a:r>
                      <a:endParaRPr b="1" sz="1200">
                        <a:solidFill>
                          <a:srgbClr val="E06666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Methyldopa, Reserpine: ↓ arousal 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Clonidine </a:t>
                      </a:r>
                      <a:r>
                        <a:rPr lang="en" sz="1200">
                          <a:solidFill>
                            <a:srgbClr val="999999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(α2 agonist)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: ↓ arousal centrally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296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E06666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Other hypotensive </a:t>
                      </a:r>
                      <a:endParaRPr b="1" sz="1200">
                        <a:solidFill>
                          <a:srgbClr val="E06666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β2 blockers: antagonise vasodilating β2 effect  + potentiate α1 effect</a:t>
                      </a:r>
                      <a:r>
                        <a:rPr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(vasoconstriction)</a:t>
                      </a:r>
                      <a:endParaRPr sz="12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Thiazide diuretics: ↓ spinal reflex controlling erection + ↓ arousal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250" name="Google Shape;250;p28"/>
          <p:cNvSpPr txBox="1"/>
          <p:nvPr/>
        </p:nvSpPr>
        <p:spPr>
          <a:xfrm>
            <a:off x="1102500" y="5955550"/>
            <a:ext cx="47268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Mechanisms of How these Drugs Causing ED</a:t>
            </a:r>
            <a:endParaRPr b="1" sz="18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1" name="Google Shape;251;p28"/>
          <p:cNvSpPr txBox="1"/>
          <p:nvPr/>
        </p:nvSpPr>
        <p:spPr>
          <a:xfrm>
            <a:off x="0" y="11315777"/>
            <a:ext cx="6840000" cy="8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hormone of sex and desire.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2: out of all anti-</a:t>
            </a: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depressants, SSRIs causes erectile dysfunction the most.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" name="Google Shape;256;p29"/>
          <p:cNvGraphicFramePr/>
          <p:nvPr/>
        </p:nvGraphicFramePr>
        <p:xfrm>
          <a:off x="117344" y="29619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{DDC21526-1AC6-4818-B429-1857A904EF07}</a:tableStyleId>
              </a:tblPr>
              <a:tblGrid>
                <a:gridCol w="1830750"/>
                <a:gridCol w="4793625"/>
              </a:tblGrid>
              <a:tr h="3076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Anti-androgen ( They ↓ desire</a:t>
                      </a:r>
                      <a:r>
                        <a:rPr b="1" baseline="30000" lang="en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1</a:t>
                      </a: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)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 hMerge="1"/>
              </a:tr>
              <a:tr h="428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E06666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Finasteride</a:t>
                      </a:r>
                      <a:r>
                        <a:rPr b="1" baseline="30000" lang="en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2</a:t>
                      </a:r>
                      <a:endParaRPr b="1" baseline="30000" sz="12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α reductase inhibitor (prevent production of active testosterone) →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irreversible erectile dysfunction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471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E06666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Cyproterone Acetate</a:t>
                      </a:r>
                      <a:r>
                        <a:rPr b="1" baseline="30000" lang="en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3</a:t>
                      </a:r>
                      <a:r>
                        <a:rPr b="1" lang="en">
                          <a:solidFill>
                            <a:srgbClr val="E06666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endParaRPr sz="1200">
                        <a:solidFill>
                          <a:srgbClr val="E06666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synthetic steroidal antiandrogen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710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E06666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Other drugs </a:t>
                      </a:r>
                      <a:endParaRPr sz="1200">
                        <a:solidFill>
                          <a:srgbClr val="E06666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Cimetidine (high doses), ketoconazole, Spironolactone causes hyperprolactinemia + gynecomastia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Estrogen-containing medications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3076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Habituating agents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 hMerge="1"/>
              </a:tr>
              <a:tr h="286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rgbClr val="E06666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Smoking</a:t>
                      </a:r>
                      <a:endParaRPr sz="1200">
                        <a:solidFill>
                          <a:srgbClr val="E06666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Cigarette smoking cause vasoconstriction + penile venous leakage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286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E06666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Alcohol </a:t>
                      </a:r>
                      <a:endParaRPr sz="1200">
                        <a:solidFill>
                          <a:srgbClr val="E06666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Small amount: ↑ desire + ↓ anxiety + vasodilatation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Large amount: ↑ sedation + ↓ desire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Chronic alcoholism: hypogonadism + polyneuropathy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257" name="Google Shape;257;p29"/>
          <p:cNvSpPr txBox="1"/>
          <p:nvPr/>
        </p:nvSpPr>
        <p:spPr>
          <a:xfrm>
            <a:off x="416700" y="4393450"/>
            <a:ext cx="60603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Drugs Used for the Treatment of ED</a:t>
            </a:r>
            <a:endParaRPr b="1" sz="24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According to the </a:t>
            </a:r>
            <a:r>
              <a:rPr b="1" lang="en" sz="1200">
                <a:latin typeface="Mada"/>
                <a:ea typeface="Mada"/>
                <a:cs typeface="Mada"/>
                <a:sym typeface="Mada"/>
              </a:rPr>
              <a:t>route</a:t>
            </a:r>
            <a:r>
              <a:rPr b="1" lang="en" sz="1200">
                <a:latin typeface="Mada"/>
                <a:ea typeface="Mada"/>
                <a:cs typeface="Mada"/>
                <a:sym typeface="Mada"/>
              </a:rPr>
              <a:t> of administration</a:t>
            </a:r>
            <a:endParaRPr b="1"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8" name="Google Shape;258;p29"/>
          <p:cNvSpPr/>
          <p:nvPr/>
        </p:nvSpPr>
        <p:spPr>
          <a:xfrm>
            <a:off x="95250" y="5372100"/>
            <a:ext cx="1477800" cy="18264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99999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F4CCCC"/>
                </a:highlight>
                <a:latin typeface="Mada"/>
                <a:ea typeface="Mada"/>
                <a:cs typeface="Mada"/>
                <a:sym typeface="Mada"/>
              </a:rPr>
              <a:t>Oral:</a:t>
            </a:r>
            <a:endParaRPr b="1" sz="600">
              <a:highlight>
                <a:srgbClr val="F4CCCC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-Selective PDE5 inhibitors</a:t>
            </a:r>
            <a:r>
              <a:rPr baseline="30000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4</a:t>
            </a:r>
            <a:endParaRPr baseline="30000"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-Testostero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- Apomorphine</a:t>
            </a:r>
            <a:r>
              <a:rPr baseline="30000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5</a:t>
            </a:r>
            <a:endParaRPr baseline="30000"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-Oral Phentolamine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- Yohimbine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-Trazodone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- Korean Ginseng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9" name="Google Shape;259;p29"/>
          <p:cNvSpPr/>
          <p:nvPr/>
        </p:nvSpPr>
        <p:spPr>
          <a:xfrm>
            <a:off x="1821351" y="5372100"/>
            <a:ext cx="1477800" cy="18264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99999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F4CCCC"/>
                </a:highlight>
                <a:latin typeface="Mada"/>
                <a:ea typeface="Mada"/>
                <a:cs typeface="Mada"/>
                <a:sym typeface="Mada"/>
              </a:rPr>
              <a:t>Transurethral:</a:t>
            </a:r>
            <a:endParaRPr b="1" sz="600">
              <a:highlight>
                <a:srgbClr val="F4CCCC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-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Alprostadil</a:t>
            </a:r>
            <a:r>
              <a:rPr baseline="30000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6</a:t>
            </a:r>
            <a:endParaRPr baseline="30000"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0" name="Google Shape;260;p29"/>
          <p:cNvSpPr/>
          <p:nvPr/>
        </p:nvSpPr>
        <p:spPr>
          <a:xfrm>
            <a:off x="3551571" y="5372100"/>
            <a:ext cx="1477800" cy="18264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99999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F4CCCC"/>
                </a:highlight>
                <a:latin typeface="Mada"/>
                <a:ea typeface="Mada"/>
                <a:cs typeface="Mada"/>
                <a:sym typeface="Mada"/>
              </a:rPr>
              <a:t>Topical:</a:t>
            </a:r>
            <a:endParaRPr b="1" sz="600">
              <a:highlight>
                <a:srgbClr val="F4CCCC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- </a:t>
            </a:r>
            <a:r>
              <a:rPr b="1" lang="en" sz="1200">
                <a:latin typeface="Mada"/>
                <a:ea typeface="Mada"/>
                <a:cs typeface="Mada"/>
                <a:sym typeface="Mada"/>
              </a:rPr>
              <a:t>Combinations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of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[ Papaverine , Minoxidil,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Nitroglycerine,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Drug absorption enhancer ]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1" name="Google Shape;261;p29"/>
          <p:cNvSpPr/>
          <p:nvPr/>
        </p:nvSpPr>
        <p:spPr>
          <a:xfrm>
            <a:off x="5285900" y="5372100"/>
            <a:ext cx="1477800" cy="18264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99999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F4CCCC"/>
                </a:highlight>
                <a:latin typeface="Mada"/>
                <a:ea typeface="Mada"/>
                <a:cs typeface="Mada"/>
                <a:sym typeface="Mada"/>
              </a:rPr>
              <a:t>Intracavernosal:</a:t>
            </a:r>
            <a:endParaRPr b="1" sz="600">
              <a:highlight>
                <a:srgbClr val="F4CCCC"/>
              </a:highlight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- 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Alprostadil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- Papaverine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- Phentolamine</a:t>
            </a:r>
            <a:r>
              <a:rPr baseline="30000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7</a:t>
            </a:r>
            <a:endParaRPr baseline="30000"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262" name="Google Shape;262;p29"/>
          <p:cNvCxnSpPr>
            <a:stCxn id="257" idx="2"/>
            <a:endCxn id="258" idx="0"/>
          </p:cNvCxnSpPr>
          <p:nvPr/>
        </p:nvCxnSpPr>
        <p:spPr>
          <a:xfrm rot="5400000">
            <a:off x="1969050" y="3894250"/>
            <a:ext cx="342900" cy="2612700"/>
          </a:xfrm>
          <a:prstGeom prst="bentConnector3">
            <a:avLst>
              <a:gd fmla="val 50007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3" name="Google Shape;263;p29"/>
          <p:cNvCxnSpPr>
            <a:stCxn id="257" idx="2"/>
            <a:endCxn id="259" idx="0"/>
          </p:cNvCxnSpPr>
          <p:nvPr/>
        </p:nvCxnSpPr>
        <p:spPr>
          <a:xfrm rot="5400000">
            <a:off x="2832150" y="4757350"/>
            <a:ext cx="342900" cy="886500"/>
          </a:xfrm>
          <a:prstGeom prst="bentConnector3">
            <a:avLst>
              <a:gd fmla="val 50007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4" name="Google Shape;264;p29"/>
          <p:cNvCxnSpPr>
            <a:stCxn id="257" idx="2"/>
            <a:endCxn id="260" idx="0"/>
          </p:cNvCxnSpPr>
          <p:nvPr/>
        </p:nvCxnSpPr>
        <p:spPr>
          <a:xfrm flipH="1" rot="-5400000">
            <a:off x="3697200" y="4778800"/>
            <a:ext cx="342900" cy="843600"/>
          </a:xfrm>
          <a:prstGeom prst="bentConnector3">
            <a:avLst>
              <a:gd fmla="val 50007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5" name="Google Shape;265;p29"/>
          <p:cNvCxnSpPr>
            <a:stCxn id="257" idx="2"/>
            <a:endCxn id="261" idx="0"/>
          </p:cNvCxnSpPr>
          <p:nvPr/>
        </p:nvCxnSpPr>
        <p:spPr>
          <a:xfrm flipH="1" rot="-5400000">
            <a:off x="4564350" y="3911650"/>
            <a:ext cx="342900" cy="2577900"/>
          </a:xfrm>
          <a:prstGeom prst="bentConnector3">
            <a:avLst>
              <a:gd fmla="val 50007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6" name="Google Shape;266;p29"/>
          <p:cNvSpPr txBox="1"/>
          <p:nvPr/>
        </p:nvSpPr>
        <p:spPr>
          <a:xfrm>
            <a:off x="95250" y="7267575"/>
            <a:ext cx="68400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Georgia"/>
              <a:buAutoNum type="arabicParenR"/>
            </a:pPr>
            <a:r>
              <a:rPr b="1" lang="en" sz="24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Oral Drugs: Selective PDE5 Inhibitors</a:t>
            </a:r>
            <a:endParaRPr b="1" sz="24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7" name="Google Shape;267;p29"/>
          <p:cNvSpPr txBox="1"/>
          <p:nvPr/>
        </p:nvSpPr>
        <p:spPr>
          <a:xfrm>
            <a:off x="552450" y="7639050"/>
            <a:ext cx="55815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PDE receptors family and their location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graphicFrame>
        <p:nvGraphicFramePr>
          <p:cNvPr id="268" name="Google Shape;268;p29"/>
          <p:cNvGraphicFramePr/>
          <p:nvPr/>
        </p:nvGraphicFramePr>
        <p:xfrm>
          <a:off x="95250" y="8096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{DDC21526-1AC6-4818-B429-1857A904EF07}</a:tableStyleId>
              </a:tblPr>
              <a:tblGrid>
                <a:gridCol w="700800"/>
                <a:gridCol w="2350700"/>
                <a:gridCol w="696025"/>
                <a:gridCol w="2920925"/>
              </a:tblGrid>
              <a:tr h="155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E06666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Receptor</a:t>
                      </a:r>
                      <a:endParaRPr b="1" sz="1000">
                        <a:solidFill>
                          <a:srgbClr val="E06666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E06666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Location</a:t>
                      </a:r>
                      <a:endParaRPr b="1" sz="1000">
                        <a:solidFill>
                          <a:srgbClr val="E06666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E06666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Receptor</a:t>
                      </a:r>
                      <a:endParaRPr b="1" sz="1000">
                        <a:solidFill>
                          <a:srgbClr val="E06666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E06666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Location</a:t>
                      </a:r>
                      <a:endParaRPr b="1" sz="1000">
                        <a:solidFill>
                          <a:srgbClr val="E06666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3F3F3"/>
                    </a:solidFill>
                  </a:tcPr>
                </a:tc>
              </a:tr>
              <a:tr h="226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PDE1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Heart,brain,lung,smooth muscle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PDE7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Skeletal muscle, heart, kidney, brain, pancreas, T-Lymphocytes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226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PDE2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Adrenal gland , heart  ,lung ,liver, platelets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PDE8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Testes, eye, liver, skeletal muscle, heart, kidney, ovary, brain, T-Lymphocyte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226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PDE3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Heart, lung, liver, platelets, adipose tissue, inflammatory cells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PDE9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Kidney, liver, lung, brain, possibly heart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226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PDE4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Sertoli cells, kidney, brain, liver, lung, inflammatory cells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PDE10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Testes, brain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226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PDE5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Lung, platelets, vascular smooth muscle, heart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PDE11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Skeletal muscle, prostate, kidney, liver, pituitary gland, salivary gland,  testes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373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PDE6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Photoreceptor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ada"/>
                          <a:ea typeface="Mada"/>
                          <a:cs typeface="Mada"/>
                          <a:sym typeface="Mada"/>
                        </a:rPr>
                        <a:t>-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ada"/>
                          <a:ea typeface="Mada"/>
                          <a:cs typeface="Mada"/>
                          <a:sym typeface="Mada"/>
                        </a:rPr>
                        <a:t>-</a:t>
                      </a:r>
                      <a:endParaRPr sz="10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269" name="Google Shape;269;p29"/>
          <p:cNvSpPr txBox="1"/>
          <p:nvPr/>
        </p:nvSpPr>
        <p:spPr>
          <a:xfrm>
            <a:off x="157950" y="8601050"/>
            <a:ext cx="6381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ada"/>
                <a:ea typeface="Mada"/>
                <a:cs typeface="Mada"/>
                <a:sym typeface="Mada"/>
              </a:rPr>
              <a:t>(cGMP)</a:t>
            </a:r>
            <a:endParaRPr sz="10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0" name="Google Shape;270;p29"/>
          <p:cNvSpPr txBox="1"/>
          <p:nvPr/>
        </p:nvSpPr>
        <p:spPr>
          <a:xfrm>
            <a:off x="157950" y="10553675"/>
            <a:ext cx="6381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ada"/>
                <a:ea typeface="Mada"/>
                <a:cs typeface="Mada"/>
                <a:sym typeface="Mada"/>
              </a:rPr>
              <a:t>(cGMP)</a:t>
            </a:r>
            <a:endParaRPr sz="10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1" name="Google Shape;271;p29"/>
          <p:cNvSpPr txBox="1"/>
          <p:nvPr/>
        </p:nvSpPr>
        <p:spPr>
          <a:xfrm>
            <a:off x="167475" y="10991825"/>
            <a:ext cx="6381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ada"/>
                <a:ea typeface="Mada"/>
                <a:cs typeface="Mada"/>
                <a:sym typeface="Mada"/>
              </a:rPr>
              <a:t>(cGMP)</a:t>
            </a:r>
            <a:endParaRPr sz="10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2" name="Google Shape;272;p29"/>
          <p:cNvSpPr txBox="1"/>
          <p:nvPr/>
        </p:nvSpPr>
        <p:spPr>
          <a:xfrm>
            <a:off x="3224775" y="9566825"/>
            <a:ext cx="6381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ada"/>
                <a:ea typeface="Mada"/>
                <a:cs typeface="Mada"/>
                <a:sym typeface="Mada"/>
              </a:rPr>
              <a:t>(cGMP)</a:t>
            </a:r>
            <a:endParaRPr sz="10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3" name="Google Shape;273;p29"/>
          <p:cNvSpPr txBox="1"/>
          <p:nvPr/>
        </p:nvSpPr>
        <p:spPr>
          <a:xfrm>
            <a:off x="3224775" y="10538375"/>
            <a:ext cx="6381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ada"/>
                <a:ea typeface="Mada"/>
                <a:cs typeface="Mada"/>
                <a:sym typeface="Mada"/>
              </a:rPr>
              <a:t>(cGMP)</a:t>
            </a:r>
            <a:endParaRPr sz="10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4" name="Google Shape;274;p29"/>
          <p:cNvSpPr txBox="1"/>
          <p:nvPr/>
        </p:nvSpPr>
        <p:spPr>
          <a:xfrm>
            <a:off x="171450" y="9098013"/>
            <a:ext cx="6381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ada"/>
                <a:ea typeface="Mada"/>
                <a:cs typeface="Mada"/>
                <a:sym typeface="Mada"/>
              </a:rPr>
              <a:t>(cAMP)</a:t>
            </a:r>
            <a:endParaRPr sz="10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5" name="Google Shape;275;p29"/>
          <p:cNvSpPr txBox="1"/>
          <p:nvPr/>
        </p:nvSpPr>
        <p:spPr>
          <a:xfrm>
            <a:off x="171450" y="9555213"/>
            <a:ext cx="6381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ada"/>
                <a:ea typeface="Mada"/>
                <a:cs typeface="Mada"/>
                <a:sym typeface="Mada"/>
              </a:rPr>
              <a:t>(cAMP)</a:t>
            </a:r>
            <a:endParaRPr sz="10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6" name="Google Shape;276;p29"/>
          <p:cNvSpPr txBox="1"/>
          <p:nvPr/>
        </p:nvSpPr>
        <p:spPr>
          <a:xfrm>
            <a:off x="171450" y="10088613"/>
            <a:ext cx="6381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ada"/>
                <a:ea typeface="Mada"/>
                <a:cs typeface="Mada"/>
                <a:sym typeface="Mada"/>
              </a:rPr>
              <a:t>(cAMP)</a:t>
            </a:r>
            <a:endParaRPr sz="10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7" name="Google Shape;277;p29"/>
          <p:cNvSpPr txBox="1"/>
          <p:nvPr/>
        </p:nvSpPr>
        <p:spPr>
          <a:xfrm>
            <a:off x="3232575" y="8591563"/>
            <a:ext cx="6381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ada"/>
                <a:ea typeface="Mada"/>
                <a:cs typeface="Mada"/>
                <a:sym typeface="Mada"/>
              </a:rPr>
              <a:t>(cAMP)</a:t>
            </a:r>
            <a:endParaRPr sz="10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8" name="Google Shape;278;p29"/>
          <p:cNvSpPr txBox="1"/>
          <p:nvPr/>
        </p:nvSpPr>
        <p:spPr>
          <a:xfrm>
            <a:off x="3232575" y="9086863"/>
            <a:ext cx="6381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ada"/>
                <a:ea typeface="Mada"/>
                <a:cs typeface="Mada"/>
                <a:sym typeface="Mada"/>
              </a:rPr>
              <a:t>(cAMP)</a:t>
            </a:r>
            <a:endParaRPr sz="10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9" name="Google Shape;279;p29"/>
          <p:cNvSpPr txBox="1"/>
          <p:nvPr/>
        </p:nvSpPr>
        <p:spPr>
          <a:xfrm>
            <a:off x="3232575" y="10048888"/>
            <a:ext cx="6381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ada"/>
                <a:ea typeface="Mada"/>
                <a:cs typeface="Mada"/>
                <a:sym typeface="Mada"/>
              </a:rPr>
              <a:t>(cAMP)</a:t>
            </a:r>
            <a:endParaRPr sz="10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80" name="Google Shape;280;p29"/>
          <p:cNvSpPr txBox="1"/>
          <p:nvPr/>
        </p:nvSpPr>
        <p:spPr>
          <a:xfrm>
            <a:off x="13100" y="7950300"/>
            <a:ext cx="5673300" cy="1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B7B7B7"/>
                </a:solidFill>
                <a:latin typeface="Mada"/>
                <a:ea typeface="Mada"/>
                <a:cs typeface="Mada"/>
                <a:sym typeface="Mada"/>
              </a:rPr>
              <a:t>Prof. Yieldez = not imp, some effects will be </a:t>
            </a:r>
            <a:r>
              <a:rPr lang="en" sz="800">
                <a:solidFill>
                  <a:srgbClr val="B7B7B7"/>
                </a:solidFill>
                <a:latin typeface="Mada"/>
                <a:ea typeface="Mada"/>
                <a:cs typeface="Mada"/>
                <a:sym typeface="Mada"/>
              </a:rPr>
              <a:t>discussed in the next slide</a:t>
            </a:r>
            <a:r>
              <a:rPr lang="en" sz="800">
                <a:solidFill>
                  <a:srgbClr val="B7B7B7"/>
                </a:solidFill>
                <a:latin typeface="Mada"/>
                <a:ea typeface="Mada"/>
                <a:cs typeface="Mada"/>
                <a:sym typeface="Mada"/>
              </a:rPr>
              <a:t> “know them”</a:t>
            </a:r>
            <a:endParaRPr sz="800">
              <a:solidFill>
                <a:srgbClr val="B7B7B7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81" name="Google Shape;281;p29"/>
          <p:cNvSpPr txBox="1"/>
          <p:nvPr/>
        </p:nvSpPr>
        <p:spPr>
          <a:xfrm>
            <a:off x="0" y="11315777"/>
            <a:ext cx="6840000" cy="8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1:due to decreased </a:t>
            </a: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testosterone.                                                2: used in penile prostate hypertrophy.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3: Used for acne treatment in females.                                     </a:t>
            </a: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4: First line therapy.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5: increase sexual desire.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6: prostaglandin analogue.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7: a</a:t>
            </a:r>
            <a:r>
              <a:rPr baseline="-25000"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 </a:t>
            </a: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receptor inhibitor.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" name="Google Shape;286;p30"/>
          <p:cNvGraphicFramePr/>
          <p:nvPr/>
        </p:nvGraphicFramePr>
        <p:xfrm>
          <a:off x="88088" y="507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{DDC21526-1AC6-4818-B429-1857A904EF07}</a:tableStyleId>
              </a:tblPr>
              <a:tblGrid>
                <a:gridCol w="952125"/>
                <a:gridCol w="1225675"/>
                <a:gridCol w="1483975"/>
                <a:gridCol w="1567700"/>
                <a:gridCol w="1434350"/>
              </a:tblGrid>
              <a:tr h="126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Drugs</a:t>
                      </a:r>
                      <a:endParaRPr b="1"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Sildenafil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A64D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Vardenafil</a:t>
                      </a:r>
                      <a:r>
                        <a:rPr b="1" lang="en" sz="14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DD7E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Tadalafil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Avanafil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76A5AF"/>
                    </a:solidFill>
                  </a:tcPr>
                </a:tc>
              </a:tr>
              <a:tr h="193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MOA</a:t>
                      </a:r>
                      <a:endParaRPr b="1"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Mada"/>
                        <a:buChar char="★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Inhibit PDE5 → prevent breakdown of cGMP → pertain vasodilatation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→ erection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They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do not affect the libido</a:t>
                      </a:r>
                      <a:r>
                        <a:rPr b="1" baseline="30000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1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, so sexual stimulation is essential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 hMerge="1"/>
                <a:tc hMerge="1"/>
                <a:tc hMerge="1"/>
              </a:tr>
              <a:tr h="451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P.</a:t>
                      </a:r>
                      <a:r>
                        <a:rPr b="1" lang="en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</a:t>
                      </a:r>
                      <a:endParaRPr b="1"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Pharmacodynamics action relevant to PDE5 inhibition: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Vascular smooth muscle cells (VSMCc) of Erectile Tissue of Penis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Other VSMCs e.g </a:t>
                      </a: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lung</a:t>
                      </a:r>
                      <a:r>
                        <a:rPr b="1" baseline="30000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2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, brain and heart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Other non-VSMCs e.g prostate, bladder, seminal vesicle, GIT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Platelets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Other tissues; testis, 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skeletal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muscles, liver, kidney, pancreas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 hMerge="1"/>
                <a:tc hMerge="1"/>
                <a:tc hMerge="1"/>
              </a:tr>
              <a:tr h="444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Uses</a:t>
                      </a:r>
                      <a:endParaRPr b="1"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1st line therapy 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in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r>
                        <a:rPr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Erectile dysfunction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,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ll types have </a:t>
                      </a:r>
                      <a:r>
                        <a:rPr lang="en" sz="1200" u="sng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similar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efficacy: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○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Sildenafil: 74-84% 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○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Vardenafil: 73-83%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○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Tadalafil: 72-81%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Pulmonary hypertension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BPH &amp; premature ejaculation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 hMerge="1"/>
                <a:tc hMerge="1"/>
                <a:tc hMerge="1"/>
              </a:tr>
              <a:tr h="1875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Selectivity</a:t>
                      </a:r>
                      <a:endParaRPr b="1"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10 folds selective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on PDE5&amp;6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16 folds selective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on PDE5&amp;6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&gt;200 fold selective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on PDE5&amp;6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—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521550">
                <a:tc vMerge="1"/>
                <a:tc gridSpan="4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Selectivity on PDE5 is not absolute and vary with each drug: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○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Can partially act on PDE targeting cGMP (1,5,6,9,11)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○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In higher doses it can act on PDE targeting cAMP (2,3,4,7,8,10)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○"/>
                      </a:pP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Stimulation of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different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types can cause ADRs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: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2" marL="1371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■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PDE1&amp;2 → Ischemic heart diseases , acute myocardial infarction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2" marL="1371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■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PDE5&amp;6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→ Headache, flush, nasal congestion, altered vision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2" marL="1371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■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PDE11 → Back pain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 hMerge="1"/>
                <a:tc hMerge="1"/>
                <a:tc hMerge="1"/>
              </a:tr>
              <a:tr h="34995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P.K</a:t>
                      </a:r>
                      <a:endParaRPr b="1"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Fatty food interferes with Sildenafil &amp; Vardenafil absorption, so taken on empty stomach or at least 2 hours after food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 hMerge="1"/>
                <a:tc gridSpan="2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Tadalafil &amp; Avanafil absorption 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doesn't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 affected by food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 hMerge="1"/>
              </a:tr>
              <a:tr h="349950">
                <a:tc vMerge="1"/>
                <a:tc gridSpan="4"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Metabolization: All by hepatic CYT3A4; Tadalafil more than the rest, thus: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○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Increase ADRs with enzyme inhibitors; erythromycin &amp; clarithromycin, ketoconazole, cimetidine, tacrolimus, fluvoxamine, amiodarone...etc.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○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Decrease efficacy with enzyme inducers; rifampicin, carbamazepine, phenytoin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287" name="Google Shape;287;p30"/>
          <p:cNvGraphicFramePr/>
          <p:nvPr/>
        </p:nvGraphicFramePr>
        <p:xfrm>
          <a:off x="88088" y="8514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{DDC21526-1AC6-4818-B429-1857A904EF07}</a:tableStyleId>
              </a:tblPr>
              <a:tblGrid>
                <a:gridCol w="952125"/>
                <a:gridCol w="1225700"/>
                <a:gridCol w="1483975"/>
                <a:gridCol w="1567700"/>
                <a:gridCol w="1434325"/>
              </a:tblGrid>
              <a:tr h="82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Dose</a:t>
                      </a:r>
                      <a:endParaRPr b="1"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50-100 mg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10-20 mg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-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82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Frequency</a:t>
                      </a:r>
                      <a:endParaRPr b="1"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Once a day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-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276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Time of adminis</a:t>
                      </a:r>
                      <a:endParaRPr b="1"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1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hour before intercourse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- 1-12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hours before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intercourse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Has the advantage of been given 30 min before intercourse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105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Onset</a:t>
                      </a:r>
                      <a:endParaRPr b="1"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30-60 min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&lt;30-45 min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-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105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Duration</a:t>
                      </a:r>
                      <a:endParaRPr b="1" sz="12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4h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4-5h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36h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-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288" name="Google Shape;288;p30"/>
          <p:cNvSpPr txBox="1"/>
          <p:nvPr/>
        </p:nvSpPr>
        <p:spPr>
          <a:xfrm>
            <a:off x="0" y="11315777"/>
            <a:ext cx="6840000" cy="8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= not </a:t>
            </a: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aphrodisiac.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2: therapeutically used in </a:t>
            </a: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treatment of pulmonary hypertension.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3" name="Google Shape;293;p31"/>
          <p:cNvGraphicFramePr/>
          <p:nvPr/>
        </p:nvGraphicFramePr>
        <p:xfrm>
          <a:off x="88088" y="431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{DDC21526-1AC6-4818-B429-1857A904EF07}</a:tableStyleId>
              </a:tblPr>
              <a:tblGrid>
                <a:gridCol w="1801250"/>
                <a:gridCol w="1619875"/>
                <a:gridCol w="1483425"/>
                <a:gridCol w="1650150"/>
              </a:tblGrid>
              <a:tr h="104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ADRs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Sildenafil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A64D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Vardenafil</a:t>
                      </a:r>
                      <a:r>
                        <a:rPr b="1" lang="en" sz="14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DD7E6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Tadalafil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D9D2E9"/>
                    </a:solidFill>
                  </a:tcPr>
                </a:tc>
              </a:tr>
              <a:tr h="823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Headache %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b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ada"/>
                          <a:ea typeface="Mada"/>
                          <a:cs typeface="Mada"/>
                          <a:sym typeface="Mada"/>
                        </a:rPr>
                        <a:t>14</a:t>
                      </a:r>
                      <a:endParaRPr b="1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ada"/>
                          <a:ea typeface="Mada"/>
                          <a:cs typeface="Mada"/>
                          <a:sym typeface="Mada"/>
                        </a:rPr>
                        <a:t>10</a:t>
                      </a:r>
                      <a:endParaRPr b="1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ada"/>
                          <a:ea typeface="Mada"/>
                          <a:cs typeface="Mada"/>
                          <a:sym typeface="Mada"/>
                        </a:rPr>
                        <a:t>15</a:t>
                      </a:r>
                      <a:endParaRPr b="1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823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Flushing %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b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ada"/>
                          <a:ea typeface="Mada"/>
                          <a:cs typeface="Mada"/>
                          <a:sym typeface="Mada"/>
                        </a:rPr>
                        <a:t>12</a:t>
                      </a:r>
                      <a:endParaRPr b="1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ada"/>
                          <a:ea typeface="Mada"/>
                          <a:cs typeface="Mada"/>
                          <a:sym typeface="Mada"/>
                        </a:rPr>
                        <a:t>11</a:t>
                      </a:r>
                      <a:endParaRPr b="1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ada"/>
                          <a:ea typeface="Mada"/>
                          <a:cs typeface="Mada"/>
                          <a:sym typeface="Mada"/>
                        </a:rPr>
                        <a:t>3</a:t>
                      </a:r>
                      <a:endParaRPr b="1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823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Nasal 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b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ada"/>
                          <a:ea typeface="Mada"/>
                          <a:cs typeface="Mada"/>
                          <a:sym typeface="Mada"/>
                        </a:rPr>
                        <a:t>Congestion</a:t>
                      </a:r>
                      <a:endParaRPr b="1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ada"/>
                          <a:ea typeface="Mada"/>
                          <a:cs typeface="Mada"/>
                          <a:sym typeface="Mada"/>
                        </a:rPr>
                        <a:t>Rhinitis</a:t>
                      </a:r>
                      <a:endParaRPr b="1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ada"/>
                          <a:ea typeface="Mada"/>
                          <a:cs typeface="Mada"/>
                          <a:sym typeface="Mada"/>
                        </a:rPr>
                        <a:t>Congestion</a:t>
                      </a:r>
                      <a:endParaRPr b="1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823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Dyspepsia %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b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ada"/>
                          <a:ea typeface="Mada"/>
                          <a:cs typeface="Mada"/>
                          <a:sym typeface="Mada"/>
                        </a:rPr>
                        <a:t>7</a:t>
                      </a:r>
                      <a:endParaRPr b="1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ada"/>
                          <a:ea typeface="Mada"/>
                          <a:cs typeface="Mada"/>
                          <a:sym typeface="Mada"/>
                        </a:rPr>
                        <a:t>3</a:t>
                      </a:r>
                      <a:endParaRPr b="1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ada"/>
                          <a:ea typeface="Mada"/>
                          <a:cs typeface="Mada"/>
                          <a:sym typeface="Mada"/>
                        </a:rPr>
                        <a:t>15</a:t>
                      </a:r>
                      <a:endParaRPr b="1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823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Abnormal vision%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b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&gt;4</a:t>
                      </a:r>
                      <a:endParaRPr b="1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ada"/>
                          <a:ea typeface="Mada"/>
                          <a:cs typeface="Mada"/>
                          <a:sym typeface="Mada"/>
                        </a:rPr>
                        <a:t>&lt;2</a:t>
                      </a:r>
                      <a:endParaRPr b="1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ada"/>
                          <a:ea typeface="Mada"/>
                          <a:cs typeface="Mada"/>
                          <a:sym typeface="Mada"/>
                        </a:rPr>
                        <a:t>—</a:t>
                      </a:r>
                      <a:endParaRPr b="1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823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Myalgia &amp; back pain%</a:t>
                      </a:r>
                      <a:endParaRPr b="1" sz="13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b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ada"/>
                          <a:ea typeface="Mada"/>
                          <a:cs typeface="Mada"/>
                          <a:sym typeface="Mada"/>
                        </a:rPr>
                        <a:t>—</a:t>
                      </a:r>
                      <a:endParaRPr b="1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ada"/>
                          <a:ea typeface="Mada"/>
                          <a:cs typeface="Mada"/>
                          <a:sym typeface="Mada"/>
                        </a:rPr>
                        <a:t>—</a:t>
                      </a:r>
                      <a:endParaRPr b="1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5</a:t>
                      </a:r>
                      <a:endParaRPr b="1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</a:tr>
              <a:tr h="823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Sperm function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b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ada"/>
                          <a:ea typeface="Mada"/>
                          <a:cs typeface="Mada"/>
                          <a:sym typeface="Mada"/>
                        </a:rPr>
                        <a:t>—</a:t>
                      </a:r>
                      <a:endParaRPr b="1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ada"/>
                          <a:ea typeface="Mada"/>
                          <a:cs typeface="Mada"/>
                          <a:sym typeface="Mada"/>
                        </a:rPr>
                        <a:t>—</a:t>
                      </a:r>
                      <a:endParaRPr b="1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—</a:t>
                      </a:r>
                      <a:endParaRPr b="1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823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Q-T prolongation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b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ada"/>
                          <a:ea typeface="Mada"/>
                          <a:cs typeface="Mada"/>
                          <a:sym typeface="Mada"/>
                        </a:rPr>
                        <a:t>—</a:t>
                      </a:r>
                      <a:endParaRPr b="1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↑</a:t>
                      </a:r>
                      <a:endParaRPr b="1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ada"/>
                          <a:ea typeface="Mada"/>
                          <a:cs typeface="Mada"/>
                          <a:sym typeface="Mada"/>
                        </a:rPr>
                        <a:t>—</a:t>
                      </a:r>
                      <a:endParaRPr b="1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pic>
        <p:nvPicPr>
          <p:cNvPr id="294" name="Google Shape;294;p31"/>
          <p:cNvPicPr preferRelativeResize="0"/>
          <p:nvPr/>
        </p:nvPicPr>
        <p:blipFill rotWithShape="1">
          <a:blip r:embed="rId3">
            <a:alphaModFix/>
          </a:blip>
          <a:srcRect b="0" l="17467" r="4168" t="0"/>
          <a:stretch/>
        </p:blipFill>
        <p:spPr>
          <a:xfrm>
            <a:off x="604300" y="1695276"/>
            <a:ext cx="530400" cy="528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5" name="Google Shape;295;p31"/>
          <p:cNvPicPr preferRelativeResize="0"/>
          <p:nvPr/>
        </p:nvPicPr>
        <p:blipFill rotWithShape="1">
          <a:blip r:embed="rId4">
            <a:alphaModFix/>
          </a:blip>
          <a:srcRect b="0" l="18352" r="14690" t="0"/>
          <a:stretch/>
        </p:blipFill>
        <p:spPr>
          <a:xfrm>
            <a:off x="604300" y="864023"/>
            <a:ext cx="530400" cy="528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6" name="Google Shape;296;p31"/>
          <p:cNvPicPr preferRelativeResize="0"/>
          <p:nvPr/>
        </p:nvPicPr>
        <p:blipFill rotWithShape="1">
          <a:blip r:embed="rId5">
            <a:alphaModFix/>
          </a:blip>
          <a:srcRect b="0" l="0" r="35645" t="0"/>
          <a:stretch/>
        </p:blipFill>
        <p:spPr>
          <a:xfrm>
            <a:off x="604300" y="2494350"/>
            <a:ext cx="530400" cy="528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7" name="Google Shape;297;p31"/>
          <p:cNvPicPr preferRelativeResize="0"/>
          <p:nvPr/>
        </p:nvPicPr>
        <p:blipFill rotWithShape="1">
          <a:blip r:embed="rId6">
            <a:alphaModFix/>
          </a:blip>
          <a:srcRect b="0" l="48069" r="2930" t="0"/>
          <a:stretch/>
        </p:blipFill>
        <p:spPr>
          <a:xfrm>
            <a:off x="604300" y="3322866"/>
            <a:ext cx="530400" cy="528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8" name="Google Shape;298;p31"/>
          <p:cNvPicPr preferRelativeResize="0"/>
          <p:nvPr/>
        </p:nvPicPr>
        <p:blipFill rotWithShape="1">
          <a:blip r:embed="rId7">
            <a:alphaModFix/>
          </a:blip>
          <a:srcRect b="0" l="13243" r="18347" t="0"/>
          <a:stretch/>
        </p:blipFill>
        <p:spPr>
          <a:xfrm>
            <a:off x="604300" y="4151400"/>
            <a:ext cx="530400" cy="528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9" name="Google Shape;299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4300" y="4977550"/>
            <a:ext cx="530400" cy="528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0" name="Google Shape;300;p31"/>
          <p:cNvPicPr preferRelativeResize="0"/>
          <p:nvPr/>
        </p:nvPicPr>
        <p:blipFill rotWithShape="1">
          <a:blip r:embed="rId9">
            <a:alphaModFix/>
          </a:blip>
          <a:srcRect b="0" l="5884" r="27400" t="0"/>
          <a:stretch/>
        </p:blipFill>
        <p:spPr>
          <a:xfrm>
            <a:off x="604300" y="5803700"/>
            <a:ext cx="530400" cy="528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1" name="Google Shape;301;p31"/>
          <p:cNvPicPr preferRelativeResize="0"/>
          <p:nvPr/>
        </p:nvPicPr>
        <p:blipFill rotWithShape="1">
          <a:blip r:embed="rId10">
            <a:alphaModFix/>
          </a:blip>
          <a:srcRect b="0" l="24121" r="0" t="0"/>
          <a:stretch/>
        </p:blipFill>
        <p:spPr>
          <a:xfrm>
            <a:off x="604300" y="6607525"/>
            <a:ext cx="530400" cy="529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02" name="Google Shape;302;p31"/>
          <p:cNvSpPr txBox="1"/>
          <p:nvPr/>
        </p:nvSpPr>
        <p:spPr>
          <a:xfrm>
            <a:off x="105200" y="100575"/>
            <a:ext cx="34212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F4CCCC"/>
                </a:highlight>
                <a:latin typeface="Mada"/>
                <a:ea typeface="Mada"/>
                <a:cs typeface="Mada"/>
                <a:sym typeface="Mada"/>
              </a:rPr>
              <a:t>Common ADRs:</a:t>
            </a:r>
            <a:endParaRPr b="1" sz="1200">
              <a:highlight>
                <a:srgbClr val="F4CCCC"/>
              </a:highlight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03" name="Google Shape;303;p31"/>
          <p:cNvSpPr txBox="1"/>
          <p:nvPr/>
        </p:nvSpPr>
        <p:spPr>
          <a:xfrm>
            <a:off x="76200" y="7658100"/>
            <a:ext cx="3257700" cy="1543200"/>
          </a:xfrm>
          <a:prstGeom prst="rect">
            <a:avLst/>
          </a:prstGeom>
          <a:noFill/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Mada"/>
              <a:buAutoNum type="arabicPeriod"/>
            </a:pP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Ischemic heart diseases &amp; Acute myocardial infarction: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patients on large dose or on 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nitrates</a:t>
            </a:r>
            <a:r>
              <a:rPr b="1" baseline="30000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endParaRPr b="1" baseline="30000"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Hypotension: patients on α-blockers than other antihypertensives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Bleeding: epistaxis ...etc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Priapism: if erection lasts longer than 4 hours → emergency situation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04" name="Google Shape;304;p31"/>
          <p:cNvSpPr txBox="1"/>
          <p:nvPr/>
        </p:nvSpPr>
        <p:spPr>
          <a:xfrm>
            <a:off x="76200" y="9468750"/>
            <a:ext cx="3257700" cy="646800"/>
          </a:xfrm>
          <a:prstGeom prst="rect">
            <a:avLst/>
          </a:prstGeom>
          <a:noFill/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Ischemic Optic Neuropathy: can cause sudden loss of vision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Sudden 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Hearing loss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05" name="Google Shape;305;p31"/>
          <p:cNvSpPr txBox="1"/>
          <p:nvPr/>
        </p:nvSpPr>
        <p:spPr>
          <a:xfrm>
            <a:off x="76200" y="10353675"/>
            <a:ext cx="3257700" cy="790500"/>
          </a:xfrm>
          <a:prstGeom prst="rect">
            <a:avLst/>
          </a:prstGeom>
          <a:noFill/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Mada"/>
              <a:buAutoNum type="arabicPeriod"/>
            </a:pP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Nitrates: total contraindication</a:t>
            </a:r>
            <a:endParaRPr b="1" sz="1200">
              <a:solidFill>
                <a:srgbClr val="FF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Hypersensitivity to drug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Patients with history of acute MI, stroke, fatal arrhythmias &lt;6 month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06" name="Google Shape;306;p31"/>
          <p:cNvSpPr txBox="1"/>
          <p:nvPr/>
        </p:nvSpPr>
        <p:spPr>
          <a:xfrm>
            <a:off x="3695700" y="7658100"/>
            <a:ext cx="2947200" cy="3486300"/>
          </a:xfrm>
          <a:prstGeom prst="rect">
            <a:avLst/>
          </a:prstGeom>
          <a:noFill/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With α blockers (except tamsulosin</a:t>
            </a:r>
            <a:r>
              <a:rPr baseline="30000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</a:t>
            </a: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) → orthostatic hypotension</a:t>
            </a:r>
            <a:br>
              <a:rPr lang="en" sz="6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</a:br>
            <a:endParaRPr sz="6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With hepato/renal insufficiency</a:t>
            </a:r>
            <a:r>
              <a:rPr baseline="30000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</a:t>
            </a:r>
            <a:endParaRPr baseline="30000" sz="6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With bleeding tendencies (leukemia, hemophilia, Vit K deficiency, antiphospholipid syndrome,...etc)</a:t>
            </a:r>
            <a:endParaRPr sz="6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Vardenafil: With quinidine, procainamide, amiodarone (class 1 &amp; 3 antiarrhythmic)</a:t>
            </a:r>
            <a:r>
              <a:rPr baseline="30000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4</a:t>
            </a:r>
            <a:endParaRPr baseline="30000" sz="6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AutoNum type="arabicPeriod"/>
            </a:pPr>
            <a:r>
              <a:rPr lang="en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Dose adjustment; when using drugs that have interaction on hepatic liver microsomal enzymes i.e. inhibitors or inducers.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07" name="Google Shape;307;p31"/>
          <p:cNvSpPr txBox="1"/>
          <p:nvPr/>
        </p:nvSpPr>
        <p:spPr>
          <a:xfrm>
            <a:off x="-18625" y="7390275"/>
            <a:ext cx="34212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F4CCCC"/>
                </a:highlight>
                <a:latin typeface="Mada"/>
                <a:ea typeface="Mada"/>
                <a:cs typeface="Mada"/>
                <a:sym typeface="Mada"/>
              </a:rPr>
              <a:t>Major less common ADRs:</a:t>
            </a:r>
            <a:endParaRPr b="1" sz="1200">
              <a:highlight>
                <a:srgbClr val="F4CCCC"/>
              </a:highlight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08" name="Google Shape;308;p31"/>
          <p:cNvSpPr txBox="1"/>
          <p:nvPr/>
        </p:nvSpPr>
        <p:spPr>
          <a:xfrm>
            <a:off x="3600875" y="7371225"/>
            <a:ext cx="22950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F4CCCC"/>
                </a:highlight>
                <a:latin typeface="Mada"/>
                <a:ea typeface="Mada"/>
                <a:cs typeface="Mada"/>
                <a:sym typeface="Mada"/>
              </a:rPr>
              <a:t>Precautions:</a:t>
            </a:r>
            <a:endParaRPr b="1" sz="1200">
              <a:highlight>
                <a:srgbClr val="F4CCCC"/>
              </a:highlight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09" name="Google Shape;309;p31"/>
          <p:cNvSpPr txBox="1"/>
          <p:nvPr/>
        </p:nvSpPr>
        <p:spPr>
          <a:xfrm>
            <a:off x="-18625" y="9171450"/>
            <a:ext cx="22950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F4CCCC"/>
                </a:highlight>
                <a:latin typeface="Mada"/>
                <a:ea typeface="Mada"/>
                <a:cs typeface="Mada"/>
                <a:sym typeface="Mada"/>
              </a:rPr>
              <a:t>Major rare ADRs:</a:t>
            </a:r>
            <a:endParaRPr b="1" sz="1200">
              <a:highlight>
                <a:srgbClr val="F4CCCC"/>
              </a:highlight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10" name="Google Shape;310;p31"/>
          <p:cNvSpPr txBox="1"/>
          <p:nvPr/>
        </p:nvSpPr>
        <p:spPr>
          <a:xfrm>
            <a:off x="-18625" y="10115550"/>
            <a:ext cx="22950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F4CCCC"/>
                </a:highlight>
                <a:latin typeface="Mada"/>
                <a:ea typeface="Mada"/>
                <a:cs typeface="Mada"/>
                <a:sym typeface="Mada"/>
              </a:rPr>
              <a:t>C.I:</a:t>
            </a:r>
            <a:endParaRPr b="1" sz="1200">
              <a:highlight>
                <a:srgbClr val="F4CCCC"/>
              </a:highlight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11" name="Google Shape;311;p31"/>
          <p:cNvSpPr txBox="1"/>
          <p:nvPr/>
        </p:nvSpPr>
        <p:spPr>
          <a:xfrm>
            <a:off x="2162175" y="4467225"/>
            <a:ext cx="924000" cy="344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Specific ADR for </a:t>
            </a:r>
            <a:r>
              <a:rPr lang="en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Sildenafil</a:t>
            </a:r>
            <a:endParaRPr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12" name="Google Shape;312;p31"/>
          <p:cNvSpPr txBox="1"/>
          <p:nvPr/>
        </p:nvSpPr>
        <p:spPr>
          <a:xfrm>
            <a:off x="5353050" y="5305425"/>
            <a:ext cx="924000" cy="344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Specific ADR for Tadalafil</a:t>
            </a:r>
            <a:endParaRPr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13" name="Google Shape;313;p31"/>
          <p:cNvSpPr txBox="1"/>
          <p:nvPr/>
        </p:nvSpPr>
        <p:spPr>
          <a:xfrm>
            <a:off x="3790950" y="6943725"/>
            <a:ext cx="924000" cy="344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Specific ADR for Vardenafil</a:t>
            </a:r>
            <a:endParaRPr sz="10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14" name="Google Shape;314;p31"/>
          <p:cNvSpPr txBox="1"/>
          <p:nvPr/>
        </p:nvSpPr>
        <p:spPr>
          <a:xfrm>
            <a:off x="0" y="11315777"/>
            <a:ext cx="6840000" cy="8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due to </a:t>
            </a: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sudden drop in BP.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2: selectively block α receptors in the prostate, used in treatment of prostatic hypertrophy.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3: decrease drug clearance = prone to side effects 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4: due to QR prolongation induced by vardenafil.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9" name="Google Shape;319;p32"/>
          <p:cNvGraphicFramePr/>
          <p:nvPr/>
        </p:nvGraphicFramePr>
        <p:xfrm>
          <a:off x="156772" y="5950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{DDC21526-1AC6-4818-B429-1857A904EF07}</a:tableStyleId>
              </a:tblPr>
              <a:tblGrid>
                <a:gridCol w="1756075"/>
                <a:gridCol w="4770375"/>
              </a:tblGrid>
              <a:tr h="523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Testosterone (Androgens)</a:t>
                      </a: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Given to those with hypogonadism or hyperprolactinemia.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Given for promotion of </a:t>
                      </a:r>
                      <a:r>
                        <a:rPr lang="en" sz="1200" u="sng">
                          <a:latin typeface="Mada"/>
                          <a:ea typeface="Mada"/>
                          <a:cs typeface="Mada"/>
                          <a:sym typeface="Mada"/>
                        </a:rPr>
                        <a:t>desire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r>
                        <a:rPr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centrally</a:t>
                      </a:r>
                      <a:endParaRPr sz="12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920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Apomorphine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 dopamine agonist on D2 receptors.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Activates </a:t>
                      </a:r>
                      <a:r>
                        <a:rPr lang="en" sz="1200" u="sng">
                          <a:latin typeface="Mada"/>
                          <a:ea typeface="Mada"/>
                          <a:cs typeface="Mada"/>
                          <a:sym typeface="Mada"/>
                        </a:rPr>
                        <a:t>arousal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centrally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; Erectogenic + Little promotion of desire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Given sublingual, so Acts quickly.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Not FDA approved, Weaker than PDE5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Given in mild-moderate cases, psychogenic and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when PDE5 Is C.I</a:t>
                      </a:r>
                      <a:endParaRPr b="1" sz="12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ADRs: nausea, headache, and dizziness </a:t>
                      </a:r>
                      <a:r>
                        <a:rPr b="1" lang="en" sz="1200">
                          <a:solidFill>
                            <a:srgbClr val="FF0000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but safe with nitrate</a:t>
                      </a:r>
                      <a:endParaRPr b="1" baseline="30000" sz="1200">
                        <a:solidFill>
                          <a:srgbClr val="FF0000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452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Oral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Phentolamine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An α1 blocker, has debatable efficacy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452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Yohimbine</a:t>
                      </a:r>
                      <a:r>
                        <a:rPr b="1" baseline="30000" lang="en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1</a:t>
                      </a:r>
                      <a:endParaRPr b="1" baseline="300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DD7E6B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Central </a:t>
                      </a:r>
                      <a:r>
                        <a:rPr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(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r>
                        <a:rPr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α2</a:t>
                      </a:r>
                      <a:r>
                        <a:rPr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 antagonist)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and peripheral presynaptic α2 agonist (</a:t>
                      </a: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Aphroditic</a:t>
                      </a:r>
                      <a:r>
                        <a:rPr b="1" baseline="30000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2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+ Erectogenic) but low efficacy and many CV side effects</a:t>
                      </a:r>
                      <a:r>
                        <a:rPr baseline="30000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3</a:t>
                      </a:r>
                      <a:endParaRPr baseline="30000" sz="12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452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Trazodone</a:t>
                      </a:r>
                      <a:r>
                        <a:rPr b="1" baseline="30000" lang="en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4</a:t>
                      </a:r>
                      <a:endParaRPr b="1" baseline="300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Antidepressant, a 5HT reuptake inhibitor (priapism).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452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Korean Ginseng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A64D79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Questionable, may be a Nitric Oxide donner.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320" name="Google Shape;320;p32"/>
          <p:cNvSpPr/>
          <p:nvPr/>
        </p:nvSpPr>
        <p:spPr>
          <a:xfrm>
            <a:off x="2826810" y="6382925"/>
            <a:ext cx="1967700" cy="1047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0000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Disadvantages</a:t>
            </a:r>
            <a:endParaRPr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1" name="Google Shape;321;p32"/>
          <p:cNvSpPr/>
          <p:nvPr/>
        </p:nvSpPr>
        <p:spPr>
          <a:xfrm>
            <a:off x="2084288" y="5887625"/>
            <a:ext cx="1967700" cy="10098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EA9999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Combinations</a:t>
            </a:r>
            <a:endParaRPr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2" name="Google Shape;322;p32"/>
          <p:cNvSpPr txBox="1"/>
          <p:nvPr/>
        </p:nvSpPr>
        <p:spPr>
          <a:xfrm>
            <a:off x="4866825" y="5561350"/>
            <a:ext cx="1873200" cy="19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-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Low efficacy and not FDA approval</a:t>
            </a:r>
            <a:endParaRPr sz="6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-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Female Partner can develop hypotension and headache due to vaginal absorption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23" name="Google Shape;323;p32"/>
          <p:cNvSpPr txBox="1"/>
          <p:nvPr/>
        </p:nvSpPr>
        <p:spPr>
          <a:xfrm>
            <a:off x="23775" y="5561425"/>
            <a:ext cx="2214600" cy="19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- 20%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Papaverine: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increase cAMP + cGMP</a:t>
            </a:r>
            <a:endParaRPr sz="6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- 2%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Minoxidil: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NO donner + K channel opener</a:t>
            </a:r>
            <a:endParaRPr sz="6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- 2%</a:t>
            </a:r>
            <a:r>
              <a:rPr lang="en" sz="1200">
                <a:latin typeface="Mada"/>
                <a:ea typeface="Mada"/>
                <a:cs typeface="Mada"/>
                <a:sym typeface="Mada"/>
              </a:rPr>
              <a:t> Nitroglycerine</a:t>
            </a:r>
            <a:endParaRPr sz="6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ada"/>
                <a:ea typeface="Mada"/>
                <a:cs typeface="Mada"/>
                <a:sym typeface="Mada"/>
              </a:rPr>
              <a:t>-a drug absorption enhancers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324" name="Google Shape;324;p32"/>
          <p:cNvCxnSpPr/>
          <p:nvPr/>
        </p:nvCxnSpPr>
        <p:spPr>
          <a:xfrm>
            <a:off x="4933950" y="5704300"/>
            <a:ext cx="17298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5" name="Google Shape;325;p32"/>
          <p:cNvCxnSpPr/>
          <p:nvPr/>
        </p:nvCxnSpPr>
        <p:spPr>
          <a:xfrm>
            <a:off x="4933950" y="7404550"/>
            <a:ext cx="17298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6" name="Google Shape;326;p32"/>
          <p:cNvCxnSpPr/>
          <p:nvPr/>
        </p:nvCxnSpPr>
        <p:spPr>
          <a:xfrm>
            <a:off x="183154" y="7404550"/>
            <a:ext cx="18732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7" name="Google Shape;327;p32"/>
          <p:cNvCxnSpPr/>
          <p:nvPr/>
        </p:nvCxnSpPr>
        <p:spPr>
          <a:xfrm>
            <a:off x="158000" y="5713825"/>
            <a:ext cx="18732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8" name="Google Shape;328;p32"/>
          <p:cNvSpPr txBox="1"/>
          <p:nvPr/>
        </p:nvSpPr>
        <p:spPr>
          <a:xfrm>
            <a:off x="624438" y="4984296"/>
            <a:ext cx="57912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2)   Topical Drugs to Treat ED</a:t>
            </a:r>
            <a:endParaRPr b="1" sz="24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329" name="Google Shape;329;p32"/>
          <p:cNvGraphicFramePr/>
          <p:nvPr/>
        </p:nvGraphicFramePr>
        <p:xfrm>
          <a:off x="88088" y="839739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{DDC21526-1AC6-4818-B429-1857A904EF07}</a:tableStyleId>
              </a:tblPr>
              <a:tblGrid>
                <a:gridCol w="738175"/>
                <a:gridCol w="5925650"/>
              </a:tblGrid>
              <a:tr h="301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Drug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Alprostadil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1C232"/>
                    </a:solidFill>
                  </a:tcPr>
                </a:tc>
              </a:tr>
              <a:tr h="301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MOA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Stimulates 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PGE1 →increase cAMP</a:t>
                      </a:r>
                      <a:r>
                        <a:rPr baseline="30000" lang="en" sz="1200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5</a:t>
                      </a:r>
                      <a:endParaRPr baseline="30000" sz="12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835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P.K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Synthetic + more stable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Applied by a special applicator into penile urethra &amp; acts on corpora cavernosa which lead to erection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Low - Intermediate Efficacy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Minimal systemic effects and rarity of drug interactions.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557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ADR</a:t>
                      </a:r>
                      <a:endParaRPr b="1" sz="1400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Variable penile pain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Urethral bleeding, urethral tract infection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Vasovagal reflex, Hypotension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Priapism or Fibrosis (rare)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330" name="Google Shape;330;p32"/>
          <p:cNvSpPr txBox="1"/>
          <p:nvPr/>
        </p:nvSpPr>
        <p:spPr>
          <a:xfrm>
            <a:off x="469101" y="7963675"/>
            <a:ext cx="61602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3)   </a:t>
            </a:r>
            <a:r>
              <a:rPr b="1" lang="en" sz="24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Transurethral Drugs to Treat ED</a:t>
            </a:r>
            <a:endParaRPr b="1" sz="24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1" name="Google Shape;331;p32"/>
          <p:cNvSpPr txBox="1"/>
          <p:nvPr/>
        </p:nvSpPr>
        <p:spPr>
          <a:xfrm>
            <a:off x="1838325" y="200025"/>
            <a:ext cx="34158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E06666"/>
                </a:solidFill>
                <a:latin typeface="Mada"/>
                <a:ea typeface="Mada"/>
                <a:cs typeface="Mada"/>
                <a:sym typeface="Mada"/>
              </a:rPr>
              <a:t>Other Oral Drugs to Treat ED</a:t>
            </a:r>
            <a:endParaRPr b="1" sz="1800">
              <a:solidFill>
                <a:srgbClr val="E06666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32" name="Google Shape;332;p32"/>
          <p:cNvSpPr txBox="1"/>
          <p:nvPr/>
        </p:nvSpPr>
        <p:spPr>
          <a:xfrm>
            <a:off x="0" y="11315777"/>
            <a:ext cx="6840000" cy="8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alkaloid drug.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2: = stimulate desire and sexual drive.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3: e.g. </a:t>
            </a: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angina pain. 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4: causes vasodilation of blood vessels of corpus cavernosa.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5: by activation of adenylate cyclase.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" name="Google Shape;337;p33"/>
          <p:cNvGraphicFramePr/>
          <p:nvPr/>
        </p:nvGraphicFramePr>
        <p:xfrm>
          <a:off x="156769" y="9121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{DDC21526-1AC6-4818-B429-1857A904EF07}</a:tableStyleId>
              </a:tblPr>
              <a:tblGrid>
                <a:gridCol w="1417625"/>
                <a:gridCol w="3384800"/>
              </a:tblGrid>
              <a:tr h="353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Alprostadil</a:t>
                      </a:r>
                      <a:endParaRPr b="1">
                        <a:solidFill>
                          <a:srgbClr val="FFFFF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PGE1→ increase cAMP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Needs training: Erection → after 5-15 min and lasts according to dose injected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May develop fear of self injury, so Discontinuation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ADRs: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○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Pain or bleeding at injection site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○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Cavernosal fibrosis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  <a:p>
                      <a:pPr indent="-304800" lvl="1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○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Priapism</a:t>
                      </a:r>
                      <a:endParaRPr sz="1200">
                        <a:solidFill>
                          <a:schemeClr val="dk1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127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Papaverine</a:t>
                      </a:r>
                      <a:r>
                        <a:rPr b="1" baseline="30000" lang="en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1</a:t>
                      </a:r>
                      <a:endParaRPr b="1" baseline="300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solidFill>
                            <a:srgbClr val="3C78D8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PG E1→ ↑cAMP + cGMP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,</a:t>
                      </a:r>
                      <a:r>
                        <a:rPr lang="en" sz="1200">
                          <a:solidFill>
                            <a:srgbClr val="674EA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It is a direct acting smooth ,muscle relaxant</a:t>
                      </a:r>
                      <a:endParaRPr sz="1200">
                        <a:solidFill>
                          <a:srgbClr val="674EA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127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Phentolamine</a:t>
                      </a:r>
                      <a:r>
                        <a:rPr b="1" baseline="30000" lang="en">
                          <a:solidFill>
                            <a:srgbClr val="6AA84F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1</a:t>
                      </a:r>
                      <a:endParaRPr b="1" baseline="30000">
                        <a:solidFill>
                          <a:srgbClr val="6AA84F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Mada"/>
                        <a:buChar char="●"/>
                      </a:pP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α1 </a:t>
                      </a:r>
                      <a:r>
                        <a:rPr b="1" lang="en" sz="1200" u="sng">
                          <a:latin typeface="Mada"/>
                          <a:ea typeface="Mada"/>
                          <a:cs typeface="Mada"/>
                          <a:sym typeface="Mada"/>
                        </a:rPr>
                        <a:t>blocker</a:t>
                      </a:r>
                      <a:r>
                        <a:rPr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</a:t>
                      </a:r>
                      <a:endParaRPr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  <a:tr h="1273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3 combined in </a:t>
                      </a: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severe</a:t>
                      </a:r>
                      <a:r>
                        <a:rPr b="1" lang="en" sz="1200">
                          <a:latin typeface="Mada"/>
                          <a:ea typeface="Mada"/>
                          <a:cs typeface="Mada"/>
                          <a:sym typeface="Mada"/>
                        </a:rPr>
                        <a:t> cases</a:t>
                      </a:r>
                      <a:endParaRPr b="1" sz="1200"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 hMerge="1"/>
              </a:tr>
            </a:tbl>
          </a:graphicData>
        </a:graphic>
      </p:graphicFrame>
      <p:sp>
        <p:nvSpPr>
          <p:cNvPr id="338" name="Google Shape;338;p33"/>
          <p:cNvSpPr txBox="1"/>
          <p:nvPr/>
        </p:nvSpPr>
        <p:spPr>
          <a:xfrm>
            <a:off x="524388" y="4524855"/>
            <a:ext cx="57912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Treatment of Priapism</a:t>
            </a:r>
            <a:endParaRPr b="1" sz="24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9" name="Google Shape;339;p33"/>
          <p:cNvSpPr/>
          <p:nvPr/>
        </p:nvSpPr>
        <p:spPr>
          <a:xfrm>
            <a:off x="198625" y="6143500"/>
            <a:ext cx="2944500" cy="1080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3"/>
          <p:cNvSpPr txBox="1"/>
          <p:nvPr/>
        </p:nvSpPr>
        <p:spPr>
          <a:xfrm>
            <a:off x="177707" y="6295076"/>
            <a:ext cx="31560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Aspirate blood to decrease intracavernous pressure.</a:t>
            </a:r>
            <a:endParaRPr b="1"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41" name="Google Shape;341;p33"/>
          <p:cNvSpPr/>
          <p:nvPr/>
        </p:nvSpPr>
        <p:spPr>
          <a:xfrm>
            <a:off x="282900" y="5395017"/>
            <a:ext cx="688800" cy="675600"/>
          </a:xfrm>
          <a:prstGeom prst="ellipse">
            <a:avLst/>
          </a:prstGeom>
          <a:solidFill>
            <a:srgbClr val="FFFFFF"/>
          </a:solidFill>
          <a:ln cap="flat" cmpd="sng" w="63500">
            <a:solidFill>
              <a:srgbClr val="99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3"/>
          <p:cNvSpPr/>
          <p:nvPr/>
        </p:nvSpPr>
        <p:spPr>
          <a:xfrm>
            <a:off x="3618775" y="6141500"/>
            <a:ext cx="2991600" cy="1080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3"/>
          <p:cNvSpPr txBox="1"/>
          <p:nvPr/>
        </p:nvSpPr>
        <p:spPr>
          <a:xfrm>
            <a:off x="3630035" y="6295079"/>
            <a:ext cx="31560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Intracavernous injection of 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Phenylephrine</a:t>
            </a:r>
            <a:r>
              <a:rPr b="1" lang="en" sz="1200">
                <a:latin typeface="Mada"/>
                <a:ea typeface="Mada"/>
                <a:cs typeface="Mada"/>
                <a:sym typeface="Mada"/>
              </a:rPr>
              <a:t> (local </a:t>
            </a:r>
            <a:r>
              <a:rPr b="1" lang="en" sz="1200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α1 </a:t>
            </a:r>
            <a:r>
              <a:rPr b="1" lang="en" sz="1200" u="sng">
                <a:solidFill>
                  <a:srgbClr val="FF0000"/>
                </a:solidFill>
                <a:latin typeface="Mada"/>
                <a:ea typeface="Mada"/>
                <a:cs typeface="Mada"/>
                <a:sym typeface="Mada"/>
              </a:rPr>
              <a:t>agonist</a:t>
            </a:r>
            <a:r>
              <a:rPr b="1" baseline="30000" lang="en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</a:t>
            </a:r>
            <a:r>
              <a:rPr b="1" lang="en" sz="1200">
                <a:latin typeface="Mada"/>
                <a:ea typeface="Mada"/>
                <a:cs typeface="Mada"/>
                <a:sym typeface="Mada"/>
              </a:rPr>
              <a:t>) </a:t>
            </a:r>
            <a:r>
              <a:rPr b="1" lang="en" sz="1200">
                <a:latin typeface="Mada"/>
                <a:ea typeface="Mada"/>
                <a:cs typeface="Mada"/>
                <a:sym typeface="Mada"/>
              </a:rPr>
              <a:t>⟶ </a:t>
            </a:r>
            <a:r>
              <a:rPr b="1" lang="en" sz="1200">
                <a:latin typeface="Mada"/>
                <a:ea typeface="Mada"/>
                <a:cs typeface="Mada"/>
                <a:sym typeface="Mada"/>
              </a:rPr>
              <a:t>Detumescence</a:t>
            </a:r>
            <a:endParaRPr b="1"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44" name="Google Shape;344;p33"/>
          <p:cNvSpPr/>
          <p:nvPr/>
        </p:nvSpPr>
        <p:spPr>
          <a:xfrm>
            <a:off x="3618775" y="5381625"/>
            <a:ext cx="688800" cy="675600"/>
          </a:xfrm>
          <a:prstGeom prst="ellipse">
            <a:avLst/>
          </a:prstGeom>
          <a:solidFill>
            <a:srgbClr val="FFFFFF"/>
          </a:solidFill>
          <a:ln cap="flat" cmpd="sng" w="63500">
            <a:solidFill>
              <a:srgbClr val="E0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33"/>
          <p:cNvSpPr txBox="1"/>
          <p:nvPr/>
        </p:nvSpPr>
        <p:spPr>
          <a:xfrm>
            <a:off x="2509542" y="4793775"/>
            <a:ext cx="20574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ada"/>
                <a:ea typeface="Mada"/>
                <a:cs typeface="Mada"/>
                <a:sym typeface="Mada"/>
              </a:rPr>
              <a:t>It is a m</a:t>
            </a:r>
            <a:r>
              <a:rPr b="1" lang="en" sz="1200">
                <a:latin typeface="Mada"/>
                <a:ea typeface="Mada"/>
                <a:cs typeface="Mada"/>
                <a:sym typeface="Mada"/>
              </a:rPr>
              <a:t>edical emergency</a:t>
            </a:r>
            <a:endParaRPr b="1" sz="1200"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346" name="Google Shape;346;p33"/>
          <p:cNvPicPr preferRelativeResize="0"/>
          <p:nvPr/>
        </p:nvPicPr>
        <p:blipFill rotWithShape="1">
          <a:blip r:embed="rId3">
            <a:alphaModFix/>
          </a:blip>
          <a:srcRect b="19406" l="-3360" r="11533" t="0"/>
          <a:stretch/>
        </p:blipFill>
        <p:spPr>
          <a:xfrm>
            <a:off x="323850" y="5432142"/>
            <a:ext cx="611400" cy="615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47" name="Google Shape;34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5875" y="1293150"/>
            <a:ext cx="1717825" cy="211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3"/>
          <p:cNvPicPr preferRelativeResize="0"/>
          <p:nvPr/>
        </p:nvPicPr>
        <p:blipFill rotWithShape="1">
          <a:blip r:embed="rId5">
            <a:alphaModFix/>
          </a:blip>
          <a:srcRect b="-8866" l="0" r="48116" t="23279"/>
          <a:stretch/>
        </p:blipFill>
        <p:spPr>
          <a:xfrm>
            <a:off x="3657477" y="5411510"/>
            <a:ext cx="611400" cy="615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49" name="Google Shape;349;p33"/>
          <p:cNvSpPr txBox="1"/>
          <p:nvPr/>
        </p:nvSpPr>
        <p:spPr>
          <a:xfrm>
            <a:off x="240500" y="419875"/>
            <a:ext cx="62907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4</a:t>
            </a:r>
            <a:r>
              <a:rPr b="1" lang="en" sz="2400">
                <a:solidFill>
                  <a:srgbClr val="990000"/>
                </a:solidFill>
                <a:latin typeface="Georgia"/>
                <a:ea typeface="Georgia"/>
                <a:cs typeface="Georgia"/>
                <a:sym typeface="Georgia"/>
              </a:rPr>
              <a:t>)   Intracavernosal Drugs to Treat ED</a:t>
            </a:r>
            <a:endParaRPr b="1" sz="2400">
              <a:solidFill>
                <a:srgbClr val="99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0" name="Google Shape;350;p33"/>
          <p:cNvSpPr txBox="1"/>
          <p:nvPr/>
        </p:nvSpPr>
        <p:spPr>
          <a:xfrm>
            <a:off x="0" y="11315777"/>
            <a:ext cx="6840000" cy="8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promote </a:t>
            </a: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vasodilation.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2: promote vasoconstriction.</a:t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