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Lst>
  <p:sldSz cy="12189600" cx="6840000"/>
  <p:notesSz cx="6858000" cy="9144000"/>
  <p:embeddedFontLst>
    <p:embeddedFont>
      <p:font typeface="Mada"/>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839">
          <p15:clr>
            <a:srgbClr val="A4A3A4"/>
          </p15:clr>
        </p15:guide>
        <p15:guide id="2" pos="21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6EE9233-2B1C-49E2-B497-FA81953369C1}">
  <a:tblStyle styleId="{96EE9233-2B1C-49E2-B497-FA81953369C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839" orient="horz"/>
        <p:guide pos="215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font" Target="fonts/Mada-bold.fntdata"/><Relationship Id="rId14" Type="http://schemas.openxmlformats.org/officeDocument/2006/relationships/font" Target="fonts/Mada-regular.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1973ed8e0_0_468: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1973ed8e0_0_4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71973ed8e0_0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1973ed8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71973ed8e0_0_13: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71973ed8e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52d6b38f26_1_51: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52d6b38f26_1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71973ed8e0_0_95: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71973ed8e0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71973ed8e0_0_111: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71973ed8e0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233168" y="1764571"/>
            <a:ext cx="6373800" cy="48645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5" name="Google Shape;15;p2"/>
          <p:cNvSpPr txBox="1"/>
          <p:nvPr>
            <p:ph idx="1" type="subTitle"/>
          </p:nvPr>
        </p:nvSpPr>
        <p:spPr>
          <a:xfrm>
            <a:off x="233161" y="6716604"/>
            <a:ext cx="6373800" cy="1878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233161" y="2621410"/>
            <a:ext cx="6373800" cy="46533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p:nvPr>
            <p:ph idx="1" type="body"/>
          </p:nvPr>
        </p:nvSpPr>
        <p:spPr>
          <a:xfrm>
            <a:off x="233161" y="7470470"/>
            <a:ext cx="6373800" cy="3082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1" name="Google Shape;51;p11"/>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8" name="Shape 58"/>
        <p:cNvGrpSpPr/>
        <p:nvPr/>
      </p:nvGrpSpPr>
      <p:grpSpPr>
        <a:xfrm>
          <a:off x="0" y="0"/>
          <a:ext cx="0" cy="0"/>
          <a:chOff x="0" y="0"/>
          <a:chExt cx="0" cy="0"/>
        </a:xfrm>
      </p:grpSpPr>
      <p:sp>
        <p:nvSpPr>
          <p:cNvPr id="59" name="Google Shape;59;p14"/>
          <p:cNvSpPr txBox="1"/>
          <p:nvPr>
            <p:ph type="ctrTitle"/>
          </p:nvPr>
        </p:nvSpPr>
        <p:spPr>
          <a:xfrm>
            <a:off x="233168" y="1764571"/>
            <a:ext cx="6373800" cy="4864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60" name="Google Shape;60;p14"/>
          <p:cNvSpPr txBox="1"/>
          <p:nvPr>
            <p:ph idx="1" type="subTitle"/>
          </p:nvPr>
        </p:nvSpPr>
        <p:spPr>
          <a:xfrm>
            <a:off x="233161" y="6716604"/>
            <a:ext cx="6373800" cy="1878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1" name="Google Shape;61;p1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2" name="Shape 62"/>
        <p:cNvGrpSpPr/>
        <p:nvPr/>
      </p:nvGrpSpPr>
      <p:grpSpPr>
        <a:xfrm>
          <a:off x="0" y="0"/>
          <a:ext cx="0" cy="0"/>
          <a:chOff x="0" y="0"/>
          <a:chExt cx="0" cy="0"/>
        </a:xfrm>
      </p:grpSpPr>
      <p:sp>
        <p:nvSpPr>
          <p:cNvPr id="63" name="Google Shape;63;p15"/>
          <p:cNvSpPr txBox="1"/>
          <p:nvPr>
            <p:ph type="title"/>
          </p:nvPr>
        </p:nvSpPr>
        <p:spPr>
          <a:xfrm>
            <a:off x="233161" y="5097308"/>
            <a:ext cx="6373800" cy="1995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4" name="Google Shape;64;p15"/>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233161" y="2731255"/>
            <a:ext cx="6373800" cy="809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8" name="Google Shape;68;p16"/>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233161" y="2731255"/>
            <a:ext cx="29919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2" name="Google Shape;72;p17"/>
          <p:cNvSpPr txBox="1"/>
          <p:nvPr>
            <p:ph idx="2" type="body"/>
          </p:nvPr>
        </p:nvSpPr>
        <p:spPr>
          <a:xfrm>
            <a:off x="3614787" y="2731255"/>
            <a:ext cx="29919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3" name="Google Shape;73;p1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4" name="Shape 74"/>
        <p:cNvGrpSpPr/>
        <p:nvPr/>
      </p:nvGrpSpPr>
      <p:grpSpPr>
        <a:xfrm>
          <a:off x="0" y="0"/>
          <a:ext cx="0" cy="0"/>
          <a:chOff x="0" y="0"/>
          <a:chExt cx="0" cy="0"/>
        </a:xfrm>
      </p:grpSpPr>
      <p:sp>
        <p:nvSpPr>
          <p:cNvPr id="75" name="Google Shape;75;p18"/>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6" name="Google Shape;76;p18"/>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7" name="Shape 77"/>
        <p:cNvGrpSpPr/>
        <p:nvPr/>
      </p:nvGrpSpPr>
      <p:grpSpPr>
        <a:xfrm>
          <a:off x="0" y="0"/>
          <a:ext cx="0" cy="0"/>
          <a:chOff x="0" y="0"/>
          <a:chExt cx="0" cy="0"/>
        </a:xfrm>
      </p:grpSpPr>
      <p:sp>
        <p:nvSpPr>
          <p:cNvPr id="78" name="Google Shape;78;p19"/>
          <p:cNvSpPr txBox="1"/>
          <p:nvPr>
            <p:ph type="title"/>
          </p:nvPr>
        </p:nvSpPr>
        <p:spPr>
          <a:xfrm>
            <a:off x="233161" y="1316719"/>
            <a:ext cx="2100300" cy="1790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9" name="Google Shape;79;p19"/>
          <p:cNvSpPr txBox="1"/>
          <p:nvPr>
            <p:ph idx="1" type="body"/>
          </p:nvPr>
        </p:nvSpPr>
        <p:spPr>
          <a:xfrm>
            <a:off x="233161" y="3293218"/>
            <a:ext cx="2100300" cy="75348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0" name="Google Shape;80;p19"/>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81" name="Shape 81"/>
        <p:cNvGrpSpPr/>
        <p:nvPr/>
      </p:nvGrpSpPr>
      <p:grpSpPr>
        <a:xfrm>
          <a:off x="0" y="0"/>
          <a:ext cx="0" cy="0"/>
          <a:chOff x="0" y="0"/>
          <a:chExt cx="0" cy="0"/>
        </a:xfrm>
      </p:grpSpPr>
      <p:sp>
        <p:nvSpPr>
          <p:cNvPr id="82" name="Google Shape;82;p20"/>
          <p:cNvSpPr txBox="1"/>
          <p:nvPr>
            <p:ph type="title"/>
          </p:nvPr>
        </p:nvSpPr>
        <p:spPr>
          <a:xfrm>
            <a:off x="366722" y="1066812"/>
            <a:ext cx="4763400" cy="9694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3" name="Google Shape;83;p20"/>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4" name="Shape 84"/>
        <p:cNvGrpSpPr/>
        <p:nvPr/>
      </p:nvGrpSpPr>
      <p:grpSpPr>
        <a:xfrm>
          <a:off x="0" y="0"/>
          <a:ext cx="0" cy="0"/>
          <a:chOff x="0" y="0"/>
          <a:chExt cx="0" cy="0"/>
        </a:xfrm>
      </p:grpSpPr>
      <p:sp>
        <p:nvSpPr>
          <p:cNvPr id="85" name="Google Shape;85;p21"/>
          <p:cNvSpPr/>
          <p:nvPr/>
        </p:nvSpPr>
        <p:spPr>
          <a:xfrm>
            <a:off x="3420000" y="-296"/>
            <a:ext cx="3420300" cy="12189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1"/>
          <p:cNvSpPr txBox="1"/>
          <p:nvPr>
            <p:ph type="title"/>
          </p:nvPr>
        </p:nvSpPr>
        <p:spPr>
          <a:xfrm>
            <a:off x="198602" y="2922506"/>
            <a:ext cx="3025800" cy="3513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7" name="Google Shape;87;p21"/>
          <p:cNvSpPr txBox="1"/>
          <p:nvPr>
            <p:ph idx="1" type="subTitle"/>
          </p:nvPr>
        </p:nvSpPr>
        <p:spPr>
          <a:xfrm>
            <a:off x="198602" y="6643018"/>
            <a:ext cx="3025800" cy="292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8" name="Google Shape;88;p21"/>
          <p:cNvSpPr txBox="1"/>
          <p:nvPr>
            <p:ph idx="2" type="body"/>
          </p:nvPr>
        </p:nvSpPr>
        <p:spPr>
          <a:xfrm>
            <a:off x="3694902" y="1715988"/>
            <a:ext cx="2870100" cy="87573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9" name="Google Shape;89;p21"/>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233161" y="5097308"/>
            <a:ext cx="6373800" cy="1995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0" name="Shape 90"/>
        <p:cNvGrpSpPr/>
        <p:nvPr/>
      </p:nvGrpSpPr>
      <p:grpSpPr>
        <a:xfrm>
          <a:off x="0" y="0"/>
          <a:ext cx="0" cy="0"/>
          <a:chOff x="0" y="0"/>
          <a:chExt cx="0" cy="0"/>
        </a:xfrm>
      </p:grpSpPr>
      <p:sp>
        <p:nvSpPr>
          <p:cNvPr id="91" name="Google Shape;91;p22"/>
          <p:cNvSpPr txBox="1"/>
          <p:nvPr>
            <p:ph idx="1" type="body"/>
          </p:nvPr>
        </p:nvSpPr>
        <p:spPr>
          <a:xfrm>
            <a:off x="233161" y="10026056"/>
            <a:ext cx="4487400" cy="14340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92" name="Google Shape;92;p2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93" name="Shape 93"/>
        <p:cNvGrpSpPr/>
        <p:nvPr/>
      </p:nvGrpSpPr>
      <p:grpSpPr>
        <a:xfrm>
          <a:off x="0" y="0"/>
          <a:ext cx="0" cy="0"/>
          <a:chOff x="0" y="0"/>
          <a:chExt cx="0" cy="0"/>
        </a:xfrm>
      </p:grpSpPr>
      <p:sp>
        <p:nvSpPr>
          <p:cNvPr id="94" name="Google Shape;94;p23"/>
          <p:cNvSpPr txBox="1"/>
          <p:nvPr>
            <p:ph hasCustomPrompt="1" type="title"/>
          </p:nvPr>
        </p:nvSpPr>
        <p:spPr>
          <a:xfrm>
            <a:off x="233161" y="2621410"/>
            <a:ext cx="6373800" cy="4653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95" name="Google Shape;95;p23"/>
          <p:cNvSpPr txBox="1"/>
          <p:nvPr>
            <p:ph idx="1" type="body"/>
          </p:nvPr>
        </p:nvSpPr>
        <p:spPr>
          <a:xfrm>
            <a:off x="233161" y="7470470"/>
            <a:ext cx="6373800" cy="3082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6" name="Google Shape;96;p23"/>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7" name="Shape 97"/>
        <p:cNvGrpSpPr/>
        <p:nvPr/>
      </p:nvGrpSpPr>
      <p:grpSpPr>
        <a:xfrm>
          <a:off x="0" y="0"/>
          <a:ext cx="0" cy="0"/>
          <a:chOff x="0" y="0"/>
          <a:chExt cx="0" cy="0"/>
        </a:xfrm>
      </p:grpSpPr>
      <p:sp>
        <p:nvSpPr>
          <p:cNvPr id="98" name="Google Shape;98;p2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233161" y="2731255"/>
            <a:ext cx="6373800" cy="809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233161" y="2731255"/>
            <a:ext cx="2992200" cy="809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3614787" y="2731255"/>
            <a:ext cx="2992200" cy="809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1" name="Google Shape;31;p6"/>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233161" y="1316719"/>
            <a:ext cx="2100600" cy="1791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233161" y="3293218"/>
            <a:ext cx="2100600" cy="7534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8"/>
          <p:cNvSpPr txBox="1"/>
          <p:nvPr>
            <p:ph type="title"/>
          </p:nvPr>
        </p:nvSpPr>
        <p:spPr>
          <a:xfrm>
            <a:off x="366722" y="1066812"/>
            <a:ext cx="4763400" cy="9694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8" name="Google Shape;38;p8"/>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3420000" y="-296"/>
            <a:ext cx="3420000" cy="12189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9"/>
          <p:cNvSpPr txBox="1"/>
          <p:nvPr>
            <p:ph type="title"/>
          </p:nvPr>
        </p:nvSpPr>
        <p:spPr>
          <a:xfrm>
            <a:off x="198602" y="2922506"/>
            <a:ext cx="3025800" cy="35130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198602" y="6643018"/>
            <a:ext cx="3025800" cy="2927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3694902" y="1715988"/>
            <a:ext cx="2870100" cy="87570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9"/>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233161" y="10026056"/>
            <a:ext cx="4487400" cy="14340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161" y="1054666"/>
            <a:ext cx="6373800" cy="1357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161" y="2731255"/>
            <a:ext cx="6373800" cy="809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337665" y="11051375"/>
            <a:ext cx="410400" cy="932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grpSp>
        <p:nvGrpSpPr>
          <p:cNvPr id="9" name="Google Shape;9;p1"/>
          <p:cNvGrpSpPr/>
          <p:nvPr/>
        </p:nvGrpSpPr>
        <p:grpSpPr>
          <a:xfrm>
            <a:off x="150" y="0"/>
            <a:ext cx="6839700" cy="676441"/>
            <a:chOff x="150" y="0"/>
            <a:chExt cx="6839700" cy="676441"/>
          </a:xfrm>
        </p:grpSpPr>
        <p:sp>
          <p:nvSpPr>
            <p:cNvPr id="10" name="Google Shape;10;p1"/>
            <p:cNvSpPr/>
            <p:nvPr/>
          </p:nvSpPr>
          <p:spPr>
            <a:xfrm>
              <a:off x="150" y="0"/>
              <a:ext cx="6839700" cy="133200"/>
            </a:xfrm>
            <a:prstGeom prst="rect">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a:off x="4597798" y="47641"/>
              <a:ext cx="2241900" cy="6288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 name="Google Shape;12;p1"/>
          <p:cNvSpPr/>
          <p:nvPr/>
        </p:nvSpPr>
        <p:spPr>
          <a:xfrm>
            <a:off x="-150" y="11312689"/>
            <a:ext cx="6839700" cy="876300"/>
          </a:xfrm>
          <a:prstGeom prst="round2SameRect">
            <a:avLst>
              <a:gd fmla="val 16667" name="adj1"/>
              <a:gd fmla="val 0" name="adj2"/>
            </a:avLst>
          </a:prstGeom>
          <a:noFill/>
          <a:ln cap="flat" cmpd="sng" w="9525">
            <a:solidFill>
              <a:srgbClr val="EA9999"/>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4" name="Shape 54"/>
        <p:cNvGrpSpPr/>
        <p:nvPr/>
      </p:nvGrpSpPr>
      <p:grpSpPr>
        <a:xfrm>
          <a:off x="0" y="0"/>
          <a:ext cx="0" cy="0"/>
          <a:chOff x="0" y="0"/>
          <a:chExt cx="0" cy="0"/>
        </a:xfrm>
      </p:grpSpPr>
      <p:sp>
        <p:nvSpPr>
          <p:cNvPr id="55" name="Google Shape;55;p13"/>
          <p:cNvSpPr txBox="1"/>
          <p:nvPr>
            <p:ph type="title"/>
          </p:nvPr>
        </p:nvSpPr>
        <p:spPr>
          <a:xfrm>
            <a:off x="233161" y="1054666"/>
            <a:ext cx="6373800" cy="13572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6" name="Google Shape;56;p13"/>
          <p:cNvSpPr txBox="1"/>
          <p:nvPr>
            <p:ph idx="1" type="body"/>
          </p:nvPr>
        </p:nvSpPr>
        <p:spPr>
          <a:xfrm>
            <a:off x="233161" y="2731255"/>
            <a:ext cx="6373800" cy="809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sz="1400">
                <a:solidFill>
                  <a:schemeClr val="dk2"/>
                </a:solidFill>
              </a:defRPr>
            </a:lvl2pPr>
            <a:lvl3pPr indent="-317500" lvl="2" marL="1371600" rtl="0">
              <a:lnSpc>
                <a:spcPct val="115000"/>
              </a:lnSpc>
              <a:spcBef>
                <a:spcPts val="1600"/>
              </a:spcBef>
              <a:spcAft>
                <a:spcPts val="0"/>
              </a:spcAft>
              <a:buClr>
                <a:schemeClr val="dk2"/>
              </a:buClr>
              <a:buSzPts val="1400"/>
              <a:buChar char="■"/>
              <a:defRPr sz="1400">
                <a:solidFill>
                  <a:schemeClr val="dk2"/>
                </a:solidFill>
              </a:defRPr>
            </a:lvl3pPr>
            <a:lvl4pPr indent="-317500" lvl="3" marL="1828800" rtl="0">
              <a:lnSpc>
                <a:spcPct val="115000"/>
              </a:lnSpc>
              <a:spcBef>
                <a:spcPts val="1600"/>
              </a:spcBef>
              <a:spcAft>
                <a:spcPts val="0"/>
              </a:spcAft>
              <a:buClr>
                <a:schemeClr val="dk2"/>
              </a:buClr>
              <a:buSzPts val="1400"/>
              <a:buChar char="●"/>
              <a:defRPr sz="1400">
                <a:solidFill>
                  <a:schemeClr val="dk2"/>
                </a:solidFill>
              </a:defRPr>
            </a:lvl4pPr>
            <a:lvl5pPr indent="-317500" lvl="4" marL="2286000" rtl="0">
              <a:lnSpc>
                <a:spcPct val="115000"/>
              </a:lnSpc>
              <a:spcBef>
                <a:spcPts val="1600"/>
              </a:spcBef>
              <a:spcAft>
                <a:spcPts val="0"/>
              </a:spcAft>
              <a:buClr>
                <a:schemeClr val="dk2"/>
              </a:buClr>
              <a:buSzPts val="1400"/>
              <a:buChar char="○"/>
              <a:defRPr sz="1400">
                <a:solidFill>
                  <a:schemeClr val="dk2"/>
                </a:solidFill>
              </a:defRPr>
            </a:lvl5pPr>
            <a:lvl6pPr indent="-317500" lvl="5" marL="2743200" rtl="0">
              <a:lnSpc>
                <a:spcPct val="115000"/>
              </a:lnSpc>
              <a:spcBef>
                <a:spcPts val="1600"/>
              </a:spcBef>
              <a:spcAft>
                <a:spcPts val="0"/>
              </a:spcAft>
              <a:buClr>
                <a:schemeClr val="dk2"/>
              </a:buClr>
              <a:buSzPts val="1400"/>
              <a:buChar char="■"/>
              <a:defRPr sz="1400">
                <a:solidFill>
                  <a:schemeClr val="dk2"/>
                </a:solidFill>
              </a:defRPr>
            </a:lvl6pPr>
            <a:lvl7pPr indent="-317500" lvl="6" marL="3200400" rtl="0">
              <a:lnSpc>
                <a:spcPct val="115000"/>
              </a:lnSpc>
              <a:spcBef>
                <a:spcPts val="1600"/>
              </a:spcBef>
              <a:spcAft>
                <a:spcPts val="0"/>
              </a:spcAft>
              <a:buClr>
                <a:schemeClr val="dk2"/>
              </a:buClr>
              <a:buSzPts val="1400"/>
              <a:buChar char="●"/>
              <a:defRPr sz="1400">
                <a:solidFill>
                  <a:schemeClr val="dk2"/>
                </a:solidFill>
              </a:defRPr>
            </a:lvl7pPr>
            <a:lvl8pPr indent="-317500" lvl="7" marL="3657600" rtl="0">
              <a:lnSpc>
                <a:spcPct val="115000"/>
              </a:lnSpc>
              <a:spcBef>
                <a:spcPts val="1600"/>
              </a:spcBef>
              <a:spcAft>
                <a:spcPts val="0"/>
              </a:spcAft>
              <a:buClr>
                <a:schemeClr val="dk2"/>
              </a:buClr>
              <a:buSzPts val="1400"/>
              <a:buChar char="○"/>
              <a:defRPr sz="1400">
                <a:solidFill>
                  <a:schemeClr val="dk2"/>
                </a:solidFill>
              </a:defRPr>
            </a:lvl8pPr>
            <a:lvl9pPr indent="-317500" lvl="8" marL="4114800" rtl="0">
              <a:lnSpc>
                <a:spcPct val="115000"/>
              </a:lnSpc>
              <a:spcBef>
                <a:spcPts val="1600"/>
              </a:spcBef>
              <a:spcAft>
                <a:spcPts val="1600"/>
              </a:spcAft>
              <a:buClr>
                <a:schemeClr val="dk2"/>
              </a:buClr>
              <a:buSzPts val="1400"/>
              <a:buChar char="■"/>
              <a:defRPr sz="1400">
                <a:solidFill>
                  <a:schemeClr val="dk2"/>
                </a:solidFill>
              </a:defRPr>
            </a:lvl9pPr>
          </a:lstStyle>
          <a:p/>
        </p:txBody>
      </p:sp>
      <p:sp>
        <p:nvSpPr>
          <p:cNvPr id="57" name="Google Shape;57;p13"/>
          <p:cNvSpPr txBox="1"/>
          <p:nvPr>
            <p:ph idx="12" type="sldNum"/>
          </p:nvPr>
        </p:nvSpPr>
        <p:spPr>
          <a:xfrm>
            <a:off x="6337665" y="11051375"/>
            <a:ext cx="410400" cy="9327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hyperlink" Target="https://docs.google.com/document/d/10w2G_izOMH4HGZVRjD0YwP7b0scg4dsRLqP2x0uZsqw/edit?usp=sharing" TargetMode="External"/><Relationship Id="rId5" Type="http://schemas.openxmlformats.org/officeDocument/2006/relationships/hyperlink" Target="https://docs.google.com/document/d/1ri9PtZmsO5ihvX3ePFVcQlId8lMdzMgJC9vks6h-Syw/edit?usp=sharing" TargetMode="External"/><Relationship Id="rId6" Type="http://schemas.openxmlformats.org/officeDocument/2006/relationships/image" Target="../media/image5.png"/><Relationship Id="rId7" Type="http://schemas.openxmlformats.org/officeDocument/2006/relationships/image" Target="../media/image8.png"/><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102" name="Shape 102"/>
        <p:cNvGrpSpPr/>
        <p:nvPr/>
      </p:nvGrpSpPr>
      <p:grpSpPr>
        <a:xfrm>
          <a:off x="0" y="0"/>
          <a:ext cx="0" cy="0"/>
          <a:chOff x="0" y="0"/>
          <a:chExt cx="0" cy="0"/>
        </a:xfrm>
      </p:grpSpPr>
      <p:sp>
        <p:nvSpPr>
          <p:cNvPr id="103" name="Google Shape;103;p25"/>
          <p:cNvSpPr/>
          <p:nvPr/>
        </p:nvSpPr>
        <p:spPr>
          <a:xfrm>
            <a:off x="0" y="6020121"/>
            <a:ext cx="6858300" cy="4810500"/>
          </a:xfrm>
          <a:prstGeom prst="rect">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5"/>
          <p:cNvSpPr/>
          <p:nvPr/>
        </p:nvSpPr>
        <p:spPr>
          <a:xfrm>
            <a:off x="2971930" y="3638744"/>
            <a:ext cx="3886500" cy="3067500"/>
          </a:xfrm>
          <a:prstGeom prst="snip2DiagRect">
            <a:avLst>
              <a:gd fmla="val 0" name="adj1"/>
              <a:gd fmla="val 32296"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5"/>
          <p:cNvSpPr/>
          <p:nvPr/>
        </p:nvSpPr>
        <p:spPr>
          <a:xfrm>
            <a:off x="0" y="6248733"/>
            <a:ext cx="6877050" cy="866862"/>
          </a:xfrm>
          <a:custGeom>
            <a:rect b="b" l="l" r="r" t="t"/>
            <a:pathLst>
              <a:path extrusionOk="0" h="34671" w="275082">
                <a:moveTo>
                  <a:pt x="0" y="0"/>
                </a:moveTo>
                <a:lnTo>
                  <a:pt x="116002" y="0"/>
                </a:lnTo>
                <a:lnTo>
                  <a:pt x="151036" y="34290"/>
                </a:lnTo>
                <a:lnTo>
                  <a:pt x="274823" y="34290"/>
                </a:lnTo>
                <a:lnTo>
                  <a:pt x="275082" y="34671"/>
                </a:lnTo>
              </a:path>
            </a:pathLst>
          </a:custGeom>
          <a:noFill/>
          <a:ln cap="flat" cmpd="sng" w="152400">
            <a:solidFill>
              <a:srgbClr val="FFFFFF"/>
            </a:solidFill>
            <a:prstDash val="lgDash"/>
            <a:round/>
            <a:headEnd len="med" w="med" type="none"/>
            <a:tailEnd len="med" w="med" type="none"/>
          </a:ln>
        </p:spPr>
      </p:sp>
      <p:sp>
        <p:nvSpPr>
          <p:cNvPr id="106" name="Google Shape;106;p25"/>
          <p:cNvSpPr txBox="1"/>
          <p:nvPr/>
        </p:nvSpPr>
        <p:spPr>
          <a:xfrm>
            <a:off x="9525" y="6707046"/>
            <a:ext cx="3038400" cy="628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000">
                <a:solidFill>
                  <a:srgbClr val="990000"/>
                </a:solidFill>
                <a:latin typeface="Georgia"/>
                <a:ea typeface="Georgia"/>
                <a:cs typeface="Georgia"/>
                <a:sym typeface="Georgia"/>
              </a:rPr>
              <a:t>Objectives:</a:t>
            </a:r>
            <a:endParaRPr b="1" sz="3000">
              <a:solidFill>
                <a:srgbClr val="990000"/>
              </a:solidFill>
              <a:latin typeface="Georgia"/>
              <a:ea typeface="Georgia"/>
              <a:cs typeface="Georgia"/>
              <a:sym typeface="Georgia"/>
            </a:endParaRPr>
          </a:p>
        </p:txBody>
      </p:sp>
      <p:sp>
        <p:nvSpPr>
          <p:cNvPr id="107" name="Google Shape;107;p25"/>
          <p:cNvSpPr txBox="1"/>
          <p:nvPr/>
        </p:nvSpPr>
        <p:spPr>
          <a:xfrm>
            <a:off x="200034" y="7335591"/>
            <a:ext cx="6525000" cy="287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latin typeface="Mada"/>
                <a:ea typeface="Mada"/>
                <a:cs typeface="Mada"/>
                <a:sym typeface="Mada"/>
              </a:rPr>
              <a:t>By the end of the lecture , you should know:</a:t>
            </a:r>
            <a:endParaRPr b="1">
              <a:solidFill>
                <a:srgbClr val="FFFFFF"/>
              </a:solidFill>
              <a:latin typeface="Mada"/>
              <a:ea typeface="Mada"/>
              <a:cs typeface="Mada"/>
              <a:sym typeface="Mada"/>
            </a:endParaRPr>
          </a:p>
          <a:p>
            <a:pPr indent="0" lvl="0" marL="0" rtl="0" algn="l">
              <a:spcBef>
                <a:spcPts val="0"/>
              </a:spcBef>
              <a:spcAft>
                <a:spcPts val="0"/>
              </a:spcAft>
              <a:buNone/>
            </a:pPr>
            <a:r>
              <a:t/>
            </a:r>
            <a:endParaRPr>
              <a:solidFill>
                <a:srgbClr val="FFFFFF"/>
              </a:solidFill>
              <a:latin typeface="Mada"/>
              <a:ea typeface="Mada"/>
              <a:cs typeface="Mada"/>
              <a:sym typeface="Mada"/>
            </a:endParaRPr>
          </a:p>
          <a:p>
            <a:pPr indent="-317500" lvl="0" marL="457200" rtl="0" algn="l">
              <a:spcBef>
                <a:spcPts val="0"/>
              </a:spcBef>
              <a:spcAft>
                <a:spcPts val="0"/>
              </a:spcAft>
              <a:buClr>
                <a:srgbClr val="FFFFFF"/>
              </a:buClr>
              <a:buSzPts val="1400"/>
              <a:buFont typeface="Mada"/>
              <a:buChar char="◆"/>
            </a:pPr>
            <a:r>
              <a:rPr lang="en">
                <a:solidFill>
                  <a:srgbClr val="FFFFFF"/>
                </a:solidFill>
                <a:latin typeface="Mada"/>
                <a:ea typeface="Mada"/>
                <a:cs typeface="Mada"/>
                <a:sym typeface="Mada"/>
              </a:rPr>
              <a:t>Recall how ovulation occurs and specify its hormonal regulation</a:t>
            </a:r>
            <a:endParaRPr>
              <a:solidFill>
                <a:srgbClr val="FFFFFF"/>
              </a:solidFill>
              <a:latin typeface="Mada"/>
              <a:ea typeface="Mada"/>
              <a:cs typeface="Mada"/>
              <a:sym typeface="Mada"/>
            </a:endParaRPr>
          </a:p>
          <a:p>
            <a:pPr indent="0" lvl="0" marL="0" rtl="0" algn="l">
              <a:spcBef>
                <a:spcPts val="0"/>
              </a:spcBef>
              <a:spcAft>
                <a:spcPts val="0"/>
              </a:spcAft>
              <a:buNone/>
            </a:pPr>
            <a:r>
              <a:t/>
            </a:r>
            <a:endParaRPr>
              <a:solidFill>
                <a:srgbClr val="FFFFFF"/>
              </a:solidFill>
              <a:latin typeface="Mada"/>
              <a:ea typeface="Mada"/>
              <a:cs typeface="Mada"/>
              <a:sym typeface="Mada"/>
            </a:endParaRPr>
          </a:p>
          <a:p>
            <a:pPr indent="-317500" lvl="0" marL="457200" rtl="0" algn="l">
              <a:spcBef>
                <a:spcPts val="0"/>
              </a:spcBef>
              <a:spcAft>
                <a:spcPts val="0"/>
              </a:spcAft>
              <a:buClr>
                <a:srgbClr val="FFFFFF"/>
              </a:buClr>
              <a:buSzPts val="1400"/>
              <a:buFont typeface="Mada"/>
              <a:buChar char="◆"/>
            </a:pPr>
            <a:r>
              <a:rPr lang="en">
                <a:solidFill>
                  <a:srgbClr val="FFFFFF"/>
                </a:solidFill>
                <a:latin typeface="Mada"/>
                <a:ea typeface="Mada"/>
                <a:cs typeface="Mada"/>
                <a:sym typeface="Mada"/>
              </a:rPr>
              <a:t>Classify ovulation inducing drugs in relevance to the existing deficits</a:t>
            </a:r>
            <a:endParaRPr>
              <a:solidFill>
                <a:srgbClr val="FFFFFF"/>
              </a:solidFill>
              <a:latin typeface="Mada"/>
              <a:ea typeface="Mada"/>
              <a:cs typeface="Mada"/>
              <a:sym typeface="Mada"/>
            </a:endParaRPr>
          </a:p>
          <a:p>
            <a:pPr indent="0" lvl="0" marL="0" rtl="0" algn="l">
              <a:spcBef>
                <a:spcPts val="0"/>
              </a:spcBef>
              <a:spcAft>
                <a:spcPts val="0"/>
              </a:spcAft>
              <a:buNone/>
            </a:pPr>
            <a:r>
              <a:t/>
            </a:r>
            <a:endParaRPr>
              <a:solidFill>
                <a:srgbClr val="FFFFFF"/>
              </a:solidFill>
              <a:latin typeface="Mada"/>
              <a:ea typeface="Mada"/>
              <a:cs typeface="Mada"/>
              <a:sym typeface="Mada"/>
            </a:endParaRPr>
          </a:p>
          <a:p>
            <a:pPr indent="-317500" lvl="0" marL="457200" rtl="0" algn="l">
              <a:spcBef>
                <a:spcPts val="0"/>
              </a:spcBef>
              <a:spcAft>
                <a:spcPts val="0"/>
              </a:spcAft>
              <a:buClr>
                <a:srgbClr val="FFFFFF"/>
              </a:buClr>
              <a:buSzPts val="1400"/>
              <a:buFont typeface="Mada"/>
              <a:buChar char="◆"/>
            </a:pPr>
            <a:r>
              <a:rPr lang="en">
                <a:solidFill>
                  <a:srgbClr val="FFFFFF"/>
                </a:solidFill>
                <a:latin typeface="Mada"/>
                <a:ea typeface="Mada"/>
                <a:cs typeface="Mada"/>
                <a:sym typeface="Mada"/>
              </a:rPr>
              <a:t>Expand on the pharmacology of each group with respect to mechanism</a:t>
            </a:r>
            <a:br>
              <a:rPr lang="en">
                <a:solidFill>
                  <a:srgbClr val="FFFFFF"/>
                </a:solidFill>
                <a:latin typeface="Mada"/>
                <a:ea typeface="Mada"/>
                <a:cs typeface="Mada"/>
                <a:sym typeface="Mada"/>
              </a:rPr>
            </a:br>
            <a:r>
              <a:rPr lang="en">
                <a:solidFill>
                  <a:srgbClr val="FFFFFF"/>
                </a:solidFill>
                <a:latin typeface="Mada"/>
                <a:ea typeface="Mada"/>
                <a:cs typeface="Mada"/>
                <a:sym typeface="Mada"/>
              </a:rPr>
              <a:t>of action, protocol of administration, indication, efficacy rate and adverse effects</a:t>
            </a:r>
            <a:endParaRPr>
              <a:solidFill>
                <a:srgbClr val="FFFFFF"/>
              </a:solidFill>
              <a:latin typeface="Mada"/>
              <a:ea typeface="Mada"/>
              <a:cs typeface="Mada"/>
              <a:sym typeface="Mada"/>
            </a:endParaRPr>
          </a:p>
        </p:txBody>
      </p:sp>
      <p:sp>
        <p:nvSpPr>
          <p:cNvPr id="108" name="Google Shape;108;p25"/>
          <p:cNvSpPr/>
          <p:nvPr/>
        </p:nvSpPr>
        <p:spPr>
          <a:xfrm flipH="1">
            <a:off x="109" y="10581514"/>
            <a:ext cx="24918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5"/>
          <p:cNvSpPr txBox="1"/>
          <p:nvPr/>
        </p:nvSpPr>
        <p:spPr>
          <a:xfrm>
            <a:off x="57153" y="11056293"/>
            <a:ext cx="13143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400" u="sng">
                <a:solidFill>
                  <a:srgbClr val="E06666"/>
                </a:solidFill>
                <a:latin typeface="Mada"/>
                <a:ea typeface="Mada"/>
                <a:cs typeface="Mada"/>
                <a:sym typeface="Mada"/>
              </a:rPr>
              <a:t>Color index:</a:t>
            </a:r>
            <a:endParaRPr b="1" sz="1400" u="sng">
              <a:solidFill>
                <a:srgbClr val="E06666"/>
              </a:solidFill>
              <a:latin typeface="Mada"/>
              <a:ea typeface="Mada"/>
              <a:cs typeface="Mada"/>
              <a:sym typeface="Mada"/>
            </a:endParaRPr>
          </a:p>
        </p:txBody>
      </p:sp>
      <p:sp>
        <p:nvSpPr>
          <p:cNvPr id="110" name="Google Shape;110;p25"/>
          <p:cNvSpPr/>
          <p:nvPr/>
        </p:nvSpPr>
        <p:spPr>
          <a:xfrm>
            <a:off x="1300026" y="4046900"/>
            <a:ext cx="4339200" cy="1100100"/>
          </a:xfrm>
          <a:prstGeom prst="bracketPair">
            <a:avLst/>
          </a:prstGeom>
          <a:noFill/>
          <a:ln cap="flat" cmpd="sng" w="38100">
            <a:solidFill>
              <a:srgbClr val="F4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5"/>
          <p:cNvSpPr txBox="1"/>
          <p:nvPr/>
        </p:nvSpPr>
        <p:spPr>
          <a:xfrm>
            <a:off x="0" y="11408652"/>
            <a:ext cx="1666800" cy="66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Mada"/>
                <a:ea typeface="Mada"/>
                <a:cs typeface="Mada"/>
                <a:sym typeface="Mada"/>
              </a:rPr>
              <a:t>Black : Main content</a:t>
            </a:r>
            <a:endParaRPr sz="1200">
              <a:latin typeface="Mada"/>
              <a:ea typeface="Mada"/>
              <a:cs typeface="Mada"/>
              <a:sym typeface="Mada"/>
            </a:endParaRPr>
          </a:p>
          <a:p>
            <a:pPr indent="0" lvl="0" marL="0" rtl="0" algn="l">
              <a:spcBef>
                <a:spcPts val="0"/>
              </a:spcBef>
              <a:spcAft>
                <a:spcPts val="0"/>
              </a:spcAft>
              <a:buNone/>
            </a:pPr>
            <a:r>
              <a:rPr lang="en" sz="1200">
                <a:solidFill>
                  <a:srgbClr val="FF0000"/>
                </a:solidFill>
                <a:latin typeface="Mada"/>
                <a:ea typeface="Mada"/>
                <a:cs typeface="Mada"/>
                <a:sym typeface="Mada"/>
              </a:rPr>
              <a:t>Red : Important</a:t>
            </a:r>
            <a:endParaRPr sz="1200">
              <a:solidFill>
                <a:srgbClr val="FF0000"/>
              </a:solidFill>
              <a:latin typeface="Mada"/>
              <a:ea typeface="Mada"/>
              <a:cs typeface="Mada"/>
              <a:sym typeface="Mada"/>
            </a:endParaRPr>
          </a:p>
          <a:p>
            <a:pPr indent="0" lvl="0" marL="0" rtl="0" algn="l">
              <a:spcBef>
                <a:spcPts val="0"/>
              </a:spcBef>
              <a:spcAft>
                <a:spcPts val="0"/>
              </a:spcAft>
              <a:buNone/>
            </a:pPr>
            <a:r>
              <a:rPr lang="en" sz="1200">
                <a:solidFill>
                  <a:srgbClr val="3D85C6"/>
                </a:solidFill>
                <a:latin typeface="Mada"/>
                <a:ea typeface="Mada"/>
                <a:cs typeface="Mada"/>
                <a:sym typeface="Mada"/>
              </a:rPr>
              <a:t>Blue: Males’ slides only</a:t>
            </a:r>
            <a:endParaRPr sz="1200">
              <a:solidFill>
                <a:srgbClr val="3D85C6"/>
              </a:solidFill>
              <a:latin typeface="Mada"/>
              <a:ea typeface="Mada"/>
              <a:cs typeface="Mada"/>
              <a:sym typeface="Mada"/>
            </a:endParaRPr>
          </a:p>
        </p:txBody>
      </p:sp>
      <p:cxnSp>
        <p:nvCxnSpPr>
          <p:cNvPr id="112" name="Google Shape;112;p25"/>
          <p:cNvCxnSpPr/>
          <p:nvPr/>
        </p:nvCxnSpPr>
        <p:spPr>
          <a:xfrm>
            <a:off x="1771728" y="11513332"/>
            <a:ext cx="0" cy="495300"/>
          </a:xfrm>
          <a:prstGeom prst="straightConnector1">
            <a:avLst/>
          </a:prstGeom>
          <a:noFill/>
          <a:ln cap="flat" cmpd="sng" w="9525">
            <a:solidFill>
              <a:srgbClr val="EA9999"/>
            </a:solidFill>
            <a:prstDash val="solid"/>
            <a:round/>
            <a:headEnd len="med" w="med" type="diamond"/>
            <a:tailEnd len="med" w="med" type="diamond"/>
          </a:ln>
        </p:spPr>
      </p:cxnSp>
      <p:sp>
        <p:nvSpPr>
          <p:cNvPr id="113" name="Google Shape;113;p25"/>
          <p:cNvSpPr txBox="1"/>
          <p:nvPr/>
        </p:nvSpPr>
        <p:spPr>
          <a:xfrm>
            <a:off x="1905084" y="11408652"/>
            <a:ext cx="2286000" cy="66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674EA7"/>
                </a:solidFill>
                <a:latin typeface="Mada"/>
                <a:ea typeface="Mada"/>
                <a:cs typeface="Mada"/>
                <a:sym typeface="Mada"/>
              </a:rPr>
              <a:t>Purple: Females’ slides only</a:t>
            </a:r>
            <a:endParaRPr sz="1200">
              <a:solidFill>
                <a:srgbClr val="674EA7"/>
              </a:solidFill>
              <a:latin typeface="Mada"/>
              <a:ea typeface="Mada"/>
              <a:cs typeface="Mada"/>
              <a:sym typeface="Mada"/>
            </a:endParaRPr>
          </a:p>
          <a:p>
            <a:pPr indent="0" lvl="0" marL="0" rtl="0" algn="l">
              <a:spcBef>
                <a:spcPts val="0"/>
              </a:spcBef>
              <a:spcAft>
                <a:spcPts val="0"/>
              </a:spcAft>
              <a:buNone/>
            </a:pPr>
            <a:r>
              <a:rPr lang="en" sz="1200">
                <a:solidFill>
                  <a:srgbClr val="999999"/>
                </a:solidFill>
                <a:latin typeface="Mada"/>
                <a:ea typeface="Mada"/>
                <a:cs typeface="Mada"/>
                <a:sym typeface="Mada"/>
              </a:rPr>
              <a:t>Grey: Extra info or explanation</a:t>
            </a:r>
            <a:endParaRPr sz="1200">
              <a:solidFill>
                <a:srgbClr val="999999"/>
              </a:solidFill>
              <a:latin typeface="Mada"/>
              <a:ea typeface="Mada"/>
              <a:cs typeface="Mada"/>
              <a:sym typeface="Mada"/>
            </a:endParaRPr>
          </a:p>
          <a:p>
            <a:pPr indent="0" lvl="0" marL="0" rtl="0" algn="l">
              <a:spcBef>
                <a:spcPts val="0"/>
              </a:spcBef>
              <a:spcAft>
                <a:spcPts val="0"/>
              </a:spcAft>
              <a:buNone/>
            </a:pPr>
            <a:r>
              <a:rPr lang="en" sz="1200">
                <a:solidFill>
                  <a:srgbClr val="6AA84F"/>
                </a:solidFill>
                <a:latin typeface="Mada"/>
                <a:ea typeface="Mada"/>
                <a:cs typeface="Mada"/>
                <a:sym typeface="Mada"/>
              </a:rPr>
              <a:t>Green : Dr. notes</a:t>
            </a:r>
            <a:endParaRPr sz="1200">
              <a:solidFill>
                <a:srgbClr val="6AA84F"/>
              </a:solidFill>
              <a:latin typeface="Mada"/>
              <a:ea typeface="Mada"/>
              <a:cs typeface="Mada"/>
              <a:sym typeface="Mada"/>
            </a:endParaRPr>
          </a:p>
        </p:txBody>
      </p:sp>
      <p:sp>
        <p:nvSpPr>
          <p:cNvPr id="114" name="Google Shape;114;p25"/>
          <p:cNvSpPr/>
          <p:nvPr/>
        </p:nvSpPr>
        <p:spPr>
          <a:xfrm>
            <a:off x="-225" y="10350724"/>
            <a:ext cx="6839569" cy="239070"/>
          </a:xfrm>
          <a:custGeom>
            <a:rect b="b" l="l" r="r" t="t"/>
            <a:pathLst>
              <a:path extrusionOk="0" h="10668" w="277749">
                <a:moveTo>
                  <a:pt x="0" y="0"/>
                </a:moveTo>
                <a:lnTo>
                  <a:pt x="96393" y="762"/>
                </a:lnTo>
                <a:lnTo>
                  <a:pt x="107823" y="10668"/>
                </a:lnTo>
                <a:lnTo>
                  <a:pt x="277749" y="10668"/>
                </a:lnTo>
              </a:path>
            </a:pathLst>
          </a:custGeom>
          <a:noFill/>
          <a:ln cap="flat" cmpd="sng" w="114300">
            <a:solidFill>
              <a:srgbClr val="FFFFFF"/>
            </a:solidFill>
            <a:prstDash val="lgDash"/>
            <a:round/>
            <a:headEnd len="med" w="med" type="none"/>
            <a:tailEnd len="med" w="med" type="none"/>
          </a:ln>
        </p:spPr>
      </p:sp>
      <p:pic>
        <p:nvPicPr>
          <p:cNvPr id="115" name="Google Shape;115;p25"/>
          <p:cNvPicPr preferRelativeResize="0"/>
          <p:nvPr/>
        </p:nvPicPr>
        <p:blipFill>
          <a:blip r:embed="rId3">
            <a:alphaModFix/>
          </a:blip>
          <a:stretch>
            <a:fillRect/>
          </a:stretch>
        </p:blipFill>
        <p:spPr>
          <a:xfrm>
            <a:off x="129931" y="145933"/>
            <a:ext cx="915550" cy="600270"/>
          </a:xfrm>
          <a:prstGeom prst="rect">
            <a:avLst/>
          </a:prstGeom>
          <a:noFill/>
          <a:ln>
            <a:noFill/>
          </a:ln>
        </p:spPr>
      </p:pic>
      <p:sp>
        <p:nvSpPr>
          <p:cNvPr id="116" name="Google Shape;116;p25"/>
          <p:cNvSpPr/>
          <p:nvPr/>
        </p:nvSpPr>
        <p:spPr>
          <a:xfrm rot="10800000">
            <a:off x="5410500" y="452291"/>
            <a:ext cx="1429500" cy="314400"/>
          </a:xfrm>
          <a:prstGeom prst="homePlat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5">
            <a:hlinkClick r:id="rId4"/>
          </p:cNvPr>
          <p:cNvSpPr txBox="1"/>
          <p:nvPr/>
        </p:nvSpPr>
        <p:spPr>
          <a:xfrm>
            <a:off x="5620534" y="423837"/>
            <a:ext cx="13143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200" u="sng">
                <a:solidFill>
                  <a:srgbClr val="FFFFFF"/>
                </a:solidFill>
                <a:latin typeface="Georgia"/>
                <a:ea typeface="Georgia"/>
                <a:cs typeface="Georgia"/>
                <a:sym typeface="Georgia"/>
              </a:rPr>
              <a:t>Editing File</a:t>
            </a:r>
            <a:endParaRPr b="1" i="1" sz="1200" u="sng">
              <a:solidFill>
                <a:srgbClr val="FFFFFF"/>
              </a:solidFill>
              <a:latin typeface="Georgia"/>
              <a:ea typeface="Georgia"/>
              <a:cs typeface="Georgia"/>
              <a:sym typeface="Georgia"/>
            </a:endParaRPr>
          </a:p>
        </p:txBody>
      </p:sp>
      <p:sp>
        <p:nvSpPr>
          <p:cNvPr id="118" name="Google Shape;118;p25"/>
          <p:cNvSpPr/>
          <p:nvPr/>
        </p:nvSpPr>
        <p:spPr>
          <a:xfrm rot="10800000">
            <a:off x="5410500" y="909515"/>
            <a:ext cx="1429500" cy="314400"/>
          </a:xfrm>
          <a:prstGeom prst="homePlat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5">
            <a:hlinkClick r:id="rId5"/>
          </p:cNvPr>
          <p:cNvSpPr txBox="1"/>
          <p:nvPr/>
        </p:nvSpPr>
        <p:spPr>
          <a:xfrm>
            <a:off x="5487193" y="871546"/>
            <a:ext cx="15996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200" u="sng">
                <a:solidFill>
                  <a:srgbClr val="FFFFFF"/>
                </a:solidFill>
                <a:latin typeface="Georgia"/>
                <a:ea typeface="Georgia"/>
                <a:cs typeface="Georgia"/>
                <a:sym typeface="Georgia"/>
              </a:rPr>
              <a:t>Mnemonic File</a:t>
            </a:r>
            <a:endParaRPr b="1" i="1" sz="1200" u="sng">
              <a:solidFill>
                <a:srgbClr val="FFFFFF"/>
              </a:solidFill>
              <a:latin typeface="Georgia"/>
              <a:ea typeface="Georgia"/>
              <a:cs typeface="Georgia"/>
              <a:sym typeface="Georgia"/>
            </a:endParaRPr>
          </a:p>
        </p:txBody>
      </p:sp>
      <p:sp>
        <p:nvSpPr>
          <p:cNvPr id="120" name="Google Shape;120;p25"/>
          <p:cNvSpPr txBox="1"/>
          <p:nvPr/>
        </p:nvSpPr>
        <p:spPr>
          <a:xfrm>
            <a:off x="928553" y="4141296"/>
            <a:ext cx="5172900" cy="918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000">
                <a:solidFill>
                  <a:srgbClr val="990000"/>
                </a:solidFill>
                <a:latin typeface="Georgia"/>
                <a:ea typeface="Georgia"/>
                <a:cs typeface="Georgia"/>
                <a:sym typeface="Georgia"/>
              </a:rPr>
              <a:t>Drugs Inducing Ovulation</a:t>
            </a:r>
            <a:endParaRPr b="1" sz="3000">
              <a:solidFill>
                <a:srgbClr val="990000"/>
              </a:solidFill>
              <a:latin typeface="Georgia"/>
              <a:ea typeface="Georgia"/>
              <a:cs typeface="Georgia"/>
              <a:sym typeface="Georgia"/>
            </a:endParaRPr>
          </a:p>
        </p:txBody>
      </p:sp>
      <p:pic>
        <p:nvPicPr>
          <p:cNvPr id="121" name="Google Shape;121;p25"/>
          <p:cNvPicPr preferRelativeResize="0"/>
          <p:nvPr/>
        </p:nvPicPr>
        <p:blipFill>
          <a:blip r:embed="rId6">
            <a:alphaModFix/>
          </a:blip>
          <a:stretch>
            <a:fillRect/>
          </a:stretch>
        </p:blipFill>
        <p:spPr>
          <a:xfrm>
            <a:off x="2062065" y="309241"/>
            <a:ext cx="3067335" cy="3067335"/>
          </a:xfrm>
          <a:prstGeom prst="rect">
            <a:avLst/>
          </a:prstGeom>
          <a:noFill/>
          <a:ln>
            <a:noFill/>
          </a:ln>
        </p:spPr>
      </p:pic>
      <p:sp>
        <p:nvSpPr>
          <p:cNvPr id="122" name="Google Shape;122;p25"/>
          <p:cNvSpPr txBox="1"/>
          <p:nvPr/>
        </p:nvSpPr>
        <p:spPr>
          <a:xfrm>
            <a:off x="1707412" y="2991009"/>
            <a:ext cx="3734100" cy="37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E06666"/>
                </a:solidFill>
                <a:latin typeface="Georgia"/>
                <a:ea typeface="Georgia"/>
                <a:cs typeface="Georgia"/>
                <a:sym typeface="Georgia"/>
              </a:rPr>
              <a:t>Reproduction Block</a:t>
            </a:r>
            <a:endParaRPr b="1" sz="1800">
              <a:solidFill>
                <a:srgbClr val="E06666"/>
              </a:solidFill>
              <a:latin typeface="Georgia"/>
              <a:ea typeface="Georgia"/>
              <a:cs typeface="Georgia"/>
              <a:sym typeface="Georgia"/>
            </a:endParaRPr>
          </a:p>
        </p:txBody>
      </p:sp>
      <p:sp>
        <p:nvSpPr>
          <p:cNvPr id="123" name="Google Shape;123;p25"/>
          <p:cNvSpPr txBox="1"/>
          <p:nvPr/>
        </p:nvSpPr>
        <p:spPr>
          <a:xfrm>
            <a:off x="1764565" y="3286300"/>
            <a:ext cx="3524400" cy="29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B7B7B7"/>
                </a:solidFill>
                <a:latin typeface="Mada"/>
                <a:ea typeface="Mada"/>
                <a:cs typeface="Mada"/>
                <a:sym typeface="Mada"/>
              </a:rPr>
              <a:t>Pharmacology team 438</a:t>
            </a:r>
            <a:endParaRPr sz="1200">
              <a:solidFill>
                <a:srgbClr val="B7B7B7"/>
              </a:solidFill>
              <a:latin typeface="Mada"/>
              <a:ea typeface="Mada"/>
              <a:cs typeface="Mada"/>
              <a:sym typeface="Mada"/>
            </a:endParaRPr>
          </a:p>
        </p:txBody>
      </p:sp>
      <p:pic>
        <p:nvPicPr>
          <p:cNvPr id="124" name="Google Shape;124;p25"/>
          <p:cNvPicPr preferRelativeResize="0"/>
          <p:nvPr/>
        </p:nvPicPr>
        <p:blipFill rotWithShape="1">
          <a:blip r:embed="rId7">
            <a:alphaModFix/>
          </a:blip>
          <a:srcRect b="9897" l="0" r="0" t="13196"/>
          <a:stretch/>
        </p:blipFill>
        <p:spPr>
          <a:xfrm>
            <a:off x="57153" y="785126"/>
            <a:ext cx="1076450" cy="827863"/>
          </a:xfrm>
          <a:prstGeom prst="rect">
            <a:avLst/>
          </a:prstGeom>
          <a:noFill/>
          <a:ln>
            <a:noFill/>
          </a:ln>
        </p:spPr>
      </p:pic>
      <p:pic>
        <p:nvPicPr>
          <p:cNvPr id="125" name="Google Shape;125;p25"/>
          <p:cNvPicPr preferRelativeResize="0"/>
          <p:nvPr/>
        </p:nvPicPr>
        <p:blipFill rotWithShape="1">
          <a:blip r:embed="rId8">
            <a:alphaModFix/>
          </a:blip>
          <a:srcRect b="0" l="0" r="0" t="0"/>
          <a:stretch/>
        </p:blipFill>
        <p:spPr>
          <a:xfrm>
            <a:off x="173763" y="1651925"/>
            <a:ext cx="827874" cy="8278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6"/>
          <p:cNvSpPr txBox="1"/>
          <p:nvPr/>
        </p:nvSpPr>
        <p:spPr>
          <a:xfrm>
            <a:off x="1362075" y="219075"/>
            <a:ext cx="3829200" cy="581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Overview</a:t>
            </a:r>
            <a:endParaRPr b="1" sz="2400">
              <a:solidFill>
                <a:srgbClr val="990000"/>
              </a:solidFill>
              <a:latin typeface="Georgia"/>
              <a:ea typeface="Georgia"/>
              <a:cs typeface="Georgia"/>
              <a:sym typeface="Georgia"/>
            </a:endParaRPr>
          </a:p>
        </p:txBody>
      </p:sp>
      <p:cxnSp>
        <p:nvCxnSpPr>
          <p:cNvPr id="131" name="Google Shape;131;p26"/>
          <p:cNvCxnSpPr>
            <a:stCxn id="132" idx="2"/>
            <a:endCxn id="133" idx="1"/>
          </p:cNvCxnSpPr>
          <p:nvPr/>
        </p:nvCxnSpPr>
        <p:spPr>
          <a:xfrm>
            <a:off x="849375" y="3229050"/>
            <a:ext cx="981600" cy="2350800"/>
          </a:xfrm>
          <a:prstGeom prst="bentConnector3">
            <a:avLst>
              <a:gd fmla="val 49994" name="adj1"/>
            </a:avLst>
          </a:prstGeom>
          <a:noFill/>
          <a:ln cap="flat" cmpd="sng" w="19050">
            <a:solidFill>
              <a:srgbClr val="C2C2C2"/>
            </a:solidFill>
            <a:prstDash val="solid"/>
            <a:round/>
            <a:headEnd len="sm" w="sm" type="none"/>
            <a:tailEnd len="sm" w="sm" type="none"/>
          </a:ln>
        </p:spPr>
      </p:cxnSp>
      <p:cxnSp>
        <p:nvCxnSpPr>
          <p:cNvPr id="134" name="Google Shape;134;p26"/>
          <p:cNvCxnSpPr>
            <a:stCxn id="132" idx="2"/>
            <a:endCxn id="135" idx="1"/>
          </p:cNvCxnSpPr>
          <p:nvPr/>
        </p:nvCxnSpPr>
        <p:spPr>
          <a:xfrm flipH="1" rot="10800000">
            <a:off x="849375" y="1245750"/>
            <a:ext cx="981600" cy="1983300"/>
          </a:xfrm>
          <a:prstGeom prst="bentConnector3">
            <a:avLst>
              <a:gd fmla="val 49994" name="adj1"/>
            </a:avLst>
          </a:prstGeom>
          <a:noFill/>
          <a:ln cap="flat" cmpd="sng" w="19050">
            <a:solidFill>
              <a:srgbClr val="C2C2C2"/>
            </a:solidFill>
            <a:prstDash val="solid"/>
            <a:round/>
            <a:headEnd len="sm" w="sm" type="none"/>
            <a:tailEnd len="sm" w="sm" type="none"/>
          </a:ln>
        </p:spPr>
      </p:cxnSp>
      <p:sp>
        <p:nvSpPr>
          <p:cNvPr id="132" name="Google Shape;132;p26"/>
          <p:cNvSpPr/>
          <p:nvPr/>
        </p:nvSpPr>
        <p:spPr>
          <a:xfrm rot="-5400000">
            <a:off x="-1704075" y="2875800"/>
            <a:ext cx="4400400" cy="706500"/>
          </a:xfrm>
          <a:prstGeom prst="roundRect">
            <a:avLst>
              <a:gd fmla="val 16667" name="adj"/>
            </a:avLst>
          </a:prstGeom>
          <a:solidFill>
            <a:srgbClr val="990000"/>
          </a:solidFill>
          <a:ln>
            <a:noFill/>
          </a:ln>
        </p:spPr>
        <p:txBody>
          <a:bodyPr anchorCtr="0" anchor="ctr" bIns="68575" lIns="68575" spcFirstLastPara="1" rIns="68575" wrap="square" tIns="68575">
            <a:noAutofit/>
          </a:bodyPr>
          <a:lstStyle/>
          <a:p>
            <a:pPr indent="0" lvl="0" marL="0" rtl="0" algn="ctr">
              <a:spcBef>
                <a:spcPts val="0"/>
              </a:spcBef>
              <a:spcAft>
                <a:spcPts val="0"/>
              </a:spcAft>
              <a:buNone/>
            </a:pPr>
            <a:r>
              <a:rPr b="1" lang="en" sz="2400">
                <a:solidFill>
                  <a:srgbClr val="FFFFFF"/>
                </a:solidFill>
                <a:latin typeface="Georgia"/>
                <a:ea typeface="Georgia"/>
                <a:cs typeface="Georgia"/>
                <a:sym typeface="Georgia"/>
              </a:rPr>
              <a:t>Drugs Used to Induce Ovulation</a:t>
            </a:r>
            <a:endParaRPr sz="2400">
              <a:solidFill>
                <a:srgbClr val="FFFFFF"/>
              </a:solidFill>
              <a:latin typeface="Georgia"/>
              <a:ea typeface="Georgia"/>
              <a:cs typeface="Georgia"/>
              <a:sym typeface="Georgia"/>
            </a:endParaRPr>
          </a:p>
        </p:txBody>
      </p:sp>
      <p:sp>
        <p:nvSpPr>
          <p:cNvPr id="135" name="Google Shape;135;p26"/>
          <p:cNvSpPr/>
          <p:nvPr/>
        </p:nvSpPr>
        <p:spPr>
          <a:xfrm>
            <a:off x="1830852" y="990500"/>
            <a:ext cx="1988700" cy="510600"/>
          </a:xfrm>
          <a:prstGeom prst="roundRect">
            <a:avLst>
              <a:gd fmla="val 16667" name="adj"/>
            </a:avLst>
          </a:prstGeom>
          <a:solidFill>
            <a:srgbClr val="EA9999"/>
          </a:solidFill>
          <a:ln>
            <a:noFill/>
          </a:ln>
        </p:spPr>
        <p:txBody>
          <a:bodyPr anchorCtr="0" anchor="ctr" bIns="68575" lIns="68575" spcFirstLastPara="1" rIns="68575" wrap="square" tIns="68575">
            <a:noAutofit/>
          </a:bodyPr>
          <a:lstStyle/>
          <a:p>
            <a:pPr indent="0" lvl="0" marL="0" rtl="0" algn="ctr">
              <a:spcBef>
                <a:spcPts val="0"/>
              </a:spcBef>
              <a:spcAft>
                <a:spcPts val="0"/>
              </a:spcAft>
              <a:buNone/>
            </a:pPr>
            <a:r>
              <a:rPr b="1" lang="en" sz="1200">
                <a:solidFill>
                  <a:srgbClr val="FFFFFF"/>
                </a:solidFill>
                <a:latin typeface="Mada"/>
                <a:ea typeface="Mada"/>
                <a:cs typeface="Mada"/>
                <a:sym typeface="Mada"/>
              </a:rPr>
              <a:t>Antiestrogen</a:t>
            </a:r>
            <a:r>
              <a:rPr b="1" lang="en" sz="1200">
                <a:solidFill>
                  <a:srgbClr val="FFFFFF"/>
                </a:solidFill>
                <a:latin typeface="Mada"/>
                <a:ea typeface="Mada"/>
                <a:cs typeface="Mada"/>
                <a:sym typeface="Mada"/>
              </a:rPr>
              <a:t> (SERMs)</a:t>
            </a:r>
            <a:endParaRPr b="1" sz="1200">
              <a:solidFill>
                <a:srgbClr val="FFFFFF"/>
              </a:solidFill>
              <a:latin typeface="Mada"/>
              <a:ea typeface="Mada"/>
              <a:cs typeface="Mada"/>
              <a:sym typeface="Mada"/>
            </a:endParaRPr>
          </a:p>
        </p:txBody>
      </p:sp>
      <p:sp>
        <p:nvSpPr>
          <p:cNvPr id="133" name="Google Shape;133;p26"/>
          <p:cNvSpPr/>
          <p:nvPr/>
        </p:nvSpPr>
        <p:spPr>
          <a:xfrm>
            <a:off x="1830851" y="5294875"/>
            <a:ext cx="1988700" cy="569700"/>
          </a:xfrm>
          <a:prstGeom prst="roundRect">
            <a:avLst>
              <a:gd fmla="val 16667" name="adj"/>
            </a:avLst>
          </a:prstGeom>
          <a:solidFill>
            <a:srgbClr val="EA9999"/>
          </a:solidFill>
          <a:ln>
            <a:noFill/>
          </a:ln>
        </p:spPr>
        <p:txBody>
          <a:bodyPr anchorCtr="0" anchor="ctr" bIns="68575" lIns="68575" spcFirstLastPara="1" rIns="68575" wrap="square" tIns="68575">
            <a:noAutofit/>
          </a:bodyPr>
          <a:lstStyle/>
          <a:p>
            <a:pPr indent="0" lvl="0" marL="0" rtl="0" algn="ctr">
              <a:spcBef>
                <a:spcPts val="0"/>
              </a:spcBef>
              <a:spcAft>
                <a:spcPts val="0"/>
              </a:spcAft>
              <a:buNone/>
            </a:pPr>
            <a:r>
              <a:rPr b="1" lang="en" sz="1200">
                <a:solidFill>
                  <a:srgbClr val="FFFFFF"/>
                </a:solidFill>
                <a:latin typeface="Mada"/>
                <a:ea typeface="Mada"/>
                <a:cs typeface="Mada"/>
                <a:sym typeface="Mada"/>
              </a:rPr>
              <a:t>Treatment of Polycystic </a:t>
            </a:r>
            <a:r>
              <a:rPr b="1" lang="en" sz="1200">
                <a:solidFill>
                  <a:srgbClr val="FFFFFF"/>
                </a:solidFill>
                <a:latin typeface="Mada"/>
                <a:ea typeface="Mada"/>
                <a:cs typeface="Mada"/>
                <a:sym typeface="Mada"/>
              </a:rPr>
              <a:t>Ovarian</a:t>
            </a:r>
            <a:r>
              <a:rPr b="1" lang="en" sz="1200">
                <a:solidFill>
                  <a:srgbClr val="FFFFFF"/>
                </a:solidFill>
                <a:latin typeface="Mada"/>
                <a:ea typeface="Mada"/>
                <a:cs typeface="Mada"/>
                <a:sym typeface="Mada"/>
              </a:rPr>
              <a:t> Syndrome (PCOS)</a:t>
            </a:r>
            <a:endParaRPr b="1" sz="1200">
              <a:solidFill>
                <a:srgbClr val="FFFFFF"/>
              </a:solidFill>
              <a:latin typeface="Mada"/>
              <a:ea typeface="Mada"/>
              <a:cs typeface="Mada"/>
              <a:sym typeface="Mada"/>
            </a:endParaRPr>
          </a:p>
        </p:txBody>
      </p:sp>
      <p:sp>
        <p:nvSpPr>
          <p:cNvPr id="136" name="Google Shape;136;p26"/>
          <p:cNvSpPr/>
          <p:nvPr/>
        </p:nvSpPr>
        <p:spPr>
          <a:xfrm>
            <a:off x="1830852" y="1952524"/>
            <a:ext cx="1988700" cy="510600"/>
          </a:xfrm>
          <a:prstGeom prst="roundRect">
            <a:avLst>
              <a:gd fmla="val 16667" name="adj"/>
            </a:avLst>
          </a:prstGeom>
          <a:solidFill>
            <a:srgbClr val="EA9999"/>
          </a:solidFill>
          <a:ln>
            <a:noFill/>
          </a:ln>
        </p:spPr>
        <p:txBody>
          <a:bodyPr anchorCtr="0" anchor="ctr" bIns="68575" lIns="68575" spcFirstLastPara="1" rIns="68575" wrap="square" tIns="68575">
            <a:noAutofit/>
          </a:bodyPr>
          <a:lstStyle/>
          <a:p>
            <a:pPr indent="0" lvl="0" marL="0" rtl="0" algn="ctr">
              <a:spcBef>
                <a:spcPts val="0"/>
              </a:spcBef>
              <a:spcAft>
                <a:spcPts val="0"/>
              </a:spcAft>
              <a:buNone/>
            </a:pPr>
            <a:r>
              <a:rPr b="1" lang="en" sz="1200">
                <a:solidFill>
                  <a:srgbClr val="FFFFFF"/>
                </a:solidFill>
                <a:latin typeface="Mada"/>
                <a:ea typeface="Mada"/>
                <a:cs typeface="Mada"/>
                <a:sym typeface="Mada"/>
              </a:rPr>
              <a:t>GnRH agonists</a:t>
            </a:r>
            <a:endParaRPr b="1" sz="1200">
              <a:solidFill>
                <a:srgbClr val="FFFFFF"/>
              </a:solidFill>
              <a:latin typeface="Mada"/>
              <a:ea typeface="Mada"/>
              <a:cs typeface="Mada"/>
              <a:sym typeface="Mada"/>
            </a:endParaRPr>
          </a:p>
        </p:txBody>
      </p:sp>
      <p:sp>
        <p:nvSpPr>
          <p:cNvPr id="137" name="Google Shape;137;p26"/>
          <p:cNvSpPr/>
          <p:nvPr/>
        </p:nvSpPr>
        <p:spPr>
          <a:xfrm>
            <a:off x="1830852" y="2985048"/>
            <a:ext cx="1988700" cy="510600"/>
          </a:xfrm>
          <a:prstGeom prst="roundRect">
            <a:avLst>
              <a:gd fmla="val 16667" name="adj"/>
            </a:avLst>
          </a:prstGeom>
          <a:solidFill>
            <a:srgbClr val="EA9999"/>
          </a:solidFill>
          <a:ln>
            <a:noFill/>
          </a:ln>
        </p:spPr>
        <p:txBody>
          <a:bodyPr anchorCtr="0" anchor="ctr" bIns="68575" lIns="68575" spcFirstLastPara="1" rIns="68575" wrap="square" tIns="68575">
            <a:noAutofit/>
          </a:bodyPr>
          <a:lstStyle/>
          <a:p>
            <a:pPr indent="0" lvl="0" marL="0" rtl="0" algn="ctr">
              <a:spcBef>
                <a:spcPts val="0"/>
              </a:spcBef>
              <a:spcAft>
                <a:spcPts val="0"/>
              </a:spcAft>
              <a:buNone/>
            </a:pPr>
            <a:r>
              <a:rPr b="1" lang="en" sz="1200">
                <a:solidFill>
                  <a:srgbClr val="FFFFFF"/>
                </a:solidFill>
                <a:latin typeface="Mada"/>
                <a:ea typeface="Mada"/>
                <a:cs typeface="Mada"/>
                <a:sym typeface="Mada"/>
              </a:rPr>
              <a:t>Gonadotrophin</a:t>
            </a:r>
            <a:endParaRPr b="1" sz="1200">
              <a:solidFill>
                <a:srgbClr val="FFFFFF"/>
              </a:solidFill>
              <a:latin typeface="Mada"/>
              <a:ea typeface="Mada"/>
              <a:cs typeface="Mada"/>
              <a:sym typeface="Mada"/>
            </a:endParaRPr>
          </a:p>
        </p:txBody>
      </p:sp>
      <p:sp>
        <p:nvSpPr>
          <p:cNvPr id="138" name="Google Shape;138;p26"/>
          <p:cNvSpPr/>
          <p:nvPr/>
        </p:nvSpPr>
        <p:spPr>
          <a:xfrm>
            <a:off x="1830852" y="4114697"/>
            <a:ext cx="1988700" cy="510600"/>
          </a:xfrm>
          <a:prstGeom prst="roundRect">
            <a:avLst>
              <a:gd fmla="val 16667" name="adj"/>
            </a:avLst>
          </a:prstGeom>
          <a:solidFill>
            <a:srgbClr val="EA9999"/>
          </a:solidFill>
          <a:ln>
            <a:noFill/>
          </a:ln>
        </p:spPr>
        <p:txBody>
          <a:bodyPr anchorCtr="0" anchor="ctr" bIns="68575" lIns="68575" spcFirstLastPara="1" rIns="68575" wrap="square" tIns="68575">
            <a:noAutofit/>
          </a:bodyPr>
          <a:lstStyle/>
          <a:p>
            <a:pPr indent="0" lvl="0" marL="0" rtl="0" algn="ctr">
              <a:spcBef>
                <a:spcPts val="0"/>
              </a:spcBef>
              <a:spcAft>
                <a:spcPts val="0"/>
              </a:spcAft>
              <a:buNone/>
            </a:pPr>
            <a:r>
              <a:rPr b="1" lang="en" sz="1200">
                <a:solidFill>
                  <a:srgbClr val="FFFFFF"/>
                </a:solidFill>
                <a:latin typeface="Mada"/>
                <a:ea typeface="Mada"/>
                <a:cs typeface="Mada"/>
                <a:sym typeface="Mada"/>
              </a:rPr>
              <a:t>D2 receptors agonists</a:t>
            </a:r>
            <a:endParaRPr b="1" sz="1200">
              <a:solidFill>
                <a:srgbClr val="FFFFFF"/>
              </a:solidFill>
              <a:latin typeface="Mada"/>
              <a:ea typeface="Mada"/>
              <a:cs typeface="Mada"/>
              <a:sym typeface="Mada"/>
            </a:endParaRPr>
          </a:p>
        </p:txBody>
      </p:sp>
      <p:cxnSp>
        <p:nvCxnSpPr>
          <p:cNvPr id="139" name="Google Shape;139;p26"/>
          <p:cNvCxnSpPr>
            <a:stCxn id="132" idx="2"/>
            <a:endCxn id="136" idx="1"/>
          </p:cNvCxnSpPr>
          <p:nvPr/>
        </p:nvCxnSpPr>
        <p:spPr>
          <a:xfrm flipH="1" rot="10800000">
            <a:off x="849375" y="2207850"/>
            <a:ext cx="981600" cy="1021200"/>
          </a:xfrm>
          <a:prstGeom prst="bentConnector3">
            <a:avLst>
              <a:gd fmla="val 49994" name="adj1"/>
            </a:avLst>
          </a:prstGeom>
          <a:noFill/>
          <a:ln cap="flat" cmpd="sng" w="19050">
            <a:solidFill>
              <a:srgbClr val="C2C2C2"/>
            </a:solidFill>
            <a:prstDash val="solid"/>
            <a:round/>
            <a:headEnd len="med" w="med" type="none"/>
            <a:tailEnd len="med" w="med" type="none"/>
          </a:ln>
        </p:spPr>
      </p:cxnSp>
      <p:cxnSp>
        <p:nvCxnSpPr>
          <p:cNvPr id="140" name="Google Shape;140;p26"/>
          <p:cNvCxnSpPr>
            <a:stCxn id="132" idx="2"/>
            <a:endCxn id="138" idx="1"/>
          </p:cNvCxnSpPr>
          <p:nvPr/>
        </p:nvCxnSpPr>
        <p:spPr>
          <a:xfrm>
            <a:off x="849375" y="3229050"/>
            <a:ext cx="981600" cy="1140900"/>
          </a:xfrm>
          <a:prstGeom prst="bentConnector3">
            <a:avLst>
              <a:gd fmla="val 49994" name="adj1"/>
            </a:avLst>
          </a:prstGeom>
          <a:noFill/>
          <a:ln cap="flat" cmpd="sng" w="19050">
            <a:solidFill>
              <a:srgbClr val="C2C2C2"/>
            </a:solidFill>
            <a:prstDash val="solid"/>
            <a:round/>
            <a:headEnd len="med" w="med" type="none"/>
            <a:tailEnd len="med" w="med" type="none"/>
          </a:ln>
        </p:spPr>
      </p:cxnSp>
      <p:cxnSp>
        <p:nvCxnSpPr>
          <p:cNvPr id="141" name="Google Shape;141;p26"/>
          <p:cNvCxnSpPr>
            <a:stCxn id="132" idx="2"/>
            <a:endCxn id="137" idx="1"/>
          </p:cNvCxnSpPr>
          <p:nvPr/>
        </p:nvCxnSpPr>
        <p:spPr>
          <a:xfrm>
            <a:off x="849375" y="3229050"/>
            <a:ext cx="981600" cy="11400"/>
          </a:xfrm>
          <a:prstGeom prst="straightConnector1">
            <a:avLst/>
          </a:prstGeom>
          <a:noFill/>
          <a:ln cap="flat" cmpd="sng" w="19050">
            <a:solidFill>
              <a:srgbClr val="C2C2C2"/>
            </a:solidFill>
            <a:prstDash val="solid"/>
            <a:round/>
            <a:headEnd len="med" w="med" type="none"/>
            <a:tailEnd len="med" w="med" type="none"/>
          </a:ln>
        </p:spPr>
      </p:cxnSp>
      <p:sp>
        <p:nvSpPr>
          <p:cNvPr id="142" name="Google Shape;142;p26"/>
          <p:cNvSpPr/>
          <p:nvPr/>
        </p:nvSpPr>
        <p:spPr>
          <a:xfrm>
            <a:off x="4345450" y="919700"/>
            <a:ext cx="2112600" cy="652200"/>
          </a:xfrm>
          <a:prstGeom prst="roundRect">
            <a:avLst>
              <a:gd fmla="val 16667" name="adj"/>
            </a:avLst>
          </a:prstGeom>
          <a:solidFill>
            <a:srgbClr val="EFEFEF"/>
          </a:solidFill>
          <a:ln>
            <a:noFill/>
          </a:ln>
        </p:spPr>
        <p:txBody>
          <a:bodyPr anchorCtr="0" anchor="ctr" bIns="68575" lIns="68575" spcFirstLastPara="1" rIns="68575" wrap="square" tIns="68575">
            <a:noAutofit/>
          </a:bodyPr>
          <a:lstStyle/>
          <a:p>
            <a:pPr indent="-304800" lvl="0" marL="457200" rtl="0" algn="l">
              <a:spcBef>
                <a:spcPts val="0"/>
              </a:spcBef>
              <a:spcAft>
                <a:spcPts val="0"/>
              </a:spcAft>
              <a:buSzPts val="1200"/>
              <a:buFont typeface="Mada"/>
              <a:buAutoNum type="arabicPeriod"/>
            </a:pPr>
            <a:r>
              <a:rPr lang="en" sz="1200">
                <a:latin typeface="Mada"/>
                <a:ea typeface="Mada"/>
                <a:cs typeface="Mada"/>
                <a:sym typeface="Mada"/>
              </a:rPr>
              <a:t>Clomiphene</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Tamoxifen</a:t>
            </a:r>
            <a:endParaRPr sz="1200">
              <a:latin typeface="Mada"/>
              <a:ea typeface="Mada"/>
              <a:cs typeface="Mada"/>
              <a:sym typeface="Mada"/>
            </a:endParaRPr>
          </a:p>
        </p:txBody>
      </p:sp>
      <p:sp>
        <p:nvSpPr>
          <p:cNvPr id="143" name="Google Shape;143;p26"/>
          <p:cNvSpPr/>
          <p:nvPr/>
        </p:nvSpPr>
        <p:spPr>
          <a:xfrm>
            <a:off x="4345450" y="1881730"/>
            <a:ext cx="2112600" cy="652200"/>
          </a:xfrm>
          <a:prstGeom prst="roundRect">
            <a:avLst>
              <a:gd fmla="val 16667" name="adj"/>
            </a:avLst>
          </a:prstGeom>
          <a:solidFill>
            <a:srgbClr val="EFEFEF"/>
          </a:solidFill>
          <a:ln>
            <a:noFill/>
          </a:ln>
        </p:spPr>
        <p:txBody>
          <a:bodyPr anchorCtr="0" anchor="ctr" bIns="68575" lIns="68575" spcFirstLastPara="1" rIns="68575" wrap="square" tIns="68575">
            <a:noAutofit/>
          </a:bodyPr>
          <a:lstStyle/>
          <a:p>
            <a:pPr indent="-304800" lvl="0" marL="457200" rtl="0" algn="l">
              <a:spcBef>
                <a:spcPts val="0"/>
              </a:spcBef>
              <a:spcAft>
                <a:spcPts val="0"/>
              </a:spcAft>
              <a:buSzPts val="1200"/>
              <a:buFont typeface="Mada"/>
              <a:buAutoNum type="arabicPeriod"/>
            </a:pPr>
            <a:r>
              <a:rPr lang="en" sz="1200">
                <a:latin typeface="Mada"/>
                <a:ea typeface="Mada"/>
                <a:cs typeface="Mada"/>
                <a:sym typeface="Mada"/>
              </a:rPr>
              <a:t>Leuprolin</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Goserelin</a:t>
            </a:r>
            <a:endParaRPr sz="1200">
              <a:latin typeface="Mada"/>
              <a:ea typeface="Mada"/>
              <a:cs typeface="Mada"/>
              <a:sym typeface="Mada"/>
            </a:endParaRPr>
          </a:p>
        </p:txBody>
      </p:sp>
      <p:sp>
        <p:nvSpPr>
          <p:cNvPr id="144" name="Google Shape;144;p26"/>
          <p:cNvSpPr/>
          <p:nvPr/>
        </p:nvSpPr>
        <p:spPr>
          <a:xfrm>
            <a:off x="4345450" y="2914242"/>
            <a:ext cx="2112600" cy="652200"/>
          </a:xfrm>
          <a:prstGeom prst="roundRect">
            <a:avLst>
              <a:gd fmla="val 16667" name="adj"/>
            </a:avLst>
          </a:prstGeom>
          <a:solidFill>
            <a:srgbClr val="EFEFEF"/>
          </a:solidFill>
          <a:ln>
            <a:noFill/>
          </a:ln>
        </p:spPr>
        <p:txBody>
          <a:bodyPr anchorCtr="0" anchor="ctr" bIns="68575" lIns="68575" spcFirstLastPara="1" rIns="68575" wrap="square" tIns="68575">
            <a:noAutofit/>
          </a:bodyPr>
          <a:lstStyle/>
          <a:p>
            <a:pPr indent="-304800" lvl="0" marL="457200" rtl="0" algn="l">
              <a:spcBef>
                <a:spcPts val="0"/>
              </a:spcBef>
              <a:spcAft>
                <a:spcPts val="0"/>
              </a:spcAft>
              <a:buSzPts val="1200"/>
              <a:buFont typeface="Mada"/>
              <a:buAutoNum type="arabicPeriod"/>
            </a:pPr>
            <a:r>
              <a:rPr lang="en" sz="1200">
                <a:latin typeface="Mada"/>
                <a:ea typeface="Mada"/>
                <a:cs typeface="Mada"/>
                <a:sym typeface="Mada"/>
              </a:rPr>
              <a:t>HMGs: Menotropin</a:t>
            </a:r>
            <a:endParaRPr sz="1200">
              <a:latin typeface="Mada"/>
              <a:ea typeface="Mada"/>
              <a:cs typeface="Mada"/>
              <a:sym typeface="Mada"/>
            </a:endParaRPr>
          </a:p>
          <a:p>
            <a:pPr indent="-304800" lvl="0" marL="457200" rtl="0" algn="l">
              <a:spcBef>
                <a:spcPts val="0"/>
              </a:spcBef>
              <a:spcAft>
                <a:spcPts val="0"/>
              </a:spcAft>
              <a:buSzPts val="1200"/>
              <a:buFont typeface="Mada"/>
              <a:buAutoNum type="arabicPeriod"/>
            </a:pPr>
            <a:r>
              <a:rPr lang="en" sz="1200">
                <a:latin typeface="Mada"/>
                <a:ea typeface="Mada"/>
                <a:cs typeface="Mada"/>
                <a:sym typeface="Mada"/>
              </a:rPr>
              <a:t>HCGs: Pregnyl</a:t>
            </a:r>
            <a:endParaRPr sz="1200">
              <a:latin typeface="Mada"/>
              <a:ea typeface="Mada"/>
              <a:cs typeface="Mada"/>
              <a:sym typeface="Mada"/>
            </a:endParaRPr>
          </a:p>
        </p:txBody>
      </p:sp>
      <p:sp>
        <p:nvSpPr>
          <p:cNvPr id="145" name="Google Shape;145;p26"/>
          <p:cNvSpPr/>
          <p:nvPr/>
        </p:nvSpPr>
        <p:spPr>
          <a:xfrm>
            <a:off x="4345450" y="4043897"/>
            <a:ext cx="2112600" cy="652200"/>
          </a:xfrm>
          <a:prstGeom prst="roundRect">
            <a:avLst>
              <a:gd fmla="val 16667" name="adj"/>
            </a:avLst>
          </a:prstGeom>
          <a:solidFill>
            <a:srgbClr val="EFEFEF"/>
          </a:solidFill>
          <a:ln>
            <a:noFill/>
          </a:ln>
        </p:spPr>
        <p:txBody>
          <a:bodyPr anchorCtr="0" anchor="ctr" bIns="68575" lIns="68575" spcFirstLastPara="1" rIns="68575" wrap="square" tIns="68575">
            <a:noAutofit/>
          </a:bodyPr>
          <a:lstStyle/>
          <a:p>
            <a:pPr indent="-304800" lvl="0" marL="457200" rtl="0" algn="l">
              <a:spcBef>
                <a:spcPts val="0"/>
              </a:spcBef>
              <a:spcAft>
                <a:spcPts val="0"/>
              </a:spcAft>
              <a:buSzPts val="1200"/>
              <a:buFont typeface="Mada"/>
              <a:buAutoNum type="arabicPeriod"/>
            </a:pPr>
            <a:r>
              <a:rPr lang="en" sz="1200">
                <a:latin typeface="Mada"/>
                <a:ea typeface="Mada"/>
                <a:cs typeface="Mada"/>
                <a:sym typeface="Mada"/>
              </a:rPr>
              <a:t>Bromocriptine</a:t>
            </a:r>
            <a:endParaRPr sz="1200">
              <a:latin typeface="Mada"/>
              <a:ea typeface="Mada"/>
              <a:cs typeface="Mada"/>
              <a:sym typeface="Mada"/>
            </a:endParaRPr>
          </a:p>
        </p:txBody>
      </p:sp>
      <p:sp>
        <p:nvSpPr>
          <p:cNvPr id="146" name="Google Shape;146;p26"/>
          <p:cNvSpPr/>
          <p:nvPr/>
        </p:nvSpPr>
        <p:spPr>
          <a:xfrm>
            <a:off x="4345450" y="5078600"/>
            <a:ext cx="2112600" cy="1021200"/>
          </a:xfrm>
          <a:prstGeom prst="roundRect">
            <a:avLst>
              <a:gd fmla="val 16667" name="adj"/>
            </a:avLst>
          </a:prstGeom>
          <a:solidFill>
            <a:srgbClr val="EFEFEF"/>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rPr lang="en" sz="1200">
                <a:latin typeface="Mada"/>
                <a:ea typeface="Mada"/>
                <a:cs typeface="Mada"/>
                <a:sym typeface="Mada"/>
              </a:rPr>
              <a:t>PCOS is the most common cause of infertility and insulin resistance may play a role→use Metformin, </a:t>
            </a:r>
            <a:r>
              <a:rPr lang="en" sz="1200">
                <a:solidFill>
                  <a:srgbClr val="3C78D8"/>
                </a:solidFill>
                <a:latin typeface="Mada"/>
                <a:ea typeface="Mada"/>
                <a:cs typeface="Mada"/>
                <a:sym typeface="Mada"/>
              </a:rPr>
              <a:t>Clomiphene</a:t>
            </a:r>
            <a:r>
              <a:rPr baseline="30000" lang="en" sz="1200">
                <a:solidFill>
                  <a:srgbClr val="6AA84F"/>
                </a:solidFill>
                <a:latin typeface="Mada"/>
                <a:ea typeface="Mada"/>
                <a:cs typeface="Mada"/>
                <a:sym typeface="Mada"/>
              </a:rPr>
              <a:t>1</a:t>
            </a:r>
            <a:endParaRPr baseline="30000" sz="1200">
              <a:solidFill>
                <a:srgbClr val="6AA84F"/>
              </a:solidFill>
              <a:latin typeface="Mada"/>
              <a:ea typeface="Mada"/>
              <a:cs typeface="Mada"/>
              <a:sym typeface="Mada"/>
            </a:endParaRPr>
          </a:p>
        </p:txBody>
      </p:sp>
      <p:cxnSp>
        <p:nvCxnSpPr>
          <p:cNvPr id="147" name="Google Shape;147;p26"/>
          <p:cNvCxnSpPr>
            <a:stCxn id="135" idx="3"/>
            <a:endCxn id="142" idx="1"/>
          </p:cNvCxnSpPr>
          <p:nvPr/>
        </p:nvCxnSpPr>
        <p:spPr>
          <a:xfrm>
            <a:off x="3819552" y="1245800"/>
            <a:ext cx="525900" cy="0"/>
          </a:xfrm>
          <a:prstGeom prst="straightConnector1">
            <a:avLst/>
          </a:prstGeom>
          <a:noFill/>
          <a:ln cap="flat" cmpd="sng" w="19050">
            <a:solidFill>
              <a:srgbClr val="C2C2C2"/>
            </a:solidFill>
            <a:prstDash val="solid"/>
            <a:round/>
            <a:headEnd len="med" w="med" type="none"/>
            <a:tailEnd len="med" w="med" type="none"/>
          </a:ln>
        </p:spPr>
      </p:cxnSp>
      <p:cxnSp>
        <p:nvCxnSpPr>
          <p:cNvPr id="148" name="Google Shape;148;p26"/>
          <p:cNvCxnSpPr>
            <a:stCxn id="136" idx="3"/>
            <a:endCxn id="143" idx="1"/>
          </p:cNvCxnSpPr>
          <p:nvPr/>
        </p:nvCxnSpPr>
        <p:spPr>
          <a:xfrm>
            <a:off x="3819552" y="2207824"/>
            <a:ext cx="525900" cy="0"/>
          </a:xfrm>
          <a:prstGeom prst="straightConnector1">
            <a:avLst/>
          </a:prstGeom>
          <a:noFill/>
          <a:ln cap="flat" cmpd="sng" w="19050">
            <a:solidFill>
              <a:srgbClr val="C2C2C2"/>
            </a:solidFill>
            <a:prstDash val="solid"/>
            <a:round/>
            <a:headEnd len="med" w="med" type="none"/>
            <a:tailEnd len="med" w="med" type="none"/>
          </a:ln>
        </p:spPr>
      </p:cxnSp>
      <p:cxnSp>
        <p:nvCxnSpPr>
          <p:cNvPr id="149" name="Google Shape;149;p26"/>
          <p:cNvCxnSpPr>
            <a:stCxn id="137" idx="3"/>
            <a:endCxn id="144" idx="1"/>
          </p:cNvCxnSpPr>
          <p:nvPr/>
        </p:nvCxnSpPr>
        <p:spPr>
          <a:xfrm>
            <a:off x="3819552" y="3240348"/>
            <a:ext cx="525900" cy="0"/>
          </a:xfrm>
          <a:prstGeom prst="straightConnector1">
            <a:avLst/>
          </a:prstGeom>
          <a:noFill/>
          <a:ln cap="flat" cmpd="sng" w="19050">
            <a:solidFill>
              <a:srgbClr val="C2C2C2"/>
            </a:solidFill>
            <a:prstDash val="solid"/>
            <a:round/>
            <a:headEnd len="med" w="med" type="none"/>
            <a:tailEnd len="med" w="med" type="none"/>
          </a:ln>
        </p:spPr>
      </p:cxnSp>
      <p:cxnSp>
        <p:nvCxnSpPr>
          <p:cNvPr id="150" name="Google Shape;150;p26"/>
          <p:cNvCxnSpPr>
            <a:stCxn id="138" idx="3"/>
            <a:endCxn id="145" idx="1"/>
          </p:cNvCxnSpPr>
          <p:nvPr/>
        </p:nvCxnSpPr>
        <p:spPr>
          <a:xfrm>
            <a:off x="3819552" y="4369997"/>
            <a:ext cx="525900" cy="0"/>
          </a:xfrm>
          <a:prstGeom prst="straightConnector1">
            <a:avLst/>
          </a:prstGeom>
          <a:noFill/>
          <a:ln cap="flat" cmpd="sng" w="19050">
            <a:solidFill>
              <a:srgbClr val="C2C2C2"/>
            </a:solidFill>
            <a:prstDash val="solid"/>
            <a:round/>
            <a:headEnd len="med" w="med" type="none"/>
            <a:tailEnd len="med" w="med" type="none"/>
          </a:ln>
        </p:spPr>
      </p:cxnSp>
      <p:cxnSp>
        <p:nvCxnSpPr>
          <p:cNvPr id="151" name="Google Shape;151;p26"/>
          <p:cNvCxnSpPr>
            <a:stCxn id="133" idx="3"/>
            <a:endCxn id="146" idx="1"/>
          </p:cNvCxnSpPr>
          <p:nvPr/>
        </p:nvCxnSpPr>
        <p:spPr>
          <a:xfrm>
            <a:off x="3819551" y="5579725"/>
            <a:ext cx="525900" cy="9600"/>
          </a:xfrm>
          <a:prstGeom prst="straightConnector1">
            <a:avLst/>
          </a:prstGeom>
          <a:noFill/>
          <a:ln cap="flat" cmpd="sng" w="19050">
            <a:solidFill>
              <a:srgbClr val="C2C2C2"/>
            </a:solidFill>
            <a:prstDash val="solid"/>
            <a:round/>
            <a:headEnd len="med" w="med" type="none"/>
            <a:tailEnd len="med" w="med" type="none"/>
          </a:ln>
        </p:spPr>
      </p:cxnSp>
      <p:sp>
        <p:nvSpPr>
          <p:cNvPr id="152" name="Google Shape;152;p26"/>
          <p:cNvSpPr txBox="1"/>
          <p:nvPr/>
        </p:nvSpPr>
        <p:spPr>
          <a:xfrm>
            <a:off x="2053275" y="6482288"/>
            <a:ext cx="4886400" cy="409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E06666"/>
                </a:solidFill>
                <a:latin typeface="Mada"/>
                <a:ea typeface="Mada"/>
                <a:cs typeface="Mada"/>
                <a:sym typeface="Mada"/>
              </a:rPr>
              <a:t>Recall </a:t>
            </a:r>
            <a:r>
              <a:rPr b="1" lang="en" sz="1800">
                <a:solidFill>
                  <a:srgbClr val="E06666"/>
                </a:solidFill>
                <a:latin typeface="Mada"/>
                <a:ea typeface="Mada"/>
                <a:cs typeface="Mada"/>
                <a:sym typeface="Mada"/>
              </a:rPr>
              <a:t>Hypothalamic</a:t>
            </a:r>
            <a:r>
              <a:rPr b="1" lang="en" sz="1800">
                <a:solidFill>
                  <a:srgbClr val="E06666"/>
                </a:solidFill>
                <a:latin typeface="Mada"/>
                <a:ea typeface="Mada"/>
                <a:cs typeface="Mada"/>
                <a:sym typeface="Mada"/>
              </a:rPr>
              <a:t> pituitary gonadal axis</a:t>
            </a:r>
            <a:endParaRPr b="1" sz="1800">
              <a:solidFill>
                <a:srgbClr val="E06666"/>
              </a:solidFill>
              <a:latin typeface="Mada"/>
              <a:ea typeface="Mada"/>
              <a:cs typeface="Mada"/>
              <a:sym typeface="Mada"/>
            </a:endParaRPr>
          </a:p>
        </p:txBody>
      </p:sp>
      <p:pic>
        <p:nvPicPr>
          <p:cNvPr id="153" name="Google Shape;153;p26"/>
          <p:cNvPicPr preferRelativeResize="0"/>
          <p:nvPr/>
        </p:nvPicPr>
        <p:blipFill>
          <a:blip r:embed="rId3">
            <a:alphaModFix/>
          </a:blip>
          <a:stretch>
            <a:fillRect/>
          </a:stretch>
        </p:blipFill>
        <p:spPr>
          <a:xfrm>
            <a:off x="904875" y="6753225"/>
            <a:ext cx="729375" cy="729375"/>
          </a:xfrm>
          <a:prstGeom prst="rect">
            <a:avLst/>
          </a:prstGeom>
          <a:noFill/>
          <a:ln>
            <a:noFill/>
          </a:ln>
        </p:spPr>
      </p:pic>
      <p:pic>
        <p:nvPicPr>
          <p:cNvPr id="154" name="Google Shape;154;p26"/>
          <p:cNvPicPr preferRelativeResize="0"/>
          <p:nvPr/>
        </p:nvPicPr>
        <p:blipFill>
          <a:blip r:embed="rId4">
            <a:alphaModFix/>
          </a:blip>
          <a:stretch>
            <a:fillRect/>
          </a:stretch>
        </p:blipFill>
        <p:spPr>
          <a:xfrm>
            <a:off x="883425" y="9807000"/>
            <a:ext cx="826275" cy="826275"/>
          </a:xfrm>
          <a:prstGeom prst="rect">
            <a:avLst/>
          </a:prstGeom>
          <a:noFill/>
          <a:ln>
            <a:noFill/>
          </a:ln>
        </p:spPr>
      </p:pic>
      <p:pic>
        <p:nvPicPr>
          <p:cNvPr id="155" name="Google Shape;155;p26"/>
          <p:cNvPicPr preferRelativeResize="0"/>
          <p:nvPr/>
        </p:nvPicPr>
        <p:blipFill rotWithShape="1">
          <a:blip r:embed="rId5">
            <a:alphaModFix/>
          </a:blip>
          <a:srcRect b="8429" l="9703" r="16106" t="7522"/>
          <a:stretch/>
        </p:blipFill>
        <p:spPr>
          <a:xfrm>
            <a:off x="919325" y="8233375"/>
            <a:ext cx="729367" cy="826274"/>
          </a:xfrm>
          <a:prstGeom prst="rect">
            <a:avLst/>
          </a:prstGeom>
          <a:noFill/>
          <a:ln>
            <a:noFill/>
          </a:ln>
        </p:spPr>
      </p:pic>
      <p:sp>
        <p:nvSpPr>
          <p:cNvPr id="156" name="Google Shape;156;p26"/>
          <p:cNvSpPr txBox="1"/>
          <p:nvPr/>
        </p:nvSpPr>
        <p:spPr>
          <a:xfrm>
            <a:off x="714375" y="6534150"/>
            <a:ext cx="1190700" cy="19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highlight>
                  <a:srgbClr val="FCE5CD"/>
                </a:highlight>
                <a:latin typeface="Mada"/>
                <a:ea typeface="Mada"/>
                <a:cs typeface="Mada"/>
                <a:sym typeface="Mada"/>
              </a:rPr>
              <a:t>Hypothalamus</a:t>
            </a:r>
            <a:endParaRPr sz="1200">
              <a:highlight>
                <a:srgbClr val="FCE5CD"/>
              </a:highlight>
              <a:latin typeface="Mada"/>
              <a:ea typeface="Mada"/>
              <a:cs typeface="Mada"/>
              <a:sym typeface="Mada"/>
            </a:endParaRPr>
          </a:p>
        </p:txBody>
      </p:sp>
      <p:sp>
        <p:nvSpPr>
          <p:cNvPr id="157" name="Google Shape;157;p26"/>
          <p:cNvSpPr txBox="1"/>
          <p:nvPr/>
        </p:nvSpPr>
        <p:spPr>
          <a:xfrm>
            <a:off x="674213" y="8058150"/>
            <a:ext cx="1190700" cy="19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highlight>
                  <a:srgbClr val="FFF2CC"/>
                </a:highlight>
                <a:latin typeface="Mada"/>
                <a:ea typeface="Mada"/>
                <a:cs typeface="Mada"/>
                <a:sym typeface="Mada"/>
              </a:rPr>
              <a:t>Pituitary gland</a:t>
            </a:r>
            <a:endParaRPr sz="1200">
              <a:highlight>
                <a:srgbClr val="FFF2CC"/>
              </a:highlight>
              <a:latin typeface="Mada"/>
              <a:ea typeface="Mada"/>
              <a:cs typeface="Mada"/>
              <a:sym typeface="Mada"/>
            </a:endParaRPr>
          </a:p>
        </p:txBody>
      </p:sp>
      <p:sp>
        <p:nvSpPr>
          <p:cNvPr id="158" name="Google Shape;158;p26"/>
          <p:cNvSpPr txBox="1"/>
          <p:nvPr/>
        </p:nvSpPr>
        <p:spPr>
          <a:xfrm>
            <a:off x="691688" y="9658350"/>
            <a:ext cx="1190700" cy="19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highlight>
                  <a:srgbClr val="F4CCCC"/>
                </a:highlight>
                <a:latin typeface="Mada"/>
                <a:ea typeface="Mada"/>
                <a:cs typeface="Mada"/>
                <a:sym typeface="Mada"/>
              </a:rPr>
              <a:t>Ovaries</a:t>
            </a:r>
            <a:endParaRPr sz="1200">
              <a:highlight>
                <a:srgbClr val="F4CCCC"/>
              </a:highlight>
              <a:latin typeface="Mada"/>
              <a:ea typeface="Mada"/>
              <a:cs typeface="Mada"/>
              <a:sym typeface="Mada"/>
            </a:endParaRPr>
          </a:p>
        </p:txBody>
      </p:sp>
      <p:cxnSp>
        <p:nvCxnSpPr>
          <p:cNvPr id="159" name="Google Shape;159;p26"/>
          <p:cNvCxnSpPr>
            <a:stCxn id="153" idx="2"/>
            <a:endCxn id="157" idx="0"/>
          </p:cNvCxnSpPr>
          <p:nvPr/>
        </p:nvCxnSpPr>
        <p:spPr>
          <a:xfrm>
            <a:off x="1269562" y="7482600"/>
            <a:ext cx="0" cy="575700"/>
          </a:xfrm>
          <a:prstGeom prst="straightConnector1">
            <a:avLst/>
          </a:prstGeom>
          <a:noFill/>
          <a:ln cap="flat" cmpd="sng" w="19050">
            <a:solidFill>
              <a:srgbClr val="6AA84F"/>
            </a:solidFill>
            <a:prstDash val="solid"/>
            <a:round/>
            <a:headEnd len="med" w="med" type="none"/>
            <a:tailEnd len="med" w="med" type="triangle"/>
          </a:ln>
        </p:spPr>
      </p:cxnSp>
      <p:sp>
        <p:nvSpPr>
          <p:cNvPr id="160" name="Google Shape;160;p26"/>
          <p:cNvSpPr txBox="1"/>
          <p:nvPr/>
        </p:nvSpPr>
        <p:spPr>
          <a:xfrm>
            <a:off x="1133475" y="7600950"/>
            <a:ext cx="729300" cy="19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GnRH</a:t>
            </a:r>
            <a:endParaRPr sz="1200">
              <a:latin typeface="Mada"/>
              <a:ea typeface="Mada"/>
              <a:cs typeface="Mada"/>
              <a:sym typeface="Mada"/>
            </a:endParaRPr>
          </a:p>
        </p:txBody>
      </p:sp>
      <p:cxnSp>
        <p:nvCxnSpPr>
          <p:cNvPr id="161" name="Google Shape;161;p26"/>
          <p:cNvCxnSpPr>
            <a:stCxn id="155" idx="2"/>
            <a:endCxn id="158" idx="0"/>
          </p:cNvCxnSpPr>
          <p:nvPr/>
        </p:nvCxnSpPr>
        <p:spPr>
          <a:xfrm>
            <a:off x="1284009" y="9059649"/>
            <a:ext cx="3000" cy="598800"/>
          </a:xfrm>
          <a:prstGeom prst="straightConnector1">
            <a:avLst/>
          </a:prstGeom>
          <a:noFill/>
          <a:ln cap="flat" cmpd="sng" w="19050">
            <a:solidFill>
              <a:srgbClr val="6AA84F"/>
            </a:solidFill>
            <a:prstDash val="solid"/>
            <a:round/>
            <a:headEnd len="med" w="med" type="none"/>
            <a:tailEnd len="med" w="med" type="triangle"/>
          </a:ln>
        </p:spPr>
      </p:cxnSp>
      <p:sp>
        <p:nvSpPr>
          <p:cNvPr id="162" name="Google Shape;162;p26"/>
          <p:cNvSpPr txBox="1"/>
          <p:nvPr/>
        </p:nvSpPr>
        <p:spPr>
          <a:xfrm>
            <a:off x="1247775" y="9248775"/>
            <a:ext cx="729300" cy="19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LH \ FSH</a:t>
            </a:r>
            <a:endParaRPr sz="1200">
              <a:latin typeface="Mada"/>
              <a:ea typeface="Mada"/>
              <a:cs typeface="Mada"/>
              <a:sym typeface="Mada"/>
            </a:endParaRPr>
          </a:p>
        </p:txBody>
      </p:sp>
      <p:sp>
        <p:nvSpPr>
          <p:cNvPr id="163" name="Google Shape;163;p26"/>
          <p:cNvSpPr txBox="1"/>
          <p:nvPr/>
        </p:nvSpPr>
        <p:spPr>
          <a:xfrm>
            <a:off x="457200" y="10601325"/>
            <a:ext cx="1562100" cy="19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Estrogen \ Progestin</a:t>
            </a:r>
            <a:endParaRPr sz="1200">
              <a:latin typeface="Mada"/>
              <a:ea typeface="Mada"/>
              <a:cs typeface="Mada"/>
              <a:sym typeface="Mada"/>
            </a:endParaRPr>
          </a:p>
        </p:txBody>
      </p:sp>
      <p:cxnSp>
        <p:nvCxnSpPr>
          <p:cNvPr id="164" name="Google Shape;164;p26"/>
          <p:cNvCxnSpPr>
            <a:stCxn id="163" idx="1"/>
            <a:endCxn id="155" idx="1"/>
          </p:cNvCxnSpPr>
          <p:nvPr/>
        </p:nvCxnSpPr>
        <p:spPr>
          <a:xfrm flipH="1" rot="10800000">
            <a:off x="457200" y="8646375"/>
            <a:ext cx="462000" cy="2050200"/>
          </a:xfrm>
          <a:prstGeom prst="bentConnector3">
            <a:avLst>
              <a:gd fmla="val -51542" name="adj1"/>
            </a:avLst>
          </a:prstGeom>
          <a:noFill/>
          <a:ln cap="flat" cmpd="sng" w="19050">
            <a:solidFill>
              <a:srgbClr val="CC0000"/>
            </a:solidFill>
            <a:prstDash val="solid"/>
            <a:round/>
            <a:headEnd len="med" w="med" type="none"/>
            <a:tailEnd len="med" w="med" type="triangle"/>
          </a:ln>
        </p:spPr>
      </p:cxnSp>
      <p:cxnSp>
        <p:nvCxnSpPr>
          <p:cNvPr id="165" name="Google Shape;165;p26"/>
          <p:cNvCxnSpPr>
            <a:stCxn id="163" idx="1"/>
            <a:endCxn id="153" idx="1"/>
          </p:cNvCxnSpPr>
          <p:nvPr/>
        </p:nvCxnSpPr>
        <p:spPr>
          <a:xfrm flipH="1" rot="10800000">
            <a:off x="457200" y="7117875"/>
            <a:ext cx="447600" cy="3578700"/>
          </a:xfrm>
          <a:prstGeom prst="bentConnector3">
            <a:avLst>
              <a:gd fmla="val -53200" name="adj1"/>
            </a:avLst>
          </a:prstGeom>
          <a:noFill/>
          <a:ln cap="flat" cmpd="sng" w="19050">
            <a:solidFill>
              <a:srgbClr val="CC0000"/>
            </a:solidFill>
            <a:prstDash val="solid"/>
            <a:round/>
            <a:headEnd len="med" w="med" type="none"/>
            <a:tailEnd len="med" w="med" type="triangle"/>
          </a:ln>
        </p:spPr>
      </p:cxnSp>
      <p:sp>
        <p:nvSpPr>
          <p:cNvPr id="166" name="Google Shape;166;p26"/>
          <p:cNvSpPr txBox="1"/>
          <p:nvPr/>
        </p:nvSpPr>
        <p:spPr>
          <a:xfrm>
            <a:off x="2543175" y="6962775"/>
            <a:ext cx="3981600" cy="3829200"/>
          </a:xfrm>
          <a:prstGeom prst="rect">
            <a:avLst/>
          </a:prstGeom>
          <a:noFill/>
          <a:ln cap="flat" cmpd="sng" w="952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Hypothalamus secretes Gonadotropin Releasing Hormone (GnRH) to </a:t>
            </a:r>
            <a:r>
              <a:rPr lang="en" sz="1200">
                <a:solidFill>
                  <a:srgbClr val="FFFFFF"/>
                </a:solidFill>
                <a:highlight>
                  <a:srgbClr val="6AA84F"/>
                </a:highlight>
                <a:latin typeface="Mada"/>
                <a:ea typeface="Mada"/>
                <a:cs typeface="Mada"/>
                <a:sym typeface="Mada"/>
              </a:rPr>
              <a:t>stimulate</a:t>
            </a:r>
            <a:r>
              <a:rPr lang="en" sz="1200">
                <a:solidFill>
                  <a:srgbClr val="999999"/>
                </a:solidFill>
                <a:latin typeface="Mada"/>
                <a:ea typeface="Mada"/>
                <a:cs typeface="Mada"/>
                <a:sym typeface="Mada"/>
              </a:rPr>
              <a:t> the pituitary gland</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Pituitary gland secretes </a:t>
            </a:r>
            <a:r>
              <a:rPr lang="en" sz="1200">
                <a:solidFill>
                  <a:srgbClr val="999999"/>
                </a:solidFill>
                <a:latin typeface="Mada"/>
                <a:ea typeface="Mada"/>
                <a:cs typeface="Mada"/>
                <a:sym typeface="Mada"/>
              </a:rPr>
              <a:t>Luteinizing Hormone (LH) and Follicle stimulating hormone (FSH) which act on ovaries to </a:t>
            </a:r>
            <a:r>
              <a:rPr lang="en" sz="1200">
                <a:solidFill>
                  <a:srgbClr val="FFFFFF"/>
                </a:solidFill>
                <a:highlight>
                  <a:srgbClr val="6AA84F"/>
                </a:highlight>
                <a:latin typeface="Mada"/>
                <a:ea typeface="Mada"/>
                <a:cs typeface="Mada"/>
                <a:sym typeface="Mada"/>
              </a:rPr>
              <a:t>stimulate</a:t>
            </a:r>
            <a:r>
              <a:rPr lang="en" sz="1200">
                <a:solidFill>
                  <a:srgbClr val="999999"/>
                </a:solidFill>
                <a:latin typeface="Mada"/>
                <a:ea typeface="Mada"/>
                <a:cs typeface="Mada"/>
                <a:sym typeface="Mada"/>
              </a:rPr>
              <a:t> it.</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Ovaries produce estrogen and progestin, they have a </a:t>
            </a:r>
            <a:r>
              <a:rPr lang="en" sz="1200">
                <a:solidFill>
                  <a:srgbClr val="FFFFFF"/>
                </a:solidFill>
                <a:highlight>
                  <a:srgbClr val="CC0000"/>
                </a:highlight>
                <a:latin typeface="Mada"/>
                <a:ea typeface="Mada"/>
                <a:cs typeface="Mada"/>
                <a:sym typeface="Mada"/>
              </a:rPr>
              <a:t>-ve feedback</a:t>
            </a:r>
            <a:r>
              <a:rPr lang="en" sz="1200">
                <a:solidFill>
                  <a:srgbClr val="999999"/>
                </a:solidFill>
                <a:latin typeface="Mada"/>
                <a:ea typeface="Mada"/>
                <a:cs typeface="Mada"/>
                <a:sym typeface="Mada"/>
              </a:rPr>
              <a:t> on pituitary and hypothalamus</a:t>
            </a:r>
            <a:r>
              <a:rPr lang="en" sz="1200">
                <a:solidFill>
                  <a:srgbClr val="999999"/>
                </a:solidFill>
                <a:latin typeface="Mada"/>
                <a:ea typeface="Mada"/>
                <a:cs typeface="Mada"/>
                <a:sym typeface="Mada"/>
              </a:rPr>
              <a:t> </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It is also important to mention that the prolactin released from the anterior pituitary gland and have an </a:t>
            </a:r>
            <a:r>
              <a:rPr lang="en" sz="1200">
                <a:solidFill>
                  <a:srgbClr val="FFFFFF"/>
                </a:solidFill>
                <a:highlight>
                  <a:srgbClr val="CC0000"/>
                </a:highlight>
                <a:latin typeface="Mada"/>
                <a:ea typeface="Mada"/>
                <a:cs typeface="Mada"/>
                <a:sym typeface="Mada"/>
              </a:rPr>
              <a:t>inhibitory effect</a:t>
            </a:r>
            <a:r>
              <a:rPr lang="en" sz="1200">
                <a:solidFill>
                  <a:srgbClr val="999999"/>
                </a:solidFill>
                <a:latin typeface="Mada"/>
                <a:ea typeface="Mada"/>
                <a:cs typeface="Mada"/>
                <a:sym typeface="Mada"/>
              </a:rPr>
              <a:t> on GnRH → Hyperprolactinemia causes infertility</a:t>
            </a:r>
            <a:endParaRPr sz="1200">
              <a:solidFill>
                <a:srgbClr val="999999"/>
              </a:solidFill>
              <a:latin typeface="Mada"/>
              <a:ea typeface="Mada"/>
              <a:cs typeface="Mada"/>
              <a:sym typeface="Mada"/>
            </a:endParaRPr>
          </a:p>
          <a:p>
            <a:pPr indent="-304800" lvl="1" marL="914400" rtl="0" algn="l">
              <a:spcBef>
                <a:spcPts val="0"/>
              </a:spcBef>
              <a:spcAft>
                <a:spcPts val="0"/>
              </a:spcAft>
              <a:buClr>
                <a:srgbClr val="999999"/>
              </a:buClr>
              <a:buSzPts val="1200"/>
              <a:buFont typeface="Mada"/>
              <a:buAutoNum type="alphaLcPeriod"/>
            </a:pPr>
            <a:r>
              <a:rPr lang="en" sz="1200">
                <a:solidFill>
                  <a:srgbClr val="999999"/>
                </a:solidFill>
                <a:latin typeface="Mada"/>
                <a:ea typeface="Mada"/>
                <a:cs typeface="Mada"/>
                <a:sym typeface="Mada"/>
              </a:rPr>
              <a:t>The main inhibitor of prolactin is dopamin</a:t>
            </a:r>
            <a:endParaRPr sz="1200">
              <a:solidFill>
                <a:srgbClr val="999999"/>
              </a:solidFill>
              <a:latin typeface="Mada"/>
              <a:ea typeface="Mada"/>
              <a:cs typeface="Mada"/>
              <a:sym typeface="Mada"/>
            </a:endParaRPr>
          </a:p>
          <a:p>
            <a:pPr indent="0" lvl="0" marL="0" rtl="0" algn="l">
              <a:spcBef>
                <a:spcPts val="0"/>
              </a:spcBef>
              <a:spcAft>
                <a:spcPts val="0"/>
              </a:spcAft>
              <a:buNone/>
            </a:pPr>
            <a:r>
              <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Char char="●"/>
            </a:pPr>
            <a:r>
              <a:rPr lang="en" sz="1200">
                <a:solidFill>
                  <a:srgbClr val="999999"/>
                </a:solidFill>
                <a:latin typeface="Mada"/>
                <a:ea typeface="Mada"/>
                <a:cs typeface="Mada"/>
                <a:sym typeface="Mada"/>
              </a:rPr>
              <a:t>To induce ovulation, there is a need for more LH and FSH. so, drugs act by:</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Inhibiting the -ve feedback → </a:t>
            </a:r>
            <a:r>
              <a:rPr lang="en" sz="1200">
                <a:solidFill>
                  <a:srgbClr val="999999"/>
                </a:solidFill>
                <a:latin typeface="Mada"/>
                <a:ea typeface="Mada"/>
                <a:cs typeface="Mada"/>
                <a:sym typeface="Mada"/>
              </a:rPr>
              <a:t>Antiestrogen</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Stimulating GnRH release → GnRH agonists</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Mimic LH and FSH → Gonadotrophs</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AutoNum type="arabicPeriod"/>
            </a:pPr>
            <a:r>
              <a:rPr lang="en" sz="1200">
                <a:solidFill>
                  <a:srgbClr val="999999"/>
                </a:solidFill>
                <a:latin typeface="Mada"/>
                <a:ea typeface="Mada"/>
                <a:cs typeface="Mada"/>
                <a:sym typeface="Mada"/>
              </a:rPr>
              <a:t>Inhibiting prolactin secretion → D2 agonist</a:t>
            </a:r>
            <a:endParaRPr sz="1200">
              <a:solidFill>
                <a:srgbClr val="999999"/>
              </a:solidFill>
              <a:latin typeface="Mada"/>
              <a:ea typeface="Mada"/>
              <a:cs typeface="Mada"/>
              <a:sym typeface="Mada"/>
            </a:endParaRPr>
          </a:p>
        </p:txBody>
      </p:sp>
      <p:sp>
        <p:nvSpPr>
          <p:cNvPr id="167" name="Google Shape;167;p26"/>
          <p:cNvSpPr txBox="1"/>
          <p:nvPr/>
        </p:nvSpPr>
        <p:spPr>
          <a:xfrm>
            <a:off x="1630825" y="8639175"/>
            <a:ext cx="769500" cy="19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Prolactin</a:t>
            </a:r>
            <a:endParaRPr sz="1200">
              <a:latin typeface="Mada"/>
              <a:ea typeface="Mada"/>
              <a:cs typeface="Mada"/>
              <a:sym typeface="Mada"/>
            </a:endParaRPr>
          </a:p>
        </p:txBody>
      </p:sp>
      <p:cxnSp>
        <p:nvCxnSpPr>
          <p:cNvPr id="168" name="Google Shape;168;p26"/>
          <p:cNvCxnSpPr>
            <a:stCxn id="167" idx="0"/>
            <a:endCxn id="153" idx="3"/>
          </p:cNvCxnSpPr>
          <p:nvPr/>
        </p:nvCxnSpPr>
        <p:spPr>
          <a:xfrm flipH="1" rot="5400000">
            <a:off x="1064275" y="7687875"/>
            <a:ext cx="1521300" cy="381300"/>
          </a:xfrm>
          <a:prstGeom prst="bentConnector2">
            <a:avLst/>
          </a:prstGeom>
          <a:noFill/>
          <a:ln cap="flat" cmpd="sng" w="19050">
            <a:solidFill>
              <a:srgbClr val="CC0000"/>
            </a:solidFill>
            <a:prstDash val="solid"/>
            <a:round/>
            <a:headEnd len="med" w="med" type="none"/>
            <a:tailEnd len="med" w="med" type="triangle"/>
          </a:ln>
        </p:spPr>
      </p:cxnSp>
      <p:cxnSp>
        <p:nvCxnSpPr>
          <p:cNvPr id="169" name="Google Shape;169;p26"/>
          <p:cNvCxnSpPr/>
          <p:nvPr/>
        </p:nvCxnSpPr>
        <p:spPr>
          <a:xfrm>
            <a:off x="1433550" y="8734425"/>
            <a:ext cx="257100" cy="0"/>
          </a:xfrm>
          <a:prstGeom prst="straightConnector1">
            <a:avLst/>
          </a:prstGeom>
          <a:noFill/>
          <a:ln cap="flat" cmpd="sng" w="9525">
            <a:solidFill>
              <a:schemeClr val="dk2"/>
            </a:solidFill>
            <a:prstDash val="solid"/>
            <a:round/>
            <a:headEnd len="med" w="med" type="none"/>
            <a:tailEnd len="med" w="med" type="triangle"/>
          </a:ln>
        </p:spPr>
      </p:cxnSp>
      <p:sp>
        <p:nvSpPr>
          <p:cNvPr id="170" name="Google Shape;170;p26"/>
          <p:cNvSpPr txBox="1"/>
          <p:nvPr/>
        </p:nvSpPr>
        <p:spPr>
          <a:xfrm>
            <a:off x="109400" y="11361325"/>
            <a:ext cx="6532500" cy="82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6AA84F"/>
                </a:solidFill>
                <a:latin typeface="Mada"/>
                <a:ea typeface="Mada"/>
                <a:cs typeface="Mada"/>
                <a:sym typeface="Mada"/>
              </a:rPr>
              <a:t>1- Clomiphene is 1st choice, if obese or </a:t>
            </a:r>
            <a:r>
              <a:rPr lang="en" sz="1000">
                <a:solidFill>
                  <a:srgbClr val="6AA84F"/>
                </a:solidFill>
                <a:latin typeface="Mada"/>
                <a:ea typeface="Mada"/>
                <a:cs typeface="Mada"/>
                <a:sym typeface="Mada"/>
              </a:rPr>
              <a:t>diabetic</a:t>
            </a:r>
            <a:r>
              <a:rPr lang="en" sz="1000">
                <a:solidFill>
                  <a:srgbClr val="6AA84F"/>
                </a:solidFill>
                <a:latin typeface="Mada"/>
                <a:ea typeface="Mada"/>
                <a:cs typeface="Mada"/>
                <a:sym typeface="Mada"/>
              </a:rPr>
              <a:t> choose metformin.</a:t>
            </a:r>
            <a:endParaRPr sz="1000">
              <a:solidFill>
                <a:srgbClr val="6AA84F"/>
              </a:solidFill>
              <a:latin typeface="Mada"/>
              <a:ea typeface="Mada"/>
              <a:cs typeface="Mada"/>
              <a:sym typeface="Mada"/>
            </a:endParaRPr>
          </a:p>
        </p:txBody>
      </p:sp>
      <p:sp>
        <p:nvSpPr>
          <p:cNvPr id="171" name="Google Shape;171;p26"/>
          <p:cNvSpPr txBox="1"/>
          <p:nvPr/>
        </p:nvSpPr>
        <p:spPr>
          <a:xfrm>
            <a:off x="4954050" y="10706175"/>
            <a:ext cx="1751400" cy="8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00">
                <a:solidFill>
                  <a:srgbClr val="D9D9D9"/>
                </a:solidFill>
                <a:latin typeface="Mada"/>
                <a:ea typeface="Mada"/>
                <a:cs typeface="Mada"/>
                <a:sym typeface="Mada"/>
              </a:rPr>
              <a:t>Special thanks to 436 pharmacology team</a:t>
            </a:r>
            <a:endParaRPr sz="700">
              <a:solidFill>
                <a:srgbClr val="D9D9D9"/>
              </a:solidFill>
              <a:latin typeface="Mada"/>
              <a:ea typeface="Mada"/>
              <a:cs typeface="Mada"/>
              <a:sym typeface="Mad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graphicFrame>
        <p:nvGraphicFramePr>
          <p:cNvPr id="176" name="Google Shape;176;p27"/>
          <p:cNvGraphicFramePr/>
          <p:nvPr/>
        </p:nvGraphicFramePr>
        <p:xfrm>
          <a:off x="80975" y="494100"/>
          <a:ext cx="3000000" cy="3000000"/>
        </p:xfrm>
        <a:graphic>
          <a:graphicData uri="http://schemas.openxmlformats.org/drawingml/2006/table">
            <a:tbl>
              <a:tblPr>
                <a:noFill/>
                <a:tableStyleId>{96EE9233-2B1C-49E2-B497-FA81953369C1}</a:tableStyleId>
              </a:tblPr>
              <a:tblGrid>
                <a:gridCol w="661975"/>
                <a:gridCol w="3274875"/>
                <a:gridCol w="2726975"/>
              </a:tblGrid>
              <a:tr h="755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Drugs</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Clomiphene</a:t>
                      </a:r>
                      <a:endParaRPr sz="1200">
                        <a:latin typeface="Mada"/>
                        <a:ea typeface="Mada"/>
                        <a:cs typeface="Mada"/>
                        <a:sym typeface="Mada"/>
                      </a:endParaRPr>
                    </a:p>
                  </a:txBody>
                  <a:tcPr marT="91425" marB="91425" marR="91425" marL="91425" anchor="ctr">
                    <a:solidFill>
                      <a:srgbClr val="351C75"/>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Tamoxifen</a:t>
                      </a:r>
                      <a:endParaRPr b="1" sz="1400">
                        <a:solidFill>
                          <a:srgbClr val="FFFFFF"/>
                        </a:solidFill>
                        <a:latin typeface="Mada"/>
                        <a:ea typeface="Mada"/>
                        <a:cs typeface="Mada"/>
                        <a:sym typeface="Mada"/>
                      </a:endParaRPr>
                    </a:p>
                  </a:txBody>
                  <a:tcPr marT="91425" marB="91425" marR="91425" marL="91425" anchor="ctr">
                    <a:solidFill>
                      <a:srgbClr val="C27BA0"/>
                    </a:solidFill>
                  </a:tcPr>
                </a:tc>
              </a:tr>
              <a:tr h="15612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MOA</a:t>
                      </a:r>
                      <a:endParaRPr b="1" sz="1400">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304800" lvl="0" marL="457200" rtl="0" algn="l">
                        <a:lnSpc>
                          <a:spcPct val="115000"/>
                        </a:lnSpc>
                        <a:spcBef>
                          <a:spcPts val="0"/>
                        </a:spcBef>
                        <a:spcAft>
                          <a:spcPts val="0"/>
                        </a:spcAft>
                        <a:buSzPts val="1200"/>
                        <a:buFont typeface="Mada"/>
                        <a:buChar char="●"/>
                      </a:pPr>
                      <a:r>
                        <a:rPr b="1" lang="en" sz="1200">
                          <a:latin typeface="Mada"/>
                          <a:ea typeface="Mada"/>
                          <a:cs typeface="Mada"/>
                          <a:sym typeface="Mada"/>
                        </a:rPr>
                        <a:t>Compete with estrogen on the hypothalamus and anterior pituitary gland</a:t>
                      </a:r>
                      <a:r>
                        <a:rPr lang="en" sz="1200">
                          <a:latin typeface="Mada"/>
                          <a:ea typeface="Mada"/>
                          <a:cs typeface="Mada"/>
                          <a:sym typeface="Mada"/>
                        </a:rPr>
                        <a:t>: decrease the negative feedback of endogenous estrogen → increase GnRH → increase production of FSH &amp; LH → ovulation</a:t>
                      </a:r>
                      <a:endParaRPr sz="1200">
                        <a:latin typeface="Mada"/>
                        <a:ea typeface="Mada"/>
                        <a:cs typeface="Mada"/>
                        <a:sym typeface="Mada"/>
                      </a:endParaRPr>
                    </a:p>
                  </a:txBody>
                  <a:tcPr marT="91425" marB="91425" marR="91425" marL="91425" anchor="ctr"/>
                </a:tc>
                <a:tc hMerge="1"/>
              </a:tr>
              <a:tr h="3174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P.K</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Clomiphene given 50 mg/d for 5 days from 5th day of the cycle to the 10th day.</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If no response give 100 mg for 5 days again from 5th to 10th day</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Each dose can be repeated </a:t>
                      </a:r>
                      <a:r>
                        <a:rPr b="1" lang="en" sz="1200">
                          <a:solidFill>
                            <a:srgbClr val="FF0000"/>
                          </a:solidFill>
                          <a:latin typeface="Mada"/>
                          <a:ea typeface="Mada"/>
                          <a:cs typeface="Mada"/>
                          <a:sym typeface="Mada"/>
                        </a:rPr>
                        <a:t>not more than 3 cycles</a:t>
                      </a:r>
                      <a:endParaRPr b="1" sz="1200">
                        <a:solidFill>
                          <a:srgbClr val="FF0000"/>
                        </a:solidFill>
                        <a:latin typeface="Mada"/>
                        <a:ea typeface="Mada"/>
                        <a:cs typeface="Mada"/>
                        <a:sym typeface="Mada"/>
                      </a:endParaRPr>
                    </a:p>
                  </a:txBody>
                  <a:tcPr marT="91425" marB="91425" marR="91425" marL="91425" anchor="ct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Similar and alternative to clomiphene </a:t>
                      </a:r>
                      <a:r>
                        <a:rPr lang="en" sz="1200">
                          <a:solidFill>
                            <a:srgbClr val="674EA7"/>
                          </a:solidFill>
                          <a:latin typeface="Mada"/>
                          <a:ea typeface="Mada"/>
                          <a:cs typeface="Mada"/>
                          <a:sym typeface="Mada"/>
                        </a:rPr>
                        <a:t>but</a:t>
                      </a:r>
                      <a:r>
                        <a:rPr lang="en" sz="1200">
                          <a:solidFill>
                            <a:srgbClr val="674EA7"/>
                          </a:solidFill>
                          <a:latin typeface="Mada"/>
                          <a:ea typeface="Mada"/>
                          <a:cs typeface="Mada"/>
                          <a:sym typeface="Mada"/>
                        </a:rPr>
                        <a:t> differ in being non Steroidal</a:t>
                      </a:r>
                      <a:endParaRPr sz="1200">
                        <a:solidFill>
                          <a:srgbClr val="674EA7"/>
                        </a:solidFill>
                        <a:latin typeface="Mada"/>
                        <a:ea typeface="Mada"/>
                        <a:cs typeface="Mada"/>
                        <a:sym typeface="Mada"/>
                      </a:endParaRPr>
                    </a:p>
                  </a:txBody>
                  <a:tcPr marT="91425" marB="91425" marR="91425" marL="91425" anchor="ctr"/>
                </a:tc>
              </a:tr>
              <a:tr h="3174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Uses</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Female infertility </a:t>
                      </a:r>
                      <a:r>
                        <a:rPr lang="en" sz="1200">
                          <a:solidFill>
                            <a:srgbClr val="674EA7"/>
                          </a:solidFill>
                          <a:latin typeface="Mada"/>
                          <a:ea typeface="Mada"/>
                          <a:cs typeface="Mada"/>
                          <a:sym typeface="Mada"/>
                        </a:rPr>
                        <a:t>due to anovulation or oligoovulation</a:t>
                      </a:r>
                      <a:r>
                        <a:rPr baseline="30000" lang="en" sz="1200">
                          <a:solidFill>
                            <a:srgbClr val="6AA84F"/>
                          </a:solidFill>
                          <a:latin typeface="Mada"/>
                          <a:ea typeface="Mada"/>
                          <a:cs typeface="Mada"/>
                          <a:sym typeface="Mada"/>
                        </a:rPr>
                        <a:t>1</a:t>
                      </a:r>
                      <a:r>
                        <a:rPr lang="en" sz="1200">
                          <a:latin typeface="Mada"/>
                          <a:ea typeface="Mada"/>
                          <a:cs typeface="Mada"/>
                          <a:sym typeface="Mada"/>
                        </a:rPr>
                        <a:t>, </a:t>
                      </a:r>
                      <a:r>
                        <a:rPr b="1" lang="en" sz="1200">
                          <a:solidFill>
                            <a:srgbClr val="FF0000"/>
                          </a:solidFill>
                          <a:latin typeface="Mada"/>
                          <a:ea typeface="Mada"/>
                          <a:cs typeface="Mada"/>
                          <a:sym typeface="Mada"/>
                        </a:rPr>
                        <a:t>not due to</a:t>
                      </a:r>
                      <a:r>
                        <a:rPr lang="en" sz="1200">
                          <a:latin typeface="Mada"/>
                          <a:ea typeface="Mada"/>
                          <a:cs typeface="Mada"/>
                          <a:sym typeface="Mada"/>
                        </a:rPr>
                        <a:t> ovarian or pituitary failure </a:t>
                      </a:r>
                      <a:r>
                        <a:rPr lang="en" sz="1200">
                          <a:solidFill>
                            <a:srgbClr val="FF0000"/>
                          </a:solidFill>
                          <a:latin typeface="Mada"/>
                          <a:ea typeface="Mada"/>
                          <a:cs typeface="Mada"/>
                          <a:sym typeface="Mada"/>
                        </a:rPr>
                        <a:t>(</a:t>
                      </a:r>
                      <a:r>
                        <a:rPr b="1" lang="en" sz="1200">
                          <a:solidFill>
                            <a:srgbClr val="FF0000"/>
                          </a:solidFill>
                          <a:latin typeface="Mada"/>
                          <a:ea typeface="Mada"/>
                          <a:cs typeface="Mada"/>
                          <a:sym typeface="Mada"/>
                        </a:rPr>
                        <a:t>Normogonadotrophic</a:t>
                      </a:r>
                      <a:r>
                        <a:rPr lang="en" sz="1200">
                          <a:solidFill>
                            <a:srgbClr val="FF0000"/>
                          </a:solidFill>
                          <a:latin typeface="Mada"/>
                          <a:ea typeface="Mada"/>
                          <a:cs typeface="Mada"/>
                          <a:sym typeface="Mada"/>
                        </a:rPr>
                        <a:t>)</a:t>
                      </a:r>
                      <a:endParaRPr sz="1200">
                        <a:solidFill>
                          <a:srgbClr val="FF0000"/>
                        </a:solidFill>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The success rate for ovulation is 80% &amp; pregnancy is 40%</a:t>
                      </a:r>
                      <a:endParaRPr sz="1200">
                        <a:latin typeface="Mada"/>
                        <a:ea typeface="Mada"/>
                        <a:cs typeface="Mada"/>
                        <a:sym typeface="Mada"/>
                      </a:endParaRPr>
                    </a:p>
                  </a:txBody>
                  <a:tcPr marT="91425" marB="91425" marR="91425" marL="91425" anchor="ctr"/>
                </a:tc>
                <a:tc>
                  <a:txBody>
                    <a:bodyPr/>
                    <a:lstStyle/>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Tamoxifen is a good alternative to clomiphene in women with </a:t>
                      </a:r>
                      <a:r>
                        <a:rPr lang="en" sz="1200">
                          <a:solidFill>
                            <a:srgbClr val="FF0000"/>
                          </a:solidFill>
                          <a:latin typeface="Mada"/>
                          <a:ea typeface="Mada"/>
                          <a:cs typeface="Mada"/>
                          <a:sym typeface="Mada"/>
                        </a:rPr>
                        <a:t>polycystic ovarian syndrome </a:t>
                      </a:r>
                      <a:r>
                        <a:rPr lang="en" sz="1200">
                          <a:latin typeface="Mada"/>
                          <a:ea typeface="Mada"/>
                          <a:cs typeface="Mada"/>
                          <a:sym typeface="Mada"/>
                        </a:rPr>
                        <a:t>and </a:t>
                      </a:r>
                      <a:r>
                        <a:rPr lang="en" sz="1200">
                          <a:solidFill>
                            <a:srgbClr val="FF0000"/>
                          </a:solidFill>
                          <a:latin typeface="Mada"/>
                          <a:ea typeface="Mada"/>
                          <a:cs typeface="Mada"/>
                          <a:sym typeface="Mada"/>
                        </a:rPr>
                        <a:t>clomiphene-resistant cases</a:t>
                      </a:r>
                      <a:endParaRPr sz="1200">
                        <a:solidFill>
                          <a:srgbClr val="FF0000"/>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Used in palliative treatment of </a:t>
                      </a:r>
                      <a:r>
                        <a:rPr lang="en" sz="1200">
                          <a:solidFill>
                            <a:srgbClr val="FF0000"/>
                          </a:solidFill>
                          <a:latin typeface="Mada"/>
                          <a:ea typeface="Mada"/>
                          <a:cs typeface="Mada"/>
                          <a:sym typeface="Mada"/>
                        </a:rPr>
                        <a:t>estrogen receptor- positive breast cancer</a:t>
                      </a:r>
                      <a:r>
                        <a:rPr lang="en" sz="900">
                          <a:latin typeface="Mada"/>
                          <a:ea typeface="Mada"/>
                          <a:cs typeface="Mada"/>
                          <a:sym typeface="Mada"/>
                        </a:rPr>
                        <a:t>(why not Clomiphene?</a:t>
                      </a:r>
                      <a:r>
                        <a:rPr baseline="30000" lang="en" sz="1200">
                          <a:solidFill>
                            <a:srgbClr val="6AA84F"/>
                          </a:solidFill>
                          <a:latin typeface="Mada"/>
                          <a:ea typeface="Mada"/>
                          <a:cs typeface="Mada"/>
                          <a:sym typeface="Mada"/>
                        </a:rPr>
                        <a:t>2</a:t>
                      </a:r>
                      <a:r>
                        <a:rPr lang="en" sz="900">
                          <a:latin typeface="Mada"/>
                          <a:ea typeface="Mada"/>
                          <a:cs typeface="Mada"/>
                          <a:sym typeface="Mada"/>
                        </a:rPr>
                        <a:t>)</a:t>
                      </a:r>
                      <a:endParaRPr sz="900">
                        <a:latin typeface="Mada"/>
                        <a:ea typeface="Mada"/>
                        <a:cs typeface="Mada"/>
                        <a:sym typeface="Mada"/>
                      </a:endParaRPr>
                    </a:p>
                  </a:txBody>
                  <a:tcPr marT="91425" marB="91425" marR="91425" marL="91425" anchor="ctr"/>
                </a:tc>
              </a:tr>
              <a:tr h="43835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ADR</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lang="en" sz="1200">
                          <a:solidFill>
                            <a:schemeClr val="dk1"/>
                          </a:solidFill>
                          <a:latin typeface="Mada"/>
                          <a:ea typeface="Mada"/>
                          <a:cs typeface="Mada"/>
                          <a:sym typeface="Mada"/>
                        </a:rPr>
                        <a:t>Hyperstimulation of the ovaries and </a:t>
                      </a:r>
                      <a:r>
                        <a:rPr lang="en" sz="1200">
                          <a:latin typeface="Mada"/>
                          <a:ea typeface="Mada"/>
                          <a:cs typeface="Mada"/>
                          <a:sym typeface="Mada"/>
                        </a:rPr>
                        <a:t>h</a:t>
                      </a:r>
                      <a:r>
                        <a:rPr lang="en" sz="1200">
                          <a:latin typeface="Mada"/>
                          <a:ea typeface="Mada"/>
                          <a:cs typeface="Mada"/>
                          <a:sym typeface="Mada"/>
                        </a:rPr>
                        <a:t>igh incidence of multiple birth </a:t>
                      </a:r>
                      <a:r>
                        <a:rPr lang="en" sz="1200">
                          <a:solidFill>
                            <a:srgbClr val="3D85C6"/>
                          </a:solidFill>
                          <a:latin typeface="Mada"/>
                          <a:ea typeface="Mada"/>
                          <a:cs typeface="Mada"/>
                          <a:sym typeface="Mada"/>
                        </a:rPr>
                        <a:t>(75% twins)</a:t>
                      </a:r>
                      <a:endParaRPr sz="1200">
                        <a:solidFill>
                          <a:srgbClr val="3D85C6"/>
                        </a:solidFill>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Hot Flushes &amp; breast tenderness</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Gastric upset (nausea and vomiting)</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Visual disturbances (reversible)</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 nervous tension &amp; depression</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Skin rashes</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Fatigue</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Weight gain</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Hair loss (reversible)</a:t>
                      </a:r>
                      <a:endParaRPr sz="1200">
                        <a:latin typeface="Mada"/>
                        <a:ea typeface="Mada"/>
                        <a:cs typeface="Mada"/>
                        <a:sym typeface="Mada"/>
                      </a:endParaRPr>
                    </a:p>
                  </a:txBody>
                  <a:tcPr marT="91425" marB="91425" marR="91425" marL="91425" anchor="ctr"/>
                </a:tc>
                <a:tc>
                  <a:txBody>
                    <a:bodyPr/>
                    <a:lstStyle/>
                    <a:p>
                      <a:pPr indent="-228600" lvl="0" marL="457200" rtl="0" algn="ctr">
                        <a:spcBef>
                          <a:spcPts val="0"/>
                        </a:spcBef>
                        <a:spcAft>
                          <a:spcPts val="0"/>
                        </a:spcAft>
                        <a:buNone/>
                      </a:pPr>
                      <a:r>
                        <a:rPr lang="en" sz="1200">
                          <a:latin typeface="Mada"/>
                          <a:ea typeface="Mada"/>
                          <a:cs typeface="Mada"/>
                          <a:sym typeface="Mada"/>
                        </a:rPr>
                        <a:t>-</a:t>
                      </a:r>
                      <a:endParaRPr sz="1200">
                        <a:latin typeface="Mada"/>
                        <a:ea typeface="Mada"/>
                        <a:cs typeface="Mada"/>
                        <a:sym typeface="Mada"/>
                      </a:endParaRPr>
                    </a:p>
                  </a:txBody>
                  <a:tcPr marT="91425" marB="91425" marR="91425" marL="91425" anchor="ctr"/>
                </a:tc>
              </a:tr>
            </a:tbl>
          </a:graphicData>
        </a:graphic>
      </p:graphicFrame>
      <p:sp>
        <p:nvSpPr>
          <p:cNvPr id="177" name="Google Shape;177;p27"/>
          <p:cNvSpPr txBox="1"/>
          <p:nvPr/>
        </p:nvSpPr>
        <p:spPr>
          <a:xfrm>
            <a:off x="542925" y="19050"/>
            <a:ext cx="5791200" cy="514200"/>
          </a:xfrm>
          <a:prstGeom prst="rect">
            <a:avLst/>
          </a:prstGeom>
          <a:noFill/>
          <a:ln>
            <a:noFill/>
          </a:ln>
        </p:spPr>
        <p:txBody>
          <a:bodyPr anchorCtr="0" anchor="t" bIns="91425" lIns="91425" spcFirstLastPara="1" rIns="91425" wrap="square" tIns="91425">
            <a:noAutofit/>
          </a:bodyPr>
          <a:lstStyle/>
          <a:p>
            <a:pPr indent="-381000" lvl="0" marL="457200" rtl="0" algn="ctr">
              <a:spcBef>
                <a:spcPts val="0"/>
              </a:spcBef>
              <a:spcAft>
                <a:spcPts val="0"/>
              </a:spcAft>
              <a:buClr>
                <a:srgbClr val="990000"/>
              </a:buClr>
              <a:buSzPts val="2400"/>
              <a:buFont typeface="Georgia"/>
              <a:buAutoNum type="arabicParenR"/>
            </a:pPr>
            <a:r>
              <a:rPr b="1" lang="en" sz="2400">
                <a:solidFill>
                  <a:srgbClr val="990000"/>
                </a:solidFill>
                <a:latin typeface="Georgia"/>
                <a:ea typeface="Georgia"/>
                <a:cs typeface="Georgia"/>
                <a:sym typeface="Georgia"/>
              </a:rPr>
              <a:t>Antiestrogens</a:t>
            </a:r>
            <a:endParaRPr b="1" sz="2400">
              <a:solidFill>
                <a:srgbClr val="990000"/>
              </a:solidFill>
              <a:latin typeface="Georgia"/>
              <a:ea typeface="Georgia"/>
              <a:cs typeface="Georgia"/>
              <a:sym typeface="Georgia"/>
            </a:endParaRPr>
          </a:p>
        </p:txBody>
      </p:sp>
      <p:graphicFrame>
        <p:nvGraphicFramePr>
          <p:cNvPr id="178" name="Google Shape;178;p27"/>
          <p:cNvGraphicFramePr/>
          <p:nvPr/>
        </p:nvGraphicFramePr>
        <p:xfrm>
          <a:off x="80975" y="7561650"/>
          <a:ext cx="3000000" cy="3000000"/>
        </p:xfrm>
        <a:graphic>
          <a:graphicData uri="http://schemas.openxmlformats.org/drawingml/2006/table">
            <a:tbl>
              <a:tblPr>
                <a:noFill/>
                <a:tableStyleId>{96EE9233-2B1C-49E2-B497-FA81953369C1}</a:tableStyleId>
              </a:tblPr>
              <a:tblGrid>
                <a:gridCol w="661975"/>
                <a:gridCol w="6001850"/>
              </a:tblGrid>
              <a:tr h="20382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Leuprolin &amp; Goserelin</a:t>
                      </a:r>
                      <a:endParaRPr>
                        <a:latin typeface="Mada"/>
                        <a:ea typeface="Mada"/>
                        <a:cs typeface="Mada"/>
                        <a:sym typeface="Mada"/>
                      </a:endParaRPr>
                    </a:p>
                  </a:txBody>
                  <a:tcPr marT="91425" marB="91425" marR="91425" marL="91425" anchor="ctr">
                    <a:solidFill>
                      <a:srgbClr val="F1C232"/>
                    </a:solidFill>
                  </a:tcPr>
                </a:tc>
              </a:tr>
              <a:tr h="20382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MOA</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Analogous</a:t>
                      </a:r>
                      <a:r>
                        <a:rPr lang="en" sz="1200">
                          <a:latin typeface="Mada"/>
                          <a:ea typeface="Mada"/>
                          <a:cs typeface="Mada"/>
                          <a:sym typeface="Mada"/>
                        </a:rPr>
                        <a:t> with agonist activity</a:t>
                      </a:r>
                      <a:endParaRPr sz="1200">
                        <a:latin typeface="Mada"/>
                        <a:ea typeface="Mada"/>
                        <a:cs typeface="Mada"/>
                        <a:sym typeface="Mada"/>
                      </a:endParaRPr>
                    </a:p>
                  </a:txBody>
                  <a:tcPr marT="91425" marB="91425" marR="91425" marL="91425" anchor="ctr"/>
                </a:tc>
              </a:tr>
              <a:tr h="4215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P.K</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highlight>
                            <a:srgbClr val="FFFFFF"/>
                          </a:highlight>
                          <a:latin typeface="Mada"/>
                          <a:ea typeface="Mada"/>
                          <a:cs typeface="Mada"/>
                          <a:sym typeface="Mada"/>
                        </a:rPr>
                        <a:t>GnRH and agonists, given S.C. in a </a:t>
                      </a:r>
                      <a:r>
                        <a:rPr b="1" lang="en" sz="1200">
                          <a:solidFill>
                            <a:srgbClr val="FF0000"/>
                          </a:solidFill>
                          <a:highlight>
                            <a:srgbClr val="FFFFFF"/>
                          </a:highlight>
                          <a:latin typeface="Mada"/>
                          <a:ea typeface="Mada"/>
                          <a:cs typeface="Mada"/>
                          <a:sym typeface="Mada"/>
                        </a:rPr>
                        <a:t>pulsatile</a:t>
                      </a:r>
                      <a:r>
                        <a:rPr b="1" baseline="30000" lang="en" sz="1200">
                          <a:solidFill>
                            <a:srgbClr val="6AA84F"/>
                          </a:solidFill>
                          <a:highlight>
                            <a:srgbClr val="FFFFFF"/>
                          </a:highlight>
                          <a:latin typeface="Mada"/>
                          <a:ea typeface="Mada"/>
                          <a:cs typeface="Mada"/>
                          <a:sym typeface="Mada"/>
                        </a:rPr>
                        <a:t>3</a:t>
                      </a:r>
                      <a:r>
                        <a:rPr b="1" lang="en" sz="1200">
                          <a:solidFill>
                            <a:srgbClr val="FF0000"/>
                          </a:solidFill>
                          <a:highlight>
                            <a:srgbClr val="FFFFFF"/>
                          </a:highlight>
                          <a:latin typeface="Mada"/>
                          <a:ea typeface="Mada"/>
                          <a:cs typeface="Mada"/>
                          <a:sym typeface="Mada"/>
                        </a:rPr>
                        <a:t> </a:t>
                      </a:r>
                      <a:r>
                        <a:rPr lang="en" sz="1200">
                          <a:highlight>
                            <a:srgbClr val="FFFFFF"/>
                          </a:highlight>
                          <a:latin typeface="Mada"/>
                          <a:ea typeface="Mada"/>
                          <a:cs typeface="Mada"/>
                          <a:sym typeface="Mada"/>
                        </a:rPr>
                        <a:t>(</a:t>
                      </a:r>
                      <a:r>
                        <a:rPr lang="en" sz="1200">
                          <a:solidFill>
                            <a:schemeClr val="dk1"/>
                          </a:solidFill>
                          <a:highlight>
                            <a:schemeClr val="lt1"/>
                          </a:highlight>
                          <a:latin typeface="Mada"/>
                          <a:ea typeface="Mada"/>
                          <a:cs typeface="Mada"/>
                          <a:sym typeface="Mada"/>
                        </a:rPr>
                        <a:t>1 – 10 μg / 60 – 120 min as drip</a:t>
                      </a:r>
                      <a:r>
                        <a:rPr lang="en" sz="1200">
                          <a:highlight>
                            <a:srgbClr val="FFFFFF"/>
                          </a:highlight>
                          <a:latin typeface="Mada"/>
                          <a:ea typeface="Mada"/>
                          <a:cs typeface="Mada"/>
                          <a:sym typeface="Mada"/>
                        </a:rPr>
                        <a:t>) to stimulate gonadotropin release </a:t>
                      </a:r>
                      <a:endParaRPr sz="1200">
                        <a:highlight>
                          <a:srgbClr val="FFFFFF"/>
                        </a:highlight>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highlight>
                            <a:srgbClr val="FFFFFF"/>
                          </a:highlight>
                          <a:latin typeface="Mada"/>
                          <a:ea typeface="Mada"/>
                          <a:cs typeface="Mada"/>
                          <a:sym typeface="Mada"/>
                        </a:rPr>
                        <a:t>Start from day 2-3 of cycle up to day 10</a:t>
                      </a:r>
                      <a:endParaRPr sz="1200">
                        <a:highlight>
                          <a:srgbClr val="FFFFFF"/>
                        </a:highlight>
                        <a:latin typeface="Mada"/>
                        <a:ea typeface="Mada"/>
                        <a:cs typeface="Mada"/>
                        <a:sym typeface="Mada"/>
                      </a:endParaRPr>
                    </a:p>
                  </a:txBody>
                  <a:tcPr marT="91425" marB="91425" marR="91425" marL="91425" anchor="ctr"/>
                </a:tc>
              </a:tr>
              <a:tr h="4215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Uses</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lang="en" sz="1200">
                          <a:highlight>
                            <a:srgbClr val="FFFFFF"/>
                          </a:highlight>
                          <a:latin typeface="Mada"/>
                          <a:ea typeface="Mada"/>
                          <a:cs typeface="Mada"/>
                          <a:sym typeface="Mada"/>
                        </a:rPr>
                        <a:t>Induction of ovulation in patients </a:t>
                      </a:r>
                      <a:r>
                        <a:rPr lang="en" sz="1200">
                          <a:solidFill>
                            <a:srgbClr val="FF0000"/>
                          </a:solidFill>
                          <a:highlight>
                            <a:srgbClr val="FFFFFF"/>
                          </a:highlight>
                          <a:latin typeface="Mada"/>
                          <a:ea typeface="Mada"/>
                          <a:cs typeface="Mada"/>
                          <a:sym typeface="Mada"/>
                        </a:rPr>
                        <a:t>with </a:t>
                      </a:r>
                      <a:r>
                        <a:rPr b="1" lang="en" sz="1200">
                          <a:solidFill>
                            <a:srgbClr val="FF0000"/>
                          </a:solidFill>
                          <a:highlight>
                            <a:srgbClr val="FFFFFF"/>
                          </a:highlight>
                          <a:latin typeface="Mada"/>
                          <a:ea typeface="Mada"/>
                          <a:cs typeface="Mada"/>
                          <a:sym typeface="Mada"/>
                        </a:rPr>
                        <a:t>hypothalamic amenorrhea</a:t>
                      </a:r>
                      <a:r>
                        <a:rPr lang="en" sz="1200">
                          <a:highlight>
                            <a:srgbClr val="FFFFFF"/>
                          </a:highlight>
                          <a:latin typeface="Mada"/>
                          <a:ea typeface="Mada"/>
                          <a:cs typeface="Mada"/>
                          <a:sym typeface="Mada"/>
                        </a:rPr>
                        <a:t> </a:t>
                      </a:r>
                      <a:r>
                        <a:rPr lang="en" sz="1200">
                          <a:solidFill>
                            <a:srgbClr val="FF0000"/>
                          </a:solidFill>
                          <a:highlight>
                            <a:srgbClr val="FFFFFF"/>
                          </a:highlight>
                          <a:latin typeface="Mada"/>
                          <a:ea typeface="Mada"/>
                          <a:cs typeface="Mada"/>
                          <a:sym typeface="Mada"/>
                        </a:rPr>
                        <a:t>(GnRH deficient)</a:t>
                      </a:r>
                      <a:endParaRPr sz="1200">
                        <a:solidFill>
                          <a:srgbClr val="FF0000"/>
                        </a:solidFill>
                        <a:highlight>
                          <a:srgbClr val="FFFFFF"/>
                        </a:highlight>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highlight>
                            <a:srgbClr val="FFFFFF"/>
                          </a:highlight>
                          <a:latin typeface="Mada"/>
                          <a:ea typeface="Mada"/>
                          <a:cs typeface="Mada"/>
                          <a:sym typeface="Mada"/>
                        </a:rPr>
                        <a:t>Given </a:t>
                      </a:r>
                      <a:r>
                        <a:rPr lang="en" sz="1200" u="sng">
                          <a:highlight>
                            <a:srgbClr val="FFFFFF"/>
                          </a:highlight>
                          <a:latin typeface="Mada"/>
                          <a:ea typeface="Mada"/>
                          <a:cs typeface="Mada"/>
                          <a:sym typeface="Mada"/>
                        </a:rPr>
                        <a:t>continuously</a:t>
                      </a:r>
                      <a:r>
                        <a:rPr lang="en" sz="1200">
                          <a:highlight>
                            <a:srgbClr val="FFFFFF"/>
                          </a:highlight>
                          <a:latin typeface="Mada"/>
                          <a:ea typeface="Mada"/>
                          <a:cs typeface="Mada"/>
                          <a:sym typeface="Mada"/>
                        </a:rPr>
                        <a:t> </a:t>
                      </a:r>
                      <a:r>
                        <a:rPr lang="en" sz="1200">
                          <a:solidFill>
                            <a:srgbClr val="3D85C6"/>
                          </a:solidFill>
                          <a:highlight>
                            <a:srgbClr val="FFFFFF"/>
                          </a:highlight>
                          <a:latin typeface="Mada"/>
                          <a:ea typeface="Mada"/>
                          <a:cs typeface="Mada"/>
                          <a:sym typeface="Mada"/>
                        </a:rPr>
                        <a:t>(paroxidal opposite effect )</a:t>
                      </a:r>
                      <a:r>
                        <a:rPr lang="en" sz="1200">
                          <a:highlight>
                            <a:srgbClr val="FFFFFF"/>
                          </a:highlight>
                          <a:latin typeface="Mada"/>
                          <a:ea typeface="Mada"/>
                          <a:cs typeface="Mada"/>
                          <a:sym typeface="Mada"/>
                        </a:rPr>
                        <a:t>when gonadal </a:t>
                      </a:r>
                      <a:r>
                        <a:rPr lang="en" sz="1200" u="sng">
                          <a:highlight>
                            <a:srgbClr val="FFFFFF"/>
                          </a:highlight>
                          <a:latin typeface="Mada"/>
                          <a:ea typeface="Mada"/>
                          <a:cs typeface="Mada"/>
                          <a:sym typeface="Mada"/>
                        </a:rPr>
                        <a:t>suppression</a:t>
                      </a:r>
                      <a:r>
                        <a:rPr lang="en" sz="1200">
                          <a:highlight>
                            <a:srgbClr val="FFFFFF"/>
                          </a:highlight>
                          <a:latin typeface="Mada"/>
                          <a:ea typeface="Mada"/>
                          <a:cs typeface="Mada"/>
                          <a:sym typeface="Mada"/>
                        </a:rPr>
                        <a:t> is desirable e.g. </a:t>
                      </a:r>
                      <a:r>
                        <a:rPr b="1" lang="en" sz="1200">
                          <a:highlight>
                            <a:srgbClr val="FFFFFF"/>
                          </a:highlight>
                          <a:latin typeface="Mada"/>
                          <a:ea typeface="Mada"/>
                          <a:cs typeface="Mada"/>
                          <a:sym typeface="Mada"/>
                        </a:rPr>
                        <a:t>precocious puberty </a:t>
                      </a:r>
                      <a:r>
                        <a:rPr lang="en" sz="1200">
                          <a:highlight>
                            <a:srgbClr val="FFFFFF"/>
                          </a:highlight>
                          <a:latin typeface="Mada"/>
                          <a:ea typeface="Mada"/>
                          <a:cs typeface="Mada"/>
                          <a:sym typeface="Mada"/>
                        </a:rPr>
                        <a:t>and </a:t>
                      </a:r>
                      <a:r>
                        <a:rPr b="1" lang="en" sz="1200">
                          <a:highlight>
                            <a:srgbClr val="FFFFFF"/>
                          </a:highlight>
                          <a:latin typeface="Mada"/>
                          <a:ea typeface="Mada"/>
                          <a:cs typeface="Mada"/>
                          <a:sym typeface="Mada"/>
                        </a:rPr>
                        <a:t>advanced breast cancer</a:t>
                      </a:r>
                      <a:r>
                        <a:rPr lang="en" sz="1200">
                          <a:highlight>
                            <a:srgbClr val="FFFFFF"/>
                          </a:highlight>
                          <a:latin typeface="Mada"/>
                          <a:ea typeface="Mada"/>
                          <a:cs typeface="Mada"/>
                          <a:sym typeface="Mada"/>
                        </a:rPr>
                        <a:t> in women and </a:t>
                      </a:r>
                      <a:r>
                        <a:rPr b="1" lang="en" sz="1200">
                          <a:highlight>
                            <a:srgbClr val="FFFFFF"/>
                          </a:highlight>
                          <a:latin typeface="Mada"/>
                          <a:ea typeface="Mada"/>
                          <a:cs typeface="Mada"/>
                          <a:sym typeface="Mada"/>
                        </a:rPr>
                        <a:t>prostatic cancer </a:t>
                      </a:r>
                      <a:r>
                        <a:rPr lang="en" sz="1200">
                          <a:highlight>
                            <a:srgbClr val="FFFFFF"/>
                          </a:highlight>
                          <a:latin typeface="Mada"/>
                          <a:ea typeface="Mada"/>
                          <a:cs typeface="Mada"/>
                          <a:sym typeface="Mada"/>
                        </a:rPr>
                        <a:t>in men</a:t>
                      </a:r>
                      <a:endParaRPr sz="1200">
                        <a:latin typeface="Mada"/>
                        <a:ea typeface="Mada"/>
                        <a:cs typeface="Mada"/>
                        <a:sym typeface="Mada"/>
                      </a:endParaRPr>
                    </a:p>
                  </a:txBody>
                  <a:tcPr marT="91425" marB="91425" marR="91425" marL="91425" anchor="ctr"/>
                </a:tc>
              </a:tr>
              <a:tr h="53035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ADR</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highlight>
                            <a:srgbClr val="FFFFFF"/>
                          </a:highlight>
                          <a:latin typeface="Mada"/>
                          <a:ea typeface="Mada"/>
                          <a:cs typeface="Mada"/>
                          <a:sym typeface="Mada"/>
                        </a:rPr>
                        <a:t>GIT disturbances, abdominal pain, nausea...etc</a:t>
                      </a:r>
                      <a:endParaRPr sz="1200">
                        <a:highlight>
                          <a:srgbClr val="FFFFFF"/>
                        </a:highlight>
                        <a:latin typeface="Mada"/>
                        <a:ea typeface="Mada"/>
                        <a:cs typeface="Mada"/>
                        <a:sym typeface="Mada"/>
                      </a:endParaRPr>
                    </a:p>
                    <a:p>
                      <a:pPr indent="-304800" lvl="0" marL="457200" rtl="0" algn="l">
                        <a:lnSpc>
                          <a:spcPct val="115000"/>
                        </a:lnSpc>
                        <a:spcBef>
                          <a:spcPts val="0"/>
                        </a:spcBef>
                        <a:spcAft>
                          <a:spcPts val="0"/>
                        </a:spcAft>
                        <a:buSzPts val="1200"/>
                        <a:buFont typeface="Calibri"/>
                        <a:buChar char="●"/>
                      </a:pPr>
                      <a:r>
                        <a:rPr lang="en" sz="1200">
                          <a:highlight>
                            <a:srgbClr val="FFFFFF"/>
                          </a:highlight>
                          <a:latin typeface="Mada"/>
                          <a:ea typeface="Mada"/>
                          <a:cs typeface="Mada"/>
                          <a:sym typeface="Mada"/>
                        </a:rPr>
                        <a:t>Long term use</a:t>
                      </a:r>
                      <a:r>
                        <a:rPr lang="en" sz="1200">
                          <a:latin typeface="Mada"/>
                          <a:ea typeface="Mada"/>
                          <a:cs typeface="Mada"/>
                          <a:sym typeface="Mada"/>
                        </a:rPr>
                        <a:t>→ Hypoestrogenism:</a:t>
                      </a:r>
                      <a:endParaRPr sz="1200">
                        <a:latin typeface="Mada"/>
                        <a:ea typeface="Mada"/>
                        <a:cs typeface="Mada"/>
                        <a:sym typeface="Mada"/>
                      </a:endParaRPr>
                    </a:p>
                    <a:p>
                      <a:pPr indent="-304800" lvl="1" marL="914400" rtl="0" algn="l">
                        <a:lnSpc>
                          <a:spcPct val="115000"/>
                        </a:lnSpc>
                        <a:spcBef>
                          <a:spcPts val="0"/>
                        </a:spcBef>
                        <a:spcAft>
                          <a:spcPts val="0"/>
                        </a:spcAft>
                        <a:buSzPts val="1200"/>
                        <a:buFont typeface="Mada"/>
                        <a:buChar char="○"/>
                      </a:pPr>
                      <a:r>
                        <a:rPr lang="en" sz="1200">
                          <a:latin typeface="Mada"/>
                          <a:ea typeface="Mada"/>
                          <a:cs typeface="Mada"/>
                          <a:sym typeface="Mada"/>
                        </a:rPr>
                        <a:t>Hot flashes , ↓ libido, osteoporosis, rarely ovarian hyperstimulation</a:t>
                      </a:r>
                      <a:endParaRPr sz="1200">
                        <a:latin typeface="Mada"/>
                        <a:ea typeface="Mada"/>
                        <a:cs typeface="Mada"/>
                        <a:sym typeface="Mada"/>
                      </a:endParaRPr>
                    </a:p>
                    <a:p>
                      <a:pPr indent="0" lvl="0" marL="914400" rtl="0" algn="l">
                        <a:lnSpc>
                          <a:spcPct val="115000"/>
                        </a:lnSpc>
                        <a:spcBef>
                          <a:spcPts val="0"/>
                        </a:spcBef>
                        <a:spcAft>
                          <a:spcPts val="0"/>
                        </a:spcAft>
                        <a:buNone/>
                      </a:pPr>
                      <a:r>
                        <a:rPr lang="en" sz="1200">
                          <a:latin typeface="Mada"/>
                          <a:ea typeface="Mada"/>
                          <a:cs typeface="Mada"/>
                          <a:sym typeface="Mada"/>
                        </a:rPr>
                        <a:t>(</a:t>
                      </a:r>
                      <a:r>
                        <a:rPr lang="en" sz="1200">
                          <a:latin typeface="Mada"/>
                          <a:ea typeface="Mada"/>
                          <a:cs typeface="Mada"/>
                          <a:sym typeface="Mada"/>
                        </a:rPr>
                        <a:t>ovarian</a:t>
                      </a:r>
                      <a:r>
                        <a:rPr lang="en" sz="1200">
                          <a:latin typeface="Mada"/>
                          <a:ea typeface="Mada"/>
                          <a:cs typeface="Mada"/>
                          <a:sym typeface="Mada"/>
                        </a:rPr>
                        <a:t> swelling and </a:t>
                      </a:r>
                      <a:r>
                        <a:rPr lang="en" sz="1200">
                          <a:latin typeface="Mada"/>
                          <a:ea typeface="Mada"/>
                          <a:cs typeface="Mada"/>
                          <a:sym typeface="Mada"/>
                        </a:rPr>
                        <a:t>enlargement</a:t>
                      </a:r>
                      <a:r>
                        <a:rPr lang="en" sz="1200">
                          <a:latin typeface="Mada"/>
                          <a:ea typeface="Mada"/>
                          <a:cs typeface="Mada"/>
                          <a:sym typeface="Mada"/>
                        </a:rPr>
                        <a:t> )</a:t>
                      </a:r>
                      <a:endParaRPr sz="1200">
                        <a:latin typeface="Mada"/>
                        <a:ea typeface="Mada"/>
                        <a:cs typeface="Mada"/>
                        <a:sym typeface="Mada"/>
                      </a:endParaRPr>
                    </a:p>
                  </a:txBody>
                  <a:tcPr marT="91425" marB="91425" marR="91425" marL="91425" anchor="ctr"/>
                </a:tc>
              </a:tr>
            </a:tbl>
          </a:graphicData>
        </a:graphic>
      </p:graphicFrame>
      <p:sp>
        <p:nvSpPr>
          <p:cNvPr id="179" name="Google Shape;179;p27"/>
          <p:cNvSpPr txBox="1"/>
          <p:nvPr/>
        </p:nvSpPr>
        <p:spPr>
          <a:xfrm>
            <a:off x="542925" y="7086600"/>
            <a:ext cx="5791200" cy="51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2)   GnRH Agonists</a:t>
            </a:r>
            <a:endParaRPr b="1" sz="2400">
              <a:solidFill>
                <a:srgbClr val="990000"/>
              </a:solidFill>
              <a:latin typeface="Georgia"/>
              <a:ea typeface="Georgia"/>
              <a:cs typeface="Georgia"/>
              <a:sym typeface="Georgia"/>
            </a:endParaRPr>
          </a:p>
        </p:txBody>
      </p:sp>
      <p:sp>
        <p:nvSpPr>
          <p:cNvPr id="180" name="Google Shape;180;p27"/>
          <p:cNvSpPr txBox="1"/>
          <p:nvPr/>
        </p:nvSpPr>
        <p:spPr>
          <a:xfrm>
            <a:off x="4535075" y="10179000"/>
            <a:ext cx="1857300" cy="3906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highlight>
                  <a:srgbClr val="FFFFFF"/>
                </a:highlight>
                <a:latin typeface="Mada"/>
                <a:ea typeface="Mada"/>
                <a:cs typeface="Mada"/>
                <a:sym typeface="Mada"/>
              </a:rPr>
              <a:t>Headache</a:t>
            </a:r>
            <a:endParaRPr/>
          </a:p>
        </p:txBody>
      </p:sp>
      <p:sp>
        <p:nvSpPr>
          <p:cNvPr id="181" name="Google Shape;181;p27"/>
          <p:cNvSpPr txBox="1"/>
          <p:nvPr/>
        </p:nvSpPr>
        <p:spPr>
          <a:xfrm>
            <a:off x="-35350" y="11370275"/>
            <a:ext cx="6078000" cy="697800"/>
          </a:xfrm>
          <a:prstGeom prst="rect">
            <a:avLst/>
          </a:prstGeom>
          <a:noFill/>
          <a:ln>
            <a:noFill/>
          </a:ln>
        </p:spPr>
        <p:txBody>
          <a:bodyPr anchorCtr="0" anchor="t" bIns="91425" lIns="91425" spcFirstLastPara="1" rIns="91425" wrap="square" tIns="91425">
            <a:noAutofit/>
          </a:bodyPr>
          <a:lstStyle/>
          <a:p>
            <a:pPr indent="-285750" lvl="0" marL="457200" rtl="0" algn="l">
              <a:spcBef>
                <a:spcPts val="0"/>
              </a:spcBef>
              <a:spcAft>
                <a:spcPts val="0"/>
              </a:spcAft>
              <a:buClr>
                <a:srgbClr val="6AA84F"/>
              </a:buClr>
              <a:buSzPts val="900"/>
              <a:buFont typeface="Mada"/>
              <a:buAutoNum type="arabicParenR"/>
            </a:pPr>
            <a:r>
              <a:rPr lang="en" sz="900">
                <a:solidFill>
                  <a:srgbClr val="6AA84F"/>
                </a:solidFill>
                <a:latin typeface="Mada"/>
                <a:ea typeface="Mada"/>
                <a:cs typeface="Mada"/>
                <a:sym typeface="Mada"/>
              </a:rPr>
              <a:t>Anovulation: failure of the ovary to release an ova.</a:t>
            </a:r>
            <a:endParaRPr sz="900">
              <a:solidFill>
                <a:srgbClr val="6AA84F"/>
              </a:solidFill>
              <a:latin typeface="Mada"/>
              <a:ea typeface="Mada"/>
              <a:cs typeface="Mada"/>
              <a:sym typeface="Mada"/>
            </a:endParaRPr>
          </a:p>
          <a:p>
            <a:pPr indent="0" lvl="0" marL="457200" rtl="0" algn="l">
              <a:spcBef>
                <a:spcPts val="0"/>
              </a:spcBef>
              <a:spcAft>
                <a:spcPts val="0"/>
              </a:spcAft>
              <a:buNone/>
            </a:pPr>
            <a:r>
              <a:rPr lang="en" sz="900">
                <a:solidFill>
                  <a:srgbClr val="6AA84F"/>
                </a:solidFill>
                <a:latin typeface="Mada"/>
                <a:ea typeface="Mada"/>
                <a:cs typeface="Mada"/>
                <a:sym typeface="Mada"/>
              </a:rPr>
              <a:t>Oligoovulation: irregular ovulation.</a:t>
            </a:r>
            <a:endParaRPr sz="900">
              <a:solidFill>
                <a:srgbClr val="6AA84F"/>
              </a:solidFill>
              <a:latin typeface="Mada"/>
              <a:ea typeface="Mada"/>
              <a:cs typeface="Mada"/>
              <a:sym typeface="Mada"/>
            </a:endParaRPr>
          </a:p>
          <a:p>
            <a:pPr indent="-285750" lvl="0" marL="457200" rtl="0" algn="l">
              <a:spcBef>
                <a:spcPts val="0"/>
              </a:spcBef>
              <a:spcAft>
                <a:spcPts val="0"/>
              </a:spcAft>
              <a:buClr>
                <a:srgbClr val="6AA84F"/>
              </a:buClr>
              <a:buSzPts val="900"/>
              <a:buFont typeface="Mada"/>
              <a:buAutoNum type="arabicParenR"/>
            </a:pPr>
            <a:r>
              <a:rPr lang="en" sz="900">
                <a:solidFill>
                  <a:srgbClr val="6AA84F"/>
                </a:solidFill>
                <a:latin typeface="Mada"/>
                <a:ea typeface="Mada"/>
                <a:cs typeface="Mada"/>
                <a:sym typeface="Mada"/>
              </a:rPr>
              <a:t>Because </a:t>
            </a:r>
            <a:r>
              <a:rPr lang="en" sz="900">
                <a:solidFill>
                  <a:srgbClr val="6AA84F"/>
                </a:solidFill>
                <a:latin typeface="Mada"/>
                <a:ea typeface="Mada"/>
                <a:cs typeface="Mada"/>
                <a:sym typeface="Mada"/>
              </a:rPr>
              <a:t>tamoxifen</a:t>
            </a:r>
            <a:r>
              <a:rPr lang="en" sz="900">
                <a:solidFill>
                  <a:srgbClr val="6AA84F"/>
                </a:solidFill>
                <a:latin typeface="Mada"/>
                <a:ea typeface="Mada"/>
                <a:cs typeface="Mada"/>
                <a:sym typeface="Mada"/>
              </a:rPr>
              <a:t> has strong anti-estrogen activity</a:t>
            </a:r>
            <a:endParaRPr sz="900">
              <a:solidFill>
                <a:srgbClr val="6AA84F"/>
              </a:solidFill>
              <a:latin typeface="Mada"/>
              <a:ea typeface="Mada"/>
              <a:cs typeface="Mada"/>
              <a:sym typeface="Mada"/>
            </a:endParaRPr>
          </a:p>
          <a:p>
            <a:pPr indent="-285750" lvl="0" marL="457200" rtl="0" algn="l">
              <a:spcBef>
                <a:spcPts val="0"/>
              </a:spcBef>
              <a:spcAft>
                <a:spcPts val="0"/>
              </a:spcAft>
              <a:buClr>
                <a:srgbClr val="6AA84F"/>
              </a:buClr>
              <a:buSzPts val="900"/>
              <a:buFont typeface="Mada"/>
              <a:buAutoNum type="arabicParenR"/>
            </a:pPr>
            <a:r>
              <a:rPr lang="en" sz="900">
                <a:solidFill>
                  <a:srgbClr val="6AA84F"/>
                </a:solidFill>
                <a:latin typeface="Mada"/>
                <a:ea typeface="Mada"/>
                <a:cs typeface="Mada"/>
                <a:sym typeface="Mada"/>
              </a:rPr>
              <a:t>Pulsatile administration → stimulates gonadotropin release.</a:t>
            </a:r>
            <a:endParaRPr sz="900">
              <a:solidFill>
                <a:srgbClr val="6AA84F"/>
              </a:solidFill>
              <a:latin typeface="Mada"/>
              <a:ea typeface="Mada"/>
              <a:cs typeface="Mada"/>
              <a:sym typeface="Mada"/>
            </a:endParaRPr>
          </a:p>
          <a:p>
            <a:pPr indent="0" lvl="0" marL="457200" rtl="0" algn="l">
              <a:spcBef>
                <a:spcPts val="0"/>
              </a:spcBef>
              <a:spcAft>
                <a:spcPts val="0"/>
              </a:spcAft>
              <a:buNone/>
            </a:pPr>
            <a:r>
              <a:rPr lang="en" sz="900">
                <a:solidFill>
                  <a:srgbClr val="6AA84F"/>
                </a:solidFill>
                <a:latin typeface="Mada"/>
                <a:ea typeface="Mada"/>
                <a:cs typeface="Mada"/>
                <a:sym typeface="Mada"/>
              </a:rPr>
              <a:t>Continuous administration → suppresses gonadotropin release.</a:t>
            </a:r>
            <a:endParaRPr sz="900">
              <a:solidFill>
                <a:srgbClr val="6AA84F"/>
              </a:solidFill>
              <a:latin typeface="Mada"/>
              <a:ea typeface="Mada"/>
              <a:cs typeface="Mada"/>
              <a:sym typeface="Mad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8"/>
          <p:cNvSpPr txBox="1"/>
          <p:nvPr/>
        </p:nvSpPr>
        <p:spPr>
          <a:xfrm>
            <a:off x="542925" y="381000"/>
            <a:ext cx="5791200" cy="51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3</a:t>
            </a:r>
            <a:r>
              <a:rPr b="1" lang="en" sz="2400">
                <a:solidFill>
                  <a:srgbClr val="990000"/>
                </a:solidFill>
                <a:latin typeface="Georgia"/>
                <a:ea typeface="Georgia"/>
                <a:cs typeface="Georgia"/>
                <a:sym typeface="Georgia"/>
              </a:rPr>
              <a:t>)   </a:t>
            </a:r>
            <a:r>
              <a:rPr b="1" lang="en" sz="2400">
                <a:solidFill>
                  <a:srgbClr val="990000"/>
                </a:solidFill>
                <a:latin typeface="Georgia"/>
                <a:ea typeface="Georgia"/>
                <a:cs typeface="Georgia"/>
                <a:sym typeface="Georgia"/>
              </a:rPr>
              <a:t>Gonadotrophins</a:t>
            </a:r>
            <a:endParaRPr b="1" sz="2400">
              <a:solidFill>
                <a:srgbClr val="990000"/>
              </a:solidFill>
              <a:latin typeface="Georgia"/>
              <a:ea typeface="Georgia"/>
              <a:cs typeface="Georgia"/>
              <a:sym typeface="Georgia"/>
            </a:endParaRPr>
          </a:p>
        </p:txBody>
      </p:sp>
      <p:graphicFrame>
        <p:nvGraphicFramePr>
          <p:cNvPr id="187" name="Google Shape;187;p28"/>
          <p:cNvGraphicFramePr/>
          <p:nvPr/>
        </p:nvGraphicFramePr>
        <p:xfrm>
          <a:off x="80975" y="884625"/>
          <a:ext cx="3000000" cy="3000000"/>
        </p:xfrm>
        <a:graphic>
          <a:graphicData uri="http://schemas.openxmlformats.org/drawingml/2006/table">
            <a:tbl>
              <a:tblPr>
                <a:noFill/>
                <a:tableStyleId>{96EE9233-2B1C-49E2-B497-FA81953369C1}</a:tableStyleId>
              </a:tblPr>
              <a:tblGrid>
                <a:gridCol w="661975"/>
                <a:gridCol w="3227250"/>
                <a:gridCol w="2774600"/>
              </a:tblGrid>
              <a:tr h="755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Drugs</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u="sng">
                          <a:solidFill>
                            <a:srgbClr val="FFFFFF"/>
                          </a:solidFill>
                          <a:latin typeface="Mada"/>
                          <a:ea typeface="Mada"/>
                          <a:cs typeface="Mada"/>
                          <a:sym typeface="Mada"/>
                        </a:rPr>
                        <a:t>Meno</a:t>
                      </a:r>
                      <a:r>
                        <a:rPr b="1" lang="en">
                          <a:solidFill>
                            <a:srgbClr val="FFFFFF"/>
                          </a:solidFill>
                          <a:latin typeface="Mada"/>
                          <a:ea typeface="Mada"/>
                          <a:cs typeface="Mada"/>
                          <a:sym typeface="Mada"/>
                        </a:rPr>
                        <a:t>tropin</a:t>
                      </a:r>
                      <a:endParaRPr sz="1200">
                        <a:latin typeface="Mada"/>
                        <a:ea typeface="Mada"/>
                        <a:cs typeface="Mada"/>
                        <a:sym typeface="Mada"/>
                      </a:endParaRPr>
                    </a:p>
                  </a:txBody>
                  <a:tcPr marT="91425" marB="91425" marR="91425" marL="91425" anchor="ctr">
                    <a:solidFill>
                      <a:srgbClr val="93C47D"/>
                    </a:solidFill>
                  </a:tcPr>
                </a:tc>
                <a:tc>
                  <a:txBody>
                    <a:bodyPr/>
                    <a:lstStyle/>
                    <a:p>
                      <a:pPr indent="0" lvl="0" marL="0" rtl="0" algn="ctr">
                        <a:spcBef>
                          <a:spcPts val="0"/>
                        </a:spcBef>
                        <a:spcAft>
                          <a:spcPts val="0"/>
                        </a:spcAft>
                        <a:buNone/>
                      </a:pPr>
                      <a:r>
                        <a:rPr b="1" lang="en" u="sng">
                          <a:solidFill>
                            <a:srgbClr val="FFFFFF"/>
                          </a:solidFill>
                          <a:latin typeface="Mada"/>
                          <a:ea typeface="Mada"/>
                          <a:cs typeface="Mada"/>
                          <a:sym typeface="Mada"/>
                        </a:rPr>
                        <a:t>Pre</a:t>
                      </a:r>
                      <a:r>
                        <a:rPr b="1" lang="en">
                          <a:solidFill>
                            <a:srgbClr val="FFFFFF"/>
                          </a:solidFill>
                          <a:latin typeface="Mada"/>
                          <a:ea typeface="Mada"/>
                          <a:cs typeface="Mada"/>
                          <a:sym typeface="Mada"/>
                        </a:rPr>
                        <a:t>gnyl</a:t>
                      </a:r>
                      <a:endParaRPr b="1" sz="1400">
                        <a:solidFill>
                          <a:srgbClr val="FFFFFF"/>
                        </a:solidFill>
                        <a:latin typeface="Mada"/>
                        <a:ea typeface="Mada"/>
                        <a:cs typeface="Mada"/>
                        <a:sym typeface="Mada"/>
                      </a:endParaRPr>
                    </a:p>
                  </a:txBody>
                  <a:tcPr marT="91425" marB="91425" marR="91425" marL="91425" anchor="ctr">
                    <a:solidFill>
                      <a:srgbClr val="3C78D8"/>
                    </a:solidFill>
                  </a:tcPr>
                </a:tc>
              </a:tr>
              <a:tr h="156125">
                <a:tc rowSpan="2">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FSH and LH are naturally produced by the pituitary gland</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For </a:t>
                      </a:r>
                      <a:r>
                        <a:rPr lang="en" sz="1200">
                          <a:latin typeface="Mada"/>
                          <a:ea typeface="Mada"/>
                          <a:cs typeface="Mada"/>
                          <a:sym typeface="Mada"/>
                        </a:rPr>
                        <a:t>therapeutic</a:t>
                      </a:r>
                      <a:r>
                        <a:rPr lang="en" sz="1200">
                          <a:latin typeface="Mada"/>
                          <a:ea typeface="Mada"/>
                          <a:cs typeface="Mada"/>
                          <a:sym typeface="Mada"/>
                        </a:rPr>
                        <a:t> use, extracted forms are available as:</a:t>
                      </a:r>
                      <a:endParaRPr sz="1200">
                        <a:latin typeface="Mada"/>
                        <a:ea typeface="Mada"/>
                        <a:cs typeface="Mada"/>
                        <a:sym typeface="Mada"/>
                      </a:endParaRPr>
                    </a:p>
                  </a:txBody>
                  <a:tcPr marT="91425" marB="91425" marR="91425" marL="91425" anchor="ctr"/>
                </a:tc>
                <a:tc hMerge="1"/>
              </a:tr>
              <a:tr h="156125">
                <a:tc vMerge="1"/>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Human </a:t>
                      </a:r>
                      <a:r>
                        <a:rPr lang="en" sz="1200" u="sng">
                          <a:solidFill>
                            <a:srgbClr val="FF0000"/>
                          </a:solidFill>
                          <a:latin typeface="Mada"/>
                          <a:ea typeface="Mada"/>
                          <a:cs typeface="Mada"/>
                          <a:sym typeface="Mada"/>
                        </a:rPr>
                        <a:t>Meno</a:t>
                      </a:r>
                      <a:r>
                        <a:rPr lang="en" sz="1200">
                          <a:solidFill>
                            <a:srgbClr val="FF0000"/>
                          </a:solidFill>
                          <a:latin typeface="Mada"/>
                          <a:ea typeface="Mada"/>
                          <a:cs typeface="Mada"/>
                          <a:sym typeface="Mada"/>
                        </a:rPr>
                        <a:t>pausal </a:t>
                      </a:r>
                      <a:r>
                        <a:rPr lang="en" sz="1200">
                          <a:latin typeface="Mada"/>
                          <a:ea typeface="Mada"/>
                          <a:cs typeface="Mada"/>
                          <a:sym typeface="Mada"/>
                        </a:rPr>
                        <a:t>Gonadotrophin (hMG ) → extracted from postmenopausal urine → contains LH &amp; FSH </a:t>
                      </a:r>
                      <a:endParaRPr sz="1200">
                        <a:latin typeface="Mada"/>
                        <a:ea typeface="Mada"/>
                        <a:cs typeface="Mada"/>
                        <a:sym typeface="Mada"/>
                      </a:endParaRPr>
                    </a:p>
                  </a:txBody>
                  <a:tcPr marT="91425" marB="91425" marR="91425" marL="91425" anchor="ct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Human Chorionic Gonadotrophin (hCG) extracted from urine of </a:t>
                      </a:r>
                      <a:r>
                        <a:rPr lang="en" sz="1200" u="sng">
                          <a:solidFill>
                            <a:srgbClr val="FF0000"/>
                          </a:solidFill>
                          <a:latin typeface="Mada"/>
                          <a:ea typeface="Mada"/>
                          <a:cs typeface="Mada"/>
                          <a:sym typeface="Mada"/>
                        </a:rPr>
                        <a:t>pre</a:t>
                      </a:r>
                      <a:r>
                        <a:rPr lang="en" sz="1200">
                          <a:solidFill>
                            <a:srgbClr val="FF0000"/>
                          </a:solidFill>
                          <a:latin typeface="Mada"/>
                          <a:ea typeface="Mada"/>
                          <a:cs typeface="Mada"/>
                          <a:sym typeface="Mada"/>
                        </a:rPr>
                        <a:t>gnant </a:t>
                      </a:r>
                      <a:r>
                        <a:rPr lang="en" sz="1200">
                          <a:latin typeface="Mada"/>
                          <a:ea typeface="Mada"/>
                          <a:cs typeface="Mada"/>
                          <a:sym typeface="Mada"/>
                        </a:rPr>
                        <a:t>women → contains mainly LH </a:t>
                      </a:r>
                      <a:endParaRPr sz="1200">
                        <a:latin typeface="Mada"/>
                        <a:ea typeface="Mada"/>
                        <a:cs typeface="Mada"/>
                        <a:sym typeface="Mada"/>
                      </a:endParaRPr>
                    </a:p>
                  </a:txBody>
                  <a:tcPr marT="91425" marB="91425" marR="91425" marL="91425" anchor="ctr"/>
                </a:tc>
              </a:tr>
              <a:tr h="3174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P.K</a:t>
                      </a:r>
                      <a:endParaRPr b="1" sz="1400">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hMG is given I.M every day starting at day 2-3 of cycle for 10 days followed by hCG on (10th - 12th day)</a:t>
                      </a:r>
                      <a:r>
                        <a:rPr baseline="30000" lang="en">
                          <a:solidFill>
                            <a:srgbClr val="6AA84F"/>
                          </a:solidFill>
                          <a:latin typeface="Mada"/>
                          <a:ea typeface="Mada"/>
                          <a:cs typeface="Mada"/>
                          <a:sym typeface="Mada"/>
                        </a:rPr>
                        <a:t>1</a:t>
                      </a:r>
                      <a:r>
                        <a:rPr lang="en" sz="1200">
                          <a:latin typeface="Mada"/>
                          <a:ea typeface="Mada"/>
                          <a:cs typeface="Mada"/>
                          <a:sym typeface="Mada"/>
                        </a:rPr>
                        <a:t> for ovum retrieval</a:t>
                      </a:r>
                      <a:endParaRPr sz="1200">
                        <a:latin typeface="Mada"/>
                        <a:ea typeface="Mada"/>
                        <a:cs typeface="Mada"/>
                        <a:sym typeface="Mada"/>
                      </a:endParaRPr>
                    </a:p>
                  </a:txBody>
                  <a:tcPr marT="91425" marB="91425" marR="91425" marL="91425" anchor="ctr"/>
                </a:tc>
                <a:tc hMerge="1"/>
              </a:tr>
              <a:tr h="3174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Uses</a:t>
                      </a:r>
                      <a:endParaRPr b="1" sz="1400">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Stimulation &amp; induction of ovulation in infertility </a:t>
                      </a:r>
                      <a:r>
                        <a:rPr lang="en" sz="1200">
                          <a:latin typeface="Mada"/>
                          <a:ea typeface="Mada"/>
                          <a:cs typeface="Mada"/>
                          <a:sym typeface="Mada"/>
                        </a:rPr>
                        <a:t>secondary</a:t>
                      </a:r>
                      <a:r>
                        <a:rPr lang="en" sz="1200">
                          <a:latin typeface="Mada"/>
                          <a:ea typeface="Mada"/>
                          <a:cs typeface="Mada"/>
                          <a:sym typeface="Mada"/>
                        </a:rPr>
                        <a:t>  to gonadotropin deficiency </a:t>
                      </a:r>
                      <a:r>
                        <a:rPr b="1" lang="en" sz="1200">
                          <a:solidFill>
                            <a:srgbClr val="FF0000"/>
                          </a:solidFill>
                          <a:latin typeface="Mada"/>
                          <a:ea typeface="Mada"/>
                          <a:cs typeface="Mada"/>
                          <a:sym typeface="Mada"/>
                        </a:rPr>
                        <a:t>(pituitary insufficiency)</a:t>
                      </a:r>
                      <a:endParaRPr b="1" sz="1200">
                        <a:solidFill>
                          <a:srgbClr val="FF0000"/>
                        </a:solidFill>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Success rate for inducing ovulation</a:t>
                      </a:r>
                      <a:r>
                        <a:rPr lang="en" sz="1200">
                          <a:solidFill>
                            <a:srgbClr val="6AA84F"/>
                          </a:solidFill>
                          <a:latin typeface="Mada"/>
                          <a:ea typeface="Mada"/>
                          <a:cs typeface="Mada"/>
                          <a:sym typeface="Mada"/>
                        </a:rPr>
                        <a:t> (not fertilization)</a:t>
                      </a:r>
                      <a:r>
                        <a:rPr lang="en" sz="1200">
                          <a:latin typeface="Mada"/>
                          <a:ea typeface="Mada"/>
                          <a:cs typeface="Mada"/>
                          <a:sym typeface="Mada"/>
                        </a:rPr>
                        <a:t> is usually &gt;75 %</a:t>
                      </a:r>
                      <a:endParaRPr sz="1200">
                        <a:latin typeface="Mada"/>
                        <a:ea typeface="Mada"/>
                        <a:cs typeface="Mada"/>
                        <a:sym typeface="Mada"/>
                      </a:endParaRPr>
                    </a:p>
                  </a:txBody>
                  <a:tcPr marT="91425" marB="91425" marR="91425" marL="91425" anchor="ctr"/>
                </a:tc>
                <a:tc hMerge="1"/>
              </a:tr>
              <a:tr h="43835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ADR</a:t>
                      </a:r>
                      <a:endParaRPr b="1" sz="1400">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304800" lvl="0" marL="457200" rtl="0" algn="l">
                        <a:lnSpc>
                          <a:spcPct val="115000"/>
                        </a:lnSpc>
                        <a:spcBef>
                          <a:spcPts val="0"/>
                        </a:spcBef>
                        <a:spcAft>
                          <a:spcPts val="0"/>
                        </a:spcAft>
                        <a:buSzPts val="1200"/>
                        <a:buFont typeface="Mada"/>
                        <a:buChar char="●"/>
                      </a:pPr>
                      <a:r>
                        <a:rPr lang="en" sz="1200">
                          <a:solidFill>
                            <a:schemeClr val="dk1"/>
                          </a:solidFill>
                          <a:latin typeface="Mada"/>
                          <a:ea typeface="Mada"/>
                          <a:cs typeface="Mada"/>
                          <a:sym typeface="Mada"/>
                        </a:rPr>
                        <a:t>FSH containing preparations:</a:t>
                      </a:r>
                      <a:endParaRPr sz="1200">
                        <a:solidFill>
                          <a:schemeClr val="dk1"/>
                        </a:solidFill>
                        <a:latin typeface="Mada"/>
                        <a:ea typeface="Mada"/>
                        <a:cs typeface="Mada"/>
                        <a:sym typeface="Mada"/>
                      </a:endParaRPr>
                    </a:p>
                    <a:p>
                      <a:pPr indent="-304800" lvl="1" marL="914400" rtl="0" algn="l">
                        <a:spcBef>
                          <a:spcPts val="0"/>
                        </a:spcBef>
                        <a:spcAft>
                          <a:spcPts val="0"/>
                        </a:spcAft>
                        <a:buSzPts val="1200"/>
                        <a:buFont typeface="Mada"/>
                        <a:buChar char="○"/>
                      </a:pPr>
                      <a:r>
                        <a:rPr lang="en" sz="1200">
                          <a:latin typeface="Mada"/>
                          <a:ea typeface="Mada"/>
                          <a:cs typeface="Mada"/>
                          <a:sym typeface="Mada"/>
                        </a:rPr>
                        <a:t>Fever</a:t>
                      </a:r>
                      <a:endParaRPr sz="1200">
                        <a:latin typeface="Mada"/>
                        <a:ea typeface="Mada"/>
                        <a:cs typeface="Mada"/>
                        <a:sym typeface="Mada"/>
                      </a:endParaRPr>
                    </a:p>
                    <a:p>
                      <a:pPr indent="-304800" lvl="1" marL="914400" rtl="0" algn="l">
                        <a:spcBef>
                          <a:spcPts val="0"/>
                        </a:spcBef>
                        <a:spcAft>
                          <a:spcPts val="0"/>
                        </a:spcAft>
                        <a:buSzPts val="1200"/>
                        <a:buFont typeface="Mada"/>
                        <a:buChar char="○"/>
                      </a:pPr>
                      <a:r>
                        <a:rPr lang="en" sz="1200">
                          <a:latin typeface="Mada"/>
                          <a:ea typeface="Mada"/>
                          <a:cs typeface="Mada"/>
                          <a:sym typeface="Mada"/>
                        </a:rPr>
                        <a:t>Ovarian enlargement (Hyperstimulation)</a:t>
                      </a:r>
                      <a:endParaRPr sz="1200">
                        <a:latin typeface="Mada"/>
                        <a:ea typeface="Mada"/>
                        <a:cs typeface="Mada"/>
                        <a:sym typeface="Mada"/>
                      </a:endParaRPr>
                    </a:p>
                    <a:p>
                      <a:pPr indent="-304800" lvl="1" marL="914400" rtl="0" algn="l">
                        <a:spcBef>
                          <a:spcPts val="0"/>
                        </a:spcBef>
                        <a:spcAft>
                          <a:spcPts val="0"/>
                        </a:spcAft>
                        <a:buSzPts val="1200"/>
                        <a:buFont typeface="Mada"/>
                        <a:buChar char="○"/>
                      </a:pPr>
                      <a:r>
                        <a:rPr lang="en" sz="1200">
                          <a:latin typeface="Mada"/>
                          <a:ea typeface="Mada"/>
                          <a:cs typeface="Mada"/>
                          <a:sym typeface="Mada"/>
                        </a:rPr>
                        <a:t>multiple pregnancy ( ~20%)</a:t>
                      </a:r>
                      <a:endParaRPr sz="600">
                        <a:latin typeface="Mada"/>
                        <a:ea typeface="Mada"/>
                        <a:cs typeface="Mada"/>
                        <a:sym typeface="Mada"/>
                      </a:endParaRPr>
                    </a:p>
                    <a:p>
                      <a:pPr indent="0" lvl="0" marL="914400" rtl="0" algn="l">
                        <a:spcBef>
                          <a:spcPts val="0"/>
                        </a:spcBef>
                        <a:spcAft>
                          <a:spcPts val="0"/>
                        </a:spcAft>
                        <a:buNone/>
                      </a:pPr>
                      <a:r>
                        <a:t/>
                      </a:r>
                      <a:endParaRPr sz="6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LH containing preparation:</a:t>
                      </a:r>
                      <a:endParaRPr sz="1200">
                        <a:latin typeface="Mada"/>
                        <a:ea typeface="Mada"/>
                        <a:cs typeface="Mada"/>
                        <a:sym typeface="Mada"/>
                      </a:endParaRPr>
                    </a:p>
                    <a:p>
                      <a:pPr indent="-304800" lvl="1" marL="914400" rtl="0" algn="l">
                        <a:spcBef>
                          <a:spcPts val="0"/>
                        </a:spcBef>
                        <a:spcAft>
                          <a:spcPts val="0"/>
                        </a:spcAft>
                        <a:buSzPts val="1200"/>
                        <a:buFont typeface="Mada"/>
                        <a:buChar char="○"/>
                      </a:pPr>
                      <a:r>
                        <a:rPr lang="en" sz="1200">
                          <a:latin typeface="Mada"/>
                          <a:ea typeface="Mada"/>
                          <a:cs typeface="Mada"/>
                          <a:sym typeface="Mada"/>
                        </a:rPr>
                        <a:t>Headache</a:t>
                      </a:r>
                      <a:endParaRPr sz="1200">
                        <a:latin typeface="Mada"/>
                        <a:ea typeface="Mada"/>
                        <a:cs typeface="Mada"/>
                        <a:sym typeface="Mada"/>
                      </a:endParaRPr>
                    </a:p>
                    <a:p>
                      <a:pPr indent="-304800" lvl="1" marL="914400" rtl="0" algn="l">
                        <a:spcBef>
                          <a:spcPts val="0"/>
                        </a:spcBef>
                        <a:spcAft>
                          <a:spcPts val="0"/>
                        </a:spcAft>
                        <a:buSzPts val="1200"/>
                        <a:buFont typeface="Mada"/>
                        <a:buChar char="○"/>
                      </a:pPr>
                      <a:r>
                        <a:rPr lang="en" sz="1200">
                          <a:latin typeface="Mada"/>
                          <a:ea typeface="Mada"/>
                          <a:cs typeface="Mada"/>
                          <a:sym typeface="Mada"/>
                        </a:rPr>
                        <a:t>edema</a:t>
                      </a:r>
                      <a:endParaRPr sz="1200">
                        <a:latin typeface="Mada"/>
                        <a:ea typeface="Mada"/>
                        <a:cs typeface="Mada"/>
                        <a:sym typeface="Mada"/>
                      </a:endParaRPr>
                    </a:p>
                  </a:txBody>
                  <a:tcPr marT="91425" marB="91425" marR="91425" marL="91425" anchor="ctr"/>
                </a:tc>
                <a:tc hMerge="1"/>
              </a:tr>
            </a:tbl>
          </a:graphicData>
        </a:graphic>
      </p:graphicFrame>
      <p:graphicFrame>
        <p:nvGraphicFramePr>
          <p:cNvPr id="188" name="Google Shape;188;p28"/>
          <p:cNvGraphicFramePr/>
          <p:nvPr/>
        </p:nvGraphicFramePr>
        <p:xfrm>
          <a:off x="80975" y="6799650"/>
          <a:ext cx="3000000" cy="3000000"/>
        </p:xfrm>
        <a:graphic>
          <a:graphicData uri="http://schemas.openxmlformats.org/drawingml/2006/table">
            <a:tbl>
              <a:tblPr>
                <a:noFill/>
                <a:tableStyleId>{96EE9233-2B1C-49E2-B497-FA81953369C1}</a:tableStyleId>
              </a:tblPr>
              <a:tblGrid>
                <a:gridCol w="661975"/>
                <a:gridCol w="6001850"/>
              </a:tblGrid>
              <a:tr h="20382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Drug</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Bromocriptine</a:t>
                      </a:r>
                      <a:endParaRPr>
                        <a:latin typeface="Mada"/>
                        <a:ea typeface="Mada"/>
                        <a:cs typeface="Mada"/>
                        <a:sym typeface="Mada"/>
                      </a:endParaRPr>
                    </a:p>
                  </a:txBody>
                  <a:tcPr marT="91425" marB="91425" marR="91425" marL="91425" anchor="ctr">
                    <a:solidFill>
                      <a:srgbClr val="45818E"/>
                    </a:solidFill>
                  </a:tcPr>
                </a:tc>
              </a:tr>
              <a:tr h="203825">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MOA</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Is an ergot derivative (not a hormone)</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D2 receptors agonists binds to dopamine receptors in the anterior pituitary gland &amp; </a:t>
                      </a:r>
                      <a:r>
                        <a:rPr b="1" lang="en" sz="1200">
                          <a:solidFill>
                            <a:srgbClr val="FF0000"/>
                          </a:solidFill>
                          <a:latin typeface="Mada"/>
                          <a:ea typeface="Mada"/>
                          <a:cs typeface="Mada"/>
                          <a:sym typeface="Mada"/>
                        </a:rPr>
                        <a:t>inhibits prolactin secretion</a:t>
                      </a:r>
                      <a:endParaRPr b="1" sz="1200">
                        <a:solidFill>
                          <a:srgbClr val="FF0000"/>
                        </a:solidFill>
                        <a:latin typeface="Mada"/>
                        <a:ea typeface="Mada"/>
                        <a:cs typeface="Mada"/>
                        <a:sym typeface="Mada"/>
                      </a:endParaRPr>
                    </a:p>
                  </a:txBody>
                  <a:tcPr marT="91425" marB="91425" marR="91425" marL="91425" anchor="ctr"/>
                </a:tc>
              </a:tr>
              <a:tr h="42150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Uses</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Female infertility </a:t>
                      </a:r>
                      <a:r>
                        <a:rPr b="1" lang="en" sz="1200">
                          <a:solidFill>
                            <a:srgbClr val="FF0000"/>
                          </a:solidFill>
                          <a:latin typeface="Mada"/>
                          <a:ea typeface="Mada"/>
                          <a:cs typeface="Mada"/>
                          <a:sym typeface="Mada"/>
                        </a:rPr>
                        <a:t>secondary to hyperprolactinemia</a:t>
                      </a:r>
                      <a:r>
                        <a:rPr baseline="30000" lang="en" sz="1200">
                          <a:solidFill>
                            <a:srgbClr val="6AA84F"/>
                          </a:solidFill>
                          <a:latin typeface="Mada"/>
                          <a:ea typeface="Mada"/>
                          <a:cs typeface="Mada"/>
                          <a:sym typeface="Mada"/>
                        </a:rPr>
                        <a:t>2</a:t>
                      </a:r>
                      <a:endParaRPr baseline="30000" sz="1200">
                        <a:solidFill>
                          <a:srgbClr val="6AA84F"/>
                        </a:solidFill>
                        <a:latin typeface="Mada"/>
                        <a:ea typeface="Mada"/>
                        <a:cs typeface="Mada"/>
                        <a:sym typeface="Mada"/>
                      </a:endParaRPr>
                    </a:p>
                  </a:txBody>
                  <a:tcPr marT="91425" marB="91425" marR="91425" marL="91425" anchor="ctr"/>
                </a:tc>
              </a:tr>
              <a:tr h="530350">
                <a:tc>
                  <a:txBody>
                    <a:bodyPr/>
                    <a:lstStyle/>
                    <a:p>
                      <a:pPr indent="0" lvl="0" marL="0" rtl="0" algn="ctr">
                        <a:spcBef>
                          <a:spcPts val="0"/>
                        </a:spcBef>
                        <a:spcAft>
                          <a:spcPts val="0"/>
                        </a:spcAft>
                        <a:buNone/>
                      </a:pPr>
                      <a:r>
                        <a:rPr b="1" lang="en" sz="1400">
                          <a:solidFill>
                            <a:srgbClr val="FFFFFF"/>
                          </a:solidFill>
                          <a:latin typeface="Mada"/>
                          <a:ea typeface="Mada"/>
                          <a:cs typeface="Mada"/>
                          <a:sym typeface="Mada"/>
                        </a:rPr>
                        <a:t>ADR</a:t>
                      </a:r>
                      <a:endParaRPr b="1" sz="14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GIT disturbances: nausea, vomiting, constipation</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Headache dizziness &amp; orthostatic hypotension</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Dry mouth &amp; nasal congestion</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Insomnia</a:t>
                      </a:r>
                      <a:endParaRPr sz="1200">
                        <a:latin typeface="Mada"/>
                        <a:ea typeface="Mada"/>
                        <a:cs typeface="Mada"/>
                        <a:sym typeface="Mada"/>
                      </a:endParaRPr>
                    </a:p>
                  </a:txBody>
                  <a:tcPr marT="91425" marB="91425" marR="91425" marL="91425" anchor="ctr"/>
                </a:tc>
              </a:tr>
            </a:tbl>
          </a:graphicData>
        </a:graphic>
      </p:graphicFrame>
      <p:sp>
        <p:nvSpPr>
          <p:cNvPr id="189" name="Google Shape;189;p28"/>
          <p:cNvSpPr txBox="1"/>
          <p:nvPr/>
        </p:nvSpPr>
        <p:spPr>
          <a:xfrm>
            <a:off x="542925" y="6324600"/>
            <a:ext cx="5791200" cy="51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4</a:t>
            </a:r>
            <a:r>
              <a:rPr b="1" lang="en" sz="2400">
                <a:solidFill>
                  <a:srgbClr val="990000"/>
                </a:solidFill>
                <a:latin typeface="Georgia"/>
                <a:ea typeface="Georgia"/>
                <a:cs typeface="Georgia"/>
                <a:sym typeface="Georgia"/>
              </a:rPr>
              <a:t>)   D2 receptor agonists</a:t>
            </a:r>
            <a:endParaRPr b="1" sz="2400">
              <a:solidFill>
                <a:srgbClr val="990000"/>
              </a:solidFill>
              <a:latin typeface="Georgia"/>
              <a:ea typeface="Georgia"/>
              <a:cs typeface="Georgia"/>
              <a:sym typeface="Georgia"/>
            </a:endParaRPr>
          </a:p>
        </p:txBody>
      </p:sp>
      <p:sp>
        <p:nvSpPr>
          <p:cNvPr id="190" name="Google Shape;190;p28"/>
          <p:cNvSpPr txBox="1"/>
          <p:nvPr/>
        </p:nvSpPr>
        <p:spPr>
          <a:xfrm>
            <a:off x="-60425" y="11310800"/>
            <a:ext cx="6840000" cy="728700"/>
          </a:xfrm>
          <a:prstGeom prst="rect">
            <a:avLst/>
          </a:prstGeom>
          <a:noFill/>
          <a:ln>
            <a:noFill/>
          </a:ln>
        </p:spPr>
        <p:txBody>
          <a:bodyPr anchorCtr="0" anchor="t" bIns="91425" lIns="91425" spcFirstLastPara="1" rIns="91425" wrap="square" tIns="91425">
            <a:noAutofit/>
          </a:bodyPr>
          <a:lstStyle/>
          <a:p>
            <a:pPr indent="-285750" lvl="0" marL="457200" rtl="0" algn="l">
              <a:spcBef>
                <a:spcPts val="0"/>
              </a:spcBef>
              <a:spcAft>
                <a:spcPts val="0"/>
              </a:spcAft>
              <a:buClr>
                <a:srgbClr val="6AA84F"/>
              </a:buClr>
              <a:buSzPts val="900"/>
              <a:buFont typeface="Mada"/>
              <a:buAutoNum type="arabicParenR"/>
            </a:pPr>
            <a:r>
              <a:rPr lang="en" sz="900">
                <a:solidFill>
                  <a:srgbClr val="6AA84F"/>
                </a:solidFill>
                <a:latin typeface="Mada"/>
                <a:ea typeface="Mada"/>
                <a:cs typeface="Mada"/>
                <a:sym typeface="Mada"/>
              </a:rPr>
              <a:t>Remember that ovulation occur at day 14 of the cycle, so Pregnyl (which mainly contains LH ) is given between day 10-12 so the body level of LH reaches the optimum level by day 14 to induce a </a:t>
            </a:r>
            <a:r>
              <a:rPr lang="en" sz="900">
                <a:solidFill>
                  <a:srgbClr val="6AA84F"/>
                </a:solidFill>
                <a:latin typeface="Mada"/>
                <a:ea typeface="Mada"/>
                <a:cs typeface="Mada"/>
                <a:sym typeface="Mada"/>
              </a:rPr>
              <a:t>successful</a:t>
            </a:r>
            <a:r>
              <a:rPr lang="en" sz="900">
                <a:solidFill>
                  <a:srgbClr val="6AA84F"/>
                </a:solidFill>
                <a:latin typeface="Mada"/>
                <a:ea typeface="Mada"/>
                <a:cs typeface="Mada"/>
                <a:sym typeface="Mada"/>
              </a:rPr>
              <a:t> ovulation</a:t>
            </a:r>
            <a:endParaRPr sz="900">
              <a:solidFill>
                <a:srgbClr val="6AA84F"/>
              </a:solidFill>
              <a:latin typeface="Mada"/>
              <a:ea typeface="Mada"/>
              <a:cs typeface="Mada"/>
              <a:sym typeface="Mada"/>
            </a:endParaRPr>
          </a:p>
          <a:p>
            <a:pPr indent="-285750" lvl="0" marL="457200" rtl="0" algn="l">
              <a:spcBef>
                <a:spcPts val="0"/>
              </a:spcBef>
              <a:spcAft>
                <a:spcPts val="0"/>
              </a:spcAft>
              <a:buClr>
                <a:srgbClr val="6AA84F"/>
              </a:buClr>
              <a:buSzPts val="900"/>
              <a:buFont typeface="Mada"/>
              <a:buAutoNum type="arabicParenR"/>
            </a:pPr>
            <a:r>
              <a:rPr lang="en" sz="900">
                <a:solidFill>
                  <a:srgbClr val="6AA84F"/>
                </a:solidFill>
                <a:latin typeface="Mada"/>
                <a:ea typeface="Mada"/>
                <a:cs typeface="Mada"/>
                <a:sym typeface="Mada"/>
              </a:rPr>
              <a:t>Remember that </a:t>
            </a:r>
            <a:r>
              <a:rPr lang="en" sz="900">
                <a:solidFill>
                  <a:srgbClr val="6AA84F"/>
                </a:solidFill>
                <a:latin typeface="Mada"/>
                <a:ea typeface="Mada"/>
                <a:cs typeface="Mada"/>
                <a:sym typeface="Mada"/>
              </a:rPr>
              <a:t>antipsychotics (anti-schizophrenia) can cause hyperprolactinemia.</a:t>
            </a:r>
            <a:endParaRPr sz="900">
              <a:solidFill>
                <a:srgbClr val="6AA84F"/>
              </a:solidFill>
              <a:latin typeface="Mada"/>
              <a:ea typeface="Mada"/>
              <a:cs typeface="Mada"/>
              <a:sym typeface="Mad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9"/>
          <p:cNvSpPr/>
          <p:nvPr/>
        </p:nvSpPr>
        <p:spPr>
          <a:xfrm>
            <a:off x="123650" y="1242337"/>
            <a:ext cx="6612000" cy="4655100"/>
          </a:xfrm>
          <a:prstGeom prst="rect">
            <a:avLst/>
          </a:prstGeom>
          <a:noFill/>
          <a:ln cap="flat" cmpd="sng" w="28575">
            <a:solidFill>
              <a:srgbClr val="EA999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rgbClr val="990000"/>
              </a:solidFill>
              <a:latin typeface="Mada"/>
              <a:ea typeface="Mada"/>
              <a:cs typeface="Mada"/>
              <a:sym typeface="Mada"/>
            </a:endParaRPr>
          </a:p>
          <a:p>
            <a:pPr indent="0" lvl="0" marL="0" rtl="0" algn="l">
              <a:spcBef>
                <a:spcPts val="0"/>
              </a:spcBef>
              <a:spcAft>
                <a:spcPts val="0"/>
              </a:spcAft>
              <a:buNone/>
            </a:pPr>
            <a:r>
              <a:rPr lang="en" sz="1200">
                <a:solidFill>
                  <a:srgbClr val="990000"/>
                </a:solidFill>
                <a:latin typeface="Mada"/>
                <a:ea typeface="Mada"/>
                <a:cs typeface="Mada"/>
                <a:sym typeface="Mada"/>
              </a:rPr>
              <a:t>Q1- </a:t>
            </a:r>
            <a:r>
              <a:rPr lang="en" sz="1200">
                <a:solidFill>
                  <a:srgbClr val="990000"/>
                </a:solidFill>
                <a:latin typeface="Mada"/>
                <a:ea typeface="Mada"/>
                <a:cs typeface="Mada"/>
                <a:sym typeface="Mada"/>
              </a:rPr>
              <a:t>A 27-year-old woman with amenorrhea, infertility, and galactorrhea (caused by hyperprolactinemia) was treated with a drug that successful restored ovulation and menstruation. Before being given the drug, the woman was carefully questioned about previous mental health problems, which she did not have. She was advised to take the drug orally. The drug used to treat this patient was probably.</a:t>
            </a:r>
            <a:endParaRPr sz="1200">
              <a:solidFill>
                <a:srgbClr val="990000"/>
              </a:solidFill>
              <a:latin typeface="Mada"/>
              <a:ea typeface="Mada"/>
              <a:cs typeface="Mada"/>
              <a:sym typeface="Mada"/>
            </a:endParaRPr>
          </a:p>
          <a:p>
            <a:pPr indent="0" lvl="0" marL="0" rtl="0" algn="l">
              <a:spcBef>
                <a:spcPts val="0"/>
              </a:spcBef>
              <a:spcAft>
                <a:spcPts val="0"/>
              </a:spcAft>
              <a:buNone/>
            </a:pPr>
            <a:r>
              <a:t/>
            </a:r>
            <a:endParaRPr sz="1200">
              <a:solidFill>
                <a:srgbClr val="990000"/>
              </a:solidFill>
              <a:latin typeface="Mada"/>
              <a:ea typeface="Mada"/>
              <a:cs typeface="Mada"/>
              <a:sym typeface="Mada"/>
            </a:endParaRPr>
          </a:p>
          <a:p>
            <a:pPr indent="0" lvl="0" marL="0" rtl="0" algn="ctr">
              <a:spcBef>
                <a:spcPts val="0"/>
              </a:spcBef>
              <a:spcAft>
                <a:spcPts val="0"/>
              </a:spcAft>
              <a:buNone/>
            </a:pPr>
            <a:r>
              <a:rPr lang="en" sz="1200">
                <a:solidFill>
                  <a:srgbClr val="990000"/>
                </a:solidFill>
                <a:latin typeface="Mada"/>
                <a:ea typeface="Mada"/>
                <a:cs typeface="Mada"/>
                <a:sym typeface="Mada"/>
              </a:rPr>
              <a:t> </a:t>
            </a:r>
            <a:r>
              <a:rPr lang="en" sz="1200">
                <a:solidFill>
                  <a:srgbClr val="E06666"/>
                </a:solidFill>
                <a:latin typeface="Mada"/>
                <a:ea typeface="Mada"/>
                <a:cs typeface="Mada"/>
                <a:sym typeface="Mada"/>
              </a:rPr>
              <a:t>A-  </a:t>
            </a:r>
            <a:r>
              <a:rPr lang="en" sz="1200">
                <a:solidFill>
                  <a:srgbClr val="E06666"/>
                </a:solidFill>
                <a:latin typeface="Mada"/>
                <a:ea typeface="Mada"/>
                <a:cs typeface="Mada"/>
                <a:sym typeface="Mada"/>
              </a:rPr>
              <a:t>Bromocriptine</a:t>
            </a:r>
            <a:r>
              <a:rPr lang="en" sz="1200">
                <a:solidFill>
                  <a:srgbClr val="E06666"/>
                </a:solidFill>
                <a:latin typeface="Mada"/>
                <a:ea typeface="Mada"/>
                <a:cs typeface="Mada"/>
                <a:sym typeface="Mada"/>
              </a:rPr>
              <a:t>.   B- </a:t>
            </a:r>
            <a:r>
              <a:rPr lang="en" sz="1200">
                <a:solidFill>
                  <a:srgbClr val="E06666"/>
                </a:solidFill>
                <a:latin typeface="Mada"/>
                <a:ea typeface="Mada"/>
                <a:cs typeface="Mada"/>
                <a:sym typeface="Mada"/>
              </a:rPr>
              <a:t>Leuprolide</a:t>
            </a:r>
            <a:r>
              <a:rPr lang="en" sz="1200">
                <a:solidFill>
                  <a:srgbClr val="E06666"/>
                </a:solidFill>
                <a:latin typeface="Mada"/>
                <a:ea typeface="Mada"/>
                <a:cs typeface="Mada"/>
                <a:sym typeface="Mada"/>
              </a:rPr>
              <a:t>.  C- </a:t>
            </a:r>
            <a:r>
              <a:rPr lang="en" sz="1200">
                <a:solidFill>
                  <a:srgbClr val="E06666"/>
                </a:solidFill>
                <a:latin typeface="Mada"/>
                <a:ea typeface="Mada"/>
                <a:cs typeface="Mada"/>
                <a:sym typeface="Mada"/>
              </a:rPr>
              <a:t>Human gonadotropin hormone</a:t>
            </a:r>
            <a:r>
              <a:rPr lang="en" sz="1200">
                <a:solidFill>
                  <a:srgbClr val="E06666"/>
                </a:solidFill>
                <a:latin typeface="Mada"/>
                <a:ea typeface="Mada"/>
                <a:cs typeface="Mada"/>
                <a:sym typeface="Mada"/>
              </a:rPr>
              <a:t>.  D-Clomiphene</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solidFill>
                <a:srgbClr val="990000"/>
              </a:solidFill>
              <a:latin typeface="Mada"/>
              <a:ea typeface="Mada"/>
              <a:cs typeface="Mada"/>
              <a:sym typeface="Mada"/>
            </a:endParaRPr>
          </a:p>
          <a:p>
            <a:pPr indent="0" lvl="0" marL="0" rtl="0" algn="l">
              <a:spcBef>
                <a:spcPts val="0"/>
              </a:spcBef>
              <a:spcAft>
                <a:spcPts val="0"/>
              </a:spcAft>
              <a:buNone/>
            </a:pPr>
            <a:r>
              <a:rPr lang="en" sz="1200">
                <a:solidFill>
                  <a:srgbClr val="990000"/>
                </a:solidFill>
                <a:latin typeface="Mada"/>
                <a:ea typeface="Mada"/>
                <a:cs typeface="Mada"/>
                <a:sym typeface="Mada"/>
              </a:rPr>
              <a:t>Q2- A 29-year-old woman has a 3 years </a:t>
            </a:r>
            <a:r>
              <a:rPr lang="en" sz="1200">
                <a:solidFill>
                  <a:srgbClr val="990000"/>
                </a:solidFill>
                <a:latin typeface="Mada"/>
                <a:ea typeface="Mada"/>
                <a:cs typeface="Mada"/>
                <a:sym typeface="Mada"/>
              </a:rPr>
              <a:t>history of anovulatory infertility. She has undergone a year of treatment with Clomiphene which was successful. What is the mechanism of action of the drug she was using?</a:t>
            </a:r>
            <a:endParaRPr sz="1200">
              <a:solidFill>
                <a:srgbClr val="990000"/>
              </a:solidFill>
              <a:latin typeface="Mada"/>
              <a:ea typeface="Mada"/>
              <a:cs typeface="Mada"/>
              <a:sym typeface="Mada"/>
            </a:endParaRPr>
          </a:p>
          <a:p>
            <a:pPr indent="0" lvl="0" marL="0" rtl="0" algn="ctr">
              <a:spcBef>
                <a:spcPts val="0"/>
              </a:spcBef>
              <a:spcAft>
                <a:spcPts val="0"/>
              </a:spcAft>
              <a:buNone/>
            </a:pPr>
            <a:r>
              <a:rPr lang="en" sz="1200">
                <a:solidFill>
                  <a:srgbClr val="E06666"/>
                </a:solidFill>
                <a:latin typeface="Mada"/>
                <a:ea typeface="Mada"/>
                <a:cs typeface="Mada"/>
                <a:sym typeface="Mada"/>
              </a:rPr>
              <a:t>A- GnRH Agonist           B- Human </a:t>
            </a:r>
            <a:r>
              <a:rPr lang="en" sz="1200">
                <a:solidFill>
                  <a:srgbClr val="E06666"/>
                </a:solidFill>
                <a:latin typeface="Mada"/>
                <a:ea typeface="Mada"/>
                <a:cs typeface="Mada"/>
                <a:sym typeface="Mada"/>
              </a:rPr>
              <a:t>Chorionic Gonadotrophin</a:t>
            </a:r>
            <a:r>
              <a:rPr lang="en" sz="1200">
                <a:solidFill>
                  <a:srgbClr val="E06666"/>
                </a:solidFill>
                <a:latin typeface="Mada"/>
                <a:ea typeface="Mada"/>
                <a:cs typeface="Mada"/>
                <a:sym typeface="Mada"/>
              </a:rPr>
              <a:t> </a:t>
            </a:r>
            <a:endParaRPr sz="1200">
              <a:solidFill>
                <a:srgbClr val="E06666"/>
              </a:solidFill>
              <a:latin typeface="Mada"/>
              <a:ea typeface="Mada"/>
              <a:cs typeface="Mada"/>
              <a:sym typeface="Mada"/>
            </a:endParaRPr>
          </a:p>
          <a:p>
            <a:pPr indent="0" lvl="0" marL="0" rtl="0" algn="ctr">
              <a:spcBef>
                <a:spcPts val="0"/>
              </a:spcBef>
              <a:spcAft>
                <a:spcPts val="0"/>
              </a:spcAft>
              <a:buNone/>
            </a:pPr>
            <a:r>
              <a:rPr lang="en" sz="1200">
                <a:solidFill>
                  <a:srgbClr val="E06666"/>
                </a:solidFill>
                <a:latin typeface="Mada"/>
                <a:ea typeface="Mada"/>
                <a:cs typeface="Mada"/>
                <a:sym typeface="Mada"/>
              </a:rPr>
              <a:t>C- Antiestrogen             D- </a:t>
            </a:r>
            <a:r>
              <a:rPr lang="en" sz="1200">
                <a:solidFill>
                  <a:srgbClr val="E06666"/>
                </a:solidFill>
                <a:latin typeface="Mada"/>
                <a:ea typeface="Mada"/>
                <a:cs typeface="Mada"/>
                <a:sym typeface="Mada"/>
              </a:rPr>
              <a:t>Dopamine receptor Agonist</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solidFill>
                <a:srgbClr val="990000"/>
              </a:solidFill>
              <a:latin typeface="Mada"/>
              <a:ea typeface="Mada"/>
              <a:cs typeface="Mada"/>
              <a:sym typeface="Mada"/>
            </a:endParaRPr>
          </a:p>
          <a:p>
            <a:pPr indent="0" lvl="0" marL="0" rtl="0" algn="l">
              <a:spcBef>
                <a:spcPts val="0"/>
              </a:spcBef>
              <a:spcAft>
                <a:spcPts val="0"/>
              </a:spcAft>
              <a:buNone/>
            </a:pPr>
            <a:r>
              <a:rPr lang="en" sz="1200">
                <a:solidFill>
                  <a:srgbClr val="990000"/>
                </a:solidFill>
                <a:latin typeface="Mada"/>
                <a:ea typeface="Mada"/>
                <a:cs typeface="Mada"/>
                <a:sym typeface="Mada"/>
              </a:rPr>
              <a:t>Q3-  A doctor wants to induce </a:t>
            </a:r>
            <a:r>
              <a:rPr lang="en" sz="1200">
                <a:solidFill>
                  <a:srgbClr val="990000"/>
                </a:solidFill>
                <a:latin typeface="Mada"/>
                <a:ea typeface="Mada"/>
                <a:cs typeface="Mada"/>
                <a:sym typeface="Mada"/>
              </a:rPr>
              <a:t>ovulation in a woman with hypothalamic amenorrhea. What’s the treatment of choice for this condition?</a:t>
            </a:r>
            <a:endParaRPr sz="1200">
              <a:solidFill>
                <a:srgbClr val="990000"/>
              </a:solidFill>
              <a:latin typeface="Mada"/>
              <a:ea typeface="Mada"/>
              <a:cs typeface="Mada"/>
              <a:sym typeface="Mada"/>
            </a:endParaRPr>
          </a:p>
          <a:p>
            <a:pPr indent="0" lvl="0" marL="0" rtl="0" algn="l">
              <a:spcBef>
                <a:spcPts val="0"/>
              </a:spcBef>
              <a:spcAft>
                <a:spcPts val="0"/>
              </a:spcAft>
              <a:buNone/>
            </a:pPr>
            <a:r>
              <a:t/>
            </a:r>
            <a:endParaRPr sz="1200">
              <a:solidFill>
                <a:srgbClr val="990000"/>
              </a:solidFill>
              <a:latin typeface="Mada"/>
              <a:ea typeface="Mada"/>
              <a:cs typeface="Mada"/>
              <a:sym typeface="Mada"/>
            </a:endParaRPr>
          </a:p>
          <a:p>
            <a:pPr indent="0" lvl="0" marL="0" rtl="0" algn="ctr">
              <a:spcBef>
                <a:spcPts val="0"/>
              </a:spcBef>
              <a:spcAft>
                <a:spcPts val="0"/>
              </a:spcAft>
              <a:buNone/>
            </a:pPr>
            <a:r>
              <a:rPr lang="en" sz="1200">
                <a:solidFill>
                  <a:srgbClr val="E06666"/>
                </a:solidFill>
                <a:latin typeface="Mada"/>
                <a:ea typeface="Mada"/>
                <a:cs typeface="Mada"/>
                <a:sym typeface="Mada"/>
              </a:rPr>
              <a:t>A</a:t>
            </a:r>
            <a:r>
              <a:rPr lang="en" sz="1200">
                <a:solidFill>
                  <a:srgbClr val="E06666"/>
                </a:solidFill>
                <a:latin typeface="Mada"/>
                <a:ea typeface="Mada"/>
                <a:cs typeface="Mada"/>
                <a:sym typeface="Mada"/>
              </a:rPr>
              <a:t>- Continuous Administration of Goserelin</a:t>
            </a:r>
            <a:r>
              <a:rPr lang="en" sz="1200">
                <a:solidFill>
                  <a:srgbClr val="E06666"/>
                </a:solidFill>
                <a:latin typeface="Mada"/>
                <a:ea typeface="Mada"/>
                <a:cs typeface="Mada"/>
                <a:sym typeface="Mada"/>
              </a:rPr>
              <a:t> B- </a:t>
            </a:r>
            <a:r>
              <a:rPr lang="en" sz="1200">
                <a:solidFill>
                  <a:srgbClr val="E06666"/>
                </a:solidFill>
                <a:latin typeface="Mada"/>
                <a:ea typeface="Mada"/>
                <a:cs typeface="Mada"/>
                <a:sym typeface="Mada"/>
              </a:rPr>
              <a:t>Tamoxifen pills</a:t>
            </a:r>
            <a:endParaRPr sz="1200">
              <a:solidFill>
                <a:srgbClr val="E06666"/>
              </a:solidFill>
              <a:latin typeface="Mada"/>
              <a:ea typeface="Mada"/>
              <a:cs typeface="Mada"/>
              <a:sym typeface="Mada"/>
            </a:endParaRPr>
          </a:p>
          <a:p>
            <a:pPr indent="0" lvl="0" marL="0" rtl="0" algn="ctr">
              <a:spcBef>
                <a:spcPts val="0"/>
              </a:spcBef>
              <a:spcAft>
                <a:spcPts val="0"/>
              </a:spcAft>
              <a:buNone/>
            </a:pPr>
            <a:r>
              <a:rPr lang="en" sz="1200">
                <a:solidFill>
                  <a:srgbClr val="E06666"/>
                </a:solidFill>
                <a:latin typeface="Mada"/>
                <a:ea typeface="Mada"/>
                <a:cs typeface="Mada"/>
                <a:sym typeface="Mada"/>
              </a:rPr>
              <a:t>C- I.M injections of Menotropin    D- </a:t>
            </a:r>
            <a:r>
              <a:rPr lang="en" sz="1200">
                <a:solidFill>
                  <a:srgbClr val="E06666"/>
                </a:solidFill>
                <a:latin typeface="Mada"/>
                <a:ea typeface="Mada"/>
                <a:cs typeface="Mada"/>
                <a:sym typeface="Mada"/>
              </a:rPr>
              <a:t>Pulsatile Administration of Leuprolin </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solidFill>
                <a:srgbClr val="990000"/>
              </a:solidFill>
              <a:latin typeface="Mada"/>
              <a:ea typeface="Mada"/>
              <a:cs typeface="Mada"/>
              <a:sym typeface="Mada"/>
            </a:endParaRPr>
          </a:p>
          <a:p>
            <a:pPr indent="0" lvl="0" marL="0" rtl="0" algn="l">
              <a:spcBef>
                <a:spcPts val="0"/>
              </a:spcBef>
              <a:spcAft>
                <a:spcPts val="0"/>
              </a:spcAft>
              <a:buNone/>
            </a:pPr>
            <a:r>
              <a:rPr lang="en" sz="1200">
                <a:solidFill>
                  <a:srgbClr val="990000"/>
                </a:solidFill>
                <a:latin typeface="Mada"/>
                <a:ea typeface="Mada"/>
                <a:cs typeface="Mada"/>
                <a:sym typeface="Mada"/>
              </a:rPr>
              <a:t>Q4- A 31-year-old woman with </a:t>
            </a:r>
            <a:r>
              <a:rPr lang="en" sz="1200">
                <a:solidFill>
                  <a:srgbClr val="990000"/>
                </a:solidFill>
                <a:latin typeface="Mada"/>
                <a:ea typeface="Mada"/>
                <a:cs typeface="Mada"/>
                <a:sym typeface="Mada"/>
              </a:rPr>
              <a:t>infertility secondary to pituitary insufficiency is taking gonadotrophins for treatment. Which one of the following is given on  (10th - 12th day) for Ovum retrieval?</a:t>
            </a:r>
            <a:endParaRPr sz="1200">
              <a:solidFill>
                <a:srgbClr val="990000"/>
              </a:solidFill>
              <a:latin typeface="Mada"/>
              <a:ea typeface="Mada"/>
              <a:cs typeface="Mada"/>
              <a:sym typeface="Mada"/>
            </a:endParaRPr>
          </a:p>
          <a:p>
            <a:pPr indent="0" lvl="0" marL="0" rtl="0" algn="l">
              <a:spcBef>
                <a:spcPts val="0"/>
              </a:spcBef>
              <a:spcAft>
                <a:spcPts val="0"/>
              </a:spcAft>
              <a:buNone/>
            </a:pPr>
            <a:r>
              <a:t/>
            </a:r>
            <a:endParaRPr sz="1200">
              <a:solidFill>
                <a:srgbClr val="990000"/>
              </a:solidFill>
              <a:latin typeface="Mada"/>
              <a:ea typeface="Mada"/>
              <a:cs typeface="Mada"/>
              <a:sym typeface="Mada"/>
            </a:endParaRPr>
          </a:p>
          <a:p>
            <a:pPr indent="0" lvl="0" marL="0" rtl="0" algn="ctr">
              <a:spcBef>
                <a:spcPts val="0"/>
              </a:spcBef>
              <a:spcAft>
                <a:spcPts val="0"/>
              </a:spcAft>
              <a:buNone/>
            </a:pPr>
            <a:r>
              <a:rPr lang="en" sz="1200">
                <a:solidFill>
                  <a:srgbClr val="E06666"/>
                </a:solidFill>
                <a:latin typeface="Mada"/>
                <a:ea typeface="Mada"/>
                <a:cs typeface="Mada"/>
                <a:sym typeface="Mada"/>
              </a:rPr>
              <a:t>A- Bromocriptine   B- Pregnyl  C- Clomiphene  D- Menotropin</a:t>
            </a:r>
            <a:endParaRPr sz="1200">
              <a:solidFill>
                <a:srgbClr val="E06666"/>
              </a:solidFill>
              <a:latin typeface="Mada"/>
              <a:ea typeface="Mada"/>
              <a:cs typeface="Mada"/>
              <a:sym typeface="Mada"/>
            </a:endParaRPr>
          </a:p>
          <a:p>
            <a:pPr indent="0" lvl="0" marL="0" rtl="0" algn="l">
              <a:spcBef>
                <a:spcPts val="0"/>
              </a:spcBef>
              <a:spcAft>
                <a:spcPts val="0"/>
              </a:spcAft>
              <a:buNone/>
            </a:pPr>
            <a:r>
              <a:t/>
            </a:r>
            <a:endParaRPr sz="1200">
              <a:solidFill>
                <a:srgbClr val="E06666"/>
              </a:solidFill>
              <a:latin typeface="Mada"/>
              <a:ea typeface="Mada"/>
              <a:cs typeface="Mada"/>
              <a:sym typeface="Mada"/>
            </a:endParaRPr>
          </a:p>
        </p:txBody>
      </p:sp>
      <p:sp>
        <p:nvSpPr>
          <p:cNvPr id="196" name="Google Shape;196;p29"/>
          <p:cNvSpPr/>
          <p:nvPr/>
        </p:nvSpPr>
        <p:spPr>
          <a:xfrm>
            <a:off x="0" y="11274330"/>
            <a:ext cx="1311000" cy="314400"/>
          </a:xfrm>
          <a:prstGeom prst="homePlate">
            <a:avLst>
              <a:gd fmla="val 50000" name="adj"/>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9"/>
          <p:cNvSpPr txBox="1"/>
          <p:nvPr/>
        </p:nvSpPr>
        <p:spPr>
          <a:xfrm>
            <a:off x="4104000" y="10385029"/>
            <a:ext cx="874200" cy="200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990000"/>
                </a:solidFill>
                <a:latin typeface="Mada"/>
                <a:ea typeface="Mada"/>
                <a:cs typeface="Mada"/>
                <a:sym typeface="Mada"/>
              </a:rPr>
              <a:t>SAQ</a:t>
            </a:r>
            <a:endParaRPr b="1" sz="1200">
              <a:solidFill>
                <a:srgbClr val="990000"/>
              </a:solidFill>
              <a:latin typeface="Mada"/>
              <a:ea typeface="Mada"/>
              <a:cs typeface="Mada"/>
              <a:sym typeface="Mada"/>
            </a:endParaRPr>
          </a:p>
        </p:txBody>
      </p:sp>
      <p:graphicFrame>
        <p:nvGraphicFramePr>
          <p:cNvPr id="198" name="Google Shape;198;p29"/>
          <p:cNvGraphicFramePr/>
          <p:nvPr/>
        </p:nvGraphicFramePr>
        <p:xfrm>
          <a:off x="2370686" y="10585139"/>
          <a:ext cx="3000000" cy="3000000"/>
        </p:xfrm>
        <a:graphic>
          <a:graphicData uri="http://schemas.openxmlformats.org/drawingml/2006/table">
            <a:tbl>
              <a:tblPr>
                <a:noFill/>
                <a:tableStyleId>{96EE9233-2B1C-49E2-B497-FA81953369C1}</a:tableStyleId>
              </a:tblPr>
              <a:tblGrid>
                <a:gridCol w="381850"/>
                <a:gridCol w="3983125"/>
              </a:tblGrid>
              <a:tr h="12380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Q1</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clomiphene</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Q2</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lnSpc>
                          <a:spcPct val="115000"/>
                        </a:lnSpc>
                        <a:spcBef>
                          <a:spcPts val="0"/>
                        </a:spcBef>
                        <a:spcAft>
                          <a:spcPts val="0"/>
                        </a:spcAft>
                        <a:buNone/>
                      </a:pPr>
                      <a:r>
                        <a:rPr lang="en" sz="700">
                          <a:solidFill>
                            <a:srgbClr val="D9D9D9"/>
                          </a:solidFill>
                          <a:latin typeface="Mada"/>
                          <a:ea typeface="Mada"/>
                          <a:cs typeface="Mada"/>
                          <a:sym typeface="Mada"/>
                        </a:rPr>
                        <a:t>Compete with estrogen on the hypothalamus and anterior pituitary gland leading to ovulation</a:t>
                      </a:r>
                      <a:endParaRPr sz="7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Q3</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Menotropin &amp; Pregnyl </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Q4</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Headache - edema - fever</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Q5</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Bromocriptine </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bl>
          </a:graphicData>
        </a:graphic>
      </p:graphicFrame>
      <p:graphicFrame>
        <p:nvGraphicFramePr>
          <p:cNvPr id="199" name="Google Shape;199;p29"/>
          <p:cNvGraphicFramePr/>
          <p:nvPr/>
        </p:nvGraphicFramePr>
        <p:xfrm>
          <a:off x="1382686" y="10585139"/>
          <a:ext cx="3000000" cy="3000000"/>
        </p:xfrm>
        <a:graphic>
          <a:graphicData uri="http://schemas.openxmlformats.org/drawingml/2006/table">
            <a:tbl>
              <a:tblPr>
                <a:noFill/>
                <a:tableStyleId>{96EE9233-2B1C-49E2-B497-FA81953369C1}</a:tableStyleId>
              </a:tblPr>
              <a:tblGrid>
                <a:gridCol w="381850"/>
                <a:gridCol w="381850"/>
              </a:tblGrid>
              <a:tr h="12380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Q1</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A</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Q2</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C</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Q3</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D</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850">
                <a:tc>
                  <a:txBody>
                    <a:bodyPr/>
                    <a:lstStyle/>
                    <a:p>
                      <a:pPr indent="0" lvl="0" marL="0" rtl="0" algn="ctr">
                        <a:spcBef>
                          <a:spcPts val="0"/>
                        </a:spcBef>
                        <a:spcAft>
                          <a:spcPts val="0"/>
                        </a:spcAft>
                        <a:buNone/>
                      </a:pPr>
                      <a:r>
                        <a:rPr lang="en" sz="800">
                          <a:solidFill>
                            <a:srgbClr val="990000"/>
                          </a:solidFill>
                          <a:latin typeface="Mada"/>
                          <a:ea typeface="Mada"/>
                          <a:cs typeface="Mada"/>
                          <a:sym typeface="Mada"/>
                        </a:rPr>
                        <a:t>Q4</a:t>
                      </a:r>
                      <a:endParaRPr sz="800">
                        <a:solidFill>
                          <a:srgbClr val="990000"/>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B</a:t>
                      </a:r>
                      <a:endParaRPr sz="800">
                        <a:solidFill>
                          <a:srgbClr val="D9D9D9"/>
                        </a:solidFill>
                        <a:latin typeface="Mada"/>
                        <a:ea typeface="Mada"/>
                        <a:cs typeface="Mada"/>
                        <a:sym typeface="Mada"/>
                      </a:endParaRPr>
                    </a:p>
                  </a:txBody>
                  <a:tcPr marT="91425" marB="91425" marR="91175" marL="9117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bl>
          </a:graphicData>
        </a:graphic>
      </p:graphicFrame>
      <p:sp>
        <p:nvSpPr>
          <p:cNvPr id="200" name="Google Shape;200;p29"/>
          <p:cNvSpPr txBox="1"/>
          <p:nvPr/>
        </p:nvSpPr>
        <p:spPr>
          <a:xfrm>
            <a:off x="1311000" y="10385029"/>
            <a:ext cx="874200" cy="200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990000"/>
                </a:solidFill>
                <a:latin typeface="Mada"/>
                <a:ea typeface="Mada"/>
                <a:cs typeface="Mada"/>
                <a:sym typeface="Mada"/>
              </a:rPr>
              <a:t>MCQ</a:t>
            </a:r>
            <a:endParaRPr b="1" sz="1200">
              <a:solidFill>
                <a:srgbClr val="990000"/>
              </a:solidFill>
              <a:latin typeface="Mada"/>
              <a:ea typeface="Mada"/>
              <a:cs typeface="Mada"/>
              <a:sym typeface="Mada"/>
            </a:endParaRPr>
          </a:p>
        </p:txBody>
      </p:sp>
      <p:sp>
        <p:nvSpPr>
          <p:cNvPr id="201" name="Google Shape;201;p29"/>
          <p:cNvSpPr/>
          <p:nvPr/>
        </p:nvSpPr>
        <p:spPr>
          <a:xfrm>
            <a:off x="257011" y="981006"/>
            <a:ext cx="1190700" cy="398700"/>
          </a:xfrm>
          <a:prstGeom prst="snip2DiagRect">
            <a:avLst>
              <a:gd fmla="val 0" name="adj1"/>
              <a:gd fmla="val 31217" name="adj2"/>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MCQ</a:t>
            </a:r>
            <a:endParaRPr b="1" sz="2400">
              <a:solidFill>
                <a:srgbClr val="990000"/>
              </a:solidFill>
              <a:latin typeface="Georgia"/>
              <a:ea typeface="Georgia"/>
              <a:cs typeface="Georgia"/>
              <a:sym typeface="Georgia"/>
            </a:endParaRPr>
          </a:p>
        </p:txBody>
      </p:sp>
      <p:sp>
        <p:nvSpPr>
          <p:cNvPr id="202" name="Google Shape;202;p29"/>
          <p:cNvSpPr txBox="1"/>
          <p:nvPr/>
        </p:nvSpPr>
        <p:spPr>
          <a:xfrm>
            <a:off x="0" y="11180477"/>
            <a:ext cx="1382700" cy="39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800">
                <a:solidFill>
                  <a:srgbClr val="FFFFFF"/>
                </a:solidFill>
                <a:latin typeface="Georgia"/>
                <a:ea typeface="Georgia"/>
                <a:cs typeface="Georgia"/>
                <a:sym typeface="Georgia"/>
              </a:rPr>
              <a:t>Answers:</a:t>
            </a:r>
            <a:endParaRPr b="1" i="1" sz="1800">
              <a:solidFill>
                <a:srgbClr val="FFFFFF"/>
              </a:solidFill>
              <a:latin typeface="Georgia"/>
              <a:ea typeface="Georgia"/>
              <a:cs typeface="Georgia"/>
              <a:sym typeface="Georgia"/>
            </a:endParaRPr>
          </a:p>
        </p:txBody>
      </p:sp>
      <p:sp>
        <p:nvSpPr>
          <p:cNvPr id="203" name="Google Shape;203;p29"/>
          <p:cNvSpPr/>
          <p:nvPr/>
        </p:nvSpPr>
        <p:spPr>
          <a:xfrm>
            <a:off x="150" y="-9526"/>
            <a:ext cx="6858300" cy="750300"/>
          </a:xfrm>
          <a:prstGeom prst="rect">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9"/>
          <p:cNvSpPr/>
          <p:nvPr/>
        </p:nvSpPr>
        <p:spPr>
          <a:xfrm>
            <a:off x="4610302" y="466750"/>
            <a:ext cx="22479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9"/>
          <p:cNvSpPr txBox="1"/>
          <p:nvPr/>
        </p:nvSpPr>
        <p:spPr>
          <a:xfrm>
            <a:off x="2490271" y="-64628"/>
            <a:ext cx="1866300" cy="750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rgbClr val="990000"/>
                </a:solidFill>
                <a:latin typeface="Georgia"/>
                <a:ea typeface="Georgia"/>
                <a:cs typeface="Georgia"/>
                <a:sym typeface="Georgia"/>
              </a:rPr>
              <a:t>Quiz</a:t>
            </a:r>
            <a:endParaRPr b="1" sz="4800">
              <a:solidFill>
                <a:srgbClr val="990000"/>
              </a:solidFill>
              <a:latin typeface="Georgia"/>
              <a:ea typeface="Georgia"/>
              <a:cs typeface="Georgia"/>
              <a:sym typeface="Georgia"/>
            </a:endParaRPr>
          </a:p>
        </p:txBody>
      </p:sp>
      <p:sp>
        <p:nvSpPr>
          <p:cNvPr id="206" name="Google Shape;206;p29"/>
          <p:cNvSpPr/>
          <p:nvPr/>
        </p:nvSpPr>
        <p:spPr>
          <a:xfrm>
            <a:off x="123655" y="6467694"/>
            <a:ext cx="6612000" cy="3553200"/>
          </a:xfrm>
          <a:prstGeom prst="rect">
            <a:avLst/>
          </a:prstGeom>
          <a:noFill/>
          <a:ln cap="flat" cmpd="sng" w="28575">
            <a:solidFill>
              <a:srgbClr val="EA9999"/>
            </a:solidFill>
            <a:prstDash val="solid"/>
            <a:round/>
            <a:headEnd len="sm" w="sm" type="none"/>
            <a:tailEnd len="sm" w="sm" type="none"/>
          </a:ln>
        </p:spPr>
        <p:txBody>
          <a:bodyPr anchorCtr="0" anchor="t" bIns="91425" lIns="91425" spcFirstLastPara="1" rIns="91425" wrap="square" tIns="91425">
            <a:noAutofit/>
          </a:bodyPr>
          <a:lstStyle/>
          <a:p>
            <a:pPr indent="-298450" lvl="0" marL="457200" rtl="0" algn="l">
              <a:lnSpc>
                <a:spcPct val="100000"/>
              </a:lnSpc>
              <a:spcBef>
                <a:spcPts val="1200"/>
              </a:spcBef>
              <a:spcAft>
                <a:spcPts val="0"/>
              </a:spcAft>
              <a:buClr>
                <a:srgbClr val="990000"/>
              </a:buClr>
              <a:buSzPts val="1100"/>
              <a:buFont typeface="Mada"/>
              <a:buChar char="-"/>
            </a:pPr>
            <a:r>
              <a:rPr lang="en" sz="1100">
                <a:solidFill>
                  <a:srgbClr val="990000"/>
                </a:solidFill>
                <a:latin typeface="Mada"/>
                <a:ea typeface="Mada"/>
                <a:cs typeface="Mada"/>
                <a:sym typeface="Mada"/>
              </a:rPr>
              <a:t>A 23-year-old woman has failed to become pregnant after 2 years of unprotected intercourse.</a:t>
            </a:r>
            <a:endParaRPr sz="1100">
              <a:solidFill>
                <a:srgbClr val="990000"/>
              </a:solidFill>
              <a:latin typeface="Mada"/>
              <a:ea typeface="Mada"/>
              <a:cs typeface="Mada"/>
              <a:sym typeface="Mada"/>
            </a:endParaRPr>
          </a:p>
          <a:p>
            <a:pPr indent="0" lvl="0" marL="0" rtl="0" algn="l">
              <a:lnSpc>
                <a:spcPct val="100000"/>
              </a:lnSpc>
              <a:spcBef>
                <a:spcPts val="1200"/>
              </a:spcBef>
              <a:spcAft>
                <a:spcPts val="0"/>
              </a:spcAft>
              <a:buNone/>
            </a:pPr>
            <a:r>
              <a:rPr lang="en" sz="1100">
                <a:solidFill>
                  <a:srgbClr val="EA9999"/>
                </a:solidFill>
                <a:latin typeface="Mada"/>
                <a:ea typeface="Mada"/>
                <a:cs typeface="Mada"/>
                <a:sym typeface="Mada"/>
              </a:rPr>
              <a:t>Q1-Which drug would be effective in treating infertility due to anovulatory cycles?</a:t>
            </a:r>
            <a:endParaRPr sz="1100">
              <a:solidFill>
                <a:srgbClr val="EA9999"/>
              </a:solidFill>
              <a:latin typeface="Mada"/>
              <a:ea typeface="Mada"/>
              <a:cs typeface="Mada"/>
              <a:sym typeface="Mada"/>
            </a:endParaRPr>
          </a:p>
          <a:p>
            <a:pPr indent="0" lvl="0" marL="0" rtl="0" algn="l">
              <a:lnSpc>
                <a:spcPct val="100000"/>
              </a:lnSpc>
              <a:spcBef>
                <a:spcPts val="1200"/>
              </a:spcBef>
              <a:spcAft>
                <a:spcPts val="0"/>
              </a:spcAft>
              <a:buNone/>
            </a:pPr>
            <a:r>
              <a:rPr lang="en" sz="1100">
                <a:solidFill>
                  <a:srgbClr val="EA9999"/>
                </a:solidFill>
                <a:latin typeface="Mada"/>
                <a:ea typeface="Mada"/>
                <a:cs typeface="Mada"/>
                <a:sym typeface="Mada"/>
              </a:rPr>
              <a:t>Q2-What is the M.O.A of that drug?</a:t>
            </a:r>
            <a:endParaRPr sz="1100">
              <a:solidFill>
                <a:srgbClr val="EA9999"/>
              </a:solidFill>
              <a:latin typeface="Mada"/>
              <a:ea typeface="Mada"/>
              <a:cs typeface="Mada"/>
              <a:sym typeface="Mada"/>
            </a:endParaRPr>
          </a:p>
          <a:p>
            <a:pPr indent="-298450" lvl="0" marL="457200" rtl="0" algn="l">
              <a:lnSpc>
                <a:spcPct val="100000"/>
              </a:lnSpc>
              <a:spcBef>
                <a:spcPts val="1200"/>
              </a:spcBef>
              <a:spcAft>
                <a:spcPts val="0"/>
              </a:spcAft>
              <a:buClr>
                <a:srgbClr val="990000"/>
              </a:buClr>
              <a:buSzPts val="1100"/>
              <a:buFont typeface="Mada"/>
              <a:buChar char="-"/>
            </a:pPr>
            <a:r>
              <a:rPr lang="en" sz="1100">
                <a:solidFill>
                  <a:srgbClr val="990000"/>
                </a:solidFill>
                <a:latin typeface="Mada"/>
                <a:ea typeface="Mada"/>
                <a:cs typeface="Mada"/>
                <a:sym typeface="Mada"/>
              </a:rPr>
              <a:t>A 26-years-old married couple has been unable to conceive after 3 years of unprotected intercourse, the husband’s sperms count is normal but the wife labs show infertility is secondary to pituitary insufficiency and they both agree that they would like the wife to undergo fertility treatment.</a:t>
            </a:r>
            <a:endParaRPr sz="1100">
              <a:solidFill>
                <a:srgbClr val="990000"/>
              </a:solidFill>
              <a:latin typeface="Mada"/>
              <a:ea typeface="Mada"/>
              <a:cs typeface="Mada"/>
              <a:sym typeface="Mada"/>
            </a:endParaRPr>
          </a:p>
          <a:p>
            <a:pPr indent="0" lvl="0" marL="0" rtl="0" algn="l">
              <a:lnSpc>
                <a:spcPct val="100000"/>
              </a:lnSpc>
              <a:spcBef>
                <a:spcPts val="1200"/>
              </a:spcBef>
              <a:spcAft>
                <a:spcPts val="0"/>
              </a:spcAft>
              <a:buNone/>
            </a:pPr>
            <a:r>
              <a:rPr lang="en" sz="1100">
                <a:solidFill>
                  <a:srgbClr val="EA9999"/>
                </a:solidFill>
                <a:latin typeface="Mada"/>
                <a:ea typeface="Mada"/>
                <a:cs typeface="Mada"/>
                <a:sym typeface="Mada"/>
              </a:rPr>
              <a:t>Q3-Which drug can be used in this case?  </a:t>
            </a:r>
            <a:endParaRPr sz="1100">
              <a:solidFill>
                <a:srgbClr val="EA9999"/>
              </a:solidFill>
              <a:latin typeface="Mada"/>
              <a:ea typeface="Mada"/>
              <a:cs typeface="Mada"/>
              <a:sym typeface="Mada"/>
            </a:endParaRPr>
          </a:p>
          <a:p>
            <a:pPr indent="0" lvl="0" marL="0" rtl="0" algn="l">
              <a:lnSpc>
                <a:spcPct val="100000"/>
              </a:lnSpc>
              <a:spcBef>
                <a:spcPts val="1200"/>
              </a:spcBef>
              <a:spcAft>
                <a:spcPts val="0"/>
              </a:spcAft>
              <a:buNone/>
            </a:pPr>
            <a:r>
              <a:rPr lang="en" sz="1100">
                <a:solidFill>
                  <a:srgbClr val="EA9999"/>
                </a:solidFill>
                <a:latin typeface="Mada"/>
                <a:ea typeface="Mada"/>
                <a:cs typeface="Mada"/>
                <a:sym typeface="Mada"/>
              </a:rPr>
              <a:t>Q4-</a:t>
            </a:r>
            <a:r>
              <a:rPr lang="en" sz="1100">
                <a:solidFill>
                  <a:srgbClr val="EA9999"/>
                </a:solidFill>
                <a:latin typeface="Mada"/>
                <a:ea typeface="Mada"/>
                <a:cs typeface="Mada"/>
                <a:sym typeface="Mada"/>
              </a:rPr>
              <a:t>list 2 ADR of that drug.</a:t>
            </a:r>
            <a:r>
              <a:rPr lang="en" sz="1100">
                <a:solidFill>
                  <a:srgbClr val="EA9999"/>
                </a:solidFill>
                <a:latin typeface="Mada"/>
                <a:ea typeface="Mada"/>
                <a:cs typeface="Mada"/>
                <a:sym typeface="Mada"/>
              </a:rPr>
              <a:t> </a:t>
            </a:r>
            <a:endParaRPr sz="1100">
              <a:solidFill>
                <a:srgbClr val="EA9999"/>
              </a:solidFill>
              <a:latin typeface="Mada"/>
              <a:ea typeface="Mada"/>
              <a:cs typeface="Mada"/>
              <a:sym typeface="Mada"/>
            </a:endParaRPr>
          </a:p>
          <a:p>
            <a:pPr indent="-298450" lvl="0" marL="457200" rtl="0" algn="l">
              <a:lnSpc>
                <a:spcPct val="100000"/>
              </a:lnSpc>
              <a:spcBef>
                <a:spcPts val="1200"/>
              </a:spcBef>
              <a:spcAft>
                <a:spcPts val="0"/>
              </a:spcAft>
              <a:buClr>
                <a:srgbClr val="990000"/>
              </a:buClr>
              <a:buSzPts val="1100"/>
              <a:buFont typeface="Mada"/>
              <a:buChar char="-"/>
            </a:pPr>
            <a:r>
              <a:rPr lang="en" sz="1100">
                <a:solidFill>
                  <a:srgbClr val="990000"/>
                </a:solidFill>
                <a:latin typeface="Mada"/>
                <a:ea typeface="Mada"/>
                <a:cs typeface="Mada"/>
                <a:sym typeface="Mada"/>
              </a:rPr>
              <a:t>A 24-year-old woman with infertility due to hyperprolactinemia and her 29-year-old husband desires to start a family. She is currently taking a fertility medication but is troubled by some side effects. She </a:t>
            </a:r>
            <a:r>
              <a:rPr lang="en" sz="1100">
                <a:solidFill>
                  <a:srgbClr val="990000"/>
                </a:solidFill>
                <a:latin typeface="Mada"/>
                <a:ea typeface="Mada"/>
                <a:cs typeface="Mada"/>
                <a:sym typeface="Mada"/>
              </a:rPr>
              <a:t>couldn't sleep at night and she feels dizzy most of the day</a:t>
            </a:r>
            <a:r>
              <a:rPr lang="en" sz="1100">
                <a:solidFill>
                  <a:srgbClr val="990000"/>
                </a:solidFill>
                <a:latin typeface="Mada"/>
                <a:ea typeface="Mada"/>
                <a:cs typeface="Mada"/>
                <a:sym typeface="Mada"/>
              </a:rPr>
              <a:t>, and this makes her depressed.</a:t>
            </a:r>
            <a:endParaRPr sz="1100">
              <a:solidFill>
                <a:srgbClr val="990000"/>
              </a:solidFill>
              <a:latin typeface="Mada"/>
              <a:ea typeface="Mada"/>
              <a:cs typeface="Mada"/>
              <a:sym typeface="Mada"/>
            </a:endParaRPr>
          </a:p>
          <a:p>
            <a:pPr indent="0" lvl="0" marL="0" rtl="0" algn="l">
              <a:lnSpc>
                <a:spcPct val="100000"/>
              </a:lnSpc>
              <a:spcBef>
                <a:spcPts val="1200"/>
              </a:spcBef>
              <a:spcAft>
                <a:spcPts val="0"/>
              </a:spcAft>
              <a:buNone/>
            </a:pPr>
            <a:r>
              <a:rPr lang="en" sz="1100">
                <a:solidFill>
                  <a:srgbClr val="EA9999"/>
                </a:solidFill>
                <a:latin typeface="Mada"/>
                <a:ea typeface="Mada"/>
                <a:cs typeface="Mada"/>
                <a:sym typeface="Mada"/>
              </a:rPr>
              <a:t>Q5-</a:t>
            </a:r>
            <a:r>
              <a:rPr lang="en" sz="1100">
                <a:solidFill>
                  <a:srgbClr val="EA9999"/>
                </a:solidFill>
                <a:latin typeface="Mada"/>
                <a:ea typeface="Mada"/>
                <a:cs typeface="Mada"/>
                <a:sym typeface="Mada"/>
              </a:rPr>
              <a:t> Which drug is she most likely taking?</a:t>
            </a:r>
            <a:r>
              <a:rPr lang="en" sz="1100">
                <a:solidFill>
                  <a:srgbClr val="EA9999"/>
                </a:solidFill>
                <a:latin typeface="Mada"/>
                <a:ea typeface="Mada"/>
                <a:cs typeface="Mada"/>
                <a:sym typeface="Mada"/>
              </a:rPr>
              <a:t>  </a:t>
            </a:r>
            <a:endParaRPr sz="1100">
              <a:solidFill>
                <a:srgbClr val="EA9999"/>
              </a:solidFill>
              <a:latin typeface="Mada"/>
              <a:ea typeface="Mada"/>
              <a:cs typeface="Mada"/>
              <a:sym typeface="Mada"/>
            </a:endParaRPr>
          </a:p>
          <a:p>
            <a:pPr indent="0" lvl="0" marL="0" rtl="0" algn="l">
              <a:lnSpc>
                <a:spcPct val="100000"/>
              </a:lnSpc>
              <a:spcBef>
                <a:spcPts val="1200"/>
              </a:spcBef>
              <a:spcAft>
                <a:spcPts val="0"/>
              </a:spcAft>
              <a:buNone/>
            </a:pPr>
            <a:r>
              <a:t/>
            </a:r>
            <a:endParaRPr sz="1100">
              <a:solidFill>
                <a:schemeClr val="dk1"/>
              </a:solidFill>
              <a:latin typeface="Mada"/>
              <a:ea typeface="Mada"/>
              <a:cs typeface="Mada"/>
              <a:sym typeface="Mada"/>
            </a:endParaRPr>
          </a:p>
        </p:txBody>
      </p:sp>
      <p:sp>
        <p:nvSpPr>
          <p:cNvPr id="207" name="Google Shape;207;p29"/>
          <p:cNvSpPr/>
          <p:nvPr/>
        </p:nvSpPr>
        <p:spPr>
          <a:xfrm>
            <a:off x="257011" y="6239083"/>
            <a:ext cx="1190700" cy="398700"/>
          </a:xfrm>
          <a:prstGeom prst="snip2DiagRect">
            <a:avLst>
              <a:gd fmla="val 0" name="adj1"/>
              <a:gd fmla="val 31217" name="adj2"/>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990000"/>
                </a:solidFill>
                <a:latin typeface="Georgia"/>
                <a:ea typeface="Georgia"/>
                <a:cs typeface="Georgia"/>
                <a:sym typeface="Georgia"/>
              </a:rPr>
              <a:t>SAQ</a:t>
            </a:r>
            <a:endParaRPr b="1" sz="2400">
              <a:solidFill>
                <a:srgbClr val="990000"/>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0"/>
          <p:cNvSpPr txBox="1"/>
          <p:nvPr/>
        </p:nvSpPr>
        <p:spPr>
          <a:xfrm>
            <a:off x="162007" y="5294513"/>
            <a:ext cx="6429600" cy="139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rgbClr val="990000"/>
                </a:solidFill>
                <a:latin typeface="Georgia"/>
                <a:ea typeface="Georgia"/>
                <a:cs typeface="Georgia"/>
                <a:sym typeface="Georgia"/>
              </a:rPr>
              <a:t>Team Leaders:</a:t>
            </a:r>
            <a:endParaRPr b="1" sz="1200">
              <a:solidFill>
                <a:srgbClr val="990000"/>
              </a:solidFill>
              <a:latin typeface="Georgia"/>
              <a:ea typeface="Georgia"/>
              <a:cs typeface="Georgia"/>
              <a:sym typeface="Georgia"/>
            </a:endParaRPr>
          </a:p>
          <a:p>
            <a:pPr indent="0" lvl="0" marL="0" rtl="0" algn="ctr">
              <a:spcBef>
                <a:spcPts val="0"/>
              </a:spcBef>
              <a:spcAft>
                <a:spcPts val="0"/>
              </a:spcAft>
              <a:buNone/>
            </a:pPr>
            <a:r>
              <a:t/>
            </a:r>
            <a:endParaRPr b="1" sz="1200">
              <a:solidFill>
                <a:srgbClr val="351C75"/>
              </a:solidFill>
              <a:latin typeface="Georgia"/>
              <a:ea typeface="Georgia"/>
              <a:cs typeface="Georgia"/>
              <a:sym typeface="Georgia"/>
            </a:endParaRPr>
          </a:p>
          <a:p>
            <a:pPr indent="0" lvl="0" marL="0" rtl="0" algn="ctr">
              <a:spcBef>
                <a:spcPts val="0"/>
              </a:spcBef>
              <a:spcAft>
                <a:spcPts val="0"/>
              </a:spcAft>
              <a:buNone/>
            </a:pPr>
            <a:r>
              <a:t/>
            </a:r>
            <a:endParaRPr b="1" sz="1200">
              <a:solidFill>
                <a:srgbClr val="351C75"/>
              </a:solidFill>
              <a:latin typeface="Georgia"/>
              <a:ea typeface="Georgia"/>
              <a:cs typeface="Georgia"/>
              <a:sym typeface="Georgia"/>
            </a:endParaRPr>
          </a:p>
          <a:p>
            <a:pPr indent="0" lvl="0" marL="0" rtl="0" algn="ctr">
              <a:spcBef>
                <a:spcPts val="0"/>
              </a:spcBef>
              <a:spcAft>
                <a:spcPts val="0"/>
              </a:spcAft>
              <a:buNone/>
            </a:pPr>
            <a:r>
              <a:rPr b="1" lang="en" sz="2400">
                <a:solidFill>
                  <a:srgbClr val="EA9999"/>
                </a:solidFill>
                <a:latin typeface="Mada"/>
                <a:ea typeface="Mada"/>
                <a:cs typeface="Mada"/>
                <a:sym typeface="Mada"/>
              </a:rPr>
              <a:t>May Babaeer           Zyad Aldosari</a:t>
            </a:r>
            <a:endParaRPr b="1" sz="2400">
              <a:solidFill>
                <a:srgbClr val="EA9999"/>
              </a:solidFill>
              <a:latin typeface="Mada"/>
              <a:ea typeface="Mada"/>
              <a:cs typeface="Mada"/>
              <a:sym typeface="Mada"/>
            </a:endParaRPr>
          </a:p>
        </p:txBody>
      </p:sp>
      <p:sp>
        <p:nvSpPr>
          <p:cNvPr id="213" name="Google Shape;213;p30"/>
          <p:cNvSpPr txBox="1"/>
          <p:nvPr/>
        </p:nvSpPr>
        <p:spPr>
          <a:xfrm>
            <a:off x="-240319" y="7046751"/>
            <a:ext cx="7373700" cy="7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990000"/>
                </a:solidFill>
                <a:latin typeface="Georgia"/>
                <a:ea typeface="Georgia"/>
                <a:cs typeface="Georgia"/>
                <a:sym typeface="Georgia"/>
              </a:rPr>
              <a:t>This Lecture was Done By:</a:t>
            </a:r>
            <a:endParaRPr b="1" sz="2700">
              <a:solidFill>
                <a:srgbClr val="990000"/>
              </a:solidFill>
              <a:latin typeface="Mada"/>
              <a:ea typeface="Mada"/>
              <a:cs typeface="Mada"/>
              <a:sym typeface="Mada"/>
            </a:endParaRPr>
          </a:p>
        </p:txBody>
      </p:sp>
      <p:sp>
        <p:nvSpPr>
          <p:cNvPr id="214" name="Google Shape;214;p30"/>
          <p:cNvSpPr txBox="1"/>
          <p:nvPr/>
        </p:nvSpPr>
        <p:spPr>
          <a:xfrm>
            <a:off x="252461" y="7660334"/>
            <a:ext cx="6429600" cy="109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EA9999"/>
                </a:solidFill>
                <a:latin typeface="Mada"/>
                <a:ea typeface="Mada"/>
                <a:cs typeface="Mada"/>
                <a:sym typeface="Mada"/>
              </a:rPr>
              <a:t>May Babaeer</a:t>
            </a:r>
            <a:endParaRPr b="1" sz="2400">
              <a:solidFill>
                <a:srgbClr val="EA9999"/>
              </a:solidFill>
              <a:latin typeface="Mada"/>
              <a:ea typeface="Mada"/>
              <a:cs typeface="Mada"/>
              <a:sym typeface="Mada"/>
            </a:endParaRPr>
          </a:p>
        </p:txBody>
      </p:sp>
      <p:sp>
        <p:nvSpPr>
          <p:cNvPr id="215" name="Google Shape;215;p30"/>
          <p:cNvSpPr txBox="1"/>
          <p:nvPr/>
        </p:nvSpPr>
        <p:spPr>
          <a:xfrm>
            <a:off x="1131350" y="8723256"/>
            <a:ext cx="45840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990000"/>
                </a:solidFill>
                <a:latin typeface="Georgia"/>
                <a:ea typeface="Georgia"/>
                <a:cs typeface="Georgia"/>
                <a:sym typeface="Georgia"/>
              </a:rPr>
              <a:t>Note writers</a:t>
            </a:r>
            <a:endParaRPr b="1" sz="2700">
              <a:solidFill>
                <a:srgbClr val="990000"/>
              </a:solidFill>
              <a:latin typeface="Mada"/>
              <a:ea typeface="Mada"/>
              <a:cs typeface="Mada"/>
              <a:sym typeface="Mada"/>
            </a:endParaRPr>
          </a:p>
        </p:txBody>
      </p:sp>
      <p:sp>
        <p:nvSpPr>
          <p:cNvPr id="216" name="Google Shape;216;p30"/>
          <p:cNvSpPr txBox="1"/>
          <p:nvPr/>
        </p:nvSpPr>
        <p:spPr>
          <a:xfrm>
            <a:off x="1055146" y="10171134"/>
            <a:ext cx="45840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990000"/>
                </a:solidFill>
                <a:latin typeface="Georgia"/>
                <a:ea typeface="Georgia"/>
                <a:cs typeface="Georgia"/>
                <a:sym typeface="Georgia"/>
              </a:rPr>
              <a:t>Quiz writers</a:t>
            </a:r>
            <a:endParaRPr b="1" sz="2700">
              <a:solidFill>
                <a:srgbClr val="990000"/>
              </a:solidFill>
              <a:latin typeface="Mada"/>
              <a:ea typeface="Mada"/>
              <a:cs typeface="Mada"/>
              <a:sym typeface="Mada"/>
            </a:endParaRPr>
          </a:p>
        </p:txBody>
      </p:sp>
      <p:sp>
        <p:nvSpPr>
          <p:cNvPr id="217" name="Google Shape;217;p30"/>
          <p:cNvSpPr txBox="1"/>
          <p:nvPr/>
        </p:nvSpPr>
        <p:spPr>
          <a:xfrm>
            <a:off x="252461" y="9308263"/>
            <a:ext cx="64296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EA9999"/>
                </a:solidFill>
                <a:latin typeface="Mada"/>
                <a:ea typeface="Mada"/>
                <a:cs typeface="Mada"/>
                <a:sym typeface="Mada"/>
              </a:rPr>
              <a:t>Nouf AlShammari</a:t>
            </a:r>
            <a:endParaRPr b="1" sz="2400">
              <a:solidFill>
                <a:srgbClr val="EA9999"/>
              </a:solidFill>
              <a:latin typeface="Mada"/>
              <a:ea typeface="Mada"/>
              <a:cs typeface="Mada"/>
              <a:sym typeface="Mada"/>
            </a:endParaRPr>
          </a:p>
        </p:txBody>
      </p:sp>
      <p:sp>
        <p:nvSpPr>
          <p:cNvPr id="218" name="Google Shape;218;p30"/>
          <p:cNvSpPr txBox="1"/>
          <p:nvPr/>
        </p:nvSpPr>
        <p:spPr>
          <a:xfrm>
            <a:off x="252461" y="10756140"/>
            <a:ext cx="6429600" cy="5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EA9999"/>
                </a:solidFill>
                <a:latin typeface="Mada"/>
                <a:ea typeface="Mada"/>
                <a:cs typeface="Mada"/>
                <a:sym typeface="Mada"/>
              </a:rPr>
              <a:t>Noura AlMazrou</a:t>
            </a:r>
            <a:r>
              <a:rPr b="1" lang="en" sz="2400">
                <a:solidFill>
                  <a:srgbClr val="EA9999"/>
                </a:solidFill>
                <a:latin typeface="Mada"/>
                <a:ea typeface="Mada"/>
                <a:cs typeface="Mada"/>
                <a:sym typeface="Mada"/>
              </a:rPr>
              <a:t>           Shahad AlSahil</a:t>
            </a:r>
            <a:endParaRPr b="1" sz="2400">
              <a:solidFill>
                <a:srgbClr val="EA9999"/>
              </a:solidFill>
              <a:latin typeface="Mada"/>
              <a:ea typeface="Mada"/>
              <a:cs typeface="Mada"/>
              <a:sym typeface="Mada"/>
            </a:endParaRPr>
          </a:p>
        </p:txBody>
      </p:sp>
      <p:sp>
        <p:nvSpPr>
          <p:cNvPr id="219" name="Google Shape;219;p30"/>
          <p:cNvSpPr/>
          <p:nvPr/>
        </p:nvSpPr>
        <p:spPr>
          <a:xfrm>
            <a:off x="0" y="0"/>
            <a:ext cx="6858300" cy="3372300"/>
          </a:xfrm>
          <a:prstGeom prst="rect">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0"/>
          <p:cNvSpPr/>
          <p:nvPr/>
        </p:nvSpPr>
        <p:spPr>
          <a:xfrm flipH="1">
            <a:off x="109" y="3199246"/>
            <a:ext cx="24918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0"/>
          <p:cNvSpPr/>
          <p:nvPr/>
        </p:nvSpPr>
        <p:spPr>
          <a:xfrm>
            <a:off x="-225" y="2914805"/>
            <a:ext cx="6839569" cy="266727"/>
          </a:xfrm>
          <a:custGeom>
            <a:rect b="b" l="l" r="r" t="t"/>
            <a:pathLst>
              <a:path extrusionOk="0" h="10668" w="277749">
                <a:moveTo>
                  <a:pt x="0" y="0"/>
                </a:moveTo>
                <a:lnTo>
                  <a:pt x="96393" y="762"/>
                </a:lnTo>
                <a:lnTo>
                  <a:pt x="107823" y="10668"/>
                </a:lnTo>
                <a:lnTo>
                  <a:pt x="277749" y="10668"/>
                </a:lnTo>
              </a:path>
            </a:pathLst>
          </a:custGeom>
          <a:noFill/>
          <a:ln cap="flat" cmpd="sng" w="114300">
            <a:solidFill>
              <a:srgbClr val="FFFFFF"/>
            </a:solidFill>
            <a:prstDash val="lgDash"/>
            <a:round/>
            <a:headEnd len="med" w="med" type="none"/>
            <a:tailEnd len="med" w="med" type="none"/>
          </a:ln>
        </p:spPr>
      </p:sp>
      <p:pic>
        <p:nvPicPr>
          <p:cNvPr id="222" name="Google Shape;222;p30"/>
          <p:cNvPicPr preferRelativeResize="0"/>
          <p:nvPr/>
        </p:nvPicPr>
        <p:blipFill rotWithShape="1">
          <a:blip r:embed="rId3">
            <a:alphaModFix/>
          </a:blip>
          <a:srcRect b="16795" l="0" r="0" t="15287"/>
          <a:stretch/>
        </p:blipFill>
        <p:spPr>
          <a:xfrm>
            <a:off x="4286438" y="1149861"/>
            <a:ext cx="2548012" cy="1730663"/>
          </a:xfrm>
          <a:prstGeom prst="rect">
            <a:avLst/>
          </a:prstGeom>
          <a:noFill/>
          <a:ln>
            <a:noFill/>
          </a:ln>
        </p:spPr>
      </p:pic>
      <p:sp>
        <p:nvSpPr>
          <p:cNvPr id="223" name="Google Shape;223;p30"/>
          <p:cNvSpPr txBox="1"/>
          <p:nvPr/>
        </p:nvSpPr>
        <p:spPr>
          <a:xfrm>
            <a:off x="181058" y="323867"/>
            <a:ext cx="6658500" cy="95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FFFFFF"/>
                </a:solidFill>
                <a:latin typeface="Mada"/>
                <a:ea typeface="Mada"/>
                <a:cs typeface="Mada"/>
                <a:sym typeface="Mada"/>
              </a:rPr>
              <a:t>Thank you for all the love and support you gave the team in those two years!</a:t>
            </a:r>
            <a:endParaRPr b="1" sz="2400">
              <a:solidFill>
                <a:srgbClr val="FFFFFF"/>
              </a:solidFill>
              <a:latin typeface="Mada"/>
              <a:ea typeface="Mada"/>
              <a:cs typeface="Mada"/>
              <a:sym typeface="Mada"/>
            </a:endParaRPr>
          </a:p>
        </p:txBody>
      </p:sp>
      <p:sp>
        <p:nvSpPr>
          <p:cNvPr id="224" name="Google Shape;224;p30"/>
          <p:cNvSpPr txBox="1"/>
          <p:nvPr/>
        </p:nvSpPr>
        <p:spPr>
          <a:xfrm>
            <a:off x="181058" y="1352622"/>
            <a:ext cx="4672200" cy="109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FFFF"/>
                </a:solidFill>
                <a:latin typeface="Mada"/>
                <a:ea typeface="Mada"/>
                <a:cs typeface="Mada"/>
                <a:sym typeface="Mada"/>
              </a:rPr>
              <a:t>Hope we made the context much easier to study.</a:t>
            </a:r>
            <a:endParaRPr b="1" sz="1800">
              <a:solidFill>
                <a:srgbClr val="FFFFFF"/>
              </a:solidFill>
              <a:latin typeface="Mada"/>
              <a:ea typeface="Mada"/>
              <a:cs typeface="Mada"/>
              <a:sym typeface="Mada"/>
            </a:endParaRPr>
          </a:p>
          <a:p>
            <a:pPr indent="0" lvl="0" marL="0" rtl="0" algn="l">
              <a:spcBef>
                <a:spcPts val="0"/>
              </a:spcBef>
              <a:spcAft>
                <a:spcPts val="0"/>
              </a:spcAft>
              <a:buNone/>
            </a:pPr>
            <a:r>
              <a:rPr b="1" lang="en" sz="1800">
                <a:solidFill>
                  <a:srgbClr val="FFFFFF"/>
                </a:solidFill>
                <a:latin typeface="Mada"/>
                <a:ea typeface="Mada"/>
                <a:cs typeface="Mada"/>
                <a:sym typeface="Mada"/>
              </a:rPr>
              <a:t>God bless you, Future doctors.</a:t>
            </a:r>
            <a:endParaRPr b="1" sz="1800">
              <a:solidFill>
                <a:srgbClr val="FFFFFF"/>
              </a:solidFill>
              <a:latin typeface="Mada"/>
              <a:ea typeface="Mada"/>
              <a:cs typeface="Mada"/>
              <a:sym typeface="Mad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