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12189600" cx="6840000"/>
  <p:notesSz cx="6858000" cy="9144000"/>
  <p:embeddedFontLst>
    <p:embeddedFont>
      <p:font typeface="Mad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39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18E5379-9F8D-4BAE-AF90-373FF0C73E94}">
  <a:tblStyle styleId="{618E5379-9F8D-4BAE-AF90-373FF0C73E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 orient="horz"/>
        <p:guide pos="21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ada-bold.fntdata"/><Relationship Id="rId16" Type="http://schemas.openxmlformats.org/officeDocument/2006/relationships/font" Target="fonts/Mad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967bd858_0_166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967bd85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967bd858_0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967bd8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967bd858_0_13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967bd85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74719335d89a768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74719335d89a76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e4fcf36c444b1d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e4fcf36c444b1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3487570ab_1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3487570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1967bd858_0_391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1967bd858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967bd858_0_407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967bd858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233161" y="2731255"/>
            <a:ext cx="29919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3614787" y="2731255"/>
            <a:ext cx="29919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233161" y="1316719"/>
            <a:ext cx="21003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233161" y="3293218"/>
            <a:ext cx="21003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420000" y="-296"/>
            <a:ext cx="34203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3694902" y="1715988"/>
            <a:ext cx="2870100" cy="87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150" y="0"/>
            <a:ext cx="6839700" cy="676441"/>
            <a:chOff x="150" y="0"/>
            <a:chExt cx="6839700" cy="676441"/>
          </a:xfrm>
        </p:grpSpPr>
        <p:sp>
          <p:nvSpPr>
            <p:cNvPr id="10" name="Google Shape;10;p1"/>
            <p:cNvSpPr/>
            <p:nvPr/>
          </p:nvSpPr>
          <p:spPr>
            <a:xfrm>
              <a:off x="150" y="0"/>
              <a:ext cx="6839700" cy="1332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597798" y="47641"/>
              <a:ext cx="2241900" cy="628800"/>
            </a:xfrm>
            <a:prstGeom prst="snip2DiagRect">
              <a:avLst>
                <a:gd fmla="val 42434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" name="Google Shape;12;p1"/>
          <p:cNvSpPr/>
          <p:nvPr/>
        </p:nvSpPr>
        <p:spPr>
          <a:xfrm>
            <a:off x="-150" y="11312689"/>
            <a:ext cx="6839700" cy="8763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docs.google.com/document/d/10w2G_izOMH4HGZVRjD0YwP7b0scg4dsRLqP2x0uZsqw/edit?usp=sharing" TargetMode="External"/><Relationship Id="rId5" Type="http://schemas.openxmlformats.org/officeDocument/2006/relationships/hyperlink" Target="https://docs.google.com/document/d/1ri9PtZmsO5ihvX3ePFVcQlId8lMdzMgJC9vks6h-Syw/edit?usp=sharing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0" y="6020121"/>
            <a:ext cx="6858300" cy="4810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2971930" y="3638744"/>
            <a:ext cx="3886500" cy="3067500"/>
          </a:xfrm>
          <a:prstGeom prst="snip2DiagRect">
            <a:avLst>
              <a:gd fmla="val 0" name="adj1"/>
              <a:gd fmla="val 3229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0" y="6248733"/>
            <a:ext cx="6877050" cy="866862"/>
          </a:xfrm>
          <a:custGeom>
            <a:rect b="b" l="l" r="r" t="t"/>
            <a:pathLst>
              <a:path extrusionOk="0" h="34671" w="275082">
                <a:moveTo>
                  <a:pt x="0" y="0"/>
                </a:moveTo>
                <a:lnTo>
                  <a:pt x="116002" y="0"/>
                </a:lnTo>
                <a:lnTo>
                  <a:pt x="151036" y="34290"/>
                </a:lnTo>
                <a:lnTo>
                  <a:pt x="274823" y="34290"/>
                </a:lnTo>
                <a:lnTo>
                  <a:pt x="275082" y="34671"/>
                </a:lnTo>
              </a:path>
            </a:pathLst>
          </a:custGeom>
          <a:noFill/>
          <a:ln cap="flat" cmpd="sng" w="1524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106" name="Google Shape;106;p25"/>
          <p:cNvSpPr txBox="1"/>
          <p:nvPr/>
        </p:nvSpPr>
        <p:spPr>
          <a:xfrm>
            <a:off x="9525" y="6707046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30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200025" y="7335598"/>
            <a:ext cx="65250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Perceive the different contraceptive utilities available.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Classify them according to their site and mechanism of action.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Justify the existing hormonal contraceptives present.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Read the objectives for once.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Compare between the types of oral contraceptives pills with respect to mechanism of action, formulations, indications, adverse effects, contraindications and possible interactions.</a:t>
            </a:r>
            <a:endParaRPr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Hint on characteristics &amp; efficacies of other hormonal modalities.</a:t>
            </a:r>
            <a:endParaRPr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8" name="Google Shape;108;p25"/>
          <p:cNvSpPr/>
          <p:nvPr/>
        </p:nvSpPr>
        <p:spPr>
          <a:xfrm flipH="1">
            <a:off x="109" y="10581514"/>
            <a:ext cx="24918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7153" y="11056293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sz="1400" u="sng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1071434" y="4046891"/>
            <a:ext cx="4887300" cy="1100100"/>
          </a:xfrm>
          <a:prstGeom prst="bracketPair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0" y="11408652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2" name="Google Shape;112;p25"/>
          <p:cNvCxnSpPr/>
          <p:nvPr/>
        </p:nvCxnSpPr>
        <p:spPr>
          <a:xfrm>
            <a:off x="1771728" y="11513332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3" name="Google Shape;113;p25"/>
          <p:cNvSpPr txBox="1"/>
          <p:nvPr/>
        </p:nvSpPr>
        <p:spPr>
          <a:xfrm>
            <a:off x="1905084" y="11408652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-225" y="10350724"/>
            <a:ext cx="6839569" cy="239070"/>
          </a:xfrm>
          <a:custGeom>
            <a:rect b="b" l="l" r="r" t="t"/>
            <a:pathLst>
              <a:path extrusionOk="0" h="10668" w="277749">
                <a:moveTo>
                  <a:pt x="0" y="0"/>
                </a:moveTo>
                <a:lnTo>
                  <a:pt x="96393" y="762"/>
                </a:lnTo>
                <a:lnTo>
                  <a:pt x="107823" y="10668"/>
                </a:lnTo>
                <a:lnTo>
                  <a:pt x="277749" y="10668"/>
                </a:lnTo>
              </a:path>
            </a:pathLst>
          </a:custGeom>
          <a:noFill/>
          <a:ln cap="flat" cmpd="sng" w="1143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31" y="145933"/>
            <a:ext cx="915550" cy="60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/>
          <p:nvPr/>
        </p:nvSpPr>
        <p:spPr>
          <a:xfrm rot="10800000">
            <a:off x="5410500" y="452291"/>
            <a:ext cx="1429500" cy="3144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>
            <a:hlinkClick r:id="rId4"/>
          </p:cNvPr>
          <p:cNvSpPr txBox="1"/>
          <p:nvPr/>
        </p:nvSpPr>
        <p:spPr>
          <a:xfrm>
            <a:off x="5620534" y="423837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Editing File</a:t>
            </a:r>
            <a:endParaRPr b="1" i="1" sz="1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25"/>
          <p:cNvSpPr/>
          <p:nvPr/>
        </p:nvSpPr>
        <p:spPr>
          <a:xfrm rot="10800000">
            <a:off x="5410500" y="909515"/>
            <a:ext cx="1429500" cy="3144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>
            <a:hlinkClick r:id="rId5"/>
          </p:cNvPr>
          <p:cNvSpPr txBox="1"/>
          <p:nvPr/>
        </p:nvSpPr>
        <p:spPr>
          <a:xfrm>
            <a:off x="5487193" y="871546"/>
            <a:ext cx="159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Mnemonic File</a:t>
            </a:r>
            <a:endParaRPr b="1" i="1" sz="1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1042850" y="4141300"/>
            <a:ext cx="48873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Oral and Other Forms of Contraceptives</a:t>
            </a:r>
            <a:endParaRPr b="1" sz="30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2065" y="309241"/>
            <a:ext cx="3067335" cy="306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/>
          <p:nvPr/>
        </p:nvSpPr>
        <p:spPr>
          <a:xfrm>
            <a:off x="1707412" y="2991009"/>
            <a:ext cx="3734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Reproduction Block</a:t>
            </a:r>
            <a:endParaRPr b="1" sz="1800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1764565" y="3286300"/>
            <a:ext cx="3524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Pharmacology team 438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7">
            <a:alphaModFix/>
          </a:blip>
          <a:srcRect b="9897" l="0" r="0" t="13196"/>
          <a:stretch/>
        </p:blipFill>
        <p:spPr>
          <a:xfrm>
            <a:off x="57153" y="785126"/>
            <a:ext cx="1076450" cy="82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763" y="1651925"/>
            <a:ext cx="827874" cy="82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/>
        </p:nvSpPr>
        <p:spPr>
          <a:xfrm>
            <a:off x="76200" y="609600"/>
            <a:ext cx="6705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b="1" sz="2400" u="sng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1" name="Google Shape;131;p26"/>
          <p:cNvCxnSpPr/>
          <p:nvPr/>
        </p:nvCxnSpPr>
        <p:spPr>
          <a:xfrm>
            <a:off x="1285875" y="1123950"/>
            <a:ext cx="0" cy="1047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32" name="Google Shape;132;p26"/>
          <p:cNvSpPr txBox="1"/>
          <p:nvPr/>
        </p:nvSpPr>
        <p:spPr>
          <a:xfrm>
            <a:off x="-266700" y="1367425"/>
            <a:ext cx="1802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Definitions</a:t>
            </a:r>
            <a:endParaRPr b="1" sz="16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1333500" y="1164750"/>
            <a:ext cx="43242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Conception: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There is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fusion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of the sperm &amp; ovum to produce a new organism.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Contraception: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We are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preventing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this fusion to occur &amp; This achieved by interfering with: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5324157" y="3289875"/>
            <a:ext cx="1401300" cy="88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Normal process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of ovulation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116050" y="3291150"/>
            <a:ext cx="1401300" cy="88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Implantation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2794950" y="3270825"/>
            <a:ext cx="1401300" cy="88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Preventing sperm from fertilizing the ovum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76200" y="4686300"/>
            <a:ext cx="1477800" cy="1619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IUD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(copper T)</a:t>
            </a:r>
            <a:r>
              <a:rPr baseline="30000"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1830876" y="4686300"/>
            <a:ext cx="1477800" cy="1619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Killing the sperm:</a:t>
            </a:r>
            <a:endParaRPr b="1" sz="1200">
              <a:solidFill>
                <a:schemeClr val="dk1"/>
              </a:solidFill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Spermicidals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Jells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-Foams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3551571" y="4686300"/>
            <a:ext cx="1477800" cy="1619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Interruption by a barrier</a:t>
            </a:r>
            <a:endParaRPr b="1" sz="1200">
              <a:solidFill>
                <a:schemeClr val="dk1"/>
              </a:solidFill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-Condoms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-Cervical caps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-Diaphragms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-Thin Films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5285900" y="4686300"/>
            <a:ext cx="1477800" cy="1619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Hormonal Therapy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Oral Contraceptive Pills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Contraceptive Patches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Vaginal Rings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Injectable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IUD </a:t>
            </a: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(with hormone)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41" name="Google Shape;141;p26"/>
          <p:cNvCxnSpPr>
            <a:stCxn id="135" idx="2"/>
            <a:endCxn id="137" idx="0"/>
          </p:cNvCxnSpPr>
          <p:nvPr/>
        </p:nvCxnSpPr>
        <p:spPr>
          <a:xfrm flipH="1">
            <a:off x="815200" y="4176150"/>
            <a:ext cx="1500" cy="510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6"/>
          <p:cNvCxnSpPr>
            <a:stCxn id="134" idx="2"/>
            <a:endCxn id="140" idx="0"/>
          </p:cNvCxnSpPr>
          <p:nvPr/>
        </p:nvCxnSpPr>
        <p:spPr>
          <a:xfrm>
            <a:off x="6024807" y="4174875"/>
            <a:ext cx="0" cy="511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6"/>
          <p:cNvCxnSpPr>
            <a:stCxn id="136" idx="2"/>
            <a:endCxn id="138" idx="0"/>
          </p:cNvCxnSpPr>
          <p:nvPr/>
        </p:nvCxnSpPr>
        <p:spPr>
          <a:xfrm rot="5400000">
            <a:off x="2767500" y="3958125"/>
            <a:ext cx="530400" cy="9258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6"/>
          <p:cNvCxnSpPr>
            <a:stCxn id="136" idx="2"/>
            <a:endCxn id="139" idx="0"/>
          </p:cNvCxnSpPr>
          <p:nvPr/>
        </p:nvCxnSpPr>
        <p:spPr>
          <a:xfrm flipH="1" rot="-5400000">
            <a:off x="3627900" y="4023525"/>
            <a:ext cx="530400" cy="7950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6"/>
          <p:cNvCxnSpPr>
            <a:stCxn id="133" idx="2"/>
            <a:endCxn id="135" idx="0"/>
          </p:cNvCxnSpPr>
          <p:nvPr/>
        </p:nvCxnSpPr>
        <p:spPr>
          <a:xfrm rot="5400000">
            <a:off x="1575900" y="1371450"/>
            <a:ext cx="1160400" cy="2679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6"/>
          <p:cNvCxnSpPr>
            <a:stCxn id="133" idx="2"/>
            <a:endCxn id="134" idx="0"/>
          </p:cNvCxnSpPr>
          <p:nvPr/>
        </p:nvCxnSpPr>
        <p:spPr>
          <a:xfrm flipH="1" rot="-5400000">
            <a:off x="4180650" y="1445700"/>
            <a:ext cx="1159200" cy="25293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6"/>
          <p:cNvCxnSpPr>
            <a:stCxn id="133" idx="2"/>
            <a:endCxn id="136" idx="0"/>
          </p:cNvCxnSpPr>
          <p:nvPr/>
        </p:nvCxnSpPr>
        <p:spPr>
          <a:xfrm>
            <a:off x="3495600" y="2130750"/>
            <a:ext cx="0" cy="11400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875" y="7034088"/>
            <a:ext cx="3864158" cy="308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47625" y="3162300"/>
            <a:ext cx="316200" cy="3162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57150" y="3162300"/>
            <a:ext cx="31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2638425" y="3162300"/>
            <a:ext cx="316200" cy="3162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2628900" y="3162300"/>
            <a:ext cx="31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5229225" y="3162300"/>
            <a:ext cx="316200" cy="3162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6"/>
          <p:cNvCxnSpPr>
            <a:endCxn id="155" idx="5"/>
          </p:cNvCxnSpPr>
          <p:nvPr/>
        </p:nvCxnSpPr>
        <p:spPr>
          <a:xfrm rot="10800000">
            <a:off x="5236793" y="8392355"/>
            <a:ext cx="259500" cy="59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6"/>
          <p:cNvSpPr txBox="1"/>
          <p:nvPr/>
        </p:nvSpPr>
        <p:spPr>
          <a:xfrm>
            <a:off x="5229225" y="3143250"/>
            <a:ext cx="31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4162425" y="8877300"/>
            <a:ext cx="316200" cy="3162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4171950" y="8877300"/>
            <a:ext cx="31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3703975" y="8609900"/>
            <a:ext cx="342300" cy="342300"/>
          </a:xfrm>
          <a:prstGeom prst="mathMultiply">
            <a:avLst>
              <a:gd fmla="val 8347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5294888" y="8827800"/>
            <a:ext cx="316200" cy="3162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5304413" y="8827800"/>
            <a:ext cx="31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5009150" y="8164713"/>
            <a:ext cx="266700" cy="266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1571625" y="9563100"/>
            <a:ext cx="316200" cy="316200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1562100" y="9563100"/>
            <a:ext cx="31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5180350" y="8457500"/>
            <a:ext cx="342300" cy="342300"/>
          </a:xfrm>
          <a:prstGeom prst="mathMultiply">
            <a:avLst>
              <a:gd fmla="val 8347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6"/>
          <p:cNvCxnSpPr/>
          <p:nvPr/>
        </p:nvCxnSpPr>
        <p:spPr>
          <a:xfrm rot="10800000">
            <a:off x="1878300" y="9721200"/>
            <a:ext cx="1040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6"/>
          <p:cNvSpPr/>
          <p:nvPr/>
        </p:nvSpPr>
        <p:spPr>
          <a:xfrm>
            <a:off x="2075200" y="9550050"/>
            <a:ext cx="342300" cy="342300"/>
          </a:xfrm>
          <a:prstGeom prst="mathMultiply">
            <a:avLst>
              <a:gd fmla="val 8347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2918400" y="9705850"/>
            <a:ext cx="338399" cy="3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3047" y="7991220"/>
            <a:ext cx="119678" cy="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/>
        </p:nvSpPr>
        <p:spPr>
          <a:xfrm>
            <a:off x="51000" y="11256400"/>
            <a:ext cx="6840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Intrauterine device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IUD with copper added to it, </a:t>
            </a:r>
            <a:r>
              <a:rPr lang="en" sz="9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a form of non hormonal IUD that is wrapped in copper wires. Copper alters sperm mobility, preventing it from reaching the ovum.</a:t>
            </a:r>
            <a:endParaRPr sz="9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male preventative barrier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female preventative barriers.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up to 3 months effect.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0" y="152400"/>
            <a:ext cx="6705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Physiology Overview</a:t>
            </a:r>
            <a:endParaRPr b="1" sz="2400" u="sng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6350" y="1495225"/>
            <a:ext cx="2565026" cy="21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-129300" y="4753525"/>
            <a:ext cx="38727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Plasma concentrations of the gonadotropins &amp; ovarian hormones during the normal female sexual cycle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129150" y="5480725"/>
            <a:ext cx="65817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Types of Oral Contraceptive Pills According to </a:t>
            </a:r>
            <a:r>
              <a:rPr b="1" lang="en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Composition</a:t>
            </a:r>
            <a:r>
              <a:rPr b="1" lang="en" sz="22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 &amp; Intent of Use</a:t>
            </a:r>
            <a:endParaRPr b="1" sz="2200" u="sng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2377050" y="6563425"/>
            <a:ext cx="2085900" cy="137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Contain Only a Progestin (97% effective)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2614150" y="6430075"/>
            <a:ext cx="1599300" cy="3078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MINI (POP)</a:t>
            </a:r>
            <a:endParaRPr b="1"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4663050" y="6563425"/>
            <a:ext cx="2085900" cy="137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Contain both hormones or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Each one alone (high dose) </a:t>
            </a: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OR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Mifepristone </a:t>
            </a: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(Antiprogestin)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± Misoprostol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(prostaglandin analogue)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4900150" y="6430075"/>
            <a:ext cx="1599300" cy="307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Morning-After</a:t>
            </a:r>
            <a:r>
              <a:rPr b="1" baseline="30000" lang="en" sz="1200">
                <a:solidFill>
                  <a:srgbClr val="6AA84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baseline="30000" sz="1200">
              <a:solidFill>
                <a:srgbClr val="6AA84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3106415" y="8517219"/>
            <a:ext cx="442261" cy="1004109"/>
          </a:xfrm>
          <a:custGeom>
            <a:rect b="b" l="l" r="r" t="t"/>
            <a:pathLst>
              <a:path extrusionOk="0" h="1482080" w="685676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27"/>
          <p:cNvCxnSpPr/>
          <p:nvPr/>
        </p:nvCxnSpPr>
        <p:spPr>
          <a:xfrm>
            <a:off x="3533775" y="8172450"/>
            <a:ext cx="10500" cy="2659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27"/>
          <p:cNvSpPr/>
          <p:nvPr/>
        </p:nvSpPr>
        <p:spPr>
          <a:xfrm>
            <a:off x="3112344" y="8286450"/>
            <a:ext cx="1673100" cy="92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27"/>
          <p:cNvGrpSpPr/>
          <p:nvPr/>
        </p:nvGrpSpPr>
        <p:grpSpPr>
          <a:xfrm rot="10800000">
            <a:off x="2312437" y="9510906"/>
            <a:ext cx="1673136" cy="1227750"/>
            <a:chOff x="4045951" y="2348472"/>
            <a:chExt cx="2592000" cy="1814320"/>
          </a:xfrm>
        </p:grpSpPr>
        <p:sp>
          <p:nvSpPr>
            <p:cNvPr id="186" name="Google Shape;186;p27"/>
            <p:cNvSpPr/>
            <p:nvPr/>
          </p:nvSpPr>
          <p:spPr>
            <a:xfrm>
              <a:off x="4045951" y="2680712"/>
              <a:ext cx="685676" cy="1482080"/>
            </a:xfrm>
            <a:custGeom>
              <a:rect b="b" l="l" r="r" t="t"/>
              <a:pathLst>
                <a:path extrusionOk="0" h="1482080" w="685676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045951" y="2348472"/>
              <a:ext cx="2592000" cy="1368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27"/>
          <p:cNvSpPr txBox="1"/>
          <p:nvPr/>
        </p:nvSpPr>
        <p:spPr>
          <a:xfrm>
            <a:off x="3404051" y="8637150"/>
            <a:ext cx="11040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Estrogen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2583673" y="10158575"/>
            <a:ext cx="12423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Progestin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4542750" y="8286450"/>
            <a:ext cx="22866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Ethinyl estradiol or mestranol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[a “prodrug”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converted to ethinyl estradiol].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Currently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concentration used now is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very low to minimize estrogen hazards.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1" name="Google Shape;191;p27"/>
          <p:cNvCxnSpPr>
            <a:endCxn id="192" idx="2"/>
          </p:cNvCxnSpPr>
          <p:nvPr/>
        </p:nvCxnSpPr>
        <p:spPr>
          <a:xfrm>
            <a:off x="1033004" y="7943948"/>
            <a:ext cx="2222700" cy="1564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7"/>
          <p:cNvSpPr txBox="1"/>
          <p:nvPr/>
        </p:nvSpPr>
        <p:spPr>
          <a:xfrm>
            <a:off x="-131000" y="8745825"/>
            <a:ext cx="2474100" cy="23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Norethindrone, Levonorgestrel (Norgestrel) &amp; Medroxyprogesterone acetate (Has systemic androgenic effect: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acne, hirsutism, weight gain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Currently: Norgestimate, Desogestrel &amp; Drospirenone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(Has no systemic androgenic effect).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94" name="Google Shape;194;p27"/>
          <p:cNvGrpSpPr/>
          <p:nvPr/>
        </p:nvGrpSpPr>
        <p:grpSpPr>
          <a:xfrm>
            <a:off x="3255704" y="9209214"/>
            <a:ext cx="570288" cy="597868"/>
            <a:chOff x="3912982" y="3339018"/>
            <a:chExt cx="1307100" cy="1307100"/>
          </a:xfrm>
        </p:grpSpPr>
        <p:sp>
          <p:nvSpPr>
            <p:cNvPr id="192" name="Google Shape;192;p27"/>
            <p:cNvSpPr/>
            <p:nvPr/>
          </p:nvSpPr>
          <p:spPr>
            <a:xfrm>
              <a:off x="3912982" y="3339018"/>
              <a:ext cx="1307100" cy="1307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4144138" y="3576556"/>
              <a:ext cx="840600" cy="8406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27"/>
          <p:cNvSpPr/>
          <p:nvPr/>
        </p:nvSpPr>
        <p:spPr>
          <a:xfrm>
            <a:off x="91050" y="6563425"/>
            <a:ext cx="2085900" cy="137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Contain Estrogen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&amp; Progestins (100% effective)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309100" y="6430075"/>
            <a:ext cx="1634100" cy="307800"/>
          </a:xfrm>
          <a:prstGeom prst="roundRect">
            <a:avLst>
              <a:gd fmla="val 16667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Combined (COC)</a:t>
            </a:r>
            <a:endParaRPr b="1"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 b="38009" l="0" r="8659" t="2878"/>
          <a:stretch/>
        </p:blipFill>
        <p:spPr>
          <a:xfrm>
            <a:off x="129150" y="809425"/>
            <a:ext cx="3340174" cy="3855074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" name="Google Shape;199;p27"/>
          <p:cNvSpPr txBox="1"/>
          <p:nvPr/>
        </p:nvSpPr>
        <p:spPr>
          <a:xfrm>
            <a:off x="3683224" y="3716375"/>
            <a:ext cx="2892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Hypothalamo - pituitary - gonadal axis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And the -ve feedback of estrogen and </a:t>
            </a: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progesterone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3733800" y="1352550"/>
            <a:ext cx="2952600" cy="2363700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51000" y="11256400"/>
            <a:ext cx="6840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very effective in contraception.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= emergency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contraceptives.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older preparations used to have higher conc.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28"/>
          <p:cNvGraphicFramePr/>
          <p:nvPr/>
        </p:nvGraphicFramePr>
        <p:xfrm>
          <a:off x="91538" y="5303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884025"/>
                <a:gridCol w="2764900"/>
                <a:gridCol w="2999800"/>
              </a:tblGrid>
              <a:tr h="3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Combined Oral Contraceptives (COC)</a:t>
                      </a:r>
                      <a:endParaRPr sz="18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 hMerge="1"/>
              </a:tr>
              <a:tr h="130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b="1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main MOA is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 ovulation</a:t>
                      </a: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by suppressing the release of gonadotropins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(FSH &amp; LH) → no action on the ovary → ovulation is prevented.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 implantation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by causing abnormal contraction of the fallopian tubes &amp; uterine musculature → ovum will be expelled rather than implanted.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Increase viscosity of the cervical mucus making it so viscous → no sperm pass.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Abnormal transport time through the fallopian tubes.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241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Admin.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Monthly Pills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Seasonal Pills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377550">
                <a:tc vMerge="1"/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Pills are better taken at the same time of day.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For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21 days: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starting on day 5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/ ending at day 26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This is followed by a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7 day pill free period.</a:t>
                      </a:r>
                      <a:endParaRPr sz="11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To improve compliance we use a formulation of 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28 pills:</a:t>
                      </a:r>
                      <a:endParaRPr b="1" sz="11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○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The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first 21 pills are of multiphasic formulation 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(medicated).</a:t>
                      </a:r>
                      <a:endParaRPr sz="11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○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Followed by the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last 7 pills are actually placebo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(dummy pills).</a:t>
                      </a:r>
                      <a:endParaRPr sz="1100">
                        <a:solidFill>
                          <a:srgbClr val="3D85C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Are known as Continuous / Extended cycle to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cover 91 days schedule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1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Taken continuously for 84 days, and then a break for 7 days.</a:t>
                      </a:r>
                      <a:endParaRPr sz="11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Has very low doses of both estrogens and progestins.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b="1" lang="en" sz="1100" u="sng">
                          <a:latin typeface="Mada"/>
                          <a:ea typeface="Mada"/>
                          <a:cs typeface="Mada"/>
                          <a:sym typeface="Mada"/>
                        </a:rPr>
                        <a:t>Advantage: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It lessens menstrual periods 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(1 period every 3 months),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100">
                          <a:solidFill>
                            <a:srgbClr val="3D85C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useful in those who have pain from endometriosis and can prevent migraines during period, </a:t>
                      </a: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useful in those who have </a:t>
                      </a:r>
                      <a:r>
                        <a:rPr b="1"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premenstrual or menstrual disorders</a:t>
                      </a: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and in </a:t>
                      </a: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perimenopausal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women with vasomotor symptoms.</a:t>
                      </a:r>
                      <a:endParaRPr sz="1100">
                        <a:solidFill>
                          <a:srgbClr val="3D85C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b="1" lang="en" sz="1100" u="sng">
                          <a:latin typeface="Mada"/>
                          <a:ea typeface="Mada"/>
                          <a:cs typeface="Mada"/>
                          <a:sym typeface="Mada"/>
                        </a:rPr>
                        <a:t>Disadvantages: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Higher incidence of breakthrough bleeding </a:t>
                      </a:r>
                      <a:r>
                        <a:rPr lang="en" sz="11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&amp; spotting 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during early use.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213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Formulations of </a:t>
                      </a:r>
                      <a:r>
                        <a:rPr b="1" lang="en" u="sng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Monthly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Pills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Currently, the formulation of monthly pills are improved to mimic the natural ongoing changes in hormonal profile.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Accordingly we have now the phase formulations: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1. Monophasic: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(a fixed amount of estrogen &amp; progestin</a:t>
                      </a:r>
                      <a:r>
                        <a:rPr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throughout the month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).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2. Biphasic: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(2 doses) (a fixed amount of estrogen, while the amount of progestin increases stepwise in the second half of the cycle).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3. Triphasic: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(3 doses) (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 fixed or variable amount of estrogen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&amp;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while the amount of progestin increases stepwise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in 3 phases).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2412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Estrogen Related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Progestin Related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2088125">
                <a:tc vMerge="1"/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Nausea &amp; </a:t>
                      </a:r>
                      <a:r>
                        <a:rPr lang="en" sz="11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Breast tenderness.</a:t>
                      </a:r>
                      <a:endParaRPr sz="11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Headache.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↑ Skin Pigmentation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6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Impair glucose tolerance (hyperglycemia).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↑ Incidence of breast, vaginal &amp; cervical cancer.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Cardiovascular - major concern: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○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Thromboembolism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8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○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Hypertension.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↑ Frequency of gallbladder disease.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Nausea &amp; Vomiting.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Headache.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Slightly higher failure rate.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Mada"/>
                        <a:buChar char="●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Fatigue.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Depression of mood.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Menstrual irregularities.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Weight gain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7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Hirsutism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7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Masculinization</a:t>
                      </a:r>
                      <a:r>
                        <a:rPr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7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 (</a:t>
                      </a: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Norethindrone</a:t>
                      </a: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).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Mada"/>
                        <a:buChar char="★"/>
                      </a:pPr>
                      <a:r>
                        <a:rPr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Ectopic pregnancy.</a:t>
                      </a:r>
                      <a:endParaRPr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597" y="11336120"/>
            <a:ext cx="119678" cy="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0" y="11251184"/>
            <a:ext cx="6840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Normally released by negative feedback induced by low estrogen and progesterone.          2: after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menstruation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to allow for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menstruation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the women will only experience her period once every 3 months (4 times a year).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during which the women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experience very heavy periods accompanied by nervousness, </a:t>
            </a:r>
            <a:r>
              <a:rPr lang="en" sz="9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mood swings, and other symptoms.</a:t>
            </a:r>
            <a:endParaRPr sz="9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6: which happens normally during pregnancy due to increased estrogen.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7: androgenic effect.                                                                                                                      8: it is contraindicated in women with varicose veins.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29"/>
          <p:cNvGraphicFramePr/>
          <p:nvPr/>
        </p:nvGraphicFramePr>
        <p:xfrm>
          <a:off x="93913" y="614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809650"/>
                <a:gridCol w="5857225"/>
              </a:tblGrid>
              <a:tr h="12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MINI Pills (POP)</a:t>
                      </a:r>
                      <a:r>
                        <a:rPr b="1" baseline="30000" lang="en" sz="18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27BA0"/>
                    </a:solidFill>
                  </a:tcPr>
                </a:tc>
              </a:tr>
              <a:tr h="22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Contains only a progestin as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norethindrone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or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desogestrel.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 main effect is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↑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cervical mucus, so </a:t>
                      </a:r>
                      <a:r>
                        <a:rPr lang="en" sz="1200" u="sng">
                          <a:latin typeface="Mada"/>
                          <a:ea typeface="Mada"/>
                          <a:cs typeface="Mada"/>
                          <a:sym typeface="Mada"/>
                        </a:rPr>
                        <a:t>no sperm penetration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&amp; therefore, </a:t>
                      </a:r>
                      <a:r>
                        <a:rPr lang="en" sz="1200" u="sng">
                          <a:latin typeface="Mada"/>
                          <a:ea typeface="Mada"/>
                          <a:cs typeface="Mada"/>
                          <a:sym typeface="Mada"/>
                        </a:rPr>
                        <a:t>no fertilization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Admin.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Should be taken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every day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the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same time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all year round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I.M injection e.g.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medroxyprogesterone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acetate 150 mg every 3 months.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68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Are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alternative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when estrogen is contraindicated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During breastfeeding,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hypertension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cancer, smokers &amp; over the age of 35.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14" name="Google Shape;214;p29"/>
          <p:cNvGraphicFramePr/>
          <p:nvPr/>
        </p:nvGraphicFramePr>
        <p:xfrm>
          <a:off x="93925" y="878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809675"/>
                <a:gridCol w="5857200"/>
              </a:tblGrid>
              <a:tr h="242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Morning-After </a:t>
                      </a:r>
                      <a:r>
                        <a:rPr b="1" lang="en" sz="18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Pills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</a:tr>
              <a:tr h="75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Emergency Contraceptives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Post Coital Contraceptives.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Contraception on instantaneous demand, secondary to unprotected sexual intercourse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and w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hen desirability for avoiding pregnancy is obvious: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Unsuccessful withdrawal before ejaculation.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Torn, leaking condom.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Missed pills.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Exposure to teratogen e.g. Live vaccine.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Rape.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15" name="Google Shape;215;p29"/>
          <p:cNvGraphicFramePr/>
          <p:nvPr/>
        </p:nvGraphicFramePr>
        <p:xfrm>
          <a:off x="91538" y="7589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884025"/>
                <a:gridCol w="2764900"/>
                <a:gridCol w="2999800"/>
              </a:tblGrid>
              <a:tr h="190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 </a:t>
                      </a:r>
                      <a:endParaRPr b="1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(Of </a:t>
                      </a:r>
                      <a:r>
                        <a:rPr b="1" lang="en" sz="1000" u="sng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estrogen</a:t>
                      </a:r>
                      <a:r>
                        <a:rPr b="1" lang="en" sz="10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containing pills)</a:t>
                      </a:r>
                      <a:endParaRPr b="1" sz="1000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Thrombophlebitis / thromboembolic disorders.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Chronic Heart Failure (CHF) or other causes of edema.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Vaginal bleeding of undiagnosed etiology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Known or suspected pregnancy.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Known or suspected breast cancer, or estrogen-dependent neoplasms.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Impaired hepatic functions.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Dyslipidemia, diabetes, hypertension, migraine.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Lactating mothers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: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Instead,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progestin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only pills (mini pills).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Obese female, smokers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females who are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above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35 years: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Instead,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progestin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only pills.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610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Inter-</a:t>
                      </a:r>
                      <a:endParaRPr b="1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actions</a:t>
                      </a:r>
                      <a:endParaRPr b="1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Medications that cause contraceptive failure: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Impairing absorption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(A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ntibiotics that interfere with normal GI flora → ↓ absorption → ↓ its bioavailability).</a:t>
                      </a:r>
                      <a:endParaRPr b="1" sz="1200" u="sng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CYT P450 Inducers (Microsomal Enzyme Inducers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↑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catabolism of OC).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2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■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e.g. Phenytoin, Phenobarbitone, Rifampin.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Medications that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↑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COC toxicity: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CYT P450 Inhibitors (Microsomal Enzyme Inhibitors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↓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metabolism of OC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↑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toxicity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2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■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e.g. Acetaminophen, Erythromycin.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Medications that is altered in clearance: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COC decrease the clearance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↑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 their toxicity.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2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■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e.g.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Warfarin, Cyclosporins, Theophylline.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graphicFrame>
        <p:nvGraphicFramePr>
          <p:cNvPr id="216" name="Google Shape;216;p29"/>
          <p:cNvGraphicFramePr/>
          <p:nvPr/>
        </p:nvGraphicFramePr>
        <p:xfrm>
          <a:off x="91538" y="2999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884025"/>
                <a:gridCol w="2764900"/>
                <a:gridCol w="2999800"/>
              </a:tblGrid>
              <a:tr h="32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Combined Oral Contraceptives (COC)</a:t>
                      </a:r>
                      <a:endParaRPr sz="18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217" name="Google Shape;217;p29"/>
          <p:cNvSpPr/>
          <p:nvPr/>
        </p:nvSpPr>
        <p:spPr>
          <a:xfrm>
            <a:off x="3362325" y="9353550"/>
            <a:ext cx="150300" cy="142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 txBox="1"/>
          <p:nvPr/>
        </p:nvSpPr>
        <p:spPr>
          <a:xfrm>
            <a:off x="17475" y="11223600"/>
            <a:ext cx="6840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due to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suspected cancer, estrogen will only help the cancer grow.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estrogen decreases lactation.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they have increased risk of CVS side effects.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less effective than COC.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for oral preparation.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30"/>
          <p:cNvGraphicFramePr/>
          <p:nvPr/>
        </p:nvGraphicFramePr>
        <p:xfrm>
          <a:off x="288325" y="50560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1405700"/>
                <a:gridCol w="2771375"/>
                <a:gridCol w="2101025"/>
              </a:tblGrid>
              <a:tr h="404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Form of Contraceptive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Info.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Picture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1146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Intrauterine Device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(Can be </a:t>
                      </a:r>
                      <a:r>
                        <a:rPr b="1" lang="en" sz="1000" u="sng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hormonal</a:t>
                      </a:r>
                      <a:r>
                        <a:rPr b="1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or </a:t>
                      </a:r>
                      <a:r>
                        <a:rPr b="1" lang="en" sz="1000" u="sng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copper</a:t>
                      </a:r>
                      <a:r>
                        <a:rPr b="1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IUD)</a:t>
                      </a:r>
                      <a:r>
                        <a:rPr b="1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</a:t>
                      </a:r>
                      <a:endParaRPr b="1"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1.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Create a foreign body → inflammatory response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lysis of the blastocysts (mature fertilized egg) &amp; lysis of the sperm before reaching the ovum.</a:t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Stimulate secretion of the prostaglandins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more contractility of the uterus → expelled of ovum rather the implant it.</a:t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Works as a barrier prevent reaching the sperm to the ovum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prevent the fertilization.</a:t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Contraceptive Diaphragm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Works as a barrier prevent reaching the sperm to the ovum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prevent the fertilization.</a:t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. C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 be covered with spermicidals (kill the sperm)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preventing the fertilization.</a:t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Vaginal Ring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(Made of some hormones), </a:t>
                      </a:r>
                      <a:endParaRPr b="1"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Covered with hormones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prevent the ovulation and implantation at the same time. </a:t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837" y="5775881"/>
            <a:ext cx="1277175" cy="1532597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825" y="7408150"/>
            <a:ext cx="1277181" cy="672978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6" name="Google Shape;226;p30"/>
          <p:cNvSpPr txBox="1"/>
          <p:nvPr/>
        </p:nvSpPr>
        <p:spPr>
          <a:xfrm>
            <a:off x="63525" y="4433727"/>
            <a:ext cx="6705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Other Forms of Contraceptives</a:t>
            </a:r>
            <a:endParaRPr b="1" sz="2400" u="sng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338" y="8234636"/>
            <a:ext cx="1006150" cy="804900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28" name="Google Shape;228;p30"/>
          <p:cNvGraphicFramePr/>
          <p:nvPr/>
        </p:nvGraphicFramePr>
        <p:xfrm>
          <a:off x="288313" y="11347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1569525"/>
                <a:gridCol w="1569525"/>
                <a:gridCol w="1569525"/>
                <a:gridCol w="1569525"/>
              </a:tblGrid>
              <a:tr h="16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Composition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Method of Administration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Timing of 1</a:t>
                      </a:r>
                      <a:r>
                        <a:rPr b="1" baseline="30000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Dose After Intercourse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Reported Efficacy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16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Ethinyl estradiol + Levonorgestrel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 tablets twice with 12 hrs in between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0-72 hrs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75%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Ethinyl estradiol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(</a:t>
                      </a:r>
                      <a:r>
                        <a:rPr b="1"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High-dose only)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Twice daily for 5 days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75-85%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Levonorgestrel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(High-dose only)</a:t>
                      </a:r>
                      <a:endParaRPr b="1" sz="11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70-75%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Mada"/>
                          <a:ea typeface="Mada"/>
                          <a:cs typeface="Mada"/>
                          <a:sym typeface="Mada"/>
                        </a:rPr>
                        <a:t>(Mifepristone ± Misoprostol)</a:t>
                      </a:r>
                      <a:r>
                        <a:rPr b="1" baseline="30000" lang="en" sz="11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 sz="11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 single dose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0-120 hrs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85-100%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9" name="Google Shape;229;p30"/>
          <p:cNvSpPr txBox="1"/>
          <p:nvPr/>
        </p:nvSpPr>
        <p:spPr>
          <a:xfrm>
            <a:off x="63513" y="515446"/>
            <a:ext cx="6705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Types of </a:t>
            </a: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Emergency Contraceptives</a:t>
            </a:r>
            <a:endParaRPr b="1" sz="2400" u="sng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60963" y="11321355"/>
            <a:ext cx="67107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Most effective one. They initiate powerful uterine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contraction and bleeding.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6997" y="8382795"/>
            <a:ext cx="119678" cy="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/>
          <p:nvPr/>
        </p:nvSpPr>
        <p:spPr>
          <a:xfrm>
            <a:off x="323850" y="3390900"/>
            <a:ext cx="250500" cy="238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3486150" y="2560250"/>
            <a:ext cx="1476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0 hrs means immediately after intercourse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0" y="11274330"/>
            <a:ext cx="1311000" cy="3144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>
            <a:off x="123650" y="1285825"/>
            <a:ext cx="6612000" cy="4661700"/>
          </a:xfrm>
          <a:prstGeom prst="rect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Q1: What is the main mechanism of action of progesterone only pills?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Increase cervical mucus         B. Spermicidal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Inhibit ovulation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Makes sperm immotile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Q2: Which of the following is a progesterone only pill?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Ethinyl estradiol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Levonorgestrel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Misoprostol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Norethindrone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Q3: Which of the following morning-after pills is given as a single dose?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Ethinyl estradiol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Amitriptyline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Misoprostol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Norethindrone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Q4: Which of the following is not an indication for a morning-after pill?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Rape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Paracetamol intake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Recent Live vaccine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Torn condom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Q5: Which of the following is a spermicidal?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Condom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Cervical cap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Diaphragm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Certain jells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Q6: Which of the following is a major concern as an adverse effect related to Estrogen?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Menstrual irregularities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Cardiovascular problems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Headache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Hirsutism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Q7: You use mini pills which contain only progestin with all of the following except?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Obese female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Lactating female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Female &gt; 35 years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Thrombophlebitis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Q8: Which of the following increase combined pills toxicity by inhibiting microsomal enzymes?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A. Erythromycin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B. Warfarin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C. Theophylline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D. Ampicillin  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4104000" y="103850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41" name="Google Shape;241;p31"/>
          <p:cNvGraphicFramePr/>
          <p:nvPr/>
        </p:nvGraphicFramePr>
        <p:xfrm>
          <a:off x="2370686" y="10585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381850"/>
                <a:gridCol w="3983125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Progestin Pills Only (mini pills).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Progestin Pills Only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Combined Oral Contraceptive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latin typeface="Mada"/>
                          <a:ea typeface="Mada"/>
                          <a:cs typeface="Mada"/>
                          <a:sym typeface="Mada"/>
                          <a:hlinkClick action="ppaction://hlinksldjump" r:id="rId3"/>
                        </a:rPr>
                        <a:t>Click for answer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When</a:t>
                      </a: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estrogen is </a:t>
                      </a: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contraindicated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2" name="Google Shape;242;p31"/>
          <p:cNvGraphicFramePr/>
          <p:nvPr/>
        </p:nvGraphicFramePr>
        <p:xfrm>
          <a:off x="1382711" y="9670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{618E5379-9F8D-4BAE-AF90-373FF0C73E94}</a:tableStyleId>
              </a:tblPr>
              <a:tblGrid>
                <a:gridCol w="382350"/>
                <a:gridCol w="382350"/>
              </a:tblGrid>
              <a:tr h="25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B&amp;D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Q6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Q7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Q8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p31"/>
          <p:cNvSpPr txBox="1"/>
          <p:nvPr/>
        </p:nvSpPr>
        <p:spPr>
          <a:xfrm>
            <a:off x="1504204" y="9461200"/>
            <a:ext cx="521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257011" y="1057206"/>
            <a:ext cx="1190700" cy="398700"/>
          </a:xfrm>
          <a:prstGeom prst="snip2DiagRect">
            <a:avLst>
              <a:gd fmla="val 0" name="adj1"/>
              <a:gd fmla="val 31217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0" y="11180477"/>
            <a:ext cx="1382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150" y="-9526"/>
            <a:ext cx="6858300" cy="750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4610302" y="466750"/>
            <a:ext cx="22479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2490271" y="-64628"/>
            <a:ext cx="18663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123650" y="6342475"/>
            <a:ext cx="6612000" cy="3000900"/>
          </a:xfrm>
          <a:prstGeom prst="rect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Q1: A 34 years old lactating mother went to the gynecologist for check up, after that the doctor said to her she should use a contraceptive before the sexual intercourse, what’s the most appropriate drug that should be given for her status?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Q2: What’s the most appropriate drug when she is 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Obese female or smokers or female &gt; 35 years?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Q3: A 32 years old women went to the gynecologist because of ↑ Skin Pigmentation in different areas of  her body, the doctor immediately asked her about taken any contraceptives, what’s the type of contraceptives that may cause this effect?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Q4: Mention the Mechanism of action of this drug?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Q5: Mention ONE indication for MINI pills contraceptives?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257011" y="6113858"/>
            <a:ext cx="1190700" cy="398700"/>
          </a:xfrm>
          <a:prstGeom prst="snip2DiagRect">
            <a:avLst>
              <a:gd fmla="val 0" name="adj1"/>
              <a:gd fmla="val 31217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/>
        </p:nvSpPr>
        <p:spPr>
          <a:xfrm>
            <a:off x="162007" y="5294513"/>
            <a:ext cx="64296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-240319" y="7275351"/>
            <a:ext cx="73737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This Amazing Work was Done By: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252450" y="7888928"/>
            <a:ext cx="6429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Abdulrahman M. Bedaiwi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1131350" y="8723256"/>
            <a:ext cx="458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Note writers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1055146" y="10171134"/>
            <a:ext cx="458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Quiz writer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100050" y="9308275"/>
            <a:ext cx="66585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Abdulrahman M. Bedaiwi</a:t>
            </a: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       Raghad AlKhashan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252461" y="10756140"/>
            <a:ext cx="64296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Abdulrahman M. Bedaiwi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0" y="0"/>
            <a:ext cx="6858300" cy="3372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2"/>
          <p:cNvSpPr/>
          <p:nvPr/>
        </p:nvSpPr>
        <p:spPr>
          <a:xfrm flipH="1">
            <a:off x="109" y="3199246"/>
            <a:ext cx="24918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-225" y="2914805"/>
            <a:ext cx="6839569" cy="266727"/>
          </a:xfrm>
          <a:custGeom>
            <a:rect b="b" l="l" r="r" t="t"/>
            <a:pathLst>
              <a:path extrusionOk="0" h="10668" w="277749">
                <a:moveTo>
                  <a:pt x="0" y="0"/>
                </a:moveTo>
                <a:lnTo>
                  <a:pt x="96393" y="762"/>
                </a:lnTo>
                <a:lnTo>
                  <a:pt x="107823" y="10668"/>
                </a:lnTo>
                <a:lnTo>
                  <a:pt x="277749" y="10668"/>
                </a:lnTo>
              </a:path>
            </a:pathLst>
          </a:custGeom>
          <a:noFill/>
          <a:ln cap="flat" cmpd="sng" w="1143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/>
          </a:blip>
          <a:srcRect b="16795" l="0" r="0" t="15287"/>
          <a:stretch/>
        </p:blipFill>
        <p:spPr>
          <a:xfrm>
            <a:off x="4286438" y="1149861"/>
            <a:ext cx="2548012" cy="173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181058" y="323867"/>
            <a:ext cx="66585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Thank you for all the love and support you gave the team in those two years!</a:t>
            </a:r>
            <a:endParaRPr b="1" sz="2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181058" y="1352622"/>
            <a:ext cx="46722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Hope we made the context much easier to study.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God bless you, Future doctors.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