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0" r:id="rId5"/>
    <p:sldMasterId id="214748367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Lst>
  <p:sldSz cy="12189600" cx="6840000"/>
  <p:notesSz cx="6858000" cy="9144000"/>
  <p:embeddedFontLst>
    <p:embeddedFont>
      <p:font typeface="Mada"/>
      <p:regular r:id="rId18"/>
      <p:bold r:id="rId19"/>
    </p:embeddedFont>
    <p:embeddedFont>
      <p:font typeface="Mada Black"/>
      <p:bold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839">
          <p15:clr>
            <a:srgbClr val="A4A3A4"/>
          </p15:clr>
        </p15:guide>
        <p15:guide id="2" pos="215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19CAAC3A-16BD-49CB-A79A-31B01E05A95E}">
  <a:tblStyle styleId="{19CAAC3A-16BD-49CB-A79A-31B01E05A95E}"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3839" orient="horz"/>
        <p:guide pos="2154"/>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adaBlack-bold.fntdata"/><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5" Type="http://schemas.openxmlformats.org/officeDocument/2006/relationships/slideMaster" Target="slideMasters/slideMaster1.xml"/><Relationship Id="rId19" Type="http://schemas.openxmlformats.org/officeDocument/2006/relationships/font" Target="fonts/Mada-bold.fntdata"/><Relationship Id="rId6" Type="http://schemas.openxmlformats.org/officeDocument/2006/relationships/slideMaster" Target="slideMasters/slideMaster2.xml"/><Relationship Id="rId18" Type="http://schemas.openxmlformats.org/officeDocument/2006/relationships/font" Target="fonts/Mada-regular.fntdata"/><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2467261" y="685800"/>
            <a:ext cx="19242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Google Shape;100;g71979104da_0_314:notes"/>
          <p:cNvSpPr/>
          <p:nvPr>
            <p:ph idx="2" type="sldImg"/>
          </p:nvPr>
        </p:nvSpPr>
        <p:spPr>
          <a:xfrm>
            <a:off x="2467261" y="685800"/>
            <a:ext cx="19242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71979104da_0_3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9" name="Shape 249"/>
        <p:cNvGrpSpPr/>
        <p:nvPr/>
      </p:nvGrpSpPr>
      <p:grpSpPr>
        <a:xfrm>
          <a:off x="0" y="0"/>
          <a:ext cx="0" cy="0"/>
          <a:chOff x="0" y="0"/>
          <a:chExt cx="0" cy="0"/>
        </a:xfrm>
      </p:grpSpPr>
      <p:sp>
        <p:nvSpPr>
          <p:cNvPr id="250" name="Google Shape;250;g71979104da_0_555:notes"/>
          <p:cNvSpPr/>
          <p:nvPr>
            <p:ph idx="2" type="sldImg"/>
          </p:nvPr>
        </p:nvSpPr>
        <p:spPr>
          <a:xfrm>
            <a:off x="2467261" y="685800"/>
            <a:ext cx="19242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71979104da_0_5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Google Shape;127;g71979104da_0_0:notes"/>
          <p:cNvSpPr/>
          <p:nvPr>
            <p:ph idx="2" type="sldImg"/>
          </p:nvPr>
        </p:nvSpPr>
        <p:spPr>
          <a:xfrm>
            <a:off x="2467261" y="685800"/>
            <a:ext cx="19242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71979104d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Google Shape;156;g71979104da_0_13:notes"/>
          <p:cNvSpPr/>
          <p:nvPr>
            <p:ph idx="2" type="sldImg"/>
          </p:nvPr>
        </p:nvSpPr>
        <p:spPr>
          <a:xfrm>
            <a:off x="2467261" y="685800"/>
            <a:ext cx="19242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71979104da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Google Shape;179;g72a5966860_0_69:notes"/>
          <p:cNvSpPr/>
          <p:nvPr>
            <p:ph idx="2" type="sldImg"/>
          </p:nvPr>
        </p:nvSpPr>
        <p:spPr>
          <a:xfrm>
            <a:off x="2467261" y="685800"/>
            <a:ext cx="19242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72a5966860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Google Shape;196;g72a5966860_0_74:notes"/>
          <p:cNvSpPr/>
          <p:nvPr>
            <p:ph idx="2" type="sldImg"/>
          </p:nvPr>
        </p:nvSpPr>
        <p:spPr>
          <a:xfrm>
            <a:off x="2467261" y="685800"/>
            <a:ext cx="19242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72a5966860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0" name="Shape 210"/>
        <p:cNvGrpSpPr/>
        <p:nvPr/>
      </p:nvGrpSpPr>
      <p:grpSpPr>
        <a:xfrm>
          <a:off x="0" y="0"/>
          <a:ext cx="0" cy="0"/>
          <a:chOff x="0" y="0"/>
          <a:chExt cx="0" cy="0"/>
        </a:xfrm>
      </p:grpSpPr>
      <p:sp>
        <p:nvSpPr>
          <p:cNvPr id="211" name="Google Shape;211;g72a5966860_0_79:notes"/>
          <p:cNvSpPr/>
          <p:nvPr>
            <p:ph idx="2" type="sldImg"/>
          </p:nvPr>
        </p:nvSpPr>
        <p:spPr>
          <a:xfrm>
            <a:off x="2467261" y="685800"/>
            <a:ext cx="19242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72a5966860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7" name="Shape 217"/>
        <p:cNvGrpSpPr/>
        <p:nvPr/>
      </p:nvGrpSpPr>
      <p:grpSpPr>
        <a:xfrm>
          <a:off x="0" y="0"/>
          <a:ext cx="0" cy="0"/>
          <a:chOff x="0" y="0"/>
          <a:chExt cx="0" cy="0"/>
        </a:xfrm>
      </p:grpSpPr>
      <p:sp>
        <p:nvSpPr>
          <p:cNvPr id="218" name="Google Shape;218;g72a5966860_0_148:notes"/>
          <p:cNvSpPr/>
          <p:nvPr>
            <p:ph idx="2" type="sldImg"/>
          </p:nvPr>
        </p:nvSpPr>
        <p:spPr>
          <a:xfrm>
            <a:off x="2467261" y="685800"/>
            <a:ext cx="19242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72a5966860_0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Google Shape;226;g72a5966860_0_154:notes"/>
          <p:cNvSpPr/>
          <p:nvPr>
            <p:ph idx="2" type="sldImg"/>
          </p:nvPr>
        </p:nvSpPr>
        <p:spPr>
          <a:xfrm>
            <a:off x="2467261" y="685800"/>
            <a:ext cx="19242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72a5966860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6" name="Shape 236"/>
        <p:cNvGrpSpPr/>
        <p:nvPr/>
      </p:nvGrpSpPr>
      <p:grpSpPr>
        <a:xfrm>
          <a:off x="0" y="0"/>
          <a:ext cx="0" cy="0"/>
          <a:chOff x="0" y="0"/>
          <a:chExt cx="0" cy="0"/>
        </a:xfrm>
      </p:grpSpPr>
      <p:sp>
        <p:nvSpPr>
          <p:cNvPr id="237" name="Google Shape;237;g71979104da_0_539:notes"/>
          <p:cNvSpPr/>
          <p:nvPr>
            <p:ph idx="2" type="sldImg"/>
          </p:nvPr>
        </p:nvSpPr>
        <p:spPr>
          <a:xfrm>
            <a:off x="2467261" y="685800"/>
            <a:ext cx="19242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71979104da_0_5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3" name="Shape 13"/>
        <p:cNvGrpSpPr/>
        <p:nvPr/>
      </p:nvGrpSpPr>
      <p:grpSpPr>
        <a:xfrm>
          <a:off x="0" y="0"/>
          <a:ext cx="0" cy="0"/>
          <a:chOff x="0" y="0"/>
          <a:chExt cx="0" cy="0"/>
        </a:xfrm>
      </p:grpSpPr>
      <p:sp>
        <p:nvSpPr>
          <p:cNvPr id="14" name="Google Shape;14;p2"/>
          <p:cNvSpPr txBox="1"/>
          <p:nvPr>
            <p:ph type="ctrTitle"/>
          </p:nvPr>
        </p:nvSpPr>
        <p:spPr>
          <a:xfrm>
            <a:off x="233168" y="1764571"/>
            <a:ext cx="6373800" cy="48645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5" name="Google Shape;15;p2"/>
          <p:cNvSpPr txBox="1"/>
          <p:nvPr>
            <p:ph idx="1" type="subTitle"/>
          </p:nvPr>
        </p:nvSpPr>
        <p:spPr>
          <a:xfrm>
            <a:off x="233161" y="6716604"/>
            <a:ext cx="6373800" cy="18783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6" name="Google Shape;16;p2"/>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8" name="Shape 48"/>
        <p:cNvGrpSpPr/>
        <p:nvPr/>
      </p:nvGrpSpPr>
      <p:grpSpPr>
        <a:xfrm>
          <a:off x="0" y="0"/>
          <a:ext cx="0" cy="0"/>
          <a:chOff x="0" y="0"/>
          <a:chExt cx="0" cy="0"/>
        </a:xfrm>
      </p:grpSpPr>
      <p:sp>
        <p:nvSpPr>
          <p:cNvPr id="49" name="Google Shape;49;p11"/>
          <p:cNvSpPr txBox="1"/>
          <p:nvPr>
            <p:ph hasCustomPrompt="1" type="title"/>
          </p:nvPr>
        </p:nvSpPr>
        <p:spPr>
          <a:xfrm>
            <a:off x="233161" y="2621410"/>
            <a:ext cx="6373800" cy="46533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0" name="Google Shape;50;p11"/>
          <p:cNvSpPr txBox="1"/>
          <p:nvPr>
            <p:ph idx="1" type="body"/>
          </p:nvPr>
        </p:nvSpPr>
        <p:spPr>
          <a:xfrm>
            <a:off x="233161" y="7470470"/>
            <a:ext cx="6373800" cy="3082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1" name="Google Shape;51;p11"/>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58" name="Shape 58"/>
        <p:cNvGrpSpPr/>
        <p:nvPr/>
      </p:nvGrpSpPr>
      <p:grpSpPr>
        <a:xfrm>
          <a:off x="0" y="0"/>
          <a:ext cx="0" cy="0"/>
          <a:chOff x="0" y="0"/>
          <a:chExt cx="0" cy="0"/>
        </a:xfrm>
      </p:grpSpPr>
      <p:sp>
        <p:nvSpPr>
          <p:cNvPr id="59" name="Google Shape;59;p14"/>
          <p:cNvSpPr txBox="1"/>
          <p:nvPr>
            <p:ph type="ctrTitle"/>
          </p:nvPr>
        </p:nvSpPr>
        <p:spPr>
          <a:xfrm>
            <a:off x="233168" y="1764571"/>
            <a:ext cx="6373800" cy="4864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60" name="Google Shape;60;p14"/>
          <p:cNvSpPr txBox="1"/>
          <p:nvPr>
            <p:ph idx="1" type="subTitle"/>
          </p:nvPr>
        </p:nvSpPr>
        <p:spPr>
          <a:xfrm>
            <a:off x="233161" y="6716604"/>
            <a:ext cx="6373800" cy="1878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61" name="Google Shape;61;p14"/>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62" name="Shape 62"/>
        <p:cNvGrpSpPr/>
        <p:nvPr/>
      </p:nvGrpSpPr>
      <p:grpSpPr>
        <a:xfrm>
          <a:off x="0" y="0"/>
          <a:ext cx="0" cy="0"/>
          <a:chOff x="0" y="0"/>
          <a:chExt cx="0" cy="0"/>
        </a:xfrm>
      </p:grpSpPr>
      <p:sp>
        <p:nvSpPr>
          <p:cNvPr id="63" name="Google Shape;63;p15"/>
          <p:cNvSpPr txBox="1"/>
          <p:nvPr>
            <p:ph type="title"/>
          </p:nvPr>
        </p:nvSpPr>
        <p:spPr>
          <a:xfrm>
            <a:off x="233161" y="5097308"/>
            <a:ext cx="6373800" cy="1995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4" name="Google Shape;64;p15"/>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65" name="Shape 65"/>
        <p:cNvGrpSpPr/>
        <p:nvPr/>
      </p:nvGrpSpPr>
      <p:grpSpPr>
        <a:xfrm>
          <a:off x="0" y="0"/>
          <a:ext cx="0" cy="0"/>
          <a:chOff x="0" y="0"/>
          <a:chExt cx="0" cy="0"/>
        </a:xfrm>
      </p:grpSpPr>
      <p:sp>
        <p:nvSpPr>
          <p:cNvPr id="66" name="Google Shape;66;p16"/>
          <p:cNvSpPr txBox="1"/>
          <p:nvPr>
            <p:ph type="title"/>
          </p:nvPr>
        </p:nvSpPr>
        <p:spPr>
          <a:xfrm>
            <a:off x="233161" y="1054666"/>
            <a:ext cx="6373800" cy="13572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7" name="Google Shape;67;p16"/>
          <p:cNvSpPr txBox="1"/>
          <p:nvPr>
            <p:ph idx="1" type="body"/>
          </p:nvPr>
        </p:nvSpPr>
        <p:spPr>
          <a:xfrm>
            <a:off x="233161" y="2731255"/>
            <a:ext cx="6373800" cy="809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68" name="Google Shape;68;p16"/>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69" name="Shape 69"/>
        <p:cNvGrpSpPr/>
        <p:nvPr/>
      </p:nvGrpSpPr>
      <p:grpSpPr>
        <a:xfrm>
          <a:off x="0" y="0"/>
          <a:ext cx="0" cy="0"/>
          <a:chOff x="0" y="0"/>
          <a:chExt cx="0" cy="0"/>
        </a:xfrm>
      </p:grpSpPr>
      <p:sp>
        <p:nvSpPr>
          <p:cNvPr id="70" name="Google Shape;70;p17"/>
          <p:cNvSpPr txBox="1"/>
          <p:nvPr>
            <p:ph type="title"/>
          </p:nvPr>
        </p:nvSpPr>
        <p:spPr>
          <a:xfrm>
            <a:off x="233161" y="1054666"/>
            <a:ext cx="6373800" cy="13572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1" name="Google Shape;71;p17"/>
          <p:cNvSpPr txBox="1"/>
          <p:nvPr>
            <p:ph idx="1" type="body"/>
          </p:nvPr>
        </p:nvSpPr>
        <p:spPr>
          <a:xfrm>
            <a:off x="233161" y="2731255"/>
            <a:ext cx="2991900" cy="809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2" name="Google Shape;72;p17"/>
          <p:cNvSpPr txBox="1"/>
          <p:nvPr>
            <p:ph idx="2" type="body"/>
          </p:nvPr>
        </p:nvSpPr>
        <p:spPr>
          <a:xfrm>
            <a:off x="3614787" y="2731255"/>
            <a:ext cx="2991900" cy="809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3" name="Google Shape;73;p17"/>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74" name="Shape 74"/>
        <p:cNvGrpSpPr/>
        <p:nvPr/>
      </p:nvGrpSpPr>
      <p:grpSpPr>
        <a:xfrm>
          <a:off x="0" y="0"/>
          <a:ext cx="0" cy="0"/>
          <a:chOff x="0" y="0"/>
          <a:chExt cx="0" cy="0"/>
        </a:xfrm>
      </p:grpSpPr>
      <p:sp>
        <p:nvSpPr>
          <p:cNvPr id="75" name="Google Shape;75;p18"/>
          <p:cNvSpPr txBox="1"/>
          <p:nvPr>
            <p:ph type="title"/>
          </p:nvPr>
        </p:nvSpPr>
        <p:spPr>
          <a:xfrm>
            <a:off x="233161" y="1054666"/>
            <a:ext cx="6373800" cy="13572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6" name="Google Shape;76;p18"/>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77" name="Shape 77"/>
        <p:cNvGrpSpPr/>
        <p:nvPr/>
      </p:nvGrpSpPr>
      <p:grpSpPr>
        <a:xfrm>
          <a:off x="0" y="0"/>
          <a:ext cx="0" cy="0"/>
          <a:chOff x="0" y="0"/>
          <a:chExt cx="0" cy="0"/>
        </a:xfrm>
      </p:grpSpPr>
      <p:sp>
        <p:nvSpPr>
          <p:cNvPr id="78" name="Google Shape;78;p19"/>
          <p:cNvSpPr txBox="1"/>
          <p:nvPr>
            <p:ph type="title"/>
          </p:nvPr>
        </p:nvSpPr>
        <p:spPr>
          <a:xfrm>
            <a:off x="233161" y="1316719"/>
            <a:ext cx="2100300" cy="1790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79" name="Google Shape;79;p19"/>
          <p:cNvSpPr txBox="1"/>
          <p:nvPr>
            <p:ph idx="1" type="body"/>
          </p:nvPr>
        </p:nvSpPr>
        <p:spPr>
          <a:xfrm>
            <a:off x="233161" y="3293218"/>
            <a:ext cx="2100300" cy="75348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80" name="Google Shape;80;p19"/>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81" name="Shape 81"/>
        <p:cNvGrpSpPr/>
        <p:nvPr/>
      </p:nvGrpSpPr>
      <p:grpSpPr>
        <a:xfrm>
          <a:off x="0" y="0"/>
          <a:ext cx="0" cy="0"/>
          <a:chOff x="0" y="0"/>
          <a:chExt cx="0" cy="0"/>
        </a:xfrm>
      </p:grpSpPr>
      <p:sp>
        <p:nvSpPr>
          <p:cNvPr id="82" name="Google Shape;82;p20"/>
          <p:cNvSpPr txBox="1"/>
          <p:nvPr>
            <p:ph type="title"/>
          </p:nvPr>
        </p:nvSpPr>
        <p:spPr>
          <a:xfrm>
            <a:off x="366722" y="1066812"/>
            <a:ext cx="4763400" cy="9694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83" name="Google Shape;83;p20"/>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84" name="Shape 84"/>
        <p:cNvGrpSpPr/>
        <p:nvPr/>
      </p:nvGrpSpPr>
      <p:grpSpPr>
        <a:xfrm>
          <a:off x="0" y="0"/>
          <a:ext cx="0" cy="0"/>
          <a:chOff x="0" y="0"/>
          <a:chExt cx="0" cy="0"/>
        </a:xfrm>
      </p:grpSpPr>
      <p:sp>
        <p:nvSpPr>
          <p:cNvPr id="85" name="Google Shape;85;p21"/>
          <p:cNvSpPr/>
          <p:nvPr/>
        </p:nvSpPr>
        <p:spPr>
          <a:xfrm>
            <a:off x="3420000" y="-296"/>
            <a:ext cx="3420300" cy="121896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21"/>
          <p:cNvSpPr txBox="1"/>
          <p:nvPr>
            <p:ph type="title"/>
          </p:nvPr>
        </p:nvSpPr>
        <p:spPr>
          <a:xfrm>
            <a:off x="198602" y="2922506"/>
            <a:ext cx="3025800" cy="35130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87" name="Google Shape;87;p21"/>
          <p:cNvSpPr txBox="1"/>
          <p:nvPr>
            <p:ph idx="1" type="subTitle"/>
          </p:nvPr>
        </p:nvSpPr>
        <p:spPr>
          <a:xfrm>
            <a:off x="198602" y="6643018"/>
            <a:ext cx="3025800" cy="2927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88" name="Google Shape;88;p21"/>
          <p:cNvSpPr txBox="1"/>
          <p:nvPr>
            <p:ph idx="2" type="body"/>
          </p:nvPr>
        </p:nvSpPr>
        <p:spPr>
          <a:xfrm>
            <a:off x="3694902" y="1715988"/>
            <a:ext cx="2870100" cy="87573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89" name="Google Shape;89;p21"/>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233161" y="5097308"/>
            <a:ext cx="6373800" cy="19950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3"/>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90" name="Shape 90"/>
        <p:cNvGrpSpPr/>
        <p:nvPr/>
      </p:nvGrpSpPr>
      <p:grpSpPr>
        <a:xfrm>
          <a:off x="0" y="0"/>
          <a:ext cx="0" cy="0"/>
          <a:chOff x="0" y="0"/>
          <a:chExt cx="0" cy="0"/>
        </a:xfrm>
      </p:grpSpPr>
      <p:sp>
        <p:nvSpPr>
          <p:cNvPr id="91" name="Google Shape;91;p22"/>
          <p:cNvSpPr txBox="1"/>
          <p:nvPr>
            <p:ph idx="1" type="body"/>
          </p:nvPr>
        </p:nvSpPr>
        <p:spPr>
          <a:xfrm>
            <a:off x="233161" y="10026056"/>
            <a:ext cx="4487400" cy="14340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92" name="Google Shape;92;p22"/>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93" name="Shape 93"/>
        <p:cNvGrpSpPr/>
        <p:nvPr/>
      </p:nvGrpSpPr>
      <p:grpSpPr>
        <a:xfrm>
          <a:off x="0" y="0"/>
          <a:ext cx="0" cy="0"/>
          <a:chOff x="0" y="0"/>
          <a:chExt cx="0" cy="0"/>
        </a:xfrm>
      </p:grpSpPr>
      <p:sp>
        <p:nvSpPr>
          <p:cNvPr id="94" name="Google Shape;94;p23"/>
          <p:cNvSpPr txBox="1"/>
          <p:nvPr>
            <p:ph hasCustomPrompt="1" type="title"/>
          </p:nvPr>
        </p:nvSpPr>
        <p:spPr>
          <a:xfrm>
            <a:off x="233161" y="2621410"/>
            <a:ext cx="6373800" cy="4653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95" name="Google Shape;95;p23"/>
          <p:cNvSpPr txBox="1"/>
          <p:nvPr>
            <p:ph idx="1" type="body"/>
          </p:nvPr>
        </p:nvSpPr>
        <p:spPr>
          <a:xfrm>
            <a:off x="233161" y="7470470"/>
            <a:ext cx="6373800" cy="3082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96" name="Google Shape;96;p23"/>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97" name="Shape 97"/>
        <p:cNvGrpSpPr/>
        <p:nvPr/>
      </p:nvGrpSpPr>
      <p:grpSpPr>
        <a:xfrm>
          <a:off x="0" y="0"/>
          <a:ext cx="0" cy="0"/>
          <a:chOff x="0" y="0"/>
          <a:chExt cx="0" cy="0"/>
        </a:xfrm>
      </p:grpSpPr>
      <p:sp>
        <p:nvSpPr>
          <p:cNvPr id="98" name="Google Shape;98;p24"/>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233161" y="1054666"/>
            <a:ext cx="6373800" cy="13572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4"/>
          <p:cNvSpPr txBox="1"/>
          <p:nvPr>
            <p:ph idx="1" type="body"/>
          </p:nvPr>
        </p:nvSpPr>
        <p:spPr>
          <a:xfrm>
            <a:off x="233161" y="2731255"/>
            <a:ext cx="6373800" cy="809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233161" y="1054666"/>
            <a:ext cx="6373800" cy="13572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6" name="Google Shape;26;p5"/>
          <p:cNvSpPr txBox="1"/>
          <p:nvPr>
            <p:ph idx="1" type="body"/>
          </p:nvPr>
        </p:nvSpPr>
        <p:spPr>
          <a:xfrm>
            <a:off x="233161" y="2731255"/>
            <a:ext cx="2992200" cy="809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2" type="body"/>
          </p:nvPr>
        </p:nvSpPr>
        <p:spPr>
          <a:xfrm>
            <a:off x="3614787" y="2731255"/>
            <a:ext cx="2992200" cy="809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233161" y="1054666"/>
            <a:ext cx="6373800" cy="13572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1" name="Google Shape;31;p6"/>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233161" y="1316719"/>
            <a:ext cx="2100600" cy="17910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233161" y="3293218"/>
            <a:ext cx="2100600" cy="75348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5" name="Google Shape;35;p7"/>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6" name="Shape 36"/>
        <p:cNvGrpSpPr/>
        <p:nvPr/>
      </p:nvGrpSpPr>
      <p:grpSpPr>
        <a:xfrm>
          <a:off x="0" y="0"/>
          <a:ext cx="0" cy="0"/>
          <a:chOff x="0" y="0"/>
          <a:chExt cx="0" cy="0"/>
        </a:xfrm>
      </p:grpSpPr>
      <p:sp>
        <p:nvSpPr>
          <p:cNvPr id="37" name="Google Shape;37;p8"/>
          <p:cNvSpPr txBox="1"/>
          <p:nvPr>
            <p:ph type="title"/>
          </p:nvPr>
        </p:nvSpPr>
        <p:spPr>
          <a:xfrm>
            <a:off x="366722" y="1066812"/>
            <a:ext cx="4763400" cy="9694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8" name="Google Shape;38;p8"/>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3420000" y="-296"/>
            <a:ext cx="3420000" cy="121896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9"/>
          <p:cNvSpPr txBox="1"/>
          <p:nvPr>
            <p:ph type="title"/>
          </p:nvPr>
        </p:nvSpPr>
        <p:spPr>
          <a:xfrm>
            <a:off x="198602" y="2922506"/>
            <a:ext cx="3025800" cy="35130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198602" y="6643018"/>
            <a:ext cx="3025800" cy="2927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3694902" y="1715988"/>
            <a:ext cx="2870100" cy="87570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4" name="Google Shape;44;p9"/>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233161" y="10026056"/>
            <a:ext cx="4487400" cy="14340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7" name="Google Shape;47;p10"/>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33161" y="1054666"/>
            <a:ext cx="6373800" cy="13572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33161" y="2731255"/>
            <a:ext cx="6373800" cy="809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6337665" y="11051375"/>
            <a:ext cx="410400" cy="9327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grpSp>
        <p:nvGrpSpPr>
          <p:cNvPr id="9" name="Google Shape;9;p1"/>
          <p:cNvGrpSpPr/>
          <p:nvPr/>
        </p:nvGrpSpPr>
        <p:grpSpPr>
          <a:xfrm>
            <a:off x="150" y="0"/>
            <a:ext cx="6839700" cy="676441"/>
            <a:chOff x="150" y="0"/>
            <a:chExt cx="6839700" cy="676441"/>
          </a:xfrm>
        </p:grpSpPr>
        <p:sp>
          <p:nvSpPr>
            <p:cNvPr id="10" name="Google Shape;10;p1"/>
            <p:cNvSpPr/>
            <p:nvPr/>
          </p:nvSpPr>
          <p:spPr>
            <a:xfrm>
              <a:off x="150" y="0"/>
              <a:ext cx="6839700" cy="133200"/>
            </a:xfrm>
            <a:prstGeom prst="rect">
              <a:avLst/>
            </a:pr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1"/>
            <p:cNvSpPr/>
            <p:nvPr/>
          </p:nvSpPr>
          <p:spPr>
            <a:xfrm>
              <a:off x="4597798" y="47641"/>
              <a:ext cx="2241900" cy="628800"/>
            </a:xfrm>
            <a:prstGeom prst="snip2DiagRect">
              <a:avLst>
                <a:gd fmla="val 42434" name="adj1"/>
                <a:gd fmla="val 0" name="adj2"/>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 name="Google Shape;12;p1"/>
          <p:cNvSpPr/>
          <p:nvPr/>
        </p:nvSpPr>
        <p:spPr>
          <a:xfrm>
            <a:off x="-150" y="11312689"/>
            <a:ext cx="6839700" cy="876300"/>
          </a:xfrm>
          <a:prstGeom prst="round2SameRect">
            <a:avLst>
              <a:gd fmla="val 16667" name="adj1"/>
              <a:gd fmla="val 0" name="adj2"/>
            </a:avLst>
          </a:prstGeom>
          <a:noFill/>
          <a:ln cap="flat" cmpd="sng" w="9525">
            <a:solidFill>
              <a:srgbClr val="EA9999"/>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4" name="Shape 54"/>
        <p:cNvGrpSpPr/>
        <p:nvPr/>
      </p:nvGrpSpPr>
      <p:grpSpPr>
        <a:xfrm>
          <a:off x="0" y="0"/>
          <a:ext cx="0" cy="0"/>
          <a:chOff x="0" y="0"/>
          <a:chExt cx="0" cy="0"/>
        </a:xfrm>
      </p:grpSpPr>
      <p:sp>
        <p:nvSpPr>
          <p:cNvPr id="55" name="Google Shape;55;p13"/>
          <p:cNvSpPr txBox="1"/>
          <p:nvPr>
            <p:ph type="title"/>
          </p:nvPr>
        </p:nvSpPr>
        <p:spPr>
          <a:xfrm>
            <a:off x="233161" y="1054666"/>
            <a:ext cx="6373800" cy="1357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56" name="Google Shape;56;p13"/>
          <p:cNvSpPr txBox="1"/>
          <p:nvPr>
            <p:ph idx="1" type="body"/>
          </p:nvPr>
        </p:nvSpPr>
        <p:spPr>
          <a:xfrm>
            <a:off x="233161" y="2731255"/>
            <a:ext cx="6373800" cy="809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sz="1400">
                <a:solidFill>
                  <a:schemeClr val="dk2"/>
                </a:solidFill>
              </a:defRPr>
            </a:lvl2pPr>
            <a:lvl3pPr indent="-317500" lvl="2" marL="1371600" rtl="0">
              <a:lnSpc>
                <a:spcPct val="115000"/>
              </a:lnSpc>
              <a:spcBef>
                <a:spcPts val="1600"/>
              </a:spcBef>
              <a:spcAft>
                <a:spcPts val="0"/>
              </a:spcAft>
              <a:buClr>
                <a:schemeClr val="dk2"/>
              </a:buClr>
              <a:buSzPts val="1400"/>
              <a:buChar char="■"/>
              <a:defRPr sz="1400">
                <a:solidFill>
                  <a:schemeClr val="dk2"/>
                </a:solidFill>
              </a:defRPr>
            </a:lvl3pPr>
            <a:lvl4pPr indent="-317500" lvl="3" marL="1828800" rtl="0">
              <a:lnSpc>
                <a:spcPct val="115000"/>
              </a:lnSpc>
              <a:spcBef>
                <a:spcPts val="1600"/>
              </a:spcBef>
              <a:spcAft>
                <a:spcPts val="0"/>
              </a:spcAft>
              <a:buClr>
                <a:schemeClr val="dk2"/>
              </a:buClr>
              <a:buSzPts val="1400"/>
              <a:buChar char="●"/>
              <a:defRPr sz="1400">
                <a:solidFill>
                  <a:schemeClr val="dk2"/>
                </a:solidFill>
              </a:defRPr>
            </a:lvl4pPr>
            <a:lvl5pPr indent="-317500" lvl="4" marL="2286000" rtl="0">
              <a:lnSpc>
                <a:spcPct val="115000"/>
              </a:lnSpc>
              <a:spcBef>
                <a:spcPts val="1600"/>
              </a:spcBef>
              <a:spcAft>
                <a:spcPts val="0"/>
              </a:spcAft>
              <a:buClr>
                <a:schemeClr val="dk2"/>
              </a:buClr>
              <a:buSzPts val="1400"/>
              <a:buChar char="○"/>
              <a:defRPr sz="1400">
                <a:solidFill>
                  <a:schemeClr val="dk2"/>
                </a:solidFill>
              </a:defRPr>
            </a:lvl5pPr>
            <a:lvl6pPr indent="-317500" lvl="5" marL="2743200" rtl="0">
              <a:lnSpc>
                <a:spcPct val="115000"/>
              </a:lnSpc>
              <a:spcBef>
                <a:spcPts val="1600"/>
              </a:spcBef>
              <a:spcAft>
                <a:spcPts val="0"/>
              </a:spcAft>
              <a:buClr>
                <a:schemeClr val="dk2"/>
              </a:buClr>
              <a:buSzPts val="1400"/>
              <a:buChar char="■"/>
              <a:defRPr sz="1400">
                <a:solidFill>
                  <a:schemeClr val="dk2"/>
                </a:solidFill>
              </a:defRPr>
            </a:lvl6pPr>
            <a:lvl7pPr indent="-317500" lvl="6" marL="3200400" rtl="0">
              <a:lnSpc>
                <a:spcPct val="115000"/>
              </a:lnSpc>
              <a:spcBef>
                <a:spcPts val="1600"/>
              </a:spcBef>
              <a:spcAft>
                <a:spcPts val="0"/>
              </a:spcAft>
              <a:buClr>
                <a:schemeClr val="dk2"/>
              </a:buClr>
              <a:buSzPts val="1400"/>
              <a:buChar char="●"/>
              <a:defRPr sz="1400">
                <a:solidFill>
                  <a:schemeClr val="dk2"/>
                </a:solidFill>
              </a:defRPr>
            </a:lvl7pPr>
            <a:lvl8pPr indent="-317500" lvl="7" marL="3657600" rtl="0">
              <a:lnSpc>
                <a:spcPct val="115000"/>
              </a:lnSpc>
              <a:spcBef>
                <a:spcPts val="1600"/>
              </a:spcBef>
              <a:spcAft>
                <a:spcPts val="0"/>
              </a:spcAft>
              <a:buClr>
                <a:schemeClr val="dk2"/>
              </a:buClr>
              <a:buSzPts val="1400"/>
              <a:buChar char="○"/>
              <a:defRPr sz="1400">
                <a:solidFill>
                  <a:schemeClr val="dk2"/>
                </a:solidFill>
              </a:defRPr>
            </a:lvl8pPr>
            <a:lvl9pPr indent="-317500" lvl="8" marL="4114800" rtl="0">
              <a:lnSpc>
                <a:spcPct val="115000"/>
              </a:lnSpc>
              <a:spcBef>
                <a:spcPts val="1600"/>
              </a:spcBef>
              <a:spcAft>
                <a:spcPts val="1600"/>
              </a:spcAft>
              <a:buClr>
                <a:schemeClr val="dk2"/>
              </a:buClr>
              <a:buSzPts val="1400"/>
              <a:buChar char="■"/>
              <a:defRPr sz="1400">
                <a:solidFill>
                  <a:schemeClr val="dk2"/>
                </a:solidFill>
              </a:defRPr>
            </a:lvl9pPr>
          </a:lstStyle>
          <a:p/>
        </p:txBody>
      </p:sp>
      <p:sp>
        <p:nvSpPr>
          <p:cNvPr id="57" name="Google Shape;57;p13"/>
          <p:cNvSpPr txBox="1"/>
          <p:nvPr>
            <p:ph idx="12" type="sldNum"/>
          </p:nvPr>
        </p:nvSpPr>
        <p:spPr>
          <a:xfrm>
            <a:off x="6337665" y="11051375"/>
            <a:ext cx="410400" cy="9327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hyperlink" Target="https://docs.google.com/document/d/10w2G_izOMH4HGZVRjD0YwP7b0scg4dsRLqP2x0uZsqw/edit?usp=sharing" TargetMode="External"/><Relationship Id="rId5" Type="http://schemas.openxmlformats.org/officeDocument/2006/relationships/hyperlink" Target="https://docs.google.com/document/d/1ri9PtZmsO5ihvX3ePFVcQlId8lMdzMgJC9vks6h-Syw/edit?usp=sharing" TargetMode="External"/><Relationship Id="rId6" Type="http://schemas.openxmlformats.org/officeDocument/2006/relationships/image" Target="../media/image11.png"/><Relationship Id="rId7" Type="http://schemas.openxmlformats.org/officeDocument/2006/relationships/image" Target="../media/image16.png"/><Relationship Id="rId8"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7.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8.jpg"/><Relationship Id="rId4" Type="http://schemas.openxmlformats.org/officeDocument/2006/relationships/image" Target="../media/image13.jpg"/><Relationship Id="rId9" Type="http://schemas.openxmlformats.org/officeDocument/2006/relationships/image" Target="../media/image7.jpg"/><Relationship Id="rId5" Type="http://schemas.openxmlformats.org/officeDocument/2006/relationships/image" Target="../media/image9.jpg"/><Relationship Id="rId6" Type="http://schemas.openxmlformats.org/officeDocument/2006/relationships/image" Target="../media/image10.jpg"/><Relationship Id="rId7" Type="http://schemas.openxmlformats.org/officeDocument/2006/relationships/image" Target="../media/image6.png"/><Relationship Id="rId8"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5.jpg"/><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102" name="Shape 102"/>
        <p:cNvGrpSpPr/>
        <p:nvPr/>
      </p:nvGrpSpPr>
      <p:grpSpPr>
        <a:xfrm>
          <a:off x="0" y="0"/>
          <a:ext cx="0" cy="0"/>
          <a:chOff x="0" y="0"/>
          <a:chExt cx="0" cy="0"/>
        </a:xfrm>
      </p:grpSpPr>
      <p:sp>
        <p:nvSpPr>
          <p:cNvPr id="103" name="Google Shape;103;p25"/>
          <p:cNvSpPr/>
          <p:nvPr/>
        </p:nvSpPr>
        <p:spPr>
          <a:xfrm>
            <a:off x="0" y="6020121"/>
            <a:ext cx="6858300" cy="4810500"/>
          </a:xfrm>
          <a:prstGeom prst="rect">
            <a:avLst/>
          </a:pr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25"/>
          <p:cNvSpPr/>
          <p:nvPr/>
        </p:nvSpPr>
        <p:spPr>
          <a:xfrm>
            <a:off x="2971930" y="3638744"/>
            <a:ext cx="3886500" cy="3067500"/>
          </a:xfrm>
          <a:prstGeom prst="snip2DiagRect">
            <a:avLst>
              <a:gd fmla="val 0" name="adj1"/>
              <a:gd fmla="val 32296" name="adj2"/>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25"/>
          <p:cNvSpPr/>
          <p:nvPr/>
        </p:nvSpPr>
        <p:spPr>
          <a:xfrm>
            <a:off x="0" y="6248733"/>
            <a:ext cx="6877050" cy="866862"/>
          </a:xfrm>
          <a:custGeom>
            <a:rect b="b" l="l" r="r" t="t"/>
            <a:pathLst>
              <a:path extrusionOk="0" h="34671" w="275082">
                <a:moveTo>
                  <a:pt x="0" y="0"/>
                </a:moveTo>
                <a:lnTo>
                  <a:pt x="116002" y="0"/>
                </a:lnTo>
                <a:lnTo>
                  <a:pt x="151036" y="34290"/>
                </a:lnTo>
                <a:lnTo>
                  <a:pt x="274823" y="34290"/>
                </a:lnTo>
                <a:lnTo>
                  <a:pt x="275082" y="34671"/>
                </a:lnTo>
              </a:path>
            </a:pathLst>
          </a:custGeom>
          <a:noFill/>
          <a:ln cap="flat" cmpd="sng" w="152400">
            <a:solidFill>
              <a:srgbClr val="FFFFFF"/>
            </a:solidFill>
            <a:prstDash val="lgDash"/>
            <a:round/>
            <a:headEnd len="med" w="med" type="none"/>
            <a:tailEnd len="med" w="med" type="none"/>
          </a:ln>
        </p:spPr>
      </p:sp>
      <p:sp>
        <p:nvSpPr>
          <p:cNvPr id="106" name="Google Shape;106;p25"/>
          <p:cNvSpPr txBox="1"/>
          <p:nvPr/>
        </p:nvSpPr>
        <p:spPr>
          <a:xfrm>
            <a:off x="9525" y="6707046"/>
            <a:ext cx="3038400" cy="628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solidFill>
                  <a:srgbClr val="990000"/>
                </a:solidFill>
                <a:latin typeface="Georgia"/>
                <a:ea typeface="Georgia"/>
                <a:cs typeface="Georgia"/>
                <a:sym typeface="Georgia"/>
              </a:rPr>
              <a:t>Objectives:</a:t>
            </a:r>
            <a:endParaRPr b="1" sz="3000">
              <a:solidFill>
                <a:srgbClr val="990000"/>
              </a:solidFill>
              <a:latin typeface="Georgia"/>
              <a:ea typeface="Georgia"/>
              <a:cs typeface="Georgia"/>
              <a:sym typeface="Georgia"/>
            </a:endParaRPr>
          </a:p>
        </p:txBody>
      </p:sp>
      <p:sp>
        <p:nvSpPr>
          <p:cNvPr id="107" name="Google Shape;107;p25"/>
          <p:cNvSpPr txBox="1"/>
          <p:nvPr/>
        </p:nvSpPr>
        <p:spPr>
          <a:xfrm>
            <a:off x="200034" y="7335591"/>
            <a:ext cx="6525000" cy="287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400">
                <a:solidFill>
                  <a:srgbClr val="FFFFFF"/>
                </a:solidFill>
                <a:latin typeface="Mada"/>
                <a:ea typeface="Mada"/>
                <a:cs typeface="Mada"/>
                <a:sym typeface="Mada"/>
              </a:rPr>
              <a:t>By the end of the lecture , you should know:</a:t>
            </a:r>
            <a:endParaRPr b="1" sz="1400">
              <a:solidFill>
                <a:srgbClr val="FFFFFF"/>
              </a:solidFill>
              <a:latin typeface="Mada"/>
              <a:ea typeface="Mada"/>
              <a:cs typeface="Mada"/>
              <a:sym typeface="Mada"/>
            </a:endParaRPr>
          </a:p>
          <a:p>
            <a:pPr indent="0" lvl="0" marL="0" rtl="0" algn="l">
              <a:spcBef>
                <a:spcPts val="0"/>
              </a:spcBef>
              <a:spcAft>
                <a:spcPts val="0"/>
              </a:spcAft>
              <a:buNone/>
            </a:pPr>
            <a:r>
              <a:t/>
            </a:r>
            <a:endParaRPr b="1" sz="1400">
              <a:solidFill>
                <a:srgbClr val="FFFFFF"/>
              </a:solidFill>
              <a:latin typeface="Mada"/>
              <a:ea typeface="Mada"/>
              <a:cs typeface="Mada"/>
              <a:sym typeface="Mada"/>
            </a:endParaRPr>
          </a:p>
          <a:p>
            <a:pPr indent="-317500" lvl="0" marL="457200" rtl="0" algn="l">
              <a:spcBef>
                <a:spcPts val="0"/>
              </a:spcBef>
              <a:spcAft>
                <a:spcPts val="0"/>
              </a:spcAft>
              <a:buClr>
                <a:srgbClr val="FFFFFF"/>
              </a:buClr>
              <a:buSzPts val="1400"/>
              <a:buFont typeface="Mada"/>
              <a:buChar char="◆"/>
            </a:pPr>
            <a:r>
              <a:rPr lang="en">
                <a:solidFill>
                  <a:srgbClr val="FFFFFF"/>
                </a:solidFill>
                <a:latin typeface="Mada"/>
                <a:ea typeface="Mada"/>
                <a:cs typeface="Mada"/>
                <a:sym typeface="Mada"/>
              </a:rPr>
              <a:t>Factors affecting placental transfer</a:t>
            </a:r>
            <a:endParaRPr sz="700">
              <a:solidFill>
                <a:srgbClr val="FFFFFF"/>
              </a:solidFill>
              <a:latin typeface="Mada"/>
              <a:ea typeface="Mada"/>
              <a:cs typeface="Mada"/>
              <a:sym typeface="Mada"/>
            </a:endParaRPr>
          </a:p>
          <a:p>
            <a:pPr indent="0" lvl="0" marL="457200" rtl="0" algn="l">
              <a:spcBef>
                <a:spcPts val="0"/>
              </a:spcBef>
              <a:spcAft>
                <a:spcPts val="0"/>
              </a:spcAft>
              <a:buNone/>
            </a:pPr>
            <a:r>
              <a:t/>
            </a:r>
            <a:endParaRPr sz="700">
              <a:solidFill>
                <a:srgbClr val="FFFFFF"/>
              </a:solidFill>
              <a:latin typeface="Mada"/>
              <a:ea typeface="Mada"/>
              <a:cs typeface="Mada"/>
              <a:sym typeface="Mada"/>
            </a:endParaRPr>
          </a:p>
          <a:p>
            <a:pPr indent="-317500" lvl="0" marL="457200" rtl="0" algn="l">
              <a:spcBef>
                <a:spcPts val="0"/>
              </a:spcBef>
              <a:spcAft>
                <a:spcPts val="0"/>
              </a:spcAft>
              <a:buClr>
                <a:srgbClr val="FFFFFF"/>
              </a:buClr>
              <a:buSzPts val="1400"/>
              <a:buFont typeface="Mada"/>
              <a:buChar char="◆"/>
            </a:pPr>
            <a:r>
              <a:rPr lang="en">
                <a:solidFill>
                  <a:srgbClr val="FFFFFF"/>
                </a:solidFill>
                <a:latin typeface="Mada"/>
                <a:ea typeface="Mada"/>
                <a:cs typeface="Mada"/>
                <a:sym typeface="Mada"/>
              </a:rPr>
              <a:t>Harmful effects of drugs during different stages of development</a:t>
            </a:r>
            <a:endParaRPr sz="700">
              <a:solidFill>
                <a:srgbClr val="FFFFFF"/>
              </a:solidFill>
              <a:latin typeface="Mada"/>
              <a:ea typeface="Mada"/>
              <a:cs typeface="Mada"/>
              <a:sym typeface="Mada"/>
            </a:endParaRPr>
          </a:p>
          <a:p>
            <a:pPr indent="0" lvl="0" marL="457200" rtl="0" algn="l">
              <a:spcBef>
                <a:spcPts val="0"/>
              </a:spcBef>
              <a:spcAft>
                <a:spcPts val="0"/>
              </a:spcAft>
              <a:buNone/>
            </a:pPr>
            <a:r>
              <a:t/>
            </a:r>
            <a:endParaRPr sz="700">
              <a:solidFill>
                <a:srgbClr val="FFFFFF"/>
              </a:solidFill>
              <a:latin typeface="Mada"/>
              <a:ea typeface="Mada"/>
              <a:cs typeface="Mada"/>
              <a:sym typeface="Mada"/>
            </a:endParaRPr>
          </a:p>
          <a:p>
            <a:pPr indent="-317500" lvl="0" marL="457200" rtl="0" algn="l">
              <a:spcBef>
                <a:spcPts val="0"/>
              </a:spcBef>
              <a:spcAft>
                <a:spcPts val="0"/>
              </a:spcAft>
              <a:buClr>
                <a:srgbClr val="FFFFFF"/>
              </a:buClr>
              <a:buSzPts val="1400"/>
              <a:buFont typeface="Mada"/>
              <a:buChar char="◆"/>
            </a:pPr>
            <a:r>
              <a:rPr lang="en">
                <a:solidFill>
                  <a:srgbClr val="FFFFFF"/>
                </a:solidFill>
                <a:latin typeface="Mada"/>
                <a:ea typeface="Mada"/>
                <a:cs typeface="Mada"/>
                <a:sym typeface="Mada"/>
              </a:rPr>
              <a:t>FDA classifications of drugs</a:t>
            </a:r>
            <a:endParaRPr sz="700">
              <a:solidFill>
                <a:srgbClr val="FFFFFF"/>
              </a:solidFill>
              <a:latin typeface="Mada"/>
              <a:ea typeface="Mada"/>
              <a:cs typeface="Mada"/>
              <a:sym typeface="Mada"/>
            </a:endParaRPr>
          </a:p>
          <a:p>
            <a:pPr indent="0" lvl="0" marL="457200" rtl="0" algn="l">
              <a:spcBef>
                <a:spcPts val="0"/>
              </a:spcBef>
              <a:spcAft>
                <a:spcPts val="0"/>
              </a:spcAft>
              <a:buNone/>
            </a:pPr>
            <a:r>
              <a:t/>
            </a:r>
            <a:endParaRPr sz="700">
              <a:solidFill>
                <a:srgbClr val="FFFFFF"/>
              </a:solidFill>
              <a:latin typeface="Mada"/>
              <a:ea typeface="Mada"/>
              <a:cs typeface="Mada"/>
              <a:sym typeface="Mada"/>
            </a:endParaRPr>
          </a:p>
          <a:p>
            <a:pPr indent="-317500" lvl="0" marL="457200" rtl="0" algn="l">
              <a:spcBef>
                <a:spcPts val="0"/>
              </a:spcBef>
              <a:spcAft>
                <a:spcPts val="0"/>
              </a:spcAft>
              <a:buClr>
                <a:srgbClr val="FFFFFF"/>
              </a:buClr>
              <a:buSzPts val="1400"/>
              <a:buFont typeface="Mada"/>
              <a:buChar char="◆"/>
            </a:pPr>
            <a:r>
              <a:rPr lang="en">
                <a:solidFill>
                  <a:srgbClr val="FFFFFF"/>
                </a:solidFill>
                <a:latin typeface="Mada"/>
                <a:ea typeface="Mada"/>
                <a:cs typeface="Mada"/>
                <a:sym typeface="Mada"/>
              </a:rPr>
              <a:t>Teratogenic Drugs</a:t>
            </a:r>
            <a:endParaRPr>
              <a:solidFill>
                <a:srgbClr val="FFFFFF"/>
              </a:solidFill>
              <a:latin typeface="Mada"/>
              <a:ea typeface="Mada"/>
              <a:cs typeface="Mada"/>
              <a:sym typeface="Mada"/>
            </a:endParaRPr>
          </a:p>
          <a:p>
            <a:pPr indent="-317500" lvl="0" marL="457200" rtl="0" algn="l">
              <a:spcBef>
                <a:spcPts val="1000"/>
              </a:spcBef>
              <a:spcAft>
                <a:spcPts val="0"/>
              </a:spcAft>
              <a:buClr>
                <a:srgbClr val="FFFFFF"/>
              </a:buClr>
              <a:buSzPts val="1400"/>
              <a:buFont typeface="Mada"/>
              <a:buChar char="◆"/>
            </a:pPr>
            <a:r>
              <a:rPr lang="en">
                <a:solidFill>
                  <a:srgbClr val="FFFFFF"/>
                </a:solidFill>
                <a:latin typeface="Mada"/>
                <a:ea typeface="Mada"/>
                <a:cs typeface="Mada"/>
                <a:sym typeface="Mada"/>
              </a:rPr>
              <a:t>Keep on vibin</a:t>
            </a:r>
            <a:endParaRPr>
              <a:solidFill>
                <a:srgbClr val="FFFFFF"/>
              </a:solidFill>
              <a:latin typeface="Mada"/>
              <a:ea typeface="Mada"/>
              <a:cs typeface="Mada"/>
              <a:sym typeface="Mada"/>
            </a:endParaRPr>
          </a:p>
          <a:p>
            <a:pPr indent="0" lvl="0" marL="457200" rtl="0" algn="l">
              <a:spcBef>
                <a:spcPts val="0"/>
              </a:spcBef>
              <a:spcAft>
                <a:spcPts val="0"/>
              </a:spcAft>
              <a:buNone/>
            </a:pPr>
            <a:r>
              <a:t/>
            </a:r>
            <a:endParaRPr sz="700">
              <a:solidFill>
                <a:srgbClr val="FFFFFF"/>
              </a:solidFill>
              <a:latin typeface="Mada"/>
              <a:ea typeface="Mada"/>
              <a:cs typeface="Mada"/>
              <a:sym typeface="Mada"/>
            </a:endParaRPr>
          </a:p>
          <a:p>
            <a:pPr indent="-317500" lvl="0" marL="457200" rtl="0" algn="l">
              <a:spcBef>
                <a:spcPts val="0"/>
              </a:spcBef>
              <a:spcAft>
                <a:spcPts val="0"/>
              </a:spcAft>
              <a:buClr>
                <a:srgbClr val="FFFFFF"/>
              </a:buClr>
              <a:buSzPts val="1400"/>
              <a:buFont typeface="Mada"/>
              <a:buChar char="◆"/>
            </a:pPr>
            <a:r>
              <a:rPr lang="en">
                <a:solidFill>
                  <a:srgbClr val="FFFFFF"/>
                </a:solidFill>
                <a:latin typeface="Mada"/>
                <a:ea typeface="Mada"/>
                <a:cs typeface="Mada"/>
                <a:sym typeface="Mada"/>
              </a:rPr>
              <a:t>Adverse effects of drugs</a:t>
            </a:r>
            <a:endParaRPr>
              <a:solidFill>
                <a:srgbClr val="FFFFFF"/>
              </a:solidFill>
              <a:latin typeface="Mada"/>
              <a:ea typeface="Mada"/>
              <a:cs typeface="Mada"/>
              <a:sym typeface="Mada"/>
            </a:endParaRPr>
          </a:p>
          <a:p>
            <a:pPr indent="0" lvl="0" marL="457200" rtl="0" algn="l">
              <a:spcBef>
                <a:spcPts val="0"/>
              </a:spcBef>
              <a:spcAft>
                <a:spcPts val="0"/>
              </a:spcAft>
              <a:buNone/>
            </a:pPr>
            <a:r>
              <a:t/>
            </a:r>
            <a:endParaRPr sz="700">
              <a:solidFill>
                <a:srgbClr val="FFFFFF"/>
              </a:solidFill>
              <a:latin typeface="Mada"/>
              <a:ea typeface="Mada"/>
              <a:cs typeface="Mada"/>
              <a:sym typeface="Mada"/>
            </a:endParaRPr>
          </a:p>
          <a:p>
            <a:pPr indent="-317500" lvl="0" marL="457200" rtl="0" algn="l">
              <a:spcBef>
                <a:spcPts val="0"/>
              </a:spcBef>
              <a:spcAft>
                <a:spcPts val="0"/>
              </a:spcAft>
              <a:buClr>
                <a:srgbClr val="FFFFFF"/>
              </a:buClr>
              <a:buSzPts val="1400"/>
              <a:buFont typeface="Mada"/>
              <a:buChar char="◆"/>
            </a:pPr>
            <a:r>
              <a:rPr lang="en">
                <a:solidFill>
                  <a:srgbClr val="FFFFFF"/>
                </a:solidFill>
                <a:latin typeface="Mada"/>
                <a:ea typeface="Mada"/>
                <a:cs typeface="Mada"/>
                <a:sym typeface="Mada"/>
              </a:rPr>
              <a:t>Drugs of abuse</a:t>
            </a:r>
            <a:endParaRPr>
              <a:solidFill>
                <a:srgbClr val="FFFFFF"/>
              </a:solidFill>
              <a:latin typeface="Mada"/>
              <a:ea typeface="Mada"/>
              <a:cs typeface="Mada"/>
              <a:sym typeface="Mada"/>
            </a:endParaRPr>
          </a:p>
        </p:txBody>
      </p:sp>
      <p:sp>
        <p:nvSpPr>
          <p:cNvPr id="108" name="Google Shape;108;p25"/>
          <p:cNvSpPr/>
          <p:nvPr/>
        </p:nvSpPr>
        <p:spPr>
          <a:xfrm flipH="1">
            <a:off x="109" y="10581514"/>
            <a:ext cx="2491800" cy="628500"/>
          </a:xfrm>
          <a:prstGeom prst="snip2DiagRect">
            <a:avLst>
              <a:gd fmla="val 42434" name="adj1"/>
              <a:gd fmla="val 0" name="adj2"/>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25"/>
          <p:cNvSpPr txBox="1"/>
          <p:nvPr/>
        </p:nvSpPr>
        <p:spPr>
          <a:xfrm>
            <a:off x="57153" y="11056293"/>
            <a:ext cx="1314300" cy="37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400" u="sng">
                <a:solidFill>
                  <a:srgbClr val="E06666"/>
                </a:solidFill>
                <a:latin typeface="Mada"/>
                <a:ea typeface="Mada"/>
                <a:cs typeface="Mada"/>
                <a:sym typeface="Mada"/>
              </a:rPr>
              <a:t>Color index:</a:t>
            </a:r>
            <a:endParaRPr b="1" sz="1400" u="sng">
              <a:solidFill>
                <a:srgbClr val="E06666"/>
              </a:solidFill>
              <a:latin typeface="Mada"/>
              <a:ea typeface="Mada"/>
              <a:cs typeface="Mada"/>
              <a:sym typeface="Mada"/>
            </a:endParaRPr>
          </a:p>
        </p:txBody>
      </p:sp>
      <p:sp>
        <p:nvSpPr>
          <p:cNvPr id="110" name="Google Shape;110;p25"/>
          <p:cNvSpPr/>
          <p:nvPr/>
        </p:nvSpPr>
        <p:spPr>
          <a:xfrm>
            <a:off x="914399" y="4046900"/>
            <a:ext cx="5215800" cy="1088700"/>
          </a:xfrm>
          <a:prstGeom prst="bracketPair">
            <a:avLst/>
          </a:prstGeom>
          <a:noFill/>
          <a:ln cap="flat" cmpd="sng" w="38100">
            <a:solidFill>
              <a:srgbClr val="F4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25"/>
          <p:cNvSpPr txBox="1"/>
          <p:nvPr/>
        </p:nvSpPr>
        <p:spPr>
          <a:xfrm>
            <a:off x="0" y="11408652"/>
            <a:ext cx="1666800" cy="66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Mada"/>
                <a:ea typeface="Mada"/>
                <a:cs typeface="Mada"/>
                <a:sym typeface="Mada"/>
              </a:rPr>
              <a:t>Black : Main content</a:t>
            </a:r>
            <a:endParaRPr sz="1200">
              <a:latin typeface="Mada"/>
              <a:ea typeface="Mada"/>
              <a:cs typeface="Mada"/>
              <a:sym typeface="Mada"/>
            </a:endParaRPr>
          </a:p>
          <a:p>
            <a:pPr indent="0" lvl="0" marL="0" rtl="0" algn="l">
              <a:spcBef>
                <a:spcPts val="0"/>
              </a:spcBef>
              <a:spcAft>
                <a:spcPts val="0"/>
              </a:spcAft>
              <a:buNone/>
            </a:pPr>
            <a:r>
              <a:rPr lang="en" sz="1200">
                <a:solidFill>
                  <a:srgbClr val="FF0000"/>
                </a:solidFill>
                <a:latin typeface="Mada"/>
                <a:ea typeface="Mada"/>
                <a:cs typeface="Mada"/>
                <a:sym typeface="Mada"/>
              </a:rPr>
              <a:t>Red : Important</a:t>
            </a:r>
            <a:endParaRPr sz="1200">
              <a:solidFill>
                <a:srgbClr val="FF0000"/>
              </a:solidFill>
              <a:latin typeface="Mada"/>
              <a:ea typeface="Mada"/>
              <a:cs typeface="Mada"/>
              <a:sym typeface="Mada"/>
            </a:endParaRPr>
          </a:p>
          <a:p>
            <a:pPr indent="0" lvl="0" marL="0" rtl="0" algn="l">
              <a:spcBef>
                <a:spcPts val="0"/>
              </a:spcBef>
              <a:spcAft>
                <a:spcPts val="0"/>
              </a:spcAft>
              <a:buNone/>
            </a:pPr>
            <a:r>
              <a:rPr lang="en" sz="1200">
                <a:solidFill>
                  <a:srgbClr val="3D85C6"/>
                </a:solidFill>
                <a:latin typeface="Mada"/>
                <a:ea typeface="Mada"/>
                <a:cs typeface="Mada"/>
                <a:sym typeface="Mada"/>
              </a:rPr>
              <a:t>Blue: Males’ slides only</a:t>
            </a:r>
            <a:endParaRPr sz="1200">
              <a:solidFill>
                <a:srgbClr val="3D85C6"/>
              </a:solidFill>
              <a:latin typeface="Mada"/>
              <a:ea typeface="Mada"/>
              <a:cs typeface="Mada"/>
              <a:sym typeface="Mada"/>
            </a:endParaRPr>
          </a:p>
        </p:txBody>
      </p:sp>
      <p:cxnSp>
        <p:nvCxnSpPr>
          <p:cNvPr id="112" name="Google Shape;112;p25"/>
          <p:cNvCxnSpPr/>
          <p:nvPr/>
        </p:nvCxnSpPr>
        <p:spPr>
          <a:xfrm>
            <a:off x="1771728" y="11513332"/>
            <a:ext cx="0" cy="495300"/>
          </a:xfrm>
          <a:prstGeom prst="straightConnector1">
            <a:avLst/>
          </a:prstGeom>
          <a:noFill/>
          <a:ln cap="flat" cmpd="sng" w="9525">
            <a:solidFill>
              <a:srgbClr val="EA9999"/>
            </a:solidFill>
            <a:prstDash val="solid"/>
            <a:round/>
            <a:headEnd len="med" w="med" type="diamond"/>
            <a:tailEnd len="med" w="med" type="diamond"/>
          </a:ln>
        </p:spPr>
      </p:cxnSp>
      <p:sp>
        <p:nvSpPr>
          <p:cNvPr id="113" name="Google Shape;113;p25"/>
          <p:cNvSpPr txBox="1"/>
          <p:nvPr/>
        </p:nvSpPr>
        <p:spPr>
          <a:xfrm>
            <a:off x="1905084" y="11408652"/>
            <a:ext cx="2286000" cy="66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674EA7"/>
                </a:solidFill>
                <a:latin typeface="Mada"/>
                <a:ea typeface="Mada"/>
                <a:cs typeface="Mada"/>
                <a:sym typeface="Mada"/>
              </a:rPr>
              <a:t>Purple: Females’ slides only</a:t>
            </a:r>
            <a:endParaRPr sz="1200">
              <a:solidFill>
                <a:srgbClr val="674EA7"/>
              </a:solidFill>
              <a:latin typeface="Mada"/>
              <a:ea typeface="Mada"/>
              <a:cs typeface="Mada"/>
              <a:sym typeface="Mada"/>
            </a:endParaRPr>
          </a:p>
          <a:p>
            <a:pPr indent="0" lvl="0" marL="0" rtl="0" algn="l">
              <a:spcBef>
                <a:spcPts val="0"/>
              </a:spcBef>
              <a:spcAft>
                <a:spcPts val="0"/>
              </a:spcAft>
              <a:buNone/>
            </a:pPr>
            <a:r>
              <a:rPr lang="en" sz="1200">
                <a:solidFill>
                  <a:srgbClr val="999999"/>
                </a:solidFill>
                <a:latin typeface="Mada"/>
                <a:ea typeface="Mada"/>
                <a:cs typeface="Mada"/>
                <a:sym typeface="Mada"/>
              </a:rPr>
              <a:t>Grey: Extra info or explanation</a:t>
            </a:r>
            <a:endParaRPr sz="1200">
              <a:solidFill>
                <a:srgbClr val="999999"/>
              </a:solidFill>
              <a:latin typeface="Mada"/>
              <a:ea typeface="Mada"/>
              <a:cs typeface="Mada"/>
              <a:sym typeface="Mada"/>
            </a:endParaRPr>
          </a:p>
          <a:p>
            <a:pPr indent="0" lvl="0" marL="0" rtl="0" algn="l">
              <a:spcBef>
                <a:spcPts val="0"/>
              </a:spcBef>
              <a:spcAft>
                <a:spcPts val="0"/>
              </a:spcAft>
              <a:buNone/>
            </a:pPr>
            <a:r>
              <a:rPr lang="en" sz="1200">
                <a:solidFill>
                  <a:srgbClr val="6AA84F"/>
                </a:solidFill>
                <a:latin typeface="Mada"/>
                <a:ea typeface="Mada"/>
                <a:cs typeface="Mada"/>
                <a:sym typeface="Mada"/>
              </a:rPr>
              <a:t>Green : Dr. notes</a:t>
            </a:r>
            <a:endParaRPr sz="1200">
              <a:solidFill>
                <a:srgbClr val="6AA84F"/>
              </a:solidFill>
              <a:latin typeface="Mada"/>
              <a:ea typeface="Mada"/>
              <a:cs typeface="Mada"/>
              <a:sym typeface="Mada"/>
            </a:endParaRPr>
          </a:p>
        </p:txBody>
      </p:sp>
      <p:sp>
        <p:nvSpPr>
          <p:cNvPr id="114" name="Google Shape;114;p25"/>
          <p:cNvSpPr/>
          <p:nvPr/>
        </p:nvSpPr>
        <p:spPr>
          <a:xfrm>
            <a:off x="-225" y="10350724"/>
            <a:ext cx="6839569" cy="239070"/>
          </a:xfrm>
          <a:custGeom>
            <a:rect b="b" l="l" r="r" t="t"/>
            <a:pathLst>
              <a:path extrusionOk="0" h="10668" w="277749">
                <a:moveTo>
                  <a:pt x="0" y="0"/>
                </a:moveTo>
                <a:lnTo>
                  <a:pt x="96393" y="762"/>
                </a:lnTo>
                <a:lnTo>
                  <a:pt x="107823" y="10668"/>
                </a:lnTo>
                <a:lnTo>
                  <a:pt x="277749" y="10668"/>
                </a:lnTo>
              </a:path>
            </a:pathLst>
          </a:custGeom>
          <a:noFill/>
          <a:ln cap="flat" cmpd="sng" w="114300">
            <a:solidFill>
              <a:srgbClr val="FFFFFF"/>
            </a:solidFill>
            <a:prstDash val="lgDash"/>
            <a:round/>
            <a:headEnd len="med" w="med" type="none"/>
            <a:tailEnd len="med" w="med" type="none"/>
          </a:ln>
        </p:spPr>
      </p:sp>
      <p:pic>
        <p:nvPicPr>
          <p:cNvPr id="115" name="Google Shape;115;p25"/>
          <p:cNvPicPr preferRelativeResize="0"/>
          <p:nvPr/>
        </p:nvPicPr>
        <p:blipFill>
          <a:blip r:embed="rId3">
            <a:alphaModFix/>
          </a:blip>
          <a:stretch>
            <a:fillRect/>
          </a:stretch>
        </p:blipFill>
        <p:spPr>
          <a:xfrm>
            <a:off x="129931" y="145933"/>
            <a:ext cx="915550" cy="600270"/>
          </a:xfrm>
          <a:prstGeom prst="rect">
            <a:avLst/>
          </a:prstGeom>
          <a:noFill/>
          <a:ln>
            <a:noFill/>
          </a:ln>
        </p:spPr>
      </p:pic>
      <p:sp>
        <p:nvSpPr>
          <p:cNvPr id="116" name="Google Shape;116;p25"/>
          <p:cNvSpPr/>
          <p:nvPr/>
        </p:nvSpPr>
        <p:spPr>
          <a:xfrm rot="10800000">
            <a:off x="5410500" y="452291"/>
            <a:ext cx="1429500" cy="314400"/>
          </a:xfrm>
          <a:prstGeom prst="homePlate">
            <a:avLst>
              <a:gd fmla="val 50000" name="adj"/>
            </a:avLst>
          </a:pr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25">
            <a:hlinkClick r:id="rId4"/>
          </p:cNvPr>
          <p:cNvSpPr txBox="1"/>
          <p:nvPr/>
        </p:nvSpPr>
        <p:spPr>
          <a:xfrm>
            <a:off x="5620534" y="423837"/>
            <a:ext cx="1314300" cy="37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 sz="1200" u="sng">
                <a:solidFill>
                  <a:srgbClr val="FFFFFF"/>
                </a:solidFill>
                <a:latin typeface="Georgia"/>
                <a:ea typeface="Georgia"/>
                <a:cs typeface="Georgia"/>
                <a:sym typeface="Georgia"/>
              </a:rPr>
              <a:t>Editing File</a:t>
            </a:r>
            <a:endParaRPr b="1" i="1" sz="1200" u="sng">
              <a:solidFill>
                <a:srgbClr val="FFFFFF"/>
              </a:solidFill>
              <a:latin typeface="Georgia"/>
              <a:ea typeface="Georgia"/>
              <a:cs typeface="Georgia"/>
              <a:sym typeface="Georgia"/>
            </a:endParaRPr>
          </a:p>
        </p:txBody>
      </p:sp>
      <p:sp>
        <p:nvSpPr>
          <p:cNvPr id="118" name="Google Shape;118;p25"/>
          <p:cNvSpPr/>
          <p:nvPr/>
        </p:nvSpPr>
        <p:spPr>
          <a:xfrm rot="10800000">
            <a:off x="5410500" y="909515"/>
            <a:ext cx="1429500" cy="314400"/>
          </a:xfrm>
          <a:prstGeom prst="homePlate">
            <a:avLst>
              <a:gd fmla="val 50000" name="adj"/>
            </a:avLst>
          </a:pr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25">
            <a:hlinkClick r:id="rId5"/>
          </p:cNvPr>
          <p:cNvSpPr txBox="1"/>
          <p:nvPr/>
        </p:nvSpPr>
        <p:spPr>
          <a:xfrm>
            <a:off x="5487193" y="871546"/>
            <a:ext cx="1599600" cy="37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 sz="1200" u="sng">
                <a:solidFill>
                  <a:srgbClr val="FFFFFF"/>
                </a:solidFill>
                <a:latin typeface="Georgia"/>
                <a:ea typeface="Georgia"/>
                <a:cs typeface="Georgia"/>
                <a:sym typeface="Georgia"/>
              </a:rPr>
              <a:t>Mnemonic File</a:t>
            </a:r>
            <a:endParaRPr b="1" i="1" sz="1200" u="sng">
              <a:solidFill>
                <a:srgbClr val="FFFFFF"/>
              </a:solidFill>
              <a:latin typeface="Georgia"/>
              <a:ea typeface="Georgia"/>
              <a:cs typeface="Georgia"/>
              <a:sym typeface="Georgia"/>
            </a:endParaRPr>
          </a:p>
        </p:txBody>
      </p:sp>
      <p:sp>
        <p:nvSpPr>
          <p:cNvPr id="120" name="Google Shape;120;p25"/>
          <p:cNvSpPr txBox="1"/>
          <p:nvPr/>
        </p:nvSpPr>
        <p:spPr>
          <a:xfrm>
            <a:off x="928553" y="4141296"/>
            <a:ext cx="5172900" cy="918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solidFill>
                  <a:srgbClr val="990000"/>
                </a:solidFill>
                <a:latin typeface="Georgia"/>
                <a:ea typeface="Georgia"/>
                <a:cs typeface="Georgia"/>
                <a:sym typeface="Georgia"/>
              </a:rPr>
              <a:t>Teratogens and Drugs of Abuse in Pregnancy</a:t>
            </a:r>
            <a:endParaRPr b="1" sz="3000">
              <a:solidFill>
                <a:srgbClr val="990000"/>
              </a:solidFill>
              <a:latin typeface="Georgia"/>
              <a:ea typeface="Georgia"/>
              <a:cs typeface="Georgia"/>
              <a:sym typeface="Georgia"/>
            </a:endParaRPr>
          </a:p>
        </p:txBody>
      </p:sp>
      <p:pic>
        <p:nvPicPr>
          <p:cNvPr id="121" name="Google Shape;121;p25"/>
          <p:cNvPicPr preferRelativeResize="0"/>
          <p:nvPr/>
        </p:nvPicPr>
        <p:blipFill>
          <a:blip r:embed="rId6">
            <a:alphaModFix/>
          </a:blip>
          <a:stretch>
            <a:fillRect/>
          </a:stretch>
        </p:blipFill>
        <p:spPr>
          <a:xfrm>
            <a:off x="2062065" y="309241"/>
            <a:ext cx="3067335" cy="3067335"/>
          </a:xfrm>
          <a:prstGeom prst="rect">
            <a:avLst/>
          </a:prstGeom>
          <a:noFill/>
          <a:ln>
            <a:noFill/>
          </a:ln>
        </p:spPr>
      </p:pic>
      <p:sp>
        <p:nvSpPr>
          <p:cNvPr id="122" name="Google Shape;122;p25"/>
          <p:cNvSpPr txBox="1"/>
          <p:nvPr/>
        </p:nvSpPr>
        <p:spPr>
          <a:xfrm>
            <a:off x="1707412" y="2991009"/>
            <a:ext cx="3734100" cy="371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rgbClr val="E06666"/>
                </a:solidFill>
                <a:latin typeface="Georgia"/>
                <a:ea typeface="Georgia"/>
                <a:cs typeface="Georgia"/>
                <a:sym typeface="Georgia"/>
              </a:rPr>
              <a:t>Reproduction Block</a:t>
            </a:r>
            <a:endParaRPr b="1" sz="1800">
              <a:solidFill>
                <a:srgbClr val="E06666"/>
              </a:solidFill>
              <a:latin typeface="Georgia"/>
              <a:ea typeface="Georgia"/>
              <a:cs typeface="Georgia"/>
              <a:sym typeface="Georgia"/>
            </a:endParaRPr>
          </a:p>
        </p:txBody>
      </p:sp>
      <p:sp>
        <p:nvSpPr>
          <p:cNvPr id="123" name="Google Shape;123;p25"/>
          <p:cNvSpPr txBox="1"/>
          <p:nvPr/>
        </p:nvSpPr>
        <p:spPr>
          <a:xfrm>
            <a:off x="1764565" y="3286300"/>
            <a:ext cx="3524400" cy="29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B7B7B7"/>
                </a:solidFill>
                <a:latin typeface="Mada"/>
                <a:ea typeface="Mada"/>
                <a:cs typeface="Mada"/>
                <a:sym typeface="Mada"/>
              </a:rPr>
              <a:t>Pharmacology team 438</a:t>
            </a:r>
            <a:endParaRPr sz="1200">
              <a:solidFill>
                <a:srgbClr val="B7B7B7"/>
              </a:solidFill>
              <a:latin typeface="Mada"/>
              <a:ea typeface="Mada"/>
              <a:cs typeface="Mada"/>
              <a:sym typeface="Mada"/>
            </a:endParaRPr>
          </a:p>
        </p:txBody>
      </p:sp>
      <p:pic>
        <p:nvPicPr>
          <p:cNvPr id="124" name="Google Shape;124;p25"/>
          <p:cNvPicPr preferRelativeResize="0"/>
          <p:nvPr/>
        </p:nvPicPr>
        <p:blipFill rotWithShape="1">
          <a:blip r:embed="rId7">
            <a:alphaModFix/>
          </a:blip>
          <a:srcRect b="9897" l="0" r="0" t="13196"/>
          <a:stretch/>
        </p:blipFill>
        <p:spPr>
          <a:xfrm>
            <a:off x="57153" y="785126"/>
            <a:ext cx="1076450" cy="827863"/>
          </a:xfrm>
          <a:prstGeom prst="rect">
            <a:avLst/>
          </a:prstGeom>
          <a:noFill/>
          <a:ln>
            <a:noFill/>
          </a:ln>
        </p:spPr>
      </p:pic>
      <p:pic>
        <p:nvPicPr>
          <p:cNvPr id="125" name="Google Shape;125;p25"/>
          <p:cNvPicPr preferRelativeResize="0"/>
          <p:nvPr/>
        </p:nvPicPr>
        <p:blipFill rotWithShape="1">
          <a:blip r:embed="rId8">
            <a:alphaModFix/>
          </a:blip>
          <a:srcRect b="0" l="0" r="0" t="0"/>
          <a:stretch/>
        </p:blipFill>
        <p:spPr>
          <a:xfrm>
            <a:off x="173763" y="1651925"/>
            <a:ext cx="827874" cy="82787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2" name="Shape 252"/>
        <p:cNvGrpSpPr/>
        <p:nvPr/>
      </p:nvGrpSpPr>
      <p:grpSpPr>
        <a:xfrm>
          <a:off x="0" y="0"/>
          <a:ext cx="0" cy="0"/>
          <a:chOff x="0" y="0"/>
          <a:chExt cx="0" cy="0"/>
        </a:xfrm>
      </p:grpSpPr>
      <p:sp>
        <p:nvSpPr>
          <p:cNvPr id="253" name="Google Shape;253;p34"/>
          <p:cNvSpPr txBox="1"/>
          <p:nvPr/>
        </p:nvSpPr>
        <p:spPr>
          <a:xfrm>
            <a:off x="162007" y="5294513"/>
            <a:ext cx="6429600" cy="1390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rgbClr val="990000"/>
                </a:solidFill>
                <a:latin typeface="Georgia"/>
                <a:ea typeface="Georgia"/>
                <a:cs typeface="Georgia"/>
                <a:sym typeface="Georgia"/>
              </a:rPr>
              <a:t>Team Leaders:</a:t>
            </a:r>
            <a:endParaRPr b="1" sz="1200">
              <a:solidFill>
                <a:srgbClr val="990000"/>
              </a:solidFill>
              <a:latin typeface="Georgia"/>
              <a:ea typeface="Georgia"/>
              <a:cs typeface="Georgia"/>
              <a:sym typeface="Georgia"/>
            </a:endParaRPr>
          </a:p>
          <a:p>
            <a:pPr indent="0" lvl="0" marL="0" rtl="0" algn="ctr">
              <a:spcBef>
                <a:spcPts val="0"/>
              </a:spcBef>
              <a:spcAft>
                <a:spcPts val="0"/>
              </a:spcAft>
              <a:buNone/>
            </a:pPr>
            <a:r>
              <a:t/>
            </a:r>
            <a:endParaRPr b="1" sz="1200">
              <a:solidFill>
                <a:srgbClr val="351C75"/>
              </a:solidFill>
              <a:latin typeface="Georgia"/>
              <a:ea typeface="Georgia"/>
              <a:cs typeface="Georgia"/>
              <a:sym typeface="Georgia"/>
            </a:endParaRPr>
          </a:p>
          <a:p>
            <a:pPr indent="0" lvl="0" marL="0" rtl="0" algn="ctr">
              <a:spcBef>
                <a:spcPts val="0"/>
              </a:spcBef>
              <a:spcAft>
                <a:spcPts val="0"/>
              </a:spcAft>
              <a:buNone/>
            </a:pPr>
            <a:r>
              <a:t/>
            </a:r>
            <a:endParaRPr b="1" sz="1200">
              <a:solidFill>
                <a:srgbClr val="351C75"/>
              </a:solidFill>
              <a:latin typeface="Georgia"/>
              <a:ea typeface="Georgia"/>
              <a:cs typeface="Georgia"/>
              <a:sym typeface="Georgia"/>
            </a:endParaRPr>
          </a:p>
          <a:p>
            <a:pPr indent="0" lvl="0" marL="0" rtl="0" algn="ctr">
              <a:spcBef>
                <a:spcPts val="0"/>
              </a:spcBef>
              <a:spcAft>
                <a:spcPts val="0"/>
              </a:spcAft>
              <a:buNone/>
            </a:pPr>
            <a:r>
              <a:rPr b="1" lang="en" sz="2400">
                <a:solidFill>
                  <a:srgbClr val="EA9999"/>
                </a:solidFill>
                <a:latin typeface="Mada"/>
                <a:ea typeface="Mada"/>
                <a:cs typeface="Mada"/>
                <a:sym typeface="Mada"/>
              </a:rPr>
              <a:t>May Babaeer           Zyad Aldosari</a:t>
            </a:r>
            <a:endParaRPr b="1" sz="2400">
              <a:solidFill>
                <a:srgbClr val="EA9999"/>
              </a:solidFill>
              <a:latin typeface="Mada"/>
              <a:ea typeface="Mada"/>
              <a:cs typeface="Mada"/>
              <a:sym typeface="Mada"/>
            </a:endParaRPr>
          </a:p>
        </p:txBody>
      </p:sp>
      <p:sp>
        <p:nvSpPr>
          <p:cNvPr id="254" name="Google Shape;254;p34"/>
          <p:cNvSpPr txBox="1"/>
          <p:nvPr/>
        </p:nvSpPr>
        <p:spPr>
          <a:xfrm>
            <a:off x="-240319" y="7199151"/>
            <a:ext cx="7373700" cy="72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700">
                <a:solidFill>
                  <a:srgbClr val="990000"/>
                </a:solidFill>
                <a:latin typeface="Georgia"/>
                <a:ea typeface="Georgia"/>
                <a:cs typeface="Georgia"/>
                <a:sym typeface="Georgia"/>
              </a:rPr>
              <a:t>This Amazing Work was Done By:</a:t>
            </a:r>
            <a:endParaRPr b="1" sz="2700">
              <a:solidFill>
                <a:srgbClr val="990000"/>
              </a:solidFill>
              <a:latin typeface="Mada"/>
              <a:ea typeface="Mada"/>
              <a:cs typeface="Mada"/>
              <a:sym typeface="Mada"/>
            </a:endParaRPr>
          </a:p>
        </p:txBody>
      </p:sp>
      <p:sp>
        <p:nvSpPr>
          <p:cNvPr id="255" name="Google Shape;255;p34"/>
          <p:cNvSpPr txBox="1"/>
          <p:nvPr/>
        </p:nvSpPr>
        <p:spPr>
          <a:xfrm>
            <a:off x="252461" y="7812734"/>
            <a:ext cx="6429600" cy="1093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rgbClr val="EA9999"/>
                </a:solidFill>
                <a:latin typeface="Mada"/>
                <a:ea typeface="Mada"/>
                <a:cs typeface="Mada"/>
                <a:sym typeface="Mada"/>
              </a:rPr>
              <a:t>Mohammed Alhuqbani</a:t>
            </a:r>
            <a:endParaRPr b="1" sz="2400">
              <a:solidFill>
                <a:srgbClr val="EA9999"/>
              </a:solidFill>
              <a:latin typeface="Mada"/>
              <a:ea typeface="Mada"/>
              <a:cs typeface="Mada"/>
              <a:sym typeface="Mada"/>
            </a:endParaRPr>
          </a:p>
        </p:txBody>
      </p:sp>
      <p:sp>
        <p:nvSpPr>
          <p:cNvPr id="256" name="Google Shape;256;p34"/>
          <p:cNvSpPr txBox="1"/>
          <p:nvPr/>
        </p:nvSpPr>
        <p:spPr>
          <a:xfrm>
            <a:off x="1131350" y="9028056"/>
            <a:ext cx="4584000" cy="592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700">
                <a:solidFill>
                  <a:srgbClr val="990000"/>
                </a:solidFill>
                <a:latin typeface="Georgia"/>
                <a:ea typeface="Georgia"/>
                <a:cs typeface="Georgia"/>
                <a:sym typeface="Georgia"/>
              </a:rPr>
              <a:t>Note writers</a:t>
            </a:r>
            <a:endParaRPr b="1" sz="2700">
              <a:solidFill>
                <a:srgbClr val="990000"/>
              </a:solidFill>
              <a:latin typeface="Mada"/>
              <a:ea typeface="Mada"/>
              <a:cs typeface="Mada"/>
              <a:sym typeface="Mada"/>
            </a:endParaRPr>
          </a:p>
        </p:txBody>
      </p:sp>
      <p:sp>
        <p:nvSpPr>
          <p:cNvPr id="257" name="Google Shape;257;p34"/>
          <p:cNvSpPr txBox="1"/>
          <p:nvPr/>
        </p:nvSpPr>
        <p:spPr>
          <a:xfrm>
            <a:off x="1055146" y="10475934"/>
            <a:ext cx="4584000" cy="592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700">
                <a:solidFill>
                  <a:srgbClr val="990000"/>
                </a:solidFill>
                <a:latin typeface="Georgia"/>
                <a:ea typeface="Georgia"/>
                <a:cs typeface="Georgia"/>
                <a:sym typeface="Georgia"/>
              </a:rPr>
              <a:t>Quiz writers</a:t>
            </a:r>
            <a:endParaRPr b="1" sz="2700">
              <a:solidFill>
                <a:srgbClr val="990000"/>
              </a:solidFill>
              <a:latin typeface="Mada"/>
              <a:ea typeface="Mada"/>
              <a:cs typeface="Mada"/>
              <a:sym typeface="Mada"/>
            </a:endParaRPr>
          </a:p>
        </p:txBody>
      </p:sp>
      <p:sp>
        <p:nvSpPr>
          <p:cNvPr id="258" name="Google Shape;258;p34"/>
          <p:cNvSpPr txBox="1"/>
          <p:nvPr/>
        </p:nvSpPr>
        <p:spPr>
          <a:xfrm>
            <a:off x="252461" y="9613063"/>
            <a:ext cx="6429600" cy="592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rgbClr val="EA9999"/>
                </a:solidFill>
                <a:latin typeface="Mada"/>
                <a:ea typeface="Mada"/>
                <a:cs typeface="Mada"/>
                <a:sym typeface="Mada"/>
              </a:rPr>
              <a:t>Nouf AlShammari</a:t>
            </a:r>
            <a:endParaRPr b="1" sz="2400">
              <a:solidFill>
                <a:srgbClr val="EA9999"/>
              </a:solidFill>
              <a:latin typeface="Mada"/>
              <a:ea typeface="Mada"/>
              <a:cs typeface="Mada"/>
              <a:sym typeface="Mada"/>
            </a:endParaRPr>
          </a:p>
        </p:txBody>
      </p:sp>
      <p:sp>
        <p:nvSpPr>
          <p:cNvPr id="259" name="Google Shape;259;p34"/>
          <p:cNvSpPr txBox="1"/>
          <p:nvPr/>
        </p:nvSpPr>
        <p:spPr>
          <a:xfrm>
            <a:off x="252461" y="11060940"/>
            <a:ext cx="6429600" cy="592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400">
                <a:solidFill>
                  <a:srgbClr val="EA9999"/>
                </a:solidFill>
                <a:latin typeface="Mada"/>
                <a:ea typeface="Mada"/>
                <a:cs typeface="Mada"/>
                <a:sym typeface="Mada"/>
              </a:rPr>
              <a:t>Mohammed Alhuqbani</a:t>
            </a:r>
            <a:endParaRPr b="1" sz="2400">
              <a:solidFill>
                <a:srgbClr val="EA9999"/>
              </a:solidFill>
              <a:latin typeface="Mada"/>
              <a:ea typeface="Mada"/>
              <a:cs typeface="Mada"/>
              <a:sym typeface="Mada"/>
            </a:endParaRPr>
          </a:p>
          <a:p>
            <a:pPr indent="0" lvl="0" marL="0" rtl="0" algn="ctr">
              <a:spcBef>
                <a:spcPts val="0"/>
              </a:spcBef>
              <a:spcAft>
                <a:spcPts val="0"/>
              </a:spcAft>
              <a:buNone/>
            </a:pPr>
            <a:r>
              <a:t/>
            </a:r>
            <a:endParaRPr b="1" sz="2400">
              <a:solidFill>
                <a:srgbClr val="EA9999"/>
              </a:solidFill>
              <a:latin typeface="Mada"/>
              <a:ea typeface="Mada"/>
              <a:cs typeface="Mada"/>
              <a:sym typeface="Mada"/>
            </a:endParaRPr>
          </a:p>
        </p:txBody>
      </p:sp>
      <p:sp>
        <p:nvSpPr>
          <p:cNvPr id="260" name="Google Shape;260;p34"/>
          <p:cNvSpPr/>
          <p:nvPr/>
        </p:nvSpPr>
        <p:spPr>
          <a:xfrm>
            <a:off x="0" y="0"/>
            <a:ext cx="6858300" cy="3372300"/>
          </a:xfrm>
          <a:prstGeom prst="rect">
            <a:avLst/>
          </a:pr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34"/>
          <p:cNvSpPr/>
          <p:nvPr/>
        </p:nvSpPr>
        <p:spPr>
          <a:xfrm flipH="1">
            <a:off x="109" y="3199246"/>
            <a:ext cx="2491800" cy="628500"/>
          </a:xfrm>
          <a:prstGeom prst="snip2DiagRect">
            <a:avLst>
              <a:gd fmla="val 42434" name="adj1"/>
              <a:gd fmla="val 0" name="adj2"/>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34"/>
          <p:cNvSpPr/>
          <p:nvPr/>
        </p:nvSpPr>
        <p:spPr>
          <a:xfrm>
            <a:off x="-225" y="2914805"/>
            <a:ext cx="6839569" cy="266727"/>
          </a:xfrm>
          <a:custGeom>
            <a:rect b="b" l="l" r="r" t="t"/>
            <a:pathLst>
              <a:path extrusionOk="0" h="10668" w="277749">
                <a:moveTo>
                  <a:pt x="0" y="0"/>
                </a:moveTo>
                <a:lnTo>
                  <a:pt x="96393" y="762"/>
                </a:lnTo>
                <a:lnTo>
                  <a:pt x="107823" y="10668"/>
                </a:lnTo>
                <a:lnTo>
                  <a:pt x="277749" y="10668"/>
                </a:lnTo>
              </a:path>
            </a:pathLst>
          </a:custGeom>
          <a:noFill/>
          <a:ln cap="flat" cmpd="sng" w="114300">
            <a:solidFill>
              <a:srgbClr val="FFFFFF"/>
            </a:solidFill>
            <a:prstDash val="lgDash"/>
            <a:round/>
            <a:headEnd len="med" w="med" type="none"/>
            <a:tailEnd len="med" w="med" type="none"/>
          </a:ln>
        </p:spPr>
      </p:sp>
      <p:pic>
        <p:nvPicPr>
          <p:cNvPr id="263" name="Google Shape;263;p34"/>
          <p:cNvPicPr preferRelativeResize="0"/>
          <p:nvPr/>
        </p:nvPicPr>
        <p:blipFill rotWithShape="1">
          <a:blip r:embed="rId3">
            <a:alphaModFix/>
          </a:blip>
          <a:srcRect b="16795" l="0" r="0" t="15287"/>
          <a:stretch/>
        </p:blipFill>
        <p:spPr>
          <a:xfrm>
            <a:off x="4286438" y="1149861"/>
            <a:ext cx="2548012" cy="1730663"/>
          </a:xfrm>
          <a:prstGeom prst="rect">
            <a:avLst/>
          </a:prstGeom>
          <a:noFill/>
          <a:ln>
            <a:noFill/>
          </a:ln>
        </p:spPr>
      </p:pic>
      <p:sp>
        <p:nvSpPr>
          <p:cNvPr id="264" name="Google Shape;264;p34"/>
          <p:cNvSpPr txBox="1"/>
          <p:nvPr/>
        </p:nvSpPr>
        <p:spPr>
          <a:xfrm>
            <a:off x="181058" y="323867"/>
            <a:ext cx="6658500" cy="95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FFFFFF"/>
                </a:solidFill>
                <a:latin typeface="Mada"/>
                <a:ea typeface="Mada"/>
                <a:cs typeface="Mada"/>
                <a:sym typeface="Mada"/>
              </a:rPr>
              <a:t>Thank you for all the love and support you gave the team in those two years!</a:t>
            </a:r>
            <a:endParaRPr b="1" sz="2400">
              <a:solidFill>
                <a:srgbClr val="FFFFFF"/>
              </a:solidFill>
              <a:latin typeface="Mada"/>
              <a:ea typeface="Mada"/>
              <a:cs typeface="Mada"/>
              <a:sym typeface="Mada"/>
            </a:endParaRPr>
          </a:p>
        </p:txBody>
      </p:sp>
      <p:sp>
        <p:nvSpPr>
          <p:cNvPr id="265" name="Google Shape;265;p34"/>
          <p:cNvSpPr txBox="1"/>
          <p:nvPr/>
        </p:nvSpPr>
        <p:spPr>
          <a:xfrm>
            <a:off x="181058" y="1352622"/>
            <a:ext cx="4672200" cy="109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FFFFFF"/>
                </a:solidFill>
                <a:latin typeface="Mada"/>
                <a:ea typeface="Mada"/>
                <a:cs typeface="Mada"/>
                <a:sym typeface="Mada"/>
              </a:rPr>
              <a:t>Hope we made the context much easier to study.</a:t>
            </a:r>
            <a:endParaRPr b="1" sz="1800">
              <a:solidFill>
                <a:srgbClr val="FFFFFF"/>
              </a:solidFill>
              <a:latin typeface="Mada"/>
              <a:ea typeface="Mada"/>
              <a:cs typeface="Mada"/>
              <a:sym typeface="Mada"/>
            </a:endParaRPr>
          </a:p>
          <a:p>
            <a:pPr indent="0" lvl="0" marL="0" rtl="0" algn="l">
              <a:spcBef>
                <a:spcPts val="0"/>
              </a:spcBef>
              <a:spcAft>
                <a:spcPts val="0"/>
              </a:spcAft>
              <a:buNone/>
            </a:pPr>
            <a:r>
              <a:rPr b="1" lang="en" sz="1800">
                <a:solidFill>
                  <a:srgbClr val="FFFFFF"/>
                </a:solidFill>
                <a:latin typeface="Mada"/>
                <a:ea typeface="Mada"/>
                <a:cs typeface="Mada"/>
                <a:sym typeface="Mada"/>
              </a:rPr>
              <a:t>God bless you, Future doctors.</a:t>
            </a:r>
            <a:endParaRPr b="1" sz="1800">
              <a:solidFill>
                <a:srgbClr val="FFFFFF"/>
              </a:solidFill>
              <a:latin typeface="Mada"/>
              <a:ea typeface="Mada"/>
              <a:cs typeface="Mada"/>
              <a:sym typeface="Mada"/>
            </a:endParaRPr>
          </a:p>
        </p:txBody>
      </p:sp>
      <p:pic>
        <p:nvPicPr>
          <p:cNvPr id="266" name="Google Shape;266;p34"/>
          <p:cNvPicPr preferRelativeResize="0"/>
          <p:nvPr/>
        </p:nvPicPr>
        <p:blipFill>
          <a:blip r:embed="rId4">
            <a:alphaModFix/>
          </a:blip>
          <a:stretch>
            <a:fillRect/>
          </a:stretch>
        </p:blipFill>
        <p:spPr>
          <a:xfrm>
            <a:off x="5215122" y="8100907"/>
            <a:ext cx="119678" cy="96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sp>
        <p:nvSpPr>
          <p:cNvPr id="130" name="Google Shape;130;p26"/>
          <p:cNvSpPr txBox="1"/>
          <p:nvPr>
            <p:ph type="title"/>
          </p:nvPr>
        </p:nvSpPr>
        <p:spPr>
          <a:xfrm>
            <a:off x="1261800" y="287725"/>
            <a:ext cx="4367400" cy="625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990000"/>
                </a:solidFill>
                <a:latin typeface="Georgia"/>
                <a:ea typeface="Georgia"/>
                <a:cs typeface="Georgia"/>
                <a:sym typeface="Georgia"/>
              </a:rPr>
              <a:t>Medications in Pregnancy</a:t>
            </a:r>
            <a:endParaRPr b="1" sz="2400">
              <a:solidFill>
                <a:srgbClr val="990000"/>
              </a:solidFill>
              <a:latin typeface="Georgia"/>
              <a:ea typeface="Georgia"/>
              <a:cs typeface="Georgia"/>
              <a:sym typeface="Georgia"/>
            </a:endParaRPr>
          </a:p>
        </p:txBody>
      </p:sp>
      <p:sp>
        <p:nvSpPr>
          <p:cNvPr id="131" name="Google Shape;131;p26"/>
          <p:cNvSpPr txBox="1"/>
          <p:nvPr>
            <p:ph idx="1" type="body"/>
          </p:nvPr>
        </p:nvSpPr>
        <p:spPr>
          <a:xfrm>
            <a:off x="233100" y="800100"/>
            <a:ext cx="6373800" cy="1318200"/>
          </a:xfrm>
          <a:prstGeom prst="rect">
            <a:avLst/>
          </a:prstGeom>
          <a:ln cap="flat" cmpd="sng" w="9525">
            <a:solidFill>
              <a:srgbClr val="8E7CC3"/>
            </a:solidFill>
            <a:prstDash val="dash"/>
            <a:round/>
            <a:headEnd len="sm" w="sm" type="none"/>
            <a:tailEnd len="sm" w="sm" type="none"/>
          </a:ln>
        </p:spPr>
        <p:txBody>
          <a:bodyPr anchorCtr="0" anchor="ctr" bIns="91425" lIns="91425" spcFirstLastPara="1" rIns="91425" wrap="square" tIns="91425">
            <a:noAutofit/>
          </a:bodyPr>
          <a:lstStyle/>
          <a:p>
            <a:pPr indent="-304800" lvl="0" marL="457200" rtl="0" algn="l">
              <a:spcBef>
                <a:spcPts val="0"/>
              </a:spcBef>
              <a:spcAft>
                <a:spcPts val="0"/>
              </a:spcAft>
              <a:buClr>
                <a:srgbClr val="674EA7"/>
              </a:buClr>
              <a:buSzPts val="1200"/>
              <a:buFont typeface="Mada"/>
              <a:buChar char="●"/>
            </a:pPr>
            <a:r>
              <a:rPr lang="en" sz="1200">
                <a:solidFill>
                  <a:srgbClr val="674EA7"/>
                </a:solidFill>
                <a:latin typeface="Mada"/>
                <a:ea typeface="Mada"/>
                <a:cs typeface="Mada"/>
                <a:sym typeface="Mada"/>
              </a:rPr>
              <a:t>Majority of women are exposed to medications during pregnancy</a:t>
            </a:r>
            <a:endParaRPr sz="1200">
              <a:solidFill>
                <a:srgbClr val="674EA7"/>
              </a:solidFill>
              <a:latin typeface="Mada"/>
              <a:ea typeface="Mada"/>
              <a:cs typeface="Mada"/>
              <a:sym typeface="Mada"/>
            </a:endParaRPr>
          </a:p>
          <a:p>
            <a:pPr indent="-304800" lvl="0" marL="457200" rtl="0" algn="l">
              <a:spcBef>
                <a:spcPts val="0"/>
              </a:spcBef>
              <a:spcAft>
                <a:spcPts val="0"/>
              </a:spcAft>
              <a:buClr>
                <a:srgbClr val="674EA7"/>
              </a:buClr>
              <a:buSzPts val="1200"/>
              <a:buFont typeface="Mada"/>
              <a:buChar char="●"/>
            </a:pPr>
            <a:r>
              <a:rPr lang="en" sz="1200">
                <a:solidFill>
                  <a:srgbClr val="674EA7"/>
                </a:solidFill>
                <a:latin typeface="Mada"/>
                <a:ea typeface="Mada"/>
                <a:cs typeface="Mada"/>
                <a:sym typeface="Mada"/>
              </a:rPr>
              <a:t>Unless necessary, drugs should not be used in pregnancy because many can harm the fetus</a:t>
            </a:r>
            <a:endParaRPr sz="1200">
              <a:solidFill>
                <a:srgbClr val="674EA7"/>
              </a:solidFill>
              <a:latin typeface="Mada"/>
              <a:ea typeface="Mada"/>
              <a:cs typeface="Mada"/>
              <a:sym typeface="Mada"/>
            </a:endParaRPr>
          </a:p>
          <a:p>
            <a:pPr indent="-304800" lvl="0" marL="457200" rtl="0" algn="l">
              <a:spcBef>
                <a:spcPts val="0"/>
              </a:spcBef>
              <a:spcAft>
                <a:spcPts val="0"/>
              </a:spcAft>
              <a:buClr>
                <a:srgbClr val="674EA7"/>
              </a:buClr>
              <a:buSzPts val="1200"/>
              <a:buFont typeface="Mada"/>
              <a:buChar char="●"/>
            </a:pPr>
            <a:r>
              <a:rPr lang="en" sz="1200">
                <a:solidFill>
                  <a:srgbClr val="674EA7"/>
                </a:solidFill>
                <a:latin typeface="Mada"/>
                <a:ea typeface="Mada"/>
                <a:cs typeface="Mada"/>
                <a:sym typeface="Mada"/>
              </a:rPr>
              <a:t>Half of the drugs have unknown effect on the fetus</a:t>
            </a:r>
            <a:endParaRPr sz="1200">
              <a:solidFill>
                <a:srgbClr val="674EA7"/>
              </a:solidFill>
              <a:latin typeface="Mada"/>
              <a:ea typeface="Mada"/>
              <a:cs typeface="Mada"/>
              <a:sym typeface="Mada"/>
            </a:endParaRPr>
          </a:p>
          <a:p>
            <a:pPr indent="-304800" lvl="0" marL="457200" rtl="0" algn="l">
              <a:spcBef>
                <a:spcPts val="0"/>
              </a:spcBef>
              <a:spcAft>
                <a:spcPts val="0"/>
              </a:spcAft>
              <a:buClr>
                <a:srgbClr val="674EA7"/>
              </a:buClr>
              <a:buSzPts val="1200"/>
              <a:buFont typeface="Mada"/>
              <a:buChar char="●"/>
            </a:pPr>
            <a:r>
              <a:rPr lang="en" sz="1200">
                <a:solidFill>
                  <a:srgbClr val="674EA7"/>
                </a:solidFill>
                <a:latin typeface="Mada"/>
                <a:ea typeface="Mada"/>
                <a:cs typeface="Mada"/>
                <a:sym typeface="Mada"/>
              </a:rPr>
              <a:t>About 2-3% of all birth defects are a result of the use of drugs</a:t>
            </a:r>
            <a:endParaRPr sz="1200">
              <a:solidFill>
                <a:srgbClr val="674EA7"/>
              </a:solidFill>
              <a:latin typeface="Mada"/>
              <a:ea typeface="Mada"/>
              <a:cs typeface="Mada"/>
              <a:sym typeface="Mada"/>
            </a:endParaRPr>
          </a:p>
        </p:txBody>
      </p:sp>
      <p:sp>
        <p:nvSpPr>
          <p:cNvPr id="132" name="Google Shape;132;p26"/>
          <p:cNvSpPr txBox="1"/>
          <p:nvPr>
            <p:ph type="title"/>
          </p:nvPr>
        </p:nvSpPr>
        <p:spPr>
          <a:xfrm>
            <a:off x="233100" y="2202248"/>
            <a:ext cx="6373800" cy="410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E06666"/>
                </a:solidFill>
                <a:latin typeface="Mada"/>
                <a:ea typeface="Mada"/>
                <a:cs typeface="Mada"/>
                <a:sym typeface="Mada"/>
              </a:rPr>
              <a:t>How do drugs cross the placenta?</a:t>
            </a:r>
            <a:endParaRPr b="1" sz="1800">
              <a:solidFill>
                <a:srgbClr val="E06666"/>
              </a:solidFill>
              <a:latin typeface="Mada"/>
              <a:ea typeface="Mada"/>
              <a:cs typeface="Mada"/>
              <a:sym typeface="Mada"/>
            </a:endParaRPr>
          </a:p>
        </p:txBody>
      </p:sp>
      <p:sp>
        <p:nvSpPr>
          <p:cNvPr id="133" name="Google Shape;133;p26"/>
          <p:cNvSpPr/>
          <p:nvPr/>
        </p:nvSpPr>
        <p:spPr>
          <a:xfrm>
            <a:off x="233100" y="2642475"/>
            <a:ext cx="477000" cy="484500"/>
          </a:xfrm>
          <a:prstGeom prst="heptagon">
            <a:avLst>
              <a:gd fmla="val 102572" name="hf"/>
              <a:gd fmla="val 105210" name="vf"/>
            </a:avLst>
          </a:prstGeom>
          <a:solidFill>
            <a:srgbClr val="E0666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600">
                <a:solidFill>
                  <a:srgbClr val="FFFFFF"/>
                </a:solidFill>
                <a:latin typeface="Trebuchet MS"/>
                <a:ea typeface="Trebuchet MS"/>
                <a:cs typeface="Trebuchet MS"/>
                <a:sym typeface="Trebuchet MS"/>
              </a:rPr>
              <a:t>1</a:t>
            </a:r>
            <a:endParaRPr b="1" sz="2600">
              <a:solidFill>
                <a:srgbClr val="FFFFFF"/>
              </a:solidFill>
              <a:latin typeface="Trebuchet MS"/>
              <a:ea typeface="Trebuchet MS"/>
              <a:cs typeface="Trebuchet MS"/>
              <a:sym typeface="Trebuchet MS"/>
            </a:endParaRPr>
          </a:p>
        </p:txBody>
      </p:sp>
      <p:sp>
        <p:nvSpPr>
          <p:cNvPr id="134" name="Google Shape;134;p26"/>
          <p:cNvSpPr txBox="1"/>
          <p:nvPr>
            <p:ph idx="1" type="body"/>
          </p:nvPr>
        </p:nvSpPr>
        <p:spPr>
          <a:xfrm>
            <a:off x="710100" y="2716275"/>
            <a:ext cx="5763300" cy="410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200">
                <a:solidFill>
                  <a:srgbClr val="000000"/>
                </a:solidFill>
                <a:latin typeface="Mada"/>
                <a:ea typeface="Mada"/>
                <a:cs typeface="Mada"/>
                <a:sym typeface="Mada"/>
              </a:rPr>
              <a:t>Most drugs can cross the placenta by passive diffusion </a:t>
            </a:r>
            <a:endParaRPr sz="1200">
              <a:solidFill>
                <a:srgbClr val="000000"/>
              </a:solidFill>
              <a:latin typeface="Mada"/>
              <a:ea typeface="Mada"/>
              <a:cs typeface="Mada"/>
              <a:sym typeface="Mada"/>
            </a:endParaRPr>
          </a:p>
        </p:txBody>
      </p:sp>
      <p:sp>
        <p:nvSpPr>
          <p:cNvPr id="135" name="Google Shape;135;p26"/>
          <p:cNvSpPr/>
          <p:nvPr/>
        </p:nvSpPr>
        <p:spPr>
          <a:xfrm>
            <a:off x="233100" y="3252075"/>
            <a:ext cx="477000" cy="484500"/>
          </a:xfrm>
          <a:prstGeom prst="heptagon">
            <a:avLst>
              <a:gd fmla="val 102572" name="hf"/>
              <a:gd fmla="val 105210" name="vf"/>
            </a:avLst>
          </a:prstGeom>
          <a:solidFill>
            <a:srgbClr val="E0666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600">
                <a:solidFill>
                  <a:srgbClr val="FFFFFF"/>
                </a:solidFill>
                <a:latin typeface="Trebuchet MS"/>
                <a:ea typeface="Trebuchet MS"/>
                <a:cs typeface="Trebuchet MS"/>
                <a:sym typeface="Trebuchet MS"/>
              </a:rPr>
              <a:t>2</a:t>
            </a:r>
            <a:endParaRPr b="1" sz="2600">
              <a:solidFill>
                <a:srgbClr val="FFFFFF"/>
              </a:solidFill>
              <a:latin typeface="Trebuchet MS"/>
              <a:ea typeface="Trebuchet MS"/>
              <a:cs typeface="Trebuchet MS"/>
              <a:sym typeface="Trebuchet MS"/>
            </a:endParaRPr>
          </a:p>
        </p:txBody>
      </p:sp>
      <p:sp>
        <p:nvSpPr>
          <p:cNvPr id="136" name="Google Shape;136;p26"/>
          <p:cNvSpPr txBox="1"/>
          <p:nvPr>
            <p:ph idx="1" type="body"/>
          </p:nvPr>
        </p:nvSpPr>
        <p:spPr>
          <a:xfrm>
            <a:off x="710100" y="3325875"/>
            <a:ext cx="5763300" cy="410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200">
                <a:solidFill>
                  <a:srgbClr val="000000"/>
                </a:solidFill>
                <a:latin typeface="Mada"/>
                <a:ea typeface="Mada"/>
                <a:cs typeface="Mada"/>
                <a:sym typeface="Mada"/>
              </a:rPr>
              <a:t>Placental membrane is semi-permeable</a:t>
            </a:r>
            <a:endParaRPr sz="1200">
              <a:solidFill>
                <a:srgbClr val="000000"/>
              </a:solidFill>
              <a:latin typeface="Mada"/>
              <a:ea typeface="Mada"/>
              <a:cs typeface="Mada"/>
              <a:sym typeface="Mada"/>
            </a:endParaRPr>
          </a:p>
        </p:txBody>
      </p:sp>
      <p:sp>
        <p:nvSpPr>
          <p:cNvPr id="137" name="Google Shape;137;p26"/>
          <p:cNvSpPr/>
          <p:nvPr/>
        </p:nvSpPr>
        <p:spPr>
          <a:xfrm>
            <a:off x="233100" y="3861675"/>
            <a:ext cx="477000" cy="484500"/>
          </a:xfrm>
          <a:prstGeom prst="heptagon">
            <a:avLst>
              <a:gd fmla="val 102572" name="hf"/>
              <a:gd fmla="val 105210" name="vf"/>
            </a:avLst>
          </a:prstGeom>
          <a:solidFill>
            <a:srgbClr val="E0666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600">
                <a:solidFill>
                  <a:srgbClr val="FFFFFF"/>
                </a:solidFill>
                <a:latin typeface="Trebuchet MS"/>
                <a:ea typeface="Trebuchet MS"/>
                <a:cs typeface="Trebuchet MS"/>
                <a:sym typeface="Trebuchet MS"/>
              </a:rPr>
              <a:t>3</a:t>
            </a:r>
            <a:endParaRPr b="1" sz="2600">
              <a:solidFill>
                <a:srgbClr val="FFFFFF"/>
              </a:solidFill>
              <a:latin typeface="Trebuchet MS"/>
              <a:ea typeface="Trebuchet MS"/>
              <a:cs typeface="Trebuchet MS"/>
              <a:sym typeface="Trebuchet MS"/>
            </a:endParaRPr>
          </a:p>
        </p:txBody>
      </p:sp>
      <p:sp>
        <p:nvSpPr>
          <p:cNvPr id="138" name="Google Shape;138;p26"/>
          <p:cNvSpPr txBox="1"/>
          <p:nvPr>
            <p:ph idx="1" type="body"/>
          </p:nvPr>
        </p:nvSpPr>
        <p:spPr>
          <a:xfrm>
            <a:off x="710100" y="3935475"/>
            <a:ext cx="5763300" cy="410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200">
                <a:solidFill>
                  <a:srgbClr val="674EA7"/>
                </a:solidFill>
                <a:latin typeface="Mada"/>
                <a:ea typeface="Mada"/>
                <a:cs typeface="Mada"/>
                <a:sym typeface="Mada"/>
              </a:rPr>
              <a:t>Movement of drugs through the placenta is limited by a single layer of trophoblasts</a:t>
            </a:r>
            <a:endParaRPr sz="1200">
              <a:solidFill>
                <a:srgbClr val="674EA7"/>
              </a:solidFill>
              <a:latin typeface="Mada"/>
              <a:ea typeface="Mada"/>
              <a:cs typeface="Mada"/>
              <a:sym typeface="Mada"/>
            </a:endParaRPr>
          </a:p>
        </p:txBody>
      </p:sp>
      <p:sp>
        <p:nvSpPr>
          <p:cNvPr id="139" name="Google Shape;139;p26"/>
          <p:cNvSpPr/>
          <p:nvPr/>
        </p:nvSpPr>
        <p:spPr>
          <a:xfrm>
            <a:off x="804750" y="4776075"/>
            <a:ext cx="5337300" cy="568500"/>
          </a:xfrm>
          <a:prstGeom prst="roundRect">
            <a:avLst>
              <a:gd fmla="val 16667" name="adj"/>
            </a:avLst>
          </a:prstGeom>
          <a:solidFill>
            <a:srgbClr val="99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FFFFFF"/>
                </a:solidFill>
                <a:latin typeface="Mada"/>
                <a:ea typeface="Mada"/>
                <a:cs typeface="Mada"/>
                <a:sym typeface="Mada"/>
              </a:rPr>
              <a:t>Factors controlling placental drug transfer</a:t>
            </a:r>
            <a:endParaRPr b="1" sz="2400">
              <a:solidFill>
                <a:srgbClr val="FFFFFF"/>
              </a:solidFill>
              <a:latin typeface="Georgia"/>
              <a:ea typeface="Georgia"/>
              <a:cs typeface="Georgia"/>
              <a:sym typeface="Georgia"/>
            </a:endParaRPr>
          </a:p>
        </p:txBody>
      </p:sp>
      <p:sp>
        <p:nvSpPr>
          <p:cNvPr id="140" name="Google Shape;140;p26"/>
          <p:cNvSpPr/>
          <p:nvPr/>
        </p:nvSpPr>
        <p:spPr>
          <a:xfrm>
            <a:off x="331375" y="5587050"/>
            <a:ext cx="1929300" cy="501000"/>
          </a:xfrm>
          <a:prstGeom prst="roundRect">
            <a:avLst>
              <a:gd fmla="val 16667" name="adj"/>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Mada"/>
                <a:ea typeface="Mada"/>
                <a:cs typeface="Mada"/>
                <a:sym typeface="Mada"/>
              </a:rPr>
              <a:t>Physiochemical</a:t>
            </a:r>
            <a:r>
              <a:rPr lang="en" sz="1200">
                <a:latin typeface="Mada"/>
                <a:ea typeface="Mada"/>
                <a:cs typeface="Mada"/>
                <a:sym typeface="Mada"/>
              </a:rPr>
              <a:t> properties</a:t>
            </a:r>
            <a:endParaRPr sz="1200">
              <a:solidFill>
                <a:srgbClr val="000000"/>
              </a:solidFill>
              <a:latin typeface="Mada"/>
              <a:ea typeface="Mada"/>
              <a:cs typeface="Mada"/>
              <a:sym typeface="Mada"/>
            </a:endParaRPr>
          </a:p>
        </p:txBody>
      </p:sp>
      <p:sp>
        <p:nvSpPr>
          <p:cNvPr id="141" name="Google Shape;141;p26"/>
          <p:cNvSpPr/>
          <p:nvPr/>
        </p:nvSpPr>
        <p:spPr>
          <a:xfrm>
            <a:off x="2508762" y="5587038"/>
            <a:ext cx="1929300" cy="501000"/>
          </a:xfrm>
          <a:prstGeom prst="roundRect">
            <a:avLst>
              <a:gd fmla="val 16667" name="adj"/>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Mada"/>
                <a:ea typeface="Mada"/>
                <a:cs typeface="Mada"/>
                <a:sym typeface="Mada"/>
              </a:rPr>
              <a:t>Stage of development</a:t>
            </a:r>
            <a:endParaRPr sz="1200" u="sng">
              <a:latin typeface="Mada Black"/>
              <a:ea typeface="Mada Black"/>
              <a:cs typeface="Mada Black"/>
              <a:sym typeface="Mada Black"/>
            </a:endParaRPr>
          </a:p>
        </p:txBody>
      </p:sp>
      <p:sp>
        <p:nvSpPr>
          <p:cNvPr id="142" name="Google Shape;142;p26"/>
          <p:cNvSpPr/>
          <p:nvPr/>
        </p:nvSpPr>
        <p:spPr>
          <a:xfrm>
            <a:off x="4709925" y="5587050"/>
            <a:ext cx="1896900" cy="501000"/>
          </a:xfrm>
          <a:prstGeom prst="roundRect">
            <a:avLst>
              <a:gd fmla="val 16667" name="adj"/>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Mada"/>
                <a:ea typeface="Mada"/>
                <a:cs typeface="Mada"/>
                <a:sym typeface="Mada"/>
              </a:rPr>
              <a:t>Duration of exposure</a:t>
            </a:r>
            <a:endParaRPr sz="1200">
              <a:latin typeface="Mada Black"/>
              <a:ea typeface="Mada Black"/>
              <a:cs typeface="Mada Black"/>
              <a:sym typeface="Mada Black"/>
            </a:endParaRPr>
          </a:p>
        </p:txBody>
      </p:sp>
      <p:cxnSp>
        <p:nvCxnSpPr>
          <p:cNvPr id="143" name="Google Shape;143;p26"/>
          <p:cNvCxnSpPr>
            <a:stCxn id="139" idx="3"/>
            <a:endCxn id="142" idx="3"/>
          </p:cNvCxnSpPr>
          <p:nvPr/>
        </p:nvCxnSpPr>
        <p:spPr>
          <a:xfrm>
            <a:off x="6142050" y="5060325"/>
            <a:ext cx="464700" cy="777300"/>
          </a:xfrm>
          <a:prstGeom prst="curvedConnector3">
            <a:avLst>
              <a:gd fmla="val 127356" name="adj1"/>
            </a:avLst>
          </a:prstGeom>
          <a:noFill/>
          <a:ln cap="flat" cmpd="sng" w="9525">
            <a:solidFill>
              <a:srgbClr val="666666"/>
            </a:solidFill>
            <a:prstDash val="solid"/>
            <a:round/>
            <a:headEnd len="med" w="med" type="none"/>
            <a:tailEnd len="med" w="med" type="none"/>
          </a:ln>
        </p:spPr>
      </p:cxnSp>
      <p:cxnSp>
        <p:nvCxnSpPr>
          <p:cNvPr id="144" name="Google Shape;144;p26"/>
          <p:cNvCxnSpPr>
            <a:stCxn id="139" idx="1"/>
            <a:endCxn id="140" idx="1"/>
          </p:cNvCxnSpPr>
          <p:nvPr/>
        </p:nvCxnSpPr>
        <p:spPr>
          <a:xfrm flipH="1">
            <a:off x="331350" y="5060325"/>
            <a:ext cx="473400" cy="777300"/>
          </a:xfrm>
          <a:prstGeom prst="curvedConnector3">
            <a:avLst>
              <a:gd fmla="val 150296" name="adj1"/>
            </a:avLst>
          </a:prstGeom>
          <a:noFill/>
          <a:ln cap="flat" cmpd="sng" w="9525">
            <a:solidFill>
              <a:srgbClr val="666666"/>
            </a:solidFill>
            <a:prstDash val="solid"/>
            <a:round/>
            <a:headEnd len="med" w="med" type="none"/>
            <a:tailEnd len="med" w="med" type="none"/>
          </a:ln>
        </p:spPr>
      </p:cxnSp>
      <p:cxnSp>
        <p:nvCxnSpPr>
          <p:cNvPr id="145" name="Google Shape;145;p26"/>
          <p:cNvCxnSpPr>
            <a:stCxn id="139" idx="2"/>
            <a:endCxn id="141" idx="0"/>
          </p:cNvCxnSpPr>
          <p:nvPr/>
        </p:nvCxnSpPr>
        <p:spPr>
          <a:xfrm flipH="1" rot="-5400000">
            <a:off x="3352500" y="5465475"/>
            <a:ext cx="242400" cy="600"/>
          </a:xfrm>
          <a:prstGeom prst="curvedConnector3">
            <a:avLst>
              <a:gd fmla="val 50013" name="adj1"/>
            </a:avLst>
          </a:prstGeom>
          <a:noFill/>
          <a:ln cap="flat" cmpd="sng" w="9525">
            <a:solidFill>
              <a:srgbClr val="666666"/>
            </a:solidFill>
            <a:prstDash val="solid"/>
            <a:round/>
            <a:headEnd len="med" w="med" type="none"/>
            <a:tailEnd len="med" w="med" type="none"/>
          </a:ln>
        </p:spPr>
      </p:cxnSp>
      <p:sp>
        <p:nvSpPr>
          <p:cNvPr id="146" name="Google Shape;146;p26"/>
          <p:cNvSpPr/>
          <p:nvPr/>
        </p:nvSpPr>
        <p:spPr>
          <a:xfrm>
            <a:off x="133350" y="7038975"/>
            <a:ext cx="6373800" cy="1140300"/>
          </a:xfrm>
          <a:prstGeom prst="roundRect">
            <a:avLst>
              <a:gd fmla="val 16667" name="adj"/>
            </a:avLst>
          </a:prstGeom>
          <a:noFill/>
          <a:ln cap="flat" cmpd="sng" w="9525">
            <a:solidFill>
              <a:srgbClr val="999999"/>
            </a:solidFill>
            <a:prstDash val="dash"/>
            <a:round/>
            <a:headEnd len="sm" w="sm" type="none"/>
            <a:tailEnd len="sm" w="sm" type="none"/>
          </a:ln>
        </p:spPr>
        <p:txBody>
          <a:bodyPr anchorCtr="0" anchor="ctr" bIns="91425" lIns="91425" spcFirstLastPara="1" rIns="91425" wrap="square" tIns="91425">
            <a:noAutofit/>
          </a:bodyPr>
          <a:lstStyle/>
          <a:p>
            <a:pPr indent="-304800" lvl="0" marL="457200" rtl="0" algn="l">
              <a:spcBef>
                <a:spcPts val="0"/>
              </a:spcBef>
              <a:spcAft>
                <a:spcPts val="0"/>
              </a:spcAft>
              <a:buSzPts val="1200"/>
              <a:buFont typeface="Mada"/>
              <a:buChar char="●"/>
            </a:pPr>
            <a:r>
              <a:rPr lang="en" sz="1200">
                <a:latin typeface="Mada"/>
                <a:ea typeface="Mada"/>
                <a:cs typeface="Mada"/>
                <a:sym typeface="Mada"/>
              </a:rPr>
              <a:t>Lipid soluble drugs diffuse readily across the placenta and enter fetal circulation</a:t>
            </a:r>
            <a:r>
              <a:rPr baseline="30000" lang="en" sz="1200">
                <a:solidFill>
                  <a:srgbClr val="6AA84F"/>
                </a:solidFill>
                <a:latin typeface="Mada"/>
                <a:ea typeface="Mada"/>
                <a:cs typeface="Mada"/>
                <a:sym typeface="Mada"/>
              </a:rPr>
              <a:t>1</a:t>
            </a:r>
            <a:endParaRPr baseline="30000" sz="1200">
              <a:solidFill>
                <a:srgbClr val="6AA84F"/>
              </a:solidFill>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Example: </a:t>
            </a:r>
            <a:r>
              <a:rPr b="1" lang="en" sz="1200">
                <a:solidFill>
                  <a:srgbClr val="FF0000"/>
                </a:solidFill>
                <a:latin typeface="Mada"/>
                <a:ea typeface="Mada"/>
                <a:cs typeface="Mada"/>
                <a:sym typeface="Mada"/>
              </a:rPr>
              <a:t>Thiopental</a:t>
            </a:r>
            <a:r>
              <a:rPr lang="en" sz="1200">
                <a:latin typeface="Mada"/>
                <a:ea typeface="Mada"/>
                <a:cs typeface="Mada"/>
                <a:sym typeface="Mada"/>
              </a:rPr>
              <a:t> → crosses placenta and causes </a:t>
            </a:r>
            <a:r>
              <a:rPr b="1" lang="en" sz="1200">
                <a:solidFill>
                  <a:srgbClr val="FF0000"/>
                </a:solidFill>
                <a:latin typeface="Mada"/>
                <a:ea typeface="Mada"/>
                <a:cs typeface="Mada"/>
                <a:sym typeface="Mada"/>
              </a:rPr>
              <a:t>sedation and apnea </a:t>
            </a:r>
            <a:r>
              <a:rPr lang="en" sz="1200">
                <a:latin typeface="Mada"/>
                <a:ea typeface="Mada"/>
                <a:cs typeface="Mada"/>
                <a:sym typeface="Mada"/>
              </a:rPr>
              <a:t>in infants</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Ionized drugs cross the </a:t>
            </a:r>
            <a:r>
              <a:rPr lang="en" sz="1200">
                <a:latin typeface="Mada"/>
                <a:ea typeface="Mada"/>
                <a:cs typeface="Mada"/>
                <a:sym typeface="Mada"/>
              </a:rPr>
              <a:t>placenta</a:t>
            </a:r>
            <a:r>
              <a:rPr lang="en" sz="1200">
                <a:latin typeface="Mada"/>
                <a:ea typeface="Mada"/>
                <a:cs typeface="Mada"/>
                <a:sym typeface="Mada"/>
              </a:rPr>
              <a:t> slowly leading to very low concentration in fetus</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Example: </a:t>
            </a:r>
            <a:r>
              <a:rPr b="1" lang="en" sz="1200">
                <a:solidFill>
                  <a:srgbClr val="FF0000"/>
                </a:solidFill>
                <a:latin typeface="Mada"/>
                <a:ea typeface="Mada"/>
                <a:cs typeface="Mada"/>
                <a:sym typeface="Mada"/>
              </a:rPr>
              <a:t>Succinylcholine</a:t>
            </a:r>
            <a:r>
              <a:rPr lang="en" sz="1200">
                <a:latin typeface="Mada"/>
                <a:ea typeface="Mada"/>
                <a:cs typeface="Mada"/>
                <a:sym typeface="Mada"/>
              </a:rPr>
              <a:t> and </a:t>
            </a:r>
            <a:r>
              <a:rPr b="1" lang="en" sz="1200">
                <a:solidFill>
                  <a:srgbClr val="FF0000"/>
                </a:solidFill>
                <a:latin typeface="Mada"/>
                <a:ea typeface="Mada"/>
                <a:cs typeface="Mada"/>
                <a:sym typeface="Mada"/>
              </a:rPr>
              <a:t>Pancuronium </a:t>
            </a:r>
            <a:r>
              <a:rPr lang="en" sz="1200">
                <a:solidFill>
                  <a:srgbClr val="6AA84F"/>
                </a:solidFill>
                <a:latin typeface="Mada"/>
                <a:ea typeface="Mada"/>
                <a:cs typeface="Mada"/>
                <a:sym typeface="Mada"/>
              </a:rPr>
              <a:t>(skeletal muscle relaxants).</a:t>
            </a:r>
            <a:endParaRPr sz="1200">
              <a:solidFill>
                <a:srgbClr val="6AA84F"/>
              </a:solidFill>
              <a:latin typeface="Mada"/>
              <a:ea typeface="Mada"/>
              <a:cs typeface="Mada"/>
              <a:sym typeface="Mada"/>
            </a:endParaRPr>
          </a:p>
        </p:txBody>
      </p:sp>
      <p:sp>
        <p:nvSpPr>
          <p:cNvPr id="147" name="Google Shape;147;p26"/>
          <p:cNvSpPr/>
          <p:nvPr/>
        </p:nvSpPr>
        <p:spPr>
          <a:xfrm>
            <a:off x="446651" y="6905625"/>
            <a:ext cx="3151200" cy="307800"/>
          </a:xfrm>
          <a:prstGeom prst="roundRect">
            <a:avLst>
              <a:gd fmla="val 16667" name="adj"/>
            </a:avLst>
          </a:prstGeom>
          <a:solidFill>
            <a:srgbClr val="99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Georgia"/>
                <a:ea typeface="Georgia"/>
                <a:cs typeface="Georgia"/>
                <a:sym typeface="Georgia"/>
              </a:rPr>
              <a:t>Lipid solubility and Ionization </a:t>
            </a:r>
            <a:endParaRPr b="1">
              <a:solidFill>
                <a:srgbClr val="FFFFFF"/>
              </a:solidFill>
              <a:latin typeface="Georgia"/>
              <a:ea typeface="Georgia"/>
              <a:cs typeface="Georgia"/>
              <a:sym typeface="Georgia"/>
            </a:endParaRPr>
          </a:p>
        </p:txBody>
      </p:sp>
      <p:sp>
        <p:nvSpPr>
          <p:cNvPr id="148" name="Google Shape;148;p26"/>
          <p:cNvSpPr/>
          <p:nvPr/>
        </p:nvSpPr>
        <p:spPr>
          <a:xfrm>
            <a:off x="120850" y="8407817"/>
            <a:ext cx="6373800" cy="1143000"/>
          </a:xfrm>
          <a:prstGeom prst="roundRect">
            <a:avLst>
              <a:gd fmla="val 16667" name="adj"/>
            </a:avLst>
          </a:prstGeom>
          <a:noFill/>
          <a:ln cap="flat" cmpd="sng" w="9525">
            <a:solidFill>
              <a:srgbClr val="999999"/>
            </a:solidFill>
            <a:prstDash val="dash"/>
            <a:round/>
            <a:headEnd len="sm" w="sm" type="none"/>
            <a:tailEnd len="sm" w="sm" type="none"/>
          </a:ln>
        </p:spPr>
        <p:txBody>
          <a:bodyPr anchorCtr="0" anchor="ctr" bIns="91425" lIns="91425" spcFirstLastPara="1" rIns="91425" wrap="square" tIns="91425">
            <a:noAutofit/>
          </a:bodyPr>
          <a:lstStyle/>
          <a:p>
            <a:pPr indent="-304800" lvl="0" marL="457200" rtl="0" algn="l">
              <a:spcBef>
                <a:spcPts val="0"/>
              </a:spcBef>
              <a:spcAft>
                <a:spcPts val="0"/>
              </a:spcAft>
              <a:buSzPts val="1200"/>
              <a:buFont typeface="Mada"/>
              <a:buChar char="●"/>
            </a:pPr>
            <a:r>
              <a:rPr lang="en" sz="1200">
                <a:latin typeface="Mada"/>
                <a:ea typeface="Mada"/>
                <a:cs typeface="Mada"/>
                <a:sym typeface="Mada"/>
              </a:rPr>
              <a:t>MW of 250-500 → cross the placenta easily </a:t>
            </a:r>
            <a:r>
              <a:rPr baseline="30000" lang="en" sz="1200">
                <a:solidFill>
                  <a:srgbClr val="6AA84F"/>
                </a:solidFill>
                <a:latin typeface="Mada"/>
                <a:ea typeface="Mada"/>
                <a:cs typeface="Mada"/>
                <a:sym typeface="Mada"/>
              </a:rPr>
              <a:t>2</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MW of 500-1000 → crosses the placenta more </a:t>
            </a:r>
            <a:r>
              <a:rPr lang="en" sz="1200">
                <a:latin typeface="Mada"/>
                <a:ea typeface="Mada"/>
                <a:cs typeface="Mada"/>
                <a:sym typeface="Mada"/>
              </a:rPr>
              <a:t>difficulty</a:t>
            </a:r>
            <a:r>
              <a:rPr lang="en" sz="1200">
                <a:latin typeface="Mada"/>
                <a:ea typeface="Mada"/>
                <a:cs typeface="Mada"/>
                <a:sym typeface="Mada"/>
              </a:rPr>
              <a:t>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MW &gt;1000 → can NOT cross the placenta</a:t>
            </a:r>
            <a:endParaRPr sz="1200">
              <a:latin typeface="Mada"/>
              <a:ea typeface="Mada"/>
              <a:cs typeface="Mada"/>
              <a:sym typeface="Mada"/>
            </a:endParaRPr>
          </a:p>
          <a:p>
            <a:pPr indent="-304800" lvl="1" marL="914400" rtl="0" algn="l">
              <a:spcBef>
                <a:spcPts val="0"/>
              </a:spcBef>
              <a:spcAft>
                <a:spcPts val="0"/>
              </a:spcAft>
              <a:buSzPts val="1200"/>
              <a:buFont typeface="Mada"/>
              <a:buChar char="○"/>
            </a:pPr>
            <a:r>
              <a:rPr lang="en" sz="1200">
                <a:latin typeface="Mada"/>
                <a:ea typeface="Mada"/>
                <a:cs typeface="Mada"/>
                <a:sym typeface="Mada"/>
              </a:rPr>
              <a:t>Example: </a:t>
            </a:r>
            <a:r>
              <a:rPr b="1" lang="en" sz="1200">
                <a:solidFill>
                  <a:srgbClr val="FF0000"/>
                </a:solidFill>
                <a:latin typeface="Mada"/>
                <a:ea typeface="Mada"/>
                <a:cs typeface="Mada"/>
                <a:sym typeface="Mada"/>
              </a:rPr>
              <a:t>Heparin</a:t>
            </a:r>
            <a:endParaRPr sz="1200">
              <a:solidFill>
                <a:srgbClr val="B7B7B7"/>
              </a:solidFill>
              <a:latin typeface="Mada"/>
              <a:ea typeface="Mada"/>
              <a:cs typeface="Mada"/>
              <a:sym typeface="Mada"/>
            </a:endParaRPr>
          </a:p>
        </p:txBody>
      </p:sp>
      <p:sp>
        <p:nvSpPr>
          <p:cNvPr id="149" name="Google Shape;149;p26"/>
          <p:cNvSpPr/>
          <p:nvPr/>
        </p:nvSpPr>
        <p:spPr>
          <a:xfrm>
            <a:off x="468578" y="8298925"/>
            <a:ext cx="3151200" cy="251400"/>
          </a:xfrm>
          <a:prstGeom prst="roundRect">
            <a:avLst>
              <a:gd fmla="val 16667" name="adj"/>
            </a:avLst>
          </a:prstGeom>
          <a:solidFill>
            <a:srgbClr val="E0666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Georgia"/>
                <a:ea typeface="Georgia"/>
                <a:cs typeface="Georgia"/>
                <a:sym typeface="Georgia"/>
              </a:rPr>
              <a:t>Molecular Size</a:t>
            </a:r>
            <a:endParaRPr b="1">
              <a:solidFill>
                <a:srgbClr val="FFFFFF"/>
              </a:solidFill>
              <a:latin typeface="Georgia"/>
              <a:ea typeface="Georgia"/>
              <a:cs typeface="Georgia"/>
              <a:sym typeface="Georgia"/>
            </a:endParaRPr>
          </a:p>
        </p:txBody>
      </p:sp>
      <p:sp>
        <p:nvSpPr>
          <p:cNvPr id="150" name="Google Shape;150;p26"/>
          <p:cNvSpPr/>
          <p:nvPr/>
        </p:nvSpPr>
        <p:spPr>
          <a:xfrm>
            <a:off x="120850" y="9779411"/>
            <a:ext cx="6373800" cy="1143000"/>
          </a:xfrm>
          <a:prstGeom prst="roundRect">
            <a:avLst>
              <a:gd fmla="val 16667" name="adj"/>
            </a:avLst>
          </a:prstGeom>
          <a:noFill/>
          <a:ln cap="flat" cmpd="sng" w="9525">
            <a:solidFill>
              <a:srgbClr val="999999"/>
            </a:solidFill>
            <a:prstDash val="dash"/>
            <a:round/>
            <a:headEnd len="sm" w="sm" type="none"/>
            <a:tailEnd len="sm" w="sm" type="none"/>
          </a:ln>
        </p:spPr>
        <p:txBody>
          <a:bodyPr anchorCtr="0" anchor="ctr" bIns="91425" lIns="91425" spcFirstLastPara="1" rIns="91425" wrap="square" tIns="91425">
            <a:noAutofit/>
          </a:bodyPr>
          <a:lstStyle/>
          <a:p>
            <a:pPr indent="-304800" lvl="0" marL="457200" rtl="0" algn="l">
              <a:spcBef>
                <a:spcPts val="0"/>
              </a:spcBef>
              <a:spcAft>
                <a:spcPts val="0"/>
              </a:spcAft>
              <a:buSzPts val="1200"/>
              <a:buFont typeface="Mada"/>
              <a:buChar char="●"/>
            </a:pPr>
            <a:r>
              <a:rPr lang="en" sz="1200">
                <a:latin typeface="Mada"/>
                <a:ea typeface="Mada"/>
                <a:cs typeface="Mada"/>
                <a:sym typeface="Mada"/>
              </a:rPr>
              <a:t>Protein binding in the maternal circulation hinders the passage of drugs</a:t>
            </a:r>
            <a:r>
              <a:rPr baseline="30000" lang="en" sz="1200">
                <a:solidFill>
                  <a:srgbClr val="6AA84F"/>
                </a:solidFill>
                <a:latin typeface="Mada"/>
                <a:ea typeface="Mada"/>
                <a:cs typeface="Mada"/>
                <a:sym typeface="Mada"/>
              </a:rPr>
              <a:t>3</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Example: </a:t>
            </a:r>
            <a:r>
              <a:rPr b="1" lang="en" sz="1200">
                <a:solidFill>
                  <a:srgbClr val="FF0000"/>
                </a:solidFill>
                <a:latin typeface="Mada"/>
                <a:ea typeface="Mada"/>
                <a:cs typeface="Mada"/>
                <a:sym typeface="Mada"/>
              </a:rPr>
              <a:t>Propylthiouracil</a:t>
            </a:r>
            <a:r>
              <a:rPr lang="en" sz="1200">
                <a:latin typeface="Mada"/>
                <a:ea typeface="Mada"/>
                <a:cs typeface="Mada"/>
                <a:sym typeface="Mada"/>
              </a:rPr>
              <a:t>, </a:t>
            </a:r>
            <a:r>
              <a:rPr b="1" lang="en" sz="1200">
                <a:solidFill>
                  <a:srgbClr val="FF0000"/>
                </a:solidFill>
                <a:latin typeface="Mada"/>
                <a:ea typeface="Mada"/>
                <a:cs typeface="Mada"/>
                <a:sym typeface="Mada"/>
              </a:rPr>
              <a:t>Chloramphenicol</a:t>
            </a:r>
            <a:r>
              <a:rPr lang="en" sz="1200">
                <a:latin typeface="Mada"/>
                <a:ea typeface="Mada"/>
                <a:cs typeface="Mada"/>
                <a:sym typeface="Mada"/>
              </a:rPr>
              <a:t> and </a:t>
            </a:r>
            <a:r>
              <a:rPr b="1" lang="en" sz="1200">
                <a:solidFill>
                  <a:srgbClr val="3D85C6"/>
                </a:solidFill>
                <a:latin typeface="Mada"/>
                <a:ea typeface="Mada"/>
                <a:cs typeface="Mada"/>
                <a:sym typeface="Mada"/>
              </a:rPr>
              <a:t>heparin</a:t>
            </a:r>
            <a:endParaRPr b="1" sz="1200">
              <a:solidFill>
                <a:srgbClr val="3D85C6"/>
              </a:solidFill>
              <a:latin typeface="Mada"/>
              <a:ea typeface="Mada"/>
              <a:cs typeface="Mada"/>
              <a:sym typeface="Mada"/>
            </a:endParaRPr>
          </a:p>
        </p:txBody>
      </p:sp>
      <p:sp>
        <p:nvSpPr>
          <p:cNvPr id="151" name="Google Shape;151;p26"/>
          <p:cNvSpPr/>
          <p:nvPr/>
        </p:nvSpPr>
        <p:spPr>
          <a:xfrm>
            <a:off x="468575" y="9670525"/>
            <a:ext cx="3151200" cy="251400"/>
          </a:xfrm>
          <a:prstGeom prst="roundRect">
            <a:avLst>
              <a:gd fmla="val 16667" name="adj"/>
            </a:avLst>
          </a:prstGeom>
          <a:solidFill>
            <a:srgbClr val="F4CC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Georgia"/>
                <a:ea typeface="Georgia"/>
                <a:cs typeface="Georgia"/>
                <a:sym typeface="Georgia"/>
              </a:rPr>
              <a:t>Protein Binding</a:t>
            </a:r>
            <a:endParaRPr b="1">
              <a:solidFill>
                <a:srgbClr val="FFFFFF"/>
              </a:solidFill>
              <a:latin typeface="Georgia"/>
              <a:ea typeface="Georgia"/>
              <a:cs typeface="Georgia"/>
              <a:sym typeface="Georgia"/>
            </a:endParaRPr>
          </a:p>
        </p:txBody>
      </p:sp>
      <p:sp>
        <p:nvSpPr>
          <p:cNvPr id="152" name="Google Shape;152;p26"/>
          <p:cNvSpPr txBox="1"/>
          <p:nvPr>
            <p:ph type="title"/>
          </p:nvPr>
        </p:nvSpPr>
        <p:spPr>
          <a:xfrm>
            <a:off x="233100" y="6379748"/>
            <a:ext cx="6373800" cy="410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E06666"/>
                </a:solidFill>
                <a:latin typeface="Mada"/>
                <a:ea typeface="Mada"/>
                <a:cs typeface="Mada"/>
                <a:sym typeface="Mada"/>
              </a:rPr>
              <a:t>1- </a:t>
            </a:r>
            <a:r>
              <a:rPr b="1" lang="en" sz="1800">
                <a:solidFill>
                  <a:srgbClr val="E06666"/>
                </a:solidFill>
                <a:latin typeface="Mada"/>
                <a:ea typeface="Mada"/>
                <a:cs typeface="Mada"/>
                <a:sym typeface="Mada"/>
              </a:rPr>
              <a:t>Physiochemical</a:t>
            </a:r>
            <a:r>
              <a:rPr b="1" lang="en" sz="1800">
                <a:solidFill>
                  <a:srgbClr val="E06666"/>
                </a:solidFill>
                <a:latin typeface="Mada"/>
                <a:ea typeface="Mada"/>
                <a:cs typeface="Mada"/>
                <a:sym typeface="Mada"/>
              </a:rPr>
              <a:t> Properties of the Drug</a:t>
            </a:r>
            <a:endParaRPr b="1" sz="1800">
              <a:solidFill>
                <a:srgbClr val="E06666"/>
              </a:solidFill>
              <a:latin typeface="Mada"/>
              <a:ea typeface="Mada"/>
              <a:cs typeface="Mada"/>
              <a:sym typeface="Mada"/>
            </a:endParaRPr>
          </a:p>
        </p:txBody>
      </p:sp>
      <p:sp>
        <p:nvSpPr>
          <p:cNvPr id="153" name="Google Shape;153;p26"/>
          <p:cNvSpPr txBox="1"/>
          <p:nvPr/>
        </p:nvSpPr>
        <p:spPr>
          <a:xfrm>
            <a:off x="-86575" y="11279800"/>
            <a:ext cx="6465000" cy="909900"/>
          </a:xfrm>
          <a:prstGeom prst="rect">
            <a:avLst/>
          </a:prstGeom>
          <a:noFill/>
          <a:ln>
            <a:noFill/>
          </a:ln>
        </p:spPr>
        <p:txBody>
          <a:bodyPr anchorCtr="0" anchor="t" bIns="91425" lIns="91425" spcFirstLastPara="1" rIns="91425" wrap="square" tIns="91425">
            <a:noAutofit/>
          </a:bodyPr>
          <a:lstStyle/>
          <a:p>
            <a:pPr indent="-285750" lvl="0" marL="457200" rtl="0" algn="l">
              <a:spcBef>
                <a:spcPts val="0"/>
              </a:spcBef>
              <a:spcAft>
                <a:spcPts val="0"/>
              </a:spcAft>
              <a:buClr>
                <a:srgbClr val="6AA84F"/>
              </a:buClr>
              <a:buSzPts val="900"/>
              <a:buFont typeface="Mada"/>
              <a:buAutoNum type="arabicParenR"/>
            </a:pPr>
            <a:r>
              <a:rPr lang="en" sz="900">
                <a:solidFill>
                  <a:srgbClr val="6AA84F"/>
                </a:solidFill>
                <a:latin typeface="Mada"/>
                <a:ea typeface="Mada"/>
                <a:cs typeface="Mada"/>
                <a:sym typeface="Mada"/>
              </a:rPr>
              <a:t>lipid soluble drugs should not be used at all during pregnancy. Ionized drugs are preferable due to their slow rate of transfer.</a:t>
            </a:r>
            <a:endParaRPr sz="900">
              <a:solidFill>
                <a:srgbClr val="6AA84F"/>
              </a:solidFill>
              <a:latin typeface="Mada"/>
              <a:ea typeface="Mada"/>
              <a:cs typeface="Mada"/>
              <a:sym typeface="Mada"/>
            </a:endParaRPr>
          </a:p>
          <a:p>
            <a:pPr indent="-285750" lvl="0" marL="457200" rtl="0" algn="l">
              <a:spcBef>
                <a:spcPts val="0"/>
              </a:spcBef>
              <a:spcAft>
                <a:spcPts val="0"/>
              </a:spcAft>
              <a:buClr>
                <a:srgbClr val="6AA84F"/>
              </a:buClr>
              <a:buSzPts val="900"/>
              <a:buFont typeface="Mada"/>
              <a:buAutoNum type="arabicParenR"/>
            </a:pPr>
            <a:r>
              <a:rPr lang="en" sz="900">
                <a:solidFill>
                  <a:srgbClr val="6AA84F"/>
                </a:solidFill>
                <a:latin typeface="Mada"/>
                <a:ea typeface="Mada"/>
                <a:cs typeface="Mada"/>
                <a:sym typeface="Mada"/>
              </a:rPr>
              <a:t>High molecular weight drugs are preferable during pregnancy. Because if the MW is high, the ability to cross the placenta is less.</a:t>
            </a:r>
            <a:endParaRPr sz="900">
              <a:solidFill>
                <a:srgbClr val="6AA84F"/>
              </a:solidFill>
              <a:latin typeface="Mada"/>
              <a:ea typeface="Mada"/>
              <a:cs typeface="Mada"/>
              <a:sym typeface="Mada"/>
            </a:endParaRPr>
          </a:p>
          <a:p>
            <a:pPr indent="-285750" lvl="0" marL="457200" rtl="0" algn="l">
              <a:spcBef>
                <a:spcPts val="0"/>
              </a:spcBef>
              <a:spcAft>
                <a:spcPts val="0"/>
              </a:spcAft>
              <a:buClr>
                <a:srgbClr val="6AA84F"/>
              </a:buClr>
              <a:buSzPts val="900"/>
              <a:buFont typeface="Mada"/>
              <a:buAutoNum type="arabicParenR"/>
            </a:pPr>
            <a:r>
              <a:rPr lang="en" sz="900">
                <a:solidFill>
                  <a:srgbClr val="6AA84F"/>
                </a:solidFill>
                <a:latin typeface="Mada"/>
                <a:ea typeface="Mada"/>
                <a:cs typeface="Mada"/>
                <a:sym typeface="Mada"/>
              </a:rPr>
              <a:t>High protein binding drugs are preferable during pregnancy.</a:t>
            </a:r>
            <a:endParaRPr sz="900">
              <a:solidFill>
                <a:srgbClr val="6AA84F"/>
              </a:solidFill>
              <a:latin typeface="Mada"/>
              <a:ea typeface="Mada"/>
              <a:cs typeface="Mada"/>
              <a:sym typeface="Mada"/>
            </a:endParaRPr>
          </a:p>
        </p:txBody>
      </p:sp>
      <p:pic>
        <p:nvPicPr>
          <p:cNvPr id="154" name="Google Shape;154;p26"/>
          <p:cNvPicPr preferRelativeResize="0"/>
          <p:nvPr/>
        </p:nvPicPr>
        <p:blipFill>
          <a:blip r:embed="rId3">
            <a:alphaModFix/>
          </a:blip>
          <a:stretch>
            <a:fillRect/>
          </a:stretch>
        </p:blipFill>
        <p:spPr>
          <a:xfrm>
            <a:off x="4364225" y="2672150"/>
            <a:ext cx="2390051" cy="123972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sp>
        <p:nvSpPr>
          <p:cNvPr id="159" name="Google Shape;159;p27"/>
          <p:cNvSpPr txBox="1"/>
          <p:nvPr>
            <p:ph type="title"/>
          </p:nvPr>
        </p:nvSpPr>
        <p:spPr>
          <a:xfrm>
            <a:off x="118850" y="694450"/>
            <a:ext cx="6653400" cy="410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E06666"/>
                </a:solidFill>
                <a:latin typeface="Mada"/>
                <a:ea typeface="Mada"/>
                <a:cs typeface="Mada"/>
                <a:sym typeface="Mada"/>
              </a:rPr>
              <a:t>2- Stage of Placental and Fetal Development; they are 3 stages</a:t>
            </a:r>
            <a:endParaRPr b="1" sz="1800">
              <a:solidFill>
                <a:srgbClr val="E06666"/>
              </a:solidFill>
              <a:latin typeface="Mada"/>
              <a:ea typeface="Mada"/>
              <a:cs typeface="Mada"/>
              <a:sym typeface="Mada"/>
            </a:endParaRPr>
          </a:p>
        </p:txBody>
      </p:sp>
      <p:sp>
        <p:nvSpPr>
          <p:cNvPr id="160" name="Google Shape;160;p27"/>
          <p:cNvSpPr txBox="1"/>
          <p:nvPr>
            <p:ph type="title"/>
          </p:nvPr>
        </p:nvSpPr>
        <p:spPr>
          <a:xfrm>
            <a:off x="233100" y="221045"/>
            <a:ext cx="6373800" cy="625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rgbClr val="990000"/>
                </a:solidFill>
                <a:latin typeface="Georgia"/>
                <a:ea typeface="Georgia"/>
                <a:cs typeface="Georgia"/>
                <a:sym typeface="Georgia"/>
              </a:rPr>
              <a:t>Factors controlling placental transfer</a:t>
            </a:r>
            <a:endParaRPr b="1" sz="2400">
              <a:solidFill>
                <a:srgbClr val="990000"/>
              </a:solidFill>
              <a:latin typeface="Georgia"/>
              <a:ea typeface="Georgia"/>
              <a:cs typeface="Georgia"/>
              <a:sym typeface="Georgia"/>
            </a:endParaRPr>
          </a:p>
        </p:txBody>
      </p:sp>
      <p:graphicFrame>
        <p:nvGraphicFramePr>
          <p:cNvPr id="161" name="Google Shape;161;p27"/>
          <p:cNvGraphicFramePr/>
          <p:nvPr/>
        </p:nvGraphicFramePr>
        <p:xfrm>
          <a:off x="233100" y="1318275"/>
          <a:ext cx="3000000" cy="3000000"/>
        </p:xfrm>
        <a:graphic>
          <a:graphicData uri="http://schemas.openxmlformats.org/drawingml/2006/table">
            <a:tbl>
              <a:tblPr>
                <a:noFill/>
                <a:tableStyleId>{19CAAC3A-16BD-49CB-A79A-31B01E05A95E}</a:tableStyleId>
              </a:tblPr>
              <a:tblGrid>
                <a:gridCol w="3331750"/>
                <a:gridCol w="1864250"/>
                <a:gridCol w="1177800"/>
              </a:tblGrid>
              <a:tr h="381000">
                <a:tc>
                  <a:txBody>
                    <a:bodyPr/>
                    <a:lstStyle/>
                    <a:p>
                      <a:pPr indent="0" lvl="0" marL="0" rtl="0" algn="ctr">
                        <a:spcBef>
                          <a:spcPts val="0"/>
                        </a:spcBef>
                        <a:spcAft>
                          <a:spcPts val="0"/>
                        </a:spcAft>
                        <a:buNone/>
                      </a:pPr>
                      <a:r>
                        <a:rPr b="1" lang="en">
                          <a:latin typeface="Mada"/>
                          <a:ea typeface="Mada"/>
                          <a:cs typeface="Mada"/>
                          <a:sym typeface="Mada"/>
                        </a:rPr>
                        <a:t>First Trimester</a:t>
                      </a:r>
                      <a:endParaRPr b="1">
                        <a:latin typeface="Mada"/>
                        <a:ea typeface="Mada"/>
                        <a:cs typeface="Mada"/>
                        <a:sym typeface="Mada"/>
                      </a:endParaRPr>
                    </a:p>
                    <a:p>
                      <a:pPr indent="0" lvl="0" marL="0" rtl="0" algn="ctr">
                        <a:spcBef>
                          <a:spcPts val="0"/>
                        </a:spcBef>
                        <a:spcAft>
                          <a:spcPts val="0"/>
                        </a:spcAft>
                        <a:buNone/>
                      </a:pPr>
                      <a:r>
                        <a:rPr lang="en">
                          <a:latin typeface="Mada"/>
                          <a:ea typeface="Mada"/>
                          <a:cs typeface="Mada"/>
                          <a:sym typeface="Mada"/>
                        </a:rPr>
                        <a:t>Week 1-12</a:t>
                      </a:r>
                      <a:endParaRPr>
                        <a:latin typeface="Mada"/>
                        <a:ea typeface="Mada"/>
                        <a:cs typeface="Mada"/>
                        <a:sym typeface="Mada"/>
                      </a:endParaRPr>
                    </a:p>
                  </a:txBody>
                  <a:tcPr marT="91425" marB="91425" marR="91425" marL="91425"/>
                </a:tc>
                <a:tc>
                  <a:txBody>
                    <a:bodyPr/>
                    <a:lstStyle/>
                    <a:p>
                      <a:pPr indent="0" lvl="0" marL="0" rtl="0" algn="ctr">
                        <a:spcBef>
                          <a:spcPts val="0"/>
                        </a:spcBef>
                        <a:spcAft>
                          <a:spcPts val="0"/>
                        </a:spcAft>
                        <a:buNone/>
                      </a:pPr>
                      <a:r>
                        <a:rPr b="1" lang="en">
                          <a:latin typeface="Mada"/>
                          <a:ea typeface="Mada"/>
                          <a:cs typeface="Mada"/>
                          <a:sym typeface="Mada"/>
                        </a:rPr>
                        <a:t>2nd &amp; 3rd</a:t>
                      </a:r>
                      <a:r>
                        <a:rPr b="1" lang="en">
                          <a:latin typeface="Mada"/>
                          <a:ea typeface="Mada"/>
                          <a:cs typeface="Mada"/>
                          <a:sym typeface="Mada"/>
                        </a:rPr>
                        <a:t> Trimesters</a:t>
                      </a:r>
                      <a:endParaRPr b="1">
                        <a:latin typeface="Mada"/>
                        <a:ea typeface="Mada"/>
                        <a:cs typeface="Mada"/>
                        <a:sym typeface="Mada"/>
                      </a:endParaRPr>
                    </a:p>
                    <a:p>
                      <a:pPr indent="0" lvl="0" marL="0" rtl="0" algn="ctr">
                        <a:spcBef>
                          <a:spcPts val="0"/>
                        </a:spcBef>
                        <a:spcAft>
                          <a:spcPts val="0"/>
                        </a:spcAft>
                        <a:buNone/>
                      </a:pPr>
                      <a:r>
                        <a:rPr lang="en">
                          <a:latin typeface="Mada"/>
                          <a:ea typeface="Mada"/>
                          <a:cs typeface="Mada"/>
                          <a:sym typeface="Mada"/>
                        </a:rPr>
                        <a:t>Week 13 - 28</a:t>
                      </a:r>
                      <a:endParaRPr>
                        <a:latin typeface="Mada"/>
                        <a:ea typeface="Mada"/>
                        <a:cs typeface="Mada"/>
                        <a:sym typeface="Mada"/>
                      </a:endParaRPr>
                    </a:p>
                  </a:txBody>
                  <a:tcPr marT="91425" marB="91425" marR="91425" marL="91425"/>
                </a:tc>
                <a:tc>
                  <a:txBody>
                    <a:bodyPr/>
                    <a:lstStyle/>
                    <a:p>
                      <a:pPr indent="0" lvl="0" marL="0" rtl="0" algn="ctr">
                        <a:spcBef>
                          <a:spcPts val="0"/>
                        </a:spcBef>
                        <a:spcAft>
                          <a:spcPts val="0"/>
                        </a:spcAft>
                        <a:buNone/>
                      </a:pPr>
                      <a:r>
                        <a:rPr b="1" lang="en">
                          <a:latin typeface="Mada"/>
                          <a:ea typeface="Mada"/>
                          <a:cs typeface="Mada"/>
                          <a:sym typeface="Mada"/>
                        </a:rPr>
                        <a:t>Near Term</a:t>
                      </a:r>
                      <a:endParaRPr b="1">
                        <a:latin typeface="Mada"/>
                        <a:ea typeface="Mada"/>
                        <a:cs typeface="Mada"/>
                        <a:sym typeface="Mada"/>
                      </a:endParaRPr>
                    </a:p>
                    <a:p>
                      <a:pPr indent="0" lvl="0" marL="0" rtl="0" algn="ctr">
                        <a:spcBef>
                          <a:spcPts val="0"/>
                        </a:spcBef>
                        <a:spcAft>
                          <a:spcPts val="0"/>
                        </a:spcAft>
                        <a:buNone/>
                      </a:pPr>
                      <a:r>
                        <a:rPr lang="en">
                          <a:latin typeface="Mada"/>
                          <a:ea typeface="Mada"/>
                          <a:cs typeface="Mada"/>
                          <a:sym typeface="Mada"/>
                        </a:rPr>
                        <a:t>Weeks 29-40 </a:t>
                      </a:r>
                      <a:endParaRPr>
                        <a:latin typeface="Mada"/>
                        <a:ea typeface="Mada"/>
                        <a:cs typeface="Mada"/>
                        <a:sym typeface="Mada"/>
                      </a:endParaRPr>
                    </a:p>
                  </a:txBody>
                  <a:tcPr marT="91425" marB="91425" marR="91425" marL="91425"/>
                </a:tc>
              </a:tr>
            </a:tbl>
          </a:graphicData>
        </a:graphic>
      </p:graphicFrame>
      <p:graphicFrame>
        <p:nvGraphicFramePr>
          <p:cNvPr id="162" name="Google Shape;162;p27"/>
          <p:cNvGraphicFramePr/>
          <p:nvPr/>
        </p:nvGraphicFramePr>
        <p:xfrm>
          <a:off x="233100" y="1920225"/>
          <a:ext cx="3000000" cy="3000000"/>
        </p:xfrm>
        <a:graphic>
          <a:graphicData uri="http://schemas.openxmlformats.org/drawingml/2006/table">
            <a:tbl>
              <a:tblPr>
                <a:noFill/>
                <a:tableStyleId>{19CAAC3A-16BD-49CB-A79A-31B01E05A95E}</a:tableStyleId>
              </a:tblPr>
              <a:tblGrid>
                <a:gridCol w="1615725"/>
                <a:gridCol w="1204300"/>
                <a:gridCol w="3553775"/>
              </a:tblGrid>
              <a:tr h="381000">
                <a:tc>
                  <a:txBody>
                    <a:bodyPr/>
                    <a:lstStyle/>
                    <a:p>
                      <a:pPr indent="0" lvl="0" marL="0" rtl="0" algn="ctr">
                        <a:spcBef>
                          <a:spcPts val="0"/>
                        </a:spcBef>
                        <a:spcAft>
                          <a:spcPts val="0"/>
                        </a:spcAft>
                        <a:buNone/>
                      </a:pPr>
                      <a:r>
                        <a:rPr b="1" lang="en" sz="1200">
                          <a:latin typeface="Mada"/>
                          <a:ea typeface="Mada"/>
                          <a:cs typeface="Mada"/>
                          <a:sym typeface="Mada"/>
                        </a:rPr>
                        <a:t>Blastocyst formation</a:t>
                      </a:r>
                      <a:endParaRPr b="1" sz="1200">
                        <a:latin typeface="Mada"/>
                        <a:ea typeface="Mada"/>
                        <a:cs typeface="Mada"/>
                        <a:sym typeface="Mada"/>
                      </a:endParaRPr>
                    </a:p>
                    <a:p>
                      <a:pPr indent="0" lvl="0" marL="0" rtl="0" algn="ctr">
                        <a:spcBef>
                          <a:spcPts val="0"/>
                        </a:spcBef>
                        <a:spcAft>
                          <a:spcPts val="0"/>
                        </a:spcAft>
                        <a:buNone/>
                      </a:pPr>
                      <a:r>
                        <a:rPr lang="en" sz="1200">
                          <a:latin typeface="Mada"/>
                          <a:ea typeface="Mada"/>
                          <a:cs typeface="Mada"/>
                          <a:sym typeface="Mada"/>
                        </a:rPr>
                        <a:t>Week 1-2</a:t>
                      </a:r>
                      <a:endParaRPr sz="1200">
                        <a:latin typeface="Mada"/>
                        <a:ea typeface="Mada"/>
                        <a:cs typeface="Mada"/>
                        <a:sym typeface="Mada"/>
                      </a:endParaRPr>
                    </a:p>
                  </a:txBody>
                  <a:tcPr marT="91425" marB="91425" marR="91425" marL="91425"/>
                </a:tc>
                <a:tc>
                  <a:txBody>
                    <a:bodyPr/>
                    <a:lstStyle/>
                    <a:p>
                      <a:pPr indent="0" lvl="0" marL="0" rtl="0" algn="ctr">
                        <a:spcBef>
                          <a:spcPts val="0"/>
                        </a:spcBef>
                        <a:spcAft>
                          <a:spcPts val="0"/>
                        </a:spcAft>
                        <a:buNone/>
                      </a:pPr>
                      <a:r>
                        <a:rPr b="1" lang="en" sz="1200">
                          <a:latin typeface="Mada"/>
                          <a:ea typeface="Mada"/>
                          <a:cs typeface="Mada"/>
                          <a:sym typeface="Mada"/>
                        </a:rPr>
                        <a:t>Organogenesis</a:t>
                      </a:r>
                      <a:endParaRPr b="1" sz="1200">
                        <a:latin typeface="Mada"/>
                        <a:ea typeface="Mada"/>
                        <a:cs typeface="Mada"/>
                        <a:sym typeface="Mada"/>
                      </a:endParaRPr>
                    </a:p>
                    <a:p>
                      <a:pPr indent="0" lvl="0" marL="0" rtl="0" algn="ctr">
                        <a:spcBef>
                          <a:spcPts val="0"/>
                        </a:spcBef>
                        <a:spcAft>
                          <a:spcPts val="0"/>
                        </a:spcAft>
                        <a:buNone/>
                      </a:pPr>
                      <a:r>
                        <a:rPr lang="en" sz="1200">
                          <a:latin typeface="Mada"/>
                          <a:ea typeface="Mada"/>
                          <a:cs typeface="Mada"/>
                          <a:sym typeface="Mada"/>
                        </a:rPr>
                        <a:t>Week 2 - 8</a:t>
                      </a:r>
                      <a:endParaRPr sz="1200">
                        <a:latin typeface="Mada"/>
                        <a:ea typeface="Mada"/>
                        <a:cs typeface="Mada"/>
                        <a:sym typeface="Mada"/>
                      </a:endParaRPr>
                    </a:p>
                  </a:txBody>
                  <a:tcPr marT="91425" marB="91425" marR="91425" marL="91425"/>
                </a:tc>
                <a:tc>
                  <a:txBody>
                    <a:bodyPr/>
                    <a:lstStyle/>
                    <a:p>
                      <a:pPr indent="0" lvl="0" marL="0" rtl="0" algn="ctr">
                        <a:spcBef>
                          <a:spcPts val="0"/>
                        </a:spcBef>
                        <a:spcAft>
                          <a:spcPts val="0"/>
                        </a:spcAft>
                        <a:buNone/>
                      </a:pPr>
                      <a:r>
                        <a:rPr b="1" lang="en" sz="1200">
                          <a:latin typeface="Mada"/>
                          <a:ea typeface="Mada"/>
                          <a:cs typeface="Mada"/>
                          <a:sym typeface="Mada"/>
                        </a:rPr>
                        <a:t>Histogenesis and functional maturation</a:t>
                      </a:r>
                      <a:endParaRPr b="1" sz="1200">
                        <a:latin typeface="Mada"/>
                        <a:ea typeface="Mada"/>
                        <a:cs typeface="Mada"/>
                        <a:sym typeface="Mada"/>
                      </a:endParaRPr>
                    </a:p>
                    <a:p>
                      <a:pPr indent="0" lvl="0" marL="0" rtl="0" algn="ctr">
                        <a:spcBef>
                          <a:spcPts val="0"/>
                        </a:spcBef>
                        <a:spcAft>
                          <a:spcPts val="0"/>
                        </a:spcAft>
                        <a:buNone/>
                      </a:pPr>
                      <a:r>
                        <a:rPr lang="en" sz="1200">
                          <a:latin typeface="Mada"/>
                          <a:ea typeface="Mada"/>
                          <a:cs typeface="Mada"/>
                          <a:sym typeface="Mada"/>
                        </a:rPr>
                        <a:t>Weeks 8 onwards</a:t>
                      </a:r>
                      <a:endParaRPr sz="1200">
                        <a:latin typeface="Mada"/>
                        <a:ea typeface="Mada"/>
                        <a:cs typeface="Mada"/>
                        <a:sym typeface="Mada"/>
                      </a:endParaRPr>
                    </a:p>
                  </a:txBody>
                  <a:tcPr marT="91425" marB="91425" marR="91425" marL="91425"/>
                </a:tc>
              </a:tr>
            </a:tbl>
          </a:graphicData>
        </a:graphic>
      </p:graphicFrame>
      <p:sp>
        <p:nvSpPr>
          <p:cNvPr id="163" name="Google Shape;163;p27"/>
          <p:cNvSpPr txBox="1"/>
          <p:nvPr/>
        </p:nvSpPr>
        <p:spPr>
          <a:xfrm>
            <a:off x="233159" y="2621071"/>
            <a:ext cx="432000" cy="8310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1" i="0" lang="en" sz="5400" u="none" cap="none" strike="noStrike">
                <a:solidFill>
                  <a:srgbClr val="990000"/>
                </a:solidFill>
                <a:latin typeface="Georgia"/>
                <a:ea typeface="Georgia"/>
                <a:cs typeface="Georgia"/>
                <a:sym typeface="Georgia"/>
              </a:rPr>
              <a:t>1</a:t>
            </a:r>
            <a:endParaRPr b="1" sz="5400">
              <a:solidFill>
                <a:srgbClr val="990000"/>
              </a:solidFill>
              <a:latin typeface="Georgia"/>
              <a:ea typeface="Georgia"/>
              <a:cs typeface="Georgia"/>
              <a:sym typeface="Georgia"/>
            </a:endParaRPr>
          </a:p>
        </p:txBody>
      </p:sp>
      <p:sp>
        <p:nvSpPr>
          <p:cNvPr id="164" name="Google Shape;164;p27"/>
          <p:cNvSpPr/>
          <p:nvPr/>
        </p:nvSpPr>
        <p:spPr>
          <a:xfrm>
            <a:off x="756060" y="2842041"/>
            <a:ext cx="54000" cy="540000"/>
          </a:xfrm>
          <a:prstGeom prst="rect">
            <a:avLst/>
          </a:prstGeom>
          <a:solidFill>
            <a:srgbClr val="B7B7B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1">
              <a:solidFill>
                <a:srgbClr val="FFFFFF"/>
              </a:solidFill>
              <a:latin typeface="Arial"/>
              <a:ea typeface="Arial"/>
              <a:cs typeface="Arial"/>
              <a:sym typeface="Arial"/>
            </a:endParaRPr>
          </a:p>
        </p:txBody>
      </p:sp>
      <p:sp>
        <p:nvSpPr>
          <p:cNvPr id="165" name="Google Shape;165;p27"/>
          <p:cNvSpPr txBox="1"/>
          <p:nvPr/>
        </p:nvSpPr>
        <p:spPr>
          <a:xfrm>
            <a:off x="233159" y="4007996"/>
            <a:ext cx="432000" cy="8310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1" lang="en" sz="5400">
                <a:solidFill>
                  <a:srgbClr val="F4CCCC"/>
                </a:solidFill>
                <a:latin typeface="Georgia"/>
                <a:ea typeface="Georgia"/>
                <a:cs typeface="Georgia"/>
                <a:sym typeface="Georgia"/>
              </a:rPr>
              <a:t>2</a:t>
            </a:r>
            <a:endParaRPr b="1" sz="5400">
              <a:solidFill>
                <a:srgbClr val="F4CCCC"/>
              </a:solidFill>
              <a:latin typeface="Georgia"/>
              <a:ea typeface="Georgia"/>
              <a:cs typeface="Georgia"/>
              <a:sym typeface="Georgia"/>
            </a:endParaRPr>
          </a:p>
        </p:txBody>
      </p:sp>
      <p:sp>
        <p:nvSpPr>
          <p:cNvPr id="166" name="Google Shape;166;p27"/>
          <p:cNvSpPr/>
          <p:nvPr/>
        </p:nvSpPr>
        <p:spPr>
          <a:xfrm>
            <a:off x="756060" y="4228965"/>
            <a:ext cx="54000" cy="540000"/>
          </a:xfrm>
          <a:prstGeom prst="rect">
            <a:avLst/>
          </a:prstGeom>
          <a:solidFill>
            <a:srgbClr val="B7B7B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1">
              <a:solidFill>
                <a:srgbClr val="FFFFFF"/>
              </a:solidFill>
              <a:latin typeface="Arial"/>
              <a:ea typeface="Arial"/>
              <a:cs typeface="Arial"/>
              <a:sym typeface="Arial"/>
            </a:endParaRPr>
          </a:p>
        </p:txBody>
      </p:sp>
      <p:sp>
        <p:nvSpPr>
          <p:cNvPr id="167" name="Google Shape;167;p27"/>
          <p:cNvSpPr txBox="1"/>
          <p:nvPr/>
        </p:nvSpPr>
        <p:spPr>
          <a:xfrm>
            <a:off x="233159" y="5373384"/>
            <a:ext cx="432000" cy="8310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1" lang="en" sz="5400">
                <a:solidFill>
                  <a:srgbClr val="EA9999"/>
                </a:solidFill>
                <a:latin typeface="Georgia"/>
                <a:ea typeface="Georgia"/>
                <a:cs typeface="Georgia"/>
                <a:sym typeface="Georgia"/>
              </a:rPr>
              <a:t>3</a:t>
            </a:r>
            <a:endParaRPr b="1" sz="5400">
              <a:solidFill>
                <a:srgbClr val="EA9999"/>
              </a:solidFill>
              <a:latin typeface="Georgia"/>
              <a:ea typeface="Georgia"/>
              <a:cs typeface="Georgia"/>
              <a:sym typeface="Georgia"/>
            </a:endParaRPr>
          </a:p>
        </p:txBody>
      </p:sp>
      <p:sp>
        <p:nvSpPr>
          <p:cNvPr id="168" name="Google Shape;168;p27"/>
          <p:cNvSpPr/>
          <p:nvPr/>
        </p:nvSpPr>
        <p:spPr>
          <a:xfrm>
            <a:off x="756060" y="5692089"/>
            <a:ext cx="54000" cy="540000"/>
          </a:xfrm>
          <a:prstGeom prst="rect">
            <a:avLst/>
          </a:prstGeom>
          <a:solidFill>
            <a:srgbClr val="B7B7B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1">
              <a:solidFill>
                <a:srgbClr val="FFFFFF"/>
              </a:solidFill>
              <a:latin typeface="Arial"/>
              <a:ea typeface="Arial"/>
              <a:cs typeface="Arial"/>
              <a:sym typeface="Arial"/>
            </a:endParaRPr>
          </a:p>
        </p:txBody>
      </p:sp>
      <p:sp>
        <p:nvSpPr>
          <p:cNvPr id="169" name="Google Shape;169;p27"/>
          <p:cNvSpPr txBox="1"/>
          <p:nvPr/>
        </p:nvSpPr>
        <p:spPr>
          <a:xfrm>
            <a:off x="810050" y="2830800"/>
            <a:ext cx="5796900" cy="9486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
                <a:latin typeface="Mada"/>
                <a:ea typeface="Mada"/>
                <a:cs typeface="Mada"/>
                <a:sym typeface="Mada"/>
              </a:rPr>
              <a:t>Blastocyst Formation:</a:t>
            </a:r>
            <a:endParaRPr b="1">
              <a:latin typeface="Mada"/>
              <a:ea typeface="Mada"/>
              <a:cs typeface="Mada"/>
              <a:sym typeface="Mada"/>
            </a:endParaRPr>
          </a:p>
          <a:p>
            <a:pPr indent="-304800" lvl="0" marL="457200" marR="0" rtl="0" algn="l">
              <a:spcBef>
                <a:spcPts val="0"/>
              </a:spcBef>
              <a:spcAft>
                <a:spcPts val="0"/>
              </a:spcAft>
              <a:buSzPts val="1200"/>
              <a:buFont typeface="Mada"/>
              <a:buChar char="●"/>
            </a:pPr>
            <a:r>
              <a:rPr lang="en" sz="1200">
                <a:latin typeface="Mada"/>
                <a:ea typeface="Mada"/>
                <a:cs typeface="Mada"/>
                <a:sym typeface="Mada"/>
              </a:rPr>
              <a:t>Occurs from 1-16 days in the </a:t>
            </a:r>
            <a:r>
              <a:rPr lang="en" sz="1200">
                <a:solidFill>
                  <a:srgbClr val="FF0000"/>
                </a:solidFill>
                <a:latin typeface="Mada"/>
                <a:ea typeface="Mada"/>
                <a:cs typeface="Mada"/>
                <a:sym typeface="Mada"/>
              </a:rPr>
              <a:t>first trimester</a:t>
            </a:r>
            <a:endParaRPr sz="1200">
              <a:solidFill>
                <a:srgbClr val="FF0000"/>
              </a:solidFill>
              <a:latin typeface="Mada"/>
              <a:ea typeface="Mada"/>
              <a:cs typeface="Mada"/>
              <a:sym typeface="Mada"/>
            </a:endParaRPr>
          </a:p>
          <a:p>
            <a:pPr indent="-304800" lvl="0" marL="457200" marR="0" rtl="0" algn="l">
              <a:spcBef>
                <a:spcPts val="0"/>
              </a:spcBef>
              <a:spcAft>
                <a:spcPts val="0"/>
              </a:spcAft>
              <a:buSzPts val="1200"/>
              <a:buFont typeface="Mada"/>
              <a:buChar char="●"/>
            </a:pPr>
            <a:r>
              <a:rPr lang="en" sz="1200">
                <a:latin typeface="Mada"/>
                <a:ea typeface="Mada"/>
                <a:cs typeface="Mada"/>
                <a:sym typeface="Mada"/>
              </a:rPr>
              <a:t>Period of </a:t>
            </a:r>
            <a:r>
              <a:rPr b="1" lang="en" sz="1200">
                <a:latin typeface="Mada"/>
                <a:ea typeface="Mada"/>
                <a:cs typeface="Mada"/>
                <a:sym typeface="Mada"/>
              </a:rPr>
              <a:t>dividing zygote and implantation</a:t>
            </a:r>
            <a:r>
              <a:rPr lang="en" sz="1200">
                <a:latin typeface="Mada"/>
                <a:ea typeface="Mada"/>
                <a:cs typeface="Mada"/>
                <a:sym typeface="Mada"/>
              </a:rPr>
              <a:t> (pre-differentiation)</a:t>
            </a:r>
            <a:endParaRPr sz="1200">
              <a:latin typeface="Mada"/>
              <a:ea typeface="Mada"/>
              <a:cs typeface="Mada"/>
              <a:sym typeface="Mada"/>
            </a:endParaRPr>
          </a:p>
          <a:p>
            <a:pPr indent="-304800" lvl="0" marL="457200" marR="0" rtl="0" algn="l">
              <a:spcBef>
                <a:spcPts val="0"/>
              </a:spcBef>
              <a:spcAft>
                <a:spcPts val="0"/>
              </a:spcAft>
              <a:buSzPts val="1200"/>
              <a:buFont typeface="Mada"/>
              <a:buChar char="●"/>
            </a:pPr>
            <a:r>
              <a:rPr lang="en" sz="1200">
                <a:latin typeface="Mada"/>
                <a:ea typeface="Mada"/>
                <a:cs typeface="Mada"/>
                <a:sym typeface="Mada"/>
              </a:rPr>
              <a:t>Drugs have </a:t>
            </a:r>
            <a:r>
              <a:rPr b="1" lang="en" sz="1200">
                <a:solidFill>
                  <a:srgbClr val="FF0000"/>
                </a:solidFill>
                <a:latin typeface="Mada"/>
                <a:ea typeface="Mada"/>
                <a:cs typeface="Mada"/>
                <a:sym typeface="Mada"/>
              </a:rPr>
              <a:t>all-or-nothing effect </a:t>
            </a:r>
            <a:r>
              <a:rPr baseline="30000" lang="en" sz="1200">
                <a:solidFill>
                  <a:srgbClr val="6AA84F"/>
                </a:solidFill>
                <a:latin typeface="Mada"/>
                <a:ea typeface="Mada"/>
                <a:cs typeface="Mada"/>
                <a:sym typeface="Mada"/>
              </a:rPr>
              <a:t>1</a:t>
            </a:r>
            <a:endParaRPr baseline="30000" sz="1200">
              <a:solidFill>
                <a:srgbClr val="6AA84F"/>
              </a:solidFill>
              <a:latin typeface="Mada"/>
              <a:ea typeface="Mada"/>
              <a:cs typeface="Mada"/>
              <a:sym typeface="Mada"/>
            </a:endParaRPr>
          </a:p>
          <a:p>
            <a:pPr indent="-304800" lvl="0" marL="457200" marR="0" rtl="0" algn="l">
              <a:spcBef>
                <a:spcPts val="0"/>
              </a:spcBef>
              <a:spcAft>
                <a:spcPts val="0"/>
              </a:spcAft>
              <a:buClr>
                <a:srgbClr val="FF0000"/>
              </a:buClr>
              <a:buSzPts val="1200"/>
              <a:buFont typeface="Mada"/>
              <a:buChar char="★"/>
            </a:pPr>
            <a:r>
              <a:rPr lang="en" sz="1200">
                <a:latin typeface="Mada"/>
                <a:ea typeface="Mada"/>
                <a:cs typeface="Mada"/>
                <a:sym typeface="Mada"/>
              </a:rPr>
              <a:t>Exposure</a:t>
            </a:r>
            <a:r>
              <a:rPr lang="en" sz="1200">
                <a:latin typeface="Mada"/>
                <a:ea typeface="Mada"/>
                <a:cs typeface="Mada"/>
                <a:sym typeface="Mada"/>
              </a:rPr>
              <a:t> to drugs during this period → leads to prenatal death and </a:t>
            </a:r>
            <a:r>
              <a:rPr b="1" lang="en" sz="1200">
                <a:solidFill>
                  <a:srgbClr val="FF0000"/>
                </a:solidFill>
                <a:latin typeface="Mada"/>
                <a:ea typeface="Mada"/>
                <a:cs typeface="Mada"/>
                <a:sym typeface="Mada"/>
              </a:rPr>
              <a:t>abortion</a:t>
            </a:r>
            <a:r>
              <a:rPr lang="en" sz="1200">
                <a:latin typeface="Mada"/>
                <a:ea typeface="Mada"/>
                <a:cs typeface="Mada"/>
                <a:sym typeface="Mada"/>
              </a:rPr>
              <a:t> </a:t>
            </a:r>
            <a:endParaRPr sz="1200">
              <a:latin typeface="Mada"/>
              <a:ea typeface="Mada"/>
              <a:cs typeface="Mada"/>
              <a:sym typeface="Mada"/>
            </a:endParaRPr>
          </a:p>
        </p:txBody>
      </p:sp>
      <p:sp>
        <p:nvSpPr>
          <p:cNvPr id="170" name="Google Shape;170;p27"/>
          <p:cNvSpPr txBox="1"/>
          <p:nvPr/>
        </p:nvSpPr>
        <p:spPr>
          <a:xfrm>
            <a:off x="810050" y="4202400"/>
            <a:ext cx="5796900" cy="9486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
                <a:latin typeface="Mada"/>
                <a:ea typeface="Mada"/>
                <a:cs typeface="Mada"/>
                <a:sym typeface="Mada"/>
              </a:rPr>
              <a:t>Organogenesis:</a:t>
            </a:r>
            <a:endParaRPr b="1">
              <a:latin typeface="Mada"/>
              <a:ea typeface="Mada"/>
              <a:cs typeface="Mada"/>
              <a:sym typeface="Mada"/>
            </a:endParaRPr>
          </a:p>
          <a:p>
            <a:pPr indent="-304800" lvl="0" marL="457200" marR="0" rtl="0" algn="l">
              <a:spcBef>
                <a:spcPts val="0"/>
              </a:spcBef>
              <a:spcAft>
                <a:spcPts val="0"/>
              </a:spcAft>
              <a:buSzPts val="1200"/>
              <a:buFont typeface="Mada"/>
              <a:buChar char="●"/>
            </a:pPr>
            <a:r>
              <a:rPr lang="en" sz="1200">
                <a:latin typeface="Mada"/>
                <a:ea typeface="Mada"/>
                <a:cs typeface="Mada"/>
                <a:sym typeface="Mada"/>
              </a:rPr>
              <a:t>Occurs in 17-60 days in the </a:t>
            </a:r>
            <a:r>
              <a:rPr lang="en" sz="1200">
                <a:solidFill>
                  <a:srgbClr val="FF0000"/>
                </a:solidFill>
                <a:latin typeface="Mada"/>
                <a:ea typeface="Mada"/>
                <a:cs typeface="Mada"/>
                <a:sym typeface="Mada"/>
              </a:rPr>
              <a:t>first trimester</a:t>
            </a:r>
            <a:endParaRPr sz="1200">
              <a:solidFill>
                <a:srgbClr val="FF0000"/>
              </a:solidFill>
              <a:latin typeface="Mada"/>
              <a:ea typeface="Mada"/>
              <a:cs typeface="Mada"/>
              <a:sym typeface="Mada"/>
            </a:endParaRPr>
          </a:p>
          <a:p>
            <a:pPr indent="-304800" lvl="0" marL="457200" marR="0" rtl="0" algn="l">
              <a:spcBef>
                <a:spcPts val="0"/>
              </a:spcBef>
              <a:spcAft>
                <a:spcPts val="0"/>
              </a:spcAft>
              <a:buClr>
                <a:srgbClr val="674EA7"/>
              </a:buClr>
              <a:buSzPts val="1200"/>
              <a:buFont typeface="Mada"/>
              <a:buChar char="●"/>
            </a:pPr>
            <a:r>
              <a:rPr lang="en" sz="1200">
                <a:solidFill>
                  <a:srgbClr val="674EA7"/>
                </a:solidFill>
                <a:latin typeface="Mada"/>
                <a:ea typeface="Mada"/>
                <a:cs typeface="Mada"/>
                <a:sym typeface="Mada"/>
              </a:rPr>
              <a:t>Is the process where </a:t>
            </a:r>
            <a:r>
              <a:rPr b="1" lang="en" sz="1200">
                <a:solidFill>
                  <a:srgbClr val="674EA7"/>
                </a:solidFill>
                <a:latin typeface="Mada"/>
                <a:ea typeface="Mada"/>
                <a:cs typeface="Mada"/>
                <a:sym typeface="Mada"/>
              </a:rPr>
              <a:t>cells specialize</a:t>
            </a:r>
            <a:r>
              <a:rPr lang="en" sz="1200">
                <a:solidFill>
                  <a:srgbClr val="674EA7"/>
                </a:solidFill>
                <a:latin typeface="Mada"/>
                <a:ea typeface="Mada"/>
                <a:cs typeface="Mada"/>
                <a:sym typeface="Mada"/>
              </a:rPr>
              <a:t> to form tissues and organs</a:t>
            </a:r>
            <a:endParaRPr sz="1200">
              <a:solidFill>
                <a:srgbClr val="674EA7"/>
              </a:solidFill>
              <a:latin typeface="Mada"/>
              <a:ea typeface="Mada"/>
              <a:cs typeface="Mada"/>
              <a:sym typeface="Mada"/>
            </a:endParaRPr>
          </a:p>
          <a:p>
            <a:pPr indent="-304800" lvl="0" marL="457200" marR="0" rtl="0" algn="l">
              <a:spcBef>
                <a:spcPts val="0"/>
              </a:spcBef>
              <a:spcAft>
                <a:spcPts val="0"/>
              </a:spcAft>
              <a:buSzPts val="1200"/>
              <a:buFont typeface="Mada"/>
              <a:buChar char="●"/>
            </a:pPr>
            <a:r>
              <a:rPr lang="en" sz="1200">
                <a:latin typeface="Mada"/>
                <a:ea typeface="Mada"/>
                <a:cs typeface="Mada"/>
                <a:sym typeface="Mada"/>
              </a:rPr>
              <a:t>It is the </a:t>
            </a:r>
            <a:r>
              <a:rPr b="1" lang="en" sz="1200">
                <a:solidFill>
                  <a:srgbClr val="FF0000"/>
                </a:solidFill>
                <a:latin typeface="Mada"/>
                <a:ea typeface="Mada"/>
                <a:cs typeface="Mada"/>
                <a:sym typeface="Mada"/>
              </a:rPr>
              <a:t>most sensitive</a:t>
            </a:r>
            <a:r>
              <a:rPr baseline="30000" lang="en" sz="1200">
                <a:solidFill>
                  <a:srgbClr val="6AA84F"/>
                </a:solidFill>
                <a:latin typeface="Mada"/>
                <a:ea typeface="Mada"/>
                <a:cs typeface="Mada"/>
                <a:sym typeface="Mada"/>
              </a:rPr>
              <a:t> 2</a:t>
            </a:r>
            <a:r>
              <a:rPr lang="en" sz="1200">
                <a:latin typeface="Mada"/>
                <a:ea typeface="Mada"/>
                <a:cs typeface="Mada"/>
                <a:sym typeface="Mada"/>
              </a:rPr>
              <a:t> period of pregnancy</a:t>
            </a:r>
            <a:endParaRPr sz="1200">
              <a:latin typeface="Mada"/>
              <a:ea typeface="Mada"/>
              <a:cs typeface="Mada"/>
              <a:sym typeface="Mada"/>
            </a:endParaRPr>
          </a:p>
          <a:p>
            <a:pPr indent="-304800" lvl="0" marL="457200" marR="0" rtl="0" algn="l">
              <a:spcBef>
                <a:spcPts val="0"/>
              </a:spcBef>
              <a:spcAft>
                <a:spcPts val="0"/>
              </a:spcAft>
              <a:buClr>
                <a:srgbClr val="FF0000"/>
              </a:buClr>
              <a:buSzPts val="1200"/>
              <a:buFont typeface="Mada"/>
              <a:buChar char="★"/>
            </a:pPr>
            <a:r>
              <a:rPr lang="en" sz="1200">
                <a:latin typeface="Mada"/>
                <a:ea typeface="Mada"/>
                <a:cs typeface="Mada"/>
                <a:sym typeface="Mada"/>
              </a:rPr>
              <a:t>Exposure to harmful drugs during this period→ leads to major birth defects or gross malform</a:t>
            </a:r>
            <a:r>
              <a:rPr lang="en" sz="1200">
                <a:latin typeface="Mada"/>
                <a:ea typeface="Mada"/>
                <a:cs typeface="Mada"/>
                <a:sym typeface="Mada"/>
              </a:rPr>
              <a:t>ation </a:t>
            </a:r>
            <a:r>
              <a:rPr b="1" lang="en" sz="1200">
                <a:solidFill>
                  <a:srgbClr val="FF0000"/>
                </a:solidFill>
                <a:latin typeface="Mada"/>
                <a:ea typeface="Mada"/>
                <a:cs typeface="Mada"/>
                <a:sym typeface="Mada"/>
              </a:rPr>
              <a:t>(teratogenesis)</a:t>
            </a:r>
            <a:endParaRPr b="1" sz="1200">
              <a:solidFill>
                <a:srgbClr val="FF0000"/>
              </a:solidFill>
              <a:latin typeface="Mada"/>
              <a:ea typeface="Mada"/>
              <a:cs typeface="Mada"/>
              <a:sym typeface="Mada"/>
            </a:endParaRPr>
          </a:p>
        </p:txBody>
      </p:sp>
      <p:sp>
        <p:nvSpPr>
          <p:cNvPr id="171" name="Google Shape;171;p27"/>
          <p:cNvSpPr txBox="1"/>
          <p:nvPr/>
        </p:nvSpPr>
        <p:spPr>
          <a:xfrm>
            <a:off x="810050" y="5650200"/>
            <a:ext cx="6030000" cy="1182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
                <a:latin typeface="Mada"/>
                <a:ea typeface="Mada"/>
                <a:cs typeface="Mada"/>
                <a:sym typeface="Mada"/>
              </a:rPr>
              <a:t>Histogenesis and Functional Maturation</a:t>
            </a:r>
            <a:endParaRPr b="1">
              <a:latin typeface="Mada"/>
              <a:ea typeface="Mada"/>
              <a:cs typeface="Mada"/>
              <a:sym typeface="Mada"/>
            </a:endParaRPr>
          </a:p>
          <a:p>
            <a:pPr indent="-304800" lvl="0" marL="457200" marR="0" rtl="0" algn="l">
              <a:spcBef>
                <a:spcPts val="0"/>
              </a:spcBef>
              <a:spcAft>
                <a:spcPts val="0"/>
              </a:spcAft>
              <a:buSzPts val="1200"/>
              <a:buFont typeface="Mada"/>
              <a:buChar char="●"/>
            </a:pPr>
            <a:r>
              <a:rPr lang="en" sz="1200">
                <a:latin typeface="Mada"/>
                <a:ea typeface="Mada"/>
                <a:cs typeface="Mada"/>
                <a:sym typeface="Mada"/>
              </a:rPr>
              <a:t>Growth and fetal development (maturation) occur at this stage</a:t>
            </a:r>
            <a:endParaRPr sz="1200">
              <a:latin typeface="Mada"/>
              <a:ea typeface="Mada"/>
              <a:cs typeface="Mada"/>
              <a:sym typeface="Mada"/>
            </a:endParaRPr>
          </a:p>
          <a:p>
            <a:pPr indent="0" lvl="0" marL="457200" marR="0" rtl="0" algn="l">
              <a:spcBef>
                <a:spcPts val="0"/>
              </a:spcBef>
              <a:spcAft>
                <a:spcPts val="0"/>
              </a:spcAft>
              <a:buNone/>
            </a:pPr>
            <a:r>
              <a:rPr lang="en" sz="1200">
                <a:solidFill>
                  <a:srgbClr val="FF0000"/>
                </a:solidFill>
                <a:latin typeface="Mada"/>
                <a:ea typeface="Mada"/>
                <a:cs typeface="Mada"/>
                <a:sym typeface="Mada"/>
              </a:rPr>
              <a:t>(2nd and 3rd trimesters)</a:t>
            </a:r>
            <a:endParaRPr sz="1200">
              <a:solidFill>
                <a:srgbClr val="FF0000"/>
              </a:solidFill>
              <a:latin typeface="Mada"/>
              <a:ea typeface="Mada"/>
              <a:cs typeface="Mada"/>
              <a:sym typeface="Mada"/>
            </a:endParaRPr>
          </a:p>
          <a:p>
            <a:pPr indent="-304800" lvl="0" marL="457200" marR="0" rtl="0" algn="l">
              <a:spcBef>
                <a:spcPts val="0"/>
              </a:spcBef>
              <a:spcAft>
                <a:spcPts val="0"/>
              </a:spcAft>
              <a:buSzPts val="1200"/>
              <a:buFont typeface="Mada"/>
              <a:buChar char="●"/>
            </a:pPr>
            <a:r>
              <a:rPr lang="en" sz="1200">
                <a:latin typeface="Mada"/>
                <a:ea typeface="Mada"/>
                <a:cs typeface="Mada"/>
                <a:sym typeface="Mada"/>
              </a:rPr>
              <a:t>Fetus depends on nutrients and hormonal supply</a:t>
            </a:r>
            <a:endParaRPr sz="1200">
              <a:latin typeface="Mada"/>
              <a:ea typeface="Mada"/>
              <a:cs typeface="Mada"/>
              <a:sym typeface="Mada"/>
            </a:endParaRPr>
          </a:p>
          <a:p>
            <a:pPr indent="-304800" lvl="0" marL="457200" marR="0" rtl="0" algn="l">
              <a:spcBef>
                <a:spcPts val="0"/>
              </a:spcBef>
              <a:spcAft>
                <a:spcPts val="0"/>
              </a:spcAft>
              <a:buClr>
                <a:srgbClr val="FF0000"/>
              </a:buClr>
              <a:buSzPts val="1200"/>
              <a:buFont typeface="Mada"/>
              <a:buChar char="★"/>
            </a:pPr>
            <a:r>
              <a:rPr lang="en" sz="1200">
                <a:latin typeface="Mada"/>
                <a:ea typeface="Mada"/>
                <a:cs typeface="Mada"/>
                <a:sym typeface="Mada"/>
              </a:rPr>
              <a:t>Exposure to drugs during this period → </a:t>
            </a:r>
            <a:r>
              <a:rPr lang="en" sz="1200">
                <a:solidFill>
                  <a:srgbClr val="FF0000"/>
                </a:solidFill>
                <a:latin typeface="Mada"/>
                <a:ea typeface="Mada"/>
                <a:cs typeface="Mada"/>
                <a:sym typeface="Mada"/>
              </a:rPr>
              <a:t>lead to </a:t>
            </a:r>
            <a:r>
              <a:rPr b="1" lang="en" sz="1200">
                <a:solidFill>
                  <a:srgbClr val="FF0000"/>
                </a:solidFill>
                <a:latin typeface="Mada"/>
                <a:ea typeface="Mada"/>
                <a:cs typeface="Mada"/>
                <a:sym typeface="Mada"/>
              </a:rPr>
              <a:t>functional problems</a:t>
            </a:r>
            <a:r>
              <a:rPr lang="en" sz="1200">
                <a:solidFill>
                  <a:srgbClr val="FF0000"/>
                </a:solidFill>
                <a:latin typeface="Mada"/>
                <a:ea typeface="Mada"/>
                <a:cs typeface="Mada"/>
                <a:sym typeface="Mada"/>
              </a:rPr>
              <a:t>, </a:t>
            </a:r>
            <a:r>
              <a:rPr b="1" lang="en" sz="1200">
                <a:solidFill>
                  <a:schemeClr val="dk1"/>
                </a:solidFill>
                <a:latin typeface="Mada"/>
                <a:ea typeface="Mada"/>
                <a:cs typeface="Mada"/>
                <a:sym typeface="Mada"/>
              </a:rPr>
              <a:t>minor morphological abnormalities, growth retardation</a:t>
            </a:r>
            <a:r>
              <a:rPr lang="en" sz="1200">
                <a:solidFill>
                  <a:srgbClr val="FF0000"/>
                </a:solidFill>
                <a:latin typeface="Mada"/>
                <a:ea typeface="Mada"/>
                <a:cs typeface="Mada"/>
                <a:sym typeface="Mada"/>
              </a:rPr>
              <a:t> </a:t>
            </a:r>
            <a:r>
              <a:rPr lang="en" sz="1200">
                <a:latin typeface="Mada"/>
                <a:ea typeface="Mada"/>
                <a:cs typeface="Mada"/>
                <a:sym typeface="Mada"/>
              </a:rPr>
              <a:t>not gross malformations</a:t>
            </a:r>
            <a:endParaRPr sz="1200">
              <a:latin typeface="Mada"/>
              <a:ea typeface="Mada"/>
              <a:cs typeface="Mada"/>
              <a:sym typeface="Mada"/>
            </a:endParaRPr>
          </a:p>
          <a:p>
            <a:pPr indent="-304800" lvl="1" marL="914400" marR="0" rtl="0" algn="l">
              <a:spcBef>
                <a:spcPts val="0"/>
              </a:spcBef>
              <a:spcAft>
                <a:spcPts val="0"/>
              </a:spcAft>
              <a:buClr>
                <a:srgbClr val="FF0000"/>
              </a:buClr>
              <a:buSzPts val="1200"/>
              <a:buFont typeface="Mada"/>
              <a:buChar char="○"/>
            </a:pPr>
            <a:r>
              <a:rPr lang="en" sz="1200">
                <a:solidFill>
                  <a:srgbClr val="FF0000"/>
                </a:solidFill>
                <a:latin typeface="Mada"/>
                <a:ea typeface="Mada"/>
                <a:cs typeface="Mada"/>
                <a:sym typeface="Mada"/>
              </a:rPr>
              <a:t>However, CNS is sensitive to toxic effects throughout pregnancy</a:t>
            </a:r>
            <a:endParaRPr sz="1200">
              <a:solidFill>
                <a:srgbClr val="FF0000"/>
              </a:solidFill>
              <a:latin typeface="Mada"/>
              <a:ea typeface="Mada"/>
              <a:cs typeface="Mada"/>
              <a:sym typeface="Mada"/>
            </a:endParaRPr>
          </a:p>
        </p:txBody>
      </p:sp>
      <p:grpSp>
        <p:nvGrpSpPr>
          <p:cNvPr id="172" name="Google Shape;172;p27"/>
          <p:cNvGrpSpPr/>
          <p:nvPr/>
        </p:nvGrpSpPr>
        <p:grpSpPr>
          <a:xfrm>
            <a:off x="233159" y="6888646"/>
            <a:ext cx="6373791" cy="901616"/>
            <a:chOff x="233159" y="6516384"/>
            <a:chExt cx="6373791" cy="901616"/>
          </a:xfrm>
        </p:grpSpPr>
        <p:sp>
          <p:nvSpPr>
            <p:cNvPr id="173" name="Google Shape;173;p27"/>
            <p:cNvSpPr txBox="1"/>
            <p:nvPr/>
          </p:nvSpPr>
          <p:spPr>
            <a:xfrm>
              <a:off x="233159" y="6516384"/>
              <a:ext cx="432000" cy="8310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1" lang="en" sz="5400">
                  <a:solidFill>
                    <a:srgbClr val="E06666"/>
                  </a:solidFill>
                  <a:latin typeface="Georgia"/>
                  <a:ea typeface="Georgia"/>
                  <a:cs typeface="Georgia"/>
                  <a:sym typeface="Georgia"/>
                </a:rPr>
                <a:t>4</a:t>
              </a:r>
              <a:endParaRPr b="1" sz="5400">
                <a:solidFill>
                  <a:srgbClr val="E06666"/>
                </a:solidFill>
                <a:latin typeface="Georgia"/>
                <a:ea typeface="Georgia"/>
                <a:cs typeface="Georgia"/>
                <a:sym typeface="Georgia"/>
              </a:endParaRPr>
            </a:p>
          </p:txBody>
        </p:sp>
        <p:sp>
          <p:nvSpPr>
            <p:cNvPr id="174" name="Google Shape;174;p27"/>
            <p:cNvSpPr/>
            <p:nvPr/>
          </p:nvSpPr>
          <p:spPr>
            <a:xfrm>
              <a:off x="756060" y="6835089"/>
              <a:ext cx="54000" cy="540000"/>
            </a:xfrm>
            <a:prstGeom prst="rect">
              <a:avLst/>
            </a:prstGeom>
            <a:solidFill>
              <a:srgbClr val="B7B7B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1">
                <a:solidFill>
                  <a:srgbClr val="FFFFFF"/>
                </a:solidFill>
                <a:latin typeface="Arial"/>
                <a:ea typeface="Arial"/>
                <a:cs typeface="Arial"/>
                <a:sym typeface="Arial"/>
              </a:endParaRPr>
            </a:p>
          </p:txBody>
        </p:sp>
        <p:sp>
          <p:nvSpPr>
            <p:cNvPr id="175" name="Google Shape;175;p27"/>
            <p:cNvSpPr txBox="1"/>
            <p:nvPr/>
          </p:nvSpPr>
          <p:spPr>
            <a:xfrm>
              <a:off x="810050" y="6792200"/>
              <a:ext cx="5796900" cy="6258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
                  <a:latin typeface="Mada"/>
                  <a:ea typeface="Mada"/>
                  <a:cs typeface="Mada"/>
                  <a:sym typeface="Mada"/>
                </a:rPr>
                <a:t>Near term</a:t>
              </a:r>
              <a:endParaRPr b="1">
                <a:latin typeface="Mada"/>
                <a:ea typeface="Mada"/>
                <a:cs typeface="Mada"/>
                <a:sym typeface="Mada"/>
              </a:endParaRPr>
            </a:p>
            <a:p>
              <a:pPr indent="-304800" lvl="0" marL="457200" marR="0" rtl="0" algn="l">
                <a:spcBef>
                  <a:spcPts val="0"/>
                </a:spcBef>
                <a:spcAft>
                  <a:spcPts val="0"/>
                </a:spcAft>
                <a:buSzPts val="1200"/>
                <a:buFont typeface="Mada"/>
                <a:buChar char="●"/>
              </a:pPr>
              <a:r>
                <a:rPr lang="en" sz="1200">
                  <a:latin typeface="Mada"/>
                  <a:ea typeface="Mada"/>
                  <a:cs typeface="Mada"/>
                  <a:sym typeface="Mada"/>
                </a:rPr>
                <a:t>Occurs between 29th and 40th weeks</a:t>
              </a:r>
              <a:endParaRPr sz="1200">
                <a:latin typeface="Mada"/>
                <a:ea typeface="Mada"/>
                <a:cs typeface="Mada"/>
                <a:sym typeface="Mada"/>
              </a:endParaRPr>
            </a:p>
            <a:p>
              <a:pPr indent="-304800" lvl="0" marL="457200" marR="0" rtl="0" algn="l">
                <a:spcBef>
                  <a:spcPts val="0"/>
                </a:spcBef>
                <a:spcAft>
                  <a:spcPts val="0"/>
                </a:spcAft>
                <a:buSzPts val="1200"/>
                <a:buFont typeface="Mada"/>
                <a:buChar char="●"/>
              </a:pPr>
              <a:r>
                <a:rPr lang="en" sz="1200">
                  <a:latin typeface="Mada"/>
                  <a:ea typeface="Mada"/>
                  <a:cs typeface="Mada"/>
                  <a:sym typeface="Mada"/>
                </a:rPr>
                <a:t>Exposure to drugs → lead to adverse effect on labor or neonates after delivery</a:t>
              </a:r>
              <a:endParaRPr sz="1200">
                <a:latin typeface="Mada"/>
                <a:ea typeface="Mada"/>
                <a:cs typeface="Mada"/>
                <a:sym typeface="Mada"/>
              </a:endParaRPr>
            </a:p>
          </p:txBody>
        </p:sp>
      </p:grpSp>
      <p:pic>
        <p:nvPicPr>
          <p:cNvPr id="176" name="Google Shape;176;p27"/>
          <p:cNvPicPr preferRelativeResize="0"/>
          <p:nvPr/>
        </p:nvPicPr>
        <p:blipFill rotWithShape="1">
          <a:blip r:embed="rId3">
            <a:alphaModFix/>
          </a:blip>
          <a:srcRect b="9940" l="5992" r="2658" t="18804"/>
          <a:stretch/>
        </p:blipFill>
        <p:spPr>
          <a:xfrm>
            <a:off x="772775" y="8017200"/>
            <a:ext cx="5294458" cy="3097426"/>
          </a:xfrm>
          <a:prstGeom prst="rect">
            <a:avLst/>
          </a:prstGeom>
          <a:noFill/>
          <a:ln>
            <a:noFill/>
          </a:ln>
        </p:spPr>
      </p:pic>
      <p:sp>
        <p:nvSpPr>
          <p:cNvPr id="177" name="Google Shape;177;p27"/>
          <p:cNvSpPr txBox="1"/>
          <p:nvPr/>
        </p:nvSpPr>
        <p:spPr>
          <a:xfrm>
            <a:off x="-77150" y="11285700"/>
            <a:ext cx="6471000" cy="719100"/>
          </a:xfrm>
          <a:prstGeom prst="rect">
            <a:avLst/>
          </a:prstGeom>
          <a:noFill/>
          <a:ln>
            <a:noFill/>
          </a:ln>
        </p:spPr>
        <p:txBody>
          <a:bodyPr anchorCtr="0" anchor="t" bIns="91425" lIns="91425" spcFirstLastPara="1" rIns="91425" wrap="square" tIns="91425">
            <a:noAutofit/>
          </a:bodyPr>
          <a:lstStyle/>
          <a:p>
            <a:pPr indent="-285750" lvl="0" marL="457200" rtl="0" algn="l">
              <a:spcBef>
                <a:spcPts val="0"/>
              </a:spcBef>
              <a:spcAft>
                <a:spcPts val="0"/>
              </a:spcAft>
              <a:buClr>
                <a:srgbClr val="6AA84F"/>
              </a:buClr>
              <a:buSzPts val="900"/>
              <a:buFont typeface="Mada"/>
              <a:buAutoNum type="arabicParenR"/>
            </a:pPr>
            <a:r>
              <a:rPr lang="en" sz="900">
                <a:solidFill>
                  <a:srgbClr val="6AA84F"/>
                </a:solidFill>
                <a:latin typeface="Mada"/>
                <a:ea typeface="Mada"/>
                <a:cs typeface="Mada"/>
                <a:sym typeface="Mada"/>
              </a:rPr>
              <a:t>If exposed to a harmful drug during this stage there are 2 possibilities: </a:t>
            </a:r>
            <a:endParaRPr sz="900">
              <a:solidFill>
                <a:srgbClr val="6AA84F"/>
              </a:solidFill>
              <a:latin typeface="Mada"/>
              <a:ea typeface="Mada"/>
              <a:cs typeface="Mada"/>
              <a:sym typeface="Mada"/>
            </a:endParaRPr>
          </a:p>
          <a:p>
            <a:pPr indent="0" lvl="0" marL="457200" rtl="0" algn="l">
              <a:spcBef>
                <a:spcPts val="0"/>
              </a:spcBef>
              <a:spcAft>
                <a:spcPts val="0"/>
              </a:spcAft>
              <a:buNone/>
            </a:pPr>
            <a:r>
              <a:rPr lang="en" sz="900">
                <a:solidFill>
                  <a:srgbClr val="6AA84F"/>
                </a:solidFill>
                <a:latin typeface="Mada"/>
                <a:ea typeface="Mada"/>
                <a:cs typeface="Mada"/>
                <a:sym typeface="Mada"/>
              </a:rPr>
              <a:t>1- The drugs is safe, nothing will happen and the pregnancy will continue normally. </a:t>
            </a:r>
            <a:endParaRPr sz="900">
              <a:solidFill>
                <a:srgbClr val="6AA84F"/>
              </a:solidFill>
              <a:latin typeface="Mada"/>
              <a:ea typeface="Mada"/>
              <a:cs typeface="Mada"/>
              <a:sym typeface="Mada"/>
            </a:endParaRPr>
          </a:p>
          <a:p>
            <a:pPr indent="0" lvl="0" marL="457200" rtl="0" algn="l">
              <a:spcBef>
                <a:spcPts val="0"/>
              </a:spcBef>
              <a:spcAft>
                <a:spcPts val="0"/>
              </a:spcAft>
              <a:buNone/>
            </a:pPr>
            <a:r>
              <a:rPr lang="en" sz="900">
                <a:solidFill>
                  <a:srgbClr val="6AA84F"/>
                </a:solidFill>
                <a:latin typeface="Mada"/>
                <a:ea typeface="Mada"/>
                <a:cs typeface="Mada"/>
                <a:sym typeface="Mada"/>
              </a:rPr>
              <a:t>2- Perinatal death and abortion.</a:t>
            </a:r>
            <a:endParaRPr sz="900">
              <a:solidFill>
                <a:srgbClr val="6AA84F"/>
              </a:solidFill>
              <a:latin typeface="Mada"/>
              <a:ea typeface="Mada"/>
              <a:cs typeface="Mada"/>
              <a:sym typeface="Mada"/>
            </a:endParaRPr>
          </a:p>
          <a:p>
            <a:pPr indent="-285750" lvl="0" marL="457200" rtl="0" algn="l">
              <a:spcBef>
                <a:spcPts val="0"/>
              </a:spcBef>
              <a:spcAft>
                <a:spcPts val="0"/>
              </a:spcAft>
              <a:buClr>
                <a:srgbClr val="6AA84F"/>
              </a:buClr>
              <a:buSzPts val="900"/>
              <a:buFont typeface="Mada"/>
              <a:buAutoNum type="arabicParenR"/>
            </a:pPr>
            <a:r>
              <a:rPr lang="en" sz="900">
                <a:solidFill>
                  <a:srgbClr val="6AA84F"/>
                </a:solidFill>
                <a:latin typeface="Mada"/>
                <a:ea typeface="Mada"/>
                <a:cs typeface="Mada"/>
                <a:sym typeface="Mada"/>
              </a:rPr>
              <a:t>Avoid drugs during this stage.</a:t>
            </a:r>
            <a:endParaRPr sz="900">
              <a:solidFill>
                <a:srgbClr val="6AA84F"/>
              </a:solidFill>
              <a:latin typeface="Mada"/>
              <a:ea typeface="Mada"/>
              <a:cs typeface="Mada"/>
              <a:sym typeface="Mad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sp>
        <p:nvSpPr>
          <p:cNvPr id="182" name="Google Shape;182;p28"/>
          <p:cNvSpPr txBox="1"/>
          <p:nvPr>
            <p:ph type="title"/>
          </p:nvPr>
        </p:nvSpPr>
        <p:spPr>
          <a:xfrm>
            <a:off x="2214300" y="297250"/>
            <a:ext cx="2472000" cy="625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990000"/>
                </a:solidFill>
                <a:latin typeface="Georgia"/>
                <a:ea typeface="Georgia"/>
                <a:cs typeface="Georgia"/>
                <a:sym typeface="Georgia"/>
              </a:rPr>
              <a:t>Teratogenesis</a:t>
            </a:r>
            <a:endParaRPr b="1" sz="2400">
              <a:solidFill>
                <a:srgbClr val="990000"/>
              </a:solidFill>
              <a:latin typeface="Georgia"/>
              <a:ea typeface="Georgia"/>
              <a:cs typeface="Georgia"/>
              <a:sym typeface="Georgia"/>
            </a:endParaRPr>
          </a:p>
        </p:txBody>
      </p:sp>
      <p:sp>
        <p:nvSpPr>
          <p:cNvPr id="183" name="Google Shape;183;p28"/>
          <p:cNvSpPr txBox="1"/>
          <p:nvPr>
            <p:ph idx="1" type="body"/>
          </p:nvPr>
        </p:nvSpPr>
        <p:spPr>
          <a:xfrm>
            <a:off x="1376100" y="694450"/>
            <a:ext cx="4338900" cy="410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400">
                <a:solidFill>
                  <a:srgbClr val="000000"/>
                </a:solidFill>
                <a:latin typeface="Mada"/>
                <a:ea typeface="Mada"/>
                <a:cs typeface="Mada"/>
                <a:sym typeface="Mada"/>
              </a:rPr>
              <a:t>It is the </a:t>
            </a:r>
            <a:r>
              <a:rPr lang="en" sz="1400">
                <a:solidFill>
                  <a:srgbClr val="000000"/>
                </a:solidFill>
                <a:latin typeface="Mada"/>
                <a:ea typeface="Mada"/>
                <a:cs typeface="Mada"/>
                <a:sym typeface="Mada"/>
              </a:rPr>
              <a:t>occurrence</a:t>
            </a:r>
            <a:r>
              <a:rPr lang="en" sz="1400">
                <a:solidFill>
                  <a:srgbClr val="000000"/>
                </a:solidFill>
                <a:latin typeface="Mada"/>
                <a:ea typeface="Mada"/>
                <a:cs typeface="Mada"/>
                <a:sym typeface="Mada"/>
              </a:rPr>
              <a:t> of congenital defects on the fetus</a:t>
            </a:r>
            <a:endParaRPr sz="1400">
              <a:solidFill>
                <a:srgbClr val="000000"/>
              </a:solidFill>
              <a:latin typeface="Mada"/>
              <a:ea typeface="Mada"/>
              <a:cs typeface="Mada"/>
              <a:sym typeface="Mada"/>
            </a:endParaRPr>
          </a:p>
        </p:txBody>
      </p:sp>
      <p:sp>
        <p:nvSpPr>
          <p:cNvPr id="184" name="Google Shape;184;p28"/>
          <p:cNvSpPr txBox="1"/>
          <p:nvPr>
            <p:ph type="title"/>
          </p:nvPr>
        </p:nvSpPr>
        <p:spPr>
          <a:xfrm>
            <a:off x="385500" y="1028948"/>
            <a:ext cx="6373800" cy="410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E06666"/>
                </a:solidFill>
                <a:latin typeface="Mada"/>
                <a:ea typeface="Mada"/>
                <a:cs typeface="Mada"/>
                <a:sym typeface="Mada"/>
              </a:rPr>
              <a:t>What is a teratogen?</a:t>
            </a:r>
            <a:endParaRPr b="1" sz="1800">
              <a:solidFill>
                <a:srgbClr val="E06666"/>
              </a:solidFill>
              <a:latin typeface="Mada"/>
              <a:ea typeface="Mada"/>
              <a:cs typeface="Mada"/>
              <a:sym typeface="Mada"/>
            </a:endParaRPr>
          </a:p>
        </p:txBody>
      </p:sp>
      <p:sp>
        <p:nvSpPr>
          <p:cNvPr id="185" name="Google Shape;185;p28"/>
          <p:cNvSpPr/>
          <p:nvPr/>
        </p:nvSpPr>
        <p:spPr>
          <a:xfrm>
            <a:off x="233100" y="1439661"/>
            <a:ext cx="6373800" cy="1143000"/>
          </a:xfrm>
          <a:prstGeom prst="roundRect">
            <a:avLst>
              <a:gd fmla="val 16667" name="adj"/>
            </a:avLst>
          </a:prstGeom>
          <a:noFill/>
          <a:ln cap="flat" cmpd="sng" w="9525">
            <a:solidFill>
              <a:srgbClr val="999999"/>
            </a:solidFill>
            <a:prstDash val="dash"/>
            <a:round/>
            <a:headEnd len="sm" w="sm" type="none"/>
            <a:tailEnd len="sm" w="sm" type="none"/>
          </a:ln>
        </p:spPr>
        <p:txBody>
          <a:bodyPr anchorCtr="0" anchor="ctr" bIns="91425" lIns="91425" spcFirstLastPara="1" rIns="91425" wrap="square" tIns="91425">
            <a:noAutofit/>
          </a:bodyPr>
          <a:lstStyle/>
          <a:p>
            <a:pPr indent="-304800" lvl="0" marL="457200" rtl="0" algn="l">
              <a:spcBef>
                <a:spcPts val="0"/>
              </a:spcBef>
              <a:spcAft>
                <a:spcPts val="0"/>
              </a:spcAft>
              <a:buClr>
                <a:schemeClr val="dk1"/>
              </a:buClr>
              <a:buSzPts val="1200"/>
              <a:buFont typeface="Mukta"/>
              <a:buChar char="●"/>
            </a:pPr>
            <a:r>
              <a:rPr lang="en" sz="1200">
                <a:solidFill>
                  <a:schemeClr val="dk1"/>
                </a:solidFill>
                <a:latin typeface="Mada"/>
                <a:ea typeface="Mada"/>
                <a:cs typeface="Mada"/>
                <a:sym typeface="Mada"/>
              </a:rPr>
              <a:t>Is any agent that may cause </a:t>
            </a:r>
            <a:r>
              <a:rPr b="1" lang="en" sz="1200">
                <a:solidFill>
                  <a:schemeClr val="dk1"/>
                </a:solidFill>
                <a:latin typeface="Mada"/>
                <a:ea typeface="Mada"/>
                <a:cs typeface="Mada"/>
                <a:sym typeface="Mada"/>
              </a:rPr>
              <a:t>permanent birth defects </a:t>
            </a:r>
            <a:r>
              <a:rPr lang="en" sz="1200">
                <a:solidFill>
                  <a:schemeClr val="dk1"/>
                </a:solidFill>
                <a:latin typeface="Mada"/>
                <a:ea typeface="Mada"/>
                <a:cs typeface="Mada"/>
                <a:sym typeface="Mada"/>
              </a:rPr>
              <a:t>by interfering in fetal development</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ukta"/>
              <a:buChar char="-"/>
            </a:pPr>
            <a:r>
              <a:rPr b="1" lang="en" sz="1200">
                <a:solidFill>
                  <a:schemeClr val="dk1"/>
                </a:solidFill>
                <a:latin typeface="Mada"/>
                <a:ea typeface="Mada"/>
                <a:cs typeface="Mada"/>
                <a:sym typeface="Mada"/>
              </a:rPr>
              <a:t>Examples: </a:t>
            </a:r>
            <a:r>
              <a:rPr lang="en" sz="1200">
                <a:solidFill>
                  <a:schemeClr val="dk1"/>
                </a:solidFill>
                <a:latin typeface="Mada"/>
                <a:ea typeface="Mada"/>
                <a:cs typeface="Mada"/>
                <a:sym typeface="Mada"/>
              </a:rPr>
              <a:t>medications, street drugs, chemicals, diseases and environmental agents.</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Could be </a:t>
            </a:r>
            <a:r>
              <a:rPr lang="en" sz="1200">
                <a:solidFill>
                  <a:srgbClr val="FF0000"/>
                </a:solidFill>
                <a:latin typeface="Mada"/>
                <a:ea typeface="Mada"/>
                <a:cs typeface="Mada"/>
                <a:sym typeface="Mada"/>
              </a:rPr>
              <a:t>severe</a:t>
            </a:r>
            <a:r>
              <a:rPr lang="en" sz="1200">
                <a:solidFill>
                  <a:schemeClr val="dk1"/>
                </a:solidFill>
                <a:latin typeface="Mada"/>
                <a:ea typeface="Mada"/>
                <a:cs typeface="Mada"/>
                <a:sym typeface="Mada"/>
              </a:rPr>
              <a:t> during critical periods of development e.g. (</a:t>
            </a:r>
            <a:r>
              <a:rPr b="1" lang="en" sz="1200">
                <a:solidFill>
                  <a:srgbClr val="FF0000"/>
                </a:solidFill>
                <a:latin typeface="Mada"/>
                <a:ea typeface="Mada"/>
                <a:cs typeface="Mada"/>
                <a:sym typeface="Mada"/>
              </a:rPr>
              <a:t>organogenesis</a:t>
            </a:r>
            <a:r>
              <a:rPr lang="en" sz="1200">
                <a:solidFill>
                  <a:schemeClr val="dk1"/>
                </a:solidFill>
                <a:latin typeface="Mada"/>
                <a:ea typeface="Mada"/>
                <a:cs typeface="Mada"/>
                <a:sym typeface="Mada"/>
              </a:rPr>
              <a:t>)</a:t>
            </a:r>
            <a:endParaRPr sz="1200">
              <a:latin typeface="Mada"/>
              <a:ea typeface="Mada"/>
              <a:cs typeface="Mada"/>
              <a:sym typeface="Mada"/>
            </a:endParaRPr>
          </a:p>
        </p:txBody>
      </p:sp>
      <p:sp>
        <p:nvSpPr>
          <p:cNvPr id="186" name="Google Shape;186;p28"/>
          <p:cNvSpPr txBox="1"/>
          <p:nvPr>
            <p:ph type="title"/>
          </p:nvPr>
        </p:nvSpPr>
        <p:spPr>
          <a:xfrm>
            <a:off x="385500" y="2781550"/>
            <a:ext cx="3186900" cy="410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E06666"/>
                </a:solidFill>
                <a:latin typeface="Mada"/>
                <a:ea typeface="Mada"/>
                <a:cs typeface="Mada"/>
                <a:sym typeface="Mada"/>
              </a:rPr>
              <a:t>FDA Classification System</a:t>
            </a:r>
            <a:endParaRPr b="1" sz="1800">
              <a:solidFill>
                <a:srgbClr val="E06666"/>
              </a:solidFill>
              <a:latin typeface="Mada"/>
              <a:ea typeface="Mada"/>
              <a:cs typeface="Mada"/>
              <a:sym typeface="Mada"/>
            </a:endParaRPr>
          </a:p>
        </p:txBody>
      </p:sp>
      <p:graphicFrame>
        <p:nvGraphicFramePr>
          <p:cNvPr id="187" name="Google Shape;187;p28"/>
          <p:cNvGraphicFramePr/>
          <p:nvPr/>
        </p:nvGraphicFramePr>
        <p:xfrm>
          <a:off x="88088" y="3250125"/>
          <a:ext cx="3000000" cy="3000000"/>
        </p:xfrm>
        <a:graphic>
          <a:graphicData uri="http://schemas.openxmlformats.org/drawingml/2006/table">
            <a:tbl>
              <a:tblPr>
                <a:noFill/>
                <a:tableStyleId>{19CAAC3A-16BD-49CB-A79A-31B01E05A95E}</a:tableStyleId>
              </a:tblPr>
              <a:tblGrid>
                <a:gridCol w="915400"/>
                <a:gridCol w="4452900"/>
                <a:gridCol w="1151100"/>
              </a:tblGrid>
              <a:tr h="100000">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Category</a:t>
                      </a:r>
                      <a:endParaRPr b="1" sz="1400">
                        <a:solidFill>
                          <a:srgbClr val="FFFFFF"/>
                        </a:solidFill>
                        <a:latin typeface="Mada"/>
                        <a:ea typeface="Mada"/>
                        <a:cs typeface="Mada"/>
                        <a:sym typeface="Mada"/>
                      </a:endParaRPr>
                    </a:p>
                  </a:txBody>
                  <a:tcPr marT="91425" marB="91425" marR="91425" marL="91425">
                    <a:solidFill>
                      <a:srgbClr val="434343"/>
                    </a:solidFill>
                  </a:tcPr>
                </a:tc>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Characteristics</a:t>
                      </a:r>
                      <a:endParaRPr sz="1200">
                        <a:latin typeface="Mada"/>
                        <a:ea typeface="Mada"/>
                        <a:cs typeface="Mada"/>
                        <a:sym typeface="Mada"/>
                      </a:endParaRPr>
                    </a:p>
                  </a:txBody>
                  <a:tcPr marT="91425" marB="91425" marR="91425" marL="91425">
                    <a:solidFill>
                      <a:srgbClr val="434343"/>
                    </a:solidFill>
                  </a:tcPr>
                </a:tc>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Examples</a:t>
                      </a:r>
                      <a:endParaRPr b="1" sz="1400">
                        <a:solidFill>
                          <a:srgbClr val="FFFFFF"/>
                        </a:solidFill>
                        <a:latin typeface="Mada"/>
                        <a:ea typeface="Mada"/>
                        <a:cs typeface="Mada"/>
                        <a:sym typeface="Mada"/>
                      </a:endParaRPr>
                    </a:p>
                  </a:txBody>
                  <a:tcPr marT="91425" marB="91425" marR="91425" marL="91425">
                    <a:solidFill>
                      <a:srgbClr val="434343"/>
                    </a:solidFill>
                  </a:tcPr>
                </a:tc>
              </a:tr>
              <a:tr h="381000">
                <a:tc>
                  <a:txBody>
                    <a:bodyPr/>
                    <a:lstStyle/>
                    <a:p>
                      <a:pPr indent="0" lvl="0" marL="0" rtl="0" algn="ctr">
                        <a:spcBef>
                          <a:spcPts val="0"/>
                        </a:spcBef>
                        <a:spcAft>
                          <a:spcPts val="0"/>
                        </a:spcAft>
                        <a:buNone/>
                      </a:pPr>
                      <a:r>
                        <a:rPr b="1" lang="en" sz="2400">
                          <a:solidFill>
                            <a:srgbClr val="FFFFFF"/>
                          </a:solidFill>
                          <a:latin typeface="Mada"/>
                          <a:ea typeface="Mada"/>
                          <a:cs typeface="Mada"/>
                          <a:sym typeface="Mada"/>
                        </a:rPr>
                        <a:t>A</a:t>
                      </a:r>
                      <a:endParaRPr b="1" sz="2400">
                        <a:solidFill>
                          <a:srgbClr val="FFFFFF"/>
                        </a:solidFill>
                        <a:latin typeface="Mada"/>
                        <a:ea typeface="Mada"/>
                        <a:cs typeface="Mada"/>
                        <a:sym typeface="Mada"/>
                      </a:endParaRPr>
                    </a:p>
                  </a:txBody>
                  <a:tcPr marT="91425" marB="91425" marR="91425" marL="91425" anchor="ctr">
                    <a:solidFill>
                      <a:srgbClr val="93C47D"/>
                    </a:solidFill>
                  </a:tcPr>
                </a:tc>
                <a:tc>
                  <a:txBody>
                    <a:bodyPr/>
                    <a:lstStyle/>
                    <a:p>
                      <a:pPr indent="-304800" lvl="0" marL="457200" rtl="0" algn="l">
                        <a:spcBef>
                          <a:spcPts val="0"/>
                        </a:spcBef>
                        <a:spcAft>
                          <a:spcPts val="0"/>
                        </a:spcAft>
                        <a:buSzPts val="1200"/>
                        <a:buFont typeface="Mada"/>
                        <a:buChar char="●"/>
                      </a:pPr>
                      <a:r>
                        <a:rPr lang="en" sz="1200">
                          <a:latin typeface="Mada"/>
                          <a:ea typeface="Mada"/>
                          <a:cs typeface="Mada"/>
                          <a:sym typeface="Mada"/>
                        </a:rPr>
                        <a:t>Adequate</a:t>
                      </a:r>
                      <a:r>
                        <a:rPr lang="en" sz="1200">
                          <a:solidFill>
                            <a:schemeClr val="dk1"/>
                          </a:solidFill>
                          <a:latin typeface="Mada"/>
                          <a:ea typeface="Mada"/>
                          <a:cs typeface="Mada"/>
                          <a:sym typeface="Mada"/>
                        </a:rPr>
                        <a:t> and well-controlled human studies have failed to demonstrate a risk to fetus </a:t>
                      </a:r>
                      <a:endParaRPr sz="1200">
                        <a:solidFill>
                          <a:schemeClr val="dk1"/>
                        </a:solidFill>
                        <a:latin typeface="Mada"/>
                        <a:ea typeface="Mada"/>
                        <a:cs typeface="Mada"/>
                        <a:sym typeface="Mada"/>
                      </a:endParaRPr>
                    </a:p>
                    <a:p>
                      <a:pPr indent="-304800" lvl="0" marL="457200" rtl="0" algn="l">
                        <a:spcBef>
                          <a:spcPts val="0"/>
                        </a:spcBef>
                        <a:spcAft>
                          <a:spcPts val="0"/>
                        </a:spcAft>
                        <a:buSzPts val="1200"/>
                        <a:buFont typeface="Mada"/>
                        <a:buChar char="●"/>
                      </a:pPr>
                      <a:r>
                        <a:rPr b="1" lang="en" sz="1200">
                          <a:solidFill>
                            <a:srgbClr val="FF0000"/>
                          </a:solidFill>
                          <a:latin typeface="Mada"/>
                          <a:ea typeface="Mada"/>
                          <a:cs typeface="Mada"/>
                          <a:sym typeface="Mada"/>
                        </a:rPr>
                        <a:t>Drugs can be used </a:t>
                      </a:r>
                      <a:r>
                        <a:rPr lang="en" sz="1200">
                          <a:solidFill>
                            <a:schemeClr val="dk1"/>
                          </a:solidFill>
                          <a:latin typeface="Mada"/>
                          <a:ea typeface="Mada"/>
                          <a:cs typeface="Mada"/>
                          <a:sym typeface="Mada"/>
                        </a:rPr>
                        <a:t>in pregnancy</a:t>
                      </a:r>
                      <a:endParaRPr b="1" sz="1200">
                        <a:solidFill>
                          <a:srgbClr val="FF0000"/>
                        </a:solidFill>
                        <a:latin typeface="Mada"/>
                        <a:ea typeface="Mada"/>
                        <a:cs typeface="Mada"/>
                        <a:sym typeface="Mada"/>
                      </a:endParaRPr>
                    </a:p>
                  </a:txBody>
                  <a:tcPr marT="91425" marB="91425" marR="91425" marL="91425"/>
                </a:tc>
                <a:tc>
                  <a:txBody>
                    <a:bodyPr/>
                    <a:lstStyle/>
                    <a:p>
                      <a:pPr indent="0" lvl="0" marL="0" rtl="0" algn="ctr">
                        <a:spcBef>
                          <a:spcPts val="0"/>
                        </a:spcBef>
                        <a:spcAft>
                          <a:spcPts val="0"/>
                        </a:spcAft>
                        <a:buNone/>
                      </a:pPr>
                      <a:r>
                        <a:rPr b="1" lang="en" sz="1200">
                          <a:latin typeface="Mada"/>
                          <a:ea typeface="Mada"/>
                          <a:cs typeface="Mada"/>
                          <a:sym typeface="Mada"/>
                        </a:rPr>
                        <a:t>Folic acid</a:t>
                      </a:r>
                      <a:endParaRPr b="1" sz="1200">
                        <a:latin typeface="Mada"/>
                        <a:ea typeface="Mada"/>
                        <a:cs typeface="Mada"/>
                        <a:sym typeface="Mada"/>
                      </a:endParaRPr>
                    </a:p>
                    <a:p>
                      <a:pPr indent="0" lvl="0" marL="0" rtl="0" algn="ctr">
                        <a:spcBef>
                          <a:spcPts val="0"/>
                        </a:spcBef>
                        <a:spcAft>
                          <a:spcPts val="0"/>
                        </a:spcAft>
                        <a:buNone/>
                      </a:pPr>
                      <a:r>
                        <a:rPr b="1" lang="en" sz="1200">
                          <a:latin typeface="Mada"/>
                          <a:ea typeface="Mada"/>
                          <a:cs typeface="Mada"/>
                          <a:sym typeface="Mada"/>
                        </a:rPr>
                        <a:t>Thyroxine</a:t>
                      </a:r>
                      <a:endParaRPr b="1" sz="1200">
                        <a:latin typeface="Mada"/>
                        <a:ea typeface="Mada"/>
                        <a:cs typeface="Mada"/>
                        <a:sym typeface="Mada"/>
                      </a:endParaRPr>
                    </a:p>
                  </a:txBody>
                  <a:tcPr marT="91425" marB="91425" marR="91425" marL="91425" anchor="ctr"/>
                </a:tc>
              </a:tr>
              <a:tr h="381000">
                <a:tc>
                  <a:txBody>
                    <a:bodyPr/>
                    <a:lstStyle/>
                    <a:p>
                      <a:pPr indent="0" lvl="0" marL="0" rtl="0" algn="ctr">
                        <a:spcBef>
                          <a:spcPts val="0"/>
                        </a:spcBef>
                        <a:spcAft>
                          <a:spcPts val="0"/>
                        </a:spcAft>
                        <a:buNone/>
                      </a:pPr>
                      <a:r>
                        <a:rPr b="1" lang="en" sz="2400">
                          <a:solidFill>
                            <a:srgbClr val="FFFFFF"/>
                          </a:solidFill>
                          <a:latin typeface="Mada"/>
                          <a:ea typeface="Mada"/>
                          <a:cs typeface="Mada"/>
                          <a:sym typeface="Mada"/>
                        </a:rPr>
                        <a:t>B</a:t>
                      </a:r>
                      <a:endParaRPr b="1" sz="2400">
                        <a:solidFill>
                          <a:srgbClr val="FFFFFF"/>
                        </a:solidFill>
                        <a:latin typeface="Mada"/>
                        <a:ea typeface="Mada"/>
                        <a:cs typeface="Mada"/>
                        <a:sym typeface="Mada"/>
                      </a:endParaRPr>
                    </a:p>
                  </a:txBody>
                  <a:tcPr marT="91425" marB="91425" marR="91425" marL="91425" anchor="ctr">
                    <a:solidFill>
                      <a:srgbClr val="F1C232"/>
                    </a:solidFill>
                  </a:tcPr>
                </a:tc>
                <a:tc>
                  <a:txBody>
                    <a:bodyPr/>
                    <a:lstStyle/>
                    <a:p>
                      <a:pPr indent="-304800" lvl="0" marL="457200" rtl="0" algn="l">
                        <a:spcBef>
                          <a:spcPts val="0"/>
                        </a:spcBef>
                        <a:spcAft>
                          <a:spcPts val="0"/>
                        </a:spcAft>
                        <a:buSzPts val="1200"/>
                        <a:buFont typeface="Mada"/>
                        <a:buChar char="●"/>
                      </a:pPr>
                      <a:r>
                        <a:rPr lang="en" sz="1200">
                          <a:latin typeface="Mada"/>
                          <a:ea typeface="Mada"/>
                          <a:cs typeface="Mada"/>
                          <a:sym typeface="Mada"/>
                        </a:rPr>
                        <a:t>No risk in animal studies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No adequate and well-controlled human studies</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b="1" lang="en" sz="1200">
                          <a:solidFill>
                            <a:srgbClr val="FF0000"/>
                          </a:solidFill>
                          <a:latin typeface="Mada"/>
                          <a:ea typeface="Mada"/>
                          <a:cs typeface="Mada"/>
                          <a:sym typeface="Mada"/>
                        </a:rPr>
                        <a:t>Drugs can be used </a:t>
                      </a:r>
                      <a:r>
                        <a:rPr lang="en" sz="1200">
                          <a:latin typeface="Mada"/>
                          <a:ea typeface="Mada"/>
                          <a:cs typeface="Mada"/>
                          <a:sym typeface="Mada"/>
                        </a:rPr>
                        <a:t>in pregnancy</a:t>
                      </a:r>
                      <a:endParaRPr sz="1200">
                        <a:latin typeface="Mada"/>
                        <a:ea typeface="Mada"/>
                        <a:cs typeface="Mada"/>
                        <a:sym typeface="Mada"/>
                      </a:endParaRPr>
                    </a:p>
                  </a:txBody>
                  <a:tcPr marT="91425" marB="91425" marR="91425" marL="91425"/>
                </a:tc>
                <a:tc>
                  <a:txBody>
                    <a:bodyPr/>
                    <a:lstStyle/>
                    <a:p>
                      <a:pPr indent="0" lvl="0" marL="0" rtl="0" algn="ctr">
                        <a:spcBef>
                          <a:spcPts val="0"/>
                        </a:spcBef>
                        <a:spcAft>
                          <a:spcPts val="0"/>
                        </a:spcAft>
                        <a:buNone/>
                      </a:pPr>
                      <a:r>
                        <a:rPr b="1" lang="en" sz="1200">
                          <a:latin typeface="Mada"/>
                          <a:ea typeface="Mada"/>
                          <a:cs typeface="Mada"/>
                          <a:sym typeface="Mada"/>
                        </a:rPr>
                        <a:t>Paracetamol</a:t>
                      </a:r>
                      <a:endParaRPr b="1" sz="1200">
                        <a:latin typeface="Mada"/>
                        <a:ea typeface="Mada"/>
                        <a:cs typeface="Mada"/>
                        <a:sym typeface="Mada"/>
                      </a:endParaRPr>
                    </a:p>
                    <a:p>
                      <a:pPr indent="0" lvl="0" marL="0" rtl="0" algn="ctr">
                        <a:spcBef>
                          <a:spcPts val="0"/>
                        </a:spcBef>
                        <a:spcAft>
                          <a:spcPts val="0"/>
                        </a:spcAft>
                        <a:buNone/>
                      </a:pPr>
                      <a:r>
                        <a:rPr b="1" lang="en" sz="1200">
                          <a:latin typeface="Mada"/>
                          <a:ea typeface="Mada"/>
                          <a:cs typeface="Mada"/>
                          <a:sym typeface="Mada"/>
                        </a:rPr>
                        <a:t>Erythromycin</a:t>
                      </a:r>
                      <a:endParaRPr b="1" sz="1200">
                        <a:latin typeface="Mada"/>
                        <a:ea typeface="Mada"/>
                        <a:cs typeface="Mada"/>
                        <a:sym typeface="Mada"/>
                      </a:endParaRPr>
                    </a:p>
                  </a:txBody>
                  <a:tcPr marT="91425" marB="91425" marR="91425" marL="91425" anchor="ctr"/>
                </a:tc>
              </a:tr>
              <a:tr h="381000">
                <a:tc>
                  <a:txBody>
                    <a:bodyPr/>
                    <a:lstStyle/>
                    <a:p>
                      <a:pPr indent="0" lvl="0" marL="0" rtl="0" algn="ctr">
                        <a:spcBef>
                          <a:spcPts val="0"/>
                        </a:spcBef>
                        <a:spcAft>
                          <a:spcPts val="0"/>
                        </a:spcAft>
                        <a:buNone/>
                      </a:pPr>
                      <a:r>
                        <a:rPr b="1" lang="en" sz="2400">
                          <a:solidFill>
                            <a:srgbClr val="FFFFFF"/>
                          </a:solidFill>
                          <a:latin typeface="Mada"/>
                          <a:ea typeface="Mada"/>
                          <a:cs typeface="Mada"/>
                          <a:sym typeface="Mada"/>
                        </a:rPr>
                        <a:t>C</a:t>
                      </a:r>
                      <a:endParaRPr b="1" sz="2400">
                        <a:solidFill>
                          <a:srgbClr val="FFFFFF"/>
                        </a:solidFill>
                        <a:latin typeface="Mada"/>
                        <a:ea typeface="Mada"/>
                        <a:cs typeface="Mada"/>
                        <a:sym typeface="Mada"/>
                      </a:endParaRPr>
                    </a:p>
                  </a:txBody>
                  <a:tcPr marT="91425" marB="91425" marR="91425" marL="91425" anchor="ctr">
                    <a:solidFill>
                      <a:srgbClr val="FF9900"/>
                    </a:solidFill>
                  </a:tcPr>
                </a:tc>
                <a:tc>
                  <a:txBody>
                    <a:bodyPr/>
                    <a:lstStyle/>
                    <a:p>
                      <a:pPr indent="-304800" lvl="0" marL="457200" rtl="0" algn="l">
                        <a:spcBef>
                          <a:spcPts val="0"/>
                        </a:spcBef>
                        <a:spcAft>
                          <a:spcPts val="0"/>
                        </a:spcAft>
                        <a:buSzPts val="1200"/>
                        <a:buFont typeface="Mada"/>
                        <a:buChar char="●"/>
                      </a:pPr>
                      <a:r>
                        <a:rPr lang="en" sz="1200">
                          <a:latin typeface="Mada"/>
                          <a:ea typeface="Mada"/>
                          <a:cs typeface="Mada"/>
                          <a:sym typeface="Mada"/>
                        </a:rPr>
                        <a:t>Adverse effects on the fetus in </a:t>
                      </a:r>
                      <a:r>
                        <a:rPr b="1" lang="en" sz="1200">
                          <a:latin typeface="Mada"/>
                          <a:ea typeface="Mada"/>
                          <a:cs typeface="Mada"/>
                          <a:sym typeface="Mada"/>
                        </a:rPr>
                        <a:t>animals only </a:t>
                      </a:r>
                      <a:endParaRPr b="1"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No adequate and well-controlled studies in humans.</a:t>
                      </a:r>
                      <a:endParaRPr sz="1200">
                        <a:solidFill>
                          <a:srgbClr val="FF0000"/>
                        </a:solidFill>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Risk cannot be ruled out</a:t>
                      </a:r>
                      <a:endParaRPr sz="1200">
                        <a:latin typeface="Mada"/>
                        <a:ea typeface="Mada"/>
                        <a:cs typeface="Mada"/>
                        <a:sym typeface="Mada"/>
                      </a:endParaRPr>
                    </a:p>
                    <a:p>
                      <a:pPr indent="-304800" lvl="0" marL="457200" rtl="0" algn="l">
                        <a:spcBef>
                          <a:spcPts val="0"/>
                        </a:spcBef>
                        <a:spcAft>
                          <a:spcPts val="0"/>
                        </a:spcAft>
                        <a:buSzPts val="1200"/>
                        <a:buFont typeface="Mukta"/>
                        <a:buChar char="●"/>
                      </a:pPr>
                      <a:r>
                        <a:rPr b="1" lang="en" sz="1200">
                          <a:solidFill>
                            <a:srgbClr val="FF0000"/>
                          </a:solidFill>
                          <a:latin typeface="Mada"/>
                          <a:ea typeface="Mada"/>
                          <a:cs typeface="Mada"/>
                          <a:sym typeface="Mada"/>
                        </a:rPr>
                        <a:t>Drug may be used in serious situation despite its potential risk</a:t>
                      </a:r>
                      <a:endParaRPr b="1" sz="1200">
                        <a:solidFill>
                          <a:srgbClr val="FF0000"/>
                        </a:solidFill>
                        <a:latin typeface="Mada"/>
                        <a:ea typeface="Mada"/>
                        <a:cs typeface="Mada"/>
                        <a:sym typeface="Mada"/>
                      </a:endParaRPr>
                    </a:p>
                  </a:txBody>
                  <a:tcPr marT="91425" marB="91425" marR="91425" marL="91425"/>
                </a:tc>
                <a:tc>
                  <a:txBody>
                    <a:bodyPr/>
                    <a:lstStyle/>
                    <a:p>
                      <a:pPr indent="0" lvl="0" marL="0" rtl="0" algn="ctr">
                        <a:spcBef>
                          <a:spcPts val="0"/>
                        </a:spcBef>
                        <a:spcAft>
                          <a:spcPts val="0"/>
                        </a:spcAft>
                        <a:buNone/>
                      </a:pPr>
                      <a:r>
                        <a:rPr b="1" lang="en" sz="1200">
                          <a:latin typeface="Mada"/>
                          <a:ea typeface="Mada"/>
                          <a:cs typeface="Mada"/>
                          <a:sym typeface="Mada"/>
                        </a:rPr>
                        <a:t>Morphine</a:t>
                      </a:r>
                      <a:endParaRPr b="1" sz="1200">
                        <a:latin typeface="Mada"/>
                        <a:ea typeface="Mada"/>
                        <a:cs typeface="Mada"/>
                        <a:sym typeface="Mada"/>
                      </a:endParaRPr>
                    </a:p>
                  </a:txBody>
                  <a:tcPr marT="91425" marB="91425" marR="91425" marL="91425" anchor="ctr"/>
                </a:tc>
              </a:tr>
              <a:tr h="381000">
                <a:tc>
                  <a:txBody>
                    <a:bodyPr/>
                    <a:lstStyle/>
                    <a:p>
                      <a:pPr indent="0" lvl="0" marL="0" rtl="0" algn="ctr">
                        <a:spcBef>
                          <a:spcPts val="0"/>
                        </a:spcBef>
                        <a:spcAft>
                          <a:spcPts val="0"/>
                        </a:spcAft>
                        <a:buNone/>
                      </a:pPr>
                      <a:r>
                        <a:rPr b="1" lang="en" sz="2400">
                          <a:solidFill>
                            <a:srgbClr val="FFFFFF"/>
                          </a:solidFill>
                          <a:latin typeface="Mada"/>
                          <a:ea typeface="Mada"/>
                          <a:cs typeface="Mada"/>
                          <a:sym typeface="Mada"/>
                        </a:rPr>
                        <a:t>D</a:t>
                      </a:r>
                      <a:endParaRPr b="1" sz="2400">
                        <a:solidFill>
                          <a:srgbClr val="FFFFFF"/>
                        </a:solidFill>
                        <a:latin typeface="Mada"/>
                        <a:ea typeface="Mada"/>
                        <a:cs typeface="Mada"/>
                        <a:sym typeface="Mada"/>
                      </a:endParaRPr>
                    </a:p>
                  </a:txBody>
                  <a:tcPr marT="91425" marB="91425" marR="91425" marL="91425" anchor="ctr">
                    <a:solidFill>
                      <a:srgbClr val="674EA7"/>
                    </a:solidFill>
                  </a:tcPr>
                </a:tc>
                <a:tc>
                  <a:txBody>
                    <a:bodyPr/>
                    <a:lstStyle/>
                    <a:p>
                      <a:pPr indent="-304800" lvl="0" marL="457200" rtl="0" algn="l">
                        <a:spcBef>
                          <a:spcPts val="0"/>
                        </a:spcBef>
                        <a:spcAft>
                          <a:spcPts val="0"/>
                        </a:spcAft>
                        <a:buSzPts val="1200"/>
                        <a:buFont typeface="Mada"/>
                        <a:buChar char="●"/>
                      </a:pPr>
                      <a:r>
                        <a:rPr lang="en" sz="1200">
                          <a:latin typeface="Mada"/>
                          <a:ea typeface="Mada"/>
                          <a:cs typeface="Mada"/>
                          <a:sym typeface="Mada"/>
                        </a:rPr>
                        <a:t>Positive evidence of human fetal risk based on adverse reaction data </a:t>
                      </a:r>
                      <a:r>
                        <a:rPr b="1" lang="en" sz="1200">
                          <a:latin typeface="Mada"/>
                          <a:ea typeface="Mada"/>
                          <a:cs typeface="Mada"/>
                          <a:sym typeface="Mada"/>
                        </a:rPr>
                        <a:t>from studies in humans</a:t>
                      </a:r>
                      <a:r>
                        <a:rPr lang="en" sz="1200">
                          <a:latin typeface="Mada"/>
                          <a:ea typeface="Mada"/>
                          <a:cs typeface="Mada"/>
                          <a:sym typeface="Mada"/>
                        </a:rPr>
                        <a:t>, investigational or marketing experience</a:t>
                      </a:r>
                      <a:endParaRPr sz="1200">
                        <a:latin typeface="Mada"/>
                        <a:ea typeface="Mada"/>
                        <a:cs typeface="Mada"/>
                        <a:sym typeface="Mada"/>
                      </a:endParaRPr>
                    </a:p>
                    <a:p>
                      <a:pPr indent="-304800" lvl="0" marL="457200" rtl="0" algn="l">
                        <a:spcBef>
                          <a:spcPts val="0"/>
                        </a:spcBef>
                        <a:spcAft>
                          <a:spcPts val="0"/>
                        </a:spcAft>
                        <a:buSzPts val="1200"/>
                        <a:buFont typeface="Mukta"/>
                        <a:buChar char="●"/>
                      </a:pPr>
                      <a:r>
                        <a:rPr b="1" lang="en" sz="1200">
                          <a:solidFill>
                            <a:srgbClr val="FF0000"/>
                          </a:solidFill>
                          <a:latin typeface="Mada"/>
                          <a:ea typeface="Mada"/>
                          <a:cs typeface="Mada"/>
                          <a:sym typeface="Mada"/>
                        </a:rPr>
                        <a:t>May be used in serious diseases or life threatening situations</a:t>
                      </a:r>
                      <a:endParaRPr b="1" sz="1200">
                        <a:solidFill>
                          <a:srgbClr val="FF0000"/>
                        </a:solidFill>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Used in cases were </a:t>
                      </a:r>
                      <a:r>
                        <a:rPr b="1" lang="en" sz="1200">
                          <a:solidFill>
                            <a:srgbClr val="FF0000"/>
                          </a:solidFill>
                          <a:latin typeface="Mada"/>
                          <a:ea typeface="Mada"/>
                          <a:cs typeface="Mada"/>
                          <a:sym typeface="Mada"/>
                        </a:rPr>
                        <a:t>benefits outweigh risks</a:t>
                      </a:r>
                      <a:endParaRPr b="1" sz="1200">
                        <a:solidFill>
                          <a:srgbClr val="FF0000"/>
                        </a:solidFill>
                        <a:latin typeface="Mada"/>
                        <a:ea typeface="Mada"/>
                        <a:cs typeface="Mada"/>
                        <a:sym typeface="Mada"/>
                      </a:endParaRPr>
                    </a:p>
                  </a:txBody>
                  <a:tcPr marT="91425" marB="91425" marR="91425" marL="91425"/>
                </a:tc>
                <a:tc>
                  <a:txBody>
                    <a:bodyPr/>
                    <a:lstStyle/>
                    <a:p>
                      <a:pPr indent="0" lvl="0" marL="0" rtl="0" algn="ctr">
                        <a:spcBef>
                          <a:spcPts val="0"/>
                        </a:spcBef>
                        <a:spcAft>
                          <a:spcPts val="0"/>
                        </a:spcAft>
                        <a:buNone/>
                      </a:pPr>
                      <a:r>
                        <a:rPr b="1" lang="en" sz="1200">
                          <a:latin typeface="Mada"/>
                          <a:ea typeface="Mada"/>
                          <a:cs typeface="Mada"/>
                          <a:sym typeface="Mada"/>
                        </a:rPr>
                        <a:t>Antiepileptics</a:t>
                      </a:r>
                      <a:endParaRPr b="1" sz="1200">
                        <a:latin typeface="Mada"/>
                        <a:ea typeface="Mada"/>
                        <a:cs typeface="Mada"/>
                        <a:sym typeface="Mada"/>
                      </a:endParaRPr>
                    </a:p>
                  </a:txBody>
                  <a:tcPr marT="91425" marB="91425" marR="91425" marL="91425" anchor="ctr"/>
                </a:tc>
              </a:tr>
              <a:tr h="381000">
                <a:tc>
                  <a:txBody>
                    <a:bodyPr/>
                    <a:lstStyle/>
                    <a:p>
                      <a:pPr indent="0" lvl="0" marL="0" rtl="0" algn="ctr">
                        <a:spcBef>
                          <a:spcPts val="0"/>
                        </a:spcBef>
                        <a:spcAft>
                          <a:spcPts val="0"/>
                        </a:spcAft>
                        <a:buNone/>
                      </a:pPr>
                      <a:r>
                        <a:rPr b="1" lang="en" sz="2400">
                          <a:solidFill>
                            <a:srgbClr val="FFFFFF"/>
                          </a:solidFill>
                          <a:latin typeface="Mada"/>
                          <a:ea typeface="Mada"/>
                          <a:cs typeface="Mada"/>
                          <a:sym typeface="Mada"/>
                        </a:rPr>
                        <a:t>X</a:t>
                      </a:r>
                      <a:endParaRPr b="1" sz="2400">
                        <a:solidFill>
                          <a:srgbClr val="FFFFFF"/>
                        </a:solidFill>
                        <a:latin typeface="Mada"/>
                        <a:ea typeface="Mada"/>
                        <a:cs typeface="Mada"/>
                        <a:sym typeface="Mada"/>
                      </a:endParaRPr>
                    </a:p>
                  </a:txBody>
                  <a:tcPr marT="91425" marB="91425" marR="91425" marL="91425" anchor="ctr">
                    <a:solidFill>
                      <a:srgbClr val="990000"/>
                    </a:solidFill>
                  </a:tcPr>
                </a:tc>
                <a:tc>
                  <a:txBody>
                    <a:bodyPr/>
                    <a:lstStyle/>
                    <a:p>
                      <a:pPr indent="-304800" lvl="0" marL="457200" rtl="0" algn="l">
                        <a:spcBef>
                          <a:spcPts val="0"/>
                        </a:spcBef>
                        <a:spcAft>
                          <a:spcPts val="0"/>
                        </a:spcAft>
                        <a:buSzPts val="1200"/>
                        <a:buFont typeface="Mada"/>
                        <a:buChar char="●"/>
                      </a:pPr>
                      <a:r>
                        <a:rPr lang="en" sz="1200">
                          <a:latin typeface="Mada"/>
                          <a:ea typeface="Mada"/>
                          <a:cs typeface="Mada"/>
                          <a:sym typeface="Mada"/>
                        </a:rPr>
                        <a:t>Proven fetal abnormalities in animal and human studies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The risks involved in the use of the drug in pregnant women clearly outweigh potential benefits.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b="1" lang="en" sz="1200">
                          <a:solidFill>
                            <a:srgbClr val="FF0000"/>
                          </a:solidFill>
                          <a:latin typeface="Mada"/>
                          <a:ea typeface="Mada"/>
                          <a:cs typeface="Mada"/>
                          <a:sym typeface="Mada"/>
                        </a:rPr>
                        <a:t>Drugs are teratogens and contraindicated in pregnant women</a:t>
                      </a:r>
                      <a:r>
                        <a:rPr lang="en" sz="1200">
                          <a:latin typeface="Mada"/>
                          <a:ea typeface="Mada"/>
                          <a:cs typeface="Mada"/>
                          <a:sym typeface="Mada"/>
                        </a:rPr>
                        <a:t> or planning to conceive.</a:t>
                      </a:r>
                      <a:endParaRPr sz="1200">
                        <a:latin typeface="Mada"/>
                        <a:ea typeface="Mada"/>
                        <a:cs typeface="Mada"/>
                        <a:sym typeface="Mada"/>
                      </a:endParaRPr>
                    </a:p>
                  </a:txBody>
                  <a:tcPr marT="91425" marB="91425" marR="91425" marL="91425"/>
                </a:tc>
                <a:tc>
                  <a:txBody>
                    <a:bodyPr/>
                    <a:lstStyle/>
                    <a:p>
                      <a:pPr indent="0" lvl="0" marL="0" rtl="0" algn="ctr">
                        <a:spcBef>
                          <a:spcPts val="0"/>
                        </a:spcBef>
                        <a:spcAft>
                          <a:spcPts val="0"/>
                        </a:spcAft>
                        <a:buNone/>
                      </a:pPr>
                      <a:r>
                        <a:rPr b="1" lang="en" sz="1200">
                          <a:latin typeface="Mada"/>
                          <a:ea typeface="Mada"/>
                          <a:cs typeface="Mada"/>
                          <a:sym typeface="Mada"/>
                        </a:rPr>
                        <a:t>Thalidomide</a:t>
                      </a:r>
                      <a:endParaRPr b="1" sz="1200">
                        <a:latin typeface="Mada"/>
                        <a:ea typeface="Mada"/>
                        <a:cs typeface="Mada"/>
                        <a:sym typeface="Mada"/>
                      </a:endParaRPr>
                    </a:p>
                    <a:p>
                      <a:pPr indent="0" lvl="0" marL="0" rtl="0" algn="ctr">
                        <a:spcBef>
                          <a:spcPts val="0"/>
                        </a:spcBef>
                        <a:spcAft>
                          <a:spcPts val="0"/>
                        </a:spcAft>
                        <a:buNone/>
                      </a:pPr>
                      <a:r>
                        <a:rPr b="1" lang="en" sz="1200">
                          <a:latin typeface="Mada"/>
                          <a:ea typeface="Mada"/>
                          <a:cs typeface="Mada"/>
                          <a:sym typeface="Mada"/>
                        </a:rPr>
                        <a:t>(sedative)</a:t>
                      </a:r>
                      <a:endParaRPr b="1" sz="1200">
                        <a:latin typeface="Mada"/>
                        <a:ea typeface="Mada"/>
                        <a:cs typeface="Mada"/>
                        <a:sym typeface="Mada"/>
                      </a:endParaRPr>
                    </a:p>
                  </a:txBody>
                  <a:tcPr marT="91425" marB="91425" marR="91425" marL="91425" anchor="ctr"/>
                </a:tc>
              </a:tr>
            </a:tbl>
          </a:graphicData>
        </a:graphic>
      </p:graphicFrame>
      <p:sp>
        <p:nvSpPr>
          <p:cNvPr id="188" name="Google Shape;188;p28"/>
          <p:cNvSpPr txBox="1"/>
          <p:nvPr>
            <p:ph type="title"/>
          </p:nvPr>
        </p:nvSpPr>
        <p:spPr>
          <a:xfrm>
            <a:off x="309300" y="8602700"/>
            <a:ext cx="6196200" cy="410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E06666"/>
                </a:solidFill>
                <a:latin typeface="Mada"/>
                <a:ea typeface="Mada"/>
                <a:cs typeface="Mada"/>
                <a:sym typeface="Mada"/>
              </a:rPr>
              <a:t>Proven Teratogens (Category X)</a:t>
            </a:r>
            <a:endParaRPr b="1" sz="1800">
              <a:solidFill>
                <a:srgbClr val="E06666"/>
              </a:solidFill>
              <a:latin typeface="Mada"/>
              <a:ea typeface="Mada"/>
              <a:cs typeface="Mada"/>
              <a:sym typeface="Mada"/>
            </a:endParaRPr>
          </a:p>
        </p:txBody>
      </p:sp>
      <p:cxnSp>
        <p:nvCxnSpPr>
          <p:cNvPr id="189" name="Google Shape;189;p28"/>
          <p:cNvCxnSpPr/>
          <p:nvPr/>
        </p:nvCxnSpPr>
        <p:spPr>
          <a:xfrm>
            <a:off x="332725" y="9106300"/>
            <a:ext cx="6274800" cy="0"/>
          </a:xfrm>
          <a:prstGeom prst="straightConnector1">
            <a:avLst/>
          </a:prstGeom>
          <a:noFill/>
          <a:ln cap="flat" cmpd="sng" w="19050">
            <a:solidFill>
              <a:srgbClr val="E06666"/>
            </a:solidFill>
            <a:prstDash val="solid"/>
            <a:miter lim="800000"/>
            <a:headEnd len="med" w="med" type="oval"/>
            <a:tailEnd len="med" w="med" type="oval"/>
          </a:ln>
        </p:spPr>
      </p:cxnSp>
      <p:cxnSp>
        <p:nvCxnSpPr>
          <p:cNvPr id="190" name="Google Shape;190;p28"/>
          <p:cNvCxnSpPr/>
          <p:nvPr/>
        </p:nvCxnSpPr>
        <p:spPr>
          <a:xfrm>
            <a:off x="332725" y="11119300"/>
            <a:ext cx="6274800" cy="0"/>
          </a:xfrm>
          <a:prstGeom prst="straightConnector1">
            <a:avLst/>
          </a:prstGeom>
          <a:noFill/>
          <a:ln cap="flat" cmpd="sng" w="19050">
            <a:solidFill>
              <a:srgbClr val="E06666"/>
            </a:solidFill>
            <a:prstDash val="solid"/>
            <a:miter lim="800000"/>
            <a:headEnd len="med" w="med" type="oval"/>
            <a:tailEnd len="med" w="med" type="oval"/>
          </a:ln>
        </p:spPr>
      </p:cxnSp>
      <p:sp>
        <p:nvSpPr>
          <p:cNvPr id="191" name="Google Shape;191;p28"/>
          <p:cNvSpPr txBox="1"/>
          <p:nvPr/>
        </p:nvSpPr>
        <p:spPr>
          <a:xfrm>
            <a:off x="385500" y="9192675"/>
            <a:ext cx="3186900" cy="19728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AutoNum type="arabicPeriod"/>
            </a:pPr>
            <a:r>
              <a:rPr lang="en" sz="1200">
                <a:latin typeface="Mada"/>
                <a:ea typeface="Mada"/>
                <a:cs typeface="Mada"/>
                <a:sym typeface="Mada"/>
              </a:rPr>
              <a:t>Retinoids</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Vitamin A </a:t>
            </a:r>
            <a:r>
              <a:rPr lang="en" sz="1200">
                <a:solidFill>
                  <a:srgbClr val="FF0000"/>
                </a:solidFill>
                <a:latin typeface="Mada"/>
                <a:ea typeface="Mada"/>
                <a:cs typeface="Mada"/>
                <a:sym typeface="Mada"/>
              </a:rPr>
              <a:t>(limit to 700 ug/day)</a:t>
            </a:r>
            <a:endParaRPr sz="1200">
              <a:solidFill>
                <a:srgbClr val="FF0000"/>
              </a:solidFill>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Isotretinoin (used to treat acne)</a:t>
            </a:r>
            <a:r>
              <a:rPr baseline="30000" lang="en" sz="1200">
                <a:solidFill>
                  <a:srgbClr val="6AA84F"/>
                </a:solidFill>
                <a:latin typeface="Mada"/>
                <a:ea typeface="Mada"/>
                <a:cs typeface="Mada"/>
                <a:sym typeface="Mada"/>
              </a:rPr>
              <a:t>1</a:t>
            </a:r>
            <a:endParaRPr baseline="30000" sz="1200">
              <a:solidFill>
                <a:srgbClr val="6AA84F"/>
              </a:solidFill>
              <a:latin typeface="Mada"/>
              <a:ea typeface="Mada"/>
              <a:cs typeface="Mada"/>
              <a:sym typeface="Mada"/>
            </a:endParaRPr>
          </a:p>
          <a:p>
            <a:pPr indent="-304800" lvl="0" marL="457200" rtl="0" algn="l">
              <a:spcBef>
                <a:spcPts val="0"/>
              </a:spcBef>
              <a:spcAft>
                <a:spcPts val="0"/>
              </a:spcAft>
              <a:buSzPts val="1200"/>
              <a:buFont typeface="Mada"/>
              <a:buAutoNum type="arabicPeriod"/>
            </a:pPr>
            <a:r>
              <a:rPr lang="en" sz="1200">
                <a:latin typeface="Mada"/>
                <a:ea typeface="Mada"/>
                <a:cs typeface="Mada"/>
                <a:sym typeface="Mada"/>
              </a:rPr>
              <a:t>Thalidomide (hypnotic)</a:t>
            </a:r>
            <a:endParaRPr sz="1200">
              <a:latin typeface="Mada"/>
              <a:ea typeface="Mada"/>
              <a:cs typeface="Mada"/>
              <a:sym typeface="Mada"/>
            </a:endParaRPr>
          </a:p>
          <a:p>
            <a:pPr indent="-304800" lvl="0" marL="457200" rtl="0" algn="l">
              <a:spcBef>
                <a:spcPts val="0"/>
              </a:spcBef>
              <a:spcAft>
                <a:spcPts val="0"/>
              </a:spcAft>
              <a:buSzPts val="1200"/>
              <a:buFont typeface="Mada"/>
              <a:buAutoNum type="arabicPeriod"/>
            </a:pPr>
            <a:r>
              <a:rPr lang="en" sz="1200">
                <a:latin typeface="Mada"/>
                <a:ea typeface="Mada"/>
                <a:cs typeface="Mada"/>
                <a:sym typeface="Mada"/>
              </a:rPr>
              <a:t>Lithium</a:t>
            </a:r>
            <a:endParaRPr sz="1200">
              <a:latin typeface="Mada"/>
              <a:ea typeface="Mada"/>
              <a:cs typeface="Mada"/>
              <a:sym typeface="Mada"/>
            </a:endParaRPr>
          </a:p>
          <a:p>
            <a:pPr indent="-304800" lvl="0" marL="457200" rtl="0" algn="l">
              <a:spcBef>
                <a:spcPts val="0"/>
              </a:spcBef>
              <a:spcAft>
                <a:spcPts val="0"/>
              </a:spcAft>
              <a:buSzPts val="1200"/>
              <a:buFont typeface="Mada"/>
              <a:buAutoNum type="arabicPeriod"/>
            </a:pPr>
            <a:r>
              <a:rPr lang="en" sz="1200">
                <a:latin typeface="Mada"/>
                <a:ea typeface="Mada"/>
                <a:cs typeface="Mada"/>
                <a:sym typeface="Mada"/>
              </a:rPr>
              <a:t>Alcohol</a:t>
            </a:r>
            <a:endParaRPr sz="1200">
              <a:latin typeface="Mada"/>
              <a:ea typeface="Mada"/>
              <a:cs typeface="Mada"/>
              <a:sym typeface="Mada"/>
            </a:endParaRPr>
          </a:p>
          <a:p>
            <a:pPr indent="-304800" lvl="0" marL="457200" rtl="0" algn="l">
              <a:spcBef>
                <a:spcPts val="0"/>
              </a:spcBef>
              <a:spcAft>
                <a:spcPts val="0"/>
              </a:spcAft>
              <a:buSzPts val="1200"/>
              <a:buFont typeface="Mada"/>
              <a:buAutoNum type="arabicPeriod"/>
            </a:pPr>
            <a:r>
              <a:rPr lang="en" sz="1200">
                <a:latin typeface="Mada"/>
                <a:ea typeface="Mada"/>
                <a:cs typeface="Mada"/>
                <a:sym typeface="Mada"/>
              </a:rPr>
              <a:t>Cytotoxic agents:</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Folate antagonists (methotrexate)</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Alkylating agents (cyclophosphamide) </a:t>
            </a:r>
            <a:endParaRPr sz="1200">
              <a:latin typeface="Mada"/>
              <a:ea typeface="Mada"/>
              <a:cs typeface="Mada"/>
              <a:sym typeface="Mada"/>
            </a:endParaRPr>
          </a:p>
        </p:txBody>
      </p:sp>
      <p:sp>
        <p:nvSpPr>
          <p:cNvPr id="192" name="Google Shape;192;p28"/>
          <p:cNvSpPr txBox="1"/>
          <p:nvPr/>
        </p:nvSpPr>
        <p:spPr>
          <a:xfrm>
            <a:off x="3433500" y="9106950"/>
            <a:ext cx="3406500" cy="197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Mada"/>
                <a:ea typeface="Mada"/>
                <a:cs typeface="Mada"/>
                <a:sym typeface="Mada"/>
              </a:rPr>
              <a:t>    6.	Anticonvulsants</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Valproic acid, phenytoin &amp; </a:t>
            </a:r>
            <a:r>
              <a:rPr lang="en" sz="1200">
                <a:solidFill>
                  <a:srgbClr val="674EA7"/>
                </a:solidFill>
                <a:latin typeface="Mada"/>
                <a:ea typeface="Mada"/>
                <a:cs typeface="Mada"/>
                <a:sym typeface="Mada"/>
              </a:rPr>
              <a:t>carbamazepine</a:t>
            </a:r>
            <a:endParaRPr sz="1200">
              <a:solidFill>
                <a:srgbClr val="674EA7"/>
              </a:solidFill>
              <a:latin typeface="Mada"/>
              <a:ea typeface="Mada"/>
              <a:cs typeface="Mada"/>
              <a:sym typeface="Mada"/>
            </a:endParaRPr>
          </a:p>
          <a:p>
            <a:pPr indent="0" lvl="0" marL="0" rtl="0" algn="l">
              <a:spcBef>
                <a:spcPts val="0"/>
              </a:spcBef>
              <a:spcAft>
                <a:spcPts val="0"/>
              </a:spcAft>
              <a:buNone/>
            </a:pPr>
            <a:r>
              <a:rPr lang="en" sz="1200">
                <a:latin typeface="Mada"/>
                <a:ea typeface="Mada"/>
                <a:cs typeface="Mada"/>
                <a:sym typeface="Mada"/>
              </a:rPr>
              <a:t>    7. 	Anticoagulant (warfarin)</a:t>
            </a:r>
            <a:endParaRPr sz="1200">
              <a:latin typeface="Mada"/>
              <a:ea typeface="Mada"/>
              <a:cs typeface="Mada"/>
              <a:sym typeface="Mada"/>
            </a:endParaRPr>
          </a:p>
          <a:p>
            <a:pPr indent="0" lvl="0" marL="0" rtl="0" algn="l">
              <a:spcBef>
                <a:spcPts val="0"/>
              </a:spcBef>
              <a:spcAft>
                <a:spcPts val="0"/>
              </a:spcAft>
              <a:buNone/>
            </a:pPr>
            <a:r>
              <a:rPr lang="en" sz="1200">
                <a:solidFill>
                  <a:schemeClr val="dk1"/>
                </a:solidFill>
                <a:latin typeface="Mada"/>
                <a:ea typeface="Mada"/>
                <a:cs typeface="Mada"/>
                <a:sym typeface="Mada"/>
              </a:rPr>
              <a:t>    8. 	Antibiotics (tetracyclines, quinolone)</a:t>
            </a:r>
            <a:endParaRPr sz="1200">
              <a:latin typeface="Mada"/>
              <a:ea typeface="Mada"/>
              <a:cs typeface="Mada"/>
              <a:sym typeface="Mada"/>
            </a:endParaRPr>
          </a:p>
          <a:p>
            <a:pPr indent="0" lvl="0" marL="0" rtl="0" algn="l">
              <a:spcBef>
                <a:spcPts val="0"/>
              </a:spcBef>
              <a:spcAft>
                <a:spcPts val="0"/>
              </a:spcAft>
              <a:buNone/>
            </a:pPr>
            <a:r>
              <a:rPr lang="en" sz="1200">
                <a:solidFill>
                  <a:schemeClr val="dk1"/>
                </a:solidFill>
                <a:latin typeface="Mada"/>
                <a:ea typeface="Mada"/>
                <a:cs typeface="Mada"/>
                <a:sym typeface="Mada"/>
              </a:rPr>
              <a:t>    9. 	ACEIs </a:t>
            </a:r>
            <a:endParaRPr sz="1200">
              <a:solidFill>
                <a:schemeClr val="dk1"/>
              </a:solidFill>
              <a:latin typeface="Mada"/>
              <a:ea typeface="Mada"/>
              <a:cs typeface="Mada"/>
              <a:sym typeface="Mada"/>
            </a:endParaRPr>
          </a:p>
          <a:p>
            <a:pPr indent="0" lvl="0" marL="0" rtl="0" algn="l">
              <a:spcBef>
                <a:spcPts val="0"/>
              </a:spcBef>
              <a:spcAft>
                <a:spcPts val="0"/>
              </a:spcAft>
              <a:buNone/>
            </a:pPr>
            <a:r>
              <a:rPr lang="en" sz="1200">
                <a:solidFill>
                  <a:schemeClr val="dk1"/>
                </a:solidFill>
                <a:latin typeface="Mada"/>
                <a:ea typeface="Mada"/>
                <a:cs typeface="Mada"/>
                <a:sym typeface="Mada"/>
              </a:rPr>
              <a:t>  10. 	Ionizing radiation</a:t>
            </a:r>
            <a:endParaRPr sz="1200">
              <a:solidFill>
                <a:schemeClr val="dk1"/>
              </a:solidFill>
              <a:latin typeface="Mada"/>
              <a:ea typeface="Mada"/>
              <a:cs typeface="Mada"/>
              <a:sym typeface="Mada"/>
            </a:endParaRPr>
          </a:p>
          <a:p>
            <a:pPr indent="0" lvl="0" marL="0" rtl="0" algn="l">
              <a:spcBef>
                <a:spcPts val="0"/>
              </a:spcBef>
              <a:spcAft>
                <a:spcPts val="0"/>
              </a:spcAft>
              <a:buNone/>
            </a:pPr>
            <a:r>
              <a:rPr lang="en" sz="1200">
                <a:solidFill>
                  <a:schemeClr val="dk1"/>
                </a:solidFill>
                <a:latin typeface="Mada"/>
                <a:ea typeface="Mada"/>
                <a:cs typeface="Mada"/>
                <a:sym typeface="Mada"/>
              </a:rPr>
              <a:t>               (diagnostic x-ray\radiating therapy)</a:t>
            </a:r>
            <a:endParaRPr sz="1200">
              <a:solidFill>
                <a:schemeClr val="dk1"/>
              </a:solidFill>
              <a:latin typeface="Mada"/>
              <a:ea typeface="Mada"/>
              <a:cs typeface="Mada"/>
              <a:sym typeface="Mada"/>
            </a:endParaRPr>
          </a:p>
          <a:p>
            <a:pPr indent="0" lvl="0" marL="0" rtl="0" algn="l">
              <a:spcBef>
                <a:spcPts val="0"/>
              </a:spcBef>
              <a:spcAft>
                <a:spcPts val="0"/>
              </a:spcAft>
              <a:buNone/>
            </a:pPr>
            <a:r>
              <a:rPr lang="en" sz="1200">
                <a:solidFill>
                  <a:schemeClr val="dk1"/>
                </a:solidFill>
                <a:latin typeface="Mada"/>
                <a:ea typeface="Mada"/>
                <a:cs typeface="Mada"/>
                <a:sym typeface="Mada"/>
              </a:rPr>
              <a:t>  11. 	radioactive Iodine (I</a:t>
            </a:r>
            <a:r>
              <a:rPr baseline="30000" lang="en" sz="1200">
                <a:solidFill>
                  <a:schemeClr val="dk1"/>
                </a:solidFill>
                <a:latin typeface="Mada"/>
                <a:ea typeface="Mada"/>
                <a:cs typeface="Mada"/>
                <a:sym typeface="Mada"/>
              </a:rPr>
              <a:t>131</a:t>
            </a:r>
            <a:r>
              <a:rPr lang="en" sz="1200">
                <a:solidFill>
                  <a:schemeClr val="dk1"/>
                </a:solidFill>
                <a:latin typeface="Mada"/>
                <a:ea typeface="Mada"/>
                <a:cs typeface="Mada"/>
                <a:sym typeface="Mada"/>
              </a:rPr>
              <a:t>)</a:t>
            </a:r>
            <a:endParaRPr sz="1200">
              <a:solidFill>
                <a:schemeClr val="dk1"/>
              </a:solidFill>
              <a:latin typeface="Mada"/>
              <a:ea typeface="Mada"/>
              <a:cs typeface="Mada"/>
              <a:sym typeface="Mada"/>
            </a:endParaRPr>
          </a:p>
          <a:p>
            <a:pPr indent="0" lvl="0" marL="0" rtl="0" algn="l">
              <a:spcBef>
                <a:spcPts val="0"/>
              </a:spcBef>
              <a:spcAft>
                <a:spcPts val="0"/>
              </a:spcAft>
              <a:buNone/>
            </a:pPr>
            <a:r>
              <a:rPr lang="en" sz="1200">
                <a:solidFill>
                  <a:schemeClr val="dk1"/>
                </a:solidFill>
                <a:latin typeface="Mada"/>
                <a:ea typeface="Mada"/>
                <a:cs typeface="Mada"/>
                <a:sym typeface="Mada"/>
              </a:rPr>
              <a:t>  12. 	Corticosteroids</a:t>
            </a:r>
            <a:endParaRPr sz="12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en" sz="1200">
                <a:solidFill>
                  <a:schemeClr val="dk1"/>
                </a:solidFill>
                <a:latin typeface="Mada"/>
                <a:ea typeface="Mada"/>
                <a:cs typeface="Mada"/>
                <a:sym typeface="Mada"/>
              </a:rPr>
              <a:t>  13. 	Hormones </a:t>
            </a:r>
            <a:endParaRPr sz="1200">
              <a:solidFill>
                <a:schemeClr val="dk1"/>
              </a:solidFill>
              <a:latin typeface="Mada"/>
              <a:ea typeface="Mada"/>
              <a:cs typeface="Mada"/>
              <a:sym typeface="Mada"/>
            </a:endParaRPr>
          </a:p>
        </p:txBody>
      </p:sp>
      <p:sp>
        <p:nvSpPr>
          <p:cNvPr id="193" name="Google Shape;193;p28"/>
          <p:cNvSpPr/>
          <p:nvPr/>
        </p:nvSpPr>
        <p:spPr>
          <a:xfrm>
            <a:off x="144325" y="2861050"/>
            <a:ext cx="264600" cy="251700"/>
          </a:xfrm>
          <a:prstGeom prst="star5">
            <a:avLst>
              <a:gd fmla="val 19098" name="adj"/>
              <a:gd fmla="val 105146" name="hf"/>
              <a:gd fmla="val 110557" name="vf"/>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28"/>
          <p:cNvSpPr txBox="1"/>
          <p:nvPr/>
        </p:nvSpPr>
        <p:spPr>
          <a:xfrm>
            <a:off x="-77150" y="11327525"/>
            <a:ext cx="6519300" cy="625800"/>
          </a:xfrm>
          <a:prstGeom prst="rect">
            <a:avLst/>
          </a:prstGeom>
          <a:noFill/>
          <a:ln>
            <a:noFill/>
          </a:ln>
        </p:spPr>
        <p:txBody>
          <a:bodyPr anchorCtr="0" anchor="t" bIns="91425" lIns="91425" spcFirstLastPara="1" rIns="91425" wrap="square" tIns="91425">
            <a:noAutofit/>
          </a:bodyPr>
          <a:lstStyle/>
          <a:p>
            <a:pPr indent="-285750" lvl="0" marL="457200" rtl="0" algn="l">
              <a:spcBef>
                <a:spcPts val="0"/>
              </a:spcBef>
              <a:spcAft>
                <a:spcPts val="0"/>
              </a:spcAft>
              <a:buClr>
                <a:srgbClr val="6AA84F"/>
              </a:buClr>
              <a:buSzPts val="900"/>
              <a:buFont typeface="Mada"/>
              <a:buAutoNum type="arabicParenR"/>
            </a:pPr>
            <a:r>
              <a:rPr lang="en" sz="900">
                <a:solidFill>
                  <a:srgbClr val="6AA84F"/>
                </a:solidFill>
                <a:latin typeface="Mada"/>
                <a:ea typeface="Mada"/>
                <a:cs typeface="Mada"/>
                <a:sym typeface="Mada"/>
              </a:rPr>
              <a:t>If a patient completed her </a:t>
            </a:r>
            <a:r>
              <a:rPr lang="en" sz="900">
                <a:solidFill>
                  <a:srgbClr val="6AA84F"/>
                </a:solidFill>
                <a:latin typeface="Mada"/>
                <a:ea typeface="Mada"/>
                <a:cs typeface="Mada"/>
                <a:sym typeface="Mada"/>
              </a:rPr>
              <a:t>Isotretinoin treatment</a:t>
            </a:r>
            <a:r>
              <a:rPr lang="en" sz="900">
                <a:solidFill>
                  <a:srgbClr val="6AA84F"/>
                </a:solidFill>
                <a:latin typeface="Mada"/>
                <a:ea typeface="Mada"/>
                <a:cs typeface="Mada"/>
                <a:sym typeface="Mada"/>
              </a:rPr>
              <a:t> and is planning on getting pregnant, one year should elapse before getting pregnant. </a:t>
            </a:r>
            <a:endParaRPr sz="900">
              <a:solidFill>
                <a:srgbClr val="6AA84F"/>
              </a:solidFill>
              <a:latin typeface="Mada"/>
              <a:ea typeface="Mada"/>
              <a:cs typeface="Mada"/>
              <a:sym typeface="Mad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8" name="Shape 198"/>
        <p:cNvGrpSpPr/>
        <p:nvPr/>
      </p:nvGrpSpPr>
      <p:grpSpPr>
        <a:xfrm>
          <a:off x="0" y="0"/>
          <a:ext cx="0" cy="0"/>
          <a:chOff x="0" y="0"/>
          <a:chExt cx="0" cy="0"/>
        </a:xfrm>
      </p:grpSpPr>
      <p:sp>
        <p:nvSpPr>
          <p:cNvPr id="199" name="Google Shape;199;p29"/>
          <p:cNvSpPr txBox="1"/>
          <p:nvPr>
            <p:ph type="title"/>
          </p:nvPr>
        </p:nvSpPr>
        <p:spPr>
          <a:xfrm>
            <a:off x="614100" y="144850"/>
            <a:ext cx="5586600" cy="625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rgbClr val="990000"/>
                </a:solidFill>
                <a:latin typeface="Georgia"/>
                <a:ea typeface="Georgia"/>
                <a:cs typeface="Georgia"/>
                <a:sym typeface="Georgia"/>
              </a:rPr>
              <a:t>Teratogenesis of Drugs </a:t>
            </a:r>
            <a:endParaRPr b="1" sz="2400">
              <a:solidFill>
                <a:srgbClr val="990000"/>
              </a:solidFill>
              <a:latin typeface="Georgia"/>
              <a:ea typeface="Georgia"/>
              <a:cs typeface="Georgia"/>
              <a:sym typeface="Georgia"/>
            </a:endParaRPr>
          </a:p>
          <a:p>
            <a:pPr indent="0" lvl="0" marL="0" rtl="0" algn="ctr">
              <a:spcBef>
                <a:spcPts val="0"/>
              </a:spcBef>
              <a:spcAft>
                <a:spcPts val="0"/>
              </a:spcAft>
              <a:buNone/>
            </a:pPr>
            <a:r>
              <a:rPr b="1" lang="en" sz="1400">
                <a:solidFill>
                  <a:srgbClr val="990000"/>
                </a:solidFill>
                <a:latin typeface="Georgia"/>
                <a:ea typeface="Georgia"/>
                <a:cs typeface="Georgia"/>
                <a:sym typeface="Georgia"/>
              </a:rPr>
              <a:t>(1st trimester)</a:t>
            </a:r>
            <a:endParaRPr b="1" sz="1400">
              <a:solidFill>
                <a:srgbClr val="990000"/>
              </a:solidFill>
              <a:latin typeface="Georgia"/>
              <a:ea typeface="Georgia"/>
              <a:cs typeface="Georgia"/>
              <a:sym typeface="Georgia"/>
            </a:endParaRPr>
          </a:p>
        </p:txBody>
      </p:sp>
      <p:graphicFrame>
        <p:nvGraphicFramePr>
          <p:cNvPr id="200" name="Google Shape;200;p29"/>
          <p:cNvGraphicFramePr/>
          <p:nvPr/>
        </p:nvGraphicFramePr>
        <p:xfrm>
          <a:off x="88088" y="964125"/>
          <a:ext cx="3000000" cy="3000000"/>
        </p:xfrm>
        <a:graphic>
          <a:graphicData uri="http://schemas.openxmlformats.org/drawingml/2006/table">
            <a:tbl>
              <a:tblPr>
                <a:noFill/>
                <a:tableStyleId>{19CAAC3A-16BD-49CB-A79A-31B01E05A95E}</a:tableStyleId>
              </a:tblPr>
              <a:tblGrid>
                <a:gridCol w="1400625"/>
                <a:gridCol w="5118175"/>
              </a:tblGrid>
              <a:tr h="100000">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Teratogen</a:t>
                      </a:r>
                      <a:endParaRPr b="1" sz="1400">
                        <a:solidFill>
                          <a:srgbClr val="FFFFFF"/>
                        </a:solidFill>
                        <a:latin typeface="Mada"/>
                        <a:ea typeface="Mada"/>
                        <a:cs typeface="Mada"/>
                        <a:sym typeface="Mada"/>
                      </a:endParaRPr>
                    </a:p>
                  </a:txBody>
                  <a:tcPr marT="91425" marB="91425" marR="91425" marL="91425">
                    <a:solidFill>
                      <a:srgbClr val="434343"/>
                    </a:solidFill>
                  </a:tcPr>
                </a:tc>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Teratogenic Effect</a:t>
                      </a:r>
                      <a:endParaRPr sz="1200">
                        <a:latin typeface="Mada"/>
                        <a:ea typeface="Mada"/>
                        <a:cs typeface="Mada"/>
                        <a:sym typeface="Mada"/>
                      </a:endParaRPr>
                    </a:p>
                  </a:txBody>
                  <a:tcPr marT="91425" marB="91425" marR="91425" marL="91425">
                    <a:solidFill>
                      <a:srgbClr val="434343"/>
                    </a:solidFill>
                  </a:tcPr>
                </a:tc>
              </a:tr>
              <a:tr h="994500">
                <a:tc>
                  <a:txBody>
                    <a:bodyPr/>
                    <a:lstStyle/>
                    <a:p>
                      <a:pPr indent="0" lvl="0" marL="0" rtl="0" algn="ctr">
                        <a:spcBef>
                          <a:spcPts val="0"/>
                        </a:spcBef>
                        <a:spcAft>
                          <a:spcPts val="0"/>
                        </a:spcAft>
                        <a:buNone/>
                      </a:pPr>
                      <a:r>
                        <a:rPr b="1" lang="en">
                          <a:solidFill>
                            <a:srgbClr val="E06666"/>
                          </a:solidFill>
                          <a:latin typeface="Mada"/>
                          <a:ea typeface="Mada"/>
                          <a:cs typeface="Mada"/>
                          <a:sym typeface="Mada"/>
                        </a:rPr>
                        <a:t>Thalidomide </a:t>
                      </a:r>
                      <a:r>
                        <a:rPr baseline="30000" lang="en" sz="1100">
                          <a:solidFill>
                            <a:srgbClr val="6AA84F"/>
                          </a:solidFill>
                          <a:latin typeface="Mada"/>
                          <a:ea typeface="Mada"/>
                          <a:cs typeface="Mada"/>
                          <a:sym typeface="Mada"/>
                        </a:rPr>
                        <a:t>1</a:t>
                      </a:r>
                      <a:endParaRPr baseline="30000" sz="1100">
                        <a:solidFill>
                          <a:srgbClr val="6AA84F"/>
                        </a:solidFill>
                        <a:latin typeface="Mada"/>
                        <a:ea typeface="Mada"/>
                        <a:cs typeface="Mada"/>
                        <a:sym typeface="Mada"/>
                      </a:endParaRPr>
                    </a:p>
                  </a:txBody>
                  <a:tcPr marT="91425" marB="91425" marR="91425" marL="91425" anchor="ctr">
                    <a:solidFill>
                      <a:srgbClr val="EFEFEF"/>
                    </a:solidFill>
                  </a:tcPr>
                </a:tc>
                <a:tc>
                  <a:txBody>
                    <a:bodyPr/>
                    <a:lstStyle/>
                    <a:p>
                      <a:pPr indent="0" lvl="0" marL="0" rtl="0" algn="l">
                        <a:spcBef>
                          <a:spcPts val="0"/>
                        </a:spcBef>
                        <a:spcAft>
                          <a:spcPts val="0"/>
                        </a:spcAft>
                        <a:buNone/>
                      </a:pPr>
                      <a:r>
                        <a:rPr b="1" lang="en" sz="1200">
                          <a:latin typeface="Mada"/>
                          <a:ea typeface="Mada"/>
                          <a:cs typeface="Mada"/>
                          <a:sym typeface="Mada"/>
                        </a:rPr>
                        <a:t>Phocomelia</a:t>
                      </a:r>
                      <a:endParaRPr b="1"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Shortened or absent long bones of the limbs</a:t>
                      </a:r>
                      <a:endParaRPr sz="1200">
                        <a:latin typeface="Mada"/>
                        <a:ea typeface="Mada"/>
                        <a:cs typeface="Mada"/>
                        <a:sym typeface="Mada"/>
                      </a:endParaRPr>
                    </a:p>
                    <a:p>
                      <a:pPr indent="-304800" lvl="0" marL="457200" rtl="0" algn="l">
                        <a:spcBef>
                          <a:spcPts val="0"/>
                        </a:spcBef>
                        <a:spcAft>
                          <a:spcPts val="0"/>
                        </a:spcAft>
                        <a:buClr>
                          <a:srgbClr val="3D85C6"/>
                        </a:buClr>
                        <a:buSzPts val="1200"/>
                        <a:buFont typeface="Mada"/>
                        <a:buChar char="●"/>
                      </a:pPr>
                      <a:r>
                        <a:rPr lang="en" sz="1200">
                          <a:solidFill>
                            <a:srgbClr val="3D85C6"/>
                          </a:solidFill>
                          <a:latin typeface="Mada"/>
                          <a:ea typeface="Mada"/>
                          <a:cs typeface="Mada"/>
                          <a:sym typeface="Mada"/>
                        </a:rPr>
                        <a:t>Absence of external ear</a:t>
                      </a:r>
                      <a:endParaRPr sz="1200">
                        <a:solidFill>
                          <a:srgbClr val="3D85C6"/>
                        </a:solidFill>
                        <a:latin typeface="Mada"/>
                        <a:ea typeface="Mada"/>
                        <a:cs typeface="Mada"/>
                        <a:sym typeface="Mada"/>
                      </a:endParaRPr>
                    </a:p>
                  </a:txBody>
                  <a:tcPr marT="91425" marB="91425" marR="91425" marL="91425" anchor="ctr"/>
                </a:tc>
              </a:tr>
              <a:tr h="381000">
                <a:tc>
                  <a:txBody>
                    <a:bodyPr/>
                    <a:lstStyle/>
                    <a:p>
                      <a:pPr indent="0" lvl="0" marL="0" rtl="0" algn="ctr">
                        <a:spcBef>
                          <a:spcPts val="0"/>
                        </a:spcBef>
                        <a:spcAft>
                          <a:spcPts val="0"/>
                        </a:spcAft>
                        <a:buNone/>
                      </a:pPr>
                      <a:r>
                        <a:rPr b="1" lang="en">
                          <a:solidFill>
                            <a:srgbClr val="E06666"/>
                          </a:solidFill>
                          <a:latin typeface="Mada"/>
                          <a:ea typeface="Mada"/>
                          <a:cs typeface="Mada"/>
                          <a:sym typeface="Mada"/>
                        </a:rPr>
                        <a:t>Alcohol</a:t>
                      </a:r>
                      <a:endParaRPr b="1">
                        <a:solidFill>
                          <a:srgbClr val="E06666"/>
                        </a:solidFill>
                        <a:latin typeface="Mada"/>
                        <a:ea typeface="Mada"/>
                        <a:cs typeface="Mada"/>
                        <a:sym typeface="Mada"/>
                      </a:endParaRPr>
                    </a:p>
                  </a:txBody>
                  <a:tcPr marT="91425" marB="91425" marR="91425" marL="91425" anchor="ctr">
                    <a:solidFill>
                      <a:srgbClr val="EFEFEF"/>
                    </a:solidFill>
                  </a:tcPr>
                </a:tc>
                <a:tc>
                  <a:txBody>
                    <a:bodyPr/>
                    <a:lstStyle/>
                    <a:p>
                      <a:pPr indent="0" lvl="0" marL="0" rtl="0" algn="l">
                        <a:spcBef>
                          <a:spcPts val="0"/>
                        </a:spcBef>
                        <a:spcAft>
                          <a:spcPts val="0"/>
                        </a:spcAft>
                        <a:buNone/>
                      </a:pPr>
                      <a:r>
                        <a:rPr b="1" lang="en" sz="1200">
                          <a:latin typeface="Mada"/>
                          <a:ea typeface="Mada"/>
                          <a:cs typeface="Mada"/>
                          <a:sym typeface="Mada"/>
                        </a:rPr>
                        <a:t>Fetal Alcohol Syndrome</a:t>
                      </a:r>
                      <a:endParaRPr b="1"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Microcephaly</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Craniofacial abnormalities</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Intrauterine</a:t>
                      </a:r>
                      <a:r>
                        <a:rPr lang="en" sz="1200">
                          <a:latin typeface="Mada"/>
                          <a:ea typeface="Mada"/>
                          <a:cs typeface="Mada"/>
                          <a:sym typeface="Mada"/>
                        </a:rPr>
                        <a:t> growth retardation</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CVS abnormalities</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CNS abnormalities</a:t>
                      </a:r>
                      <a:endParaRPr sz="1200">
                        <a:latin typeface="Mada"/>
                        <a:ea typeface="Mada"/>
                        <a:cs typeface="Mada"/>
                        <a:sym typeface="Mada"/>
                      </a:endParaRPr>
                    </a:p>
                  </a:txBody>
                  <a:tcPr marT="91425" marB="91425" marR="91425" marL="91425"/>
                </a:tc>
              </a:tr>
              <a:tr h="381000">
                <a:tc>
                  <a:txBody>
                    <a:bodyPr/>
                    <a:lstStyle/>
                    <a:p>
                      <a:pPr indent="0" lvl="0" marL="0" rtl="0" algn="ctr">
                        <a:spcBef>
                          <a:spcPts val="0"/>
                        </a:spcBef>
                        <a:spcAft>
                          <a:spcPts val="0"/>
                        </a:spcAft>
                        <a:buNone/>
                      </a:pPr>
                      <a:r>
                        <a:rPr b="1" lang="en">
                          <a:solidFill>
                            <a:srgbClr val="E06666"/>
                          </a:solidFill>
                          <a:latin typeface="Mada"/>
                          <a:ea typeface="Mada"/>
                          <a:cs typeface="Mada"/>
                          <a:sym typeface="Mada"/>
                        </a:rPr>
                        <a:t>Phenytoin</a:t>
                      </a:r>
                      <a:endParaRPr b="1">
                        <a:solidFill>
                          <a:srgbClr val="E06666"/>
                        </a:solidFill>
                        <a:latin typeface="Mada"/>
                        <a:ea typeface="Mada"/>
                        <a:cs typeface="Mada"/>
                        <a:sym typeface="Mada"/>
                      </a:endParaRPr>
                    </a:p>
                  </a:txBody>
                  <a:tcPr marT="91425" marB="91425" marR="91425" marL="91425" anchor="ctr">
                    <a:solidFill>
                      <a:srgbClr val="EFEFEF"/>
                    </a:solidFill>
                  </a:tcPr>
                </a:tc>
                <a:tc>
                  <a:txBody>
                    <a:bodyPr/>
                    <a:lstStyle/>
                    <a:p>
                      <a:pPr indent="0" lvl="0" marL="0" rtl="0" algn="l">
                        <a:spcBef>
                          <a:spcPts val="0"/>
                        </a:spcBef>
                        <a:spcAft>
                          <a:spcPts val="0"/>
                        </a:spcAft>
                        <a:buNone/>
                      </a:pPr>
                      <a:r>
                        <a:rPr b="1" lang="en" sz="1200">
                          <a:latin typeface="Mada"/>
                          <a:ea typeface="Mada"/>
                          <a:cs typeface="Mada"/>
                          <a:sym typeface="Mada"/>
                        </a:rPr>
                        <a:t>Fetal Hydantoin Syndrome</a:t>
                      </a:r>
                      <a:endParaRPr b="1"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Nail and digital hypoplasia</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Oral cleft (cleft lip and palate)</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Cardiac anomalies</a:t>
                      </a:r>
                      <a:endParaRPr sz="1200">
                        <a:latin typeface="Mada"/>
                        <a:ea typeface="Mada"/>
                        <a:cs typeface="Mada"/>
                        <a:sym typeface="Mada"/>
                      </a:endParaRPr>
                    </a:p>
                    <a:p>
                      <a:pPr indent="-304800" lvl="0" marL="457200" rtl="0" algn="l">
                        <a:spcBef>
                          <a:spcPts val="0"/>
                        </a:spcBef>
                        <a:spcAft>
                          <a:spcPts val="0"/>
                        </a:spcAft>
                        <a:buClr>
                          <a:srgbClr val="3D85C6"/>
                        </a:buClr>
                        <a:buSzPts val="1200"/>
                        <a:buFont typeface="Mada"/>
                        <a:buChar char="●"/>
                      </a:pPr>
                      <a:r>
                        <a:rPr lang="en" sz="1200">
                          <a:solidFill>
                            <a:srgbClr val="3D85C6"/>
                          </a:solidFill>
                          <a:latin typeface="Mada"/>
                          <a:ea typeface="Mada"/>
                          <a:cs typeface="Mada"/>
                          <a:sym typeface="Mada"/>
                        </a:rPr>
                        <a:t>Mental and growth retardation</a:t>
                      </a:r>
                      <a:endParaRPr sz="1200">
                        <a:solidFill>
                          <a:srgbClr val="3D85C6"/>
                        </a:solidFill>
                        <a:latin typeface="Mada"/>
                        <a:ea typeface="Mada"/>
                        <a:cs typeface="Mada"/>
                        <a:sym typeface="Mada"/>
                      </a:endParaRPr>
                    </a:p>
                  </a:txBody>
                  <a:tcPr marT="91425" marB="91425" marR="91425" marL="91425"/>
                </a:tc>
              </a:tr>
              <a:tr h="621000">
                <a:tc>
                  <a:txBody>
                    <a:bodyPr/>
                    <a:lstStyle/>
                    <a:p>
                      <a:pPr indent="0" lvl="0" marL="0" rtl="0" algn="ctr">
                        <a:spcBef>
                          <a:spcPts val="0"/>
                        </a:spcBef>
                        <a:spcAft>
                          <a:spcPts val="0"/>
                        </a:spcAft>
                        <a:buNone/>
                      </a:pPr>
                      <a:r>
                        <a:rPr b="1" lang="en">
                          <a:solidFill>
                            <a:srgbClr val="E06666"/>
                          </a:solidFill>
                          <a:latin typeface="Mada"/>
                          <a:ea typeface="Mada"/>
                          <a:cs typeface="Mada"/>
                          <a:sym typeface="Mada"/>
                        </a:rPr>
                        <a:t>Valproic acid</a:t>
                      </a:r>
                      <a:endParaRPr b="1">
                        <a:solidFill>
                          <a:srgbClr val="E06666"/>
                        </a:solidFill>
                        <a:latin typeface="Mada"/>
                        <a:ea typeface="Mada"/>
                        <a:cs typeface="Mada"/>
                        <a:sym typeface="Mada"/>
                      </a:endParaRPr>
                    </a:p>
                  </a:txBody>
                  <a:tcPr marT="91425" marB="91425" marR="91425" marL="91425" anchor="ctr">
                    <a:solidFill>
                      <a:srgbClr val="EFEFEF"/>
                    </a:solidFill>
                  </a:tcPr>
                </a:tc>
                <a:tc>
                  <a:txBody>
                    <a:bodyPr/>
                    <a:lstStyle/>
                    <a:p>
                      <a:pPr indent="-304800" lvl="0" marL="457200" rtl="0" algn="l">
                        <a:spcBef>
                          <a:spcPts val="0"/>
                        </a:spcBef>
                        <a:spcAft>
                          <a:spcPts val="0"/>
                        </a:spcAft>
                        <a:buSzPts val="1200"/>
                        <a:buFont typeface="Mada"/>
                        <a:buChar char="●"/>
                      </a:pPr>
                      <a:r>
                        <a:rPr lang="en" sz="1200">
                          <a:latin typeface="Mada"/>
                          <a:ea typeface="Mada"/>
                          <a:cs typeface="Mada"/>
                          <a:sym typeface="Mada"/>
                        </a:rPr>
                        <a:t>Neural tube defect (spina bifida)</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Anti</a:t>
                      </a:r>
                      <a:r>
                        <a:rPr lang="en" sz="1200">
                          <a:latin typeface="Mada"/>
                          <a:ea typeface="Mada"/>
                          <a:cs typeface="Mada"/>
                          <a:sym typeface="Mada"/>
                        </a:rPr>
                        <a:t>epileptic</a:t>
                      </a:r>
                      <a:r>
                        <a:rPr lang="en" sz="1200">
                          <a:latin typeface="Mada"/>
                          <a:ea typeface="Mada"/>
                          <a:cs typeface="Mada"/>
                          <a:sym typeface="Mada"/>
                        </a:rPr>
                        <a:t> drug </a:t>
                      </a:r>
                      <a:r>
                        <a:rPr b="1" lang="en" sz="1200">
                          <a:solidFill>
                            <a:srgbClr val="FF0000"/>
                          </a:solidFill>
                          <a:latin typeface="Mada"/>
                          <a:ea typeface="Mada"/>
                          <a:cs typeface="Mada"/>
                          <a:sym typeface="Mada"/>
                        </a:rPr>
                        <a:t>Impaired</a:t>
                      </a:r>
                      <a:r>
                        <a:rPr b="1" lang="en" sz="1200">
                          <a:solidFill>
                            <a:srgbClr val="FF0000"/>
                          </a:solidFill>
                          <a:latin typeface="Mada"/>
                          <a:ea typeface="Mada"/>
                          <a:cs typeface="Mada"/>
                          <a:sym typeface="Mada"/>
                        </a:rPr>
                        <a:t> folate absorption </a:t>
                      </a:r>
                      <a:r>
                        <a:rPr baseline="30000" lang="en" sz="1200">
                          <a:solidFill>
                            <a:srgbClr val="6AA84F"/>
                          </a:solidFill>
                          <a:latin typeface="Mada"/>
                          <a:ea typeface="Mada"/>
                          <a:cs typeface="Mada"/>
                          <a:sym typeface="Mada"/>
                        </a:rPr>
                        <a:t>2</a:t>
                      </a:r>
                      <a:endParaRPr baseline="30000" sz="1200">
                        <a:solidFill>
                          <a:srgbClr val="6AA84F"/>
                        </a:solidFill>
                        <a:latin typeface="Mada"/>
                        <a:ea typeface="Mada"/>
                        <a:cs typeface="Mada"/>
                        <a:sym typeface="Mada"/>
                      </a:endParaRPr>
                    </a:p>
                  </a:txBody>
                  <a:tcPr marT="91425" marB="91425" marR="91425" marL="91425"/>
                </a:tc>
              </a:tr>
              <a:tr h="381000">
                <a:tc>
                  <a:txBody>
                    <a:bodyPr/>
                    <a:lstStyle/>
                    <a:p>
                      <a:pPr indent="0" lvl="0" marL="0" rtl="0" algn="ctr">
                        <a:spcBef>
                          <a:spcPts val="0"/>
                        </a:spcBef>
                        <a:spcAft>
                          <a:spcPts val="0"/>
                        </a:spcAft>
                        <a:buNone/>
                      </a:pPr>
                      <a:r>
                        <a:rPr b="1" lang="en">
                          <a:solidFill>
                            <a:srgbClr val="E06666"/>
                          </a:solidFill>
                          <a:latin typeface="Mada"/>
                          <a:ea typeface="Mada"/>
                          <a:cs typeface="Mada"/>
                          <a:sym typeface="Mada"/>
                        </a:rPr>
                        <a:t>Tetracyclines</a:t>
                      </a:r>
                      <a:r>
                        <a:rPr baseline="30000" lang="en">
                          <a:solidFill>
                            <a:srgbClr val="6AA84F"/>
                          </a:solidFill>
                          <a:latin typeface="Mada"/>
                          <a:ea typeface="Mada"/>
                          <a:cs typeface="Mada"/>
                          <a:sym typeface="Mada"/>
                        </a:rPr>
                        <a:t> 3</a:t>
                      </a:r>
                      <a:endParaRPr baseline="30000">
                        <a:solidFill>
                          <a:srgbClr val="6AA84F"/>
                        </a:solidFill>
                        <a:latin typeface="Mada"/>
                        <a:ea typeface="Mada"/>
                        <a:cs typeface="Mada"/>
                        <a:sym typeface="Mada"/>
                      </a:endParaRPr>
                    </a:p>
                  </a:txBody>
                  <a:tcPr marT="91425" marB="91425" marR="91425" marL="91425" anchor="ctr">
                    <a:solidFill>
                      <a:srgbClr val="EFEFEF"/>
                    </a:solidFill>
                  </a:tcPr>
                </a:tc>
                <a:tc>
                  <a:txBody>
                    <a:bodyPr/>
                    <a:lstStyle/>
                    <a:p>
                      <a:pPr indent="-304800" lvl="0" marL="457200" rtl="0" algn="l">
                        <a:spcBef>
                          <a:spcPts val="0"/>
                        </a:spcBef>
                        <a:spcAft>
                          <a:spcPts val="0"/>
                        </a:spcAft>
                        <a:buSzPts val="1200"/>
                        <a:buFont typeface="Mada"/>
                        <a:buChar char="●"/>
                      </a:pPr>
                      <a:r>
                        <a:rPr lang="en" sz="1200">
                          <a:latin typeface="Mada"/>
                          <a:ea typeface="Mada"/>
                          <a:cs typeface="Mada"/>
                          <a:sym typeface="Mada"/>
                        </a:rPr>
                        <a:t>Altered </a:t>
                      </a:r>
                      <a:r>
                        <a:rPr lang="en" sz="1200">
                          <a:latin typeface="Mada"/>
                          <a:ea typeface="Mada"/>
                          <a:cs typeface="Mada"/>
                          <a:sym typeface="Mada"/>
                        </a:rPr>
                        <a:t>growth</a:t>
                      </a:r>
                      <a:r>
                        <a:rPr lang="en" sz="1200">
                          <a:latin typeface="Mada"/>
                          <a:ea typeface="Mada"/>
                          <a:cs typeface="Mada"/>
                          <a:sym typeface="Mada"/>
                        </a:rPr>
                        <a:t> of feet and bones</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Permanent</a:t>
                      </a:r>
                      <a:r>
                        <a:rPr lang="en" sz="1200">
                          <a:latin typeface="Mada"/>
                          <a:ea typeface="Mada"/>
                          <a:cs typeface="Mada"/>
                          <a:sym typeface="Mada"/>
                        </a:rPr>
                        <a:t> teeth staining</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Enamel hypoplasia</a:t>
                      </a:r>
                      <a:endParaRPr sz="1200">
                        <a:latin typeface="Mada"/>
                        <a:ea typeface="Mada"/>
                        <a:cs typeface="Mada"/>
                        <a:sym typeface="Mada"/>
                      </a:endParaRPr>
                    </a:p>
                  </a:txBody>
                  <a:tcPr marT="91425" marB="91425" marR="91425" marL="91425"/>
                </a:tc>
              </a:tr>
              <a:tr h="381000">
                <a:tc>
                  <a:txBody>
                    <a:bodyPr/>
                    <a:lstStyle/>
                    <a:p>
                      <a:pPr indent="0" lvl="0" marL="0" rtl="0" algn="ctr">
                        <a:spcBef>
                          <a:spcPts val="0"/>
                        </a:spcBef>
                        <a:spcAft>
                          <a:spcPts val="0"/>
                        </a:spcAft>
                        <a:buNone/>
                      </a:pPr>
                      <a:r>
                        <a:rPr b="1" lang="en">
                          <a:solidFill>
                            <a:srgbClr val="E06666"/>
                          </a:solidFill>
                          <a:latin typeface="Mada"/>
                          <a:ea typeface="Mada"/>
                          <a:cs typeface="Mada"/>
                          <a:sym typeface="Mada"/>
                        </a:rPr>
                        <a:t>Warfarin</a:t>
                      </a:r>
                      <a:endParaRPr b="1">
                        <a:solidFill>
                          <a:srgbClr val="E06666"/>
                        </a:solidFill>
                        <a:latin typeface="Mada"/>
                        <a:ea typeface="Mada"/>
                        <a:cs typeface="Mada"/>
                        <a:sym typeface="Mada"/>
                      </a:endParaRPr>
                    </a:p>
                  </a:txBody>
                  <a:tcPr marT="91425" marB="91425" marR="91425" marL="91425" anchor="ctr">
                    <a:solidFill>
                      <a:srgbClr val="EFEFEF"/>
                    </a:solidFill>
                  </a:tcPr>
                </a:tc>
                <a:tc>
                  <a:txBody>
                    <a:bodyPr/>
                    <a:lstStyle/>
                    <a:p>
                      <a:pPr indent="-304800" lvl="0" marL="457200" rtl="0" algn="l">
                        <a:spcBef>
                          <a:spcPts val="0"/>
                        </a:spcBef>
                        <a:spcAft>
                          <a:spcPts val="0"/>
                        </a:spcAft>
                        <a:buSzPts val="1200"/>
                        <a:buFont typeface="Mada"/>
                        <a:buChar char="●"/>
                      </a:pPr>
                      <a:r>
                        <a:rPr lang="en" sz="1200">
                          <a:latin typeface="Mada"/>
                          <a:ea typeface="Mada"/>
                          <a:cs typeface="Mada"/>
                          <a:sym typeface="Mada"/>
                        </a:rPr>
                        <a:t>Hypoplasia of nasal bridge</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CNS malformation</a:t>
                      </a:r>
                      <a:endParaRPr sz="1200">
                        <a:latin typeface="Mada"/>
                        <a:ea typeface="Mada"/>
                        <a:cs typeface="Mada"/>
                        <a:sym typeface="Mada"/>
                      </a:endParaRPr>
                    </a:p>
                  </a:txBody>
                  <a:tcPr marT="91425" marB="91425" marR="91425" marL="91425"/>
                </a:tc>
              </a:tr>
              <a:tr h="625800">
                <a:tc>
                  <a:txBody>
                    <a:bodyPr/>
                    <a:lstStyle/>
                    <a:p>
                      <a:pPr indent="0" lvl="0" marL="0" rtl="0" algn="ctr">
                        <a:spcBef>
                          <a:spcPts val="0"/>
                        </a:spcBef>
                        <a:spcAft>
                          <a:spcPts val="0"/>
                        </a:spcAft>
                        <a:buNone/>
                      </a:pPr>
                      <a:r>
                        <a:rPr b="1" lang="en" sz="1200">
                          <a:solidFill>
                            <a:srgbClr val="E06666"/>
                          </a:solidFill>
                          <a:latin typeface="Mada"/>
                          <a:ea typeface="Mada"/>
                          <a:cs typeface="Mada"/>
                          <a:sym typeface="Mada"/>
                        </a:rPr>
                        <a:t>Corticosteroids</a:t>
                      </a:r>
                      <a:endParaRPr b="1" sz="1200">
                        <a:solidFill>
                          <a:srgbClr val="E06666"/>
                        </a:solidFill>
                        <a:latin typeface="Mada"/>
                        <a:ea typeface="Mada"/>
                        <a:cs typeface="Mada"/>
                        <a:sym typeface="Mada"/>
                      </a:endParaRPr>
                    </a:p>
                  </a:txBody>
                  <a:tcPr marT="91425" marB="91425" marR="91425" marL="91425" anchor="ctr">
                    <a:solidFill>
                      <a:srgbClr val="EFEFEF"/>
                    </a:solidFill>
                  </a:tcPr>
                </a:tc>
                <a:tc>
                  <a:txBody>
                    <a:bodyPr/>
                    <a:lstStyle/>
                    <a:p>
                      <a:pPr indent="-304800" lvl="0" marL="457200" rtl="0" algn="l">
                        <a:spcBef>
                          <a:spcPts val="0"/>
                        </a:spcBef>
                        <a:spcAft>
                          <a:spcPts val="0"/>
                        </a:spcAft>
                        <a:buSzPts val="1200"/>
                        <a:buFont typeface="Mada"/>
                        <a:buChar char="●"/>
                      </a:pPr>
                      <a:r>
                        <a:rPr lang="en" sz="1200">
                          <a:latin typeface="Mada"/>
                          <a:ea typeface="Mada"/>
                          <a:cs typeface="Mada"/>
                          <a:sym typeface="Mada"/>
                        </a:rPr>
                        <a:t>Cleft lip and palate</a:t>
                      </a:r>
                      <a:endParaRPr sz="1200">
                        <a:latin typeface="Mada"/>
                        <a:ea typeface="Mada"/>
                        <a:cs typeface="Mada"/>
                        <a:sym typeface="Mada"/>
                      </a:endParaRPr>
                    </a:p>
                  </a:txBody>
                  <a:tcPr marT="91425" marB="91425" marR="91425" marL="91425" anchor="ctr"/>
                </a:tc>
              </a:tr>
              <a:tr h="859125">
                <a:tc>
                  <a:txBody>
                    <a:bodyPr/>
                    <a:lstStyle/>
                    <a:p>
                      <a:pPr indent="0" lvl="0" marL="0" rtl="0" algn="ctr">
                        <a:spcBef>
                          <a:spcPts val="0"/>
                        </a:spcBef>
                        <a:spcAft>
                          <a:spcPts val="0"/>
                        </a:spcAft>
                        <a:buNone/>
                      </a:pPr>
                      <a:r>
                        <a:rPr b="1" lang="en">
                          <a:solidFill>
                            <a:srgbClr val="E06666"/>
                          </a:solidFill>
                          <a:latin typeface="Mada"/>
                          <a:ea typeface="Mada"/>
                          <a:cs typeface="Mada"/>
                          <a:sym typeface="Mada"/>
                        </a:rPr>
                        <a:t>Lithium</a:t>
                      </a:r>
                      <a:endParaRPr b="1">
                        <a:solidFill>
                          <a:srgbClr val="E06666"/>
                        </a:solidFill>
                        <a:latin typeface="Mada"/>
                        <a:ea typeface="Mada"/>
                        <a:cs typeface="Mada"/>
                        <a:sym typeface="Mada"/>
                      </a:endParaRPr>
                    </a:p>
                  </a:txBody>
                  <a:tcPr marT="91425" marB="91425" marR="91425" marL="91425" anchor="ctr">
                    <a:solidFill>
                      <a:srgbClr val="EFEFEF"/>
                    </a:solidFill>
                  </a:tcPr>
                </a:tc>
                <a:tc>
                  <a:txBody>
                    <a:bodyPr/>
                    <a:lstStyle/>
                    <a:p>
                      <a:pPr indent="0" lvl="0" marL="0" rtl="0" algn="l">
                        <a:spcBef>
                          <a:spcPts val="0"/>
                        </a:spcBef>
                        <a:spcAft>
                          <a:spcPts val="0"/>
                        </a:spcAft>
                        <a:buNone/>
                      </a:pPr>
                      <a:r>
                        <a:rPr b="1" lang="en" sz="1200">
                          <a:latin typeface="Mada"/>
                          <a:ea typeface="Mada"/>
                          <a:cs typeface="Mada"/>
                          <a:sym typeface="Mada"/>
                        </a:rPr>
                        <a:t>Ebstein’s anomaly</a:t>
                      </a:r>
                      <a:endParaRPr b="1"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CVS anomalies mainly</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Valvular heart defect involving tricuspid valve</a:t>
                      </a:r>
                      <a:endParaRPr sz="1200">
                        <a:latin typeface="Mada"/>
                        <a:ea typeface="Mada"/>
                        <a:cs typeface="Mada"/>
                        <a:sym typeface="Mada"/>
                      </a:endParaRPr>
                    </a:p>
                  </a:txBody>
                  <a:tcPr marT="91425" marB="91425" marR="91425" marL="91425"/>
                </a:tc>
              </a:tr>
              <a:tr h="381000">
                <a:tc>
                  <a:txBody>
                    <a:bodyPr/>
                    <a:lstStyle/>
                    <a:p>
                      <a:pPr indent="0" lvl="0" marL="0" rtl="0" algn="ctr">
                        <a:spcBef>
                          <a:spcPts val="0"/>
                        </a:spcBef>
                        <a:spcAft>
                          <a:spcPts val="0"/>
                        </a:spcAft>
                        <a:buNone/>
                      </a:pPr>
                      <a:r>
                        <a:rPr b="1" lang="en">
                          <a:solidFill>
                            <a:srgbClr val="E06666"/>
                          </a:solidFill>
                          <a:latin typeface="Mada"/>
                          <a:ea typeface="Mada"/>
                          <a:cs typeface="Mada"/>
                          <a:sym typeface="Mada"/>
                        </a:rPr>
                        <a:t>ACE inhibitors:</a:t>
                      </a:r>
                      <a:endParaRPr b="1">
                        <a:solidFill>
                          <a:srgbClr val="E06666"/>
                        </a:solidFill>
                        <a:latin typeface="Mada"/>
                        <a:ea typeface="Mada"/>
                        <a:cs typeface="Mada"/>
                        <a:sym typeface="Mada"/>
                      </a:endParaRPr>
                    </a:p>
                    <a:p>
                      <a:pPr indent="0" lvl="0" marL="0" rtl="0" algn="ctr">
                        <a:spcBef>
                          <a:spcPts val="0"/>
                        </a:spcBef>
                        <a:spcAft>
                          <a:spcPts val="0"/>
                        </a:spcAft>
                        <a:buNone/>
                      </a:pPr>
                      <a:r>
                        <a:rPr b="1" lang="en" sz="1200">
                          <a:solidFill>
                            <a:srgbClr val="E06666"/>
                          </a:solidFill>
                          <a:latin typeface="Mada"/>
                          <a:ea typeface="Mada"/>
                          <a:cs typeface="Mada"/>
                          <a:sym typeface="Mada"/>
                        </a:rPr>
                        <a:t>Captopril</a:t>
                      </a:r>
                      <a:endParaRPr b="1" sz="1200">
                        <a:solidFill>
                          <a:srgbClr val="E06666"/>
                        </a:solidFill>
                        <a:latin typeface="Mada"/>
                        <a:ea typeface="Mada"/>
                        <a:cs typeface="Mada"/>
                        <a:sym typeface="Mada"/>
                      </a:endParaRPr>
                    </a:p>
                    <a:p>
                      <a:pPr indent="0" lvl="0" marL="0" rtl="0" algn="ctr">
                        <a:spcBef>
                          <a:spcPts val="0"/>
                        </a:spcBef>
                        <a:spcAft>
                          <a:spcPts val="0"/>
                        </a:spcAft>
                        <a:buNone/>
                      </a:pPr>
                      <a:r>
                        <a:rPr b="1" lang="en" sz="1200">
                          <a:solidFill>
                            <a:srgbClr val="E06666"/>
                          </a:solidFill>
                          <a:latin typeface="Mada"/>
                          <a:ea typeface="Mada"/>
                          <a:cs typeface="Mada"/>
                          <a:sym typeface="Mada"/>
                        </a:rPr>
                        <a:t>Enalapril</a:t>
                      </a:r>
                      <a:endParaRPr b="1" sz="1200">
                        <a:solidFill>
                          <a:srgbClr val="E06666"/>
                        </a:solidFill>
                        <a:latin typeface="Mada"/>
                        <a:ea typeface="Mada"/>
                        <a:cs typeface="Mada"/>
                        <a:sym typeface="Mada"/>
                      </a:endParaRPr>
                    </a:p>
                  </a:txBody>
                  <a:tcPr marT="91425" marB="91425" marR="91425" marL="91425" anchor="ctr">
                    <a:solidFill>
                      <a:srgbClr val="EFEFEF"/>
                    </a:solidFill>
                  </a:tcPr>
                </a:tc>
                <a:tc>
                  <a:txBody>
                    <a:bodyPr/>
                    <a:lstStyle/>
                    <a:p>
                      <a:pPr indent="-304800" lvl="0" marL="457200" rtl="0" algn="l">
                        <a:spcBef>
                          <a:spcPts val="0"/>
                        </a:spcBef>
                        <a:spcAft>
                          <a:spcPts val="0"/>
                        </a:spcAft>
                        <a:buSzPts val="1200"/>
                        <a:buFont typeface="Mada"/>
                        <a:buChar char="●"/>
                      </a:pPr>
                      <a:r>
                        <a:rPr lang="en" sz="1200">
                          <a:latin typeface="Mada"/>
                          <a:ea typeface="Mada"/>
                          <a:cs typeface="Mada"/>
                          <a:sym typeface="Mada"/>
                        </a:rPr>
                        <a:t>Renal damage</a:t>
                      </a:r>
                      <a:endParaRPr sz="1200">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ACEIs disrupt fetal RAAS system which is essential for renal development</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Fetal &amp; neonatal anuria</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Fetal hypotension</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Hypoperfusion</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Growth</a:t>
                      </a:r>
                      <a:r>
                        <a:rPr lang="en" sz="1200">
                          <a:latin typeface="Mada"/>
                          <a:ea typeface="Mada"/>
                          <a:cs typeface="Mada"/>
                          <a:sym typeface="Mada"/>
                        </a:rPr>
                        <a:t> retardation</a:t>
                      </a:r>
                      <a:endParaRPr sz="1200">
                        <a:latin typeface="Mada"/>
                        <a:ea typeface="Mada"/>
                        <a:cs typeface="Mada"/>
                        <a:sym typeface="Mada"/>
                      </a:endParaRPr>
                    </a:p>
                  </a:txBody>
                  <a:tcPr marT="91425" marB="91425" marR="91425" marL="91425"/>
                </a:tc>
              </a:tr>
              <a:tr h="381000">
                <a:tc gridSpan="2">
                  <a:txBody>
                    <a:bodyPr/>
                    <a:lstStyle/>
                    <a:p>
                      <a:pPr indent="0" lvl="0" marL="0" rtl="0" algn="ctr">
                        <a:spcBef>
                          <a:spcPts val="0"/>
                        </a:spcBef>
                        <a:spcAft>
                          <a:spcPts val="0"/>
                        </a:spcAft>
                        <a:buNone/>
                      </a:pPr>
                      <a:r>
                        <a:rPr b="1" lang="en">
                          <a:solidFill>
                            <a:srgbClr val="FFFFFF"/>
                          </a:solidFill>
                          <a:latin typeface="Mada"/>
                          <a:ea typeface="Mada"/>
                          <a:cs typeface="Mada"/>
                          <a:sym typeface="Mada"/>
                        </a:rPr>
                        <a:t>Hormones ( Cause serious genital malformation )</a:t>
                      </a:r>
                      <a:endParaRPr b="1">
                        <a:solidFill>
                          <a:srgbClr val="FFFFFF"/>
                        </a:solidFill>
                        <a:latin typeface="Mada"/>
                        <a:ea typeface="Mada"/>
                        <a:cs typeface="Mada"/>
                        <a:sym typeface="Mada"/>
                      </a:endParaRPr>
                    </a:p>
                  </a:txBody>
                  <a:tcPr marT="91425" marB="91425" marR="91425" marL="91425" anchor="ctr">
                    <a:solidFill>
                      <a:srgbClr val="434343"/>
                    </a:solidFill>
                  </a:tcPr>
                </a:tc>
                <a:tc hMerge="1"/>
              </a:tr>
              <a:tr h="381000">
                <a:tc>
                  <a:txBody>
                    <a:bodyPr/>
                    <a:lstStyle/>
                    <a:p>
                      <a:pPr indent="0" lvl="0" marL="0" rtl="0" algn="ctr">
                        <a:spcBef>
                          <a:spcPts val="0"/>
                        </a:spcBef>
                        <a:spcAft>
                          <a:spcPts val="0"/>
                        </a:spcAft>
                        <a:buNone/>
                      </a:pPr>
                      <a:r>
                        <a:rPr b="1" lang="en">
                          <a:solidFill>
                            <a:srgbClr val="E06666"/>
                          </a:solidFill>
                          <a:latin typeface="Mada"/>
                          <a:ea typeface="Mada"/>
                          <a:cs typeface="Mada"/>
                          <a:sym typeface="Mada"/>
                        </a:rPr>
                        <a:t>Estrogens</a:t>
                      </a:r>
                      <a:endParaRPr b="1">
                        <a:solidFill>
                          <a:srgbClr val="E06666"/>
                        </a:solidFill>
                        <a:latin typeface="Mada"/>
                        <a:ea typeface="Mada"/>
                        <a:cs typeface="Mada"/>
                        <a:sym typeface="Mada"/>
                      </a:endParaRPr>
                    </a:p>
                  </a:txBody>
                  <a:tcPr marT="91425" marB="91425" marR="91425" marL="91425" anchor="ctr">
                    <a:solidFill>
                      <a:srgbClr val="EFEFEF"/>
                    </a:solidFill>
                  </a:tcPr>
                </a:tc>
                <a:tc>
                  <a:txBody>
                    <a:bodyPr/>
                    <a:lstStyle/>
                    <a:p>
                      <a:pPr indent="-304800" lvl="0" marL="457200" rtl="0" algn="l">
                        <a:spcBef>
                          <a:spcPts val="0"/>
                        </a:spcBef>
                        <a:spcAft>
                          <a:spcPts val="0"/>
                        </a:spcAft>
                        <a:buSzPts val="1200"/>
                        <a:buFont typeface="Mada"/>
                        <a:buChar char="●"/>
                      </a:pPr>
                      <a:r>
                        <a:rPr lang="en" sz="1200">
                          <a:latin typeface="Mada"/>
                          <a:ea typeface="Mada"/>
                          <a:cs typeface="Mada"/>
                          <a:sym typeface="Mada"/>
                        </a:rPr>
                        <a:t>Testicular atrophy in male fetus</a:t>
                      </a:r>
                      <a:endParaRPr sz="1200">
                        <a:latin typeface="Mada"/>
                        <a:ea typeface="Mada"/>
                        <a:cs typeface="Mada"/>
                        <a:sym typeface="Mada"/>
                      </a:endParaRPr>
                    </a:p>
                  </a:txBody>
                  <a:tcPr marT="91425" marB="91425" marR="91425" marL="91425"/>
                </a:tc>
              </a:tr>
              <a:tr h="381000">
                <a:tc>
                  <a:txBody>
                    <a:bodyPr/>
                    <a:lstStyle/>
                    <a:p>
                      <a:pPr indent="0" lvl="0" marL="0" rtl="0" algn="ctr">
                        <a:spcBef>
                          <a:spcPts val="0"/>
                        </a:spcBef>
                        <a:spcAft>
                          <a:spcPts val="0"/>
                        </a:spcAft>
                        <a:buNone/>
                      </a:pPr>
                      <a:r>
                        <a:rPr b="1" lang="en">
                          <a:solidFill>
                            <a:srgbClr val="E06666"/>
                          </a:solidFill>
                          <a:latin typeface="Mada"/>
                          <a:ea typeface="Mada"/>
                          <a:cs typeface="Mada"/>
                          <a:sym typeface="Mada"/>
                        </a:rPr>
                        <a:t>Androgens</a:t>
                      </a:r>
                      <a:endParaRPr b="1">
                        <a:solidFill>
                          <a:srgbClr val="E06666"/>
                        </a:solidFill>
                        <a:latin typeface="Mada"/>
                        <a:ea typeface="Mada"/>
                        <a:cs typeface="Mada"/>
                        <a:sym typeface="Mada"/>
                      </a:endParaRPr>
                    </a:p>
                  </a:txBody>
                  <a:tcPr marT="91425" marB="91425" marR="91425" marL="91425" anchor="ctr">
                    <a:solidFill>
                      <a:srgbClr val="EFEFEF"/>
                    </a:solidFill>
                  </a:tcPr>
                </a:tc>
                <a:tc>
                  <a:txBody>
                    <a:bodyPr/>
                    <a:lstStyle/>
                    <a:p>
                      <a:pPr indent="-304800" lvl="0" marL="457200" rtl="0" algn="l">
                        <a:spcBef>
                          <a:spcPts val="0"/>
                        </a:spcBef>
                        <a:spcAft>
                          <a:spcPts val="0"/>
                        </a:spcAft>
                        <a:buSzPts val="1200"/>
                        <a:buFont typeface="Mada"/>
                        <a:buChar char="●"/>
                      </a:pPr>
                      <a:r>
                        <a:rPr lang="en" sz="1200">
                          <a:latin typeface="Mada"/>
                          <a:ea typeface="Mada"/>
                          <a:cs typeface="Mada"/>
                          <a:sym typeface="Mada"/>
                        </a:rPr>
                        <a:t>Fetal </a:t>
                      </a:r>
                      <a:r>
                        <a:rPr lang="en" sz="1200">
                          <a:latin typeface="Mada"/>
                          <a:ea typeface="Mada"/>
                          <a:cs typeface="Mada"/>
                          <a:sym typeface="Mada"/>
                        </a:rPr>
                        <a:t>masculinization</a:t>
                      </a:r>
                      <a:r>
                        <a:rPr lang="en" sz="1200">
                          <a:latin typeface="Mada"/>
                          <a:ea typeface="Mada"/>
                          <a:cs typeface="Mada"/>
                          <a:sym typeface="Mada"/>
                        </a:rPr>
                        <a:t> in female fetus</a:t>
                      </a:r>
                      <a:endParaRPr sz="1200">
                        <a:latin typeface="Mada"/>
                        <a:ea typeface="Mada"/>
                        <a:cs typeface="Mada"/>
                        <a:sym typeface="Mada"/>
                      </a:endParaRPr>
                    </a:p>
                  </a:txBody>
                  <a:tcPr marT="91425" marB="91425" marR="91425" marL="91425"/>
                </a:tc>
              </a:tr>
              <a:tr h="381000">
                <a:tc>
                  <a:txBody>
                    <a:bodyPr/>
                    <a:lstStyle/>
                    <a:p>
                      <a:pPr indent="0" lvl="0" marL="0" rtl="0" algn="ctr">
                        <a:spcBef>
                          <a:spcPts val="0"/>
                        </a:spcBef>
                        <a:spcAft>
                          <a:spcPts val="0"/>
                        </a:spcAft>
                        <a:buNone/>
                      </a:pPr>
                      <a:r>
                        <a:rPr b="1" lang="en" sz="1200">
                          <a:solidFill>
                            <a:srgbClr val="E06666"/>
                          </a:solidFill>
                          <a:latin typeface="Mada"/>
                          <a:ea typeface="Mada"/>
                          <a:cs typeface="Mada"/>
                          <a:sym typeface="Mada"/>
                        </a:rPr>
                        <a:t>Diethylstilbestrol</a:t>
                      </a:r>
                      <a:endParaRPr b="1" sz="1200">
                        <a:solidFill>
                          <a:srgbClr val="E06666"/>
                        </a:solidFill>
                        <a:latin typeface="Mada"/>
                        <a:ea typeface="Mada"/>
                        <a:cs typeface="Mada"/>
                        <a:sym typeface="Mada"/>
                      </a:endParaRPr>
                    </a:p>
                  </a:txBody>
                  <a:tcPr marT="91425" marB="91425" marR="91425" marL="91425" anchor="ctr">
                    <a:solidFill>
                      <a:srgbClr val="EFEFEF"/>
                    </a:solidFill>
                  </a:tcPr>
                </a:tc>
                <a:tc>
                  <a:txBody>
                    <a:bodyPr/>
                    <a:lstStyle/>
                    <a:p>
                      <a:pPr indent="-304800" lvl="0" marL="457200" rtl="0" algn="l">
                        <a:spcBef>
                          <a:spcPts val="0"/>
                        </a:spcBef>
                        <a:spcAft>
                          <a:spcPts val="0"/>
                        </a:spcAft>
                        <a:buSzPts val="1200"/>
                        <a:buFont typeface="Mada"/>
                        <a:buChar char="●"/>
                      </a:pPr>
                      <a:r>
                        <a:rPr lang="en" sz="1200">
                          <a:latin typeface="Mada"/>
                          <a:ea typeface="Mada"/>
                          <a:cs typeface="Mada"/>
                          <a:sym typeface="Mada"/>
                        </a:rPr>
                        <a:t>Vaginal carcinoma of female offspring</a:t>
                      </a:r>
                      <a:endParaRPr sz="1200">
                        <a:latin typeface="Mada"/>
                        <a:ea typeface="Mada"/>
                        <a:cs typeface="Mada"/>
                        <a:sym typeface="Mada"/>
                      </a:endParaRPr>
                    </a:p>
                  </a:txBody>
                  <a:tcPr marT="91425" marB="91425" marR="91425" marL="91425"/>
                </a:tc>
              </a:tr>
            </a:tbl>
          </a:graphicData>
        </a:graphic>
      </p:graphicFrame>
      <p:pic>
        <p:nvPicPr>
          <p:cNvPr id="201" name="Google Shape;201;p29"/>
          <p:cNvPicPr preferRelativeResize="0"/>
          <p:nvPr/>
        </p:nvPicPr>
        <p:blipFill>
          <a:blip r:embed="rId3">
            <a:alphaModFix/>
          </a:blip>
          <a:stretch>
            <a:fillRect/>
          </a:stretch>
        </p:blipFill>
        <p:spPr>
          <a:xfrm>
            <a:off x="5153025" y="1385100"/>
            <a:ext cx="1425300" cy="931425"/>
          </a:xfrm>
          <a:prstGeom prst="rect">
            <a:avLst/>
          </a:prstGeom>
          <a:noFill/>
          <a:ln>
            <a:noFill/>
          </a:ln>
        </p:spPr>
      </p:pic>
      <p:pic>
        <p:nvPicPr>
          <p:cNvPr id="202" name="Google Shape;202;p29"/>
          <p:cNvPicPr preferRelativeResize="0"/>
          <p:nvPr/>
        </p:nvPicPr>
        <p:blipFill>
          <a:blip r:embed="rId4">
            <a:alphaModFix/>
          </a:blip>
          <a:stretch>
            <a:fillRect/>
          </a:stretch>
        </p:blipFill>
        <p:spPr>
          <a:xfrm>
            <a:off x="5153025" y="3638775"/>
            <a:ext cx="1425300" cy="1037675"/>
          </a:xfrm>
          <a:prstGeom prst="rect">
            <a:avLst/>
          </a:prstGeom>
          <a:noFill/>
          <a:ln>
            <a:noFill/>
          </a:ln>
        </p:spPr>
      </p:pic>
      <p:pic>
        <p:nvPicPr>
          <p:cNvPr id="203" name="Google Shape;203;p29"/>
          <p:cNvPicPr preferRelativeResize="0"/>
          <p:nvPr/>
        </p:nvPicPr>
        <p:blipFill>
          <a:blip r:embed="rId5">
            <a:alphaModFix/>
          </a:blip>
          <a:stretch>
            <a:fillRect/>
          </a:stretch>
        </p:blipFill>
        <p:spPr>
          <a:xfrm>
            <a:off x="5162550" y="5347509"/>
            <a:ext cx="1425300" cy="679741"/>
          </a:xfrm>
          <a:prstGeom prst="rect">
            <a:avLst/>
          </a:prstGeom>
          <a:noFill/>
          <a:ln>
            <a:noFill/>
          </a:ln>
        </p:spPr>
      </p:pic>
      <p:pic>
        <p:nvPicPr>
          <p:cNvPr id="204" name="Google Shape;204;p29"/>
          <p:cNvPicPr preferRelativeResize="0"/>
          <p:nvPr/>
        </p:nvPicPr>
        <p:blipFill rotWithShape="1">
          <a:blip r:embed="rId6">
            <a:alphaModFix/>
          </a:blip>
          <a:srcRect b="20806" l="0" r="8817" t="12994"/>
          <a:stretch/>
        </p:blipFill>
        <p:spPr>
          <a:xfrm>
            <a:off x="4948350" y="6627600"/>
            <a:ext cx="1555751" cy="564750"/>
          </a:xfrm>
          <a:prstGeom prst="rect">
            <a:avLst/>
          </a:prstGeom>
          <a:noFill/>
          <a:ln>
            <a:noFill/>
          </a:ln>
        </p:spPr>
      </p:pic>
      <p:pic>
        <p:nvPicPr>
          <p:cNvPr id="205" name="Google Shape;205;p29"/>
          <p:cNvPicPr preferRelativeResize="0"/>
          <p:nvPr/>
        </p:nvPicPr>
        <p:blipFill rotWithShape="1">
          <a:blip r:embed="rId7">
            <a:alphaModFix/>
          </a:blip>
          <a:srcRect b="0" l="0" r="0" t="0"/>
          <a:stretch/>
        </p:blipFill>
        <p:spPr>
          <a:xfrm>
            <a:off x="5162550" y="2379600"/>
            <a:ext cx="1425300" cy="1188225"/>
          </a:xfrm>
          <a:prstGeom prst="rect">
            <a:avLst/>
          </a:prstGeom>
          <a:noFill/>
          <a:ln>
            <a:noFill/>
          </a:ln>
        </p:spPr>
      </p:pic>
      <p:sp>
        <p:nvSpPr>
          <p:cNvPr id="206" name="Google Shape;206;p29"/>
          <p:cNvSpPr txBox="1"/>
          <p:nvPr/>
        </p:nvSpPr>
        <p:spPr>
          <a:xfrm>
            <a:off x="104775" y="1876500"/>
            <a:ext cx="1343100" cy="274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rgbClr val="3D85C6"/>
                </a:solidFill>
                <a:latin typeface="Mada"/>
                <a:ea typeface="Mada"/>
                <a:cs typeface="Mada"/>
                <a:sym typeface="Mada"/>
              </a:rPr>
              <a:t>The most </a:t>
            </a:r>
            <a:r>
              <a:rPr lang="en" sz="1000">
                <a:solidFill>
                  <a:srgbClr val="3D85C6"/>
                </a:solidFill>
                <a:latin typeface="Mada"/>
                <a:ea typeface="Mada"/>
                <a:cs typeface="Mada"/>
                <a:sym typeface="Mada"/>
              </a:rPr>
              <a:t>notorious human teratogen</a:t>
            </a:r>
            <a:r>
              <a:rPr lang="en" sz="1000">
                <a:solidFill>
                  <a:srgbClr val="3D85C6"/>
                </a:solidFill>
                <a:latin typeface="Mada"/>
                <a:ea typeface="Mada"/>
                <a:cs typeface="Mada"/>
                <a:sym typeface="Mada"/>
              </a:rPr>
              <a:t> </a:t>
            </a:r>
            <a:endParaRPr sz="1000">
              <a:solidFill>
                <a:srgbClr val="3D85C6"/>
              </a:solidFill>
              <a:latin typeface="Mada"/>
              <a:ea typeface="Mada"/>
              <a:cs typeface="Mada"/>
              <a:sym typeface="Mada"/>
            </a:endParaRPr>
          </a:p>
        </p:txBody>
      </p:sp>
      <p:pic>
        <p:nvPicPr>
          <p:cNvPr id="207" name="Google Shape;207;p29"/>
          <p:cNvPicPr preferRelativeResize="0"/>
          <p:nvPr/>
        </p:nvPicPr>
        <p:blipFill rotWithShape="1">
          <a:blip r:embed="rId8">
            <a:alphaModFix/>
          </a:blip>
          <a:srcRect b="58416" l="14990" r="23921" t="0"/>
          <a:stretch/>
        </p:blipFill>
        <p:spPr>
          <a:xfrm>
            <a:off x="5248656" y="4738325"/>
            <a:ext cx="1272125" cy="564750"/>
          </a:xfrm>
          <a:prstGeom prst="rect">
            <a:avLst/>
          </a:prstGeom>
          <a:noFill/>
          <a:ln>
            <a:noFill/>
          </a:ln>
        </p:spPr>
      </p:pic>
      <p:pic>
        <p:nvPicPr>
          <p:cNvPr id="208" name="Google Shape;208;p29"/>
          <p:cNvPicPr preferRelativeResize="0"/>
          <p:nvPr/>
        </p:nvPicPr>
        <p:blipFill rotWithShape="1">
          <a:blip r:embed="rId9">
            <a:alphaModFix/>
          </a:blip>
          <a:srcRect b="12178" l="0" r="0" t="4633"/>
          <a:stretch/>
        </p:blipFill>
        <p:spPr>
          <a:xfrm>
            <a:off x="5352725" y="7267575"/>
            <a:ext cx="1075176" cy="782575"/>
          </a:xfrm>
          <a:prstGeom prst="rect">
            <a:avLst/>
          </a:prstGeom>
          <a:noFill/>
          <a:ln>
            <a:noFill/>
          </a:ln>
        </p:spPr>
      </p:pic>
      <p:sp>
        <p:nvSpPr>
          <p:cNvPr id="209" name="Google Shape;209;p29"/>
          <p:cNvSpPr txBox="1"/>
          <p:nvPr/>
        </p:nvSpPr>
        <p:spPr>
          <a:xfrm>
            <a:off x="-111550" y="11335875"/>
            <a:ext cx="6044700" cy="782700"/>
          </a:xfrm>
          <a:prstGeom prst="rect">
            <a:avLst/>
          </a:prstGeom>
          <a:noFill/>
          <a:ln>
            <a:noFill/>
          </a:ln>
        </p:spPr>
        <p:txBody>
          <a:bodyPr anchorCtr="0" anchor="t" bIns="91425" lIns="91425" spcFirstLastPara="1" rIns="91425" wrap="square" tIns="91425">
            <a:noAutofit/>
          </a:bodyPr>
          <a:lstStyle/>
          <a:p>
            <a:pPr indent="-285750" lvl="0" marL="457200" rtl="0" algn="l">
              <a:spcBef>
                <a:spcPts val="0"/>
              </a:spcBef>
              <a:spcAft>
                <a:spcPts val="0"/>
              </a:spcAft>
              <a:buClr>
                <a:srgbClr val="6AA84F"/>
              </a:buClr>
              <a:buSzPts val="900"/>
              <a:buFont typeface="Mada"/>
              <a:buAutoNum type="arabicParenR"/>
            </a:pPr>
            <a:r>
              <a:rPr lang="en" sz="900">
                <a:solidFill>
                  <a:srgbClr val="6AA84F"/>
                </a:solidFill>
                <a:latin typeface="Mada"/>
                <a:ea typeface="Mada"/>
                <a:cs typeface="Mada"/>
                <a:sym typeface="Mada"/>
              </a:rPr>
              <a:t>Thalidomide </a:t>
            </a:r>
            <a:r>
              <a:rPr lang="en" sz="900">
                <a:solidFill>
                  <a:srgbClr val="6AA84F"/>
                </a:solidFill>
                <a:latin typeface="Mada"/>
                <a:ea typeface="Mada"/>
                <a:cs typeface="Mada"/>
                <a:sym typeface="Mada"/>
              </a:rPr>
              <a:t>was used for morning sickness in the past.</a:t>
            </a:r>
            <a:endParaRPr sz="900">
              <a:solidFill>
                <a:srgbClr val="6AA84F"/>
              </a:solidFill>
              <a:latin typeface="Mada"/>
              <a:ea typeface="Mada"/>
              <a:cs typeface="Mada"/>
              <a:sym typeface="Mada"/>
            </a:endParaRPr>
          </a:p>
          <a:p>
            <a:pPr indent="-285750" lvl="0" marL="457200" rtl="0" algn="l">
              <a:spcBef>
                <a:spcPts val="0"/>
              </a:spcBef>
              <a:spcAft>
                <a:spcPts val="0"/>
              </a:spcAft>
              <a:buClr>
                <a:srgbClr val="6AA84F"/>
              </a:buClr>
              <a:buSzPts val="900"/>
              <a:buFont typeface="Mada"/>
              <a:buAutoNum type="arabicParenR"/>
            </a:pPr>
            <a:r>
              <a:rPr lang="en" sz="900">
                <a:solidFill>
                  <a:srgbClr val="6AA84F"/>
                </a:solidFill>
                <a:latin typeface="Mada"/>
                <a:ea typeface="Mada"/>
                <a:cs typeface="Mada"/>
                <a:sym typeface="Mada"/>
              </a:rPr>
              <a:t>Folic acid supplements should be prescribed if the pregnant female is on antiepileptics.</a:t>
            </a:r>
            <a:endParaRPr sz="900">
              <a:solidFill>
                <a:srgbClr val="6AA84F"/>
              </a:solidFill>
              <a:latin typeface="Mada"/>
              <a:ea typeface="Mada"/>
              <a:cs typeface="Mada"/>
              <a:sym typeface="Mada"/>
            </a:endParaRPr>
          </a:p>
          <a:p>
            <a:pPr indent="-285750" lvl="0" marL="457200" rtl="0" algn="l">
              <a:spcBef>
                <a:spcPts val="0"/>
              </a:spcBef>
              <a:spcAft>
                <a:spcPts val="0"/>
              </a:spcAft>
              <a:buClr>
                <a:srgbClr val="6AA84F"/>
              </a:buClr>
              <a:buSzPts val="900"/>
              <a:buFont typeface="Mada"/>
              <a:buAutoNum type="arabicParenR"/>
            </a:pPr>
            <a:r>
              <a:rPr lang="en" sz="900">
                <a:solidFill>
                  <a:srgbClr val="6AA84F"/>
                </a:solidFill>
                <a:latin typeface="Mada"/>
                <a:ea typeface="Mada"/>
                <a:cs typeface="Mada"/>
                <a:sym typeface="Mada"/>
              </a:rPr>
              <a:t>Tetracyclines </a:t>
            </a:r>
            <a:r>
              <a:rPr lang="en" sz="900">
                <a:solidFill>
                  <a:srgbClr val="6AA84F"/>
                </a:solidFill>
                <a:latin typeface="Mada"/>
                <a:ea typeface="Mada"/>
                <a:cs typeface="Mada"/>
                <a:sym typeface="Mada"/>
              </a:rPr>
              <a:t>deposit in teeth and bones which causes the mentioned teratogenic effects. </a:t>
            </a:r>
            <a:endParaRPr sz="900">
              <a:solidFill>
                <a:srgbClr val="6AA84F"/>
              </a:solidFill>
              <a:latin typeface="Mada"/>
              <a:ea typeface="Mada"/>
              <a:cs typeface="Mada"/>
              <a:sym typeface="Mad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3" name="Shape 213"/>
        <p:cNvGrpSpPr/>
        <p:nvPr/>
      </p:nvGrpSpPr>
      <p:grpSpPr>
        <a:xfrm>
          <a:off x="0" y="0"/>
          <a:ext cx="0" cy="0"/>
          <a:chOff x="0" y="0"/>
          <a:chExt cx="0" cy="0"/>
        </a:xfrm>
      </p:grpSpPr>
      <p:sp>
        <p:nvSpPr>
          <p:cNvPr id="214" name="Google Shape;214;p30"/>
          <p:cNvSpPr txBox="1"/>
          <p:nvPr>
            <p:ph type="title"/>
          </p:nvPr>
        </p:nvSpPr>
        <p:spPr>
          <a:xfrm>
            <a:off x="233100" y="373445"/>
            <a:ext cx="6373800" cy="625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rgbClr val="990000"/>
                </a:solidFill>
                <a:latin typeface="Georgia"/>
                <a:ea typeface="Georgia"/>
                <a:cs typeface="Georgia"/>
                <a:sym typeface="Georgia"/>
              </a:rPr>
              <a:t>Adverse Effects of Drugs</a:t>
            </a:r>
            <a:endParaRPr b="1" sz="2400">
              <a:solidFill>
                <a:srgbClr val="990000"/>
              </a:solidFill>
              <a:latin typeface="Georgia"/>
              <a:ea typeface="Georgia"/>
              <a:cs typeface="Georgia"/>
              <a:sym typeface="Georgia"/>
            </a:endParaRPr>
          </a:p>
          <a:p>
            <a:pPr indent="0" lvl="0" marL="0" rtl="0" algn="ctr">
              <a:spcBef>
                <a:spcPts val="0"/>
              </a:spcBef>
              <a:spcAft>
                <a:spcPts val="0"/>
              </a:spcAft>
              <a:buNone/>
            </a:pPr>
            <a:r>
              <a:rPr b="1" lang="en" sz="1400">
                <a:solidFill>
                  <a:srgbClr val="990000"/>
                </a:solidFill>
                <a:latin typeface="Georgia"/>
                <a:ea typeface="Georgia"/>
                <a:cs typeface="Georgia"/>
                <a:sym typeface="Georgia"/>
              </a:rPr>
              <a:t>(2nd &amp; 3rd trimesters)</a:t>
            </a:r>
            <a:endParaRPr b="1" sz="1400">
              <a:solidFill>
                <a:srgbClr val="990000"/>
              </a:solidFill>
              <a:latin typeface="Georgia"/>
              <a:ea typeface="Georgia"/>
              <a:cs typeface="Georgia"/>
              <a:sym typeface="Georgia"/>
            </a:endParaRPr>
          </a:p>
        </p:txBody>
      </p:sp>
      <p:sp>
        <p:nvSpPr>
          <p:cNvPr id="215" name="Google Shape;215;p30"/>
          <p:cNvSpPr txBox="1"/>
          <p:nvPr>
            <p:ph idx="1" type="body"/>
          </p:nvPr>
        </p:nvSpPr>
        <p:spPr>
          <a:xfrm>
            <a:off x="233100" y="1151650"/>
            <a:ext cx="6373800" cy="1115400"/>
          </a:xfrm>
          <a:prstGeom prst="rect">
            <a:avLst/>
          </a:prstGeom>
          <a:ln cap="flat" cmpd="sng" w="9525">
            <a:solidFill>
              <a:srgbClr val="F4CCCC"/>
            </a:solidFill>
            <a:prstDash val="dash"/>
            <a:round/>
            <a:headEnd len="sm" w="sm" type="none"/>
            <a:tailEnd len="sm" w="sm" type="none"/>
          </a:ln>
        </p:spPr>
        <p:txBody>
          <a:bodyPr anchorCtr="0" anchor="ctr" bIns="91425" lIns="91425" spcFirstLastPara="1" rIns="91425" wrap="square" tIns="91425">
            <a:noAutofit/>
          </a:bodyPr>
          <a:lstStyle/>
          <a:p>
            <a:pPr indent="-304800" lvl="0" marL="457200" rtl="0" algn="l">
              <a:spcBef>
                <a:spcPts val="0"/>
              </a:spcBef>
              <a:spcAft>
                <a:spcPts val="0"/>
              </a:spcAft>
              <a:buClr>
                <a:srgbClr val="000000"/>
              </a:buClr>
              <a:buSzPts val="1200"/>
              <a:buFont typeface="Mada"/>
              <a:buChar char="●"/>
            </a:pPr>
            <a:r>
              <a:rPr lang="en" sz="1200">
                <a:solidFill>
                  <a:srgbClr val="000000"/>
                </a:solidFill>
                <a:latin typeface="Mada"/>
                <a:ea typeface="Mada"/>
                <a:cs typeface="Mada"/>
                <a:sym typeface="Mada"/>
              </a:rPr>
              <a:t>During the </a:t>
            </a:r>
            <a:r>
              <a:rPr lang="en" sz="1200">
                <a:solidFill>
                  <a:srgbClr val="FF0000"/>
                </a:solidFill>
                <a:latin typeface="Mada"/>
                <a:ea typeface="Mada"/>
                <a:cs typeface="Mada"/>
                <a:sym typeface="Mada"/>
              </a:rPr>
              <a:t>2nd and 3rd trimesters</a:t>
            </a:r>
            <a:r>
              <a:rPr lang="en" sz="1200">
                <a:solidFill>
                  <a:srgbClr val="000000"/>
                </a:solidFill>
                <a:latin typeface="Mada"/>
                <a:ea typeface="Mada"/>
                <a:cs typeface="Mada"/>
                <a:sym typeface="Mada"/>
              </a:rPr>
              <a:t>, some drugs can produce adverse </a:t>
            </a:r>
            <a:r>
              <a:rPr lang="en" sz="1200">
                <a:solidFill>
                  <a:srgbClr val="000000"/>
                </a:solidFill>
                <a:latin typeface="Mada"/>
                <a:ea typeface="Mada"/>
                <a:cs typeface="Mada"/>
                <a:sym typeface="Mada"/>
              </a:rPr>
              <a:t>effects</a:t>
            </a:r>
            <a:r>
              <a:rPr lang="en" sz="1200">
                <a:solidFill>
                  <a:srgbClr val="000000"/>
                </a:solidFill>
                <a:latin typeface="Mada"/>
                <a:ea typeface="Mada"/>
                <a:cs typeface="Mada"/>
                <a:sym typeface="Mada"/>
              </a:rPr>
              <a:t> on the fetus more likely than major malformations due to their pharmacological actions</a:t>
            </a:r>
            <a:endParaRPr sz="1200">
              <a:solidFill>
                <a:srgbClr val="000000"/>
              </a:solidFill>
              <a:latin typeface="Mada"/>
              <a:ea typeface="Mada"/>
              <a:cs typeface="Mada"/>
              <a:sym typeface="Mada"/>
            </a:endParaRPr>
          </a:p>
          <a:p>
            <a:pPr indent="-304800" lvl="0" marL="457200" rtl="0" algn="l">
              <a:spcBef>
                <a:spcPts val="0"/>
              </a:spcBef>
              <a:spcAft>
                <a:spcPts val="0"/>
              </a:spcAft>
              <a:buClr>
                <a:srgbClr val="000000"/>
              </a:buClr>
              <a:buSzPts val="1200"/>
              <a:buFont typeface="Mada"/>
              <a:buChar char="●"/>
            </a:pPr>
            <a:r>
              <a:rPr lang="en" sz="1200">
                <a:solidFill>
                  <a:srgbClr val="000000"/>
                </a:solidFill>
                <a:latin typeface="Mada"/>
                <a:ea typeface="Mada"/>
                <a:cs typeface="Mada"/>
                <a:sym typeface="Mada"/>
              </a:rPr>
              <a:t>They affect growth and fetal development or may have toxic effects on fetal tissues</a:t>
            </a:r>
            <a:endParaRPr sz="1200">
              <a:solidFill>
                <a:srgbClr val="000000"/>
              </a:solidFill>
              <a:latin typeface="Mada"/>
              <a:ea typeface="Mada"/>
              <a:cs typeface="Mada"/>
              <a:sym typeface="Mada"/>
            </a:endParaRPr>
          </a:p>
        </p:txBody>
      </p:sp>
      <p:graphicFrame>
        <p:nvGraphicFramePr>
          <p:cNvPr id="216" name="Google Shape;216;p30"/>
          <p:cNvGraphicFramePr/>
          <p:nvPr/>
        </p:nvGraphicFramePr>
        <p:xfrm>
          <a:off x="160588" y="2511300"/>
          <a:ext cx="3000000" cy="3000000"/>
        </p:xfrm>
        <a:graphic>
          <a:graphicData uri="http://schemas.openxmlformats.org/drawingml/2006/table">
            <a:tbl>
              <a:tblPr>
                <a:noFill/>
                <a:tableStyleId>{19CAAC3A-16BD-49CB-A79A-31B01E05A95E}</a:tableStyleId>
              </a:tblPr>
              <a:tblGrid>
                <a:gridCol w="1612000"/>
                <a:gridCol w="4906800"/>
              </a:tblGrid>
              <a:tr h="100000">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Drug</a:t>
                      </a:r>
                      <a:endParaRPr b="1" sz="1400">
                        <a:solidFill>
                          <a:srgbClr val="FFFFFF"/>
                        </a:solidFill>
                        <a:latin typeface="Mada"/>
                        <a:ea typeface="Mada"/>
                        <a:cs typeface="Mada"/>
                        <a:sym typeface="Mada"/>
                      </a:endParaRPr>
                    </a:p>
                  </a:txBody>
                  <a:tcPr marT="91425" marB="91425" marR="91425" marL="91425">
                    <a:solidFill>
                      <a:srgbClr val="434343"/>
                    </a:solidFill>
                  </a:tcPr>
                </a:tc>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Adverse Effect</a:t>
                      </a:r>
                      <a:endParaRPr sz="1200">
                        <a:latin typeface="Mada"/>
                        <a:ea typeface="Mada"/>
                        <a:cs typeface="Mada"/>
                        <a:sym typeface="Mada"/>
                      </a:endParaRPr>
                    </a:p>
                  </a:txBody>
                  <a:tcPr marT="91425" marB="91425" marR="91425" marL="91425">
                    <a:solidFill>
                      <a:srgbClr val="434343"/>
                    </a:solidFill>
                  </a:tcPr>
                </a:tc>
              </a:tr>
              <a:tr h="454300">
                <a:tc>
                  <a:txBody>
                    <a:bodyPr/>
                    <a:lstStyle/>
                    <a:p>
                      <a:pPr indent="0" lvl="0" marL="0" rtl="0" algn="ctr">
                        <a:spcBef>
                          <a:spcPts val="0"/>
                        </a:spcBef>
                        <a:spcAft>
                          <a:spcPts val="0"/>
                        </a:spcAft>
                        <a:buNone/>
                      </a:pPr>
                      <a:r>
                        <a:rPr b="1" lang="en">
                          <a:solidFill>
                            <a:srgbClr val="E06666"/>
                          </a:solidFill>
                          <a:latin typeface="Mada"/>
                          <a:ea typeface="Mada"/>
                          <a:cs typeface="Mada"/>
                          <a:sym typeface="Mada"/>
                        </a:rPr>
                        <a:t> Tetracyclines</a:t>
                      </a:r>
                      <a:endParaRPr b="1">
                        <a:solidFill>
                          <a:srgbClr val="E06666"/>
                        </a:solidFill>
                        <a:latin typeface="Mada"/>
                        <a:ea typeface="Mada"/>
                        <a:cs typeface="Mada"/>
                        <a:sym typeface="Mada"/>
                      </a:endParaRPr>
                    </a:p>
                  </a:txBody>
                  <a:tcPr marT="91425" marB="91425" marR="91425" marL="91425" anchor="ctr">
                    <a:solidFill>
                      <a:srgbClr val="EFEFEF"/>
                    </a:solidFill>
                  </a:tcPr>
                </a:tc>
                <a:tc>
                  <a:txBody>
                    <a:bodyPr/>
                    <a:lstStyle/>
                    <a:p>
                      <a:pPr indent="-304800" lvl="0" marL="457200" rtl="0" algn="l">
                        <a:spcBef>
                          <a:spcPts val="0"/>
                        </a:spcBef>
                        <a:spcAft>
                          <a:spcPts val="0"/>
                        </a:spcAft>
                        <a:buSzPts val="1200"/>
                        <a:buFont typeface="Mada"/>
                        <a:buChar char="●"/>
                      </a:pPr>
                      <a:r>
                        <a:rPr lang="en" sz="1200">
                          <a:latin typeface="Mada"/>
                          <a:ea typeface="Mada"/>
                          <a:cs typeface="Mada"/>
                          <a:sym typeface="Mada"/>
                        </a:rPr>
                        <a:t>Impaired teeth and bone development</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Yellow-brown discoloration of teeth</a:t>
                      </a:r>
                      <a:endParaRPr sz="1200">
                        <a:latin typeface="Mada"/>
                        <a:ea typeface="Mada"/>
                        <a:cs typeface="Mada"/>
                        <a:sym typeface="Mada"/>
                      </a:endParaRPr>
                    </a:p>
                  </a:txBody>
                  <a:tcPr marT="91425" marB="91425" marR="91425" marL="91425" anchor="ctr"/>
                </a:tc>
              </a:tr>
              <a:tr h="381000">
                <a:tc>
                  <a:txBody>
                    <a:bodyPr/>
                    <a:lstStyle/>
                    <a:p>
                      <a:pPr indent="0" lvl="0" marL="0" rtl="0" algn="ctr">
                        <a:spcBef>
                          <a:spcPts val="0"/>
                        </a:spcBef>
                        <a:spcAft>
                          <a:spcPts val="0"/>
                        </a:spcAft>
                        <a:buNone/>
                      </a:pPr>
                      <a:r>
                        <a:rPr b="1" lang="en">
                          <a:solidFill>
                            <a:srgbClr val="E06666"/>
                          </a:solidFill>
                          <a:latin typeface="Mada"/>
                          <a:ea typeface="Mada"/>
                          <a:cs typeface="Mada"/>
                          <a:sym typeface="Mada"/>
                        </a:rPr>
                        <a:t>Aminoglycosides</a:t>
                      </a:r>
                      <a:endParaRPr b="1">
                        <a:solidFill>
                          <a:srgbClr val="E06666"/>
                        </a:solidFill>
                        <a:latin typeface="Mada"/>
                        <a:ea typeface="Mada"/>
                        <a:cs typeface="Mada"/>
                        <a:sym typeface="Mada"/>
                      </a:endParaRPr>
                    </a:p>
                  </a:txBody>
                  <a:tcPr marT="91425" marB="91425" marR="91425" marL="91425" anchor="ctr">
                    <a:solidFill>
                      <a:srgbClr val="EFEFEF"/>
                    </a:solidFill>
                  </a:tcPr>
                </a:tc>
                <a:tc>
                  <a:txBody>
                    <a:bodyPr/>
                    <a:lstStyle/>
                    <a:p>
                      <a:pPr indent="-304800" lvl="0" marL="457200" rtl="0" algn="l">
                        <a:spcBef>
                          <a:spcPts val="0"/>
                        </a:spcBef>
                        <a:spcAft>
                          <a:spcPts val="0"/>
                        </a:spcAft>
                        <a:buSzPts val="1200"/>
                        <a:buFont typeface="Mada"/>
                        <a:buChar char="●"/>
                      </a:pPr>
                      <a:r>
                        <a:rPr lang="en" sz="1200">
                          <a:latin typeface="Mada"/>
                          <a:ea typeface="Mada"/>
                          <a:cs typeface="Mada"/>
                          <a:sym typeface="Mada"/>
                        </a:rPr>
                        <a:t>Ototoxicity (8th cranial nerve damage)</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b="1" lang="en" sz="1200">
                          <a:latin typeface="Mada"/>
                          <a:ea typeface="Mada"/>
                          <a:cs typeface="Mada"/>
                          <a:sym typeface="Mada"/>
                        </a:rPr>
                        <a:t>Examples</a:t>
                      </a:r>
                      <a:r>
                        <a:rPr lang="en" sz="1200">
                          <a:latin typeface="Mada"/>
                          <a:ea typeface="Mada"/>
                          <a:cs typeface="Mada"/>
                          <a:sym typeface="Mada"/>
                        </a:rPr>
                        <a:t>: Streptomycin and Kanamycin</a:t>
                      </a:r>
                      <a:endParaRPr sz="1200">
                        <a:latin typeface="Mada"/>
                        <a:ea typeface="Mada"/>
                        <a:cs typeface="Mada"/>
                        <a:sym typeface="Mada"/>
                      </a:endParaRPr>
                    </a:p>
                  </a:txBody>
                  <a:tcPr marT="91425" marB="91425" marR="91425" marL="91425"/>
                </a:tc>
              </a:tr>
              <a:tr h="381000">
                <a:tc>
                  <a:txBody>
                    <a:bodyPr/>
                    <a:lstStyle/>
                    <a:p>
                      <a:pPr indent="0" lvl="0" marL="0" rtl="0" algn="ctr">
                        <a:spcBef>
                          <a:spcPts val="0"/>
                        </a:spcBef>
                        <a:spcAft>
                          <a:spcPts val="0"/>
                        </a:spcAft>
                        <a:buNone/>
                      </a:pPr>
                      <a:r>
                        <a:rPr b="1" lang="en">
                          <a:solidFill>
                            <a:srgbClr val="E06666"/>
                          </a:solidFill>
                          <a:latin typeface="Mada"/>
                          <a:ea typeface="Mada"/>
                          <a:cs typeface="Mada"/>
                          <a:sym typeface="Mada"/>
                        </a:rPr>
                        <a:t>Chloramphenicol</a:t>
                      </a:r>
                      <a:endParaRPr b="1">
                        <a:solidFill>
                          <a:srgbClr val="E06666"/>
                        </a:solidFill>
                        <a:latin typeface="Mada"/>
                        <a:ea typeface="Mada"/>
                        <a:cs typeface="Mada"/>
                        <a:sym typeface="Mada"/>
                      </a:endParaRPr>
                    </a:p>
                  </a:txBody>
                  <a:tcPr marT="91425" marB="91425" marR="91425" marL="91425" anchor="ctr">
                    <a:solidFill>
                      <a:srgbClr val="EFEFEF"/>
                    </a:solidFill>
                  </a:tcPr>
                </a:tc>
                <a:tc>
                  <a:txBody>
                    <a:bodyPr/>
                    <a:lstStyle/>
                    <a:p>
                      <a:pPr indent="-304800" lvl="0" marL="457200" rtl="0" algn="l">
                        <a:spcBef>
                          <a:spcPts val="0"/>
                        </a:spcBef>
                        <a:spcAft>
                          <a:spcPts val="0"/>
                        </a:spcAft>
                        <a:buSzPts val="1200"/>
                        <a:buFont typeface="Mada"/>
                        <a:buChar char="●"/>
                      </a:pPr>
                      <a:r>
                        <a:rPr lang="en" sz="1200">
                          <a:latin typeface="Mada"/>
                          <a:ea typeface="Mada"/>
                          <a:cs typeface="Mada"/>
                          <a:sym typeface="Mada"/>
                        </a:rPr>
                        <a:t>Gray baby syndrome</a:t>
                      </a:r>
                      <a:endParaRPr sz="1200">
                        <a:latin typeface="Mada"/>
                        <a:ea typeface="Mada"/>
                        <a:cs typeface="Mada"/>
                        <a:sym typeface="Mada"/>
                      </a:endParaRPr>
                    </a:p>
                  </a:txBody>
                  <a:tcPr marT="91425" marB="91425" marR="91425" marL="91425"/>
                </a:tc>
              </a:tr>
              <a:tr h="381000">
                <a:tc>
                  <a:txBody>
                    <a:bodyPr/>
                    <a:lstStyle/>
                    <a:p>
                      <a:pPr indent="0" lvl="0" marL="0" rtl="0" algn="ctr">
                        <a:spcBef>
                          <a:spcPts val="0"/>
                        </a:spcBef>
                        <a:spcAft>
                          <a:spcPts val="0"/>
                        </a:spcAft>
                        <a:buNone/>
                      </a:pPr>
                      <a:r>
                        <a:rPr b="1" lang="en">
                          <a:solidFill>
                            <a:srgbClr val="E06666"/>
                          </a:solidFill>
                          <a:latin typeface="Mada"/>
                          <a:ea typeface="Mada"/>
                          <a:cs typeface="Mada"/>
                          <a:sym typeface="Mada"/>
                        </a:rPr>
                        <a:t>Corticosteroids</a:t>
                      </a:r>
                      <a:endParaRPr b="1">
                        <a:solidFill>
                          <a:srgbClr val="E06666"/>
                        </a:solidFill>
                        <a:latin typeface="Mada"/>
                        <a:ea typeface="Mada"/>
                        <a:cs typeface="Mada"/>
                        <a:sym typeface="Mada"/>
                      </a:endParaRPr>
                    </a:p>
                  </a:txBody>
                  <a:tcPr marT="91425" marB="91425" marR="91425" marL="91425" anchor="ctr">
                    <a:solidFill>
                      <a:srgbClr val="EFEFEF"/>
                    </a:solidFill>
                  </a:tcPr>
                </a:tc>
                <a:tc>
                  <a:txBody>
                    <a:bodyPr/>
                    <a:lstStyle/>
                    <a:p>
                      <a:pPr indent="-304800" lvl="0" marL="457200" rtl="0" algn="l">
                        <a:spcBef>
                          <a:spcPts val="0"/>
                        </a:spcBef>
                        <a:spcAft>
                          <a:spcPts val="0"/>
                        </a:spcAft>
                        <a:buSzPts val="1200"/>
                        <a:buFont typeface="Mada"/>
                        <a:buChar char="●"/>
                      </a:pPr>
                      <a:r>
                        <a:rPr lang="en" sz="1200">
                          <a:latin typeface="Mada"/>
                          <a:ea typeface="Mada"/>
                          <a:cs typeface="Mada"/>
                          <a:sym typeface="Mada"/>
                        </a:rPr>
                        <a:t>Adrenal atrophy</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Growth retardation</a:t>
                      </a:r>
                      <a:endParaRPr sz="1200">
                        <a:latin typeface="Mada"/>
                        <a:ea typeface="Mada"/>
                        <a:cs typeface="Mada"/>
                        <a:sym typeface="Mada"/>
                      </a:endParaRPr>
                    </a:p>
                  </a:txBody>
                  <a:tcPr marT="91425" marB="91425" marR="91425" marL="91425"/>
                </a:tc>
              </a:tr>
              <a:tr h="381000">
                <a:tc>
                  <a:txBody>
                    <a:bodyPr/>
                    <a:lstStyle/>
                    <a:p>
                      <a:pPr indent="0" lvl="0" marL="0" rtl="0" algn="ctr">
                        <a:spcBef>
                          <a:spcPts val="0"/>
                        </a:spcBef>
                        <a:spcAft>
                          <a:spcPts val="0"/>
                        </a:spcAft>
                        <a:buNone/>
                      </a:pPr>
                      <a:r>
                        <a:rPr b="1" lang="en">
                          <a:solidFill>
                            <a:srgbClr val="E06666"/>
                          </a:solidFill>
                          <a:latin typeface="Mada"/>
                          <a:ea typeface="Mada"/>
                          <a:cs typeface="Mada"/>
                          <a:sym typeface="Mada"/>
                        </a:rPr>
                        <a:t>Propranolol </a:t>
                      </a:r>
                      <a:endParaRPr sz="1100">
                        <a:solidFill>
                          <a:srgbClr val="6AA84F"/>
                        </a:solidFill>
                        <a:latin typeface="Mada"/>
                        <a:ea typeface="Mada"/>
                        <a:cs typeface="Mada"/>
                        <a:sym typeface="Mada"/>
                      </a:endParaRPr>
                    </a:p>
                    <a:p>
                      <a:pPr indent="0" lvl="0" marL="0" rtl="0" algn="ctr">
                        <a:spcBef>
                          <a:spcPts val="0"/>
                        </a:spcBef>
                        <a:spcAft>
                          <a:spcPts val="0"/>
                        </a:spcAft>
                        <a:buNone/>
                      </a:pPr>
                      <a:r>
                        <a:rPr lang="en" sz="1100">
                          <a:solidFill>
                            <a:srgbClr val="6AA84F"/>
                          </a:solidFill>
                          <a:latin typeface="Mada"/>
                          <a:ea typeface="Mada"/>
                          <a:cs typeface="Mada"/>
                          <a:sym typeface="Mada"/>
                        </a:rPr>
                        <a:t>And beta-blockers in general</a:t>
                      </a:r>
                      <a:endParaRPr sz="1100">
                        <a:solidFill>
                          <a:srgbClr val="6AA84F"/>
                        </a:solidFill>
                        <a:latin typeface="Mada"/>
                        <a:ea typeface="Mada"/>
                        <a:cs typeface="Mada"/>
                        <a:sym typeface="Mada"/>
                      </a:endParaRPr>
                    </a:p>
                  </a:txBody>
                  <a:tcPr marT="91425" marB="91425" marR="91425" marL="91425" anchor="ctr">
                    <a:solidFill>
                      <a:srgbClr val="EFEFEF"/>
                    </a:solidFill>
                  </a:tcPr>
                </a:tc>
                <a:tc>
                  <a:txBody>
                    <a:bodyPr/>
                    <a:lstStyle/>
                    <a:p>
                      <a:pPr indent="-304800" lvl="0" marL="457200" rtl="0" algn="l">
                        <a:spcBef>
                          <a:spcPts val="0"/>
                        </a:spcBef>
                        <a:spcAft>
                          <a:spcPts val="0"/>
                        </a:spcAft>
                        <a:buSzPts val="1200"/>
                        <a:buFont typeface="Mada"/>
                        <a:buChar char="●"/>
                      </a:pPr>
                      <a:r>
                        <a:rPr lang="en" sz="1200">
                          <a:latin typeface="Mada"/>
                          <a:ea typeface="Mada"/>
                          <a:cs typeface="Mada"/>
                          <a:sym typeface="Mada"/>
                        </a:rPr>
                        <a:t>Bradycardia</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Neonatal hypoglycemia</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Placental insufficiency → poor uterine blood flow → </a:t>
                      </a:r>
                      <a:r>
                        <a:rPr b="1" lang="en" sz="1200">
                          <a:solidFill>
                            <a:srgbClr val="FF0000"/>
                          </a:solidFill>
                          <a:latin typeface="Mada"/>
                          <a:ea typeface="Mada"/>
                          <a:cs typeface="Mada"/>
                          <a:sym typeface="Mada"/>
                        </a:rPr>
                        <a:t>fetal distress</a:t>
                      </a:r>
                      <a:endParaRPr b="1" sz="1200">
                        <a:solidFill>
                          <a:srgbClr val="FF0000"/>
                        </a:solidFill>
                        <a:latin typeface="Mada"/>
                        <a:ea typeface="Mada"/>
                        <a:cs typeface="Mada"/>
                        <a:sym typeface="Mada"/>
                      </a:endParaRPr>
                    </a:p>
                  </a:txBody>
                  <a:tcPr marT="91425" marB="91425" marR="91425" marL="91425"/>
                </a:tc>
              </a:tr>
              <a:tr h="381000">
                <a:tc>
                  <a:txBody>
                    <a:bodyPr/>
                    <a:lstStyle/>
                    <a:p>
                      <a:pPr indent="0" lvl="0" marL="0" rtl="0" algn="ctr">
                        <a:spcBef>
                          <a:spcPts val="0"/>
                        </a:spcBef>
                        <a:spcAft>
                          <a:spcPts val="0"/>
                        </a:spcAft>
                        <a:buNone/>
                      </a:pPr>
                      <a:r>
                        <a:rPr b="1" lang="en">
                          <a:solidFill>
                            <a:srgbClr val="E06666"/>
                          </a:solidFill>
                          <a:latin typeface="Mada"/>
                          <a:ea typeface="Mada"/>
                          <a:cs typeface="Mada"/>
                          <a:sym typeface="Mada"/>
                        </a:rPr>
                        <a:t>Antithyroids</a:t>
                      </a:r>
                      <a:endParaRPr b="1">
                        <a:solidFill>
                          <a:srgbClr val="E06666"/>
                        </a:solidFill>
                        <a:latin typeface="Mada"/>
                        <a:ea typeface="Mada"/>
                        <a:cs typeface="Mada"/>
                        <a:sym typeface="Mada"/>
                      </a:endParaRPr>
                    </a:p>
                  </a:txBody>
                  <a:tcPr marT="91425" marB="91425" marR="91425" marL="91425" anchor="ctr">
                    <a:solidFill>
                      <a:srgbClr val="EFEFEF"/>
                    </a:solidFill>
                  </a:tcPr>
                </a:tc>
                <a:tc>
                  <a:txBody>
                    <a:bodyPr/>
                    <a:lstStyle/>
                    <a:p>
                      <a:pPr indent="-304800" lvl="0" marL="457200" rtl="0" algn="l">
                        <a:spcBef>
                          <a:spcPts val="0"/>
                        </a:spcBef>
                        <a:spcAft>
                          <a:spcPts val="0"/>
                        </a:spcAft>
                        <a:buSzPts val="1200"/>
                        <a:buFont typeface="Mada"/>
                        <a:buChar char="●"/>
                      </a:pPr>
                      <a:r>
                        <a:rPr lang="en" sz="1200">
                          <a:latin typeface="Mada"/>
                          <a:ea typeface="Mada"/>
                          <a:cs typeface="Mada"/>
                          <a:sym typeface="Mada"/>
                        </a:rPr>
                        <a:t>Risk for neonatal hypothyroidism and goiter</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b="1" lang="en" sz="1200">
                          <a:latin typeface="Mada"/>
                          <a:ea typeface="Mada"/>
                          <a:cs typeface="Mada"/>
                          <a:sym typeface="Mada"/>
                        </a:rPr>
                        <a:t>Examples</a:t>
                      </a:r>
                      <a:r>
                        <a:rPr lang="en" sz="1200">
                          <a:latin typeface="Mada"/>
                          <a:ea typeface="Mada"/>
                          <a:cs typeface="Mada"/>
                          <a:sym typeface="Mada"/>
                        </a:rPr>
                        <a:t>: Methimazole, Carbimazole, Iodide and Propylthiouracil</a:t>
                      </a:r>
                      <a:endParaRPr sz="1200">
                        <a:latin typeface="Mada"/>
                        <a:ea typeface="Mada"/>
                        <a:cs typeface="Mada"/>
                        <a:sym typeface="Mada"/>
                      </a:endParaRPr>
                    </a:p>
                  </a:txBody>
                  <a:tcPr marT="91425" marB="91425" marR="91425" marL="91425"/>
                </a:tc>
              </a:tr>
              <a:tr h="665025">
                <a:tc>
                  <a:txBody>
                    <a:bodyPr/>
                    <a:lstStyle/>
                    <a:p>
                      <a:pPr indent="0" lvl="0" marL="0" rtl="0" algn="ctr">
                        <a:spcBef>
                          <a:spcPts val="0"/>
                        </a:spcBef>
                        <a:spcAft>
                          <a:spcPts val="0"/>
                        </a:spcAft>
                        <a:buNone/>
                      </a:pPr>
                      <a:r>
                        <a:rPr b="1" lang="en">
                          <a:solidFill>
                            <a:srgbClr val="E06666"/>
                          </a:solidFill>
                          <a:latin typeface="Mada"/>
                          <a:ea typeface="Mada"/>
                          <a:cs typeface="Mada"/>
                          <a:sym typeface="Mada"/>
                        </a:rPr>
                        <a:t>NSAIDs</a:t>
                      </a:r>
                      <a:endParaRPr b="1">
                        <a:solidFill>
                          <a:srgbClr val="E06666"/>
                        </a:solidFill>
                        <a:latin typeface="Mada"/>
                        <a:ea typeface="Mada"/>
                        <a:cs typeface="Mada"/>
                        <a:sym typeface="Mada"/>
                      </a:endParaRPr>
                    </a:p>
                    <a:p>
                      <a:pPr indent="0" lvl="0" marL="0" rtl="0" algn="ctr">
                        <a:spcBef>
                          <a:spcPts val="0"/>
                        </a:spcBef>
                        <a:spcAft>
                          <a:spcPts val="0"/>
                        </a:spcAft>
                        <a:buNone/>
                      </a:pPr>
                      <a:r>
                        <a:t/>
                      </a:r>
                      <a:endParaRPr sz="1100">
                        <a:solidFill>
                          <a:srgbClr val="6AA84F"/>
                        </a:solidFill>
                        <a:latin typeface="Mada"/>
                        <a:ea typeface="Mada"/>
                        <a:cs typeface="Mada"/>
                        <a:sym typeface="Mada"/>
                      </a:endParaRPr>
                    </a:p>
                  </a:txBody>
                  <a:tcPr marT="91425" marB="91425" marR="91425" marL="91425" anchor="ctr">
                    <a:solidFill>
                      <a:srgbClr val="EFEFEF"/>
                    </a:solidFill>
                  </a:tcPr>
                </a:tc>
                <a:tc>
                  <a:txBody>
                    <a:bodyPr/>
                    <a:lstStyle/>
                    <a:p>
                      <a:pPr indent="-304800" lvl="0" marL="457200" rtl="0" algn="l">
                        <a:spcBef>
                          <a:spcPts val="0"/>
                        </a:spcBef>
                        <a:spcAft>
                          <a:spcPts val="0"/>
                        </a:spcAft>
                        <a:buSzPts val="1200"/>
                        <a:buFont typeface="Mada"/>
                        <a:buChar char="●"/>
                      </a:pPr>
                      <a:r>
                        <a:rPr lang="en" sz="1200">
                          <a:latin typeface="Mada"/>
                          <a:ea typeface="Mada"/>
                          <a:cs typeface="Mada"/>
                          <a:sym typeface="Mada"/>
                        </a:rPr>
                        <a:t>Prostaglandin synthesis inhibitors</a:t>
                      </a:r>
                      <a:endParaRPr sz="1200">
                        <a:latin typeface="Mada"/>
                        <a:ea typeface="Mada"/>
                        <a:cs typeface="Mada"/>
                        <a:sym typeface="Mada"/>
                      </a:endParaRPr>
                    </a:p>
                    <a:p>
                      <a:pPr indent="-304800" lvl="0" marL="457200" rtl="0" algn="l">
                        <a:spcBef>
                          <a:spcPts val="0"/>
                        </a:spcBef>
                        <a:spcAft>
                          <a:spcPts val="0"/>
                        </a:spcAft>
                        <a:buClr>
                          <a:srgbClr val="FF0000"/>
                        </a:buClr>
                        <a:buSzPts val="1200"/>
                        <a:buFont typeface="Mada"/>
                        <a:buChar char="★"/>
                      </a:pPr>
                      <a:r>
                        <a:rPr lang="en" sz="1200">
                          <a:latin typeface="Mada"/>
                          <a:ea typeface="Mada"/>
                          <a:cs typeface="Mada"/>
                          <a:sym typeface="Mada"/>
                        </a:rPr>
                        <a:t>Constriction of ductus </a:t>
                      </a:r>
                      <a:r>
                        <a:rPr lang="en" sz="1200">
                          <a:latin typeface="Mada"/>
                          <a:ea typeface="Mada"/>
                          <a:cs typeface="Mada"/>
                          <a:sym typeface="Mada"/>
                        </a:rPr>
                        <a:t>arteriosus</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Pulmonary Hypertension in newborns</a:t>
                      </a:r>
                      <a:endParaRPr sz="1200">
                        <a:latin typeface="Mada"/>
                        <a:ea typeface="Mada"/>
                        <a:cs typeface="Mada"/>
                        <a:sym typeface="Mada"/>
                      </a:endParaRPr>
                    </a:p>
                    <a:p>
                      <a:pPr indent="-304800" lvl="0" marL="457200" rtl="0" algn="l">
                        <a:spcBef>
                          <a:spcPts val="0"/>
                        </a:spcBef>
                        <a:spcAft>
                          <a:spcPts val="0"/>
                        </a:spcAft>
                        <a:buClr>
                          <a:srgbClr val="FF0000"/>
                        </a:buClr>
                        <a:buSzPts val="1200"/>
                        <a:buFont typeface="Mada"/>
                        <a:buChar char="★"/>
                      </a:pPr>
                      <a:r>
                        <a:rPr lang="en" sz="1200">
                          <a:latin typeface="Mada"/>
                          <a:ea typeface="Mada"/>
                          <a:cs typeface="Mada"/>
                          <a:sym typeface="Mada"/>
                        </a:rPr>
                        <a:t>Increase in gestation time</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Prolong labor, </a:t>
                      </a:r>
                      <a:r>
                        <a:rPr lang="en" sz="1200">
                          <a:solidFill>
                            <a:schemeClr val="dk1"/>
                          </a:solidFill>
                          <a:latin typeface="Mada"/>
                          <a:ea typeface="Mada"/>
                          <a:cs typeface="Mada"/>
                          <a:sym typeface="Mada"/>
                        </a:rPr>
                        <a:t>neonatal bleeding</a:t>
                      </a:r>
                      <a:endParaRPr sz="1200">
                        <a:latin typeface="Mada"/>
                        <a:ea typeface="Mada"/>
                        <a:cs typeface="Mada"/>
                        <a:sym typeface="Mada"/>
                      </a:endParaRPr>
                    </a:p>
                    <a:p>
                      <a:pPr indent="-304800" lvl="0" marL="457200" rtl="0" algn="l">
                        <a:spcBef>
                          <a:spcPts val="0"/>
                        </a:spcBef>
                        <a:spcAft>
                          <a:spcPts val="0"/>
                        </a:spcAft>
                        <a:buClr>
                          <a:srgbClr val="FF0000"/>
                        </a:buClr>
                        <a:buSzPts val="1200"/>
                        <a:buFont typeface="Mada"/>
                        <a:buChar char="★"/>
                      </a:pPr>
                      <a:r>
                        <a:rPr lang="en" sz="1200">
                          <a:latin typeface="Mada"/>
                          <a:ea typeface="Mada"/>
                          <a:cs typeface="Mada"/>
                          <a:sym typeface="Mada"/>
                        </a:rPr>
                        <a:t>Increase risk for postpartum hemorrhage</a:t>
                      </a:r>
                      <a:r>
                        <a:rPr lang="en" sz="1200">
                          <a:latin typeface="Mada"/>
                          <a:ea typeface="Mada"/>
                          <a:cs typeface="Mada"/>
                          <a:sym typeface="Mada"/>
                        </a:rPr>
                        <a:t>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b="1" lang="en" sz="1200">
                          <a:latin typeface="Mada"/>
                          <a:ea typeface="Mada"/>
                          <a:cs typeface="Mada"/>
                          <a:sym typeface="Mada"/>
                        </a:rPr>
                        <a:t>Examples</a:t>
                      </a:r>
                      <a:r>
                        <a:rPr lang="en" sz="1200">
                          <a:latin typeface="Mada"/>
                          <a:ea typeface="Mada"/>
                          <a:cs typeface="Mada"/>
                          <a:sym typeface="Mada"/>
                        </a:rPr>
                        <a:t>: Aspirin-indomethacin</a:t>
                      </a:r>
                      <a:endParaRPr sz="1200">
                        <a:latin typeface="Mada"/>
                        <a:ea typeface="Mada"/>
                        <a:cs typeface="Mada"/>
                        <a:sym typeface="Mada"/>
                      </a:endParaRPr>
                    </a:p>
                  </a:txBody>
                  <a:tcPr marT="91425" marB="91425" marR="91425" marL="91425" anchor="ctr"/>
                </a:tc>
              </a:tr>
              <a:tr h="381000">
                <a:tc>
                  <a:txBody>
                    <a:bodyPr/>
                    <a:lstStyle/>
                    <a:p>
                      <a:pPr indent="0" lvl="0" marL="0" rtl="0" algn="ctr">
                        <a:spcBef>
                          <a:spcPts val="0"/>
                        </a:spcBef>
                        <a:spcAft>
                          <a:spcPts val="0"/>
                        </a:spcAft>
                        <a:buNone/>
                      </a:pPr>
                      <a:r>
                        <a:rPr b="1" lang="en">
                          <a:solidFill>
                            <a:srgbClr val="E06666"/>
                          </a:solidFill>
                          <a:latin typeface="Mada"/>
                          <a:ea typeface="Mada"/>
                          <a:cs typeface="Mada"/>
                          <a:sym typeface="Mada"/>
                        </a:rPr>
                        <a:t>Benzodiazepines</a:t>
                      </a:r>
                      <a:endParaRPr b="1">
                        <a:solidFill>
                          <a:srgbClr val="E06666"/>
                        </a:solidFill>
                        <a:latin typeface="Mada"/>
                        <a:ea typeface="Mada"/>
                        <a:cs typeface="Mada"/>
                        <a:sym typeface="Mada"/>
                      </a:endParaRPr>
                    </a:p>
                  </a:txBody>
                  <a:tcPr marT="91425" marB="91425" marR="91425" marL="91425" anchor="ctr">
                    <a:solidFill>
                      <a:srgbClr val="EFEFEF"/>
                    </a:solidFill>
                  </a:tcPr>
                </a:tc>
                <a:tc>
                  <a:txBody>
                    <a:bodyPr/>
                    <a:lstStyle/>
                    <a:p>
                      <a:pPr indent="-304800" lvl="0" marL="457200" rtl="0" algn="l">
                        <a:spcBef>
                          <a:spcPts val="0"/>
                        </a:spcBef>
                        <a:spcAft>
                          <a:spcPts val="0"/>
                        </a:spcAft>
                        <a:buSzPts val="1200"/>
                        <a:buFont typeface="Mada"/>
                        <a:buChar char="●"/>
                      </a:pPr>
                      <a:r>
                        <a:rPr lang="en" sz="1200">
                          <a:latin typeface="Mada"/>
                          <a:ea typeface="Mada"/>
                          <a:cs typeface="Mada"/>
                          <a:sym typeface="Mada"/>
                        </a:rPr>
                        <a:t>Chronic use → neonatal dependence and withdrawal symptoms</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b="1" lang="en" sz="1200">
                          <a:latin typeface="Mada"/>
                          <a:ea typeface="Mada"/>
                          <a:cs typeface="Mada"/>
                          <a:sym typeface="Mada"/>
                        </a:rPr>
                        <a:t>Examples</a:t>
                      </a:r>
                      <a:r>
                        <a:rPr lang="en" sz="1200">
                          <a:latin typeface="Mada"/>
                          <a:ea typeface="Mada"/>
                          <a:cs typeface="Mada"/>
                          <a:sym typeface="Mada"/>
                        </a:rPr>
                        <a:t>: Diazepam</a:t>
                      </a:r>
                      <a:endParaRPr sz="1200">
                        <a:latin typeface="Mada"/>
                        <a:ea typeface="Mada"/>
                        <a:cs typeface="Mada"/>
                        <a:sym typeface="Mada"/>
                      </a:endParaRPr>
                    </a:p>
                  </a:txBody>
                  <a:tcPr marT="91425" marB="91425" marR="91425" marL="91425"/>
                </a:tc>
              </a:tr>
              <a:tr h="381000">
                <a:tc>
                  <a:txBody>
                    <a:bodyPr/>
                    <a:lstStyle/>
                    <a:p>
                      <a:pPr indent="0" lvl="0" marL="0" rtl="0" algn="ctr">
                        <a:spcBef>
                          <a:spcPts val="0"/>
                        </a:spcBef>
                        <a:spcAft>
                          <a:spcPts val="0"/>
                        </a:spcAft>
                        <a:buNone/>
                      </a:pPr>
                      <a:r>
                        <a:rPr b="1" lang="en">
                          <a:solidFill>
                            <a:srgbClr val="E06666"/>
                          </a:solidFill>
                          <a:latin typeface="Mada"/>
                          <a:ea typeface="Mada"/>
                          <a:cs typeface="Mada"/>
                          <a:sym typeface="Mada"/>
                        </a:rPr>
                        <a:t>ACE inhibitors</a:t>
                      </a:r>
                      <a:endParaRPr b="1">
                        <a:solidFill>
                          <a:srgbClr val="E06666"/>
                        </a:solidFill>
                        <a:latin typeface="Mada"/>
                        <a:ea typeface="Mada"/>
                        <a:cs typeface="Mada"/>
                        <a:sym typeface="Mada"/>
                      </a:endParaRPr>
                    </a:p>
                  </a:txBody>
                  <a:tcPr marT="91425" marB="91425" marR="91425" marL="91425" anchor="ctr">
                    <a:solidFill>
                      <a:srgbClr val="EFEFEF"/>
                    </a:solidFill>
                  </a:tcPr>
                </a:tc>
                <a:tc>
                  <a:txBody>
                    <a:bodyPr/>
                    <a:lstStyle/>
                    <a:p>
                      <a:pPr indent="-304800" lvl="0" marL="457200" rtl="0" algn="l">
                        <a:spcBef>
                          <a:spcPts val="0"/>
                        </a:spcBef>
                        <a:spcAft>
                          <a:spcPts val="0"/>
                        </a:spcAft>
                        <a:buSzPts val="1200"/>
                        <a:buFont typeface="Mada"/>
                        <a:buChar char="●"/>
                      </a:pPr>
                      <a:r>
                        <a:rPr lang="en" sz="1200">
                          <a:latin typeface="Mada"/>
                          <a:ea typeface="Mada"/>
                          <a:cs typeface="Mada"/>
                          <a:sym typeface="Mada"/>
                        </a:rPr>
                        <a:t>Renal damage</a:t>
                      </a:r>
                      <a:endParaRPr sz="1200">
                        <a:latin typeface="Mada"/>
                        <a:ea typeface="Mada"/>
                        <a:cs typeface="Mada"/>
                        <a:sym typeface="Mada"/>
                      </a:endParaRPr>
                    </a:p>
                  </a:txBody>
                  <a:tcPr marT="91425" marB="91425" marR="91425" marL="91425"/>
                </a:tc>
              </a:tr>
              <a:tr h="381000">
                <a:tc>
                  <a:txBody>
                    <a:bodyPr/>
                    <a:lstStyle/>
                    <a:p>
                      <a:pPr indent="0" lvl="0" marL="0" rtl="0" algn="ctr">
                        <a:spcBef>
                          <a:spcPts val="0"/>
                        </a:spcBef>
                        <a:spcAft>
                          <a:spcPts val="0"/>
                        </a:spcAft>
                        <a:buNone/>
                      </a:pPr>
                      <a:r>
                        <a:rPr b="1" lang="en">
                          <a:solidFill>
                            <a:srgbClr val="E06666"/>
                          </a:solidFill>
                          <a:latin typeface="Mada"/>
                          <a:ea typeface="Mada"/>
                          <a:cs typeface="Mada"/>
                          <a:sym typeface="Mada"/>
                        </a:rPr>
                        <a:t>Warfarin</a:t>
                      </a:r>
                      <a:endParaRPr b="1">
                        <a:solidFill>
                          <a:srgbClr val="E06666"/>
                        </a:solidFill>
                        <a:latin typeface="Mada"/>
                        <a:ea typeface="Mada"/>
                        <a:cs typeface="Mada"/>
                        <a:sym typeface="Mada"/>
                      </a:endParaRPr>
                    </a:p>
                  </a:txBody>
                  <a:tcPr marT="91425" marB="91425" marR="91425" marL="91425" anchor="ctr">
                    <a:solidFill>
                      <a:srgbClr val="EFEFEF"/>
                    </a:solidFill>
                  </a:tcPr>
                </a:tc>
                <a:tc>
                  <a:txBody>
                    <a:bodyPr/>
                    <a:lstStyle/>
                    <a:p>
                      <a:pPr indent="-304800" lvl="0" marL="457200" rtl="0" algn="l">
                        <a:spcBef>
                          <a:spcPts val="0"/>
                        </a:spcBef>
                        <a:spcAft>
                          <a:spcPts val="0"/>
                        </a:spcAft>
                        <a:buSzPts val="1200"/>
                        <a:buFont typeface="Mada"/>
                        <a:buChar char="●"/>
                      </a:pPr>
                      <a:r>
                        <a:rPr lang="en" sz="1200">
                          <a:latin typeface="Mada"/>
                          <a:ea typeface="Mada"/>
                          <a:cs typeface="Mada"/>
                          <a:sym typeface="Mada"/>
                        </a:rPr>
                        <a:t>Risk of bleeding</a:t>
                      </a:r>
                      <a:endParaRPr sz="1200">
                        <a:latin typeface="Mada"/>
                        <a:ea typeface="Mada"/>
                        <a:cs typeface="Mada"/>
                        <a:sym typeface="Mada"/>
                      </a:endParaRPr>
                    </a:p>
                  </a:txBody>
                  <a:tcPr marT="91425" marB="91425" marR="91425" marL="91425"/>
                </a:tc>
              </a:tr>
              <a:tr h="381000">
                <a:tc>
                  <a:txBody>
                    <a:bodyPr/>
                    <a:lstStyle/>
                    <a:p>
                      <a:pPr indent="0" lvl="0" marL="0" rtl="0" algn="ctr">
                        <a:spcBef>
                          <a:spcPts val="0"/>
                        </a:spcBef>
                        <a:spcAft>
                          <a:spcPts val="0"/>
                        </a:spcAft>
                        <a:buNone/>
                      </a:pPr>
                      <a:r>
                        <a:rPr b="1" lang="en">
                          <a:solidFill>
                            <a:srgbClr val="E06666"/>
                          </a:solidFill>
                          <a:latin typeface="Mada"/>
                          <a:ea typeface="Mada"/>
                          <a:cs typeface="Mada"/>
                          <a:sym typeface="Mada"/>
                        </a:rPr>
                        <a:t>CNS depressants</a:t>
                      </a:r>
                      <a:endParaRPr b="1">
                        <a:solidFill>
                          <a:srgbClr val="E06666"/>
                        </a:solidFill>
                        <a:latin typeface="Mada"/>
                        <a:ea typeface="Mada"/>
                        <a:cs typeface="Mada"/>
                        <a:sym typeface="Mada"/>
                      </a:endParaRPr>
                    </a:p>
                  </a:txBody>
                  <a:tcPr marT="91425" marB="91425" marR="91425" marL="91425" anchor="ctr">
                    <a:solidFill>
                      <a:srgbClr val="EFEFEF"/>
                    </a:solidFill>
                  </a:tcPr>
                </a:tc>
                <a:tc>
                  <a:txBody>
                    <a:bodyPr/>
                    <a:lstStyle/>
                    <a:p>
                      <a:pPr indent="-304800" lvl="0" marL="457200" rtl="0" algn="l">
                        <a:spcBef>
                          <a:spcPts val="0"/>
                        </a:spcBef>
                        <a:spcAft>
                          <a:spcPts val="0"/>
                        </a:spcAft>
                        <a:buSzPts val="1200"/>
                        <a:buFont typeface="Mada"/>
                        <a:buChar char="●"/>
                      </a:pPr>
                      <a:r>
                        <a:rPr lang="en" sz="1200">
                          <a:latin typeface="Mada"/>
                          <a:ea typeface="Mada"/>
                          <a:cs typeface="Mada"/>
                          <a:sym typeface="Mada"/>
                        </a:rPr>
                        <a:t>Interference with suckling</a:t>
                      </a:r>
                      <a:endParaRPr sz="1200">
                        <a:latin typeface="Mada"/>
                        <a:ea typeface="Mada"/>
                        <a:cs typeface="Mada"/>
                        <a:sym typeface="Mada"/>
                      </a:endParaRPr>
                    </a:p>
                    <a:p>
                      <a:pPr indent="-304800" lvl="0" marL="457200" rtl="0" algn="l">
                        <a:spcBef>
                          <a:spcPts val="0"/>
                        </a:spcBef>
                        <a:spcAft>
                          <a:spcPts val="0"/>
                        </a:spcAft>
                        <a:buClr>
                          <a:srgbClr val="FF0000"/>
                        </a:buClr>
                        <a:buSzPts val="1200"/>
                        <a:buFont typeface="Mada"/>
                        <a:buChar char="★"/>
                      </a:pPr>
                      <a:r>
                        <a:rPr lang="en" sz="1200">
                          <a:latin typeface="Mada"/>
                          <a:ea typeface="Mada"/>
                          <a:cs typeface="Mada"/>
                          <a:sym typeface="Mada"/>
                        </a:rPr>
                        <a:t>Respiratory depression</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Reduced blood flow → </a:t>
                      </a:r>
                      <a:r>
                        <a:rPr lang="en" sz="1200">
                          <a:solidFill>
                            <a:srgbClr val="FF0000"/>
                          </a:solidFill>
                          <a:latin typeface="Mada"/>
                          <a:ea typeface="Mada"/>
                          <a:cs typeface="Mada"/>
                          <a:sym typeface="Mada"/>
                        </a:rPr>
                        <a:t>Fetal distress</a:t>
                      </a:r>
                      <a:endParaRPr sz="1200">
                        <a:solidFill>
                          <a:srgbClr val="FF0000"/>
                        </a:solidFill>
                        <a:latin typeface="Mada"/>
                        <a:ea typeface="Mada"/>
                        <a:cs typeface="Mada"/>
                        <a:sym typeface="Mada"/>
                      </a:endParaRPr>
                    </a:p>
                    <a:p>
                      <a:pPr indent="-304800" lvl="0" marL="457200" rtl="0" algn="l">
                        <a:spcBef>
                          <a:spcPts val="0"/>
                        </a:spcBef>
                        <a:spcAft>
                          <a:spcPts val="0"/>
                        </a:spcAft>
                        <a:buSzPts val="1200"/>
                        <a:buFont typeface="Mada"/>
                        <a:buChar char="-"/>
                      </a:pPr>
                      <a:r>
                        <a:rPr b="1" lang="en" sz="1200">
                          <a:solidFill>
                            <a:schemeClr val="dk1"/>
                          </a:solidFill>
                          <a:latin typeface="Mada"/>
                          <a:ea typeface="Mada"/>
                          <a:cs typeface="Mada"/>
                          <a:sym typeface="Mada"/>
                        </a:rPr>
                        <a:t>Examples</a:t>
                      </a:r>
                      <a:r>
                        <a:rPr lang="en" sz="1200">
                          <a:solidFill>
                            <a:schemeClr val="dk1"/>
                          </a:solidFill>
                          <a:latin typeface="Mada"/>
                          <a:ea typeface="Mada"/>
                          <a:cs typeface="Mada"/>
                          <a:sym typeface="Mada"/>
                        </a:rPr>
                        <a:t>: Diazepam and morphine</a:t>
                      </a:r>
                      <a:endParaRPr sz="1200">
                        <a:latin typeface="Mada"/>
                        <a:ea typeface="Mada"/>
                        <a:cs typeface="Mada"/>
                        <a:sym typeface="Mada"/>
                      </a:endParaRPr>
                    </a:p>
                  </a:txBody>
                  <a:tcPr marT="91425" marB="91425" marR="91425" marL="91425"/>
                </a:tc>
              </a:tr>
              <a:tr h="381000">
                <a:tc>
                  <a:txBody>
                    <a:bodyPr/>
                    <a:lstStyle/>
                    <a:p>
                      <a:pPr indent="0" lvl="0" marL="0" rtl="0" algn="ctr">
                        <a:spcBef>
                          <a:spcPts val="0"/>
                        </a:spcBef>
                        <a:spcAft>
                          <a:spcPts val="0"/>
                        </a:spcAft>
                        <a:buNone/>
                      </a:pPr>
                      <a:r>
                        <a:rPr b="1" lang="en">
                          <a:solidFill>
                            <a:srgbClr val="E06666"/>
                          </a:solidFill>
                          <a:latin typeface="Mada"/>
                          <a:ea typeface="Mada"/>
                          <a:cs typeface="Mada"/>
                          <a:sym typeface="Mada"/>
                        </a:rPr>
                        <a:t>Sulfonamides</a:t>
                      </a:r>
                      <a:endParaRPr b="1">
                        <a:solidFill>
                          <a:srgbClr val="E06666"/>
                        </a:solidFill>
                        <a:latin typeface="Mada"/>
                        <a:ea typeface="Mada"/>
                        <a:cs typeface="Mada"/>
                        <a:sym typeface="Mada"/>
                      </a:endParaRPr>
                    </a:p>
                  </a:txBody>
                  <a:tcPr marT="91425" marB="91425" marR="91425" marL="91425" anchor="ctr">
                    <a:solidFill>
                      <a:srgbClr val="EFEFEF"/>
                    </a:solidFill>
                  </a:tcPr>
                </a:tc>
                <a:tc>
                  <a:txBody>
                    <a:bodyPr/>
                    <a:lstStyle/>
                    <a:p>
                      <a:pPr indent="-304800" lvl="0" marL="457200" rtl="0" algn="l">
                        <a:spcBef>
                          <a:spcPts val="0"/>
                        </a:spcBef>
                        <a:spcAft>
                          <a:spcPts val="0"/>
                        </a:spcAft>
                        <a:buSzPts val="1200"/>
                        <a:buFont typeface="Mada"/>
                        <a:buChar char="●"/>
                      </a:pPr>
                      <a:r>
                        <a:rPr lang="en" sz="1200">
                          <a:latin typeface="Mada"/>
                          <a:ea typeface="Mada"/>
                          <a:cs typeface="Mada"/>
                          <a:sym typeface="Mada"/>
                        </a:rPr>
                        <a:t>Displace bilirubin from albumin → neonatal </a:t>
                      </a:r>
                      <a:r>
                        <a:rPr lang="en" sz="1200">
                          <a:latin typeface="Mada"/>
                          <a:ea typeface="Mada"/>
                          <a:cs typeface="Mada"/>
                          <a:sym typeface="Mada"/>
                        </a:rPr>
                        <a:t>jaundice (kernicterus)</a:t>
                      </a:r>
                      <a:endParaRPr sz="1200">
                        <a:latin typeface="Mada"/>
                        <a:ea typeface="Mada"/>
                        <a:cs typeface="Mada"/>
                        <a:sym typeface="Mada"/>
                      </a:endParaRPr>
                    </a:p>
                  </a:txBody>
                  <a:tcPr marT="91425" marB="91425" marR="91425" marL="91425"/>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0" name="Shape 220"/>
        <p:cNvGrpSpPr/>
        <p:nvPr/>
      </p:nvGrpSpPr>
      <p:grpSpPr>
        <a:xfrm>
          <a:off x="0" y="0"/>
          <a:ext cx="0" cy="0"/>
          <a:chOff x="0" y="0"/>
          <a:chExt cx="0" cy="0"/>
        </a:xfrm>
      </p:grpSpPr>
      <p:sp>
        <p:nvSpPr>
          <p:cNvPr id="221" name="Google Shape;221;p31"/>
          <p:cNvSpPr txBox="1"/>
          <p:nvPr>
            <p:ph type="title"/>
          </p:nvPr>
        </p:nvSpPr>
        <p:spPr>
          <a:xfrm>
            <a:off x="233100" y="144845"/>
            <a:ext cx="6373800" cy="625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rgbClr val="990000"/>
                </a:solidFill>
                <a:latin typeface="Georgia"/>
                <a:ea typeface="Georgia"/>
                <a:cs typeface="Georgia"/>
                <a:sym typeface="Georgia"/>
              </a:rPr>
              <a:t>Drugs of Choice During Pregnancy</a:t>
            </a:r>
            <a:endParaRPr b="1" sz="1400">
              <a:solidFill>
                <a:srgbClr val="990000"/>
              </a:solidFill>
              <a:latin typeface="Georgia"/>
              <a:ea typeface="Georgia"/>
              <a:cs typeface="Georgia"/>
              <a:sym typeface="Georgia"/>
            </a:endParaRPr>
          </a:p>
        </p:txBody>
      </p:sp>
      <p:graphicFrame>
        <p:nvGraphicFramePr>
          <p:cNvPr id="222" name="Google Shape;222;p31"/>
          <p:cNvGraphicFramePr/>
          <p:nvPr/>
        </p:nvGraphicFramePr>
        <p:xfrm>
          <a:off x="160588" y="697875"/>
          <a:ext cx="3000000" cy="3000000"/>
        </p:xfrm>
        <a:graphic>
          <a:graphicData uri="http://schemas.openxmlformats.org/drawingml/2006/table">
            <a:tbl>
              <a:tblPr>
                <a:noFill/>
                <a:tableStyleId>{19CAAC3A-16BD-49CB-A79A-31B01E05A95E}</a:tableStyleId>
              </a:tblPr>
              <a:tblGrid>
                <a:gridCol w="3145100"/>
                <a:gridCol w="3373700"/>
              </a:tblGrid>
              <a:tr h="100000">
                <a:tc gridSpan="2">
                  <a:txBody>
                    <a:bodyPr/>
                    <a:lstStyle/>
                    <a:p>
                      <a:pPr indent="0" lvl="0" marL="0" rtl="0" algn="ctr">
                        <a:spcBef>
                          <a:spcPts val="0"/>
                        </a:spcBef>
                        <a:spcAft>
                          <a:spcPts val="0"/>
                        </a:spcAft>
                        <a:buNone/>
                      </a:pPr>
                      <a:r>
                        <a:rPr b="1" lang="en">
                          <a:solidFill>
                            <a:srgbClr val="FFFFFF"/>
                          </a:solidFill>
                          <a:latin typeface="Mada"/>
                          <a:ea typeface="Mada"/>
                          <a:cs typeface="Mada"/>
                          <a:sym typeface="Mada"/>
                        </a:rPr>
                        <a:t>Hypertension</a:t>
                      </a:r>
                      <a:r>
                        <a:rPr b="1" lang="en">
                          <a:solidFill>
                            <a:srgbClr val="FFFFFF"/>
                          </a:solidFill>
                          <a:latin typeface="Mada"/>
                          <a:ea typeface="Mada"/>
                          <a:cs typeface="Mada"/>
                          <a:sym typeface="Mada"/>
                        </a:rPr>
                        <a:t> in Pregnancy</a:t>
                      </a:r>
                      <a:endParaRPr sz="1200">
                        <a:latin typeface="Mada"/>
                        <a:ea typeface="Mada"/>
                        <a:cs typeface="Mada"/>
                        <a:sym typeface="Mada"/>
                      </a:endParaRPr>
                    </a:p>
                  </a:txBody>
                  <a:tcPr marT="91425" marB="91425" marR="91425" marL="91425">
                    <a:solidFill>
                      <a:srgbClr val="434343"/>
                    </a:solidFill>
                  </a:tcPr>
                </a:tc>
                <a:tc hMerge="1"/>
              </a:tr>
              <a:tr h="100000">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 Probably Safe</a:t>
                      </a:r>
                      <a:endParaRPr b="1">
                        <a:solidFill>
                          <a:srgbClr val="FFFFFF"/>
                        </a:solidFill>
                        <a:latin typeface="Mada"/>
                        <a:ea typeface="Mada"/>
                        <a:cs typeface="Mada"/>
                        <a:sym typeface="Mada"/>
                      </a:endParaRPr>
                    </a:p>
                  </a:txBody>
                  <a:tcPr marT="91425" marB="91425" marR="91425" marL="91425" anchor="ctr">
                    <a:solidFill>
                      <a:srgbClr val="EA9999"/>
                    </a:solidFill>
                  </a:tcPr>
                </a:tc>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Contraindicated</a:t>
                      </a:r>
                      <a:endParaRPr b="1">
                        <a:solidFill>
                          <a:srgbClr val="FFFFFF"/>
                        </a:solidFill>
                        <a:latin typeface="Mada"/>
                        <a:ea typeface="Mada"/>
                        <a:cs typeface="Mada"/>
                        <a:sym typeface="Mada"/>
                      </a:endParaRPr>
                    </a:p>
                  </a:txBody>
                  <a:tcPr marT="91425" marB="91425" marR="91425" marL="91425" anchor="ctr">
                    <a:solidFill>
                      <a:srgbClr val="EA9999"/>
                    </a:solidFill>
                  </a:tcPr>
                </a:tc>
              </a:tr>
              <a:tr h="381000">
                <a:tc>
                  <a:txBody>
                    <a:bodyPr/>
                    <a:lstStyle/>
                    <a:p>
                      <a:pPr indent="-304800" lvl="0" marL="457200" rtl="0" algn="l">
                        <a:spcBef>
                          <a:spcPts val="0"/>
                        </a:spcBef>
                        <a:spcAft>
                          <a:spcPts val="0"/>
                        </a:spcAft>
                        <a:buSzPts val="1200"/>
                        <a:buFont typeface="Mada"/>
                        <a:buChar char="●"/>
                      </a:pPr>
                      <a:r>
                        <a:rPr lang="en" sz="1200">
                          <a:latin typeface="Mada"/>
                          <a:ea typeface="Mada"/>
                          <a:cs typeface="Mada"/>
                          <a:sym typeface="Mada"/>
                        </a:rPr>
                        <a:t>α -methyl dopa</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Labetalol</a:t>
                      </a:r>
                      <a:endParaRPr sz="1200">
                        <a:latin typeface="Mada"/>
                        <a:ea typeface="Mada"/>
                        <a:cs typeface="Mada"/>
                        <a:sym typeface="Mada"/>
                      </a:endParaRPr>
                    </a:p>
                    <a:p>
                      <a:pPr indent="0" lvl="0" marL="0" rtl="0" algn="l">
                        <a:spcBef>
                          <a:spcPts val="0"/>
                        </a:spcBef>
                        <a:spcAft>
                          <a:spcPts val="0"/>
                        </a:spcAft>
                        <a:buNone/>
                      </a:pPr>
                      <a:r>
                        <a:rPr b="1" lang="en" sz="1200">
                          <a:solidFill>
                            <a:srgbClr val="FF0000"/>
                          </a:solidFill>
                          <a:latin typeface="Mada"/>
                          <a:ea typeface="Mada"/>
                          <a:cs typeface="Mada"/>
                          <a:sym typeface="Mada"/>
                        </a:rPr>
                        <a:t>Emergency ONLY:</a:t>
                      </a:r>
                      <a:endParaRPr b="1" sz="1200">
                        <a:solidFill>
                          <a:srgbClr val="FF0000"/>
                        </a:solidFill>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Hydralazine</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Labetalol</a:t>
                      </a:r>
                      <a:endParaRPr sz="1200">
                        <a:latin typeface="Mada"/>
                        <a:ea typeface="Mada"/>
                        <a:cs typeface="Mada"/>
                        <a:sym typeface="Mada"/>
                      </a:endParaRPr>
                    </a:p>
                  </a:txBody>
                  <a:tcPr marT="91425" marB="91425" marR="91425" marL="91425" anchor="ctr">
                    <a:lnB cap="flat" cmpd="sng" w="9525">
                      <a:solidFill>
                        <a:srgbClr val="9E9E9E"/>
                      </a:solidFill>
                      <a:prstDash val="solid"/>
                      <a:round/>
                      <a:headEnd len="sm" w="sm" type="none"/>
                      <a:tailEnd len="sm" w="sm" type="none"/>
                    </a:lnB>
                  </a:tcPr>
                </a:tc>
                <a:tc>
                  <a:txBody>
                    <a:bodyPr/>
                    <a:lstStyle/>
                    <a:p>
                      <a:pPr indent="-304800" lvl="0" marL="457200" rtl="0" algn="l">
                        <a:spcBef>
                          <a:spcPts val="0"/>
                        </a:spcBef>
                        <a:spcAft>
                          <a:spcPts val="0"/>
                        </a:spcAft>
                        <a:buSzPts val="1200"/>
                        <a:buFont typeface="Mada"/>
                        <a:buChar char="●"/>
                      </a:pPr>
                      <a:r>
                        <a:rPr lang="en" sz="1200">
                          <a:latin typeface="Mada"/>
                          <a:ea typeface="Mada"/>
                          <a:cs typeface="Mada"/>
                          <a:sym typeface="Mada"/>
                        </a:rPr>
                        <a:t>ACE </a:t>
                      </a:r>
                      <a:r>
                        <a:rPr lang="en" sz="1200">
                          <a:latin typeface="Mada"/>
                          <a:ea typeface="Mada"/>
                          <a:cs typeface="Mada"/>
                          <a:sym typeface="Mada"/>
                        </a:rPr>
                        <a:t>inhibitors</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Angiotensin</a:t>
                      </a:r>
                      <a:r>
                        <a:rPr lang="en" sz="1200">
                          <a:latin typeface="Mada"/>
                          <a:ea typeface="Mada"/>
                          <a:cs typeface="Mada"/>
                          <a:sym typeface="Mada"/>
                        </a:rPr>
                        <a:t> II receptor blockers</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Thiazide diuretics</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Propranolol</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Ca</a:t>
                      </a:r>
                      <a:r>
                        <a:rPr baseline="30000" lang="en" sz="1200">
                          <a:latin typeface="Mada"/>
                          <a:ea typeface="Mada"/>
                          <a:cs typeface="Mada"/>
                          <a:sym typeface="Mada"/>
                        </a:rPr>
                        <a:t>2+</a:t>
                      </a:r>
                      <a:r>
                        <a:rPr lang="en" sz="1200">
                          <a:latin typeface="Mada"/>
                          <a:ea typeface="Mada"/>
                          <a:cs typeface="Mada"/>
                          <a:sym typeface="Mada"/>
                        </a:rPr>
                        <a:t> channel blockers in mild HTN</a:t>
                      </a:r>
                      <a:endParaRPr sz="1200">
                        <a:latin typeface="Mada"/>
                        <a:ea typeface="Mada"/>
                        <a:cs typeface="Mada"/>
                        <a:sym typeface="Mada"/>
                      </a:endParaRPr>
                    </a:p>
                  </a:txBody>
                  <a:tcPr marT="91425" marB="91425" marR="91425" marL="91425" anchor="ctr">
                    <a:lnB cap="flat" cmpd="sng" w="9525">
                      <a:solidFill>
                        <a:srgbClr val="9E9E9E"/>
                      </a:solidFill>
                      <a:prstDash val="solid"/>
                      <a:round/>
                      <a:headEnd len="sm" w="sm" type="none"/>
                      <a:tailEnd len="sm" w="sm" type="none"/>
                    </a:lnB>
                  </a:tcPr>
                </a:tc>
              </a:tr>
              <a:tr h="381000">
                <a:tc gridSpan="2">
                  <a:txBody>
                    <a:bodyPr/>
                    <a:lstStyle/>
                    <a:p>
                      <a:pPr indent="0" lvl="0" marL="0" rtl="0" algn="ctr">
                        <a:spcBef>
                          <a:spcPts val="0"/>
                        </a:spcBef>
                        <a:spcAft>
                          <a:spcPts val="0"/>
                        </a:spcAft>
                        <a:buNone/>
                      </a:pPr>
                      <a:r>
                        <a:rPr b="1" lang="en">
                          <a:solidFill>
                            <a:srgbClr val="FFFFFF"/>
                          </a:solidFill>
                          <a:latin typeface="Mada"/>
                          <a:ea typeface="Mada"/>
                          <a:cs typeface="Mada"/>
                          <a:sym typeface="Mada"/>
                        </a:rPr>
                        <a:t>Coagulation Disorders in Pregnancy</a:t>
                      </a:r>
                      <a:endParaRPr b="1">
                        <a:solidFill>
                          <a:srgbClr val="FFFFFF"/>
                        </a:solidFill>
                        <a:latin typeface="Mada"/>
                        <a:ea typeface="Mada"/>
                        <a:cs typeface="Mada"/>
                        <a:sym typeface="Mad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434343"/>
                    </a:solidFill>
                  </a:tcPr>
                </a:tc>
                <a:tc hMerge="1"/>
              </a:tr>
              <a:tr h="100000">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 Probably Safe</a:t>
                      </a:r>
                      <a:endParaRPr b="1">
                        <a:solidFill>
                          <a:srgbClr val="FFFFFF"/>
                        </a:solidFill>
                        <a:latin typeface="Mada"/>
                        <a:ea typeface="Mada"/>
                        <a:cs typeface="Mada"/>
                        <a:sym typeface="Mada"/>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A9999"/>
                    </a:solidFill>
                  </a:tcPr>
                </a:tc>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Contraindicated</a:t>
                      </a:r>
                      <a:endParaRPr b="1">
                        <a:solidFill>
                          <a:srgbClr val="FFFFFF"/>
                        </a:solidFill>
                        <a:latin typeface="Mada"/>
                        <a:ea typeface="Mada"/>
                        <a:cs typeface="Mada"/>
                        <a:sym typeface="Mada"/>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A9999"/>
                    </a:solidFill>
                  </a:tcPr>
                </a:tc>
              </a:tr>
              <a:tr h="754100">
                <a:tc>
                  <a:txBody>
                    <a:bodyPr/>
                    <a:lstStyle/>
                    <a:p>
                      <a:pPr indent="-304800" lvl="0" marL="457200" rtl="0" algn="l">
                        <a:spcBef>
                          <a:spcPts val="0"/>
                        </a:spcBef>
                        <a:spcAft>
                          <a:spcPts val="0"/>
                        </a:spcAft>
                        <a:buSzPts val="1200"/>
                        <a:buFont typeface="Mada"/>
                        <a:buChar char="●"/>
                      </a:pPr>
                      <a:r>
                        <a:rPr lang="en" sz="1200">
                          <a:latin typeface="Mada"/>
                          <a:ea typeface="Mada"/>
                          <a:cs typeface="Mada"/>
                          <a:sym typeface="Mada"/>
                        </a:rPr>
                        <a:t>Heparin</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It is polar → doesn’t cross the placenta</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There’s an antidote (protamine sulphate)</a:t>
                      </a:r>
                      <a:endParaRPr sz="1200">
                        <a:latin typeface="Mada"/>
                        <a:ea typeface="Mada"/>
                        <a:cs typeface="Mada"/>
                        <a:sym typeface="Mada"/>
                      </a:endParaRPr>
                    </a:p>
                  </a:txBody>
                  <a:tcPr marT="91425" marB="91425" marR="91425" marL="91425" anchor="ct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304800" lvl="0" marL="457200" rtl="0" algn="l">
                        <a:spcBef>
                          <a:spcPts val="0"/>
                        </a:spcBef>
                        <a:spcAft>
                          <a:spcPts val="0"/>
                        </a:spcAft>
                        <a:buSzPts val="1200"/>
                        <a:buFont typeface="Mada"/>
                        <a:buChar char="●"/>
                      </a:pPr>
                      <a:r>
                        <a:rPr b="1" lang="en" sz="1200">
                          <a:solidFill>
                            <a:srgbClr val="FF0000"/>
                          </a:solidFill>
                          <a:latin typeface="Mada"/>
                          <a:ea typeface="Mada"/>
                          <a:cs typeface="Mada"/>
                          <a:sym typeface="Mada"/>
                        </a:rPr>
                        <a:t>Warfarin in all trimesters</a:t>
                      </a:r>
                      <a:endParaRPr b="1" sz="1200">
                        <a:solidFill>
                          <a:srgbClr val="FF0000"/>
                        </a:solidFill>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Cross the placenta</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1st trimester: </a:t>
                      </a:r>
                      <a:r>
                        <a:rPr lang="en" sz="1200">
                          <a:latin typeface="Mada"/>
                          <a:ea typeface="Mada"/>
                          <a:cs typeface="Mada"/>
                          <a:sym typeface="Mada"/>
                        </a:rPr>
                        <a:t>teratogenicity</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2nd/3rd trimesters: risk of bleeding</a:t>
                      </a:r>
                      <a:endParaRPr sz="1200">
                        <a:latin typeface="Mada"/>
                        <a:ea typeface="Mada"/>
                        <a:cs typeface="Mada"/>
                        <a:sym typeface="Mada"/>
                      </a:endParaRPr>
                    </a:p>
                  </a:txBody>
                  <a:tcPr marT="91425" marB="91425" marR="91425" marL="91425" anchor="ct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81000">
                <a:tc gridSpan="2">
                  <a:txBody>
                    <a:bodyPr/>
                    <a:lstStyle/>
                    <a:p>
                      <a:pPr indent="0" lvl="0" marL="0" rtl="0" algn="ctr">
                        <a:spcBef>
                          <a:spcPts val="0"/>
                        </a:spcBef>
                        <a:spcAft>
                          <a:spcPts val="0"/>
                        </a:spcAft>
                        <a:buNone/>
                      </a:pPr>
                      <a:r>
                        <a:rPr b="1" lang="en">
                          <a:solidFill>
                            <a:srgbClr val="FFFFFF"/>
                          </a:solidFill>
                          <a:latin typeface="Mada"/>
                          <a:ea typeface="Mada"/>
                          <a:cs typeface="Mada"/>
                          <a:sym typeface="Mada"/>
                        </a:rPr>
                        <a:t>Antibiotics</a:t>
                      </a:r>
                      <a:r>
                        <a:rPr b="1" lang="en">
                          <a:solidFill>
                            <a:srgbClr val="FFFFFF"/>
                          </a:solidFill>
                          <a:latin typeface="Mada"/>
                          <a:ea typeface="Mada"/>
                          <a:cs typeface="Mada"/>
                          <a:sym typeface="Mada"/>
                        </a:rPr>
                        <a:t> in Pregnancy </a:t>
                      </a:r>
                      <a:r>
                        <a:rPr b="1" baseline="30000" lang="en">
                          <a:solidFill>
                            <a:srgbClr val="6AA84F"/>
                          </a:solidFill>
                          <a:latin typeface="Mada"/>
                          <a:ea typeface="Mada"/>
                          <a:cs typeface="Mada"/>
                          <a:sym typeface="Mada"/>
                        </a:rPr>
                        <a:t>1</a:t>
                      </a:r>
                      <a:endParaRPr b="1" baseline="30000">
                        <a:solidFill>
                          <a:srgbClr val="6AA84F"/>
                        </a:solidFill>
                        <a:latin typeface="Mada"/>
                        <a:ea typeface="Mada"/>
                        <a:cs typeface="Mada"/>
                        <a:sym typeface="Mad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434343"/>
                    </a:solidFill>
                  </a:tcPr>
                </a:tc>
                <a:tc hMerge="1"/>
              </a:tr>
              <a:tr h="100000">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 Probably Safe</a:t>
                      </a:r>
                      <a:endParaRPr b="1">
                        <a:solidFill>
                          <a:srgbClr val="FFFFFF"/>
                        </a:solidFill>
                        <a:latin typeface="Mada"/>
                        <a:ea typeface="Mada"/>
                        <a:cs typeface="Mada"/>
                        <a:sym typeface="Mada"/>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A9999"/>
                    </a:solidFill>
                  </a:tcPr>
                </a:tc>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Contraindicated</a:t>
                      </a:r>
                      <a:endParaRPr b="1">
                        <a:solidFill>
                          <a:srgbClr val="FFFFFF"/>
                        </a:solidFill>
                        <a:latin typeface="Mada"/>
                        <a:ea typeface="Mada"/>
                        <a:cs typeface="Mada"/>
                        <a:sym typeface="Mada"/>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A9999"/>
                    </a:solidFill>
                  </a:tcPr>
                </a:tc>
              </a:tr>
              <a:tr h="381000">
                <a:tc>
                  <a:txBody>
                    <a:bodyPr/>
                    <a:lstStyle/>
                    <a:p>
                      <a:pPr indent="-304800" lvl="0" marL="457200" rtl="0" algn="l">
                        <a:spcBef>
                          <a:spcPts val="0"/>
                        </a:spcBef>
                        <a:spcAft>
                          <a:spcPts val="0"/>
                        </a:spcAft>
                        <a:buSzPts val="1200"/>
                        <a:buFont typeface="Mada"/>
                        <a:buChar char="●"/>
                      </a:pPr>
                      <a:r>
                        <a:rPr lang="en" sz="1200">
                          <a:latin typeface="Mada"/>
                          <a:ea typeface="Mada"/>
                          <a:cs typeface="Mada"/>
                          <a:sym typeface="Mada"/>
                        </a:rPr>
                        <a:t>Penicillins (ampicillin, amoxicillin)</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Cephalosporins</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Macrolides (erythromycin,  azithromycin)</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As an alternative in </a:t>
                      </a:r>
                      <a:r>
                        <a:rPr lang="en" sz="1200">
                          <a:latin typeface="Mada"/>
                          <a:ea typeface="Mada"/>
                          <a:cs typeface="Mada"/>
                          <a:sym typeface="Mada"/>
                        </a:rPr>
                        <a:t>penicillin</a:t>
                      </a:r>
                      <a:r>
                        <a:rPr lang="en" sz="1200">
                          <a:latin typeface="Mada"/>
                          <a:ea typeface="Mada"/>
                          <a:cs typeface="Mada"/>
                          <a:sym typeface="Mada"/>
                        </a:rPr>
                        <a:t>-sensitive patients but </a:t>
                      </a:r>
                      <a:r>
                        <a:rPr lang="en" sz="1200">
                          <a:latin typeface="Mada"/>
                          <a:ea typeface="Mada"/>
                          <a:cs typeface="Mada"/>
                          <a:sym typeface="Mada"/>
                        </a:rPr>
                        <a:t>erythromycin</a:t>
                      </a:r>
                      <a:r>
                        <a:rPr lang="en" sz="1200">
                          <a:latin typeface="Mada"/>
                          <a:ea typeface="Mada"/>
                          <a:cs typeface="Mada"/>
                          <a:sym typeface="Mada"/>
                        </a:rPr>
                        <a:t> </a:t>
                      </a:r>
                      <a:r>
                        <a:rPr lang="en" sz="1200">
                          <a:latin typeface="Mada"/>
                          <a:ea typeface="Mada"/>
                          <a:cs typeface="Mada"/>
                          <a:sym typeface="Mada"/>
                        </a:rPr>
                        <a:t>estolate</a:t>
                      </a:r>
                      <a:r>
                        <a:rPr lang="en" sz="1200">
                          <a:latin typeface="Mada"/>
                          <a:ea typeface="Mada"/>
                          <a:cs typeface="Mada"/>
                          <a:sym typeface="Mada"/>
                        </a:rPr>
                        <a:t> should be avoided ( risk of hepatic injury to mother) </a:t>
                      </a:r>
                      <a:endParaRPr sz="1200">
                        <a:latin typeface="Mada"/>
                        <a:ea typeface="Mada"/>
                        <a:cs typeface="Mada"/>
                        <a:sym typeface="Mada"/>
                      </a:endParaRPr>
                    </a:p>
                  </a:txBody>
                  <a:tcPr marT="91425" marB="91425" marR="91425" marL="91425" anchor="ct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304800" lvl="0" marL="457200" rtl="0" algn="l">
                        <a:spcBef>
                          <a:spcPts val="0"/>
                        </a:spcBef>
                        <a:spcAft>
                          <a:spcPts val="0"/>
                        </a:spcAft>
                        <a:buSzPts val="1200"/>
                        <a:buFont typeface="Mada"/>
                        <a:buChar char="●"/>
                      </a:pPr>
                      <a:r>
                        <a:rPr lang="en" sz="1200">
                          <a:latin typeface="Mada"/>
                          <a:ea typeface="Mada"/>
                          <a:cs typeface="Mada"/>
                          <a:sym typeface="Mada"/>
                        </a:rPr>
                        <a:t>Tetracyclines → teeth and bones deformities</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Quinolones (ciprofloxacin)→ arthropathy (bone and cartilage damage)</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Aminoglycosides → ototoxicity</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Sulfonamides → neonatal </a:t>
                      </a:r>
                      <a:r>
                        <a:rPr lang="en" sz="1200">
                          <a:latin typeface="Mada"/>
                          <a:ea typeface="Mada"/>
                          <a:cs typeface="Mada"/>
                          <a:sym typeface="Mada"/>
                        </a:rPr>
                        <a:t>jaundice</a:t>
                      </a:r>
                      <a:r>
                        <a:rPr lang="en" sz="1200">
                          <a:latin typeface="Mada"/>
                          <a:ea typeface="Mada"/>
                          <a:cs typeface="Mada"/>
                          <a:sym typeface="Mada"/>
                        </a:rPr>
                        <a:t> and kernicterus</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Chloramphenicol → Gray baby syndrome</a:t>
                      </a:r>
                      <a:endParaRPr sz="1200">
                        <a:latin typeface="Mada"/>
                        <a:ea typeface="Mada"/>
                        <a:cs typeface="Mada"/>
                        <a:sym typeface="Mada"/>
                      </a:endParaRPr>
                    </a:p>
                  </a:txBody>
                  <a:tcPr marT="91425" marB="91425" marR="91425" marL="91425" anchor="ct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81000">
                <a:tc gridSpan="2">
                  <a:txBody>
                    <a:bodyPr/>
                    <a:lstStyle/>
                    <a:p>
                      <a:pPr indent="0" lvl="0" marL="0" rtl="0" algn="ctr">
                        <a:spcBef>
                          <a:spcPts val="0"/>
                        </a:spcBef>
                        <a:spcAft>
                          <a:spcPts val="0"/>
                        </a:spcAft>
                        <a:buNone/>
                      </a:pPr>
                      <a:r>
                        <a:rPr b="1" lang="en">
                          <a:solidFill>
                            <a:srgbClr val="FFFFFF"/>
                          </a:solidFill>
                          <a:latin typeface="Mada"/>
                          <a:ea typeface="Mada"/>
                          <a:cs typeface="Mada"/>
                          <a:sym typeface="Mada"/>
                        </a:rPr>
                        <a:t>Antithyroid</a:t>
                      </a:r>
                      <a:r>
                        <a:rPr b="1" lang="en">
                          <a:solidFill>
                            <a:srgbClr val="FFFFFF"/>
                          </a:solidFill>
                          <a:latin typeface="Mada"/>
                          <a:ea typeface="Mada"/>
                          <a:cs typeface="Mada"/>
                          <a:sym typeface="Mada"/>
                        </a:rPr>
                        <a:t> Drugs in Pregnancy</a:t>
                      </a:r>
                      <a:endParaRPr b="1">
                        <a:solidFill>
                          <a:srgbClr val="FFFFFF"/>
                        </a:solidFill>
                        <a:latin typeface="Mada"/>
                        <a:ea typeface="Mada"/>
                        <a:cs typeface="Mada"/>
                        <a:sym typeface="Mad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434343"/>
                    </a:solidFill>
                  </a:tcPr>
                </a:tc>
                <a:tc hMerge="1"/>
              </a:tr>
              <a:tr h="381000">
                <a:tc gridSpan="2">
                  <a:txBody>
                    <a:bodyPr/>
                    <a:lstStyle/>
                    <a:p>
                      <a:pPr indent="-304800" lvl="0" marL="457200" rtl="0" algn="l">
                        <a:spcBef>
                          <a:spcPts val="0"/>
                        </a:spcBef>
                        <a:spcAft>
                          <a:spcPts val="0"/>
                        </a:spcAft>
                        <a:buSzPts val="1200"/>
                        <a:buFont typeface="Mada"/>
                        <a:buChar char="●"/>
                      </a:pPr>
                      <a:r>
                        <a:rPr lang="en" sz="1200">
                          <a:latin typeface="Mada"/>
                          <a:ea typeface="Mada"/>
                          <a:cs typeface="Mada"/>
                          <a:sym typeface="Mada"/>
                        </a:rPr>
                        <a:t>Are used in thyrotoxicosis or Grave’s disease</a:t>
                      </a:r>
                      <a:endParaRPr sz="1200">
                        <a:latin typeface="Mada"/>
                        <a:ea typeface="Mada"/>
                        <a:cs typeface="Mada"/>
                        <a:sym typeface="Mada"/>
                      </a:endParaRPr>
                    </a:p>
                    <a:p>
                      <a:pPr indent="-304800" lvl="1" marL="914400" rtl="0" algn="l">
                        <a:spcBef>
                          <a:spcPts val="0"/>
                        </a:spcBef>
                        <a:spcAft>
                          <a:spcPts val="0"/>
                        </a:spcAft>
                        <a:buSzPts val="1200"/>
                        <a:buFont typeface="Mada"/>
                        <a:buChar char="○"/>
                      </a:pPr>
                      <a:r>
                        <a:rPr lang="en" sz="1200">
                          <a:latin typeface="Mada"/>
                          <a:ea typeface="Mada"/>
                          <a:cs typeface="Mada"/>
                          <a:sym typeface="Mada"/>
                        </a:rPr>
                        <a:t>Propylthiouracil</a:t>
                      </a:r>
                      <a:endParaRPr sz="1200">
                        <a:latin typeface="Mada"/>
                        <a:ea typeface="Mada"/>
                        <a:cs typeface="Mada"/>
                        <a:sym typeface="Mada"/>
                      </a:endParaRPr>
                    </a:p>
                    <a:p>
                      <a:pPr indent="-304800" lvl="1" marL="914400" rtl="0" algn="l">
                        <a:spcBef>
                          <a:spcPts val="0"/>
                        </a:spcBef>
                        <a:spcAft>
                          <a:spcPts val="0"/>
                        </a:spcAft>
                        <a:buSzPts val="1200"/>
                        <a:buFont typeface="Mada"/>
                        <a:buChar char="○"/>
                      </a:pPr>
                      <a:r>
                        <a:rPr lang="en" sz="1200">
                          <a:latin typeface="Mada"/>
                          <a:ea typeface="Mada"/>
                          <a:cs typeface="Mada"/>
                          <a:sym typeface="Mada"/>
                        </a:rPr>
                        <a:t>Methylthiouracil</a:t>
                      </a:r>
                      <a:endParaRPr sz="1200">
                        <a:latin typeface="Mada"/>
                        <a:ea typeface="Mada"/>
                        <a:cs typeface="Mada"/>
                        <a:sym typeface="Mada"/>
                      </a:endParaRPr>
                    </a:p>
                    <a:p>
                      <a:pPr indent="-304800" lvl="1" marL="914400" rtl="0" algn="l">
                        <a:spcBef>
                          <a:spcPts val="0"/>
                        </a:spcBef>
                        <a:spcAft>
                          <a:spcPts val="0"/>
                        </a:spcAft>
                        <a:buSzPts val="1200"/>
                        <a:buFont typeface="Mada"/>
                        <a:buChar char="○"/>
                      </a:pPr>
                      <a:r>
                        <a:rPr lang="en" sz="1200">
                          <a:latin typeface="Mada"/>
                          <a:ea typeface="Mada"/>
                          <a:cs typeface="Mada"/>
                          <a:sym typeface="Mada"/>
                        </a:rPr>
                        <a:t>Carbimazole</a:t>
                      </a:r>
                      <a:endParaRPr sz="1200">
                        <a:latin typeface="Mada"/>
                        <a:ea typeface="Mada"/>
                        <a:cs typeface="Mada"/>
                        <a:sym typeface="Mada"/>
                      </a:endParaRPr>
                    </a:p>
                    <a:p>
                      <a:pPr indent="-304800" lvl="1" marL="914400" rtl="0" algn="l">
                        <a:spcBef>
                          <a:spcPts val="0"/>
                        </a:spcBef>
                        <a:spcAft>
                          <a:spcPts val="0"/>
                        </a:spcAft>
                        <a:buSzPts val="1200"/>
                        <a:buFont typeface="Mada"/>
                        <a:buChar char="○"/>
                      </a:pPr>
                      <a:r>
                        <a:rPr lang="en" sz="1200">
                          <a:latin typeface="Mada"/>
                          <a:ea typeface="Mada"/>
                          <a:cs typeface="Mada"/>
                          <a:sym typeface="Mada"/>
                        </a:rPr>
                        <a:t>Radioactive iodine</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All can cross the placenta</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All have risk for congenital hypothyroidism and goiter</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The </a:t>
                      </a:r>
                      <a:r>
                        <a:rPr b="1" lang="en" sz="1200">
                          <a:solidFill>
                            <a:srgbClr val="FF0000"/>
                          </a:solidFill>
                          <a:latin typeface="Mada"/>
                          <a:ea typeface="Mada"/>
                          <a:cs typeface="Mada"/>
                          <a:sym typeface="Mada"/>
                        </a:rPr>
                        <a:t>lowest dose</a:t>
                      </a:r>
                      <a:r>
                        <a:rPr lang="en" sz="1200">
                          <a:latin typeface="Mada"/>
                          <a:ea typeface="Mada"/>
                          <a:cs typeface="Mada"/>
                          <a:sym typeface="Mada"/>
                        </a:rPr>
                        <a:t> of antithyroid drugs should be used</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b="1" lang="en" sz="1200">
                          <a:solidFill>
                            <a:srgbClr val="FF0000"/>
                          </a:solidFill>
                          <a:latin typeface="Mada"/>
                          <a:ea typeface="Mada"/>
                          <a:cs typeface="Mada"/>
                          <a:sym typeface="Mada"/>
                        </a:rPr>
                        <a:t>Propylthiouracil</a:t>
                      </a:r>
                      <a:r>
                        <a:rPr lang="en" sz="1200">
                          <a:latin typeface="Mada"/>
                          <a:ea typeface="Mada"/>
                          <a:cs typeface="Mada"/>
                          <a:sym typeface="Mada"/>
                        </a:rPr>
                        <a:t> is preferable over others</a:t>
                      </a:r>
                      <a:r>
                        <a:rPr baseline="30000" lang="en" sz="1200">
                          <a:latin typeface="Mada"/>
                          <a:ea typeface="Mada"/>
                          <a:cs typeface="Mada"/>
                          <a:sym typeface="Mada"/>
                        </a:rPr>
                        <a:t> </a:t>
                      </a:r>
                      <a:r>
                        <a:rPr baseline="30000" lang="en" sz="1200">
                          <a:solidFill>
                            <a:srgbClr val="6AA84F"/>
                          </a:solidFill>
                          <a:latin typeface="Mada"/>
                          <a:ea typeface="Mada"/>
                          <a:cs typeface="Mada"/>
                          <a:sym typeface="Mada"/>
                        </a:rPr>
                        <a:t>2</a:t>
                      </a:r>
                      <a:endParaRPr baseline="30000" sz="1200">
                        <a:solidFill>
                          <a:srgbClr val="6AA84F"/>
                        </a:solidFill>
                        <a:latin typeface="Mada"/>
                        <a:ea typeface="Mada"/>
                        <a:cs typeface="Mada"/>
                        <a:sym typeface="Mada"/>
                      </a:endParaRPr>
                    </a:p>
                  </a:txBody>
                  <a:tcPr marT="91425" marB="91425" marR="91425" marL="91425" anchor="ctr">
                    <a:lnT cap="flat" cmpd="sng" w="9525">
                      <a:solidFill>
                        <a:srgbClr val="9E9E9E"/>
                      </a:solidFill>
                      <a:prstDash val="solid"/>
                      <a:round/>
                      <a:headEnd len="sm" w="sm" type="none"/>
                      <a:tailEnd len="sm" w="sm" type="none"/>
                    </a:lnT>
                  </a:tcPr>
                </a:tc>
                <a:tc hMerge="1"/>
              </a:tr>
              <a:tr h="381000">
                <a:tc gridSpan="2">
                  <a:txBody>
                    <a:bodyPr/>
                    <a:lstStyle/>
                    <a:p>
                      <a:pPr indent="0" lvl="0" marL="0" rtl="0" algn="ctr">
                        <a:spcBef>
                          <a:spcPts val="0"/>
                        </a:spcBef>
                        <a:spcAft>
                          <a:spcPts val="0"/>
                        </a:spcAft>
                        <a:buNone/>
                      </a:pPr>
                      <a:r>
                        <a:rPr b="1" lang="en">
                          <a:solidFill>
                            <a:schemeClr val="lt1"/>
                          </a:solidFill>
                          <a:latin typeface="Mada"/>
                          <a:ea typeface="Mada"/>
                          <a:cs typeface="Mada"/>
                          <a:sym typeface="Mada"/>
                        </a:rPr>
                        <a:t>Other Drugs</a:t>
                      </a:r>
                      <a:endParaRPr sz="1200">
                        <a:latin typeface="Mada"/>
                        <a:ea typeface="Mada"/>
                        <a:cs typeface="Mada"/>
                        <a:sym typeface="Mada"/>
                      </a:endParaRPr>
                    </a:p>
                  </a:txBody>
                  <a:tcPr marT="91425" marB="91425" marR="91425" marL="91425" anchor="ctr">
                    <a:solidFill>
                      <a:srgbClr val="434343"/>
                    </a:solidFill>
                  </a:tcPr>
                </a:tc>
                <a:tc hMerge="1"/>
              </a:tr>
            </a:tbl>
          </a:graphicData>
        </a:graphic>
      </p:graphicFrame>
      <p:graphicFrame>
        <p:nvGraphicFramePr>
          <p:cNvPr id="223" name="Google Shape;223;p31"/>
          <p:cNvGraphicFramePr/>
          <p:nvPr/>
        </p:nvGraphicFramePr>
        <p:xfrm>
          <a:off x="160600" y="9273825"/>
          <a:ext cx="3000000" cy="3000000"/>
        </p:xfrm>
        <a:graphic>
          <a:graphicData uri="http://schemas.openxmlformats.org/drawingml/2006/table">
            <a:tbl>
              <a:tblPr>
                <a:noFill/>
                <a:tableStyleId>{19CAAC3A-16BD-49CB-A79A-31B01E05A95E}</a:tableStyleId>
              </a:tblPr>
              <a:tblGrid>
                <a:gridCol w="1768000"/>
                <a:gridCol w="4750800"/>
              </a:tblGrid>
              <a:tr h="381000">
                <a:tc>
                  <a:txBody>
                    <a:bodyPr/>
                    <a:lstStyle/>
                    <a:p>
                      <a:pPr indent="0" lvl="0" marL="0" rtl="0" algn="ctr">
                        <a:spcBef>
                          <a:spcPts val="0"/>
                        </a:spcBef>
                        <a:spcAft>
                          <a:spcPts val="0"/>
                        </a:spcAft>
                        <a:buNone/>
                      </a:pPr>
                      <a:r>
                        <a:rPr b="1" lang="en">
                          <a:solidFill>
                            <a:srgbClr val="E06666"/>
                          </a:solidFill>
                          <a:latin typeface="Mada"/>
                          <a:ea typeface="Mada"/>
                          <a:cs typeface="Mada"/>
                          <a:sym typeface="Mada"/>
                        </a:rPr>
                        <a:t>Antidiabetics</a:t>
                      </a:r>
                      <a:endParaRPr b="1">
                        <a:solidFill>
                          <a:srgbClr val="E06666"/>
                        </a:solidFill>
                        <a:latin typeface="Mada"/>
                        <a:ea typeface="Mada"/>
                        <a:cs typeface="Mada"/>
                        <a:sym typeface="Mada"/>
                      </a:endParaRPr>
                    </a:p>
                  </a:txBody>
                  <a:tcPr marT="91425" marB="91425" marR="91425" marL="91425" anchor="ctr">
                    <a:solidFill>
                      <a:srgbClr val="EFEFEF"/>
                    </a:solidFill>
                  </a:tcPr>
                </a:tc>
                <a:tc>
                  <a:txBody>
                    <a:bodyPr/>
                    <a:lstStyle/>
                    <a:p>
                      <a:pPr indent="-304800" lvl="0" marL="457200" rtl="0" algn="l">
                        <a:spcBef>
                          <a:spcPts val="0"/>
                        </a:spcBef>
                        <a:spcAft>
                          <a:spcPts val="0"/>
                        </a:spcAft>
                        <a:buSzPts val="1200"/>
                        <a:buFont typeface="Mada"/>
                        <a:buChar char="●"/>
                      </a:pPr>
                      <a:r>
                        <a:rPr lang="en" sz="1200">
                          <a:latin typeface="Mada"/>
                          <a:ea typeface="Mada"/>
                          <a:cs typeface="Mada"/>
                          <a:sym typeface="Mada"/>
                        </a:rPr>
                        <a:t>Insulin is the best choice</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Avoid oral antidiabetics</a:t>
                      </a:r>
                      <a:endParaRPr sz="1200">
                        <a:latin typeface="Mada"/>
                        <a:ea typeface="Mada"/>
                        <a:cs typeface="Mada"/>
                        <a:sym typeface="Mada"/>
                      </a:endParaRPr>
                    </a:p>
                  </a:txBody>
                  <a:tcPr marT="91425" marB="91425" marR="91425" marL="91425" anchor="ctr"/>
                </a:tc>
              </a:tr>
              <a:tr h="381000">
                <a:tc>
                  <a:txBody>
                    <a:bodyPr/>
                    <a:lstStyle/>
                    <a:p>
                      <a:pPr indent="0" lvl="0" marL="0" rtl="0" algn="ctr">
                        <a:spcBef>
                          <a:spcPts val="0"/>
                        </a:spcBef>
                        <a:spcAft>
                          <a:spcPts val="0"/>
                        </a:spcAft>
                        <a:buNone/>
                      </a:pPr>
                      <a:r>
                        <a:rPr b="1" lang="en">
                          <a:solidFill>
                            <a:srgbClr val="E06666"/>
                          </a:solidFill>
                          <a:latin typeface="Mada"/>
                          <a:ea typeface="Mada"/>
                          <a:cs typeface="Mada"/>
                          <a:sym typeface="Mada"/>
                        </a:rPr>
                        <a:t>Analgesics</a:t>
                      </a:r>
                      <a:endParaRPr b="1">
                        <a:solidFill>
                          <a:srgbClr val="E06666"/>
                        </a:solidFill>
                        <a:latin typeface="Mada"/>
                        <a:ea typeface="Mada"/>
                        <a:cs typeface="Mada"/>
                        <a:sym typeface="Mada"/>
                      </a:endParaRPr>
                    </a:p>
                  </a:txBody>
                  <a:tcPr marT="91425" marB="91425" marR="91425" marL="91425" anchor="ctr">
                    <a:solidFill>
                      <a:srgbClr val="EFEFEF"/>
                    </a:solidFill>
                  </a:tcPr>
                </a:tc>
                <a:tc>
                  <a:txBody>
                    <a:bodyPr/>
                    <a:lstStyle/>
                    <a:p>
                      <a:pPr indent="-304800" lvl="0" marL="457200" rtl="0" algn="l">
                        <a:spcBef>
                          <a:spcPts val="0"/>
                        </a:spcBef>
                        <a:spcAft>
                          <a:spcPts val="0"/>
                        </a:spcAft>
                        <a:buSzPts val="1200"/>
                        <a:buFont typeface="Mada"/>
                        <a:buChar char="●"/>
                      </a:pPr>
                      <a:r>
                        <a:rPr b="1" lang="en" sz="1200">
                          <a:solidFill>
                            <a:srgbClr val="FF0000"/>
                          </a:solidFill>
                          <a:latin typeface="Mada"/>
                          <a:ea typeface="Mada"/>
                          <a:cs typeface="Mada"/>
                          <a:sym typeface="Mada"/>
                        </a:rPr>
                        <a:t>Acetaminophen</a:t>
                      </a:r>
                      <a:r>
                        <a:rPr lang="en" sz="1200">
                          <a:latin typeface="Mada"/>
                          <a:ea typeface="Mada"/>
                          <a:cs typeface="Mada"/>
                          <a:sym typeface="Mada"/>
                        </a:rPr>
                        <a:t> is the best choice</a:t>
                      </a:r>
                      <a:endParaRPr sz="1200">
                        <a:latin typeface="Mada"/>
                        <a:ea typeface="Mada"/>
                        <a:cs typeface="Mada"/>
                        <a:sym typeface="Mada"/>
                      </a:endParaRPr>
                    </a:p>
                  </a:txBody>
                  <a:tcPr marT="91425" marB="91425" marR="91425" marL="91425" anchor="ctr"/>
                </a:tc>
              </a:tr>
              <a:tr h="381000">
                <a:tc>
                  <a:txBody>
                    <a:bodyPr/>
                    <a:lstStyle/>
                    <a:p>
                      <a:pPr indent="0" lvl="0" marL="0" rtl="0" algn="ctr">
                        <a:spcBef>
                          <a:spcPts val="0"/>
                        </a:spcBef>
                        <a:spcAft>
                          <a:spcPts val="0"/>
                        </a:spcAft>
                        <a:buNone/>
                      </a:pPr>
                      <a:r>
                        <a:rPr b="1" lang="en">
                          <a:solidFill>
                            <a:srgbClr val="E06666"/>
                          </a:solidFill>
                          <a:latin typeface="Mada"/>
                          <a:ea typeface="Mada"/>
                          <a:cs typeface="Mada"/>
                          <a:sym typeface="Mada"/>
                        </a:rPr>
                        <a:t>Anticonvulsants </a:t>
                      </a:r>
                      <a:r>
                        <a:rPr b="1" baseline="30000" lang="en">
                          <a:solidFill>
                            <a:srgbClr val="6AA84F"/>
                          </a:solidFill>
                          <a:latin typeface="Mada"/>
                          <a:ea typeface="Mada"/>
                          <a:cs typeface="Mada"/>
                          <a:sym typeface="Mada"/>
                        </a:rPr>
                        <a:t>3</a:t>
                      </a:r>
                      <a:endParaRPr b="1" baseline="30000">
                        <a:solidFill>
                          <a:srgbClr val="6AA84F"/>
                        </a:solidFill>
                        <a:latin typeface="Mada"/>
                        <a:ea typeface="Mada"/>
                        <a:cs typeface="Mada"/>
                        <a:sym typeface="Mada"/>
                      </a:endParaRPr>
                    </a:p>
                  </a:txBody>
                  <a:tcPr marT="91425" marB="91425" marR="91425" marL="91425" anchor="ctr">
                    <a:solidFill>
                      <a:srgbClr val="EFEFEF"/>
                    </a:solidFill>
                  </a:tcPr>
                </a:tc>
                <a:tc>
                  <a:txBody>
                    <a:bodyPr/>
                    <a:lstStyle/>
                    <a:p>
                      <a:pPr indent="-304800" lvl="0" marL="457200" rtl="0" algn="l">
                        <a:spcBef>
                          <a:spcPts val="0"/>
                        </a:spcBef>
                        <a:spcAft>
                          <a:spcPts val="0"/>
                        </a:spcAft>
                        <a:buSzPts val="1200"/>
                        <a:buFont typeface="Mada"/>
                        <a:buChar char="●"/>
                      </a:pPr>
                      <a:r>
                        <a:rPr lang="en" sz="1200">
                          <a:latin typeface="Mada"/>
                          <a:ea typeface="Mada"/>
                          <a:cs typeface="Mada"/>
                          <a:sym typeface="Mada"/>
                        </a:rPr>
                        <a:t>All antiepileptics have potential to cause malformations</a:t>
                      </a:r>
                      <a:endParaRPr sz="1200">
                        <a:latin typeface="Mada"/>
                        <a:ea typeface="Mada"/>
                        <a:cs typeface="Mada"/>
                        <a:sym typeface="Mada"/>
                      </a:endParaRPr>
                    </a:p>
                    <a:p>
                      <a:pPr indent="-304800" lvl="0" marL="457200" rtl="0" algn="l">
                        <a:spcBef>
                          <a:spcPts val="0"/>
                        </a:spcBef>
                        <a:spcAft>
                          <a:spcPts val="0"/>
                        </a:spcAft>
                        <a:buClr>
                          <a:srgbClr val="FF0000"/>
                        </a:buClr>
                        <a:buSzPts val="1200"/>
                        <a:buFont typeface="Mada"/>
                        <a:buChar char="★"/>
                      </a:pPr>
                      <a:r>
                        <a:rPr b="1" lang="en" sz="1200">
                          <a:solidFill>
                            <a:srgbClr val="FF0000"/>
                          </a:solidFill>
                          <a:latin typeface="Mada"/>
                          <a:ea typeface="Mada"/>
                          <a:cs typeface="Mada"/>
                          <a:sym typeface="Mada"/>
                        </a:rPr>
                        <a:t>Avoid valproic acid because it’s highly teratogenic</a:t>
                      </a:r>
                      <a:endParaRPr b="1" sz="1200">
                        <a:solidFill>
                          <a:srgbClr val="FF0000"/>
                        </a:solidFill>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Folic acid supplementations can prevent neural tube defects associated with antiepileptics</a:t>
                      </a:r>
                      <a:endParaRPr sz="1200">
                        <a:latin typeface="Mada"/>
                        <a:ea typeface="Mada"/>
                        <a:cs typeface="Mada"/>
                        <a:sym typeface="Mada"/>
                      </a:endParaRPr>
                    </a:p>
                  </a:txBody>
                  <a:tcPr marT="91425" marB="91425" marR="91425" marL="91425" anchor="ctr"/>
                </a:tc>
              </a:tr>
            </a:tbl>
          </a:graphicData>
        </a:graphic>
      </p:graphicFrame>
      <p:sp>
        <p:nvSpPr>
          <p:cNvPr id="224" name="Google Shape;224;p31"/>
          <p:cNvSpPr txBox="1"/>
          <p:nvPr/>
        </p:nvSpPr>
        <p:spPr>
          <a:xfrm>
            <a:off x="-52075" y="11327525"/>
            <a:ext cx="6579000" cy="720000"/>
          </a:xfrm>
          <a:prstGeom prst="rect">
            <a:avLst/>
          </a:prstGeom>
          <a:noFill/>
          <a:ln>
            <a:noFill/>
          </a:ln>
        </p:spPr>
        <p:txBody>
          <a:bodyPr anchorCtr="0" anchor="t" bIns="91425" lIns="91425" spcFirstLastPara="1" rIns="91425" wrap="square" tIns="91425">
            <a:noAutofit/>
          </a:bodyPr>
          <a:lstStyle/>
          <a:p>
            <a:pPr indent="-285750" lvl="0" marL="457200" rtl="0" algn="l">
              <a:spcBef>
                <a:spcPts val="0"/>
              </a:spcBef>
              <a:spcAft>
                <a:spcPts val="0"/>
              </a:spcAft>
              <a:buClr>
                <a:srgbClr val="6AA84F"/>
              </a:buClr>
              <a:buSzPts val="900"/>
              <a:buFont typeface="Mada"/>
              <a:buAutoNum type="arabicParenR"/>
            </a:pPr>
            <a:r>
              <a:rPr b="1" lang="en" sz="900">
                <a:solidFill>
                  <a:srgbClr val="6AA84F"/>
                </a:solidFill>
                <a:latin typeface="Mada"/>
                <a:ea typeface="Mada"/>
                <a:cs typeface="Mada"/>
                <a:sym typeface="Mada"/>
              </a:rPr>
              <a:t>Rule: All antibiotics are contraindicated EXCEPT Beta lactams and </a:t>
            </a:r>
            <a:r>
              <a:rPr b="1" lang="en" sz="900">
                <a:solidFill>
                  <a:srgbClr val="6AA84F"/>
                </a:solidFill>
                <a:latin typeface="Mada"/>
                <a:ea typeface="Mada"/>
                <a:cs typeface="Mada"/>
                <a:sym typeface="Mada"/>
              </a:rPr>
              <a:t>Macrolides</a:t>
            </a:r>
            <a:r>
              <a:rPr lang="en" sz="900">
                <a:solidFill>
                  <a:srgbClr val="6AA84F"/>
                </a:solidFill>
                <a:latin typeface="Mada"/>
                <a:ea typeface="Mada"/>
                <a:cs typeface="Mada"/>
                <a:sym typeface="Mada"/>
              </a:rPr>
              <a:t> </a:t>
            </a:r>
            <a:endParaRPr sz="900">
              <a:solidFill>
                <a:srgbClr val="6AA84F"/>
              </a:solidFill>
              <a:latin typeface="Mada"/>
              <a:ea typeface="Mada"/>
              <a:cs typeface="Mada"/>
              <a:sym typeface="Mada"/>
            </a:endParaRPr>
          </a:p>
          <a:p>
            <a:pPr indent="-285750" lvl="0" marL="457200" rtl="0" algn="l">
              <a:spcBef>
                <a:spcPts val="0"/>
              </a:spcBef>
              <a:spcAft>
                <a:spcPts val="0"/>
              </a:spcAft>
              <a:buClr>
                <a:srgbClr val="6AA84F"/>
              </a:buClr>
              <a:buSzPts val="900"/>
              <a:buFont typeface="Mada"/>
              <a:buAutoNum type="arabicParenR"/>
            </a:pPr>
            <a:r>
              <a:rPr lang="en" sz="900">
                <a:solidFill>
                  <a:srgbClr val="6AA84F"/>
                </a:solidFill>
                <a:latin typeface="Mada"/>
                <a:ea typeface="Mada"/>
                <a:cs typeface="Mada"/>
                <a:sym typeface="Mada"/>
              </a:rPr>
              <a:t>H</a:t>
            </a:r>
            <a:r>
              <a:rPr lang="en" sz="900">
                <a:solidFill>
                  <a:srgbClr val="6AA84F"/>
                </a:solidFill>
                <a:latin typeface="Mada"/>
                <a:ea typeface="Mada"/>
                <a:cs typeface="Mada"/>
                <a:sym typeface="Mada"/>
              </a:rPr>
              <a:t>as high protein binding ability  </a:t>
            </a:r>
            <a:endParaRPr sz="900">
              <a:solidFill>
                <a:srgbClr val="6AA84F"/>
              </a:solidFill>
              <a:latin typeface="Mada"/>
              <a:ea typeface="Mada"/>
              <a:cs typeface="Mada"/>
              <a:sym typeface="Mada"/>
            </a:endParaRPr>
          </a:p>
          <a:p>
            <a:pPr indent="-285750" lvl="0" marL="457200" rtl="0" algn="l">
              <a:spcBef>
                <a:spcPts val="0"/>
              </a:spcBef>
              <a:spcAft>
                <a:spcPts val="0"/>
              </a:spcAft>
              <a:buClr>
                <a:srgbClr val="6AA84F"/>
              </a:buClr>
              <a:buSzPts val="900"/>
              <a:buFont typeface="Mada"/>
              <a:buAutoNum type="arabicParenR"/>
            </a:pPr>
            <a:r>
              <a:rPr lang="en" sz="900">
                <a:solidFill>
                  <a:srgbClr val="6AA84F"/>
                </a:solidFill>
                <a:latin typeface="Mada"/>
                <a:ea typeface="Mada"/>
                <a:cs typeface="Mada"/>
                <a:sym typeface="Mada"/>
              </a:rPr>
              <a:t>Monotherapy is preferred during pregnancy.</a:t>
            </a:r>
            <a:endParaRPr sz="900">
              <a:solidFill>
                <a:srgbClr val="6AA84F"/>
              </a:solidFill>
              <a:latin typeface="Mada"/>
              <a:ea typeface="Mada"/>
              <a:cs typeface="Mada"/>
              <a:sym typeface="Mad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8" name="Shape 228"/>
        <p:cNvGrpSpPr/>
        <p:nvPr/>
      </p:nvGrpSpPr>
      <p:grpSpPr>
        <a:xfrm>
          <a:off x="0" y="0"/>
          <a:ext cx="0" cy="0"/>
          <a:chOff x="0" y="0"/>
          <a:chExt cx="0" cy="0"/>
        </a:xfrm>
      </p:grpSpPr>
      <p:pic>
        <p:nvPicPr>
          <p:cNvPr id="229" name="Google Shape;229;p32"/>
          <p:cNvPicPr preferRelativeResize="0"/>
          <p:nvPr/>
        </p:nvPicPr>
        <p:blipFill>
          <a:blip r:embed="rId3">
            <a:alphaModFix/>
          </a:blip>
          <a:stretch>
            <a:fillRect/>
          </a:stretch>
        </p:blipFill>
        <p:spPr>
          <a:xfrm>
            <a:off x="3867150" y="4248150"/>
            <a:ext cx="2753774" cy="1308024"/>
          </a:xfrm>
          <a:prstGeom prst="rect">
            <a:avLst/>
          </a:prstGeom>
          <a:noFill/>
          <a:ln>
            <a:noFill/>
          </a:ln>
        </p:spPr>
      </p:pic>
      <p:sp>
        <p:nvSpPr>
          <p:cNvPr id="230" name="Google Shape;230;p32"/>
          <p:cNvSpPr/>
          <p:nvPr/>
        </p:nvSpPr>
        <p:spPr>
          <a:xfrm>
            <a:off x="3761701" y="4247927"/>
            <a:ext cx="822900" cy="389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231" name="Google Shape;231;p32"/>
          <p:cNvGraphicFramePr/>
          <p:nvPr/>
        </p:nvGraphicFramePr>
        <p:xfrm>
          <a:off x="160588" y="2805400"/>
          <a:ext cx="3000000" cy="3000000"/>
        </p:xfrm>
        <a:graphic>
          <a:graphicData uri="http://schemas.openxmlformats.org/drawingml/2006/table">
            <a:tbl>
              <a:tblPr>
                <a:noFill/>
                <a:tableStyleId>{19CAAC3A-16BD-49CB-A79A-31B01E05A95E}</a:tableStyleId>
              </a:tblPr>
              <a:tblGrid>
                <a:gridCol w="1440550"/>
                <a:gridCol w="5078250"/>
              </a:tblGrid>
              <a:tr h="363875">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Abused Drug</a:t>
                      </a:r>
                      <a:endParaRPr b="1" sz="1400">
                        <a:solidFill>
                          <a:srgbClr val="FFFFFF"/>
                        </a:solidFill>
                        <a:latin typeface="Mada"/>
                        <a:ea typeface="Mada"/>
                        <a:cs typeface="Mada"/>
                        <a:sym typeface="Mada"/>
                      </a:endParaRPr>
                    </a:p>
                  </a:txBody>
                  <a:tcPr marT="91425" marB="91425" marR="91425" marL="91425">
                    <a:solidFill>
                      <a:srgbClr val="434343"/>
                    </a:solidFill>
                  </a:tcPr>
                </a:tc>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Description</a:t>
                      </a:r>
                      <a:endParaRPr sz="1200">
                        <a:latin typeface="Mada"/>
                        <a:ea typeface="Mada"/>
                        <a:cs typeface="Mada"/>
                        <a:sym typeface="Mada"/>
                      </a:endParaRPr>
                    </a:p>
                  </a:txBody>
                  <a:tcPr marT="91425" marB="91425" marR="91425" marL="91425">
                    <a:solidFill>
                      <a:srgbClr val="434343"/>
                    </a:solidFill>
                  </a:tcPr>
                </a:tc>
              </a:tr>
              <a:tr h="2396475">
                <a:tc>
                  <a:txBody>
                    <a:bodyPr/>
                    <a:lstStyle/>
                    <a:p>
                      <a:pPr indent="0" lvl="0" marL="0" rtl="0" algn="ctr">
                        <a:spcBef>
                          <a:spcPts val="0"/>
                        </a:spcBef>
                        <a:spcAft>
                          <a:spcPts val="0"/>
                        </a:spcAft>
                        <a:buNone/>
                      </a:pPr>
                      <a:r>
                        <a:rPr b="1" lang="en" sz="1800">
                          <a:solidFill>
                            <a:srgbClr val="E06666"/>
                          </a:solidFill>
                          <a:latin typeface="Mada"/>
                          <a:ea typeface="Mada"/>
                          <a:cs typeface="Mada"/>
                          <a:sym typeface="Mada"/>
                        </a:rPr>
                        <a:t>Alcohol</a:t>
                      </a:r>
                      <a:endParaRPr b="1" sz="1800">
                        <a:solidFill>
                          <a:srgbClr val="E06666"/>
                        </a:solidFill>
                        <a:latin typeface="Mada"/>
                        <a:ea typeface="Mada"/>
                        <a:cs typeface="Mada"/>
                        <a:sym typeface="Mada"/>
                      </a:endParaRPr>
                    </a:p>
                  </a:txBody>
                  <a:tcPr marT="91425" marB="91425" marR="91425" marL="91425" anchor="ctr">
                    <a:solidFill>
                      <a:srgbClr val="EFEFEF"/>
                    </a:solidFill>
                  </a:tcPr>
                </a:tc>
                <a:tc>
                  <a:txBody>
                    <a:bodyPr/>
                    <a:lstStyle/>
                    <a:p>
                      <a:pPr indent="-304800" lvl="0" marL="457200" rtl="0" algn="l">
                        <a:spcBef>
                          <a:spcPts val="0"/>
                        </a:spcBef>
                        <a:spcAft>
                          <a:spcPts val="0"/>
                        </a:spcAft>
                        <a:buSzPts val="1200"/>
                        <a:buFont typeface="Mada"/>
                        <a:buChar char="●"/>
                      </a:pPr>
                      <a:r>
                        <a:rPr lang="en" sz="1200">
                          <a:latin typeface="Mada"/>
                          <a:ea typeface="Mada"/>
                          <a:cs typeface="Mada"/>
                          <a:sym typeface="Mada"/>
                        </a:rPr>
                        <a:t>The use of Alcohol is contraindicated in</a:t>
                      </a:r>
                      <a:r>
                        <a:rPr lang="en" sz="1200">
                          <a:solidFill>
                            <a:srgbClr val="FF0000"/>
                          </a:solidFill>
                          <a:latin typeface="Mada"/>
                          <a:ea typeface="Mada"/>
                          <a:cs typeface="Mada"/>
                          <a:sym typeface="Mada"/>
                        </a:rPr>
                        <a:t> all trimesters</a:t>
                      </a:r>
                      <a:endParaRPr sz="1200">
                        <a:solidFill>
                          <a:srgbClr val="FF0000"/>
                        </a:solidFill>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Chronic use of alcohol during early weeks of the 1st trimester leads to </a:t>
                      </a:r>
                      <a:r>
                        <a:rPr b="1" lang="en" sz="1200">
                          <a:latin typeface="Mada"/>
                          <a:ea typeface="Mada"/>
                          <a:cs typeface="Mada"/>
                          <a:sym typeface="Mada"/>
                        </a:rPr>
                        <a:t>Fetal Alcohol Syndrome (FAS)</a:t>
                      </a:r>
                      <a:r>
                        <a:rPr lang="en" sz="1200">
                          <a:latin typeface="Mada"/>
                          <a:ea typeface="Mada"/>
                          <a:cs typeface="Mada"/>
                          <a:sym typeface="Mada"/>
                        </a:rPr>
                        <a:t> which is characterized by:</a:t>
                      </a:r>
                      <a:endParaRPr sz="1200">
                        <a:latin typeface="Mada"/>
                        <a:ea typeface="Mada"/>
                        <a:cs typeface="Mada"/>
                        <a:sym typeface="Mada"/>
                      </a:endParaRPr>
                    </a:p>
                    <a:p>
                      <a:pPr indent="-304800" lvl="0" marL="457200" rtl="0" algn="l">
                        <a:spcBef>
                          <a:spcPts val="0"/>
                        </a:spcBef>
                        <a:spcAft>
                          <a:spcPts val="0"/>
                        </a:spcAft>
                        <a:buSzPts val="1200"/>
                        <a:buFont typeface="Mada"/>
                        <a:buAutoNum type="arabicPeriod"/>
                      </a:pPr>
                      <a:r>
                        <a:rPr lang="en" sz="1200">
                          <a:latin typeface="Mada"/>
                          <a:ea typeface="Mada"/>
                          <a:cs typeface="Mada"/>
                          <a:sym typeface="Mada"/>
                        </a:rPr>
                        <a:t>Microcephaly</a:t>
                      </a:r>
                      <a:endParaRPr sz="1200">
                        <a:latin typeface="Mada"/>
                        <a:ea typeface="Mada"/>
                        <a:cs typeface="Mada"/>
                        <a:sym typeface="Mada"/>
                      </a:endParaRPr>
                    </a:p>
                    <a:p>
                      <a:pPr indent="-304800" lvl="0" marL="457200" rtl="0" algn="l">
                        <a:spcBef>
                          <a:spcPts val="0"/>
                        </a:spcBef>
                        <a:spcAft>
                          <a:spcPts val="0"/>
                        </a:spcAft>
                        <a:buClr>
                          <a:srgbClr val="674EA7"/>
                        </a:buClr>
                        <a:buSzPts val="1200"/>
                        <a:buFont typeface="Mada"/>
                        <a:buAutoNum type="arabicPeriod"/>
                      </a:pPr>
                      <a:r>
                        <a:rPr lang="en" sz="1200">
                          <a:solidFill>
                            <a:srgbClr val="674EA7"/>
                          </a:solidFill>
                          <a:latin typeface="Mada"/>
                          <a:ea typeface="Mada"/>
                          <a:cs typeface="Mada"/>
                          <a:sym typeface="Mada"/>
                        </a:rPr>
                        <a:t>Low  birth </a:t>
                      </a:r>
                      <a:r>
                        <a:rPr lang="en" sz="1200">
                          <a:solidFill>
                            <a:srgbClr val="674EA7"/>
                          </a:solidFill>
                          <a:latin typeface="Mada"/>
                          <a:ea typeface="Mada"/>
                          <a:cs typeface="Mada"/>
                          <a:sym typeface="Mada"/>
                        </a:rPr>
                        <a:t>weight / </a:t>
                      </a:r>
                      <a:r>
                        <a:rPr lang="en" sz="1200">
                          <a:solidFill>
                            <a:srgbClr val="3D85C6"/>
                          </a:solidFill>
                          <a:latin typeface="Mada"/>
                          <a:ea typeface="Mada"/>
                          <a:cs typeface="Mada"/>
                          <a:sym typeface="Mada"/>
                        </a:rPr>
                        <a:t>Intrauterine growth retardation</a:t>
                      </a:r>
                      <a:endParaRPr sz="1200">
                        <a:solidFill>
                          <a:srgbClr val="3D85C6"/>
                        </a:solidFill>
                        <a:latin typeface="Mada"/>
                        <a:ea typeface="Mada"/>
                        <a:cs typeface="Mada"/>
                        <a:sym typeface="Mada"/>
                      </a:endParaRPr>
                    </a:p>
                    <a:p>
                      <a:pPr indent="-304800" lvl="0" marL="457200" rtl="0" algn="l">
                        <a:spcBef>
                          <a:spcPts val="0"/>
                        </a:spcBef>
                        <a:spcAft>
                          <a:spcPts val="0"/>
                        </a:spcAft>
                        <a:buSzPts val="1200"/>
                        <a:buFont typeface="Mada"/>
                        <a:buAutoNum type="arabicPeriod"/>
                      </a:pPr>
                      <a:r>
                        <a:rPr lang="en" sz="1200">
                          <a:latin typeface="Mada"/>
                          <a:ea typeface="Mada"/>
                          <a:cs typeface="Mada"/>
                          <a:sym typeface="Mada"/>
                        </a:rPr>
                        <a:t>Craniofacial abnormalities</a:t>
                      </a:r>
                      <a:endParaRPr sz="1200">
                        <a:latin typeface="Mada"/>
                        <a:ea typeface="Mada"/>
                        <a:cs typeface="Mada"/>
                        <a:sym typeface="Mada"/>
                      </a:endParaRPr>
                    </a:p>
                    <a:p>
                      <a:pPr indent="-304800" lvl="0" marL="457200" rtl="0" algn="l">
                        <a:spcBef>
                          <a:spcPts val="0"/>
                        </a:spcBef>
                        <a:spcAft>
                          <a:spcPts val="0"/>
                        </a:spcAft>
                        <a:buSzPts val="1200"/>
                        <a:buFont typeface="Mada"/>
                        <a:buAutoNum type="arabicPeriod"/>
                      </a:pPr>
                      <a:r>
                        <a:rPr lang="en" sz="1200">
                          <a:latin typeface="Mada"/>
                          <a:ea typeface="Mada"/>
                          <a:cs typeface="Mada"/>
                          <a:sym typeface="Mada"/>
                        </a:rPr>
                        <a:t>CVS abnormalities</a:t>
                      </a:r>
                      <a:endParaRPr sz="1200">
                        <a:latin typeface="Mada"/>
                        <a:ea typeface="Mada"/>
                        <a:cs typeface="Mada"/>
                        <a:sym typeface="Mada"/>
                      </a:endParaRPr>
                    </a:p>
                    <a:p>
                      <a:pPr indent="-304800" lvl="0" marL="457200" rtl="0" algn="l">
                        <a:spcBef>
                          <a:spcPts val="0"/>
                        </a:spcBef>
                        <a:spcAft>
                          <a:spcPts val="0"/>
                        </a:spcAft>
                        <a:buSzPts val="1200"/>
                        <a:buFont typeface="Mada"/>
                        <a:buAutoNum type="arabicPeriod"/>
                      </a:pPr>
                      <a:r>
                        <a:rPr lang="en" sz="1200">
                          <a:latin typeface="Mada"/>
                          <a:ea typeface="Mada"/>
                          <a:cs typeface="Mada"/>
                          <a:sym typeface="Mada"/>
                        </a:rPr>
                        <a:t>CNS abnormalities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A</a:t>
                      </a:r>
                      <a:r>
                        <a:rPr lang="en" sz="1200">
                          <a:latin typeface="Mada"/>
                          <a:ea typeface="Mada"/>
                          <a:cs typeface="Mada"/>
                          <a:sym typeface="Mada"/>
                        </a:rPr>
                        <a:t>ttention</a:t>
                      </a:r>
                      <a:r>
                        <a:rPr lang="en" sz="1200">
                          <a:latin typeface="Mada"/>
                          <a:ea typeface="Mada"/>
                          <a:cs typeface="Mada"/>
                          <a:sym typeface="Mada"/>
                        </a:rPr>
                        <a:t> deficits</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Intellectual </a:t>
                      </a:r>
                      <a:r>
                        <a:rPr lang="en" sz="1200">
                          <a:latin typeface="Mada"/>
                          <a:ea typeface="Mada"/>
                          <a:cs typeface="Mada"/>
                          <a:sym typeface="Mada"/>
                        </a:rPr>
                        <a:t>disability</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Mental retardation</a:t>
                      </a:r>
                      <a:endParaRPr sz="1200">
                        <a:latin typeface="Mada"/>
                        <a:ea typeface="Mada"/>
                        <a:cs typeface="Mada"/>
                        <a:sym typeface="Mada"/>
                      </a:endParaRPr>
                    </a:p>
                  </a:txBody>
                  <a:tcPr marT="91425" marB="91425" marR="91425" marL="91425" anchor="ctr"/>
                </a:tc>
              </a:tr>
              <a:tr h="2396475">
                <a:tc>
                  <a:txBody>
                    <a:bodyPr/>
                    <a:lstStyle/>
                    <a:p>
                      <a:pPr indent="0" lvl="0" marL="0" rtl="0" algn="ctr">
                        <a:spcBef>
                          <a:spcPts val="0"/>
                        </a:spcBef>
                        <a:spcAft>
                          <a:spcPts val="0"/>
                        </a:spcAft>
                        <a:buNone/>
                      </a:pPr>
                      <a:r>
                        <a:rPr b="1" lang="en" sz="1800">
                          <a:solidFill>
                            <a:srgbClr val="E06666"/>
                          </a:solidFill>
                          <a:latin typeface="Mada"/>
                          <a:ea typeface="Mada"/>
                          <a:cs typeface="Mada"/>
                          <a:sym typeface="Mada"/>
                        </a:rPr>
                        <a:t>Cocaine</a:t>
                      </a:r>
                      <a:endParaRPr b="1" sz="1800">
                        <a:solidFill>
                          <a:srgbClr val="E06666"/>
                        </a:solidFill>
                        <a:latin typeface="Mada"/>
                        <a:ea typeface="Mada"/>
                        <a:cs typeface="Mada"/>
                        <a:sym typeface="Mada"/>
                      </a:endParaRPr>
                    </a:p>
                  </a:txBody>
                  <a:tcPr marT="91425" marB="91425" marR="91425" marL="91425" anchor="ctr">
                    <a:solidFill>
                      <a:srgbClr val="EFEFEF"/>
                    </a:solidFill>
                  </a:tcPr>
                </a:tc>
                <a:tc>
                  <a:txBody>
                    <a:bodyPr/>
                    <a:lstStyle/>
                    <a:p>
                      <a:pPr indent="-304800" lvl="0" marL="457200" rtl="0" algn="l">
                        <a:spcBef>
                          <a:spcPts val="0"/>
                        </a:spcBef>
                        <a:spcAft>
                          <a:spcPts val="0"/>
                        </a:spcAft>
                        <a:buSzPts val="1200"/>
                        <a:buFont typeface="Mada"/>
                        <a:buChar char="●"/>
                      </a:pPr>
                      <a:r>
                        <a:rPr lang="en" sz="1200">
                          <a:latin typeface="Mada"/>
                          <a:ea typeface="Mada"/>
                          <a:cs typeface="Mada"/>
                          <a:sym typeface="Mada"/>
                        </a:rPr>
                        <a:t>Cocaine has low MW, so it can easily pass through the </a:t>
                      </a:r>
                      <a:r>
                        <a:rPr lang="en" sz="1200">
                          <a:latin typeface="Mada"/>
                          <a:ea typeface="Mada"/>
                          <a:cs typeface="Mada"/>
                          <a:sym typeface="Mada"/>
                        </a:rPr>
                        <a:t>placenta</a:t>
                      </a:r>
                      <a:endParaRPr sz="1200">
                        <a:latin typeface="Mada"/>
                        <a:ea typeface="Mada"/>
                        <a:cs typeface="Mada"/>
                        <a:sym typeface="Mada"/>
                      </a:endParaRPr>
                    </a:p>
                    <a:p>
                      <a:pPr indent="-304800" lvl="0" marL="457200" rtl="0" algn="l">
                        <a:spcBef>
                          <a:spcPts val="0"/>
                        </a:spcBef>
                        <a:spcAft>
                          <a:spcPts val="0"/>
                        </a:spcAft>
                        <a:buClr>
                          <a:srgbClr val="FF0000"/>
                        </a:buClr>
                        <a:buSzPts val="1200"/>
                        <a:buFont typeface="Mada"/>
                        <a:buChar char="★"/>
                      </a:pPr>
                      <a:r>
                        <a:rPr lang="en" sz="1200">
                          <a:latin typeface="Mada"/>
                          <a:ea typeface="Mada"/>
                          <a:cs typeface="Mada"/>
                          <a:sym typeface="Mada"/>
                        </a:rPr>
                        <a:t>It inhibits the reuptake of epinephrine, norepinephrine and dopamine causing:</a:t>
                      </a:r>
                      <a:endParaRPr sz="1200">
                        <a:latin typeface="Mada"/>
                        <a:ea typeface="Mada"/>
                        <a:cs typeface="Mada"/>
                        <a:sym typeface="Mada"/>
                      </a:endParaRPr>
                    </a:p>
                    <a:p>
                      <a:pPr indent="-304800" lvl="0" marL="457200" rtl="0" algn="l">
                        <a:spcBef>
                          <a:spcPts val="0"/>
                        </a:spcBef>
                        <a:spcAft>
                          <a:spcPts val="0"/>
                        </a:spcAft>
                        <a:buSzPts val="1200"/>
                        <a:buFont typeface="Mada"/>
                        <a:buAutoNum type="arabicPeriod"/>
                      </a:pPr>
                      <a:r>
                        <a:rPr lang="en" sz="1200">
                          <a:latin typeface="Mada"/>
                          <a:ea typeface="Mada"/>
                          <a:cs typeface="Mada"/>
                          <a:sym typeface="Mada"/>
                        </a:rPr>
                        <a:t>Vasoconstriction</a:t>
                      </a:r>
                      <a:endParaRPr sz="1200">
                        <a:latin typeface="Mada"/>
                        <a:ea typeface="Mada"/>
                        <a:cs typeface="Mada"/>
                        <a:sym typeface="Mada"/>
                      </a:endParaRPr>
                    </a:p>
                    <a:p>
                      <a:pPr indent="-304800" lvl="0" marL="457200" rtl="0" algn="l">
                        <a:spcBef>
                          <a:spcPts val="0"/>
                        </a:spcBef>
                        <a:spcAft>
                          <a:spcPts val="0"/>
                        </a:spcAft>
                        <a:buSzPts val="1200"/>
                        <a:buFont typeface="Mada"/>
                        <a:buAutoNum type="arabicPeriod"/>
                      </a:pPr>
                      <a:r>
                        <a:rPr lang="en" sz="1200">
                          <a:latin typeface="Mada"/>
                          <a:ea typeface="Mada"/>
                          <a:cs typeface="Mada"/>
                          <a:sym typeface="Mada"/>
                        </a:rPr>
                        <a:t> Rapid heart rate (tachycardia) </a:t>
                      </a:r>
                      <a:endParaRPr sz="1200">
                        <a:latin typeface="Mada"/>
                        <a:ea typeface="Mada"/>
                        <a:cs typeface="Mada"/>
                        <a:sym typeface="Mada"/>
                      </a:endParaRPr>
                    </a:p>
                    <a:p>
                      <a:pPr indent="-304800" lvl="0" marL="457200" rtl="0" algn="l">
                        <a:spcBef>
                          <a:spcPts val="0"/>
                        </a:spcBef>
                        <a:spcAft>
                          <a:spcPts val="0"/>
                        </a:spcAft>
                        <a:buSzPts val="1200"/>
                        <a:buFont typeface="Mada"/>
                        <a:buAutoNum type="arabicPeriod"/>
                      </a:pPr>
                      <a:r>
                        <a:rPr lang="en" sz="1200">
                          <a:latin typeface="Mada"/>
                          <a:ea typeface="Mada"/>
                          <a:cs typeface="Mada"/>
                          <a:sym typeface="Mada"/>
                        </a:rPr>
                        <a:t>Hypertension (vascular disruption)</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It decreases blood flow to uterus and fetal oxygenation (</a:t>
                      </a:r>
                      <a:r>
                        <a:rPr lang="en" sz="1200">
                          <a:solidFill>
                            <a:srgbClr val="FF0000"/>
                          </a:solidFill>
                          <a:latin typeface="Mada"/>
                          <a:ea typeface="Mada"/>
                          <a:cs typeface="Mada"/>
                          <a:sym typeface="Mada"/>
                        </a:rPr>
                        <a:t>hypoxia</a:t>
                      </a:r>
                      <a:r>
                        <a:rPr lang="en" sz="1200">
                          <a:latin typeface="Mada"/>
                          <a:ea typeface="Mada"/>
                          <a:cs typeface="Mada"/>
                          <a:sym typeface="Mada"/>
                        </a:rPr>
                        <a:t>)</a:t>
                      </a:r>
                      <a:endParaRPr sz="1200">
                        <a:latin typeface="Mada"/>
                        <a:ea typeface="Mada"/>
                        <a:cs typeface="Mada"/>
                        <a:sym typeface="Mada"/>
                      </a:endParaRPr>
                    </a:p>
                    <a:p>
                      <a:pPr indent="-304800" lvl="0" marL="457200" rtl="0" algn="l">
                        <a:spcBef>
                          <a:spcPts val="0"/>
                        </a:spcBef>
                        <a:spcAft>
                          <a:spcPts val="0"/>
                        </a:spcAft>
                        <a:buClr>
                          <a:srgbClr val="FF0000"/>
                        </a:buClr>
                        <a:buSzPts val="1200"/>
                        <a:buFont typeface="Mada"/>
                        <a:buChar char="★"/>
                      </a:pPr>
                      <a:r>
                        <a:rPr lang="en" sz="1200">
                          <a:latin typeface="Mada"/>
                          <a:ea typeface="Mada"/>
                          <a:cs typeface="Mada"/>
                          <a:sym typeface="Mada"/>
                        </a:rPr>
                        <a:t>It increases uterine contractility</a:t>
                      </a:r>
                      <a:endParaRPr sz="600">
                        <a:latin typeface="Mada"/>
                        <a:ea typeface="Mada"/>
                        <a:cs typeface="Mada"/>
                        <a:sym typeface="Mada"/>
                      </a:endParaRPr>
                    </a:p>
                    <a:p>
                      <a:pPr indent="0" lvl="0" marL="457200" rtl="0" algn="l">
                        <a:spcBef>
                          <a:spcPts val="0"/>
                        </a:spcBef>
                        <a:spcAft>
                          <a:spcPts val="0"/>
                        </a:spcAft>
                        <a:buNone/>
                      </a:pPr>
                      <a:r>
                        <a:t/>
                      </a:r>
                      <a:endParaRPr sz="6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Gross malformations include:</a:t>
                      </a:r>
                      <a:endParaRPr sz="1200">
                        <a:latin typeface="Mada"/>
                        <a:ea typeface="Mada"/>
                        <a:cs typeface="Mada"/>
                        <a:sym typeface="Mada"/>
                      </a:endParaRPr>
                    </a:p>
                    <a:p>
                      <a:pPr indent="-304800" lvl="0" marL="457200" rtl="0" algn="l">
                        <a:spcBef>
                          <a:spcPts val="0"/>
                        </a:spcBef>
                        <a:spcAft>
                          <a:spcPts val="0"/>
                        </a:spcAft>
                        <a:buSzPts val="1200"/>
                        <a:buFont typeface="Mada"/>
                        <a:buAutoNum type="arabicPeriod"/>
                      </a:pPr>
                      <a:r>
                        <a:rPr lang="en" sz="1200">
                          <a:latin typeface="Mada"/>
                          <a:ea typeface="Mada"/>
                          <a:cs typeface="Mada"/>
                          <a:sym typeface="Mada"/>
                        </a:rPr>
                        <a:t>Microcephaly</a:t>
                      </a:r>
                      <a:endParaRPr sz="1200">
                        <a:latin typeface="Mada"/>
                        <a:ea typeface="Mada"/>
                        <a:cs typeface="Mada"/>
                        <a:sym typeface="Mada"/>
                      </a:endParaRPr>
                    </a:p>
                    <a:p>
                      <a:pPr indent="-304800" lvl="0" marL="457200" rtl="0" algn="l">
                        <a:spcBef>
                          <a:spcPts val="0"/>
                        </a:spcBef>
                        <a:spcAft>
                          <a:spcPts val="0"/>
                        </a:spcAft>
                        <a:buSzPts val="1200"/>
                        <a:buFont typeface="Mada"/>
                        <a:buAutoNum type="arabicPeriod"/>
                      </a:pPr>
                      <a:r>
                        <a:rPr lang="en" sz="1200">
                          <a:latin typeface="Mada"/>
                          <a:ea typeface="Mada"/>
                          <a:cs typeface="Mada"/>
                          <a:sym typeface="Mada"/>
                        </a:rPr>
                        <a:t>Prematurity </a:t>
                      </a:r>
                      <a:endParaRPr sz="1200">
                        <a:latin typeface="Mada"/>
                        <a:ea typeface="Mada"/>
                        <a:cs typeface="Mada"/>
                        <a:sym typeface="Mada"/>
                      </a:endParaRPr>
                    </a:p>
                    <a:p>
                      <a:pPr indent="-304800" lvl="0" marL="457200" rtl="0" algn="l">
                        <a:spcBef>
                          <a:spcPts val="0"/>
                        </a:spcBef>
                        <a:spcAft>
                          <a:spcPts val="0"/>
                        </a:spcAft>
                        <a:buSzPts val="1200"/>
                        <a:buFont typeface="Mada"/>
                        <a:buAutoNum type="arabicPeriod"/>
                      </a:pPr>
                      <a:r>
                        <a:rPr lang="en" sz="1200">
                          <a:latin typeface="Mada"/>
                          <a:ea typeface="Mada"/>
                          <a:cs typeface="Mada"/>
                          <a:sym typeface="Mada"/>
                        </a:rPr>
                        <a:t>Growth retardation</a:t>
                      </a:r>
                      <a:endParaRPr sz="1200">
                        <a:latin typeface="Mada"/>
                        <a:ea typeface="Mada"/>
                        <a:cs typeface="Mada"/>
                        <a:sym typeface="Mada"/>
                      </a:endParaRPr>
                    </a:p>
                    <a:p>
                      <a:pPr indent="-304800" lvl="0" marL="457200" rtl="0" algn="l">
                        <a:spcBef>
                          <a:spcPts val="0"/>
                        </a:spcBef>
                        <a:spcAft>
                          <a:spcPts val="0"/>
                        </a:spcAft>
                        <a:buClr>
                          <a:srgbClr val="674EA7"/>
                        </a:buClr>
                        <a:buSzPts val="1200"/>
                        <a:buFont typeface="Mada"/>
                        <a:buAutoNum type="arabicPeriod"/>
                      </a:pPr>
                      <a:r>
                        <a:rPr lang="en" sz="1200">
                          <a:solidFill>
                            <a:srgbClr val="674EA7"/>
                          </a:solidFill>
                          <a:latin typeface="Mada"/>
                          <a:ea typeface="Mada"/>
                          <a:cs typeface="Mada"/>
                          <a:sym typeface="Mada"/>
                        </a:rPr>
                        <a:t>Low  birth weight / </a:t>
                      </a:r>
                      <a:r>
                        <a:rPr lang="en" sz="1200">
                          <a:solidFill>
                            <a:srgbClr val="3D85C6"/>
                          </a:solidFill>
                          <a:latin typeface="Mada"/>
                          <a:ea typeface="Mada"/>
                          <a:cs typeface="Mada"/>
                          <a:sym typeface="Mada"/>
                        </a:rPr>
                        <a:t>Intrauterine growth retardation</a:t>
                      </a:r>
                      <a:endParaRPr sz="1200">
                        <a:latin typeface="Mada"/>
                        <a:ea typeface="Mada"/>
                        <a:cs typeface="Mada"/>
                        <a:sym typeface="Mada"/>
                      </a:endParaRPr>
                    </a:p>
                    <a:p>
                      <a:pPr indent="-304800" lvl="0" marL="457200" rtl="0" algn="l">
                        <a:spcBef>
                          <a:spcPts val="0"/>
                        </a:spcBef>
                        <a:spcAft>
                          <a:spcPts val="0"/>
                        </a:spcAft>
                        <a:buSzPts val="1200"/>
                        <a:buFont typeface="Mada"/>
                        <a:buAutoNum type="arabicPeriod"/>
                      </a:pPr>
                      <a:r>
                        <a:rPr lang="en" sz="1200">
                          <a:latin typeface="Mada"/>
                          <a:ea typeface="Mada"/>
                          <a:cs typeface="Mada"/>
                          <a:sym typeface="Mada"/>
                        </a:rPr>
                        <a:t>Mental retardation </a:t>
                      </a:r>
                      <a:endParaRPr sz="1200">
                        <a:latin typeface="Mada"/>
                        <a:ea typeface="Mada"/>
                        <a:cs typeface="Mada"/>
                        <a:sym typeface="Mada"/>
                      </a:endParaRPr>
                    </a:p>
                    <a:p>
                      <a:pPr indent="-304800" lvl="0" marL="457200" rtl="0" algn="l">
                        <a:spcBef>
                          <a:spcPts val="0"/>
                        </a:spcBef>
                        <a:spcAft>
                          <a:spcPts val="0"/>
                        </a:spcAft>
                        <a:buSzPts val="1200"/>
                        <a:buFont typeface="Mada"/>
                        <a:buAutoNum type="arabicPeriod"/>
                      </a:pPr>
                      <a:r>
                        <a:rPr lang="en" sz="1200">
                          <a:latin typeface="Mada"/>
                          <a:ea typeface="Mada"/>
                          <a:cs typeface="Mada"/>
                          <a:sym typeface="Mada"/>
                        </a:rPr>
                        <a:t>Placental abruption (early separation of the placenta from the uterus before delivery)</a:t>
                      </a:r>
                      <a:endParaRPr sz="1200">
                        <a:latin typeface="Mada"/>
                        <a:ea typeface="Mada"/>
                        <a:cs typeface="Mada"/>
                        <a:sym typeface="Mada"/>
                      </a:endParaRPr>
                    </a:p>
                    <a:p>
                      <a:pPr indent="-304800" lvl="0" marL="457200" rtl="0" algn="l">
                        <a:spcBef>
                          <a:spcPts val="0"/>
                        </a:spcBef>
                        <a:spcAft>
                          <a:spcPts val="0"/>
                        </a:spcAft>
                        <a:buClr>
                          <a:srgbClr val="3D85C6"/>
                        </a:buClr>
                        <a:buSzPts val="1200"/>
                        <a:buFont typeface="Mada"/>
                        <a:buAutoNum type="arabicPeriod"/>
                      </a:pPr>
                      <a:r>
                        <a:rPr lang="en" sz="1200">
                          <a:solidFill>
                            <a:srgbClr val="3D85C6"/>
                          </a:solidFill>
                          <a:latin typeface="Mada"/>
                          <a:ea typeface="Mada"/>
                          <a:cs typeface="Mada"/>
                          <a:sym typeface="Mada"/>
                        </a:rPr>
                        <a:t>Withdrawal symptoms</a:t>
                      </a:r>
                      <a:endParaRPr sz="1200">
                        <a:solidFill>
                          <a:srgbClr val="3D85C6"/>
                        </a:solidFill>
                        <a:latin typeface="Mada"/>
                        <a:ea typeface="Mada"/>
                        <a:cs typeface="Mada"/>
                        <a:sym typeface="Mada"/>
                      </a:endParaRPr>
                    </a:p>
                  </a:txBody>
                  <a:tcPr marT="91425" marB="91425" marR="91425" marL="91425"/>
                </a:tc>
              </a:tr>
              <a:tr h="1726100">
                <a:tc>
                  <a:txBody>
                    <a:bodyPr/>
                    <a:lstStyle/>
                    <a:p>
                      <a:pPr indent="0" lvl="0" marL="0" rtl="0" algn="ctr">
                        <a:spcBef>
                          <a:spcPts val="0"/>
                        </a:spcBef>
                        <a:spcAft>
                          <a:spcPts val="0"/>
                        </a:spcAft>
                        <a:buNone/>
                      </a:pPr>
                      <a:r>
                        <a:rPr b="1" lang="en" sz="1800">
                          <a:solidFill>
                            <a:srgbClr val="E06666"/>
                          </a:solidFill>
                          <a:latin typeface="Mada"/>
                          <a:ea typeface="Mada"/>
                          <a:cs typeface="Mada"/>
                          <a:sym typeface="Mada"/>
                        </a:rPr>
                        <a:t>Tobacco</a:t>
                      </a:r>
                      <a:endParaRPr b="1" sz="1800">
                        <a:solidFill>
                          <a:srgbClr val="E06666"/>
                        </a:solidFill>
                        <a:latin typeface="Mada"/>
                        <a:ea typeface="Mada"/>
                        <a:cs typeface="Mada"/>
                        <a:sym typeface="Mada"/>
                      </a:endParaRPr>
                    </a:p>
                  </a:txBody>
                  <a:tcPr marT="91425" marB="91425" marR="91425" marL="91425" anchor="ctr">
                    <a:solidFill>
                      <a:srgbClr val="EFEFEF"/>
                    </a:solidFill>
                  </a:tcPr>
                </a:tc>
                <a:tc>
                  <a:txBody>
                    <a:bodyPr/>
                    <a:lstStyle/>
                    <a:p>
                      <a:pPr indent="-304800" lvl="0" marL="457200" rtl="0" algn="l">
                        <a:spcBef>
                          <a:spcPts val="0"/>
                        </a:spcBef>
                        <a:spcAft>
                          <a:spcPts val="0"/>
                        </a:spcAft>
                        <a:buSzPts val="1200"/>
                        <a:buFont typeface="Mada"/>
                        <a:buChar char="●"/>
                      </a:pPr>
                      <a:r>
                        <a:rPr lang="en" sz="1200">
                          <a:latin typeface="Mada"/>
                          <a:ea typeface="Mada"/>
                          <a:cs typeface="Mada"/>
                          <a:sym typeface="Mada"/>
                        </a:rPr>
                        <a:t>Tobacco contains nicotine and </a:t>
                      </a:r>
                      <a:r>
                        <a:rPr lang="en" sz="1200">
                          <a:latin typeface="Mada"/>
                          <a:ea typeface="Mada"/>
                          <a:cs typeface="Mada"/>
                          <a:sym typeface="Mada"/>
                        </a:rPr>
                        <a:t>carbon</a:t>
                      </a:r>
                      <a:r>
                        <a:rPr lang="en" sz="1200">
                          <a:latin typeface="Mada"/>
                          <a:ea typeface="Mada"/>
                          <a:cs typeface="Mada"/>
                          <a:sym typeface="Mada"/>
                        </a:rPr>
                        <a:t> monoxide which may harm the fetus.</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solidFill>
                            <a:srgbClr val="674EA7"/>
                          </a:solidFill>
                          <a:latin typeface="Mada"/>
                          <a:ea typeface="Mada"/>
                          <a:cs typeface="Mada"/>
                          <a:sym typeface="Mada"/>
                        </a:rPr>
                        <a:t>There is no evidence that it causes birth defects</a:t>
                      </a:r>
                      <a:r>
                        <a:rPr lang="en" sz="1200">
                          <a:latin typeface="Mada"/>
                          <a:ea typeface="Mada"/>
                          <a:cs typeface="Mada"/>
                          <a:sym typeface="Mada"/>
                        </a:rPr>
                        <a:t> but it increases the risk of:</a:t>
                      </a:r>
                      <a:endParaRPr sz="1200">
                        <a:latin typeface="Mada"/>
                        <a:ea typeface="Mada"/>
                        <a:cs typeface="Mada"/>
                        <a:sym typeface="Mada"/>
                      </a:endParaRPr>
                    </a:p>
                    <a:p>
                      <a:pPr indent="-304800" lvl="0" marL="457200" rtl="0" algn="l">
                        <a:spcBef>
                          <a:spcPts val="0"/>
                        </a:spcBef>
                        <a:spcAft>
                          <a:spcPts val="0"/>
                        </a:spcAft>
                        <a:buSzPts val="1200"/>
                        <a:buFont typeface="Mada"/>
                        <a:buAutoNum type="arabicPeriod"/>
                      </a:pPr>
                      <a:r>
                        <a:rPr lang="en" sz="1200">
                          <a:latin typeface="Mada"/>
                          <a:ea typeface="Mada"/>
                          <a:cs typeface="Mada"/>
                          <a:sym typeface="Mada"/>
                        </a:rPr>
                        <a:t>Decreased blood flow to the placenta</a:t>
                      </a:r>
                      <a:endParaRPr sz="1200">
                        <a:latin typeface="Mada"/>
                        <a:ea typeface="Mada"/>
                        <a:cs typeface="Mada"/>
                        <a:sym typeface="Mada"/>
                      </a:endParaRPr>
                    </a:p>
                    <a:p>
                      <a:pPr indent="-304800" lvl="0" marL="457200" rtl="0" algn="l">
                        <a:spcBef>
                          <a:spcPts val="0"/>
                        </a:spcBef>
                        <a:spcAft>
                          <a:spcPts val="0"/>
                        </a:spcAft>
                        <a:buSzPts val="1200"/>
                        <a:buFont typeface="Mada"/>
                        <a:buAutoNum type="arabicPeriod"/>
                      </a:pPr>
                      <a:r>
                        <a:rPr lang="en" sz="1200">
                          <a:latin typeface="Mada"/>
                          <a:ea typeface="Mada"/>
                          <a:cs typeface="Mada"/>
                          <a:sym typeface="Mada"/>
                        </a:rPr>
                        <a:t>Fetal hypoxia</a:t>
                      </a:r>
                      <a:endParaRPr sz="1200">
                        <a:latin typeface="Mada"/>
                        <a:ea typeface="Mada"/>
                        <a:cs typeface="Mada"/>
                        <a:sym typeface="Mada"/>
                      </a:endParaRPr>
                    </a:p>
                    <a:p>
                      <a:pPr indent="-304800" lvl="0" marL="457200" rtl="0" algn="l">
                        <a:spcBef>
                          <a:spcPts val="0"/>
                        </a:spcBef>
                        <a:spcAft>
                          <a:spcPts val="0"/>
                        </a:spcAft>
                        <a:buSzPts val="1200"/>
                        <a:buFont typeface="Mada"/>
                        <a:buAutoNum type="arabicPeriod"/>
                      </a:pPr>
                      <a:r>
                        <a:rPr lang="en" sz="1200">
                          <a:latin typeface="Mada"/>
                          <a:ea typeface="Mada"/>
                          <a:cs typeface="Mada"/>
                          <a:sym typeface="Mada"/>
                        </a:rPr>
                        <a:t>Growth retardation</a:t>
                      </a:r>
                      <a:endParaRPr sz="1200">
                        <a:latin typeface="Mada"/>
                        <a:ea typeface="Mada"/>
                        <a:cs typeface="Mada"/>
                        <a:sym typeface="Mada"/>
                      </a:endParaRPr>
                    </a:p>
                    <a:p>
                      <a:pPr indent="-304800" lvl="0" marL="457200" rtl="0" algn="l">
                        <a:spcBef>
                          <a:spcPts val="0"/>
                        </a:spcBef>
                        <a:spcAft>
                          <a:spcPts val="0"/>
                        </a:spcAft>
                        <a:buSzPts val="1200"/>
                        <a:buFont typeface="Mada"/>
                        <a:buAutoNum type="arabicPeriod"/>
                      </a:pPr>
                      <a:r>
                        <a:rPr lang="en" sz="1200">
                          <a:latin typeface="Mada"/>
                          <a:ea typeface="Mada"/>
                          <a:cs typeface="Mada"/>
                          <a:sym typeface="Mada"/>
                        </a:rPr>
                        <a:t>Low </a:t>
                      </a:r>
                      <a:r>
                        <a:rPr lang="en" sz="1200">
                          <a:latin typeface="Mada"/>
                          <a:ea typeface="Mada"/>
                          <a:cs typeface="Mada"/>
                          <a:sym typeface="Mada"/>
                        </a:rPr>
                        <a:t>birth</a:t>
                      </a:r>
                      <a:r>
                        <a:rPr lang="en" sz="1200">
                          <a:latin typeface="Mada"/>
                          <a:ea typeface="Mada"/>
                          <a:cs typeface="Mada"/>
                          <a:sym typeface="Mada"/>
                        </a:rPr>
                        <a:t> weight </a:t>
                      </a:r>
                      <a:endParaRPr sz="1200">
                        <a:latin typeface="Mada"/>
                        <a:ea typeface="Mada"/>
                        <a:cs typeface="Mada"/>
                        <a:sym typeface="Mada"/>
                      </a:endParaRPr>
                    </a:p>
                    <a:p>
                      <a:pPr indent="-304800" lvl="0" marL="457200" rtl="0" algn="l">
                        <a:spcBef>
                          <a:spcPts val="0"/>
                        </a:spcBef>
                        <a:spcAft>
                          <a:spcPts val="0"/>
                        </a:spcAft>
                        <a:buSzPts val="1200"/>
                        <a:buFont typeface="Mada"/>
                        <a:buAutoNum type="arabicPeriod"/>
                      </a:pPr>
                      <a:r>
                        <a:rPr lang="en" sz="1200">
                          <a:solidFill>
                            <a:srgbClr val="3C78D8"/>
                          </a:solidFill>
                          <a:latin typeface="Mada"/>
                          <a:ea typeface="Mada"/>
                          <a:cs typeface="Mada"/>
                          <a:sym typeface="Mada"/>
                        </a:rPr>
                        <a:t>Increased </a:t>
                      </a:r>
                      <a:r>
                        <a:rPr lang="en" sz="1200">
                          <a:latin typeface="Mada"/>
                          <a:ea typeface="Mada"/>
                          <a:cs typeface="Mada"/>
                          <a:sym typeface="Mada"/>
                        </a:rPr>
                        <a:t>Spontaneous</a:t>
                      </a:r>
                      <a:r>
                        <a:rPr lang="en" sz="1200">
                          <a:latin typeface="Mada"/>
                          <a:ea typeface="Mada"/>
                          <a:cs typeface="Mada"/>
                          <a:sym typeface="Mada"/>
                        </a:rPr>
                        <a:t> abortion </a:t>
                      </a:r>
                      <a:endParaRPr sz="1200">
                        <a:latin typeface="Mada"/>
                        <a:ea typeface="Mada"/>
                        <a:cs typeface="Mada"/>
                        <a:sym typeface="Mada"/>
                      </a:endParaRPr>
                    </a:p>
                    <a:p>
                      <a:pPr indent="-304800" lvl="0" marL="457200" rtl="0" algn="l">
                        <a:spcBef>
                          <a:spcPts val="0"/>
                        </a:spcBef>
                        <a:spcAft>
                          <a:spcPts val="0"/>
                        </a:spcAft>
                        <a:buSzPts val="1200"/>
                        <a:buFont typeface="Mada"/>
                        <a:buAutoNum type="arabicPeriod"/>
                      </a:pPr>
                      <a:r>
                        <a:rPr lang="en" sz="1200">
                          <a:latin typeface="Mada"/>
                          <a:ea typeface="Mada"/>
                          <a:cs typeface="Mada"/>
                          <a:sym typeface="Mada"/>
                        </a:rPr>
                        <a:t>Prematurity (preterm labor)</a:t>
                      </a:r>
                      <a:endParaRPr sz="1200">
                        <a:latin typeface="Mada"/>
                        <a:ea typeface="Mada"/>
                        <a:cs typeface="Mada"/>
                        <a:sym typeface="Mada"/>
                      </a:endParaRPr>
                    </a:p>
                    <a:p>
                      <a:pPr indent="-304800" lvl="0" marL="457200" rtl="0" algn="l">
                        <a:spcBef>
                          <a:spcPts val="0"/>
                        </a:spcBef>
                        <a:spcAft>
                          <a:spcPts val="0"/>
                        </a:spcAft>
                        <a:buSzPts val="1200"/>
                        <a:buFont typeface="Mada"/>
                        <a:buAutoNum type="arabicPeriod"/>
                      </a:pPr>
                      <a:r>
                        <a:rPr lang="en" sz="1200">
                          <a:latin typeface="Mada"/>
                          <a:ea typeface="Mada"/>
                          <a:cs typeface="Mada"/>
                          <a:sym typeface="Mada"/>
                        </a:rPr>
                        <a:t>Perinatal mortality (stillbirth)</a:t>
                      </a:r>
                      <a:endParaRPr sz="1200">
                        <a:latin typeface="Mada"/>
                        <a:ea typeface="Mada"/>
                        <a:cs typeface="Mada"/>
                        <a:sym typeface="Mada"/>
                      </a:endParaRPr>
                    </a:p>
                  </a:txBody>
                  <a:tcPr marT="91425" marB="91425" marR="91425" marL="91425"/>
                </a:tc>
              </a:tr>
            </a:tbl>
          </a:graphicData>
        </a:graphic>
      </p:graphicFrame>
      <p:sp>
        <p:nvSpPr>
          <p:cNvPr id="232" name="Google Shape;232;p32"/>
          <p:cNvSpPr txBox="1"/>
          <p:nvPr>
            <p:ph type="title"/>
          </p:nvPr>
        </p:nvSpPr>
        <p:spPr>
          <a:xfrm>
            <a:off x="233100" y="297245"/>
            <a:ext cx="6373800" cy="625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rgbClr val="990000"/>
                </a:solidFill>
                <a:latin typeface="Georgia"/>
                <a:ea typeface="Georgia"/>
                <a:cs typeface="Georgia"/>
                <a:sym typeface="Georgia"/>
              </a:rPr>
              <a:t>Drugs of Abuse During Pregnancy</a:t>
            </a:r>
            <a:endParaRPr b="1" sz="1400">
              <a:solidFill>
                <a:srgbClr val="990000"/>
              </a:solidFill>
              <a:latin typeface="Georgia"/>
              <a:ea typeface="Georgia"/>
              <a:cs typeface="Georgia"/>
              <a:sym typeface="Georgia"/>
            </a:endParaRPr>
          </a:p>
        </p:txBody>
      </p:sp>
      <p:sp>
        <p:nvSpPr>
          <p:cNvPr id="233" name="Google Shape;233;p32"/>
          <p:cNvSpPr txBox="1"/>
          <p:nvPr>
            <p:ph type="title"/>
          </p:nvPr>
        </p:nvSpPr>
        <p:spPr>
          <a:xfrm>
            <a:off x="309300" y="770648"/>
            <a:ext cx="6373800" cy="410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E06666"/>
                </a:solidFill>
                <a:latin typeface="Mada"/>
                <a:ea typeface="Mada"/>
                <a:cs typeface="Mada"/>
                <a:sym typeface="Mada"/>
              </a:rPr>
              <a:t>What is a drug abuse?</a:t>
            </a:r>
            <a:endParaRPr b="1" sz="1800">
              <a:solidFill>
                <a:srgbClr val="E06666"/>
              </a:solidFill>
              <a:latin typeface="Mada"/>
              <a:ea typeface="Mada"/>
              <a:cs typeface="Mada"/>
              <a:sym typeface="Mada"/>
            </a:endParaRPr>
          </a:p>
        </p:txBody>
      </p:sp>
      <p:sp>
        <p:nvSpPr>
          <p:cNvPr id="234" name="Google Shape;234;p32"/>
          <p:cNvSpPr/>
          <p:nvPr/>
        </p:nvSpPr>
        <p:spPr>
          <a:xfrm>
            <a:off x="233100" y="1181348"/>
            <a:ext cx="6373800" cy="1367100"/>
          </a:xfrm>
          <a:prstGeom prst="roundRect">
            <a:avLst>
              <a:gd fmla="val 16667" name="adj"/>
            </a:avLst>
          </a:prstGeom>
          <a:noFill/>
          <a:ln cap="flat" cmpd="sng" w="9525">
            <a:solidFill>
              <a:srgbClr val="999999"/>
            </a:solidFill>
            <a:prstDash val="dash"/>
            <a:round/>
            <a:headEnd len="sm" w="sm" type="none"/>
            <a:tailEnd len="sm" w="sm" type="none"/>
          </a:ln>
        </p:spPr>
        <p:txBody>
          <a:bodyPr anchorCtr="0" anchor="ctr"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It is the habitual use of drugs not for therapeutic purposes but for alteration of one's mood or state of consciousness.</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The most commonly abused drugs are alcohol, barbiturates, </a:t>
            </a:r>
            <a:r>
              <a:rPr lang="en" sz="1200">
                <a:solidFill>
                  <a:schemeClr val="dk1"/>
                </a:solidFill>
                <a:latin typeface="Mada"/>
                <a:ea typeface="Mada"/>
                <a:cs typeface="Mada"/>
                <a:sym typeface="Mada"/>
              </a:rPr>
              <a:t>benzodiazepines</a:t>
            </a:r>
            <a:r>
              <a:rPr lang="en" sz="1200">
                <a:solidFill>
                  <a:schemeClr val="dk1"/>
                </a:solidFill>
                <a:latin typeface="Mada"/>
                <a:ea typeface="Mada"/>
                <a:cs typeface="Mada"/>
                <a:sym typeface="Mada"/>
              </a:rPr>
              <a:t>, opium alkaloids, amphetamines, cocaine, nicotine and marijuana</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Drug abuse may lead to organ damage, dependence, addiction and behavioral disturbance</a:t>
            </a:r>
            <a:endParaRPr sz="1200">
              <a:solidFill>
                <a:schemeClr val="dk1"/>
              </a:solidFill>
              <a:latin typeface="Mada"/>
              <a:ea typeface="Mada"/>
              <a:cs typeface="Mada"/>
              <a:sym typeface="Mada"/>
            </a:endParaRPr>
          </a:p>
        </p:txBody>
      </p:sp>
      <p:pic>
        <p:nvPicPr>
          <p:cNvPr id="235" name="Google Shape;235;p32"/>
          <p:cNvPicPr preferRelativeResize="0"/>
          <p:nvPr/>
        </p:nvPicPr>
        <p:blipFill rotWithShape="1">
          <a:blip r:embed="rId4">
            <a:alphaModFix/>
          </a:blip>
          <a:srcRect b="12210" l="7333" r="6689" t="29391"/>
          <a:stretch/>
        </p:blipFill>
        <p:spPr>
          <a:xfrm>
            <a:off x="4705350" y="7044925"/>
            <a:ext cx="1749152" cy="8798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9" name="Shape 239"/>
        <p:cNvGrpSpPr/>
        <p:nvPr/>
      </p:nvGrpSpPr>
      <p:grpSpPr>
        <a:xfrm>
          <a:off x="0" y="0"/>
          <a:ext cx="0" cy="0"/>
          <a:chOff x="0" y="0"/>
          <a:chExt cx="0" cy="0"/>
        </a:xfrm>
      </p:grpSpPr>
      <p:sp>
        <p:nvSpPr>
          <p:cNvPr id="240" name="Google Shape;240;p33"/>
          <p:cNvSpPr/>
          <p:nvPr/>
        </p:nvSpPr>
        <p:spPr>
          <a:xfrm>
            <a:off x="0" y="11274330"/>
            <a:ext cx="1311000" cy="314400"/>
          </a:xfrm>
          <a:prstGeom prst="homePlate">
            <a:avLst>
              <a:gd fmla="val 50000" name="adj"/>
            </a:avLst>
          </a:pr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33"/>
          <p:cNvSpPr/>
          <p:nvPr/>
        </p:nvSpPr>
        <p:spPr>
          <a:xfrm>
            <a:off x="123650" y="1285833"/>
            <a:ext cx="6612000" cy="8783100"/>
          </a:xfrm>
          <a:prstGeom prst="rect">
            <a:avLst/>
          </a:prstGeom>
          <a:noFill/>
          <a:ln cap="flat" cmpd="sng" w="28575">
            <a:solidFill>
              <a:srgbClr val="EA9999"/>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1000">
              <a:latin typeface="Mada"/>
              <a:ea typeface="Mada"/>
              <a:cs typeface="Mada"/>
              <a:sym typeface="Mada"/>
            </a:endParaRPr>
          </a:p>
        </p:txBody>
      </p:sp>
      <p:graphicFrame>
        <p:nvGraphicFramePr>
          <p:cNvPr id="242" name="Google Shape;242;p33"/>
          <p:cNvGraphicFramePr/>
          <p:nvPr/>
        </p:nvGraphicFramePr>
        <p:xfrm>
          <a:off x="1382711" y="10206939"/>
          <a:ext cx="3000000" cy="3000000"/>
        </p:xfrm>
        <a:graphic>
          <a:graphicData uri="http://schemas.openxmlformats.org/drawingml/2006/table">
            <a:tbl>
              <a:tblPr>
                <a:noFill/>
                <a:tableStyleId>{19CAAC3A-16BD-49CB-A79A-31B01E05A95E}</a:tableStyleId>
              </a:tblPr>
              <a:tblGrid>
                <a:gridCol w="382350"/>
                <a:gridCol w="4987050"/>
              </a:tblGrid>
              <a:tr h="123800">
                <a:tc>
                  <a:txBody>
                    <a:bodyPr/>
                    <a:lstStyle/>
                    <a:p>
                      <a:pPr indent="0" lvl="0" marL="0" rtl="0" algn="ctr">
                        <a:spcBef>
                          <a:spcPts val="0"/>
                        </a:spcBef>
                        <a:spcAft>
                          <a:spcPts val="0"/>
                        </a:spcAft>
                        <a:buNone/>
                      </a:pPr>
                      <a:r>
                        <a:rPr lang="en" sz="800">
                          <a:solidFill>
                            <a:srgbClr val="990000"/>
                          </a:solidFill>
                          <a:latin typeface="Mada"/>
                          <a:ea typeface="Mada"/>
                          <a:cs typeface="Mada"/>
                          <a:sym typeface="Mada"/>
                        </a:rPr>
                        <a:t>Q1</a:t>
                      </a:r>
                      <a:endParaRPr sz="800">
                        <a:solidFill>
                          <a:srgbClr val="990000"/>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b="1" lang="en" sz="800">
                          <a:solidFill>
                            <a:srgbClr val="D9D9D9"/>
                          </a:solidFill>
                          <a:latin typeface="Mada"/>
                          <a:ea typeface="Mada"/>
                          <a:cs typeface="Mada"/>
                          <a:sym typeface="Mada"/>
                        </a:rPr>
                        <a:t>D</a:t>
                      </a:r>
                      <a:r>
                        <a:rPr lang="en" sz="800">
                          <a:solidFill>
                            <a:srgbClr val="D9D9D9"/>
                          </a:solidFill>
                          <a:latin typeface="Mada"/>
                          <a:ea typeface="Mada"/>
                          <a:cs typeface="Mada"/>
                          <a:sym typeface="Mada"/>
                        </a:rPr>
                        <a:t>; ibuprofen is a NSAID, which </a:t>
                      </a:r>
                      <a:r>
                        <a:rPr lang="en" sz="800">
                          <a:solidFill>
                            <a:srgbClr val="D9D9D9"/>
                          </a:solidFill>
                          <a:latin typeface="Mada"/>
                          <a:ea typeface="Mada"/>
                          <a:cs typeface="Mada"/>
                          <a:sym typeface="Mada"/>
                        </a:rPr>
                        <a:t>constricts</a:t>
                      </a:r>
                      <a:r>
                        <a:rPr lang="en" sz="800">
                          <a:solidFill>
                            <a:srgbClr val="D9D9D9"/>
                          </a:solidFill>
                          <a:latin typeface="Mada"/>
                          <a:ea typeface="Mada"/>
                          <a:cs typeface="Mada"/>
                          <a:sym typeface="Mada"/>
                        </a:rPr>
                        <a:t> the ductus </a:t>
                      </a:r>
                      <a:r>
                        <a:rPr lang="en" sz="800">
                          <a:solidFill>
                            <a:srgbClr val="D9D9D9"/>
                          </a:solidFill>
                          <a:latin typeface="Mada"/>
                          <a:ea typeface="Mada"/>
                          <a:cs typeface="Mada"/>
                          <a:sym typeface="Mada"/>
                        </a:rPr>
                        <a:t>arteriosus</a:t>
                      </a:r>
                      <a:r>
                        <a:rPr lang="en" sz="800">
                          <a:solidFill>
                            <a:srgbClr val="D9D9D9"/>
                          </a:solidFill>
                          <a:latin typeface="Mada"/>
                          <a:ea typeface="Mada"/>
                          <a:cs typeface="Mada"/>
                          <a:sym typeface="Mada"/>
                        </a:rPr>
                        <a:t> and cause </a:t>
                      </a:r>
                      <a:r>
                        <a:rPr lang="en" sz="800">
                          <a:solidFill>
                            <a:srgbClr val="D9D9D9"/>
                          </a:solidFill>
                          <a:latin typeface="Mada"/>
                          <a:ea typeface="Mada"/>
                          <a:cs typeface="Mada"/>
                          <a:sym typeface="Mada"/>
                        </a:rPr>
                        <a:t>pulmonary</a:t>
                      </a:r>
                      <a:r>
                        <a:rPr lang="en" sz="800">
                          <a:solidFill>
                            <a:srgbClr val="D9D9D9"/>
                          </a:solidFill>
                          <a:latin typeface="Mada"/>
                          <a:ea typeface="Mada"/>
                          <a:cs typeface="Mada"/>
                          <a:sym typeface="Mada"/>
                        </a:rPr>
                        <a:t> hypertension </a:t>
                      </a:r>
                      <a:endParaRPr sz="800">
                        <a:solidFill>
                          <a:srgbClr val="D9D9D9"/>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273850">
                <a:tc>
                  <a:txBody>
                    <a:bodyPr/>
                    <a:lstStyle/>
                    <a:p>
                      <a:pPr indent="0" lvl="0" marL="0" rtl="0" algn="ctr">
                        <a:spcBef>
                          <a:spcPts val="0"/>
                        </a:spcBef>
                        <a:spcAft>
                          <a:spcPts val="0"/>
                        </a:spcAft>
                        <a:buNone/>
                      </a:pPr>
                      <a:r>
                        <a:rPr lang="en" sz="800">
                          <a:solidFill>
                            <a:srgbClr val="990000"/>
                          </a:solidFill>
                          <a:latin typeface="Mada"/>
                          <a:ea typeface="Mada"/>
                          <a:cs typeface="Mada"/>
                          <a:sym typeface="Mada"/>
                        </a:rPr>
                        <a:t>Q2</a:t>
                      </a:r>
                      <a:endParaRPr sz="800">
                        <a:solidFill>
                          <a:srgbClr val="990000"/>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b="1" lang="en" sz="800">
                          <a:solidFill>
                            <a:srgbClr val="D9D9D9"/>
                          </a:solidFill>
                          <a:latin typeface="Mada"/>
                          <a:ea typeface="Mada"/>
                          <a:cs typeface="Mada"/>
                          <a:sym typeface="Mada"/>
                        </a:rPr>
                        <a:t>B</a:t>
                      </a:r>
                      <a:r>
                        <a:rPr lang="en" sz="800">
                          <a:solidFill>
                            <a:srgbClr val="D9D9D9"/>
                          </a:solidFill>
                          <a:latin typeface="Mada"/>
                          <a:ea typeface="Mada"/>
                          <a:cs typeface="Mada"/>
                          <a:sym typeface="Mada"/>
                        </a:rPr>
                        <a:t>; the study was done in animals but not humans</a:t>
                      </a:r>
                      <a:endParaRPr sz="800">
                        <a:solidFill>
                          <a:srgbClr val="D9D9D9"/>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273850">
                <a:tc>
                  <a:txBody>
                    <a:bodyPr/>
                    <a:lstStyle/>
                    <a:p>
                      <a:pPr indent="0" lvl="0" marL="0" rtl="0" algn="ctr">
                        <a:spcBef>
                          <a:spcPts val="0"/>
                        </a:spcBef>
                        <a:spcAft>
                          <a:spcPts val="0"/>
                        </a:spcAft>
                        <a:buNone/>
                      </a:pPr>
                      <a:r>
                        <a:rPr lang="en" sz="800">
                          <a:solidFill>
                            <a:srgbClr val="990000"/>
                          </a:solidFill>
                          <a:latin typeface="Mada"/>
                          <a:ea typeface="Mada"/>
                          <a:cs typeface="Mada"/>
                          <a:sym typeface="Mada"/>
                        </a:rPr>
                        <a:t>Q3</a:t>
                      </a:r>
                      <a:endParaRPr sz="800">
                        <a:solidFill>
                          <a:srgbClr val="990000"/>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b="1" lang="en" sz="800">
                          <a:solidFill>
                            <a:srgbClr val="D9D9D9"/>
                          </a:solidFill>
                          <a:latin typeface="Mada"/>
                          <a:ea typeface="Mada"/>
                          <a:cs typeface="Mada"/>
                          <a:sym typeface="Mada"/>
                        </a:rPr>
                        <a:t>E;</a:t>
                      </a:r>
                      <a:r>
                        <a:rPr lang="en" sz="800">
                          <a:solidFill>
                            <a:srgbClr val="D9D9D9"/>
                          </a:solidFill>
                          <a:latin typeface="Mada"/>
                          <a:ea typeface="Mada"/>
                          <a:cs typeface="Mada"/>
                          <a:sym typeface="Mada"/>
                        </a:rPr>
                        <a:t> </a:t>
                      </a:r>
                      <a:r>
                        <a:rPr lang="en" sz="800">
                          <a:solidFill>
                            <a:srgbClr val="D9D9D9"/>
                          </a:solidFill>
                          <a:latin typeface="Mada"/>
                          <a:ea typeface="Mada"/>
                          <a:cs typeface="Mada"/>
                          <a:sym typeface="Mada"/>
                        </a:rPr>
                        <a:t>isotretinoin</a:t>
                      </a:r>
                      <a:r>
                        <a:rPr lang="en" sz="800">
                          <a:solidFill>
                            <a:srgbClr val="D9D9D9"/>
                          </a:solidFill>
                          <a:latin typeface="Mada"/>
                          <a:ea typeface="Mada"/>
                          <a:cs typeface="Mada"/>
                          <a:sym typeface="Mada"/>
                        </a:rPr>
                        <a:t> is a well known teratogen during pregnancy</a:t>
                      </a:r>
                      <a:endParaRPr sz="800">
                        <a:solidFill>
                          <a:srgbClr val="D9D9D9"/>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273850">
                <a:tc>
                  <a:txBody>
                    <a:bodyPr/>
                    <a:lstStyle/>
                    <a:p>
                      <a:pPr indent="0" lvl="0" marL="0" rtl="0" algn="ctr">
                        <a:spcBef>
                          <a:spcPts val="0"/>
                        </a:spcBef>
                        <a:spcAft>
                          <a:spcPts val="0"/>
                        </a:spcAft>
                        <a:buNone/>
                      </a:pPr>
                      <a:r>
                        <a:rPr lang="en" sz="800">
                          <a:solidFill>
                            <a:srgbClr val="990000"/>
                          </a:solidFill>
                          <a:latin typeface="Mada"/>
                          <a:ea typeface="Mada"/>
                          <a:cs typeface="Mada"/>
                          <a:sym typeface="Mada"/>
                        </a:rPr>
                        <a:t>Q4</a:t>
                      </a:r>
                      <a:endParaRPr sz="800">
                        <a:solidFill>
                          <a:srgbClr val="990000"/>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b="1" lang="en" sz="800">
                          <a:solidFill>
                            <a:srgbClr val="D9D9D9"/>
                          </a:solidFill>
                          <a:latin typeface="Mada"/>
                          <a:ea typeface="Mada"/>
                          <a:cs typeface="Mada"/>
                          <a:sym typeface="Mada"/>
                        </a:rPr>
                        <a:t>A</a:t>
                      </a:r>
                      <a:r>
                        <a:rPr lang="en" sz="800">
                          <a:solidFill>
                            <a:srgbClr val="D9D9D9"/>
                          </a:solidFill>
                          <a:latin typeface="Mada"/>
                          <a:ea typeface="Mada"/>
                          <a:cs typeface="Mada"/>
                          <a:sym typeface="Mada"/>
                        </a:rPr>
                        <a:t>; Hydralazine is the drug of choice in hypertensive emergencies during pregnancy</a:t>
                      </a:r>
                      <a:endParaRPr sz="800">
                        <a:solidFill>
                          <a:srgbClr val="D9D9D9"/>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273850">
                <a:tc>
                  <a:txBody>
                    <a:bodyPr/>
                    <a:lstStyle/>
                    <a:p>
                      <a:pPr indent="0" lvl="0" marL="0" rtl="0" algn="ctr">
                        <a:spcBef>
                          <a:spcPts val="0"/>
                        </a:spcBef>
                        <a:spcAft>
                          <a:spcPts val="0"/>
                        </a:spcAft>
                        <a:buNone/>
                      </a:pPr>
                      <a:r>
                        <a:rPr lang="en" sz="800">
                          <a:solidFill>
                            <a:srgbClr val="990000"/>
                          </a:solidFill>
                          <a:latin typeface="Mada"/>
                          <a:ea typeface="Mada"/>
                          <a:cs typeface="Mada"/>
                          <a:sym typeface="Mada"/>
                        </a:rPr>
                        <a:t>Q5</a:t>
                      </a:r>
                      <a:endParaRPr sz="800">
                        <a:solidFill>
                          <a:srgbClr val="990000"/>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b="1" lang="en" sz="800">
                          <a:solidFill>
                            <a:srgbClr val="D9D9D9"/>
                          </a:solidFill>
                          <a:latin typeface="Mada"/>
                          <a:ea typeface="Mada"/>
                          <a:cs typeface="Mada"/>
                          <a:sym typeface="Mada"/>
                        </a:rPr>
                        <a:t>C</a:t>
                      </a:r>
                      <a:r>
                        <a:rPr lang="en" sz="800">
                          <a:solidFill>
                            <a:srgbClr val="D9D9D9"/>
                          </a:solidFill>
                          <a:latin typeface="Mada"/>
                          <a:ea typeface="Mada"/>
                          <a:cs typeface="Mada"/>
                          <a:sym typeface="Mada"/>
                        </a:rPr>
                        <a:t>; Heparin has a high MW and hugh polarity which prevents it from crossing the placenta</a:t>
                      </a:r>
                      <a:endParaRPr sz="800">
                        <a:solidFill>
                          <a:srgbClr val="D9D9D9"/>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273850">
                <a:tc>
                  <a:txBody>
                    <a:bodyPr/>
                    <a:lstStyle/>
                    <a:p>
                      <a:pPr indent="0" lvl="0" marL="0" rtl="0" algn="ctr">
                        <a:spcBef>
                          <a:spcPts val="0"/>
                        </a:spcBef>
                        <a:spcAft>
                          <a:spcPts val="0"/>
                        </a:spcAft>
                        <a:buNone/>
                      </a:pPr>
                      <a:r>
                        <a:rPr lang="en" sz="800">
                          <a:solidFill>
                            <a:srgbClr val="990000"/>
                          </a:solidFill>
                          <a:latin typeface="Mada"/>
                          <a:ea typeface="Mada"/>
                          <a:cs typeface="Mada"/>
                          <a:sym typeface="Mada"/>
                        </a:rPr>
                        <a:t>Q6</a:t>
                      </a:r>
                      <a:endParaRPr sz="800">
                        <a:solidFill>
                          <a:srgbClr val="990000"/>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b="1" lang="en" sz="800">
                          <a:solidFill>
                            <a:srgbClr val="D9D9D9"/>
                          </a:solidFill>
                          <a:latin typeface="Mada"/>
                          <a:ea typeface="Mada"/>
                          <a:cs typeface="Mada"/>
                          <a:sym typeface="Mada"/>
                        </a:rPr>
                        <a:t>D</a:t>
                      </a:r>
                      <a:r>
                        <a:rPr lang="en" sz="800">
                          <a:solidFill>
                            <a:srgbClr val="D9D9D9"/>
                          </a:solidFill>
                          <a:latin typeface="Mada"/>
                          <a:ea typeface="Mada"/>
                          <a:cs typeface="Mada"/>
                          <a:sym typeface="Mada"/>
                        </a:rPr>
                        <a:t>; antiepileptic impairs folic acid absorption and might cause a neural tube defect</a:t>
                      </a:r>
                      <a:endParaRPr sz="800">
                        <a:solidFill>
                          <a:srgbClr val="D9D9D9"/>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bl>
          </a:graphicData>
        </a:graphic>
      </p:graphicFrame>
      <p:sp>
        <p:nvSpPr>
          <p:cNvPr id="243" name="Google Shape;243;p33"/>
          <p:cNvSpPr/>
          <p:nvPr/>
        </p:nvSpPr>
        <p:spPr>
          <a:xfrm>
            <a:off x="257011" y="1057206"/>
            <a:ext cx="1190700" cy="398700"/>
          </a:xfrm>
          <a:prstGeom prst="snip2DiagRect">
            <a:avLst>
              <a:gd fmla="val 0" name="adj1"/>
              <a:gd fmla="val 31217" name="adj2"/>
            </a:avLst>
          </a:prstGeom>
          <a:solidFill>
            <a:srgbClr val="F4CC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rgbClr val="990000"/>
                </a:solidFill>
                <a:latin typeface="Georgia"/>
                <a:ea typeface="Georgia"/>
                <a:cs typeface="Georgia"/>
                <a:sym typeface="Georgia"/>
              </a:rPr>
              <a:t>MCQ</a:t>
            </a:r>
            <a:endParaRPr b="1" sz="2400">
              <a:solidFill>
                <a:srgbClr val="990000"/>
              </a:solidFill>
              <a:latin typeface="Georgia"/>
              <a:ea typeface="Georgia"/>
              <a:cs typeface="Georgia"/>
              <a:sym typeface="Georgia"/>
            </a:endParaRPr>
          </a:p>
        </p:txBody>
      </p:sp>
      <p:sp>
        <p:nvSpPr>
          <p:cNvPr id="244" name="Google Shape;244;p33"/>
          <p:cNvSpPr txBox="1"/>
          <p:nvPr/>
        </p:nvSpPr>
        <p:spPr>
          <a:xfrm>
            <a:off x="0" y="11180477"/>
            <a:ext cx="1382700" cy="39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 sz="1800">
                <a:solidFill>
                  <a:srgbClr val="FFFFFF"/>
                </a:solidFill>
                <a:latin typeface="Georgia"/>
                <a:ea typeface="Georgia"/>
                <a:cs typeface="Georgia"/>
                <a:sym typeface="Georgia"/>
              </a:rPr>
              <a:t>Answers:</a:t>
            </a:r>
            <a:endParaRPr b="1" i="1" sz="1800">
              <a:solidFill>
                <a:srgbClr val="FFFFFF"/>
              </a:solidFill>
              <a:latin typeface="Georgia"/>
              <a:ea typeface="Georgia"/>
              <a:cs typeface="Georgia"/>
              <a:sym typeface="Georgia"/>
            </a:endParaRPr>
          </a:p>
        </p:txBody>
      </p:sp>
      <p:sp>
        <p:nvSpPr>
          <p:cNvPr id="245" name="Google Shape;245;p33"/>
          <p:cNvSpPr/>
          <p:nvPr/>
        </p:nvSpPr>
        <p:spPr>
          <a:xfrm>
            <a:off x="150" y="-9526"/>
            <a:ext cx="6858300" cy="750300"/>
          </a:xfrm>
          <a:prstGeom prst="rect">
            <a:avLst/>
          </a:pr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33"/>
          <p:cNvSpPr/>
          <p:nvPr/>
        </p:nvSpPr>
        <p:spPr>
          <a:xfrm>
            <a:off x="4610302" y="466750"/>
            <a:ext cx="2247900" cy="628500"/>
          </a:xfrm>
          <a:prstGeom prst="snip2DiagRect">
            <a:avLst>
              <a:gd fmla="val 42434" name="adj1"/>
              <a:gd fmla="val 0" name="adj2"/>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33"/>
          <p:cNvSpPr txBox="1"/>
          <p:nvPr/>
        </p:nvSpPr>
        <p:spPr>
          <a:xfrm>
            <a:off x="2490271" y="-64628"/>
            <a:ext cx="1866300" cy="750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990000"/>
                </a:solidFill>
                <a:latin typeface="Georgia"/>
                <a:ea typeface="Georgia"/>
                <a:cs typeface="Georgia"/>
                <a:sym typeface="Georgia"/>
              </a:rPr>
              <a:t>Quiz</a:t>
            </a:r>
            <a:endParaRPr b="1" sz="4800">
              <a:solidFill>
                <a:srgbClr val="990000"/>
              </a:solidFill>
              <a:latin typeface="Georgia"/>
              <a:ea typeface="Georgia"/>
              <a:cs typeface="Georgia"/>
              <a:sym typeface="Georgia"/>
            </a:endParaRPr>
          </a:p>
        </p:txBody>
      </p:sp>
      <p:sp>
        <p:nvSpPr>
          <p:cNvPr id="248" name="Google Shape;248;p33"/>
          <p:cNvSpPr txBox="1"/>
          <p:nvPr/>
        </p:nvSpPr>
        <p:spPr>
          <a:xfrm>
            <a:off x="257000" y="1437975"/>
            <a:ext cx="6394200" cy="856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rgbClr val="990000"/>
                </a:solidFill>
                <a:latin typeface="Mada"/>
                <a:ea typeface="Mada"/>
                <a:cs typeface="Mada"/>
                <a:sym typeface="Mada"/>
              </a:rPr>
              <a:t>Q1-</a:t>
            </a:r>
            <a:r>
              <a:rPr lang="en" sz="1200">
                <a:solidFill>
                  <a:srgbClr val="980000"/>
                </a:solidFill>
                <a:latin typeface="Mada"/>
                <a:ea typeface="Mada"/>
                <a:cs typeface="Mada"/>
                <a:sym typeface="Mada"/>
              </a:rPr>
              <a:t> </a:t>
            </a:r>
            <a:r>
              <a:rPr lang="en" sz="1200">
                <a:solidFill>
                  <a:srgbClr val="980000"/>
                </a:solidFill>
                <a:latin typeface="Mada"/>
                <a:ea typeface="Mada"/>
                <a:cs typeface="Mada"/>
                <a:sym typeface="Mada"/>
              </a:rPr>
              <a:t>A 19-year-old G1P0 woman lost her eyeglasses for a day. Constant squinting causes her to develop a headache, for which she takes ibuprofen. Which of the following poses the greatest risk to her fetus?</a:t>
            </a:r>
            <a:endParaRPr sz="1200">
              <a:solidFill>
                <a:srgbClr val="980000"/>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sz="1200">
              <a:solidFill>
                <a:srgbClr val="990000"/>
              </a:solidFill>
              <a:latin typeface="Mada"/>
              <a:ea typeface="Mada"/>
              <a:cs typeface="Mada"/>
              <a:sym typeface="Mada"/>
            </a:endParaRPr>
          </a:p>
          <a:p>
            <a:pPr indent="0" lvl="0" marL="0" rtl="0" algn="ctr">
              <a:spcBef>
                <a:spcPts val="0"/>
              </a:spcBef>
              <a:spcAft>
                <a:spcPts val="0"/>
              </a:spcAft>
              <a:buClr>
                <a:schemeClr val="dk1"/>
              </a:buClr>
              <a:buSzPts val="1100"/>
              <a:buFont typeface="Arial"/>
              <a:buNone/>
            </a:pPr>
            <a:r>
              <a:rPr lang="en" sz="1200">
                <a:solidFill>
                  <a:srgbClr val="E06666"/>
                </a:solidFill>
                <a:latin typeface="Mada"/>
                <a:ea typeface="Mada"/>
                <a:cs typeface="Mada"/>
                <a:sym typeface="Mada"/>
              </a:rPr>
              <a:t>A- </a:t>
            </a:r>
            <a:r>
              <a:rPr lang="en" sz="1200">
                <a:solidFill>
                  <a:srgbClr val="E06666"/>
                </a:solidFill>
                <a:latin typeface="Mada"/>
                <a:ea typeface="Mada"/>
                <a:cs typeface="Mada"/>
                <a:sym typeface="Mada"/>
              </a:rPr>
              <a:t>Acute tubular necrosis    B- Decreased pulmonary surfactant at birth    C- Low birth weight</a:t>
            </a:r>
            <a:endParaRPr sz="1200">
              <a:solidFill>
                <a:srgbClr val="E06666"/>
              </a:solidFill>
              <a:latin typeface="Mada"/>
              <a:ea typeface="Mada"/>
              <a:cs typeface="Mada"/>
              <a:sym typeface="Mada"/>
            </a:endParaRPr>
          </a:p>
          <a:p>
            <a:pPr indent="0" lvl="0" marL="0" rtl="0" algn="ctr">
              <a:spcBef>
                <a:spcPts val="0"/>
              </a:spcBef>
              <a:spcAft>
                <a:spcPts val="0"/>
              </a:spcAft>
              <a:buClr>
                <a:schemeClr val="dk1"/>
              </a:buClr>
              <a:buSzPts val="1100"/>
              <a:buFont typeface="Arial"/>
              <a:buNone/>
            </a:pPr>
            <a:r>
              <a:rPr lang="en" sz="1200">
                <a:solidFill>
                  <a:srgbClr val="E06666"/>
                </a:solidFill>
                <a:latin typeface="Mada"/>
                <a:ea typeface="Mada"/>
                <a:cs typeface="Mada"/>
                <a:sym typeface="Mada"/>
              </a:rPr>
              <a:t>D- Loss of physiologic heart shunt    E- No risk—ibuprofen is a safe drug for pregnancy</a:t>
            </a:r>
            <a:endParaRPr sz="1200">
              <a:solidFill>
                <a:srgbClr val="E06666"/>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sz="1200">
              <a:solidFill>
                <a:srgbClr val="990000"/>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en" sz="1200">
                <a:solidFill>
                  <a:srgbClr val="990000"/>
                </a:solidFill>
                <a:latin typeface="Mada"/>
                <a:ea typeface="Mada"/>
                <a:cs typeface="Mada"/>
                <a:sym typeface="Mada"/>
              </a:rPr>
              <a:t>Q2- </a:t>
            </a:r>
            <a:r>
              <a:rPr lang="en" sz="1200">
                <a:solidFill>
                  <a:srgbClr val="980000"/>
                </a:solidFill>
                <a:latin typeface="Mada"/>
                <a:ea typeface="Mada"/>
                <a:cs typeface="Mada"/>
                <a:sym typeface="Mada"/>
              </a:rPr>
              <a:t>A 33-year-old pregnant woman begins taking a new drug, Drug X, for morning sickness. Drug X has not been found to have adverse maternal or fetal effects in animal models, but no human studies have been done. Under which FDA Pregnancy Category would Drug X fall?</a:t>
            </a:r>
            <a:endParaRPr sz="1200">
              <a:solidFill>
                <a:srgbClr val="990000"/>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sz="1200">
              <a:solidFill>
                <a:srgbClr val="990000"/>
              </a:solidFill>
              <a:latin typeface="Mada"/>
              <a:ea typeface="Mada"/>
              <a:cs typeface="Mada"/>
              <a:sym typeface="Mada"/>
            </a:endParaRPr>
          </a:p>
          <a:p>
            <a:pPr indent="0" lvl="0" marL="0" rtl="0" algn="ctr">
              <a:spcBef>
                <a:spcPts val="0"/>
              </a:spcBef>
              <a:spcAft>
                <a:spcPts val="0"/>
              </a:spcAft>
              <a:buClr>
                <a:schemeClr val="dk1"/>
              </a:buClr>
              <a:buSzPts val="1100"/>
              <a:buFont typeface="Arial"/>
              <a:buNone/>
            </a:pPr>
            <a:r>
              <a:rPr lang="en" sz="1200">
                <a:solidFill>
                  <a:srgbClr val="E06666"/>
                </a:solidFill>
                <a:latin typeface="Mada"/>
                <a:ea typeface="Mada"/>
                <a:cs typeface="Mada"/>
                <a:sym typeface="Mada"/>
              </a:rPr>
              <a:t>A- Category A    B- </a:t>
            </a:r>
            <a:r>
              <a:rPr lang="en" sz="1200">
                <a:solidFill>
                  <a:srgbClr val="E06666"/>
                </a:solidFill>
                <a:latin typeface="Mada"/>
                <a:ea typeface="Mada"/>
                <a:cs typeface="Mada"/>
                <a:sym typeface="Mada"/>
              </a:rPr>
              <a:t>Category</a:t>
            </a:r>
            <a:r>
              <a:rPr lang="en" sz="1200">
                <a:solidFill>
                  <a:srgbClr val="E06666"/>
                </a:solidFill>
                <a:latin typeface="Mada"/>
                <a:ea typeface="Mada"/>
                <a:cs typeface="Mada"/>
                <a:sym typeface="Mada"/>
              </a:rPr>
              <a:t> B    C- </a:t>
            </a:r>
            <a:r>
              <a:rPr lang="en" sz="1200">
                <a:solidFill>
                  <a:srgbClr val="E06666"/>
                </a:solidFill>
                <a:latin typeface="Mada"/>
                <a:ea typeface="Mada"/>
                <a:cs typeface="Mada"/>
                <a:sym typeface="Mada"/>
              </a:rPr>
              <a:t>Category</a:t>
            </a:r>
            <a:r>
              <a:rPr lang="en" sz="1200">
                <a:solidFill>
                  <a:srgbClr val="E06666"/>
                </a:solidFill>
                <a:latin typeface="Mada"/>
                <a:ea typeface="Mada"/>
                <a:cs typeface="Mada"/>
                <a:sym typeface="Mada"/>
              </a:rPr>
              <a:t> C    D- </a:t>
            </a:r>
            <a:r>
              <a:rPr lang="en" sz="1200">
                <a:solidFill>
                  <a:srgbClr val="E06666"/>
                </a:solidFill>
                <a:latin typeface="Mada"/>
                <a:ea typeface="Mada"/>
                <a:cs typeface="Mada"/>
                <a:sym typeface="Mada"/>
              </a:rPr>
              <a:t>Category</a:t>
            </a:r>
            <a:r>
              <a:rPr lang="en" sz="1200">
                <a:solidFill>
                  <a:srgbClr val="E06666"/>
                </a:solidFill>
                <a:latin typeface="Mada"/>
                <a:ea typeface="Mada"/>
                <a:cs typeface="Mada"/>
                <a:sym typeface="Mada"/>
              </a:rPr>
              <a:t> D    E- </a:t>
            </a:r>
            <a:r>
              <a:rPr lang="en" sz="1200">
                <a:solidFill>
                  <a:srgbClr val="E06666"/>
                </a:solidFill>
                <a:latin typeface="Mada"/>
                <a:ea typeface="Mada"/>
                <a:cs typeface="Mada"/>
                <a:sym typeface="Mada"/>
              </a:rPr>
              <a:t>Category</a:t>
            </a:r>
            <a:r>
              <a:rPr lang="en" sz="1200">
                <a:solidFill>
                  <a:srgbClr val="E06666"/>
                </a:solidFill>
                <a:latin typeface="Mada"/>
                <a:ea typeface="Mada"/>
                <a:cs typeface="Mada"/>
                <a:sym typeface="Mada"/>
              </a:rPr>
              <a:t> X</a:t>
            </a:r>
            <a:endParaRPr sz="1200">
              <a:solidFill>
                <a:srgbClr val="E06666"/>
              </a:solidFill>
              <a:latin typeface="Mada"/>
              <a:ea typeface="Mada"/>
              <a:cs typeface="Mada"/>
              <a:sym typeface="Mada"/>
            </a:endParaRPr>
          </a:p>
          <a:p>
            <a:pPr indent="0" lvl="0" marL="0" rtl="0" algn="ctr">
              <a:spcBef>
                <a:spcPts val="0"/>
              </a:spcBef>
              <a:spcAft>
                <a:spcPts val="0"/>
              </a:spcAft>
              <a:buClr>
                <a:schemeClr val="dk1"/>
              </a:buClr>
              <a:buSzPts val="1100"/>
              <a:buFont typeface="Arial"/>
              <a:buNone/>
            </a:pPr>
            <a:r>
              <a:t/>
            </a:r>
            <a:endParaRPr sz="1200">
              <a:solidFill>
                <a:srgbClr val="E06666"/>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en" sz="1200">
                <a:solidFill>
                  <a:srgbClr val="990000"/>
                </a:solidFill>
                <a:latin typeface="Mada"/>
                <a:ea typeface="Mada"/>
                <a:cs typeface="Mada"/>
                <a:sym typeface="Mada"/>
              </a:rPr>
              <a:t>Q3- </a:t>
            </a:r>
            <a:r>
              <a:rPr lang="en" sz="1200">
                <a:solidFill>
                  <a:srgbClr val="980000"/>
                </a:solidFill>
                <a:latin typeface="Mada"/>
                <a:ea typeface="Mada"/>
                <a:cs typeface="Mada"/>
                <a:sym typeface="Mada"/>
              </a:rPr>
              <a:t>A 17-year-old pregnant woman asks her doctor what she can do about her acne. The doctor prescribes a topical benzoyl peroxide preparation, but the patient is unsatisfied with the results. She has a close friend taking isotretinoin for acne control, and her friend often tells her how well it works. She begins taking her friend’s pills and is pleased with the reduction in her acne. In which FDA Pregnancy Category does this drug belong?</a:t>
            </a:r>
            <a:endParaRPr sz="1200">
              <a:solidFill>
                <a:srgbClr val="990000"/>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sz="1200">
              <a:solidFill>
                <a:srgbClr val="990000"/>
              </a:solidFill>
              <a:latin typeface="Mada"/>
              <a:ea typeface="Mada"/>
              <a:cs typeface="Mada"/>
              <a:sym typeface="Mada"/>
            </a:endParaRPr>
          </a:p>
          <a:p>
            <a:pPr indent="0" lvl="0" marL="0" rtl="0" algn="ctr">
              <a:spcBef>
                <a:spcPts val="0"/>
              </a:spcBef>
              <a:spcAft>
                <a:spcPts val="0"/>
              </a:spcAft>
              <a:buClr>
                <a:schemeClr val="dk1"/>
              </a:buClr>
              <a:buSzPts val="1100"/>
              <a:buFont typeface="Arial"/>
              <a:buNone/>
            </a:pPr>
            <a:r>
              <a:rPr lang="en" sz="1200">
                <a:solidFill>
                  <a:srgbClr val="E06666"/>
                </a:solidFill>
                <a:latin typeface="Mada"/>
                <a:ea typeface="Mada"/>
                <a:cs typeface="Mada"/>
                <a:sym typeface="Mada"/>
              </a:rPr>
              <a:t>A- Category A    B- Category B    C- Category C    D- Category D    E- Category X</a:t>
            </a:r>
            <a:endParaRPr sz="1200">
              <a:solidFill>
                <a:srgbClr val="E06666"/>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en" sz="1200">
                <a:solidFill>
                  <a:srgbClr val="990000"/>
                </a:solidFill>
                <a:latin typeface="Mada"/>
                <a:ea typeface="Mada"/>
                <a:cs typeface="Mada"/>
                <a:sym typeface="Mada"/>
              </a:rPr>
              <a:t> </a:t>
            </a:r>
            <a:endParaRPr sz="1200">
              <a:solidFill>
                <a:srgbClr val="990000"/>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en" sz="1200">
                <a:solidFill>
                  <a:srgbClr val="990000"/>
                </a:solidFill>
                <a:latin typeface="Mada"/>
                <a:ea typeface="Mada"/>
                <a:cs typeface="Mada"/>
                <a:sym typeface="Mada"/>
              </a:rPr>
              <a:t>Q4- </a:t>
            </a:r>
            <a:r>
              <a:rPr lang="en" sz="1200">
                <a:solidFill>
                  <a:srgbClr val="980000"/>
                </a:solidFill>
                <a:latin typeface="Mada"/>
                <a:ea typeface="Mada"/>
                <a:cs typeface="Mada"/>
                <a:sym typeface="Mada"/>
              </a:rPr>
              <a:t>A 19-year-old woman is 24 weeks pregnant. She has received no prenatal care. She presents to the emergency department complaining of an intermittent headache and fatigue during her pregnancy. Her blood pressure has been at least 150/110 mm Hg. What is the most appropriate treatment of this patient?</a:t>
            </a:r>
            <a:endParaRPr sz="1200">
              <a:solidFill>
                <a:srgbClr val="990000"/>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sz="1200">
              <a:solidFill>
                <a:srgbClr val="990000"/>
              </a:solidFill>
              <a:latin typeface="Mada"/>
              <a:ea typeface="Mada"/>
              <a:cs typeface="Mada"/>
              <a:sym typeface="Mada"/>
            </a:endParaRPr>
          </a:p>
          <a:p>
            <a:pPr indent="0" lvl="0" marL="0" rtl="0" algn="ctr">
              <a:spcBef>
                <a:spcPts val="0"/>
              </a:spcBef>
              <a:spcAft>
                <a:spcPts val="0"/>
              </a:spcAft>
              <a:buClr>
                <a:schemeClr val="dk1"/>
              </a:buClr>
              <a:buSzPts val="1100"/>
              <a:buFont typeface="Arial"/>
              <a:buNone/>
            </a:pPr>
            <a:r>
              <a:rPr lang="en" sz="1200">
                <a:solidFill>
                  <a:srgbClr val="E06666"/>
                </a:solidFill>
                <a:latin typeface="Mada"/>
                <a:ea typeface="Mada"/>
                <a:cs typeface="Mada"/>
                <a:sym typeface="Mada"/>
              </a:rPr>
              <a:t>A- Hydralazine    B- Propranolol    C-Methyl dopa    D- Prazosin    E- Sodium nitroprusside</a:t>
            </a:r>
            <a:endParaRPr sz="1200">
              <a:solidFill>
                <a:srgbClr val="E06666"/>
              </a:solidFill>
              <a:latin typeface="Mada"/>
              <a:ea typeface="Mada"/>
              <a:cs typeface="Mada"/>
              <a:sym typeface="Mada"/>
            </a:endParaRPr>
          </a:p>
          <a:p>
            <a:pPr indent="0" lvl="0" marL="0" rtl="0" algn="ctr">
              <a:spcBef>
                <a:spcPts val="0"/>
              </a:spcBef>
              <a:spcAft>
                <a:spcPts val="0"/>
              </a:spcAft>
              <a:buClr>
                <a:schemeClr val="dk1"/>
              </a:buClr>
              <a:buSzPts val="1100"/>
              <a:buFont typeface="Arial"/>
              <a:buNone/>
            </a:pPr>
            <a:r>
              <a:t/>
            </a:r>
            <a:endParaRPr sz="1200">
              <a:solidFill>
                <a:srgbClr val="E06666"/>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sz="1200">
              <a:solidFill>
                <a:srgbClr val="E06666"/>
              </a:solidFill>
              <a:latin typeface="Mada"/>
              <a:ea typeface="Mada"/>
              <a:cs typeface="Mada"/>
              <a:sym typeface="Mada"/>
            </a:endParaRPr>
          </a:p>
          <a:p>
            <a:pPr indent="0" lvl="0" marL="0" rtl="0" algn="l">
              <a:spcBef>
                <a:spcPts val="0"/>
              </a:spcBef>
              <a:spcAft>
                <a:spcPts val="0"/>
              </a:spcAft>
              <a:buNone/>
            </a:pPr>
            <a:r>
              <a:rPr lang="en" sz="1200">
                <a:solidFill>
                  <a:srgbClr val="980000"/>
                </a:solidFill>
                <a:latin typeface="Mada"/>
                <a:ea typeface="Mada"/>
                <a:cs typeface="Mada"/>
                <a:sym typeface="Mada"/>
              </a:rPr>
              <a:t>Q5- </a:t>
            </a:r>
            <a:r>
              <a:rPr lang="en" sz="1200">
                <a:solidFill>
                  <a:srgbClr val="980000"/>
                </a:solidFill>
                <a:latin typeface="Mada"/>
                <a:ea typeface="Mada"/>
                <a:cs typeface="Mada"/>
                <a:sym typeface="Mada"/>
              </a:rPr>
              <a:t>A 26-year-old G2P1001 woman at 33 weeks gestation presents to the emergency department with pain and swelling in her right calf. On physical examination, Homans sign is positive. A duplex of the right calf confirms the presence of a deep vein thrombosis (DVT). What is the most appropriate treatment for the rest of her pregnancy?</a:t>
            </a:r>
            <a:endParaRPr sz="1200">
              <a:solidFill>
                <a:srgbClr val="980000"/>
              </a:solidFill>
              <a:latin typeface="Mada"/>
              <a:ea typeface="Mada"/>
              <a:cs typeface="Mada"/>
              <a:sym typeface="Mada"/>
            </a:endParaRPr>
          </a:p>
          <a:p>
            <a:pPr indent="0" lvl="0" marL="0" rtl="0" algn="l">
              <a:spcBef>
                <a:spcPts val="0"/>
              </a:spcBef>
              <a:spcAft>
                <a:spcPts val="0"/>
              </a:spcAft>
              <a:buNone/>
            </a:pPr>
            <a:r>
              <a:t/>
            </a:r>
            <a:endParaRPr sz="1200">
              <a:solidFill>
                <a:srgbClr val="980000"/>
              </a:solidFill>
              <a:latin typeface="Mada"/>
              <a:ea typeface="Mada"/>
              <a:cs typeface="Mada"/>
              <a:sym typeface="Mada"/>
            </a:endParaRPr>
          </a:p>
          <a:p>
            <a:pPr indent="0" lvl="0" marL="0" rtl="0" algn="ctr">
              <a:spcBef>
                <a:spcPts val="0"/>
              </a:spcBef>
              <a:spcAft>
                <a:spcPts val="0"/>
              </a:spcAft>
              <a:buNone/>
            </a:pPr>
            <a:r>
              <a:rPr lang="en" sz="1200">
                <a:solidFill>
                  <a:srgbClr val="E06666"/>
                </a:solidFill>
                <a:latin typeface="Mada"/>
                <a:ea typeface="Mada"/>
                <a:cs typeface="Mada"/>
                <a:sym typeface="Mada"/>
              </a:rPr>
              <a:t>A- Streptokinase    B- Aspirin    C- Heparin    D- Acetaminophen    E- Warfarin</a:t>
            </a:r>
            <a:endParaRPr sz="1200">
              <a:solidFill>
                <a:srgbClr val="980000"/>
              </a:solidFill>
              <a:latin typeface="Mada"/>
              <a:ea typeface="Mada"/>
              <a:cs typeface="Mada"/>
              <a:sym typeface="Mada"/>
            </a:endParaRPr>
          </a:p>
          <a:p>
            <a:pPr indent="0" lvl="0" marL="0" rtl="0" algn="l">
              <a:spcBef>
                <a:spcPts val="0"/>
              </a:spcBef>
              <a:spcAft>
                <a:spcPts val="0"/>
              </a:spcAft>
              <a:buNone/>
            </a:pPr>
            <a:r>
              <a:t/>
            </a:r>
            <a:endParaRPr sz="1200">
              <a:solidFill>
                <a:srgbClr val="980000"/>
              </a:solidFill>
              <a:latin typeface="Mada"/>
              <a:ea typeface="Mada"/>
              <a:cs typeface="Mada"/>
              <a:sym typeface="Mada"/>
            </a:endParaRPr>
          </a:p>
          <a:p>
            <a:pPr indent="0" lvl="0" marL="0" rtl="0" algn="l">
              <a:spcBef>
                <a:spcPts val="0"/>
              </a:spcBef>
              <a:spcAft>
                <a:spcPts val="0"/>
              </a:spcAft>
              <a:buNone/>
            </a:pPr>
            <a:r>
              <a:rPr lang="en" sz="1200">
                <a:solidFill>
                  <a:srgbClr val="980000"/>
                </a:solidFill>
                <a:latin typeface="Mada"/>
                <a:ea typeface="Mada"/>
                <a:cs typeface="Mada"/>
                <a:sym typeface="Mada"/>
              </a:rPr>
              <a:t>Q6-  A 23-year-old woman with lifelong epilepsy controlled with medication has just found out that she is pregnant. She has seizures once a month but seem to be controlled at present. Which of the following statements about epilepsy in pregnancy is true?</a:t>
            </a:r>
            <a:endParaRPr sz="1200">
              <a:solidFill>
                <a:srgbClr val="980000"/>
              </a:solidFill>
              <a:latin typeface="Mada"/>
              <a:ea typeface="Mada"/>
              <a:cs typeface="Mada"/>
              <a:sym typeface="Mada"/>
            </a:endParaRPr>
          </a:p>
          <a:p>
            <a:pPr indent="0" lvl="0" marL="0" rtl="0" algn="l">
              <a:spcBef>
                <a:spcPts val="0"/>
              </a:spcBef>
              <a:spcAft>
                <a:spcPts val="0"/>
              </a:spcAft>
              <a:buNone/>
            </a:pPr>
            <a:r>
              <a:t/>
            </a:r>
            <a:endParaRPr sz="1200">
              <a:solidFill>
                <a:srgbClr val="980000"/>
              </a:solidFill>
              <a:latin typeface="Mada"/>
              <a:ea typeface="Mada"/>
              <a:cs typeface="Mada"/>
              <a:sym typeface="Mada"/>
            </a:endParaRPr>
          </a:p>
          <a:p>
            <a:pPr indent="0" lvl="0" marL="0" rtl="0" algn="ctr">
              <a:spcBef>
                <a:spcPts val="0"/>
              </a:spcBef>
              <a:spcAft>
                <a:spcPts val="0"/>
              </a:spcAft>
              <a:buNone/>
            </a:pPr>
            <a:r>
              <a:rPr lang="en" sz="1200">
                <a:solidFill>
                  <a:srgbClr val="E06666"/>
                </a:solidFill>
                <a:latin typeface="Mada"/>
                <a:ea typeface="Mada"/>
                <a:cs typeface="Mada"/>
                <a:sym typeface="Mada"/>
              </a:rPr>
              <a:t>A- Barbiturates should be considered</a:t>
            </a:r>
            <a:endParaRPr sz="1200">
              <a:solidFill>
                <a:srgbClr val="E06666"/>
              </a:solidFill>
              <a:latin typeface="Mada"/>
              <a:ea typeface="Mada"/>
              <a:cs typeface="Mada"/>
              <a:sym typeface="Mada"/>
            </a:endParaRPr>
          </a:p>
          <a:p>
            <a:pPr indent="0" lvl="0" marL="0" rtl="0" algn="ctr">
              <a:spcBef>
                <a:spcPts val="0"/>
              </a:spcBef>
              <a:spcAft>
                <a:spcPts val="0"/>
              </a:spcAft>
              <a:buNone/>
            </a:pPr>
            <a:r>
              <a:rPr lang="en" sz="1200">
                <a:solidFill>
                  <a:srgbClr val="E06666"/>
                </a:solidFill>
                <a:latin typeface="Mada"/>
                <a:ea typeface="Mada"/>
                <a:cs typeface="Mada"/>
                <a:sym typeface="Mada"/>
              </a:rPr>
              <a:t>B- Divalproex is considered a drug of choice</a:t>
            </a:r>
            <a:endParaRPr sz="1200">
              <a:solidFill>
                <a:srgbClr val="E06666"/>
              </a:solidFill>
              <a:latin typeface="Mada"/>
              <a:ea typeface="Mada"/>
              <a:cs typeface="Mada"/>
              <a:sym typeface="Mada"/>
            </a:endParaRPr>
          </a:p>
          <a:p>
            <a:pPr indent="0" lvl="0" marL="0" rtl="0" algn="ctr">
              <a:spcBef>
                <a:spcPts val="0"/>
              </a:spcBef>
              <a:spcAft>
                <a:spcPts val="0"/>
              </a:spcAft>
              <a:buNone/>
            </a:pPr>
            <a:r>
              <a:rPr lang="en" sz="1200">
                <a:solidFill>
                  <a:srgbClr val="E06666"/>
                </a:solidFill>
                <a:latin typeface="Mada"/>
                <a:ea typeface="Mada"/>
                <a:cs typeface="Mada"/>
                <a:sym typeface="Mada"/>
              </a:rPr>
              <a:t>C- Maintenance medication doses should be increased</a:t>
            </a:r>
            <a:endParaRPr sz="1200">
              <a:solidFill>
                <a:srgbClr val="E06666"/>
              </a:solidFill>
              <a:latin typeface="Mada"/>
              <a:ea typeface="Mada"/>
              <a:cs typeface="Mada"/>
              <a:sym typeface="Mada"/>
            </a:endParaRPr>
          </a:p>
          <a:p>
            <a:pPr indent="0" lvl="0" marL="0" rtl="0" algn="ctr">
              <a:spcBef>
                <a:spcPts val="0"/>
              </a:spcBef>
              <a:spcAft>
                <a:spcPts val="0"/>
              </a:spcAft>
              <a:buNone/>
            </a:pPr>
            <a:r>
              <a:rPr lang="en" sz="1200">
                <a:solidFill>
                  <a:srgbClr val="E06666"/>
                </a:solidFill>
                <a:latin typeface="Mada"/>
                <a:ea typeface="Mada"/>
                <a:cs typeface="Mada"/>
                <a:sym typeface="Mada"/>
              </a:rPr>
              <a:t>D- She should be taking high doses of folic acid</a:t>
            </a:r>
            <a:endParaRPr sz="1200">
              <a:solidFill>
                <a:srgbClr val="E06666"/>
              </a:solidFill>
              <a:latin typeface="Mada"/>
              <a:ea typeface="Mada"/>
              <a:cs typeface="Mada"/>
              <a:sym typeface="Mada"/>
            </a:endParaRPr>
          </a:p>
          <a:p>
            <a:pPr indent="0" lvl="0" marL="0" rtl="0" algn="ctr">
              <a:spcBef>
                <a:spcPts val="0"/>
              </a:spcBef>
              <a:spcAft>
                <a:spcPts val="0"/>
              </a:spcAft>
              <a:buClr>
                <a:schemeClr val="dk1"/>
              </a:buClr>
              <a:buSzPts val="1100"/>
              <a:buFont typeface="Arial"/>
              <a:buNone/>
            </a:pPr>
            <a:r>
              <a:rPr lang="en" sz="1200">
                <a:solidFill>
                  <a:srgbClr val="E06666"/>
                </a:solidFill>
                <a:latin typeface="Mada"/>
                <a:ea typeface="Mada"/>
                <a:cs typeface="Mada"/>
                <a:sym typeface="Mada"/>
              </a:rPr>
              <a:t>E- She will likely have no change in seizure activity during pregnancy</a:t>
            </a:r>
            <a:endParaRPr sz="1200">
              <a:solidFill>
                <a:srgbClr val="E06666"/>
              </a:solidFill>
              <a:latin typeface="Mada"/>
              <a:ea typeface="Mada"/>
              <a:cs typeface="Mada"/>
              <a:sym typeface="Mada"/>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